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62" r:id="rId4"/>
    <p:sldId id="363" r:id="rId5"/>
    <p:sldId id="364" r:id="rId6"/>
    <p:sldId id="365" r:id="rId7"/>
    <p:sldId id="366" r:id="rId8"/>
    <p:sldId id="354" r:id="rId9"/>
    <p:sldId id="355" r:id="rId10"/>
    <p:sldId id="367" r:id="rId11"/>
    <p:sldId id="368" r:id="rId12"/>
    <p:sldId id="369" r:id="rId13"/>
    <p:sldId id="370" r:id="rId14"/>
    <p:sldId id="371" r:id="rId15"/>
    <p:sldId id="372" r:id="rId16"/>
    <p:sldId id="377" r:id="rId17"/>
    <p:sldId id="375" r:id="rId18"/>
    <p:sldId id="376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9900"/>
    <a:srgbClr val="0000CC"/>
    <a:srgbClr val="CC6600"/>
    <a:srgbClr val="D60093"/>
    <a:srgbClr val="FF3399"/>
    <a:srgbClr val="CC00CC"/>
    <a:srgbClr val="FF3300"/>
    <a:srgbClr val="660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73" d="100"/>
          <a:sy n="73" d="100"/>
        </p:scale>
        <p:origin x="528" y="90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13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2018.09.06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854" y="329082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110. Balanced Binary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235FC-C81C-499F-812E-62C093A3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08" y="881741"/>
            <a:ext cx="7466667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110. Balanced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4852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递归函数：</a:t>
            </a:r>
            <a:r>
              <a:rPr lang="en-US" altLang="zh-CN" b="1" dirty="0" err="1"/>
              <a:t>getTreeHeight</a:t>
            </a:r>
            <a:endParaRPr lang="en-US" altLang="zh-CN" b="1" dirty="0"/>
          </a:p>
          <a:p>
            <a:r>
              <a:rPr lang="zh-CN" altLang="en-US" b="1" dirty="0"/>
              <a:t>输入：节点</a:t>
            </a:r>
            <a:r>
              <a:rPr lang="en-US" altLang="zh-CN" b="1" dirty="0"/>
              <a:t>root</a:t>
            </a:r>
          </a:p>
          <a:p>
            <a:r>
              <a:rPr lang="zh-CN" altLang="en-US" b="1" dirty="0"/>
              <a:t>输出：</a:t>
            </a:r>
            <a:r>
              <a:rPr lang="zh-CN" altLang="en-US" b="1" dirty="0">
                <a:solidFill>
                  <a:srgbClr val="0000CC"/>
                </a:solidFill>
              </a:rPr>
              <a:t>树的高度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009900"/>
                </a:solidFill>
              </a:rPr>
              <a:t>-1</a:t>
            </a:r>
            <a:r>
              <a:rPr lang="zh-CN" altLang="en-US" b="1" dirty="0">
                <a:solidFill>
                  <a:srgbClr val="009900"/>
                </a:solidFill>
              </a:rPr>
              <a:t>表示非平衡二叉树</a:t>
            </a:r>
          </a:p>
          <a:p>
            <a:endParaRPr lang="zh-CN" altLang="en-US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左子树的高度</a:t>
            </a:r>
            <a:r>
              <a:rPr lang="en-US" altLang="zh-CN" b="1" dirty="0" err="1"/>
              <a:t>leftHeight</a:t>
            </a:r>
            <a:r>
              <a:rPr lang="zh-CN" altLang="en-US" b="1" dirty="0"/>
              <a:t>等于</a:t>
            </a:r>
            <a:r>
              <a:rPr lang="en-US" altLang="zh-CN" b="1" dirty="0" err="1"/>
              <a:t>getTreeHeight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leftHeight</a:t>
            </a:r>
            <a:r>
              <a:rPr lang="zh-CN" altLang="en-US" b="1" dirty="0"/>
              <a:t>等于</a:t>
            </a:r>
            <a:r>
              <a:rPr lang="en-US" altLang="zh-CN" b="1" dirty="0"/>
              <a:t>-1</a:t>
            </a:r>
            <a:r>
              <a:rPr lang="zh-CN" altLang="en-US" b="1" dirty="0"/>
              <a:t>，则返回</a:t>
            </a:r>
            <a:r>
              <a:rPr lang="en-US" altLang="zh-CN" b="1" dirty="0"/>
              <a:t>-1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右子树的高度</a:t>
            </a:r>
            <a:r>
              <a:rPr lang="en-US" altLang="zh-CN" b="1" dirty="0" err="1"/>
              <a:t>rightHeight</a:t>
            </a:r>
            <a:r>
              <a:rPr lang="zh-CN" altLang="en-US" b="1" dirty="0"/>
              <a:t>等于</a:t>
            </a:r>
            <a:r>
              <a:rPr lang="en-US" altLang="zh-CN" b="1" dirty="0" err="1"/>
              <a:t>getTreeHeight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如果右子树</a:t>
            </a:r>
            <a:r>
              <a:rPr lang="en-US" altLang="zh-CN" b="1" dirty="0" err="1"/>
              <a:t>rightHeight</a:t>
            </a:r>
            <a:r>
              <a:rPr lang="zh-CN" altLang="en-US" b="1" dirty="0"/>
              <a:t>等于</a:t>
            </a:r>
            <a:r>
              <a:rPr lang="en-US" altLang="zh-CN" b="1" dirty="0"/>
              <a:t>-1</a:t>
            </a:r>
            <a:r>
              <a:rPr lang="zh-CN" altLang="en-US" b="1" dirty="0"/>
              <a:t>，则返回</a:t>
            </a:r>
            <a:r>
              <a:rPr lang="en-US" altLang="zh-CN" b="1" dirty="0"/>
              <a:t>-1</a:t>
            </a:r>
          </a:p>
          <a:p>
            <a:r>
              <a:rPr lang="en-US" altLang="zh-CN" b="1" dirty="0"/>
              <a:t>5 </a:t>
            </a:r>
            <a:r>
              <a:rPr lang="zh-CN" altLang="en-US" b="1" dirty="0">
                <a:solidFill>
                  <a:srgbClr val="FF3399"/>
                </a:solidFill>
              </a:rPr>
              <a:t>如果</a:t>
            </a:r>
            <a:r>
              <a:rPr lang="en-US" altLang="zh-CN" b="1" dirty="0">
                <a:solidFill>
                  <a:srgbClr val="FF3399"/>
                </a:solidFill>
              </a:rPr>
              <a:t>(</a:t>
            </a:r>
            <a:r>
              <a:rPr lang="en-US" altLang="zh-CN" b="1" dirty="0" err="1">
                <a:solidFill>
                  <a:srgbClr val="FF3399"/>
                </a:solidFill>
              </a:rPr>
              <a:t>Math.abs</a:t>
            </a:r>
            <a:r>
              <a:rPr lang="en-US" altLang="zh-CN" b="1" dirty="0">
                <a:solidFill>
                  <a:srgbClr val="FF3399"/>
                </a:solidFill>
              </a:rPr>
              <a:t>(</a:t>
            </a:r>
            <a:r>
              <a:rPr lang="en-US" altLang="zh-CN" b="1" dirty="0" err="1">
                <a:solidFill>
                  <a:srgbClr val="FF3399"/>
                </a:solidFill>
              </a:rPr>
              <a:t>leftHeight</a:t>
            </a:r>
            <a:r>
              <a:rPr lang="en-US" altLang="zh-CN" b="1" dirty="0">
                <a:solidFill>
                  <a:srgbClr val="FF3399"/>
                </a:solidFill>
              </a:rPr>
              <a:t> - </a:t>
            </a:r>
            <a:r>
              <a:rPr lang="en-US" altLang="zh-CN" b="1" dirty="0" err="1">
                <a:solidFill>
                  <a:srgbClr val="FF3399"/>
                </a:solidFill>
              </a:rPr>
              <a:t>rightHeight</a:t>
            </a:r>
            <a:r>
              <a:rPr lang="en-US" altLang="zh-CN" b="1" dirty="0">
                <a:solidFill>
                  <a:srgbClr val="FF3399"/>
                </a:solidFill>
              </a:rPr>
              <a:t>)</a:t>
            </a:r>
            <a:r>
              <a:rPr lang="zh-CN" altLang="en-US" b="1" dirty="0">
                <a:solidFill>
                  <a:srgbClr val="FF3399"/>
                </a:solidFill>
              </a:rPr>
              <a:t>大于</a:t>
            </a:r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，则返回</a:t>
            </a:r>
            <a:r>
              <a:rPr lang="en-US" altLang="zh-CN" b="1" dirty="0">
                <a:solidFill>
                  <a:srgbClr val="FF3399"/>
                </a:solidFill>
              </a:rPr>
              <a:t>-1</a:t>
            </a:r>
          </a:p>
          <a:p>
            <a:r>
              <a:rPr lang="en-US" altLang="zh-CN" b="1" dirty="0"/>
              <a:t>6 </a:t>
            </a:r>
            <a:r>
              <a:rPr lang="zh-CN" altLang="en-US" b="1" dirty="0">
                <a:solidFill>
                  <a:srgbClr val="9900CC"/>
                </a:solidFill>
              </a:rPr>
              <a:t>返回</a:t>
            </a:r>
            <a:r>
              <a:rPr lang="en-US" altLang="zh-CN" b="1" dirty="0" err="1">
                <a:solidFill>
                  <a:srgbClr val="9900CC"/>
                </a:solidFill>
              </a:rPr>
              <a:t>Math.max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dirty="0" err="1">
                <a:solidFill>
                  <a:srgbClr val="9900CC"/>
                </a:solidFill>
              </a:rPr>
              <a:t>leftHeight</a:t>
            </a:r>
            <a:r>
              <a:rPr lang="en-US" altLang="zh-CN" b="1" dirty="0">
                <a:solidFill>
                  <a:srgbClr val="9900CC"/>
                </a:solidFill>
              </a:rPr>
              <a:t>, </a:t>
            </a:r>
            <a:r>
              <a:rPr lang="en-US" altLang="zh-CN" b="1" dirty="0" err="1">
                <a:solidFill>
                  <a:srgbClr val="9900CC"/>
                </a:solidFill>
              </a:rPr>
              <a:t>rightHeight</a:t>
            </a:r>
            <a:r>
              <a:rPr lang="en-US" altLang="zh-CN" b="1" dirty="0">
                <a:solidFill>
                  <a:srgbClr val="9900CC"/>
                </a:solidFill>
              </a:rPr>
              <a:t>) + 1</a:t>
            </a:r>
          </a:p>
          <a:p>
            <a:endParaRPr lang="en-US" altLang="zh-CN" b="1" dirty="0"/>
          </a:p>
          <a:p>
            <a:r>
              <a:rPr lang="zh-CN" altLang="en-US" b="1" dirty="0"/>
              <a:t>主函数：</a:t>
            </a:r>
            <a:r>
              <a:rPr lang="en-US" altLang="zh-CN" b="1" dirty="0" err="1"/>
              <a:t>isBalanced</a:t>
            </a:r>
            <a:endParaRPr lang="en-US" altLang="zh-CN" b="1" dirty="0"/>
          </a:p>
          <a:p>
            <a:r>
              <a:rPr lang="en-US" altLang="zh-CN" b="1" dirty="0"/>
              <a:t>0 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 err="1">
                <a:solidFill>
                  <a:srgbClr val="CC6600"/>
                </a:solidFill>
              </a:rPr>
              <a:t>getTreeHeight</a:t>
            </a:r>
            <a:r>
              <a:rPr lang="en-US" altLang="zh-CN" b="1" dirty="0">
                <a:solidFill>
                  <a:srgbClr val="CC6600"/>
                </a:solidFill>
              </a:rPr>
              <a:t>(root) != -1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4123BF-5974-45C9-8303-221F745C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5" y="147054"/>
            <a:ext cx="4802006" cy="65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46257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236. Lowest Common Ancestor of a Binary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F9A20C-C311-4A53-8CF0-82C803B7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5" y="991333"/>
            <a:ext cx="7923809" cy="5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822831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236. Lowest Common Ancestor of a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1176425"/>
            <a:ext cx="58868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null[</a:t>
            </a:r>
            <a:r>
              <a:rPr lang="en-US" altLang="zh-CN" b="1" dirty="0">
                <a:solidFill>
                  <a:srgbClr val="FF3399"/>
                </a:solidFill>
              </a:rPr>
              <a:t>p</a:t>
            </a:r>
            <a:r>
              <a:rPr lang="zh-CN" altLang="en-US" b="1" dirty="0">
                <a:solidFill>
                  <a:srgbClr val="FF3399"/>
                </a:solidFill>
              </a:rPr>
              <a:t>和</a:t>
            </a:r>
            <a:r>
              <a:rPr lang="en-US" altLang="zh-CN" b="1" dirty="0">
                <a:solidFill>
                  <a:srgbClr val="FF3399"/>
                </a:solidFill>
              </a:rPr>
              <a:t>q</a:t>
            </a:r>
            <a:r>
              <a:rPr lang="zh-CN" altLang="en-US" b="1" dirty="0">
                <a:solidFill>
                  <a:srgbClr val="FF3399"/>
                </a:solidFill>
              </a:rPr>
              <a:t>均不在该子树</a:t>
            </a:r>
            <a:r>
              <a:rPr lang="en-US" altLang="zh-CN" b="1" dirty="0"/>
              <a:t>]</a:t>
            </a:r>
            <a:r>
              <a:rPr lang="zh-CN" altLang="en-US" b="1" dirty="0"/>
              <a:t>或者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p[</a:t>
            </a:r>
            <a:r>
              <a:rPr lang="en-US" altLang="zh-CN" b="1" dirty="0">
                <a:solidFill>
                  <a:srgbClr val="FF3399"/>
                </a:solidFill>
              </a:rPr>
              <a:t>p</a:t>
            </a:r>
            <a:r>
              <a:rPr lang="zh-CN" altLang="en-US" b="1" dirty="0">
                <a:solidFill>
                  <a:srgbClr val="FF3399"/>
                </a:solidFill>
              </a:rPr>
              <a:t>是该子树的祖先</a:t>
            </a:r>
            <a:r>
              <a:rPr lang="en-US" altLang="zh-CN" b="1" dirty="0"/>
              <a:t>]</a:t>
            </a:r>
            <a:r>
              <a:rPr lang="zh-CN" altLang="en-US" b="1" dirty="0"/>
              <a:t>或者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q[</a:t>
            </a:r>
            <a:r>
              <a:rPr lang="en-US" altLang="zh-CN" b="1" dirty="0">
                <a:solidFill>
                  <a:srgbClr val="FF3399"/>
                </a:solidFill>
              </a:rPr>
              <a:t>q</a:t>
            </a:r>
            <a:r>
              <a:rPr lang="zh-CN" altLang="en-US" b="1" dirty="0">
                <a:solidFill>
                  <a:srgbClr val="FF3399"/>
                </a:solidFill>
              </a:rPr>
              <a:t>是该子树的祖先</a:t>
            </a:r>
            <a:r>
              <a:rPr lang="en-US" altLang="zh-CN" b="1" dirty="0"/>
              <a:t>]</a:t>
            </a:r>
            <a:r>
              <a:rPr lang="zh-CN" altLang="en-US" b="1" dirty="0"/>
              <a:t>，返回</a:t>
            </a:r>
            <a:r>
              <a:rPr lang="en-US" altLang="zh-CN" b="1" dirty="0"/>
              <a:t>root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左子树的公共祖先</a:t>
            </a:r>
            <a:r>
              <a:rPr lang="en-US" altLang="zh-CN" b="1" dirty="0" err="1"/>
              <a:t>leftAncestor</a:t>
            </a:r>
            <a:r>
              <a:rPr lang="zh-CN" altLang="en-US" b="1" dirty="0"/>
              <a:t>等于</a:t>
            </a:r>
            <a:r>
              <a:rPr lang="en-US" altLang="zh-CN" b="1" dirty="0" err="1"/>
              <a:t>lowestCommonAncestor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p, q)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右子树的公共祖先</a:t>
            </a:r>
            <a:r>
              <a:rPr lang="en-US" altLang="zh-CN" b="1" dirty="0" err="1"/>
              <a:t>rightAncestor</a:t>
            </a:r>
            <a:r>
              <a:rPr lang="zh-CN" altLang="en-US" b="1" dirty="0"/>
              <a:t>等于</a:t>
            </a:r>
            <a:r>
              <a:rPr lang="en-US" altLang="zh-CN" b="1" dirty="0" err="1"/>
              <a:t>lowestCommonAncestor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, p, q)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/>
              <a:t>leftAncestor</a:t>
            </a:r>
            <a:r>
              <a:rPr lang="zh-CN" altLang="en-US" b="1" dirty="0"/>
              <a:t>等于</a:t>
            </a:r>
            <a:r>
              <a:rPr lang="en-US" altLang="zh-CN" b="1" dirty="0"/>
              <a:t>null[</a:t>
            </a:r>
            <a:r>
              <a:rPr lang="en-US" altLang="zh-CN" b="1" dirty="0">
                <a:solidFill>
                  <a:srgbClr val="0000CC"/>
                </a:solidFill>
              </a:rPr>
              <a:t>p</a:t>
            </a:r>
            <a:r>
              <a:rPr lang="zh-CN" altLang="en-US" b="1" dirty="0">
                <a:solidFill>
                  <a:srgbClr val="0000CC"/>
                </a:solidFill>
              </a:rPr>
              <a:t>和</a:t>
            </a:r>
            <a:r>
              <a:rPr lang="en-US" altLang="zh-CN" b="1" dirty="0">
                <a:solidFill>
                  <a:srgbClr val="0000CC"/>
                </a:solidFill>
              </a:rPr>
              <a:t>q</a:t>
            </a:r>
            <a:r>
              <a:rPr lang="zh-CN" altLang="en-US" b="1" dirty="0">
                <a:solidFill>
                  <a:srgbClr val="0000CC"/>
                </a:solidFill>
              </a:rPr>
              <a:t>在右子树</a:t>
            </a:r>
            <a:r>
              <a:rPr lang="en-US" altLang="zh-CN" b="1" dirty="0"/>
              <a:t>]</a:t>
            </a:r>
            <a:r>
              <a:rPr lang="zh-CN" altLang="en-US" b="1" dirty="0"/>
              <a:t>，则返回</a:t>
            </a:r>
            <a:r>
              <a:rPr lang="en-US" altLang="zh-CN" b="1" dirty="0" err="1"/>
              <a:t>rightAncestor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zh-CN" altLang="en-US" b="1" dirty="0"/>
              <a:t>如果</a:t>
            </a:r>
            <a:r>
              <a:rPr lang="en-US" altLang="zh-CN" b="1" dirty="0" err="1"/>
              <a:t>rightAncestor</a:t>
            </a:r>
            <a:r>
              <a:rPr lang="zh-CN" altLang="en-US" b="1" dirty="0"/>
              <a:t>等于</a:t>
            </a:r>
            <a:r>
              <a:rPr lang="en-US" altLang="zh-CN" b="1" dirty="0"/>
              <a:t>null[</a:t>
            </a:r>
            <a:r>
              <a:rPr lang="en-US" altLang="zh-CN" b="1" dirty="0">
                <a:solidFill>
                  <a:srgbClr val="0000CC"/>
                </a:solidFill>
              </a:rPr>
              <a:t>p</a:t>
            </a:r>
            <a:r>
              <a:rPr lang="zh-CN" altLang="en-US" b="1" dirty="0">
                <a:solidFill>
                  <a:srgbClr val="0000CC"/>
                </a:solidFill>
              </a:rPr>
              <a:t>和</a:t>
            </a:r>
            <a:r>
              <a:rPr lang="en-US" altLang="zh-CN" b="1" dirty="0">
                <a:solidFill>
                  <a:srgbClr val="0000CC"/>
                </a:solidFill>
              </a:rPr>
              <a:t>q</a:t>
            </a:r>
            <a:r>
              <a:rPr lang="zh-CN" altLang="en-US" b="1" dirty="0">
                <a:solidFill>
                  <a:srgbClr val="0000CC"/>
                </a:solidFill>
              </a:rPr>
              <a:t>在左子树</a:t>
            </a:r>
            <a:r>
              <a:rPr lang="en-US" altLang="zh-CN" b="1" dirty="0"/>
              <a:t>]</a:t>
            </a:r>
            <a:r>
              <a:rPr lang="zh-CN" altLang="en-US" b="1" dirty="0"/>
              <a:t>，则返回</a:t>
            </a:r>
            <a:r>
              <a:rPr lang="en-US" altLang="zh-CN" b="1" dirty="0" err="1"/>
              <a:t>leftAncestor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/>
              <a:t>root[</a:t>
            </a:r>
            <a:r>
              <a:rPr lang="en-US" altLang="zh-CN" b="1" dirty="0">
                <a:solidFill>
                  <a:srgbClr val="009900"/>
                </a:solidFill>
              </a:rPr>
              <a:t>p</a:t>
            </a:r>
            <a:r>
              <a:rPr lang="zh-CN" altLang="en-US" b="1" dirty="0">
                <a:solidFill>
                  <a:srgbClr val="009900"/>
                </a:solidFill>
              </a:rPr>
              <a:t>和</a:t>
            </a:r>
            <a:r>
              <a:rPr lang="en-US" altLang="zh-CN" b="1" dirty="0">
                <a:solidFill>
                  <a:srgbClr val="009900"/>
                </a:solidFill>
              </a:rPr>
              <a:t>q</a:t>
            </a:r>
            <a:r>
              <a:rPr lang="zh-CN" altLang="en-US" b="1" dirty="0">
                <a:solidFill>
                  <a:srgbClr val="009900"/>
                </a:solidFill>
              </a:rPr>
              <a:t>分别在左右子树</a:t>
            </a:r>
            <a:r>
              <a:rPr lang="zh-CN" altLang="en-US" b="1" dirty="0"/>
              <a:t>，说明</a:t>
            </a:r>
            <a:r>
              <a:rPr lang="en-US" altLang="zh-CN" b="1" dirty="0"/>
              <a:t>root</a:t>
            </a:r>
            <a:r>
              <a:rPr lang="zh-CN" altLang="en-US" b="1" dirty="0"/>
              <a:t>是公共祖先</a:t>
            </a:r>
            <a:r>
              <a:rPr lang="en-US" altLang="zh-CN" b="1" dirty="0"/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4F3C89-6CC1-4A84-B632-19C1D147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19" y="838524"/>
            <a:ext cx="6227128" cy="54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230. Kth Smallest Element in a BST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C53D9-D547-43C5-8E5C-05DB32F6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33" y="1224598"/>
            <a:ext cx="7971428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3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230. Kth Smallest Element in a BST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4852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计数</a:t>
            </a:r>
            <a:r>
              <a:rPr lang="en-US" altLang="zh-CN" b="1" dirty="0">
                <a:solidFill>
                  <a:srgbClr val="0000CC"/>
                </a:solidFill>
              </a:rPr>
              <a:t>-</a:t>
            </a:r>
            <a:r>
              <a:rPr lang="zh-CN" altLang="en-US" b="1" dirty="0">
                <a:solidFill>
                  <a:srgbClr val="0000CC"/>
                </a:solidFill>
              </a:rPr>
              <a:t>二分查找法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递归函数：</a:t>
            </a:r>
            <a:r>
              <a:rPr lang="en-US" altLang="zh-CN" b="1" dirty="0" err="1"/>
              <a:t>countNodes</a:t>
            </a:r>
            <a:endParaRPr lang="en-US" altLang="zh-CN" b="1" dirty="0"/>
          </a:p>
          <a:p>
            <a:r>
              <a:rPr lang="zh-CN" altLang="en-US" b="1" dirty="0"/>
              <a:t>输入：节点</a:t>
            </a:r>
            <a:r>
              <a:rPr lang="en-US" altLang="zh-CN" b="1" dirty="0"/>
              <a:t>root</a:t>
            </a:r>
          </a:p>
          <a:p>
            <a:r>
              <a:rPr lang="zh-CN" altLang="en-US" b="1" dirty="0"/>
              <a:t>输出：</a:t>
            </a:r>
            <a:r>
              <a:rPr lang="zh-CN" altLang="en-US" b="1" dirty="0">
                <a:solidFill>
                  <a:srgbClr val="FF3399"/>
                </a:solidFill>
              </a:rPr>
              <a:t>节点数目</a:t>
            </a:r>
          </a:p>
          <a:p>
            <a:endParaRPr lang="zh-CN" altLang="en-US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返回</a:t>
            </a:r>
            <a:r>
              <a:rPr lang="en-US" altLang="zh-CN" b="1" dirty="0" err="1"/>
              <a:t>countNodes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) + </a:t>
            </a:r>
            <a:r>
              <a:rPr lang="en-US" altLang="zh-CN" b="1" dirty="0" err="1"/>
              <a:t>countNodes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) + 1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主函数：</a:t>
            </a:r>
            <a:r>
              <a:rPr lang="en-US" altLang="zh-CN" b="1" dirty="0" err="1"/>
              <a:t>kthSmallest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计算左子树的节点数</a:t>
            </a:r>
            <a:r>
              <a:rPr lang="en-US" altLang="zh-CN" b="1" dirty="0" err="1"/>
              <a:t>nodeAmount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/>
              <a:t>k</a:t>
            </a:r>
            <a:r>
              <a:rPr lang="zh-CN" altLang="en-US" b="1" dirty="0"/>
              <a:t>大于</a:t>
            </a:r>
            <a:r>
              <a:rPr lang="en-US" altLang="zh-CN" b="1" dirty="0" err="1"/>
              <a:t>nodeAmount</a:t>
            </a:r>
            <a:r>
              <a:rPr lang="en-US" altLang="zh-CN" b="1" dirty="0"/>
              <a:t> + 1</a:t>
            </a:r>
            <a:r>
              <a:rPr lang="zh-CN" altLang="en-US" b="1" dirty="0"/>
              <a:t>，则返回</a:t>
            </a:r>
            <a:r>
              <a:rPr lang="en-US" altLang="zh-CN" b="1" dirty="0" err="1"/>
              <a:t>kthSmallest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, k - </a:t>
            </a:r>
            <a:r>
              <a:rPr lang="en-US" altLang="zh-CN" b="1" dirty="0" err="1"/>
              <a:t>nodeAmount</a:t>
            </a:r>
            <a:r>
              <a:rPr lang="en-US" altLang="zh-CN" b="1" dirty="0"/>
              <a:t> - 1)[</a:t>
            </a:r>
            <a:r>
              <a:rPr lang="zh-CN" altLang="en-US" b="1" dirty="0">
                <a:solidFill>
                  <a:srgbClr val="9900CC"/>
                </a:solidFill>
              </a:rPr>
              <a:t>右子树上找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/>
              <a:t>k</a:t>
            </a:r>
            <a:r>
              <a:rPr lang="zh-CN" altLang="en-US" b="1" dirty="0"/>
              <a:t>小于等于</a:t>
            </a:r>
            <a:r>
              <a:rPr lang="en-US" altLang="zh-CN" b="1" dirty="0" err="1"/>
              <a:t>nodeAmount</a:t>
            </a:r>
            <a:r>
              <a:rPr lang="zh-CN" altLang="en-US" b="1" dirty="0"/>
              <a:t>，则返回</a:t>
            </a:r>
            <a:r>
              <a:rPr lang="en-US" altLang="zh-CN" b="1" dirty="0" err="1"/>
              <a:t>kthSmallest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k)[</a:t>
            </a:r>
            <a:r>
              <a:rPr lang="zh-CN" altLang="en-US" b="1" dirty="0">
                <a:solidFill>
                  <a:srgbClr val="0000CC"/>
                </a:solidFill>
              </a:rPr>
              <a:t>左子树上找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root.val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009900"/>
                </a:solidFill>
              </a:rPr>
              <a:t>找到</a:t>
            </a:r>
            <a:r>
              <a:rPr lang="en-US" altLang="zh-CN" b="1" dirty="0"/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7F479-C2D8-4BFC-8A85-9A516278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24" y="501276"/>
            <a:ext cx="5590476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8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230. Kth Smallest Element in a BST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3614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递归中序遍历法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递归函数：</a:t>
            </a:r>
            <a:r>
              <a:rPr lang="en-US" altLang="zh-CN" b="1" dirty="0" err="1"/>
              <a:t>inorderSearch</a:t>
            </a:r>
            <a:endParaRPr lang="en-US" altLang="zh-CN" b="1" dirty="0"/>
          </a:p>
          <a:p>
            <a:r>
              <a:rPr lang="zh-CN" altLang="en-US" b="1" dirty="0"/>
              <a:t>输入：节点</a:t>
            </a:r>
            <a:r>
              <a:rPr lang="en-US" altLang="zh-CN" b="1" dirty="0"/>
              <a:t>root</a:t>
            </a:r>
            <a:r>
              <a:rPr lang="zh-CN" altLang="en-US" b="1" dirty="0"/>
              <a:t>，存储节点的数组</a:t>
            </a:r>
            <a:r>
              <a:rPr lang="en-US" altLang="zh-CN" b="1" dirty="0" err="1"/>
              <a:t>resultArray</a:t>
            </a:r>
            <a:r>
              <a:rPr lang="zh-CN" altLang="en-US" b="1" dirty="0"/>
              <a:t>，数值</a:t>
            </a:r>
            <a:r>
              <a:rPr lang="en-US" altLang="zh-CN" b="1" dirty="0"/>
              <a:t>k</a:t>
            </a:r>
          </a:p>
          <a:p>
            <a:r>
              <a:rPr lang="zh-CN" altLang="en-US" b="1" dirty="0"/>
              <a:t>输出：无</a:t>
            </a:r>
          </a:p>
          <a:p>
            <a:r>
              <a:rPr lang="zh-CN" altLang="en-US" b="1">
                <a:solidFill>
                  <a:srgbClr val="0000CC"/>
                </a:solidFill>
              </a:rPr>
              <a:t>核心思想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CC6600"/>
                </a:solidFill>
              </a:rPr>
              <a:t>二叉搜索树的中序遍历结果为递增序列</a:t>
            </a:r>
            <a:r>
              <a:rPr lang="zh-CN" altLang="en-US" b="1"/>
              <a:t>（不一定单调递增，允许元素值相等），</a:t>
            </a:r>
            <a:r>
              <a:rPr lang="zh-CN" altLang="en-US" b="1">
                <a:solidFill>
                  <a:srgbClr val="CC6600"/>
                </a:solidFill>
              </a:rPr>
              <a:t>第</a:t>
            </a:r>
            <a:r>
              <a:rPr lang="en-US" altLang="zh-CN" b="1">
                <a:solidFill>
                  <a:srgbClr val="CC6600"/>
                </a:solidFill>
              </a:rPr>
              <a:t>k - 1</a:t>
            </a:r>
            <a:r>
              <a:rPr lang="zh-CN" altLang="en-US" b="1">
                <a:solidFill>
                  <a:srgbClr val="CC6600"/>
                </a:solidFill>
              </a:rPr>
              <a:t>个元素</a:t>
            </a:r>
            <a:r>
              <a:rPr lang="zh-CN" altLang="en-US" b="1"/>
              <a:t>（下标从</a:t>
            </a:r>
            <a:r>
              <a:rPr lang="en-US" altLang="zh-CN" b="1"/>
              <a:t>0</a:t>
            </a:r>
            <a:r>
              <a:rPr lang="zh-CN" altLang="en-US" b="1"/>
              <a:t>开始）</a:t>
            </a:r>
            <a:r>
              <a:rPr lang="zh-CN" altLang="en-US" b="1">
                <a:solidFill>
                  <a:srgbClr val="CC6600"/>
                </a:solidFill>
              </a:rPr>
              <a:t>即为所求</a:t>
            </a:r>
            <a:r>
              <a:rPr lang="zh-CN" altLang="en-US" b="1"/>
              <a:t>。</a:t>
            </a:r>
            <a:endParaRPr lang="en-US" altLang="zh-CN" b="1"/>
          </a:p>
          <a:p>
            <a:endParaRPr lang="zh-CN" altLang="en-US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或者</a:t>
            </a:r>
            <a:r>
              <a:rPr lang="en-US" altLang="zh-CN" b="1" dirty="0" err="1"/>
              <a:t>resultArray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FF3399"/>
                </a:solidFill>
              </a:rPr>
              <a:t>如果 </a:t>
            </a:r>
            <a:r>
              <a:rPr lang="en-US" altLang="zh-CN" b="1" dirty="0" err="1">
                <a:solidFill>
                  <a:srgbClr val="FF3399"/>
                </a:solidFill>
              </a:rPr>
              <a:t>resultArray.size</a:t>
            </a:r>
            <a:r>
              <a:rPr lang="en-US" altLang="zh-CN" b="1">
                <a:solidFill>
                  <a:srgbClr val="FF3399"/>
                </a:solidFill>
              </a:rPr>
              <a:t>()</a:t>
            </a:r>
            <a:r>
              <a:rPr lang="zh-CN" altLang="en-US" b="1">
                <a:solidFill>
                  <a:srgbClr val="0000CC"/>
                </a:solidFill>
              </a:rPr>
              <a:t>大于等于</a:t>
            </a:r>
            <a:r>
              <a:rPr lang="en-US" altLang="zh-CN" b="1">
                <a:solidFill>
                  <a:srgbClr val="FF3399"/>
                </a:solidFill>
              </a:rPr>
              <a:t>k</a:t>
            </a:r>
            <a:r>
              <a:rPr lang="zh-CN" altLang="en-US" b="1">
                <a:solidFill>
                  <a:srgbClr val="FF3399"/>
                </a:solidFill>
              </a:rPr>
              <a:t>，则返回</a:t>
            </a:r>
            <a:r>
              <a:rPr lang="en-US" altLang="zh-CN" b="1">
                <a:solidFill>
                  <a:srgbClr val="FF3399"/>
                </a:solidFill>
              </a:rPr>
              <a:t>[</a:t>
            </a:r>
            <a:r>
              <a:rPr lang="zh-CN" altLang="en-US" b="1">
                <a:solidFill>
                  <a:srgbClr val="009900"/>
                </a:solidFill>
              </a:rPr>
              <a:t>第</a:t>
            </a:r>
            <a:r>
              <a:rPr lang="en-US" altLang="zh-CN" b="1">
                <a:solidFill>
                  <a:srgbClr val="009900"/>
                </a:solidFill>
              </a:rPr>
              <a:t>k</a:t>
            </a:r>
            <a:r>
              <a:rPr lang="zh-CN" altLang="en-US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009900"/>
                </a:solidFill>
              </a:rPr>
              <a:t>-</a:t>
            </a:r>
            <a:r>
              <a:rPr lang="zh-CN" altLang="en-US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009900"/>
                </a:solidFill>
              </a:rPr>
              <a:t>1</a:t>
            </a:r>
            <a:r>
              <a:rPr lang="zh-CN" altLang="en-US" b="1">
                <a:solidFill>
                  <a:srgbClr val="009900"/>
                </a:solidFill>
              </a:rPr>
              <a:t>个元素即为第</a:t>
            </a:r>
            <a:r>
              <a:rPr lang="en-US" altLang="zh-CN" b="1">
                <a:solidFill>
                  <a:srgbClr val="009900"/>
                </a:solidFill>
              </a:rPr>
              <a:t>k</a:t>
            </a:r>
            <a:r>
              <a:rPr lang="zh-CN" altLang="en-US" b="1">
                <a:solidFill>
                  <a:srgbClr val="009900"/>
                </a:solidFill>
              </a:rPr>
              <a:t>小的数</a:t>
            </a:r>
            <a:r>
              <a:rPr lang="zh-CN" altLang="en-US" b="1">
                <a:solidFill>
                  <a:srgbClr val="0000CC"/>
                </a:solidFill>
              </a:rPr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避免多余的遍历</a:t>
            </a:r>
            <a:r>
              <a:rPr lang="en-US" altLang="zh-CN" b="1" dirty="0">
                <a:solidFill>
                  <a:srgbClr val="FF3399"/>
                </a:solidFill>
              </a:rPr>
              <a:t>]</a:t>
            </a:r>
            <a:endParaRPr lang="zh-CN" altLang="en-US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如果左子树非空，递归遍历左子树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将</a:t>
            </a:r>
            <a:r>
              <a:rPr lang="en-US" altLang="zh-CN" b="1" dirty="0" err="1"/>
              <a:t>root.val</a:t>
            </a:r>
            <a:r>
              <a:rPr lang="zh-CN" altLang="en-US" b="1" dirty="0"/>
              <a:t>存入</a:t>
            </a:r>
            <a:r>
              <a:rPr lang="en-US" altLang="zh-CN" b="1" dirty="0" err="1"/>
              <a:t>resultArray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009900"/>
                </a:solidFill>
              </a:rPr>
              <a:t>中序遍历在此体现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如果右子树非空，递归遍历右子树</a:t>
            </a:r>
          </a:p>
          <a:p>
            <a:endParaRPr lang="zh-CN" altLang="en-US" b="1" dirty="0"/>
          </a:p>
          <a:p>
            <a:r>
              <a:rPr lang="zh-CN" altLang="en-US" b="1" dirty="0"/>
              <a:t>主函数：</a:t>
            </a:r>
            <a:r>
              <a:rPr lang="en-US" altLang="zh-CN" b="1" dirty="0" err="1"/>
              <a:t>kthSmallest</a:t>
            </a:r>
            <a:endParaRPr lang="en-US" altLang="zh-CN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创建存储遍历结果的数组</a:t>
            </a:r>
            <a:r>
              <a:rPr lang="en-US" altLang="zh-CN" b="1" dirty="0" err="1"/>
              <a:t>resultArray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调用递归函数</a:t>
            </a:r>
            <a:r>
              <a:rPr lang="en-US" altLang="zh-CN" b="1" dirty="0" err="1">
                <a:solidFill>
                  <a:srgbClr val="9900CC"/>
                </a:solidFill>
              </a:rPr>
              <a:t>inorderSearch</a:t>
            </a:r>
            <a:r>
              <a:rPr lang="en-US" altLang="zh-CN" b="1" dirty="0">
                <a:solidFill>
                  <a:srgbClr val="9900CC"/>
                </a:solidFill>
              </a:rPr>
              <a:t>(root, </a:t>
            </a:r>
            <a:r>
              <a:rPr lang="en-US" altLang="zh-CN" b="1" dirty="0" err="1">
                <a:solidFill>
                  <a:srgbClr val="9900CC"/>
                </a:solidFill>
              </a:rPr>
              <a:t>resultArray</a:t>
            </a:r>
            <a:r>
              <a:rPr lang="en-US" altLang="zh-CN" b="1" dirty="0">
                <a:solidFill>
                  <a:srgbClr val="9900CC"/>
                </a:solidFill>
              </a:rPr>
              <a:t>, k)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 err="1">
                <a:solidFill>
                  <a:srgbClr val="CC6600"/>
                </a:solidFill>
              </a:rPr>
              <a:t>resultArray.get</a:t>
            </a:r>
            <a:r>
              <a:rPr lang="en-US" altLang="zh-CN" b="1" dirty="0">
                <a:solidFill>
                  <a:srgbClr val="CC6600"/>
                </a:solidFill>
              </a:rPr>
              <a:t>(k - 1)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EEE8D-0E43-4F9B-89C9-C019CF75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55" y="120041"/>
            <a:ext cx="5830545" cy="66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81" y="160121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3781896" cy="5679628"/>
          </a:xfrm>
        </p:spPr>
        <p:txBody>
          <a:bodyPr/>
          <a:lstStyle/>
          <a:p>
            <a:r>
              <a:rPr lang="en-US" altLang="zh-CN" sz="2400" b="1" cap="none" dirty="0"/>
              <a:t>669. Trim a Binary Search Tree</a:t>
            </a:r>
            <a:endParaRPr lang="zh-CN" altLang="en-US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D6D8F-3240-475F-85CD-9CAF1306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86" y="47205"/>
            <a:ext cx="8044662" cy="67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669. Trim a Binary Search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0617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root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 err="1"/>
              <a:t>root.val</a:t>
            </a:r>
            <a:r>
              <a:rPr lang="zh-CN" altLang="en-US" b="1" dirty="0"/>
              <a:t>小于</a:t>
            </a:r>
            <a:r>
              <a:rPr lang="en-US" altLang="zh-CN" b="1" dirty="0"/>
              <a:t>L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舍弃左子树和根</a:t>
            </a:r>
            <a:r>
              <a:rPr lang="zh-CN" altLang="en-US" b="1" dirty="0"/>
              <a:t>），则返回</a:t>
            </a:r>
            <a:r>
              <a:rPr lang="en-US" altLang="zh-CN" b="1" dirty="0" err="1"/>
              <a:t>trimBST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, L, R)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root.val</a:t>
            </a:r>
            <a:r>
              <a:rPr lang="zh-CN" altLang="en-US" b="1" dirty="0"/>
              <a:t>大于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舍弃右子树和根</a:t>
            </a:r>
            <a:r>
              <a:rPr lang="zh-CN" altLang="en-US" b="1" dirty="0"/>
              <a:t>），则返回</a:t>
            </a:r>
            <a:r>
              <a:rPr lang="en-US" altLang="zh-CN" b="1" dirty="0" err="1"/>
              <a:t>trimBST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L, R)</a:t>
            </a:r>
          </a:p>
          <a:p>
            <a:r>
              <a:rPr lang="en-US" altLang="zh-CN" b="1" dirty="0"/>
              <a:t>3 </a:t>
            </a:r>
            <a:r>
              <a:rPr lang="en-US" altLang="zh-CN" b="1" dirty="0" err="1"/>
              <a:t>trimBST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L, </a:t>
            </a:r>
            <a:r>
              <a:rPr lang="en-US" altLang="zh-CN" b="1" dirty="0" err="1"/>
              <a:t>root.val</a:t>
            </a:r>
            <a:r>
              <a:rPr lang="en-US" altLang="zh-CN" b="1" dirty="0"/>
              <a:t>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root.left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可能</a:t>
            </a:r>
            <a:r>
              <a:rPr lang="zh-CN" altLang="en-US" b="1" dirty="0">
                <a:solidFill>
                  <a:srgbClr val="9900CC"/>
                </a:solidFill>
              </a:rPr>
              <a:t>部分节点在左子树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en-US" altLang="zh-CN" b="1" dirty="0" err="1"/>
              <a:t>trimBST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, </a:t>
            </a:r>
            <a:r>
              <a:rPr lang="en-US" altLang="zh-CN" b="1" dirty="0" err="1"/>
              <a:t>root.val</a:t>
            </a:r>
            <a:r>
              <a:rPr lang="en-US" altLang="zh-CN" b="1" dirty="0"/>
              <a:t>, R)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root.right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可能</a:t>
            </a:r>
            <a:r>
              <a:rPr lang="zh-CN" altLang="en-US" b="1" dirty="0">
                <a:solidFill>
                  <a:srgbClr val="9900CC"/>
                </a:solidFill>
              </a:rPr>
              <a:t>部分节点在右子树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/>
              <a:t>root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CC"/>
                </a:solidFill>
              </a:rPr>
              <a:t>根是节点的组成部分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18F30A-B7FC-4E89-B647-771B0687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59" y="622868"/>
            <a:ext cx="6130241" cy="59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4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二叉树的非递归先序遍历</a:t>
            </a:r>
            <a:endParaRPr lang="en-US" altLang="zh-CN" sz="2800" b="1" cap="none"/>
          </a:p>
          <a:p>
            <a:r>
              <a:rPr lang="zh-CN" altLang="en-US" sz="2800" b="1" cap="none"/>
              <a:t>二叉树的非递归中序遍历</a:t>
            </a:r>
            <a:endParaRPr lang="en-US" altLang="zh-CN" sz="2800" b="1" cap="none"/>
          </a:p>
          <a:p>
            <a:r>
              <a:rPr lang="zh-CN" altLang="en-US" sz="2800" b="1" cap="none"/>
              <a:t>二叉树的非递归后序遍历</a:t>
            </a:r>
            <a:endParaRPr lang="en-US" altLang="zh-CN" sz="2800" b="1" cap="none"/>
          </a:p>
          <a:p>
            <a:r>
              <a:rPr lang="zh-CN" altLang="en-US" sz="2800" b="1" cap="none"/>
              <a:t>二叉树的非递归层次遍历</a:t>
            </a:r>
            <a:endParaRPr lang="en-US" altLang="zh-CN" sz="2800" b="1" cap="none"/>
          </a:p>
          <a:p>
            <a:r>
              <a:rPr lang="zh-CN" altLang="en-US" sz="2800" b="1" cap="none"/>
              <a:t>二叉树的递归层次遍历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二叉树的非递归先序遍历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7122" y="776619"/>
            <a:ext cx="6108933" cy="655081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解法：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深度优先遍历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（时间复杂度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，空间复杂度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，则返回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创建栈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，初始化临时节点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非空或者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非空的情况下，循环执行如下操作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非空的情况下，循环执行如下操作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遍历左子树，寻找最左边的元素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2.1.1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先序遍历在此体现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2.1.3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eachNode.left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将栈顶元素出栈，并赋值给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2.3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eachNode.right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开始遍历右子树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A73D5-C76B-48D0-90A2-1B922E61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39" y="776619"/>
            <a:ext cx="5228571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二叉树的非递归中序遍历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7122" y="776619"/>
            <a:ext cx="6108933" cy="655081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解法：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深度优先遍历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（时间复杂度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，空间复杂度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，则返回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创建栈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，初始化临时节点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非空或者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非空的情况下，循环执行如下操作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非空的情况下，循环执行如下操作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遍历左子树，寻找最左边的元素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2.1.1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eachNode.left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将栈顶元素出栈，并赋值给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2.3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中序遍历在此体现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2.4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eachNode.right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开始遍历右子树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588CDB-6DD7-41BF-83E2-C9CB896C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88" y="767095"/>
            <a:ext cx="5276190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二叉树的非递归后序遍历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41314"/>
            <a:ext cx="7031490" cy="62754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解法：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深度优先遍历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（时间复杂度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，空间复杂度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，则返回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创建栈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，初始化临时节点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root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入栈两次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非空的情况下，循环执行如下操作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栈顶元素出栈并赋值给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非空并且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等于栈顶元素，是否同时成立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是的话，依次执行如下操作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第一次出栈是为了判断左右子树是否存在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3.2.1.1 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eachNode.right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是否非空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3.2.1.1.1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是的话，将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eachNode.right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入栈两次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便于先遍历左子树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3.2.1.1.2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否的话，执行下一步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3.2.1.2 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eachNode.left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是否非空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3.2.1.2.1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是的话，将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eachNode.left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入栈两次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便于再遍历右子树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3.2.1.2.2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否的话，执行下一步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否的话，输出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eachNode.val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后序遍历在此体现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zh-CN" altLang="en-US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第二次出栈是为了输出元素</a:t>
            </a:r>
            <a:r>
              <a:rPr lang="zh-CN" altLang="en-US" sz="18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备注：</a:t>
            </a:r>
            <a:r>
              <a:rPr lang="zh-CN" altLang="en-US" sz="1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只使用一个栈的方法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：首先，获取右子树优先的先序遍历结果（</a:t>
            </a:r>
            <a:r>
              <a:rPr lang="zh-CN" altLang="en-US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en-US" altLang="zh-CN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</a:t>
            </a:r>
            <a:r>
              <a:rPr lang="en-US" altLang="zh-CN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）；然后，</a:t>
            </a:r>
            <a:r>
              <a:rPr lang="zh-CN" altLang="en-US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逆序输出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（缺点：</a:t>
            </a:r>
            <a:r>
              <a:rPr lang="zh-CN" altLang="en-US" sz="1800" b="1" cap="none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不能实时输出遍历结果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5EBF51-DC7B-45B4-B8F3-7349AD78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58" y="614363"/>
            <a:ext cx="5223442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5965328" cy="614363"/>
          </a:xfrm>
        </p:spPr>
        <p:txBody>
          <a:bodyPr/>
          <a:lstStyle/>
          <a:p>
            <a:r>
              <a:rPr lang="zh-CN" altLang="en-US" b="1" cap="none"/>
              <a:t>二叉树的非递归层次遍历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190" y="614363"/>
            <a:ext cx="6108933" cy="655081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解法：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广度优先遍历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（时间复杂度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，空间复杂度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，则返回空数组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创建存储节点的队列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nodeQueue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创建存储遍历结果的数组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，初始化存储每一层节点的临时数组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eachList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，初始化存储每一层节点的临时变量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eachLevelAmount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，初始化游标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存入队列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nodeQueue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非空的情况下，循环执行如下操作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nodeQueue.size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eachLevelAmount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重置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eachList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为空数组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nodeQueue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的每一个元素，依次执行如下操作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将下一层的元素全入队列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4.3.1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如果队首元素的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非空，则将其入队列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4.3.2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如果队首元素的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非空，则将其入队列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4.3.3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队首元素出队列，并保存其值到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eachList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将本层元素全出队列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4.4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eachList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存入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AA0253-5AD3-43A5-961B-754238D7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81" y="57571"/>
            <a:ext cx="5047619" cy="6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4994657" cy="614363"/>
          </a:xfrm>
        </p:spPr>
        <p:txBody>
          <a:bodyPr/>
          <a:lstStyle/>
          <a:p>
            <a:r>
              <a:rPr lang="zh-CN" altLang="en-US" b="1" cap="none"/>
              <a:t>二叉树的递归层次遍历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668" y="501822"/>
            <a:ext cx="6108933" cy="6550819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解法：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递归法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（时间复杂度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，空间复杂度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递归函数：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storeNodes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输入参数：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：树的节点，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：存储遍历结果的数组，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levelNumber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：当前遍历的层数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开始编号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输出参数：无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levelNumber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，则返回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nodeList.size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levelNumber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说明本层节点均未保存，则给</a:t>
            </a:r>
            <a:r>
              <a:rPr lang="en-US" altLang="zh-CN" sz="1800" b="1" cap="none" dirty="0" err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创建新的一行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存入</a:t>
            </a:r>
            <a:r>
              <a:rPr lang="en-US" altLang="zh-CN" sz="1800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1800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levelNumber</a:t>
            </a:r>
            <a:r>
              <a:rPr lang="zh-CN" altLang="en-US" sz="1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1800" b="1" cap="none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storeNodes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cap="none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root.left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cap="none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cap="none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levelNumber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1800" b="1" cap="none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storeNodes</a:t>
            </a:r>
            <a:r>
              <a:rPr lang="en-US" altLang="zh-CN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cap="none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root.right</a:t>
            </a:r>
            <a:r>
              <a:rPr lang="en-US" altLang="zh-CN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cap="none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altLang="zh-CN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cap="none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levelNumber</a:t>
            </a:r>
            <a:r>
              <a:rPr lang="en-US" altLang="zh-CN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主函数：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levelOrder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输入参数：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：数的根节点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输出参数：存储遍历结果的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List&lt;List&lt;Integer&gt;&gt;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，则返回空数组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创建存储遍历结果的数组</a:t>
            </a:r>
            <a:r>
              <a:rPr lang="en-US" altLang="zh-CN" sz="1800" b="1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800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1800" b="1" cap="none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storeNodes</a:t>
            </a:r>
            <a:r>
              <a:rPr lang="en-US" altLang="zh-CN" sz="1800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(root, </a:t>
            </a:r>
            <a:r>
              <a:rPr lang="en-US" altLang="zh-CN" sz="1800" b="1" cap="none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altLang="zh-CN" sz="1800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备注：</a:t>
            </a:r>
            <a:r>
              <a:rPr lang="zh-CN" altLang="en-US" sz="1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最终结果正确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zh-CN" altLang="en-US" sz="1800" b="1" cap="none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中间结果不符合层次遍历性质</a:t>
            </a:r>
            <a:r>
              <a:rPr lang="zh-CN" altLang="en-US" sz="18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FE51A6-55CB-4932-9BA3-E6F928B4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07181"/>
            <a:ext cx="5933333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7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112. Path Sum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AF19CC-2255-4853-B782-41C33780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1" y="1622527"/>
            <a:ext cx="10258678" cy="40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112.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8285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FF3399"/>
                </a:solidFill>
              </a:rPr>
              <a:t>如果</a:t>
            </a:r>
            <a:r>
              <a:rPr lang="en-US" altLang="zh-CN" b="1" dirty="0" err="1">
                <a:solidFill>
                  <a:srgbClr val="FF3399"/>
                </a:solidFill>
              </a:rPr>
              <a:t>root.val</a:t>
            </a:r>
            <a:r>
              <a:rPr lang="zh-CN" altLang="en-US" b="1" dirty="0">
                <a:solidFill>
                  <a:srgbClr val="FF3399"/>
                </a:solidFill>
              </a:rPr>
              <a:t>等于</a:t>
            </a:r>
            <a:r>
              <a:rPr lang="en-US" altLang="zh-CN" b="1" dirty="0">
                <a:solidFill>
                  <a:srgbClr val="FF3399"/>
                </a:solidFill>
              </a:rPr>
              <a:t>sum</a:t>
            </a:r>
            <a:r>
              <a:rPr lang="zh-CN" altLang="en-US" b="1" dirty="0">
                <a:solidFill>
                  <a:srgbClr val="FF3399"/>
                </a:solidFill>
              </a:rPr>
              <a:t>并且</a:t>
            </a:r>
            <a:r>
              <a:rPr lang="en-US" altLang="zh-CN" b="1" dirty="0" err="1">
                <a:solidFill>
                  <a:srgbClr val="FF3399"/>
                </a:solidFill>
              </a:rPr>
              <a:t>root.left</a:t>
            </a:r>
            <a:r>
              <a:rPr lang="zh-CN" altLang="en-US" b="1" dirty="0">
                <a:solidFill>
                  <a:srgbClr val="FF3399"/>
                </a:solidFill>
              </a:rPr>
              <a:t>等于</a:t>
            </a:r>
            <a:r>
              <a:rPr lang="en-US" altLang="zh-CN" b="1" dirty="0">
                <a:solidFill>
                  <a:srgbClr val="FF3399"/>
                </a:solidFill>
              </a:rPr>
              <a:t>null</a:t>
            </a:r>
            <a:r>
              <a:rPr lang="zh-CN" altLang="en-US" b="1" dirty="0">
                <a:solidFill>
                  <a:srgbClr val="FF3399"/>
                </a:solidFill>
              </a:rPr>
              <a:t>并且</a:t>
            </a:r>
            <a:r>
              <a:rPr lang="en-US" altLang="zh-CN" b="1" dirty="0" err="1">
                <a:solidFill>
                  <a:srgbClr val="FF3399"/>
                </a:solidFill>
              </a:rPr>
              <a:t>root.right</a:t>
            </a:r>
            <a:r>
              <a:rPr lang="zh-CN" altLang="en-US" b="1" dirty="0">
                <a:solidFill>
                  <a:srgbClr val="FF3399"/>
                </a:solidFill>
              </a:rPr>
              <a:t>等于</a:t>
            </a:r>
            <a:r>
              <a:rPr lang="en-US" altLang="zh-CN" b="1" dirty="0">
                <a:solidFill>
                  <a:srgbClr val="FF3399"/>
                </a:solidFill>
              </a:rPr>
              <a:t>null</a:t>
            </a:r>
            <a:r>
              <a:rPr lang="zh-CN" altLang="en-US" b="1" dirty="0">
                <a:solidFill>
                  <a:srgbClr val="FF3399"/>
                </a:solidFill>
              </a:rPr>
              <a:t>，返回</a:t>
            </a:r>
            <a:r>
              <a:rPr lang="en-US" altLang="zh-CN" b="1" dirty="0">
                <a:solidFill>
                  <a:srgbClr val="FF3399"/>
                </a:solidFill>
              </a:rPr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返回 </a:t>
            </a:r>
            <a:r>
              <a:rPr lang="en-US" altLang="zh-CN" b="1" dirty="0" err="1">
                <a:solidFill>
                  <a:srgbClr val="0000CC"/>
                </a:solidFill>
              </a:rPr>
              <a:t>hasPathSum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</a:rPr>
              <a:t>root.left</a:t>
            </a:r>
            <a:r>
              <a:rPr lang="en-US" altLang="zh-CN" b="1" dirty="0">
                <a:solidFill>
                  <a:srgbClr val="0000CC"/>
                </a:solidFill>
              </a:rPr>
              <a:t>, sum - </a:t>
            </a:r>
            <a:r>
              <a:rPr lang="en-US" altLang="zh-CN" b="1" dirty="0" err="1">
                <a:solidFill>
                  <a:srgbClr val="0000CC"/>
                </a:solidFill>
              </a:rPr>
              <a:t>root.val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|| </a:t>
            </a:r>
            <a:r>
              <a:rPr lang="en-US" altLang="zh-CN" b="1" dirty="0" err="1">
                <a:solidFill>
                  <a:srgbClr val="009900"/>
                </a:solidFill>
              </a:rPr>
              <a:t>hasPathSum</a:t>
            </a:r>
            <a:r>
              <a:rPr lang="en-US" altLang="zh-CN" b="1" dirty="0">
                <a:solidFill>
                  <a:srgbClr val="009900"/>
                </a:solidFill>
              </a:rPr>
              <a:t>(</a:t>
            </a:r>
            <a:r>
              <a:rPr lang="en-US" altLang="zh-CN" b="1" dirty="0" err="1">
                <a:solidFill>
                  <a:srgbClr val="009900"/>
                </a:solidFill>
              </a:rPr>
              <a:t>root.right</a:t>
            </a:r>
            <a:r>
              <a:rPr lang="en-US" altLang="zh-CN" b="1" dirty="0">
                <a:solidFill>
                  <a:srgbClr val="009900"/>
                </a:solidFill>
              </a:rPr>
              <a:t>, sum - </a:t>
            </a:r>
            <a:r>
              <a:rPr lang="en-US" altLang="zh-CN" b="1" dirty="0" err="1">
                <a:solidFill>
                  <a:srgbClr val="009900"/>
                </a:solidFill>
              </a:rPr>
              <a:t>root.val</a:t>
            </a:r>
            <a:r>
              <a:rPr lang="en-US" altLang="zh-CN" b="1" dirty="0">
                <a:solidFill>
                  <a:srgbClr val="009900"/>
                </a:solidFill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612DA6-82F5-4D2A-93F6-3E2A50B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25" y="1870318"/>
            <a:ext cx="7192830" cy="48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1796</TotalTime>
  <Words>2020</Words>
  <Application>Microsoft Office PowerPoint</Application>
  <PresentationFormat>宽屏</PresentationFormat>
  <Paragraphs>170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Tw Cen MT</vt:lpstr>
      <vt:lpstr>水滴</vt:lpstr>
      <vt:lpstr>数据结构和算法 第13讲</vt:lpstr>
      <vt:lpstr>大纲</vt:lpstr>
      <vt:lpstr>二叉树的非递归先序遍历</vt:lpstr>
      <vt:lpstr>二叉树的非递归中序遍历</vt:lpstr>
      <vt:lpstr>二叉树的非递归后序遍历</vt:lpstr>
      <vt:lpstr>二叉树的非递归层次遍历</vt:lpstr>
      <vt:lpstr>二叉树的递归层次遍历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1450</cp:revision>
  <dcterms:created xsi:type="dcterms:W3CDTF">2018-06-21T02:18:15Z</dcterms:created>
  <dcterms:modified xsi:type="dcterms:W3CDTF">2019-11-28T10:18:35Z</dcterms:modified>
</cp:coreProperties>
</file>