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6" r:id="rId2"/>
    <p:sldId id="257" r:id="rId3"/>
    <p:sldId id="333" r:id="rId4"/>
    <p:sldId id="370" r:id="rId5"/>
    <p:sldId id="367" r:id="rId6"/>
    <p:sldId id="369" r:id="rId7"/>
    <p:sldId id="354" r:id="rId8"/>
    <p:sldId id="355" r:id="rId9"/>
    <p:sldId id="366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71" r:id="rId18"/>
    <p:sldId id="372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6600"/>
    <a:srgbClr val="009900"/>
    <a:srgbClr val="CC0000"/>
    <a:srgbClr val="FF3399"/>
    <a:srgbClr val="CC00CC"/>
    <a:srgbClr val="6600FF"/>
    <a:srgbClr val="008000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73" d="100"/>
          <a:sy n="73" d="100"/>
        </p:scale>
        <p:origin x="528" y="90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4ED6B-08B2-4D7A-9B86-18434FFC812C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83001-B591-457F-A04A-ACB4BB3D5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6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3001-B591-457F-A04A-ACB4BB3D55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14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2018.09.20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38" y="85895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37. Sudoku Solver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6919CD-469E-4E06-AEF8-47A33660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720" y="85895"/>
            <a:ext cx="5195039" cy="67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37. Sudoku Solver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2" y="669989"/>
            <a:ext cx="783835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解法：</a:t>
            </a:r>
            <a:r>
              <a:rPr lang="zh-CN" altLang="zh-CN" sz="1600" b="1" dirty="0">
                <a:solidFill>
                  <a:srgbClr val="0000CC"/>
                </a:solidFill>
              </a:rPr>
              <a:t>回溯法</a:t>
            </a:r>
            <a:r>
              <a:rPr lang="zh-CN" altLang="en-US" sz="1600" b="1" dirty="0"/>
              <a:t>（时间复杂度</a:t>
            </a:r>
            <a:r>
              <a:rPr lang="en-US" altLang="zh-CN" sz="1600" b="1" dirty="0"/>
              <a:t>O((9!)^9)</a:t>
            </a:r>
            <a:r>
              <a:rPr lang="zh-CN" altLang="en-US" sz="1600" b="1" dirty="0"/>
              <a:t>，空间复杂度</a:t>
            </a:r>
            <a:r>
              <a:rPr lang="en-US" altLang="zh-CN" sz="1600" b="1" dirty="0"/>
              <a:t>O(81)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zh-CN" altLang="zh-CN" sz="1600" b="1" dirty="0"/>
              <a:t>判断数独是否有效的函数：</a:t>
            </a:r>
            <a:r>
              <a:rPr lang="en-US" altLang="zh-CN" sz="1600" b="1" dirty="0" err="1">
                <a:solidFill>
                  <a:srgbClr val="0000CC"/>
                </a:solidFill>
              </a:rPr>
              <a:t>isValidSudoku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r>
              <a:rPr lang="zh-CN" altLang="zh-CN" sz="1600" b="1" dirty="0"/>
              <a:t>输入：</a:t>
            </a:r>
            <a:r>
              <a:rPr lang="en-US" altLang="zh-CN" sz="1600" b="1" dirty="0"/>
              <a:t>board</a:t>
            </a:r>
            <a:r>
              <a:rPr lang="zh-CN" altLang="zh-CN" sz="1600" b="1" dirty="0"/>
              <a:t>二维数组，</a:t>
            </a:r>
            <a:r>
              <a:rPr lang="en-US" altLang="zh-CN" sz="1600" b="1" dirty="0" err="1"/>
              <a:t>eachRow</a:t>
            </a:r>
            <a:r>
              <a:rPr lang="zh-CN" altLang="zh-CN" sz="1600" b="1" dirty="0"/>
              <a:t>当前行号，</a:t>
            </a:r>
            <a:r>
              <a:rPr lang="en-US" altLang="zh-CN" sz="1600" b="1" dirty="0" err="1"/>
              <a:t>eachColumn</a:t>
            </a:r>
            <a:r>
              <a:rPr lang="zh-CN" altLang="zh-CN" sz="1600" b="1" dirty="0"/>
              <a:t>当前列号，</a:t>
            </a:r>
            <a:r>
              <a:rPr lang="en-US" altLang="zh-CN" sz="1600" b="1" dirty="0" err="1"/>
              <a:t>currrentChar</a:t>
            </a:r>
            <a:r>
              <a:rPr lang="zh-CN" altLang="zh-CN" sz="1600" b="1" dirty="0"/>
              <a:t>当前数字</a:t>
            </a:r>
          </a:p>
          <a:p>
            <a:r>
              <a:rPr lang="zh-CN" altLang="zh-CN" sz="1600" b="1" dirty="0"/>
              <a:t>输出：布尔型值</a:t>
            </a:r>
          </a:p>
          <a:p>
            <a:r>
              <a:rPr lang="en-US" altLang="zh-CN" sz="1600" b="1" dirty="0"/>
              <a:t>0 </a:t>
            </a:r>
            <a:r>
              <a:rPr lang="zh-CN" altLang="zh-CN" sz="1600" b="1" dirty="0"/>
              <a:t>如果参数非法，则返回</a:t>
            </a:r>
            <a:r>
              <a:rPr lang="en-US" altLang="zh-CN" sz="1600" b="1" dirty="0"/>
              <a:t>false</a:t>
            </a:r>
            <a:endParaRPr lang="zh-CN" altLang="zh-CN" sz="1600" b="1" dirty="0"/>
          </a:p>
          <a:p>
            <a:r>
              <a:rPr lang="en-US" altLang="zh-CN" sz="1600" b="1" dirty="0"/>
              <a:t>1 </a:t>
            </a:r>
            <a:r>
              <a:rPr lang="zh-CN" altLang="zh-CN" sz="1600" b="1" dirty="0">
                <a:solidFill>
                  <a:srgbClr val="FF3399"/>
                </a:solidFill>
              </a:rPr>
              <a:t>当前行、当前列或者当前九宫格，如果已经出现当前数字，则返回</a:t>
            </a:r>
            <a:r>
              <a:rPr lang="en-US" altLang="zh-CN" sz="1600" b="1" dirty="0">
                <a:solidFill>
                  <a:srgbClr val="FF3399"/>
                </a:solidFill>
              </a:rPr>
              <a:t>false</a:t>
            </a:r>
            <a:endParaRPr lang="zh-CN" altLang="zh-CN" sz="1600" b="1" dirty="0">
              <a:solidFill>
                <a:srgbClr val="FF3399"/>
              </a:solidFill>
            </a:endParaRPr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返回</a:t>
            </a:r>
            <a:r>
              <a:rPr lang="en-US" altLang="zh-CN" sz="1600" b="1" dirty="0"/>
              <a:t>true </a:t>
            </a:r>
            <a:endParaRPr lang="zh-CN" altLang="zh-CN" sz="1600" b="1" dirty="0"/>
          </a:p>
          <a:p>
            <a:endParaRPr lang="en-US" altLang="zh-CN" sz="1600" b="1" dirty="0"/>
          </a:p>
          <a:p>
            <a:r>
              <a:rPr lang="zh-CN" altLang="zh-CN" sz="1600" b="1" dirty="0"/>
              <a:t>回溯函数：</a:t>
            </a:r>
            <a:r>
              <a:rPr lang="en-US" altLang="zh-CN" sz="1600" b="1" dirty="0" err="1">
                <a:solidFill>
                  <a:srgbClr val="0000CC"/>
                </a:solidFill>
              </a:rPr>
              <a:t>backtrackSolution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r>
              <a:rPr lang="zh-CN" altLang="zh-CN" sz="1600" b="1" dirty="0"/>
              <a:t>输入：</a:t>
            </a:r>
            <a:r>
              <a:rPr lang="en-US" altLang="zh-CN" sz="1600" b="1" dirty="0"/>
              <a:t>board</a:t>
            </a:r>
            <a:r>
              <a:rPr lang="zh-CN" altLang="zh-CN" sz="1600" b="1" dirty="0"/>
              <a:t>二维数组</a:t>
            </a:r>
            <a:r>
              <a:rPr lang="zh-CN" altLang="en-US" sz="1600" b="1" dirty="0"/>
              <a:t>，</a:t>
            </a:r>
            <a:r>
              <a:rPr lang="en-US" altLang="zh-CN" sz="1600" b="1" dirty="0" err="1"/>
              <a:t>sequenceNo</a:t>
            </a:r>
            <a:r>
              <a:rPr lang="zh-CN" altLang="en-US" sz="1600" b="1" dirty="0"/>
              <a:t>序号</a:t>
            </a:r>
            <a:r>
              <a:rPr lang="en-US" altLang="zh-CN" sz="1600" b="1" dirty="0"/>
              <a:t>(</a:t>
            </a:r>
            <a:r>
              <a:rPr lang="zh-CN" altLang="en-US" sz="1600" b="1" dirty="0">
                <a:solidFill>
                  <a:srgbClr val="CC0000"/>
                </a:solidFill>
              </a:rPr>
              <a:t>自顶向下自左向右依次编号</a:t>
            </a:r>
            <a:r>
              <a:rPr lang="en-US" altLang="zh-CN" sz="1600" b="1" dirty="0">
                <a:solidFill>
                  <a:srgbClr val="CC0000"/>
                </a:solidFill>
              </a:rPr>
              <a:t>0-80</a:t>
            </a:r>
            <a:r>
              <a:rPr lang="en-US" altLang="zh-CN" sz="1600" b="1" dirty="0"/>
              <a:t>)</a:t>
            </a:r>
            <a:endParaRPr lang="zh-CN" altLang="zh-CN" sz="1600" b="1" dirty="0"/>
          </a:p>
          <a:p>
            <a:r>
              <a:rPr lang="zh-CN" altLang="zh-CN" sz="1600" b="1" dirty="0"/>
              <a:t>输出：布尔型值</a:t>
            </a:r>
          </a:p>
          <a:p>
            <a:r>
              <a:rPr lang="en-US" altLang="zh-CN" sz="1600" b="1" dirty="0"/>
              <a:t>0 </a:t>
            </a:r>
            <a:r>
              <a:rPr lang="zh-CN" altLang="zh-CN" sz="1600" b="1" dirty="0"/>
              <a:t>如果参数非法，则返回</a:t>
            </a:r>
            <a:r>
              <a:rPr lang="en-US" altLang="zh-CN" sz="1600" b="1" dirty="0"/>
              <a:t>false</a:t>
            </a:r>
            <a:endParaRPr lang="zh-CN" altLang="zh-CN" sz="1600" b="1" dirty="0"/>
          </a:p>
          <a:p>
            <a:r>
              <a:rPr lang="en-US" altLang="zh-CN" sz="1600" b="1" dirty="0">
                <a:solidFill>
                  <a:srgbClr val="009900"/>
                </a:solidFill>
              </a:rPr>
              <a:t>1 </a:t>
            </a:r>
            <a:r>
              <a:rPr lang="zh-CN" altLang="en-US" sz="1600" b="1" dirty="0">
                <a:solidFill>
                  <a:srgbClr val="009900"/>
                </a:solidFill>
              </a:rPr>
              <a:t>如果</a:t>
            </a:r>
            <a:r>
              <a:rPr lang="en-US" altLang="zh-CN" sz="1600" b="1" dirty="0" err="1">
                <a:solidFill>
                  <a:srgbClr val="009900"/>
                </a:solidFill>
              </a:rPr>
              <a:t>sequenceNo</a:t>
            </a:r>
            <a:r>
              <a:rPr lang="zh-CN" altLang="en-US" sz="1600" b="1" dirty="0">
                <a:solidFill>
                  <a:srgbClr val="009900"/>
                </a:solidFill>
              </a:rPr>
              <a:t>等于</a:t>
            </a:r>
            <a:r>
              <a:rPr lang="en-US" altLang="zh-CN" sz="1600" b="1" dirty="0">
                <a:solidFill>
                  <a:srgbClr val="009900"/>
                </a:solidFill>
              </a:rPr>
              <a:t>81</a:t>
            </a:r>
            <a:r>
              <a:rPr lang="zh-CN" altLang="en-US" sz="1600" b="1" dirty="0">
                <a:solidFill>
                  <a:srgbClr val="009900"/>
                </a:solidFill>
              </a:rPr>
              <a:t>，则返回</a:t>
            </a:r>
            <a:r>
              <a:rPr lang="en-US" altLang="zh-CN" sz="1600" b="1" dirty="0">
                <a:solidFill>
                  <a:srgbClr val="009900"/>
                </a:solidFill>
              </a:rPr>
              <a:t>true</a:t>
            </a:r>
          </a:p>
          <a:p>
            <a:r>
              <a:rPr lang="en-US" altLang="zh-CN" sz="1600" b="1" dirty="0"/>
              <a:t>2 </a:t>
            </a:r>
            <a:r>
              <a:rPr lang="zh-CN" altLang="en-US" sz="1600" b="1" dirty="0"/>
              <a:t>计算横坐标</a:t>
            </a:r>
            <a:r>
              <a:rPr lang="en-US" altLang="zh-CN" sz="1600" b="1" dirty="0"/>
              <a:t>x</a:t>
            </a:r>
            <a:r>
              <a:rPr lang="zh-CN" altLang="en-US" sz="1600" b="1" dirty="0"/>
              <a:t>为</a:t>
            </a:r>
            <a:r>
              <a:rPr lang="en-US" altLang="zh-CN" sz="1600" b="1" dirty="0" err="1"/>
              <a:t>sequenceNo</a:t>
            </a:r>
            <a:r>
              <a:rPr lang="en-US" altLang="zh-CN" sz="1600" b="1" dirty="0"/>
              <a:t>/9</a:t>
            </a:r>
            <a:r>
              <a:rPr lang="zh-CN" altLang="en-US" sz="1600" b="1" dirty="0"/>
              <a:t>，纵坐标</a:t>
            </a:r>
            <a:r>
              <a:rPr lang="en-US" altLang="zh-CN" sz="1600" b="1" dirty="0"/>
              <a:t>y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sequenceNo%9</a:t>
            </a:r>
            <a:endParaRPr lang="zh-CN" altLang="zh-CN" sz="1600" b="1" dirty="0"/>
          </a:p>
          <a:p>
            <a:r>
              <a:rPr lang="en-US" altLang="zh-CN" sz="1600" b="1" dirty="0"/>
              <a:t>3 </a:t>
            </a:r>
            <a:r>
              <a:rPr lang="zh-CN" altLang="en-US" sz="1600" b="1" dirty="0">
                <a:solidFill>
                  <a:srgbClr val="CC6600"/>
                </a:solidFill>
              </a:rPr>
              <a:t>如果</a:t>
            </a:r>
            <a:r>
              <a:rPr lang="en-US" altLang="zh-CN" sz="1600" b="1" dirty="0">
                <a:solidFill>
                  <a:srgbClr val="CC6600"/>
                </a:solidFill>
              </a:rPr>
              <a:t>board[x][y]</a:t>
            </a:r>
            <a:r>
              <a:rPr lang="zh-CN" altLang="en-US" sz="1600" b="1" dirty="0">
                <a:solidFill>
                  <a:srgbClr val="CC6600"/>
                </a:solidFill>
              </a:rPr>
              <a:t>不等于</a:t>
            </a:r>
            <a:r>
              <a:rPr lang="en-US" altLang="zh-CN" sz="1600" b="1" dirty="0">
                <a:solidFill>
                  <a:srgbClr val="CC6600"/>
                </a:solidFill>
              </a:rPr>
              <a:t>'.'</a:t>
            </a:r>
            <a:r>
              <a:rPr lang="zh-CN" altLang="en-US" sz="1600" b="1" dirty="0">
                <a:solidFill>
                  <a:srgbClr val="CC6600"/>
                </a:solidFill>
              </a:rPr>
              <a:t>，则返回</a:t>
            </a:r>
            <a:r>
              <a:rPr lang="en-US" altLang="zh-CN" sz="1600" b="1" dirty="0" err="1">
                <a:solidFill>
                  <a:srgbClr val="CC6600"/>
                </a:solidFill>
              </a:rPr>
              <a:t>backtrackSolution</a:t>
            </a:r>
            <a:r>
              <a:rPr lang="en-US" altLang="zh-CN" sz="1600" b="1" dirty="0">
                <a:solidFill>
                  <a:srgbClr val="CC6600"/>
                </a:solidFill>
              </a:rPr>
              <a:t>(board, </a:t>
            </a:r>
            <a:r>
              <a:rPr lang="en-US" altLang="zh-CN" sz="1600" b="1" dirty="0" err="1">
                <a:solidFill>
                  <a:srgbClr val="CC6600"/>
                </a:solidFill>
              </a:rPr>
              <a:t>sequenceNo</a:t>
            </a:r>
            <a:r>
              <a:rPr lang="en-US" altLang="zh-CN" sz="1600" b="1" dirty="0">
                <a:solidFill>
                  <a:srgbClr val="CC6600"/>
                </a:solidFill>
              </a:rPr>
              <a:t> + 1)</a:t>
            </a:r>
          </a:p>
          <a:p>
            <a:r>
              <a:rPr lang="en-US" altLang="zh-CN" sz="1600" b="1" dirty="0"/>
              <a:t>4 c</a:t>
            </a:r>
            <a:r>
              <a:rPr lang="zh-CN" altLang="zh-CN" sz="1600" b="1" dirty="0"/>
              <a:t>从</a:t>
            </a:r>
            <a:r>
              <a:rPr lang="en-US" altLang="zh-CN" sz="1600" b="1" dirty="0"/>
              <a:t>'1'</a:t>
            </a:r>
            <a:r>
              <a:rPr lang="zh-CN" altLang="zh-CN" sz="1600" b="1" dirty="0"/>
              <a:t>遍历至</a:t>
            </a:r>
            <a:r>
              <a:rPr lang="en-US" altLang="zh-CN" sz="1600" b="1" dirty="0"/>
              <a:t>'9'</a:t>
            </a:r>
            <a:r>
              <a:rPr lang="zh-CN" altLang="zh-CN" sz="1600" b="1" dirty="0"/>
              <a:t>，</a:t>
            </a:r>
            <a:r>
              <a:rPr lang="zh-CN" altLang="en-US" sz="1600" b="1" dirty="0"/>
              <a:t>在</a:t>
            </a:r>
            <a:r>
              <a:rPr lang="es-ES" altLang="zh-CN" sz="1600" b="1" dirty="0"/>
              <a:t>isValidSudoku(board, x, y, c)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true</a:t>
            </a:r>
            <a:r>
              <a:rPr lang="zh-CN" altLang="en-US" sz="1600" b="1" dirty="0"/>
              <a:t>的情况下，</a:t>
            </a:r>
            <a:r>
              <a:rPr lang="zh-CN" altLang="zh-CN" sz="1600" b="1" dirty="0"/>
              <a:t>依次执行如下操作</a:t>
            </a:r>
          </a:p>
          <a:p>
            <a:r>
              <a:rPr lang="en-US" altLang="zh-CN" sz="1600" b="1" dirty="0"/>
              <a:t>  </a:t>
            </a:r>
            <a:r>
              <a:rPr lang="en-US" altLang="zh-CN" sz="1600" b="1" dirty="0">
                <a:solidFill>
                  <a:srgbClr val="FF3399"/>
                </a:solidFill>
              </a:rPr>
              <a:t>4.1 c</a:t>
            </a:r>
            <a:r>
              <a:rPr lang="zh-CN" altLang="zh-CN" sz="1600" b="1" dirty="0">
                <a:solidFill>
                  <a:srgbClr val="FF3399"/>
                </a:solidFill>
              </a:rPr>
              <a:t>赋值给</a:t>
            </a:r>
            <a:r>
              <a:rPr lang="en-US" altLang="zh-CN" sz="1600" b="1" dirty="0">
                <a:solidFill>
                  <a:srgbClr val="FF3399"/>
                </a:solidFill>
              </a:rPr>
              <a:t>board[x][y]</a:t>
            </a:r>
            <a:endParaRPr lang="zh-CN" altLang="zh-CN" sz="1600" b="1" dirty="0">
              <a:solidFill>
                <a:srgbClr val="FF3399"/>
              </a:solidFill>
            </a:endParaRPr>
          </a:p>
          <a:p>
            <a:r>
              <a:rPr lang="en-US" altLang="zh-CN" sz="1600" b="1" dirty="0"/>
              <a:t>  </a:t>
            </a:r>
            <a:r>
              <a:rPr lang="en-US" altLang="zh-CN" sz="1600" b="1" dirty="0">
                <a:solidFill>
                  <a:srgbClr val="009900"/>
                </a:solidFill>
              </a:rPr>
              <a:t>4.2 </a:t>
            </a:r>
            <a:r>
              <a:rPr lang="zh-CN" altLang="zh-CN" sz="1600" b="1" dirty="0">
                <a:solidFill>
                  <a:srgbClr val="009900"/>
                </a:solidFill>
              </a:rPr>
              <a:t>如果</a:t>
            </a:r>
            <a:r>
              <a:rPr lang="en-US" altLang="zh-CN" sz="1600" b="1" dirty="0" err="1">
                <a:solidFill>
                  <a:srgbClr val="009900"/>
                </a:solidFill>
              </a:rPr>
              <a:t>backtrackSolution</a:t>
            </a:r>
            <a:r>
              <a:rPr lang="en-US" altLang="zh-CN" sz="1600" b="1" dirty="0">
                <a:solidFill>
                  <a:srgbClr val="009900"/>
                </a:solidFill>
              </a:rPr>
              <a:t>(board, </a:t>
            </a:r>
            <a:r>
              <a:rPr lang="en-US" altLang="zh-CN" sz="1600" b="1" dirty="0" err="1">
                <a:solidFill>
                  <a:srgbClr val="009900"/>
                </a:solidFill>
              </a:rPr>
              <a:t>sequenceNo</a:t>
            </a:r>
            <a:r>
              <a:rPr lang="en-US" altLang="zh-CN" sz="1600" b="1" dirty="0">
                <a:solidFill>
                  <a:srgbClr val="009900"/>
                </a:solidFill>
              </a:rPr>
              <a:t> + 1)</a:t>
            </a:r>
            <a:r>
              <a:rPr lang="zh-CN" altLang="zh-CN" sz="1600" b="1" dirty="0">
                <a:solidFill>
                  <a:srgbClr val="009900"/>
                </a:solidFill>
              </a:rPr>
              <a:t>为</a:t>
            </a:r>
            <a:r>
              <a:rPr lang="en-US" altLang="zh-CN" sz="1600" b="1" dirty="0">
                <a:solidFill>
                  <a:srgbClr val="009900"/>
                </a:solidFill>
              </a:rPr>
              <a:t>true</a:t>
            </a:r>
            <a:r>
              <a:rPr lang="zh-CN" altLang="zh-CN" sz="1600" b="1" dirty="0">
                <a:solidFill>
                  <a:srgbClr val="009900"/>
                </a:solidFill>
              </a:rPr>
              <a:t>，则返回</a:t>
            </a:r>
            <a:r>
              <a:rPr lang="en-US" altLang="zh-CN" sz="1600" b="1" dirty="0">
                <a:solidFill>
                  <a:srgbClr val="009900"/>
                </a:solidFill>
              </a:rPr>
              <a:t>true</a:t>
            </a:r>
            <a:endParaRPr lang="zh-CN" altLang="zh-CN" sz="1600" b="1" dirty="0">
              <a:solidFill>
                <a:srgbClr val="009900"/>
              </a:solidFill>
            </a:endParaRPr>
          </a:p>
          <a:p>
            <a:r>
              <a:rPr lang="en-US" altLang="zh-CN" sz="1600" b="1" dirty="0"/>
              <a:t>  4.3 </a:t>
            </a:r>
            <a:r>
              <a:rPr lang="en-US" altLang="zh-CN" sz="1600" b="1" dirty="0">
                <a:solidFill>
                  <a:srgbClr val="0000CC"/>
                </a:solidFill>
              </a:rPr>
              <a:t>board[x][y]</a:t>
            </a:r>
            <a:r>
              <a:rPr lang="zh-CN" altLang="zh-CN" sz="1600" b="1" dirty="0">
                <a:solidFill>
                  <a:srgbClr val="0000CC"/>
                </a:solidFill>
              </a:rPr>
              <a:t>还原成</a:t>
            </a:r>
            <a:r>
              <a:rPr lang="en-US" altLang="zh-CN" sz="1600" b="1" dirty="0">
                <a:solidFill>
                  <a:srgbClr val="0000CC"/>
                </a:solidFill>
              </a:rPr>
              <a:t>‘.’</a:t>
            </a:r>
            <a:r>
              <a:rPr lang="zh-CN" altLang="en-US" sz="1600" b="1" dirty="0">
                <a:solidFill>
                  <a:srgbClr val="0000CC"/>
                </a:solidFill>
              </a:rPr>
              <a:t> </a:t>
            </a:r>
            <a:r>
              <a:rPr lang="en-US" altLang="zh-CN" sz="1600" b="1" dirty="0">
                <a:solidFill>
                  <a:srgbClr val="0000CC"/>
                </a:solidFill>
              </a:rPr>
              <a:t>	[</a:t>
            </a:r>
            <a:r>
              <a:rPr lang="zh-CN" altLang="en-US" sz="1600" b="1" dirty="0">
                <a:solidFill>
                  <a:srgbClr val="CC00CC"/>
                </a:solidFill>
              </a:rPr>
              <a:t>还原是为了尝试下一种可能</a:t>
            </a:r>
            <a:r>
              <a:rPr lang="en-US" altLang="zh-CN" sz="1600" b="1" dirty="0">
                <a:solidFill>
                  <a:srgbClr val="CC00CC"/>
                </a:solidFill>
              </a:rPr>
              <a:t>!!!!</a:t>
            </a:r>
            <a:r>
              <a:rPr lang="en-US" altLang="zh-CN" sz="1600" b="1" dirty="0">
                <a:solidFill>
                  <a:srgbClr val="0000CC"/>
                </a:solidFill>
              </a:rPr>
              <a:t>]</a:t>
            </a:r>
            <a:r>
              <a:rPr lang="zh-CN" altLang="en-US" sz="1600" b="1" dirty="0">
                <a:solidFill>
                  <a:srgbClr val="0000CC"/>
                </a:solidFill>
              </a:rPr>
              <a:t> 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返回</a:t>
            </a:r>
            <a:r>
              <a:rPr lang="en-US" altLang="zh-CN" sz="1600" b="1" dirty="0"/>
              <a:t>false</a:t>
            </a:r>
          </a:p>
          <a:p>
            <a:endParaRPr lang="zh-CN" altLang="zh-CN" sz="1600" b="1" dirty="0"/>
          </a:p>
          <a:p>
            <a:r>
              <a:rPr lang="zh-CN" altLang="zh-CN" sz="1600" b="1" dirty="0"/>
              <a:t>主函数：</a:t>
            </a:r>
          </a:p>
          <a:p>
            <a:r>
              <a:rPr lang="en-US" altLang="zh-CN" sz="1600" b="1" dirty="0"/>
              <a:t>0 </a:t>
            </a:r>
            <a:r>
              <a:rPr lang="zh-CN" altLang="zh-CN" sz="1600" b="1" dirty="0"/>
              <a:t>如果参数非法，则返回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>
                <a:solidFill>
                  <a:srgbClr val="008000"/>
                </a:solidFill>
              </a:rPr>
              <a:t>调用回溯函数</a:t>
            </a:r>
            <a:r>
              <a:rPr lang="en-US" altLang="zh-CN" sz="1600" b="1" dirty="0" err="1">
                <a:solidFill>
                  <a:srgbClr val="008000"/>
                </a:solidFill>
              </a:rPr>
              <a:t>backtrackSolution</a:t>
            </a:r>
            <a:r>
              <a:rPr lang="en-US" altLang="zh-CN" sz="1600" b="1" dirty="0">
                <a:solidFill>
                  <a:srgbClr val="008000"/>
                </a:solidFill>
              </a:rPr>
              <a:t>(board, 0)</a:t>
            </a:r>
            <a:endParaRPr lang="zh-CN" altLang="zh-CN" sz="1600" b="1" dirty="0">
              <a:solidFill>
                <a:srgbClr val="008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CDBF4A-7D71-497C-A102-2F756D43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50" y="48047"/>
            <a:ext cx="3647619" cy="6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5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39. Combination Sum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86F5F-0643-4C55-979D-6AF76045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047" y="1400227"/>
            <a:ext cx="7361905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39. Combination Sum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708445"/>
            <a:ext cx="60960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解法：</a:t>
            </a:r>
            <a:r>
              <a:rPr lang="zh-CN" altLang="zh-CN" b="1" dirty="0">
                <a:solidFill>
                  <a:srgbClr val="0000CC"/>
                </a:solidFill>
              </a:rPr>
              <a:t>回溯法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k^n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k^n</a:t>
            </a:r>
            <a:r>
              <a:rPr lang="en-US" altLang="zh-CN" b="1" dirty="0"/>
              <a:t>)</a:t>
            </a:r>
            <a:r>
              <a:rPr lang="zh-CN" altLang="en-US" b="1" dirty="0"/>
              <a:t>）</a:t>
            </a:r>
            <a:endParaRPr lang="zh-CN" altLang="zh-CN" b="1" dirty="0"/>
          </a:p>
          <a:p>
            <a:r>
              <a:rPr lang="zh-CN" altLang="zh-CN" b="1" dirty="0"/>
              <a:t>回溯函数：</a:t>
            </a:r>
            <a:r>
              <a:rPr lang="en-US" altLang="zh-CN" b="1" dirty="0" err="1">
                <a:solidFill>
                  <a:srgbClr val="0000CC"/>
                </a:solidFill>
              </a:rPr>
              <a:t>backtrackSum</a:t>
            </a:r>
            <a:endParaRPr lang="zh-CN" altLang="zh-CN" b="1" dirty="0">
              <a:solidFill>
                <a:srgbClr val="0000CC"/>
              </a:solidFill>
            </a:endParaRPr>
          </a:p>
          <a:p>
            <a:r>
              <a:rPr lang="zh-CN" altLang="zh-CN" b="1" dirty="0"/>
              <a:t>输入：</a:t>
            </a:r>
            <a:r>
              <a:rPr lang="en-US" altLang="zh-CN" b="1" dirty="0" err="1"/>
              <a:t>finalResult</a:t>
            </a:r>
            <a:r>
              <a:rPr lang="zh-CN" altLang="zh-CN" b="1" dirty="0"/>
              <a:t>结果数组，</a:t>
            </a:r>
            <a:r>
              <a:rPr lang="en-US" altLang="zh-CN" b="1" dirty="0" err="1"/>
              <a:t>eachResult</a:t>
            </a:r>
            <a:r>
              <a:rPr lang="zh-CN" altLang="zh-CN" b="1" dirty="0"/>
              <a:t>临时结果，</a:t>
            </a:r>
            <a:r>
              <a:rPr lang="en-US" altLang="zh-CN" b="1" dirty="0"/>
              <a:t>candidates</a:t>
            </a:r>
            <a:r>
              <a:rPr lang="zh-CN" altLang="zh-CN" b="1" dirty="0"/>
              <a:t>候选数组，</a:t>
            </a:r>
            <a:r>
              <a:rPr lang="en-US" altLang="zh-CN" b="1" dirty="0" err="1">
                <a:solidFill>
                  <a:srgbClr val="009900"/>
                </a:solidFill>
              </a:rPr>
              <a:t>leftTarget</a:t>
            </a:r>
            <a:r>
              <a:rPr lang="zh-CN" altLang="zh-CN" b="1" dirty="0">
                <a:solidFill>
                  <a:srgbClr val="CC6600"/>
                </a:solidFill>
              </a:rPr>
              <a:t>目标和的余量</a:t>
            </a:r>
            <a:r>
              <a:rPr lang="zh-CN" altLang="zh-CN" b="1" dirty="0"/>
              <a:t>，</a:t>
            </a:r>
            <a:r>
              <a:rPr lang="en-US" altLang="zh-CN" b="1" dirty="0" err="1">
                <a:solidFill>
                  <a:srgbClr val="009900"/>
                </a:solidFill>
              </a:rPr>
              <a:t>startPosition</a:t>
            </a:r>
            <a:r>
              <a:rPr lang="zh-CN" altLang="zh-CN" b="1" dirty="0">
                <a:solidFill>
                  <a:srgbClr val="CC6600"/>
                </a:solidFill>
              </a:rPr>
              <a:t>候选数组的遍历起始位置</a:t>
            </a:r>
          </a:p>
          <a:p>
            <a:r>
              <a:rPr lang="zh-CN" altLang="zh-CN" b="1" dirty="0"/>
              <a:t>输出：无</a:t>
            </a:r>
          </a:p>
          <a:p>
            <a:r>
              <a:rPr lang="en-US" altLang="zh-CN" b="1" dirty="0"/>
              <a:t>0 </a:t>
            </a:r>
            <a:r>
              <a:rPr lang="zh-CN" altLang="zh-CN" b="1" dirty="0"/>
              <a:t>如果参数非法，则返回</a:t>
            </a:r>
          </a:p>
          <a:p>
            <a:r>
              <a:rPr lang="en-US" altLang="zh-CN" b="1" dirty="0"/>
              <a:t>1 </a:t>
            </a:r>
            <a:r>
              <a:rPr lang="zh-CN" altLang="zh-CN" b="1" dirty="0">
                <a:solidFill>
                  <a:srgbClr val="009900"/>
                </a:solidFill>
              </a:rPr>
              <a:t>如果</a:t>
            </a:r>
            <a:r>
              <a:rPr lang="en-US" altLang="zh-CN" b="1" dirty="0" err="1">
                <a:solidFill>
                  <a:srgbClr val="009900"/>
                </a:solidFill>
              </a:rPr>
              <a:t>leftTarget</a:t>
            </a:r>
            <a:r>
              <a:rPr lang="zh-CN" altLang="zh-CN" b="1" dirty="0">
                <a:solidFill>
                  <a:srgbClr val="009900"/>
                </a:solidFill>
              </a:rPr>
              <a:t>等于</a:t>
            </a:r>
            <a:r>
              <a:rPr lang="en-US" altLang="zh-CN" b="1" dirty="0">
                <a:solidFill>
                  <a:srgbClr val="009900"/>
                </a:solidFill>
              </a:rPr>
              <a:t>0</a:t>
            </a:r>
            <a:r>
              <a:rPr lang="zh-CN" altLang="zh-CN" b="1" dirty="0">
                <a:solidFill>
                  <a:srgbClr val="009900"/>
                </a:solidFill>
              </a:rPr>
              <a:t>，则表示找到一个结果，将</a:t>
            </a:r>
            <a:r>
              <a:rPr lang="en-US" altLang="zh-CN" b="1" dirty="0" err="1">
                <a:solidFill>
                  <a:srgbClr val="009900"/>
                </a:solidFill>
              </a:rPr>
              <a:t>eachResult</a:t>
            </a:r>
            <a:r>
              <a:rPr lang="en-US" altLang="zh-CN" b="1" dirty="0">
                <a:solidFill>
                  <a:srgbClr val="009900"/>
                </a:solidFill>
              </a:rPr>
              <a:t> [</a:t>
            </a:r>
            <a:r>
              <a:rPr lang="zh-CN" altLang="en-US" b="1" dirty="0">
                <a:solidFill>
                  <a:srgbClr val="6600FF"/>
                </a:solidFill>
              </a:rPr>
              <a:t>新建一个链表</a:t>
            </a:r>
            <a:r>
              <a:rPr lang="en-US" altLang="zh-CN" b="1" dirty="0">
                <a:solidFill>
                  <a:srgbClr val="009900"/>
                </a:solidFill>
              </a:rPr>
              <a:t>]</a:t>
            </a:r>
            <a:r>
              <a:rPr lang="zh-CN" altLang="zh-CN" b="1" dirty="0">
                <a:solidFill>
                  <a:srgbClr val="009900"/>
                </a:solidFill>
              </a:rPr>
              <a:t>加入</a:t>
            </a:r>
            <a:r>
              <a:rPr lang="en-US" altLang="zh-CN" b="1" dirty="0" err="1">
                <a:solidFill>
                  <a:srgbClr val="009900"/>
                </a:solidFill>
              </a:rPr>
              <a:t>finalResult</a:t>
            </a:r>
            <a:r>
              <a:rPr lang="zh-CN" altLang="zh-CN" b="1" dirty="0">
                <a:solidFill>
                  <a:srgbClr val="009900"/>
                </a:solidFill>
              </a:rPr>
              <a:t>后，返回</a:t>
            </a:r>
          </a:p>
          <a:p>
            <a:r>
              <a:rPr lang="en-US" altLang="zh-CN" b="1" dirty="0"/>
              <a:t>2 </a:t>
            </a:r>
            <a:r>
              <a:rPr lang="zh-CN" altLang="zh-CN" b="1" dirty="0"/>
              <a:t>游标</a:t>
            </a:r>
            <a:r>
              <a:rPr lang="en-US" altLang="zh-CN" b="1" dirty="0" err="1"/>
              <a:t>i</a:t>
            </a:r>
            <a:r>
              <a:rPr lang="zh-CN" altLang="zh-CN" b="1" dirty="0"/>
              <a:t>从</a:t>
            </a:r>
            <a:r>
              <a:rPr lang="en-US" altLang="zh-CN" b="1" dirty="0" err="1">
                <a:solidFill>
                  <a:srgbClr val="CC0000"/>
                </a:solidFill>
              </a:rPr>
              <a:t>startPosition</a:t>
            </a:r>
            <a:r>
              <a:rPr lang="zh-CN" altLang="zh-CN" b="1" dirty="0"/>
              <a:t>遍历至</a:t>
            </a:r>
            <a:r>
              <a:rPr lang="en-US" altLang="zh-CN" b="1" dirty="0"/>
              <a:t>candidates</a:t>
            </a:r>
            <a:r>
              <a:rPr lang="zh-CN" altLang="zh-CN" b="1" dirty="0"/>
              <a:t>数组结尾，依次执行如下操作</a:t>
            </a:r>
          </a:p>
          <a:p>
            <a:r>
              <a:rPr lang="en-US" altLang="zh-CN" b="1" dirty="0"/>
              <a:t>  2.1 </a:t>
            </a:r>
            <a:r>
              <a:rPr lang="zh-CN" altLang="zh-CN" b="1" dirty="0">
                <a:solidFill>
                  <a:srgbClr val="FF3399"/>
                </a:solidFill>
              </a:rPr>
              <a:t>将</a:t>
            </a:r>
            <a:r>
              <a:rPr lang="en-US" altLang="zh-CN" b="1" dirty="0">
                <a:solidFill>
                  <a:srgbClr val="FF3399"/>
                </a:solidFill>
              </a:rPr>
              <a:t>candidates[</a:t>
            </a:r>
            <a:r>
              <a:rPr lang="en-US" altLang="zh-CN" b="1" dirty="0" err="1">
                <a:solidFill>
                  <a:srgbClr val="FF3399"/>
                </a:solidFill>
              </a:rPr>
              <a:t>i</a:t>
            </a:r>
            <a:r>
              <a:rPr lang="en-US" altLang="zh-CN" b="1" dirty="0">
                <a:solidFill>
                  <a:srgbClr val="FF3399"/>
                </a:solidFill>
              </a:rPr>
              <a:t>]</a:t>
            </a:r>
            <a:r>
              <a:rPr lang="zh-CN" altLang="zh-CN" b="1" dirty="0">
                <a:solidFill>
                  <a:srgbClr val="FF3399"/>
                </a:solidFill>
              </a:rPr>
              <a:t>加入</a:t>
            </a:r>
            <a:r>
              <a:rPr lang="en-US" altLang="zh-CN" b="1" dirty="0" err="1">
                <a:solidFill>
                  <a:srgbClr val="FF3399"/>
                </a:solidFill>
              </a:rPr>
              <a:t>eachResult</a:t>
            </a:r>
            <a:endParaRPr lang="zh-CN" altLang="zh-CN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  2.2 </a:t>
            </a:r>
            <a:r>
              <a:rPr lang="zh-CN" altLang="zh-CN" b="1" dirty="0">
                <a:solidFill>
                  <a:srgbClr val="0000CC"/>
                </a:solidFill>
              </a:rPr>
              <a:t>调用</a:t>
            </a:r>
            <a:r>
              <a:rPr lang="en-US" altLang="zh-CN" b="1" dirty="0" err="1">
                <a:solidFill>
                  <a:srgbClr val="0000CC"/>
                </a:solidFill>
              </a:rPr>
              <a:t>backtrackSum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</a:rPr>
              <a:t>finalResult</a:t>
            </a:r>
            <a:r>
              <a:rPr lang="en-US" altLang="zh-CN" b="1" dirty="0">
                <a:solidFill>
                  <a:srgbClr val="0000CC"/>
                </a:solidFill>
              </a:rPr>
              <a:t>, </a:t>
            </a:r>
            <a:r>
              <a:rPr lang="en-US" altLang="zh-CN" b="1" dirty="0" err="1">
                <a:solidFill>
                  <a:srgbClr val="0000CC"/>
                </a:solidFill>
              </a:rPr>
              <a:t>eachResult</a:t>
            </a:r>
            <a:r>
              <a:rPr lang="en-US" altLang="zh-CN" b="1" dirty="0">
                <a:solidFill>
                  <a:srgbClr val="0000CC"/>
                </a:solidFill>
              </a:rPr>
              <a:t>, candidates, </a:t>
            </a:r>
            <a:r>
              <a:rPr lang="en-US" altLang="zh-CN" b="1" dirty="0" err="1">
                <a:solidFill>
                  <a:srgbClr val="0000CC"/>
                </a:solidFill>
              </a:rPr>
              <a:t>leftTarget</a:t>
            </a:r>
            <a:r>
              <a:rPr lang="en-US" altLang="zh-CN" b="1" dirty="0">
                <a:solidFill>
                  <a:srgbClr val="0000CC"/>
                </a:solidFill>
              </a:rPr>
              <a:t> - candidates[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en-US" altLang="zh-CN" b="1" dirty="0">
                <a:solidFill>
                  <a:srgbClr val="0000CC"/>
                </a:solidFill>
              </a:rPr>
              <a:t>], 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endParaRPr lang="zh-CN" altLang="zh-CN" b="1" dirty="0">
              <a:solidFill>
                <a:srgbClr val="0000CC"/>
              </a:solidFill>
            </a:endParaRPr>
          </a:p>
          <a:p>
            <a:r>
              <a:rPr lang="en-US" altLang="zh-CN" b="1" dirty="0"/>
              <a:t>  2.3 </a:t>
            </a:r>
            <a:r>
              <a:rPr lang="zh-CN" altLang="zh-CN" b="1" dirty="0">
                <a:solidFill>
                  <a:srgbClr val="CC00CC"/>
                </a:solidFill>
              </a:rPr>
              <a:t>将结尾元素，从</a:t>
            </a:r>
            <a:r>
              <a:rPr lang="en-US" altLang="zh-CN" b="1" dirty="0" err="1">
                <a:solidFill>
                  <a:srgbClr val="CC00CC"/>
                </a:solidFill>
              </a:rPr>
              <a:t>eachResult</a:t>
            </a:r>
            <a:r>
              <a:rPr lang="zh-CN" altLang="zh-CN" b="1" dirty="0">
                <a:solidFill>
                  <a:srgbClr val="CC00CC"/>
                </a:solidFill>
              </a:rPr>
              <a:t>中移除</a:t>
            </a:r>
            <a:r>
              <a:rPr lang="zh-CN" altLang="en-US" b="1" dirty="0">
                <a:solidFill>
                  <a:srgbClr val="CC00CC"/>
                </a:solidFill>
              </a:rPr>
              <a:t>（</a:t>
            </a:r>
            <a:r>
              <a:rPr lang="zh-CN" altLang="en-US" b="1" dirty="0">
                <a:solidFill>
                  <a:srgbClr val="CC0000"/>
                </a:solidFill>
              </a:rPr>
              <a:t>尝试下一种可能</a:t>
            </a:r>
            <a:r>
              <a:rPr lang="zh-CN" altLang="en-US" b="1" dirty="0">
                <a:solidFill>
                  <a:srgbClr val="CC00CC"/>
                </a:solidFill>
              </a:rPr>
              <a:t>）</a:t>
            </a:r>
            <a:endParaRPr lang="zh-CN" altLang="zh-CN" b="1" dirty="0">
              <a:solidFill>
                <a:srgbClr val="CC00CC"/>
              </a:solidFill>
            </a:endParaRPr>
          </a:p>
          <a:p>
            <a:r>
              <a:rPr lang="zh-CN" altLang="zh-CN" b="1" dirty="0"/>
              <a:t>主函数：</a:t>
            </a:r>
          </a:p>
          <a:p>
            <a:r>
              <a:rPr lang="en-US" altLang="zh-CN" b="1" dirty="0"/>
              <a:t>0 </a:t>
            </a:r>
            <a:r>
              <a:rPr lang="zh-CN" altLang="zh-CN" b="1" dirty="0"/>
              <a:t>如果参数非法，则返回空数组</a:t>
            </a:r>
          </a:p>
          <a:p>
            <a:r>
              <a:rPr lang="en-US" altLang="zh-CN" b="1" dirty="0"/>
              <a:t>1 </a:t>
            </a:r>
            <a:r>
              <a:rPr lang="zh-CN" altLang="zh-CN" b="1" dirty="0"/>
              <a:t>初始化</a:t>
            </a:r>
            <a:r>
              <a:rPr lang="en-US" altLang="zh-CN" b="1" dirty="0" err="1"/>
              <a:t>finalResult</a:t>
            </a:r>
            <a:r>
              <a:rPr lang="zh-CN" altLang="zh-CN" b="1" dirty="0"/>
              <a:t>和</a:t>
            </a:r>
            <a:r>
              <a:rPr lang="en-US" altLang="zh-CN" b="1" dirty="0" err="1"/>
              <a:t>eachResult</a:t>
            </a:r>
            <a:r>
              <a:rPr lang="zh-CN" altLang="zh-CN" b="1" dirty="0"/>
              <a:t>为空数组</a:t>
            </a:r>
          </a:p>
          <a:p>
            <a:r>
              <a:rPr lang="en-US" altLang="zh-CN" b="1" dirty="0"/>
              <a:t>2 </a:t>
            </a:r>
            <a:r>
              <a:rPr lang="zh-CN" altLang="zh-CN" b="1" dirty="0"/>
              <a:t>对</a:t>
            </a:r>
            <a:r>
              <a:rPr lang="en-US" altLang="zh-CN" b="1" dirty="0"/>
              <a:t>candidates</a:t>
            </a:r>
            <a:r>
              <a:rPr lang="zh-CN" altLang="zh-CN" b="1" dirty="0"/>
              <a:t>数组进行排序</a:t>
            </a:r>
          </a:p>
          <a:p>
            <a:r>
              <a:rPr lang="en-US" altLang="zh-CN" b="1" dirty="0"/>
              <a:t>3 </a:t>
            </a:r>
            <a:r>
              <a:rPr lang="zh-CN" altLang="zh-CN" b="1" dirty="0">
                <a:solidFill>
                  <a:srgbClr val="6600FF"/>
                </a:solidFill>
              </a:rPr>
              <a:t>调用回溯函数</a:t>
            </a:r>
            <a:r>
              <a:rPr lang="en-US" altLang="zh-CN" b="1" dirty="0" err="1">
                <a:solidFill>
                  <a:srgbClr val="6600FF"/>
                </a:solidFill>
              </a:rPr>
              <a:t>backtrackSum</a:t>
            </a:r>
            <a:r>
              <a:rPr lang="en-US" altLang="zh-CN" b="1" dirty="0">
                <a:solidFill>
                  <a:srgbClr val="6600FF"/>
                </a:solidFill>
              </a:rPr>
              <a:t>(</a:t>
            </a:r>
            <a:r>
              <a:rPr lang="en-US" altLang="zh-CN" b="1" dirty="0" err="1">
                <a:solidFill>
                  <a:srgbClr val="6600FF"/>
                </a:solidFill>
              </a:rPr>
              <a:t>finalResult</a:t>
            </a:r>
            <a:r>
              <a:rPr lang="en-US" altLang="zh-CN" b="1" dirty="0">
                <a:solidFill>
                  <a:srgbClr val="6600FF"/>
                </a:solidFill>
              </a:rPr>
              <a:t>, 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en-US" altLang="zh-CN" b="1" dirty="0">
                <a:solidFill>
                  <a:srgbClr val="6600FF"/>
                </a:solidFill>
              </a:rPr>
              <a:t>, candidates, target, 0)</a:t>
            </a:r>
            <a:endParaRPr lang="zh-CN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4 </a:t>
            </a:r>
            <a:r>
              <a:rPr lang="zh-CN" altLang="zh-CN" b="1" dirty="0"/>
              <a:t>返回</a:t>
            </a:r>
            <a:r>
              <a:rPr lang="en-US" altLang="zh-CN" b="1" dirty="0" err="1"/>
              <a:t>finalResult</a:t>
            </a:r>
            <a:endParaRPr lang="zh-CN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D6F826-E640-4AD2-9CEC-A082F450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17" y="708445"/>
            <a:ext cx="5676190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2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79. Word Search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89FBD9-6A97-48D1-A7EF-7CC655AE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73" y="1951457"/>
            <a:ext cx="9695103" cy="38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1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79. Word Search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77332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解法：</a:t>
            </a:r>
            <a:r>
              <a:rPr lang="zh-CN" altLang="zh-CN" sz="1600" b="1" dirty="0">
                <a:solidFill>
                  <a:srgbClr val="0000CC"/>
                </a:solidFill>
              </a:rPr>
              <a:t>回溯法</a:t>
            </a:r>
            <a:r>
              <a:rPr lang="zh-CN" altLang="en-US" sz="1600" b="1" dirty="0"/>
              <a:t>（时间复杂度</a:t>
            </a:r>
            <a:r>
              <a:rPr lang="en-US" altLang="zh-CN" sz="1600" b="1" dirty="0"/>
              <a:t>O(k^(m*n))</a:t>
            </a:r>
            <a:r>
              <a:rPr lang="zh-CN" altLang="en-US" sz="1600" b="1" dirty="0"/>
              <a:t>，空间复杂度</a:t>
            </a:r>
            <a:r>
              <a:rPr lang="en-US" altLang="zh-CN" sz="1600" b="1" dirty="0"/>
              <a:t>O(k)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zh-CN" altLang="zh-CN" sz="1600" b="1" dirty="0"/>
              <a:t>回溯函数：</a:t>
            </a:r>
            <a:r>
              <a:rPr lang="en-US" altLang="zh-CN" sz="1600" b="1" dirty="0" err="1">
                <a:solidFill>
                  <a:srgbClr val="0000CC"/>
                </a:solidFill>
              </a:rPr>
              <a:t>backtrackExist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r>
              <a:rPr lang="zh-CN" altLang="zh-CN" sz="1600" b="1" dirty="0"/>
              <a:t>输入：</a:t>
            </a:r>
            <a:r>
              <a:rPr lang="en-US" altLang="zh-CN" sz="1600" b="1" dirty="0"/>
              <a:t>board</a:t>
            </a:r>
            <a:r>
              <a:rPr lang="zh-CN" altLang="zh-CN" sz="1600" b="1" dirty="0"/>
              <a:t>二维数组，横坐标</a:t>
            </a:r>
            <a:r>
              <a:rPr lang="en-US" altLang="zh-CN" sz="1600" b="1" dirty="0"/>
              <a:t>x</a:t>
            </a:r>
            <a:r>
              <a:rPr lang="zh-CN" altLang="zh-CN" sz="1600" b="1" dirty="0"/>
              <a:t>，纵坐标</a:t>
            </a:r>
            <a:r>
              <a:rPr lang="en-US" altLang="zh-CN" sz="1600" b="1" dirty="0"/>
              <a:t>y</a:t>
            </a:r>
            <a:r>
              <a:rPr lang="zh-CN" altLang="zh-CN" sz="1600" b="1" dirty="0"/>
              <a:t>，目标字符数组</a:t>
            </a:r>
            <a:r>
              <a:rPr lang="en-US" altLang="zh-CN" sz="1600" b="1" dirty="0" err="1"/>
              <a:t>wordArray</a:t>
            </a:r>
            <a:r>
              <a:rPr lang="zh-CN" altLang="zh-CN" sz="1600" b="1" dirty="0"/>
              <a:t>，</a:t>
            </a:r>
            <a:r>
              <a:rPr lang="zh-CN" altLang="zh-CN" sz="1600" b="1" dirty="0">
                <a:solidFill>
                  <a:srgbClr val="CC6600"/>
                </a:solidFill>
              </a:rPr>
              <a:t>匹配到的字符串结尾元素的下标</a:t>
            </a:r>
            <a:r>
              <a:rPr lang="en-US" altLang="zh-CN" sz="1600" b="1" dirty="0" err="1">
                <a:solidFill>
                  <a:srgbClr val="009900"/>
                </a:solidFill>
              </a:rPr>
              <a:t>tailPosition</a:t>
            </a:r>
            <a:endParaRPr lang="zh-CN" altLang="zh-CN" sz="1600" b="1" dirty="0">
              <a:solidFill>
                <a:srgbClr val="009900"/>
              </a:solidFill>
            </a:endParaRPr>
          </a:p>
          <a:p>
            <a:r>
              <a:rPr lang="zh-CN" altLang="zh-CN" sz="1600" b="1" dirty="0"/>
              <a:t>输出：布尔型值</a:t>
            </a:r>
          </a:p>
          <a:p>
            <a:r>
              <a:rPr lang="en-US" altLang="zh-CN" sz="1600" b="1" dirty="0"/>
              <a:t>0 </a:t>
            </a:r>
            <a:r>
              <a:rPr lang="zh-CN" altLang="zh-CN" sz="1600" b="1" dirty="0"/>
              <a:t>如果参数非法，则返回</a:t>
            </a:r>
            <a:r>
              <a:rPr lang="en-US" altLang="zh-CN" sz="1600" b="1" dirty="0"/>
              <a:t>false</a:t>
            </a:r>
            <a:endParaRPr lang="zh-CN" altLang="zh-CN" sz="1600" b="1" dirty="0"/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</a:t>
            </a:r>
            <a:r>
              <a:rPr lang="en-US" altLang="zh-CN" sz="1600" b="1" dirty="0"/>
              <a:t>board[x][y]</a:t>
            </a:r>
            <a:r>
              <a:rPr lang="zh-CN" altLang="zh-CN" sz="1600" b="1" dirty="0"/>
              <a:t>不等于</a:t>
            </a:r>
            <a:r>
              <a:rPr lang="en-US" altLang="zh-CN" sz="1600" b="1" dirty="0" err="1"/>
              <a:t>wordArray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tailPosition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，则返回</a:t>
            </a:r>
            <a:r>
              <a:rPr lang="en-US" altLang="zh-CN" sz="1600" b="1" dirty="0"/>
              <a:t>false</a:t>
            </a:r>
            <a:endParaRPr lang="zh-CN" altLang="zh-CN" sz="1600" b="1" dirty="0"/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tailPostion</a:t>
            </a:r>
            <a:r>
              <a:rPr lang="zh-CN" altLang="zh-CN" sz="1600" b="1" dirty="0"/>
              <a:t>等于</a:t>
            </a:r>
            <a:r>
              <a:rPr lang="en-US" altLang="zh-CN" sz="1600" b="1" dirty="0" err="1"/>
              <a:t>wordArray.length</a:t>
            </a:r>
            <a:r>
              <a:rPr lang="en-US" altLang="zh-CN" sz="1600" b="1" dirty="0"/>
              <a:t> - 1</a:t>
            </a:r>
            <a:r>
              <a:rPr lang="zh-CN" altLang="zh-CN" sz="1600" b="1" dirty="0"/>
              <a:t>，则找到，返回</a:t>
            </a:r>
            <a:r>
              <a:rPr lang="en-US" altLang="zh-CN" sz="1600" b="1" dirty="0"/>
              <a:t>true</a:t>
            </a:r>
            <a:endParaRPr lang="zh-CN" altLang="zh-CN" sz="1600" b="1" dirty="0"/>
          </a:p>
          <a:p>
            <a:r>
              <a:rPr lang="en-US" altLang="zh-CN" sz="1600" b="1" dirty="0"/>
              <a:t>3 </a:t>
            </a:r>
            <a:r>
              <a:rPr lang="zh-CN" altLang="zh-CN" sz="1600" b="1" dirty="0">
                <a:solidFill>
                  <a:srgbClr val="CC00CC"/>
                </a:solidFill>
              </a:rPr>
              <a:t>将</a:t>
            </a:r>
            <a:r>
              <a:rPr lang="en-US" altLang="zh-CN" sz="1600" b="1" dirty="0">
                <a:solidFill>
                  <a:srgbClr val="CC00CC"/>
                </a:solidFill>
              </a:rPr>
              <a:t>board[x][y]</a:t>
            </a:r>
            <a:r>
              <a:rPr lang="zh-CN" altLang="zh-CN" sz="1600" b="1" dirty="0">
                <a:solidFill>
                  <a:srgbClr val="CC00CC"/>
                </a:solidFill>
              </a:rPr>
              <a:t>的值替换成</a:t>
            </a:r>
            <a:r>
              <a:rPr lang="en-US" altLang="zh-CN" sz="1600" b="1" dirty="0">
                <a:solidFill>
                  <a:srgbClr val="CC00CC"/>
                </a:solidFill>
              </a:rPr>
              <a:t>board[x][y]^256</a:t>
            </a:r>
            <a:r>
              <a:rPr lang="zh-CN" altLang="zh-CN" sz="1600" b="1" dirty="0">
                <a:solidFill>
                  <a:srgbClr val="CC00CC"/>
                </a:solidFill>
              </a:rPr>
              <a:t>，表示</a:t>
            </a:r>
            <a:r>
              <a:rPr lang="zh-CN" altLang="zh-CN" sz="1600" b="1" dirty="0">
                <a:solidFill>
                  <a:srgbClr val="CC0000"/>
                </a:solidFill>
              </a:rPr>
              <a:t>已经用过</a:t>
            </a:r>
          </a:p>
          <a:p>
            <a:r>
              <a:rPr lang="en-US" altLang="zh-CN" sz="1600" b="1"/>
              <a:t>4 </a:t>
            </a:r>
            <a:r>
              <a:rPr lang="zh-CN" altLang="zh-CN" sz="1600" b="1"/>
              <a:t>将</a:t>
            </a:r>
            <a:r>
              <a:rPr lang="zh-CN" altLang="en-US" sz="1600" b="1"/>
              <a:t>标识</a:t>
            </a:r>
            <a:r>
              <a:rPr lang="zh-CN" altLang="zh-CN" sz="1600" b="1"/>
              <a:t>是否</a:t>
            </a:r>
            <a:r>
              <a:rPr lang="zh-CN" altLang="zh-CN" sz="1600" b="1" dirty="0"/>
              <a:t>存在的临时变量</a:t>
            </a:r>
            <a:r>
              <a:rPr lang="en-US" altLang="zh-CN" sz="1600" b="1" dirty="0" err="1"/>
              <a:t>isExist</a:t>
            </a:r>
            <a:r>
              <a:rPr lang="zh-CN" altLang="zh-CN" sz="1600" b="1"/>
              <a:t>赋值为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0000CC"/>
                </a:solidFill>
              </a:rPr>
              <a:t>上下左右四个方向扩展候选结果长度</a:t>
            </a:r>
            <a:r>
              <a:rPr lang="zh-CN" altLang="en-US" sz="1600" b="1"/>
              <a:t>）</a:t>
            </a:r>
            <a:endParaRPr lang="en-US" altLang="zh-CN" sz="1600" b="1" dirty="0"/>
          </a:p>
          <a:p>
            <a:r>
              <a:rPr lang="en-US" altLang="zh-CN" sz="1600" b="1" dirty="0"/>
              <a:t>		</a:t>
            </a:r>
            <a:r>
              <a:rPr lang="en-US" altLang="zh-CN" sz="1600" b="1" dirty="0" err="1"/>
              <a:t>backtrackExist</a:t>
            </a:r>
            <a:r>
              <a:rPr lang="en-US" altLang="zh-CN" sz="1600" b="1" dirty="0"/>
              <a:t>(board, </a:t>
            </a:r>
            <a:r>
              <a:rPr lang="en-US" altLang="zh-CN" sz="1600" b="1" dirty="0">
                <a:solidFill>
                  <a:srgbClr val="FF3399"/>
                </a:solidFill>
              </a:rPr>
              <a:t>x - 1, y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wordArray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FF3399"/>
                </a:solidFill>
              </a:rPr>
              <a:t>tailPosition</a:t>
            </a:r>
            <a:r>
              <a:rPr lang="en-US" altLang="zh-CN" sz="1600" b="1" dirty="0">
                <a:solidFill>
                  <a:srgbClr val="FF3399"/>
                </a:solidFill>
              </a:rPr>
              <a:t> + 1</a:t>
            </a:r>
            <a:r>
              <a:rPr lang="en-US" altLang="zh-CN" sz="1600" b="1" dirty="0"/>
              <a:t>)</a:t>
            </a:r>
            <a:endParaRPr lang="zh-CN" altLang="zh-CN" sz="1600" b="1" dirty="0"/>
          </a:p>
          <a:p>
            <a:r>
              <a:rPr lang="en-US" altLang="zh-CN" sz="1600" b="1" dirty="0"/>
              <a:t>		        || </a:t>
            </a:r>
            <a:r>
              <a:rPr lang="en-US" altLang="zh-CN" sz="1600" b="1" dirty="0" err="1"/>
              <a:t>backtrackExist</a:t>
            </a:r>
            <a:r>
              <a:rPr lang="en-US" altLang="zh-CN" sz="1600" b="1" dirty="0"/>
              <a:t>(board, </a:t>
            </a:r>
            <a:r>
              <a:rPr lang="en-US" altLang="zh-CN" sz="1600" b="1" dirty="0">
                <a:solidFill>
                  <a:srgbClr val="FF3399"/>
                </a:solidFill>
              </a:rPr>
              <a:t>x + 1, y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wordArray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FF3399"/>
                </a:solidFill>
              </a:rPr>
              <a:t>tailPosition</a:t>
            </a:r>
            <a:r>
              <a:rPr lang="en-US" altLang="zh-CN" sz="1600" b="1" dirty="0">
                <a:solidFill>
                  <a:srgbClr val="FF3399"/>
                </a:solidFill>
              </a:rPr>
              <a:t> + 1</a:t>
            </a:r>
            <a:r>
              <a:rPr lang="en-US" altLang="zh-CN" sz="1600" b="1" dirty="0"/>
              <a:t>)</a:t>
            </a:r>
            <a:endParaRPr lang="zh-CN" altLang="zh-CN" sz="1600" b="1" dirty="0"/>
          </a:p>
          <a:p>
            <a:r>
              <a:rPr lang="en-US" altLang="zh-CN" sz="1600" b="1" dirty="0"/>
              <a:t>		        || </a:t>
            </a:r>
            <a:r>
              <a:rPr lang="en-US" altLang="zh-CN" sz="1600" b="1" dirty="0" err="1"/>
              <a:t>backtrackExist</a:t>
            </a:r>
            <a:r>
              <a:rPr lang="en-US" altLang="zh-CN" sz="1600" b="1" dirty="0"/>
              <a:t>(board</a:t>
            </a:r>
            <a:r>
              <a:rPr lang="en-US" altLang="zh-CN" sz="1600" b="1" dirty="0">
                <a:solidFill>
                  <a:srgbClr val="FF3399"/>
                </a:solidFill>
              </a:rPr>
              <a:t>, x, y - 1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wordArray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FF3399"/>
                </a:solidFill>
              </a:rPr>
              <a:t>tailPosition</a:t>
            </a:r>
            <a:r>
              <a:rPr lang="en-US" altLang="zh-CN" sz="1600" b="1" dirty="0">
                <a:solidFill>
                  <a:srgbClr val="FF3399"/>
                </a:solidFill>
              </a:rPr>
              <a:t> + 1</a:t>
            </a:r>
            <a:r>
              <a:rPr lang="en-US" altLang="zh-CN" sz="1600" b="1" dirty="0"/>
              <a:t>)</a:t>
            </a:r>
            <a:endParaRPr lang="zh-CN" altLang="zh-CN" sz="1600" b="1" dirty="0"/>
          </a:p>
          <a:p>
            <a:r>
              <a:rPr lang="en-US" altLang="zh-CN" sz="1600" b="1" dirty="0"/>
              <a:t>		        || </a:t>
            </a:r>
            <a:r>
              <a:rPr lang="en-US" altLang="zh-CN" sz="1600" b="1" dirty="0" err="1"/>
              <a:t>backtrackExist</a:t>
            </a:r>
            <a:r>
              <a:rPr lang="en-US" altLang="zh-CN" sz="1600" b="1" dirty="0"/>
              <a:t>(board, </a:t>
            </a:r>
            <a:r>
              <a:rPr lang="en-US" altLang="zh-CN" sz="1600" b="1" dirty="0">
                <a:solidFill>
                  <a:srgbClr val="FF3399"/>
                </a:solidFill>
              </a:rPr>
              <a:t>x, y + 1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wordArray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FF3399"/>
                </a:solidFill>
              </a:rPr>
              <a:t>tailPosition</a:t>
            </a:r>
            <a:r>
              <a:rPr lang="en-US" altLang="zh-CN" sz="1600" b="1" dirty="0">
                <a:solidFill>
                  <a:srgbClr val="FF3399"/>
                </a:solidFill>
              </a:rPr>
              <a:t> + 1</a:t>
            </a:r>
            <a:r>
              <a:rPr lang="en-US" altLang="zh-CN" sz="1600" b="1" dirty="0"/>
              <a:t>);</a:t>
            </a:r>
            <a:endParaRPr lang="zh-CN" altLang="zh-CN" sz="1600" b="1" dirty="0"/>
          </a:p>
          <a:p>
            <a:r>
              <a:rPr lang="en-US" altLang="zh-CN" sz="1600" b="1" dirty="0">
                <a:solidFill>
                  <a:srgbClr val="CC00CC"/>
                </a:solidFill>
              </a:rPr>
              <a:t>5 </a:t>
            </a:r>
            <a:r>
              <a:rPr lang="zh-CN" altLang="en-US" sz="1600" b="1" dirty="0">
                <a:solidFill>
                  <a:srgbClr val="CC00CC"/>
                </a:solidFill>
              </a:rPr>
              <a:t>通过</a:t>
            </a:r>
            <a:r>
              <a:rPr lang="en-US" altLang="zh-CN" sz="1600" b="1" dirty="0">
                <a:solidFill>
                  <a:srgbClr val="CC00CC"/>
                </a:solidFill>
              </a:rPr>
              <a:t>board[x][y]^256 </a:t>
            </a:r>
            <a:r>
              <a:rPr lang="zh-CN" altLang="en-US" sz="1600" b="1" dirty="0">
                <a:solidFill>
                  <a:srgbClr val="CC00CC"/>
                </a:solidFill>
              </a:rPr>
              <a:t>，将</a:t>
            </a:r>
            <a:r>
              <a:rPr lang="en-US" altLang="zh-CN" sz="1600" b="1" dirty="0">
                <a:solidFill>
                  <a:srgbClr val="CC00CC"/>
                </a:solidFill>
              </a:rPr>
              <a:t>board[x][y]</a:t>
            </a:r>
            <a:r>
              <a:rPr lang="zh-CN" altLang="zh-CN" sz="1600" b="1" dirty="0">
                <a:solidFill>
                  <a:srgbClr val="CC00CC"/>
                </a:solidFill>
              </a:rPr>
              <a:t>的值还原</a:t>
            </a:r>
            <a:r>
              <a:rPr lang="zh-CN" altLang="en-US" sz="1600" b="1" dirty="0">
                <a:solidFill>
                  <a:srgbClr val="CC00CC"/>
                </a:solidFill>
              </a:rPr>
              <a:t>（</a:t>
            </a:r>
            <a:r>
              <a:rPr lang="zh-CN" altLang="en-US" sz="1600" b="1" dirty="0">
                <a:solidFill>
                  <a:srgbClr val="CC0000"/>
                </a:solidFill>
              </a:rPr>
              <a:t>尝试下一种可能</a:t>
            </a:r>
            <a:r>
              <a:rPr lang="zh-CN" altLang="en-US" sz="1600" b="1" dirty="0">
                <a:solidFill>
                  <a:srgbClr val="CC00CC"/>
                </a:solidFill>
              </a:rPr>
              <a:t>）</a:t>
            </a:r>
            <a:endParaRPr lang="zh-CN" altLang="zh-CN" sz="1600" b="1" dirty="0">
              <a:solidFill>
                <a:srgbClr val="CC00CC"/>
              </a:solidFill>
            </a:endParaRPr>
          </a:p>
          <a:p>
            <a:r>
              <a:rPr lang="en-US" altLang="zh-CN" sz="1600" b="1" dirty="0"/>
              <a:t>6 </a:t>
            </a:r>
            <a:r>
              <a:rPr lang="zh-CN" altLang="zh-CN" sz="1600" b="1" dirty="0"/>
              <a:t>返回</a:t>
            </a:r>
            <a:r>
              <a:rPr lang="en-US" altLang="zh-CN" sz="1600" b="1" dirty="0" err="1"/>
              <a:t>isExist</a:t>
            </a:r>
            <a:endParaRPr lang="zh-CN" altLang="zh-CN" sz="1600" b="1" dirty="0"/>
          </a:p>
          <a:p>
            <a:r>
              <a:rPr lang="en-US" altLang="zh-CN" sz="1600" b="1" dirty="0"/>
              <a:t> </a:t>
            </a:r>
            <a:endParaRPr lang="zh-CN" altLang="zh-CN" sz="1600" b="1" dirty="0"/>
          </a:p>
          <a:p>
            <a:r>
              <a:rPr lang="zh-CN" altLang="zh-CN" sz="1600" b="1" dirty="0"/>
              <a:t>主函数：</a:t>
            </a:r>
          </a:p>
          <a:p>
            <a:r>
              <a:rPr lang="en-US" altLang="zh-CN" sz="1600" b="1" dirty="0"/>
              <a:t>0 </a:t>
            </a:r>
            <a:r>
              <a:rPr lang="zh-CN" altLang="zh-CN" sz="1600" b="1" dirty="0"/>
              <a:t>如果输入均为空，则返回</a:t>
            </a:r>
            <a:r>
              <a:rPr lang="en-US" altLang="zh-CN" sz="1600" b="1" dirty="0"/>
              <a:t>true</a:t>
            </a:r>
            <a:endParaRPr lang="zh-CN" altLang="zh-CN" sz="1600" b="1" dirty="0"/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如果输入一个为空，另一个不为空，则返回</a:t>
            </a:r>
            <a:r>
              <a:rPr lang="en-US" altLang="zh-CN" sz="1600" b="1" dirty="0"/>
              <a:t>false</a:t>
            </a:r>
            <a:endParaRPr lang="zh-CN" altLang="zh-CN" sz="1600" b="1" dirty="0"/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初始化游标</a:t>
            </a:r>
            <a:r>
              <a:rPr lang="en-US" altLang="zh-CN" sz="1600" b="1" dirty="0"/>
              <a:t>x</a:t>
            </a:r>
            <a:r>
              <a:rPr lang="zh-CN" altLang="zh-CN" sz="1600" b="1" dirty="0"/>
              <a:t>、</a:t>
            </a:r>
            <a:r>
              <a:rPr lang="en-US" altLang="zh-CN" sz="1600" b="1" dirty="0"/>
              <a:t>y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，将</a:t>
            </a:r>
            <a:r>
              <a:rPr lang="en-US" altLang="zh-CN" sz="1600" b="1" dirty="0"/>
              <a:t>word</a:t>
            </a:r>
            <a:r>
              <a:rPr lang="zh-CN" altLang="zh-CN" sz="1600" b="1" dirty="0"/>
              <a:t>转换为字符数组</a:t>
            </a:r>
            <a:r>
              <a:rPr lang="en-US" altLang="zh-CN" sz="1600" b="1" dirty="0" err="1"/>
              <a:t>wordArray</a:t>
            </a:r>
            <a:endParaRPr lang="zh-CN" altLang="zh-CN" sz="1600" b="1" dirty="0"/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执行两层循环，</a:t>
            </a:r>
            <a:r>
              <a:rPr lang="en-US" altLang="zh-CN" sz="1600" b="1" dirty="0"/>
              <a:t>x</a:t>
            </a:r>
            <a:r>
              <a:rPr lang="zh-CN" altLang="zh-CN" sz="1600" b="1" dirty="0"/>
              <a:t>从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遍历至</a:t>
            </a:r>
            <a:r>
              <a:rPr lang="en-US" altLang="zh-CN" sz="1600" b="1" dirty="0" err="1"/>
              <a:t>board.length</a:t>
            </a:r>
            <a:r>
              <a:rPr lang="zh-CN" altLang="zh-CN" sz="1600" b="1" dirty="0"/>
              <a:t>，</a:t>
            </a:r>
            <a:r>
              <a:rPr lang="en-US" altLang="zh-CN" sz="1600" b="1" dirty="0"/>
              <a:t>j</a:t>
            </a:r>
            <a:r>
              <a:rPr lang="zh-CN" altLang="zh-CN" sz="1600" b="1" dirty="0"/>
              <a:t>从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遍历至</a:t>
            </a:r>
            <a:r>
              <a:rPr lang="en-US" altLang="zh-CN" sz="1600" b="1" dirty="0"/>
              <a:t>board[x].length</a:t>
            </a:r>
            <a:r>
              <a:rPr lang="zh-CN" altLang="zh-CN" sz="1600" b="1" dirty="0"/>
              <a:t>，依次执行如下操作</a:t>
            </a:r>
          </a:p>
          <a:p>
            <a:r>
              <a:rPr lang="en-US" altLang="zh-CN" sz="1600" b="1" dirty="0"/>
              <a:t>  3.1 </a:t>
            </a:r>
            <a:r>
              <a:rPr lang="zh-CN" altLang="zh-CN" sz="1600" b="1" dirty="0">
                <a:solidFill>
                  <a:srgbClr val="6600FF"/>
                </a:solidFill>
              </a:rPr>
              <a:t>如果</a:t>
            </a:r>
            <a:r>
              <a:rPr lang="en-US" altLang="zh-CN" sz="1600" b="1" dirty="0" err="1">
                <a:solidFill>
                  <a:srgbClr val="6600FF"/>
                </a:solidFill>
              </a:rPr>
              <a:t>backtrackExist</a:t>
            </a:r>
            <a:r>
              <a:rPr lang="en-US" altLang="zh-CN" sz="1600" b="1" dirty="0">
                <a:solidFill>
                  <a:srgbClr val="6600FF"/>
                </a:solidFill>
              </a:rPr>
              <a:t>(board, x, y, </a:t>
            </a:r>
            <a:r>
              <a:rPr lang="en-US" altLang="zh-CN" sz="1600" b="1" dirty="0" err="1">
                <a:solidFill>
                  <a:srgbClr val="6600FF"/>
                </a:solidFill>
              </a:rPr>
              <a:t>wordArray</a:t>
            </a:r>
            <a:r>
              <a:rPr lang="en-US" altLang="zh-CN" sz="1600" b="1" dirty="0">
                <a:solidFill>
                  <a:srgbClr val="6600FF"/>
                </a:solidFill>
              </a:rPr>
              <a:t>, 0)</a:t>
            </a:r>
            <a:r>
              <a:rPr lang="zh-CN" altLang="zh-CN" sz="1600" b="1" dirty="0">
                <a:solidFill>
                  <a:srgbClr val="6600FF"/>
                </a:solidFill>
              </a:rPr>
              <a:t>为</a:t>
            </a:r>
            <a:r>
              <a:rPr lang="en-US" altLang="zh-CN" sz="1600" b="1" dirty="0">
                <a:solidFill>
                  <a:srgbClr val="6600FF"/>
                </a:solidFill>
              </a:rPr>
              <a:t>true</a:t>
            </a:r>
            <a:r>
              <a:rPr lang="zh-CN" altLang="zh-CN" sz="1600" b="1" dirty="0">
                <a:solidFill>
                  <a:srgbClr val="6600FF"/>
                </a:solidFill>
              </a:rPr>
              <a:t>，则返回</a:t>
            </a:r>
            <a:r>
              <a:rPr lang="en-US" altLang="zh-CN" sz="1600" b="1" dirty="0">
                <a:solidFill>
                  <a:srgbClr val="6600FF"/>
                </a:solidFill>
              </a:rPr>
              <a:t>true</a:t>
            </a:r>
            <a:endParaRPr lang="zh-CN" altLang="zh-CN" sz="1600" b="1" dirty="0">
              <a:solidFill>
                <a:srgbClr val="6600FF"/>
              </a:solidFill>
            </a:endParaRPr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返回</a:t>
            </a:r>
            <a:r>
              <a:rPr lang="en-US" altLang="zh-CN" sz="1600" b="1" dirty="0"/>
              <a:t>false</a:t>
            </a:r>
            <a:endParaRPr lang="zh-CN" altLang="zh-CN" sz="1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72E5ED-E3FF-45D2-BE14-29A0FE2D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915" y="501276"/>
            <a:ext cx="4400000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89. Gray Code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4293F2-619D-47DA-8D04-DA5F4829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75" y="920052"/>
            <a:ext cx="7657143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89. Gray Code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708445"/>
            <a:ext cx="68841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数学公式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O(2^n)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O(2^n)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n</a:t>
            </a:r>
            <a:r>
              <a:rPr lang="zh-CN" altLang="en-US" b="1" dirty="0"/>
              <a:t>小于</a:t>
            </a:r>
            <a:r>
              <a:rPr lang="en-US" altLang="zh-CN" b="1" dirty="0"/>
              <a:t>0</a:t>
            </a:r>
            <a:r>
              <a:rPr lang="zh-CN" altLang="en-US" b="1" dirty="0"/>
              <a:t>，则返回空数组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初始化游标</a:t>
            </a:r>
            <a:r>
              <a:rPr lang="en-US" altLang="zh-CN" b="1" dirty="0" err="1"/>
              <a:t>i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为空数组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>
                <a:solidFill>
                  <a:srgbClr val="0000CC"/>
                </a:solidFill>
              </a:rPr>
              <a:t>2^n - 1</a:t>
            </a:r>
            <a:r>
              <a:rPr lang="zh-CN" altLang="en-US" b="1" dirty="0"/>
              <a:t>，依次执行将</a:t>
            </a:r>
            <a:r>
              <a:rPr lang="en-US" altLang="zh-CN" b="1" dirty="0" err="1">
                <a:solidFill>
                  <a:srgbClr val="FF3399"/>
                </a:solidFill>
              </a:rPr>
              <a:t>i</a:t>
            </a:r>
            <a:r>
              <a:rPr lang="en-US" altLang="zh-CN" b="1" dirty="0">
                <a:solidFill>
                  <a:srgbClr val="FF3399"/>
                </a:solidFill>
              </a:rPr>
              <a:t>^(</a:t>
            </a:r>
            <a:r>
              <a:rPr lang="en-US" altLang="zh-CN" b="1" dirty="0" err="1">
                <a:solidFill>
                  <a:srgbClr val="FF3399"/>
                </a:solidFill>
              </a:rPr>
              <a:t>i</a:t>
            </a:r>
            <a:r>
              <a:rPr lang="en-US" altLang="zh-CN" b="1" dirty="0">
                <a:solidFill>
                  <a:srgbClr val="FF3399"/>
                </a:solidFill>
              </a:rPr>
              <a:t>/2)</a:t>
            </a:r>
            <a:r>
              <a:rPr lang="zh-CN" altLang="en-US" b="1" dirty="0"/>
              <a:t>到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的操作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i</a:t>
            </a:r>
            <a:r>
              <a:rPr lang="en-US" altLang="zh-CN" b="1" dirty="0"/>
              <a:t>   </a:t>
            </a:r>
            <a:r>
              <a:rPr lang="en-US" altLang="zh-CN" b="1" dirty="0" err="1"/>
              <a:t>i</a:t>
            </a:r>
            <a:r>
              <a:rPr lang="zh-CN" altLang="en-US" b="1" dirty="0"/>
              <a:t>异或</a:t>
            </a:r>
            <a:r>
              <a:rPr lang="en-US" altLang="zh-CN" b="1" dirty="0"/>
              <a:t>(</a:t>
            </a:r>
            <a:r>
              <a:rPr lang="en-US" altLang="zh-CN" b="1" dirty="0" err="1"/>
              <a:t>i</a:t>
            </a:r>
            <a:r>
              <a:rPr lang="en-US" altLang="zh-CN" b="1" dirty="0"/>
              <a:t>/2)  </a:t>
            </a:r>
            <a:r>
              <a:rPr lang="zh-CN" altLang="en-US" b="1" dirty="0"/>
              <a:t>异或操作   </a:t>
            </a:r>
            <a:r>
              <a:rPr lang="en-US" altLang="zh-CN" b="1" dirty="0"/>
              <a:t>  </a:t>
            </a:r>
            <a:r>
              <a:rPr lang="zh-CN" altLang="en-US" b="1" dirty="0"/>
              <a:t>异或后   最终值</a:t>
            </a:r>
          </a:p>
          <a:p>
            <a:r>
              <a:rPr lang="en-US" altLang="zh-CN" b="1" dirty="0"/>
              <a:t>0       0^0     000^000     	000     	0</a:t>
            </a:r>
          </a:p>
          <a:p>
            <a:r>
              <a:rPr lang="en-US" altLang="zh-CN" b="1" dirty="0"/>
              <a:t>1       1^0     001^000     	001     	1</a:t>
            </a:r>
          </a:p>
          <a:p>
            <a:r>
              <a:rPr lang="en-US" altLang="zh-CN" b="1" dirty="0"/>
              <a:t>2       2^1     010^001     	011     	3</a:t>
            </a:r>
          </a:p>
          <a:p>
            <a:r>
              <a:rPr lang="en-US" altLang="zh-CN" b="1" dirty="0"/>
              <a:t>3       3^1     011^001     	010     	2</a:t>
            </a:r>
          </a:p>
          <a:p>
            <a:r>
              <a:rPr lang="en-US" altLang="zh-CN" b="1" dirty="0"/>
              <a:t>4       4^2     100^010     	110     	6</a:t>
            </a:r>
          </a:p>
          <a:p>
            <a:r>
              <a:rPr lang="en-US" altLang="zh-CN" b="1" dirty="0"/>
              <a:t>5       5^2     101^010     	111     	7</a:t>
            </a:r>
          </a:p>
          <a:p>
            <a:r>
              <a:rPr lang="en-US" altLang="zh-CN" b="1" dirty="0"/>
              <a:t>6       6^3     110^011     	101     	5</a:t>
            </a:r>
          </a:p>
          <a:p>
            <a:r>
              <a:rPr lang="en-US" altLang="zh-CN" b="1" dirty="0"/>
              <a:t>7       7^3     111^011     	100     	4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13D440-3098-4059-8B75-311A9FB7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871" y="2038407"/>
            <a:ext cx="6045412" cy="37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89. Gray Code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708445"/>
            <a:ext cx="54149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逆序法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O(2^n)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O(2^n)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n</a:t>
            </a:r>
            <a:r>
              <a:rPr lang="zh-CN" altLang="en-US" b="1" dirty="0"/>
              <a:t>小于</a:t>
            </a:r>
            <a:r>
              <a:rPr lang="en-US" altLang="zh-CN" b="1" dirty="0"/>
              <a:t>0</a:t>
            </a:r>
            <a:r>
              <a:rPr lang="zh-CN" altLang="en-US" b="1" dirty="0"/>
              <a:t>，则返回空数组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初始化游标</a:t>
            </a:r>
            <a:r>
              <a:rPr lang="en-US" altLang="zh-CN" b="1" err="1"/>
              <a:t>i</a:t>
            </a:r>
            <a:r>
              <a:rPr lang="zh-CN" altLang="en-US" b="1"/>
              <a:t>、</a:t>
            </a:r>
            <a:r>
              <a:rPr lang="en-US" altLang="zh-CN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</a:t>
            </a:r>
            <a:r>
              <a:rPr lang="zh-CN" altLang="en-US" b="1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CC00CC"/>
                </a:solidFill>
              </a:rPr>
              <a:t>掩码</a:t>
            </a:r>
            <a:r>
              <a:rPr lang="en-US" altLang="zh-CN" b="1" dirty="0" err="1">
                <a:solidFill>
                  <a:srgbClr val="CC00CC"/>
                </a:solidFill>
              </a:rPr>
              <a:t>maskValue</a:t>
            </a:r>
            <a:r>
              <a:rPr lang="zh-CN" altLang="en-US" b="1" dirty="0">
                <a:solidFill>
                  <a:srgbClr val="CC00CC"/>
                </a:solidFill>
              </a:rPr>
              <a:t>为</a:t>
            </a:r>
            <a:r>
              <a:rPr lang="en-US" altLang="zh-CN" b="1" dirty="0">
                <a:solidFill>
                  <a:srgbClr val="CC00CC"/>
                </a:solidFill>
              </a:rPr>
              <a:t>1</a:t>
            </a:r>
            <a:r>
              <a:rPr lang="zh-CN" altLang="en-US" b="1" dirty="0"/>
              <a:t>，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为空数组</a:t>
            </a:r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FF3399"/>
                </a:solidFill>
              </a:rPr>
              <a:t>将</a:t>
            </a:r>
            <a:r>
              <a:rPr lang="en-US" altLang="zh-CN" b="1" dirty="0">
                <a:solidFill>
                  <a:srgbClr val="FF3399"/>
                </a:solidFill>
              </a:rPr>
              <a:t>0</a:t>
            </a:r>
            <a:r>
              <a:rPr lang="zh-CN" altLang="en-US" b="1" dirty="0">
                <a:solidFill>
                  <a:srgbClr val="FF3399"/>
                </a:solidFill>
              </a:rPr>
              <a:t>存入</a:t>
            </a:r>
            <a:r>
              <a:rPr lang="en-US" altLang="zh-CN" b="1" dirty="0" err="1">
                <a:solidFill>
                  <a:srgbClr val="FF3399"/>
                </a:solidFill>
              </a:rPr>
              <a:t>finalResult</a:t>
            </a:r>
            <a:r>
              <a:rPr lang="en-US" altLang="zh-CN" b="1" dirty="0">
                <a:solidFill>
                  <a:srgbClr val="FF3399"/>
                </a:solidFill>
              </a:rPr>
              <a:t> </a:t>
            </a:r>
            <a:endParaRPr lang="zh-CN" altLang="en-US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3 </a:t>
            </a:r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>
                <a:solidFill>
                  <a:srgbClr val="0000CC"/>
                </a:solidFill>
              </a:rPr>
              <a:t>n - 1</a:t>
            </a:r>
            <a:r>
              <a:rPr lang="zh-CN" altLang="en-US" b="1" dirty="0"/>
              <a:t>，依次执行如下操作</a:t>
            </a:r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/>
              <a:t>3.1 </a:t>
            </a:r>
            <a:r>
              <a:rPr lang="zh-CN" altLang="en-US" b="1"/>
              <a:t>游标</a:t>
            </a:r>
            <a:r>
              <a:rPr lang="en-US" altLang="zh-CN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</a:t>
            </a:r>
            <a:r>
              <a:rPr lang="zh-CN" altLang="en-US" b="1"/>
              <a:t>从</a:t>
            </a:r>
            <a:r>
              <a:rPr lang="en-US" altLang="zh-CN" b="1" dirty="0" err="1">
                <a:solidFill>
                  <a:srgbClr val="0000CC"/>
                </a:solidFill>
              </a:rPr>
              <a:t>finalResult.size</a:t>
            </a:r>
            <a:r>
              <a:rPr lang="en-US" altLang="zh-CN" b="1" dirty="0">
                <a:solidFill>
                  <a:srgbClr val="0000CC"/>
                </a:solidFill>
              </a:rPr>
              <a:t>() - 1</a:t>
            </a:r>
            <a:r>
              <a:rPr lang="zh-CN" altLang="en-US" b="1" dirty="0"/>
              <a:t>遍历至</a:t>
            </a:r>
            <a:r>
              <a:rPr lang="en-US" altLang="zh-CN" b="1" dirty="0"/>
              <a:t>0</a:t>
            </a:r>
            <a:r>
              <a:rPr lang="zh-CN" altLang="en-US" b="1" dirty="0"/>
              <a:t>，依次执行如下操作</a:t>
            </a:r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CC0000"/>
                </a:solidFill>
              </a:rPr>
              <a:t>3.1.1 </a:t>
            </a:r>
            <a:r>
              <a:rPr lang="en-US" altLang="zh-CN" b="1" dirty="0" err="1">
                <a:solidFill>
                  <a:srgbClr val="CC0000"/>
                </a:solidFill>
              </a:rPr>
              <a:t>finalResult.get</a:t>
            </a:r>
            <a:r>
              <a:rPr lang="en-US" altLang="zh-CN" b="1" dirty="0">
                <a:solidFill>
                  <a:srgbClr val="CC0000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</a:t>
            </a:r>
            <a:r>
              <a:rPr lang="en-US" altLang="zh-CN" b="1" dirty="0">
                <a:solidFill>
                  <a:srgbClr val="CC0000"/>
                </a:solidFill>
              </a:rPr>
              <a:t>) | </a:t>
            </a:r>
            <a:r>
              <a:rPr lang="en-US" altLang="zh-CN" b="1" dirty="0" err="1">
                <a:solidFill>
                  <a:srgbClr val="CC0000"/>
                </a:solidFill>
              </a:rPr>
              <a:t>maskValue</a:t>
            </a:r>
            <a:r>
              <a:rPr lang="zh-CN" altLang="en-US" b="1" dirty="0"/>
              <a:t>存入</a:t>
            </a:r>
            <a:r>
              <a:rPr lang="en-US" altLang="zh-CN" b="1" dirty="0" err="1"/>
              <a:t>finalResult</a:t>
            </a:r>
            <a:endParaRPr lang="en-US" altLang="zh-CN" b="1" dirty="0"/>
          </a:p>
          <a:p>
            <a:r>
              <a:rPr lang="en-US" altLang="zh-CN" b="1" dirty="0"/>
              <a:t>  3.2 </a:t>
            </a:r>
            <a:r>
              <a:rPr lang="zh-CN" altLang="en-US" b="1" dirty="0">
                <a:solidFill>
                  <a:srgbClr val="009900"/>
                </a:solidFill>
              </a:rPr>
              <a:t>将</a:t>
            </a:r>
            <a:r>
              <a:rPr lang="en-US" altLang="zh-CN" b="1" dirty="0" err="1">
                <a:solidFill>
                  <a:srgbClr val="009900"/>
                </a:solidFill>
              </a:rPr>
              <a:t>maskValue</a:t>
            </a:r>
            <a:r>
              <a:rPr lang="zh-CN" altLang="en-US" b="1" dirty="0">
                <a:solidFill>
                  <a:srgbClr val="009900"/>
                </a:solidFill>
              </a:rPr>
              <a:t>右移一位赋值给</a:t>
            </a:r>
            <a:r>
              <a:rPr lang="en-US" altLang="zh-CN" b="1" dirty="0" err="1">
                <a:solidFill>
                  <a:srgbClr val="009900"/>
                </a:solidFill>
              </a:rPr>
              <a:t>maskValue</a:t>
            </a:r>
            <a:endParaRPr lang="zh-CN" altLang="en-US" b="1" dirty="0">
              <a:solidFill>
                <a:srgbClr val="009900"/>
              </a:solidFill>
            </a:endParaRP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核心思想：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CC6600"/>
                </a:solidFill>
              </a:rPr>
              <a:t>从</a:t>
            </a:r>
            <a:r>
              <a:rPr lang="en-US" altLang="zh-CN" b="1" dirty="0">
                <a:solidFill>
                  <a:srgbClr val="CC6600"/>
                </a:solidFill>
              </a:rPr>
              <a:t>1</a:t>
            </a:r>
            <a:r>
              <a:rPr lang="zh-CN" altLang="en-US" b="1" dirty="0">
                <a:solidFill>
                  <a:srgbClr val="CC6600"/>
                </a:solidFill>
              </a:rPr>
              <a:t>开始，上一个结果作为前半段，上一个结果再逆序高位补</a:t>
            </a:r>
            <a:r>
              <a:rPr lang="en-US" altLang="zh-CN" b="1" dirty="0">
                <a:solidFill>
                  <a:srgbClr val="CC6600"/>
                </a:solidFill>
              </a:rPr>
              <a:t>1</a:t>
            </a:r>
            <a:r>
              <a:rPr lang="zh-CN" altLang="en-US" b="1" dirty="0">
                <a:solidFill>
                  <a:srgbClr val="CC6600"/>
                </a:solidFill>
              </a:rPr>
              <a:t>作为后半段</a:t>
            </a:r>
            <a:endParaRPr lang="en-US" altLang="zh-CN" b="1" dirty="0">
              <a:solidFill>
                <a:srgbClr val="CC6600"/>
              </a:solidFill>
            </a:endParaRPr>
          </a:p>
          <a:p>
            <a:r>
              <a:rPr lang="en-US" altLang="zh-CN" b="1" dirty="0"/>
              <a:t>n	</a:t>
            </a:r>
            <a:r>
              <a:rPr lang="zh-CN" altLang="en-US" b="1" dirty="0"/>
              <a:t>结果序列</a:t>
            </a:r>
            <a:endParaRPr lang="en-US" altLang="zh-CN" b="1" dirty="0"/>
          </a:p>
          <a:p>
            <a:r>
              <a:rPr lang="en-US" altLang="zh-CN" b="1" dirty="0"/>
              <a:t>1	0	1</a:t>
            </a:r>
          </a:p>
          <a:p>
            <a:r>
              <a:rPr lang="en-US" altLang="zh-CN" b="1" dirty="0"/>
              <a:t>2	00	01	11	10	</a:t>
            </a:r>
          </a:p>
          <a:p>
            <a:r>
              <a:rPr lang="en-US" altLang="zh-CN" b="1" dirty="0"/>
              <a:t>3	000	001	011	010	110	111	101	100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5978DF-DB89-41F6-9C5B-DB374B8D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964" y="1551193"/>
            <a:ext cx="6703656" cy="51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5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回溯法的定义</a:t>
            </a:r>
            <a:endParaRPr lang="en-US" altLang="zh-CN" sz="2800" b="1" cap="none"/>
          </a:p>
          <a:p>
            <a:r>
              <a:rPr lang="zh-CN" altLang="en-US" sz="2800" b="1" cap="none"/>
              <a:t>回溯法的基本思想</a:t>
            </a:r>
            <a:endParaRPr lang="en-US" altLang="zh-CN" sz="2800" b="1" cap="none"/>
          </a:p>
          <a:p>
            <a:r>
              <a:rPr lang="zh-CN" altLang="en-US" sz="2800" b="1" cap="none"/>
              <a:t>回溯法的递归实现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回溯法的定义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回溯法是搜索算法中的一种控制策略，与枚举法不同的是，它是从初始状态出发，运用题目给出的条件、规则，按照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深度优先搜索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的顺序扩展所有可能情况，从中</a:t>
            </a:r>
            <a:r>
              <a:rPr lang="zh-CN" altLang="en-US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找出满足题意要求的解答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：比枚举法效率高。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613954"/>
          </a:xfrm>
        </p:spPr>
        <p:txBody>
          <a:bodyPr/>
          <a:lstStyle/>
          <a:p>
            <a:r>
              <a:rPr lang="zh-CN" altLang="en-US" b="1" cap="none"/>
              <a:t>回溯法的基本思想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3877" y="613955"/>
            <a:ext cx="5251894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动图演示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灯片编号占位符 3">
            <a:extLst>
              <a:ext uri="{FF2B5EF4-FFF2-40B4-BE49-F238E27FC236}">
                <a16:creationId xmlns:a16="http://schemas.microsoft.com/office/drawing/2014/main" id="{D4A42C4D-CCD5-43A5-8FAE-CA0510D6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911513" y="6654385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FC1225B-2084-4527-8A2A-71E2555CA7A4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grpSp>
        <p:nvGrpSpPr>
          <p:cNvPr id="85" name="Group 2">
            <a:extLst>
              <a:ext uri="{FF2B5EF4-FFF2-40B4-BE49-F238E27FC236}">
                <a16:creationId xmlns:a16="http://schemas.microsoft.com/office/drawing/2014/main" id="{000BB760-4E53-4B9F-A01C-756E85B0DB90}"/>
              </a:ext>
            </a:extLst>
          </p:cNvPr>
          <p:cNvGrpSpPr>
            <a:grpSpLocks/>
          </p:cNvGrpSpPr>
          <p:nvPr/>
        </p:nvGrpSpPr>
        <p:grpSpPr bwMode="auto">
          <a:xfrm>
            <a:off x="2807325" y="555210"/>
            <a:ext cx="8137525" cy="6119812"/>
            <a:chOff x="603" y="210"/>
            <a:chExt cx="5126" cy="3855"/>
          </a:xfrm>
        </p:grpSpPr>
        <p:sp>
          <p:nvSpPr>
            <p:cNvPr id="86" name="Oval 3">
              <a:extLst>
                <a:ext uri="{FF2B5EF4-FFF2-40B4-BE49-F238E27FC236}">
                  <a16:creationId xmlns:a16="http://schemas.microsoft.com/office/drawing/2014/main" id="{877D6CBE-A9D0-4264-BB36-2428A5D2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87" name="Oval 4">
              <a:extLst>
                <a:ext uri="{FF2B5EF4-FFF2-40B4-BE49-F238E27FC236}">
                  <a16:creationId xmlns:a16="http://schemas.microsoft.com/office/drawing/2014/main" id="{9B859843-1021-4B6A-82F0-B66C20C49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1207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88" name="Oval 5">
              <a:extLst>
                <a:ext uri="{FF2B5EF4-FFF2-40B4-BE49-F238E27FC236}">
                  <a16:creationId xmlns:a16="http://schemas.microsoft.com/office/drawing/2014/main" id="{7FE52870-5B31-404B-BA27-A96C7627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" y="1207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E788F997-4512-4DFA-B608-9D4543295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207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90" name="Oval 7">
              <a:extLst>
                <a:ext uri="{FF2B5EF4-FFF2-40B4-BE49-F238E27FC236}">
                  <a16:creationId xmlns:a16="http://schemas.microsoft.com/office/drawing/2014/main" id="{BF62E967-374C-4AC5-B986-69843BE4F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1207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3B1078E1-DBEE-4952-AE70-5F318E007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115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92" name="Oval 9">
              <a:extLst>
                <a:ext uri="{FF2B5EF4-FFF2-40B4-BE49-F238E27FC236}">
                  <a16:creationId xmlns:a16="http://schemas.microsoft.com/office/drawing/2014/main" id="{6106A5C1-F209-4DD6-83A7-65210EE5D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115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93" name="Oval 10">
              <a:extLst>
                <a:ext uri="{FF2B5EF4-FFF2-40B4-BE49-F238E27FC236}">
                  <a16:creationId xmlns:a16="http://schemas.microsoft.com/office/drawing/2014/main" id="{25C4110F-2F04-4EB6-BC5A-05713BBD5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2115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6F52C5DF-DB2A-43E7-A91D-6FD39DDC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115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95" name="Oval 12">
              <a:extLst>
                <a:ext uri="{FF2B5EF4-FFF2-40B4-BE49-F238E27FC236}">
                  <a16:creationId xmlns:a16="http://schemas.microsoft.com/office/drawing/2014/main" id="{288223D1-9B02-434E-923D-D9001F2B8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2115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96" name="Oval 13">
              <a:extLst>
                <a:ext uri="{FF2B5EF4-FFF2-40B4-BE49-F238E27FC236}">
                  <a16:creationId xmlns:a16="http://schemas.microsoft.com/office/drawing/2014/main" id="{18DAF6B7-02A4-4D62-B819-1F86A4073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" y="2115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97" name="Oval 14">
              <a:extLst>
                <a:ext uri="{FF2B5EF4-FFF2-40B4-BE49-F238E27FC236}">
                  <a16:creationId xmlns:a16="http://schemas.microsoft.com/office/drawing/2014/main" id="{781A53D8-8F13-4320-8726-F712B55C4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" y="2840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98" name="Oval 15">
              <a:extLst>
                <a:ext uri="{FF2B5EF4-FFF2-40B4-BE49-F238E27FC236}">
                  <a16:creationId xmlns:a16="http://schemas.microsoft.com/office/drawing/2014/main" id="{F5CC88AD-297A-4184-8C89-8571B141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840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99" name="Oval 16">
              <a:extLst>
                <a:ext uri="{FF2B5EF4-FFF2-40B4-BE49-F238E27FC236}">
                  <a16:creationId xmlns:a16="http://schemas.microsoft.com/office/drawing/2014/main" id="{E29181FF-E0F8-4072-B9D8-0FB67C6E6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840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00" name="Oval 17">
              <a:extLst>
                <a:ext uri="{FF2B5EF4-FFF2-40B4-BE49-F238E27FC236}">
                  <a16:creationId xmlns:a16="http://schemas.microsoft.com/office/drawing/2014/main" id="{35C93CB0-9EF8-4409-9BFA-B36185A03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2840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01" name="Oval 18">
              <a:extLst>
                <a:ext uri="{FF2B5EF4-FFF2-40B4-BE49-F238E27FC236}">
                  <a16:creationId xmlns:a16="http://schemas.microsoft.com/office/drawing/2014/main" id="{51093087-490C-4F08-B7A5-612A53AFC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2840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02" name="Oval 19">
              <a:extLst>
                <a:ext uri="{FF2B5EF4-FFF2-40B4-BE49-F238E27FC236}">
                  <a16:creationId xmlns:a16="http://schemas.microsoft.com/office/drawing/2014/main" id="{E40B8E16-9BDC-42AB-8205-BC9179E0A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840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03" name="Oval 20">
              <a:extLst>
                <a:ext uri="{FF2B5EF4-FFF2-40B4-BE49-F238E27FC236}">
                  <a16:creationId xmlns:a16="http://schemas.microsoft.com/office/drawing/2014/main" id="{2C73BF05-E726-4886-AF64-03CFADE1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2840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04" name="Oval 21">
              <a:extLst>
                <a:ext uri="{FF2B5EF4-FFF2-40B4-BE49-F238E27FC236}">
                  <a16:creationId xmlns:a16="http://schemas.microsoft.com/office/drawing/2014/main" id="{168760DB-16B7-462D-98E6-F55C8422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2840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05" name="Oval 22">
              <a:extLst>
                <a:ext uri="{FF2B5EF4-FFF2-40B4-BE49-F238E27FC236}">
                  <a16:creationId xmlns:a16="http://schemas.microsoft.com/office/drawing/2014/main" id="{05A6BE1E-F7F0-4A32-99A6-23C755947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3521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06" name="Oval 23">
              <a:extLst>
                <a:ext uri="{FF2B5EF4-FFF2-40B4-BE49-F238E27FC236}">
                  <a16:creationId xmlns:a16="http://schemas.microsoft.com/office/drawing/2014/main" id="{173D9309-9DE2-4CEF-A29D-3321D0A7F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3521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07" name="Oval 24">
              <a:extLst>
                <a:ext uri="{FF2B5EF4-FFF2-40B4-BE49-F238E27FC236}">
                  <a16:creationId xmlns:a16="http://schemas.microsoft.com/office/drawing/2014/main" id="{6ACC648F-F73B-4FBB-A94D-D708F3EC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521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08" name="Oval 25">
              <a:extLst>
                <a:ext uri="{FF2B5EF4-FFF2-40B4-BE49-F238E27FC236}">
                  <a16:creationId xmlns:a16="http://schemas.microsoft.com/office/drawing/2014/main" id="{EA875E63-9763-49BE-A67B-F204713FC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3521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09" name="Oval 26">
              <a:extLst>
                <a:ext uri="{FF2B5EF4-FFF2-40B4-BE49-F238E27FC236}">
                  <a16:creationId xmlns:a16="http://schemas.microsoft.com/office/drawing/2014/main" id="{F79C98FD-0915-4082-ABD5-454A86C8A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3521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10" name="Oval 27">
              <a:extLst>
                <a:ext uri="{FF2B5EF4-FFF2-40B4-BE49-F238E27FC236}">
                  <a16:creationId xmlns:a16="http://schemas.microsoft.com/office/drawing/2014/main" id="{4B74D3F6-4D32-45F7-A0B9-3E6DF1A5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3521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  <p:cxnSp>
          <p:nvCxnSpPr>
            <p:cNvPr id="111" name="AutoShape 28">
              <a:extLst>
                <a:ext uri="{FF2B5EF4-FFF2-40B4-BE49-F238E27FC236}">
                  <a16:creationId xmlns:a16="http://schemas.microsoft.com/office/drawing/2014/main" id="{A626634C-4725-4820-ADCB-50BF166FF214}"/>
                </a:ext>
              </a:extLst>
            </p:cNvPr>
            <p:cNvCxnSpPr>
              <a:cxnSpLocks noChangeShapeType="1"/>
              <a:stCxn id="86" idx="4"/>
              <a:endCxn id="88" idx="0"/>
            </p:cNvCxnSpPr>
            <p:nvPr/>
          </p:nvCxnSpPr>
          <p:spPr bwMode="auto">
            <a:xfrm flipH="1">
              <a:off x="2782" y="618"/>
              <a:ext cx="272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" name="AutoShape 29">
              <a:extLst>
                <a:ext uri="{FF2B5EF4-FFF2-40B4-BE49-F238E27FC236}">
                  <a16:creationId xmlns:a16="http://schemas.microsoft.com/office/drawing/2014/main" id="{407E549F-3AFA-4A10-9267-82CFD6B4448A}"/>
                </a:ext>
              </a:extLst>
            </p:cNvPr>
            <p:cNvCxnSpPr>
              <a:cxnSpLocks noChangeShapeType="1"/>
              <a:stCxn id="86" idx="4"/>
              <a:endCxn id="87" idx="0"/>
            </p:cNvCxnSpPr>
            <p:nvPr/>
          </p:nvCxnSpPr>
          <p:spPr bwMode="auto">
            <a:xfrm flipH="1">
              <a:off x="1965" y="618"/>
              <a:ext cx="1089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" name="AutoShape 30">
              <a:extLst>
                <a:ext uri="{FF2B5EF4-FFF2-40B4-BE49-F238E27FC236}">
                  <a16:creationId xmlns:a16="http://schemas.microsoft.com/office/drawing/2014/main" id="{52763717-8358-44CB-AF67-40B3C2255EB7}"/>
                </a:ext>
              </a:extLst>
            </p:cNvPr>
            <p:cNvCxnSpPr>
              <a:cxnSpLocks noChangeShapeType="1"/>
              <a:stCxn id="86" idx="4"/>
              <a:endCxn id="89" idx="0"/>
            </p:cNvCxnSpPr>
            <p:nvPr/>
          </p:nvCxnSpPr>
          <p:spPr bwMode="auto">
            <a:xfrm>
              <a:off x="3054" y="618"/>
              <a:ext cx="454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4" name="AutoShape 31">
              <a:extLst>
                <a:ext uri="{FF2B5EF4-FFF2-40B4-BE49-F238E27FC236}">
                  <a16:creationId xmlns:a16="http://schemas.microsoft.com/office/drawing/2014/main" id="{5E506F8A-A651-441C-BF6C-167F0A61EA24}"/>
                </a:ext>
              </a:extLst>
            </p:cNvPr>
            <p:cNvCxnSpPr>
              <a:cxnSpLocks noChangeShapeType="1"/>
              <a:stCxn id="86" idx="4"/>
              <a:endCxn id="90" idx="0"/>
            </p:cNvCxnSpPr>
            <p:nvPr/>
          </p:nvCxnSpPr>
          <p:spPr bwMode="auto">
            <a:xfrm>
              <a:off x="3054" y="618"/>
              <a:ext cx="1950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5" name="AutoShape 32">
              <a:extLst>
                <a:ext uri="{FF2B5EF4-FFF2-40B4-BE49-F238E27FC236}">
                  <a16:creationId xmlns:a16="http://schemas.microsoft.com/office/drawing/2014/main" id="{58996192-7158-41CC-AAE6-396820505EDB}"/>
                </a:ext>
              </a:extLst>
            </p:cNvPr>
            <p:cNvCxnSpPr>
              <a:cxnSpLocks noChangeShapeType="1"/>
              <a:stCxn id="87" idx="4"/>
              <a:endCxn id="91" idx="0"/>
            </p:cNvCxnSpPr>
            <p:nvPr/>
          </p:nvCxnSpPr>
          <p:spPr bwMode="auto">
            <a:xfrm flipH="1">
              <a:off x="1194" y="1479"/>
              <a:ext cx="771" cy="6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6" name="AutoShape 33">
              <a:extLst>
                <a:ext uri="{FF2B5EF4-FFF2-40B4-BE49-F238E27FC236}">
                  <a16:creationId xmlns:a16="http://schemas.microsoft.com/office/drawing/2014/main" id="{CA5E059D-87D7-4CB2-8F73-191CF295C6B3}"/>
                </a:ext>
              </a:extLst>
            </p:cNvPr>
            <p:cNvCxnSpPr>
              <a:cxnSpLocks noChangeShapeType="1"/>
              <a:stCxn id="87" idx="4"/>
              <a:endCxn id="92" idx="0"/>
            </p:cNvCxnSpPr>
            <p:nvPr/>
          </p:nvCxnSpPr>
          <p:spPr bwMode="auto">
            <a:xfrm>
              <a:off x="1965" y="1479"/>
              <a:ext cx="0" cy="6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7" name="AutoShape 34">
              <a:extLst>
                <a:ext uri="{FF2B5EF4-FFF2-40B4-BE49-F238E27FC236}">
                  <a16:creationId xmlns:a16="http://schemas.microsoft.com/office/drawing/2014/main" id="{FE0872D3-B215-4185-91E2-F3B927897B10}"/>
                </a:ext>
              </a:extLst>
            </p:cNvPr>
            <p:cNvCxnSpPr>
              <a:cxnSpLocks noChangeShapeType="1"/>
              <a:stCxn id="87" idx="4"/>
              <a:endCxn id="93" idx="0"/>
            </p:cNvCxnSpPr>
            <p:nvPr/>
          </p:nvCxnSpPr>
          <p:spPr bwMode="auto">
            <a:xfrm>
              <a:off x="1965" y="1479"/>
              <a:ext cx="953" cy="6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8" name="AutoShape 35">
              <a:extLst>
                <a:ext uri="{FF2B5EF4-FFF2-40B4-BE49-F238E27FC236}">
                  <a16:creationId xmlns:a16="http://schemas.microsoft.com/office/drawing/2014/main" id="{8A4814A4-A929-45DB-9D3A-4D096788998D}"/>
                </a:ext>
              </a:extLst>
            </p:cNvPr>
            <p:cNvCxnSpPr>
              <a:cxnSpLocks noChangeShapeType="1"/>
              <a:stCxn id="89" idx="4"/>
              <a:endCxn id="94" idx="0"/>
            </p:cNvCxnSpPr>
            <p:nvPr/>
          </p:nvCxnSpPr>
          <p:spPr bwMode="auto">
            <a:xfrm flipH="1">
              <a:off x="3462" y="1479"/>
              <a:ext cx="46" cy="6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9" name="AutoShape 36">
              <a:extLst>
                <a:ext uri="{FF2B5EF4-FFF2-40B4-BE49-F238E27FC236}">
                  <a16:creationId xmlns:a16="http://schemas.microsoft.com/office/drawing/2014/main" id="{BDB4D931-DF21-4F63-9A97-FA192DDA496F}"/>
                </a:ext>
              </a:extLst>
            </p:cNvPr>
            <p:cNvCxnSpPr>
              <a:cxnSpLocks noChangeShapeType="1"/>
              <a:stCxn id="90" idx="4"/>
              <a:endCxn id="95" idx="0"/>
            </p:cNvCxnSpPr>
            <p:nvPr/>
          </p:nvCxnSpPr>
          <p:spPr bwMode="auto">
            <a:xfrm flipH="1">
              <a:off x="4641" y="1479"/>
              <a:ext cx="363" cy="6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0" name="AutoShape 37">
              <a:extLst>
                <a:ext uri="{FF2B5EF4-FFF2-40B4-BE49-F238E27FC236}">
                  <a16:creationId xmlns:a16="http://schemas.microsoft.com/office/drawing/2014/main" id="{94CCBFE2-64BF-4900-8959-DE9ECE649596}"/>
                </a:ext>
              </a:extLst>
            </p:cNvPr>
            <p:cNvCxnSpPr>
              <a:cxnSpLocks noChangeShapeType="1"/>
              <a:stCxn id="90" idx="4"/>
              <a:endCxn id="96" idx="0"/>
            </p:cNvCxnSpPr>
            <p:nvPr/>
          </p:nvCxnSpPr>
          <p:spPr bwMode="auto">
            <a:xfrm>
              <a:off x="5004" y="1479"/>
              <a:ext cx="499" cy="6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1" name="AutoShape 38">
              <a:extLst>
                <a:ext uri="{FF2B5EF4-FFF2-40B4-BE49-F238E27FC236}">
                  <a16:creationId xmlns:a16="http://schemas.microsoft.com/office/drawing/2014/main" id="{0A486184-5F30-4F9B-91A0-0BBF606AC55B}"/>
                </a:ext>
              </a:extLst>
            </p:cNvPr>
            <p:cNvCxnSpPr>
              <a:cxnSpLocks noChangeShapeType="1"/>
              <a:stCxn id="91" idx="4"/>
              <a:endCxn id="97" idx="0"/>
            </p:cNvCxnSpPr>
            <p:nvPr/>
          </p:nvCxnSpPr>
          <p:spPr bwMode="auto">
            <a:xfrm flipH="1">
              <a:off x="967" y="2387"/>
              <a:ext cx="227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2" name="AutoShape 39">
              <a:extLst>
                <a:ext uri="{FF2B5EF4-FFF2-40B4-BE49-F238E27FC236}">
                  <a16:creationId xmlns:a16="http://schemas.microsoft.com/office/drawing/2014/main" id="{3D8050C2-A24A-411F-8039-70244ABAB1C6}"/>
                </a:ext>
              </a:extLst>
            </p:cNvPr>
            <p:cNvCxnSpPr>
              <a:cxnSpLocks noChangeShapeType="1"/>
              <a:stCxn id="91" idx="4"/>
              <a:endCxn id="98" idx="0"/>
            </p:cNvCxnSpPr>
            <p:nvPr/>
          </p:nvCxnSpPr>
          <p:spPr bwMode="auto">
            <a:xfrm>
              <a:off x="1194" y="2387"/>
              <a:ext cx="227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" name="AutoShape 40">
              <a:extLst>
                <a:ext uri="{FF2B5EF4-FFF2-40B4-BE49-F238E27FC236}">
                  <a16:creationId xmlns:a16="http://schemas.microsoft.com/office/drawing/2014/main" id="{89F964BC-EC25-41F6-8C8B-3A4F7606A899}"/>
                </a:ext>
              </a:extLst>
            </p:cNvPr>
            <p:cNvCxnSpPr>
              <a:cxnSpLocks noChangeShapeType="1"/>
              <a:stCxn id="92" idx="4"/>
              <a:endCxn id="99" idx="0"/>
            </p:cNvCxnSpPr>
            <p:nvPr/>
          </p:nvCxnSpPr>
          <p:spPr bwMode="auto">
            <a:xfrm>
              <a:off x="1965" y="2387"/>
              <a:ext cx="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4" name="AutoShape 41">
              <a:extLst>
                <a:ext uri="{FF2B5EF4-FFF2-40B4-BE49-F238E27FC236}">
                  <a16:creationId xmlns:a16="http://schemas.microsoft.com/office/drawing/2014/main" id="{AC886AE8-D442-4B8C-B976-604C963FAA02}"/>
                </a:ext>
              </a:extLst>
            </p:cNvPr>
            <p:cNvCxnSpPr>
              <a:cxnSpLocks noChangeShapeType="1"/>
              <a:stCxn id="93" idx="4"/>
              <a:endCxn id="100" idx="0"/>
            </p:cNvCxnSpPr>
            <p:nvPr/>
          </p:nvCxnSpPr>
          <p:spPr bwMode="auto">
            <a:xfrm flipH="1">
              <a:off x="2555" y="2387"/>
              <a:ext cx="363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5" name="AutoShape 42">
              <a:extLst>
                <a:ext uri="{FF2B5EF4-FFF2-40B4-BE49-F238E27FC236}">
                  <a16:creationId xmlns:a16="http://schemas.microsoft.com/office/drawing/2014/main" id="{223D0A43-BAD3-45D6-BC51-C96CD7DC0A2B}"/>
                </a:ext>
              </a:extLst>
            </p:cNvPr>
            <p:cNvCxnSpPr>
              <a:cxnSpLocks noChangeShapeType="1"/>
              <a:stCxn id="93" idx="4"/>
              <a:endCxn id="101" idx="0"/>
            </p:cNvCxnSpPr>
            <p:nvPr/>
          </p:nvCxnSpPr>
          <p:spPr bwMode="auto">
            <a:xfrm>
              <a:off x="2918" y="2387"/>
              <a:ext cx="362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6" name="AutoShape 43">
              <a:extLst>
                <a:ext uri="{FF2B5EF4-FFF2-40B4-BE49-F238E27FC236}">
                  <a16:creationId xmlns:a16="http://schemas.microsoft.com/office/drawing/2014/main" id="{063C7E57-DB2A-411F-9136-F2633C05C458}"/>
                </a:ext>
              </a:extLst>
            </p:cNvPr>
            <p:cNvCxnSpPr>
              <a:cxnSpLocks noChangeShapeType="1"/>
              <a:stCxn id="94" idx="4"/>
              <a:endCxn id="102" idx="0"/>
            </p:cNvCxnSpPr>
            <p:nvPr/>
          </p:nvCxnSpPr>
          <p:spPr bwMode="auto">
            <a:xfrm>
              <a:off x="3462" y="2387"/>
              <a:ext cx="408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7" name="AutoShape 44">
              <a:extLst>
                <a:ext uri="{FF2B5EF4-FFF2-40B4-BE49-F238E27FC236}">
                  <a16:creationId xmlns:a16="http://schemas.microsoft.com/office/drawing/2014/main" id="{AB596B6C-B759-4B28-A0E0-72413FF24ADE}"/>
                </a:ext>
              </a:extLst>
            </p:cNvPr>
            <p:cNvCxnSpPr>
              <a:cxnSpLocks noChangeShapeType="1"/>
              <a:stCxn id="95" idx="4"/>
              <a:endCxn id="103" idx="0"/>
            </p:cNvCxnSpPr>
            <p:nvPr/>
          </p:nvCxnSpPr>
          <p:spPr bwMode="auto">
            <a:xfrm flipH="1">
              <a:off x="4324" y="2387"/>
              <a:ext cx="317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8" name="AutoShape 45">
              <a:extLst>
                <a:ext uri="{FF2B5EF4-FFF2-40B4-BE49-F238E27FC236}">
                  <a16:creationId xmlns:a16="http://schemas.microsoft.com/office/drawing/2014/main" id="{3FDB845E-7C05-4540-BC71-C5D2DF92A26C}"/>
                </a:ext>
              </a:extLst>
            </p:cNvPr>
            <p:cNvCxnSpPr>
              <a:cxnSpLocks noChangeShapeType="1"/>
              <a:stCxn id="95" idx="4"/>
              <a:endCxn id="104" idx="0"/>
            </p:cNvCxnSpPr>
            <p:nvPr/>
          </p:nvCxnSpPr>
          <p:spPr bwMode="auto">
            <a:xfrm>
              <a:off x="4641" y="2387"/>
              <a:ext cx="59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9" name="AutoShape 46">
              <a:extLst>
                <a:ext uri="{FF2B5EF4-FFF2-40B4-BE49-F238E27FC236}">
                  <a16:creationId xmlns:a16="http://schemas.microsoft.com/office/drawing/2014/main" id="{DE97D144-E27C-4A25-A8A4-C93705694584}"/>
                </a:ext>
              </a:extLst>
            </p:cNvPr>
            <p:cNvCxnSpPr>
              <a:cxnSpLocks noChangeShapeType="1"/>
              <a:stCxn id="100" idx="4"/>
              <a:endCxn id="108" idx="0"/>
            </p:cNvCxnSpPr>
            <p:nvPr/>
          </p:nvCxnSpPr>
          <p:spPr bwMode="auto">
            <a:xfrm flipH="1">
              <a:off x="2237" y="3112"/>
              <a:ext cx="318" cy="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0" name="AutoShape 47">
              <a:extLst>
                <a:ext uri="{FF2B5EF4-FFF2-40B4-BE49-F238E27FC236}">
                  <a16:creationId xmlns:a16="http://schemas.microsoft.com/office/drawing/2014/main" id="{6434236E-E7CE-4FF7-ACE9-40B2704F208D}"/>
                </a:ext>
              </a:extLst>
            </p:cNvPr>
            <p:cNvCxnSpPr>
              <a:cxnSpLocks noChangeShapeType="1"/>
              <a:stCxn id="100" idx="4"/>
              <a:endCxn id="109" idx="0"/>
            </p:cNvCxnSpPr>
            <p:nvPr/>
          </p:nvCxnSpPr>
          <p:spPr bwMode="auto">
            <a:xfrm>
              <a:off x="2555" y="3112"/>
              <a:ext cx="181" cy="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1" name="AutoShape 48">
              <a:extLst>
                <a:ext uri="{FF2B5EF4-FFF2-40B4-BE49-F238E27FC236}">
                  <a16:creationId xmlns:a16="http://schemas.microsoft.com/office/drawing/2014/main" id="{F91E5714-9069-419E-A334-416FC1FCFD09}"/>
                </a:ext>
              </a:extLst>
            </p:cNvPr>
            <p:cNvCxnSpPr>
              <a:cxnSpLocks noChangeShapeType="1"/>
              <a:stCxn id="100" idx="4"/>
              <a:endCxn id="110" idx="0"/>
            </p:cNvCxnSpPr>
            <p:nvPr/>
          </p:nvCxnSpPr>
          <p:spPr bwMode="auto">
            <a:xfrm>
              <a:off x="2555" y="3112"/>
              <a:ext cx="725" cy="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2" name="AutoShape 49">
              <a:extLst>
                <a:ext uri="{FF2B5EF4-FFF2-40B4-BE49-F238E27FC236}">
                  <a16:creationId xmlns:a16="http://schemas.microsoft.com/office/drawing/2014/main" id="{5852511C-210C-4212-AFAF-B9DBA59649E2}"/>
                </a:ext>
              </a:extLst>
            </p:cNvPr>
            <p:cNvCxnSpPr>
              <a:cxnSpLocks noChangeShapeType="1"/>
              <a:stCxn id="99" idx="4"/>
              <a:endCxn id="107" idx="0"/>
            </p:cNvCxnSpPr>
            <p:nvPr/>
          </p:nvCxnSpPr>
          <p:spPr bwMode="auto">
            <a:xfrm flipH="1">
              <a:off x="1648" y="3112"/>
              <a:ext cx="317" cy="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" name="AutoShape 50">
              <a:extLst>
                <a:ext uri="{FF2B5EF4-FFF2-40B4-BE49-F238E27FC236}">
                  <a16:creationId xmlns:a16="http://schemas.microsoft.com/office/drawing/2014/main" id="{67A9EC2A-629B-471D-B85A-6514F3051669}"/>
                </a:ext>
              </a:extLst>
            </p:cNvPr>
            <p:cNvCxnSpPr>
              <a:cxnSpLocks noChangeShapeType="1"/>
              <a:stCxn id="97" idx="4"/>
              <a:endCxn id="105" idx="0"/>
            </p:cNvCxnSpPr>
            <p:nvPr/>
          </p:nvCxnSpPr>
          <p:spPr bwMode="auto">
            <a:xfrm flipH="1">
              <a:off x="786" y="3112"/>
              <a:ext cx="181" cy="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" name="AutoShape 51">
              <a:extLst>
                <a:ext uri="{FF2B5EF4-FFF2-40B4-BE49-F238E27FC236}">
                  <a16:creationId xmlns:a16="http://schemas.microsoft.com/office/drawing/2014/main" id="{9ED75980-89F6-4934-9CC8-C8D9785441AC}"/>
                </a:ext>
              </a:extLst>
            </p:cNvPr>
            <p:cNvCxnSpPr>
              <a:cxnSpLocks noChangeShapeType="1"/>
              <a:stCxn id="97" idx="4"/>
              <a:endCxn id="106" idx="0"/>
            </p:cNvCxnSpPr>
            <p:nvPr/>
          </p:nvCxnSpPr>
          <p:spPr bwMode="auto">
            <a:xfrm>
              <a:off x="967" y="3112"/>
              <a:ext cx="272" cy="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5" name="Rectangle 52">
              <a:extLst>
                <a:ext uri="{FF2B5EF4-FFF2-40B4-BE49-F238E27FC236}">
                  <a16:creationId xmlns:a16="http://schemas.microsoft.com/office/drawing/2014/main" id="{470B3682-7358-463E-B4E3-539C44EA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210"/>
              <a:ext cx="5126" cy="3855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</p:grp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0E8EF16D-1C8B-46EF-8BA5-496B4AB722FB}"/>
              </a:ext>
            </a:extLst>
          </p:cNvPr>
          <p:cNvGrpSpPr>
            <a:grpSpLocks/>
          </p:cNvGrpSpPr>
          <p:nvPr/>
        </p:nvGrpSpPr>
        <p:grpSpPr bwMode="auto">
          <a:xfrm>
            <a:off x="6277600" y="555210"/>
            <a:ext cx="865188" cy="863600"/>
            <a:chOff x="2789" y="210"/>
            <a:chExt cx="545" cy="544"/>
          </a:xfrm>
        </p:grpSpPr>
        <p:sp>
          <p:nvSpPr>
            <p:cNvPr id="137" name="Oval 54">
              <a:extLst>
                <a:ext uri="{FF2B5EF4-FFF2-40B4-BE49-F238E27FC236}">
                  <a16:creationId xmlns:a16="http://schemas.microsoft.com/office/drawing/2014/main" id="{810CD5A3-C4B3-497E-80F0-AB6B573C0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0"/>
              <a:ext cx="545" cy="5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38" name="Oval 55">
              <a:extLst>
                <a:ext uri="{FF2B5EF4-FFF2-40B4-BE49-F238E27FC236}">
                  <a16:creationId xmlns:a16="http://schemas.microsoft.com/office/drawing/2014/main" id="{ABB5729A-ED57-4EAC-8447-2C81F614D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</p:grpSp>
      <p:grpSp>
        <p:nvGrpSpPr>
          <p:cNvPr id="139" name="Group 56">
            <a:extLst>
              <a:ext uri="{FF2B5EF4-FFF2-40B4-BE49-F238E27FC236}">
                <a16:creationId xmlns:a16="http://schemas.microsoft.com/office/drawing/2014/main" id="{FFFC7B25-A0D9-4571-9758-D5B910F4FA3A}"/>
              </a:ext>
            </a:extLst>
          </p:cNvPr>
          <p:cNvGrpSpPr>
            <a:grpSpLocks/>
          </p:cNvGrpSpPr>
          <p:nvPr/>
        </p:nvGrpSpPr>
        <p:grpSpPr bwMode="auto">
          <a:xfrm>
            <a:off x="4548813" y="1922047"/>
            <a:ext cx="865187" cy="863600"/>
            <a:chOff x="2789" y="210"/>
            <a:chExt cx="545" cy="544"/>
          </a:xfrm>
        </p:grpSpPr>
        <p:sp>
          <p:nvSpPr>
            <p:cNvPr id="140" name="Oval 57">
              <a:extLst>
                <a:ext uri="{FF2B5EF4-FFF2-40B4-BE49-F238E27FC236}">
                  <a16:creationId xmlns:a16="http://schemas.microsoft.com/office/drawing/2014/main" id="{AA80ABBA-6255-43FE-9BBC-FD1AD0EE0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0"/>
              <a:ext cx="545" cy="5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41" name="Oval 58">
              <a:extLst>
                <a:ext uri="{FF2B5EF4-FFF2-40B4-BE49-F238E27FC236}">
                  <a16:creationId xmlns:a16="http://schemas.microsoft.com/office/drawing/2014/main" id="{C1FD09CD-85B0-4E96-909F-52D03B8B0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</p:grpSp>
      <p:grpSp>
        <p:nvGrpSpPr>
          <p:cNvPr id="142" name="Group 59">
            <a:extLst>
              <a:ext uri="{FF2B5EF4-FFF2-40B4-BE49-F238E27FC236}">
                <a16:creationId xmlns:a16="http://schemas.microsoft.com/office/drawing/2014/main" id="{F360FFCC-4A3A-4336-A995-D66B975FD771}"/>
              </a:ext>
            </a:extLst>
          </p:cNvPr>
          <p:cNvGrpSpPr>
            <a:grpSpLocks/>
          </p:cNvGrpSpPr>
          <p:nvPr/>
        </p:nvGrpSpPr>
        <p:grpSpPr bwMode="auto">
          <a:xfrm>
            <a:off x="3326438" y="3363497"/>
            <a:ext cx="865187" cy="863600"/>
            <a:chOff x="2789" y="210"/>
            <a:chExt cx="545" cy="544"/>
          </a:xfrm>
        </p:grpSpPr>
        <p:sp>
          <p:nvSpPr>
            <p:cNvPr id="143" name="Oval 60">
              <a:extLst>
                <a:ext uri="{FF2B5EF4-FFF2-40B4-BE49-F238E27FC236}">
                  <a16:creationId xmlns:a16="http://schemas.microsoft.com/office/drawing/2014/main" id="{1B66A378-BC5E-4D93-893E-F3D215588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0"/>
              <a:ext cx="545" cy="5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44" name="Oval 61">
              <a:extLst>
                <a:ext uri="{FF2B5EF4-FFF2-40B4-BE49-F238E27FC236}">
                  <a16:creationId xmlns:a16="http://schemas.microsoft.com/office/drawing/2014/main" id="{8D955566-41CA-4E24-98BC-3B578D21A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</p:grpSp>
      <p:grpSp>
        <p:nvGrpSpPr>
          <p:cNvPr id="145" name="Group 62">
            <a:extLst>
              <a:ext uri="{FF2B5EF4-FFF2-40B4-BE49-F238E27FC236}">
                <a16:creationId xmlns:a16="http://schemas.microsoft.com/office/drawing/2014/main" id="{4F1F36BB-8B87-42B6-B4AF-3E6843CB1C66}"/>
              </a:ext>
            </a:extLst>
          </p:cNvPr>
          <p:cNvGrpSpPr>
            <a:grpSpLocks/>
          </p:cNvGrpSpPr>
          <p:nvPr/>
        </p:nvGrpSpPr>
        <p:grpSpPr bwMode="auto">
          <a:xfrm>
            <a:off x="2966075" y="4514435"/>
            <a:ext cx="865188" cy="863600"/>
            <a:chOff x="2789" y="210"/>
            <a:chExt cx="545" cy="544"/>
          </a:xfrm>
        </p:grpSpPr>
        <p:sp>
          <p:nvSpPr>
            <p:cNvPr id="146" name="Oval 63">
              <a:extLst>
                <a:ext uri="{FF2B5EF4-FFF2-40B4-BE49-F238E27FC236}">
                  <a16:creationId xmlns:a16="http://schemas.microsoft.com/office/drawing/2014/main" id="{A76B7AF7-1314-4691-B9C3-7B349DDF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0"/>
              <a:ext cx="545" cy="5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47" name="Oval 64">
              <a:extLst>
                <a:ext uri="{FF2B5EF4-FFF2-40B4-BE49-F238E27FC236}">
                  <a16:creationId xmlns:a16="http://schemas.microsoft.com/office/drawing/2014/main" id="{0CB51678-891F-431C-8181-17F620AAF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</p:grpSp>
      <p:grpSp>
        <p:nvGrpSpPr>
          <p:cNvPr id="148" name="Group 65">
            <a:extLst>
              <a:ext uri="{FF2B5EF4-FFF2-40B4-BE49-F238E27FC236}">
                <a16:creationId xmlns:a16="http://schemas.microsoft.com/office/drawing/2014/main" id="{C5FCB3C4-FC18-40ED-B165-9EFD263F5ECB}"/>
              </a:ext>
            </a:extLst>
          </p:cNvPr>
          <p:cNvGrpSpPr>
            <a:grpSpLocks/>
          </p:cNvGrpSpPr>
          <p:nvPr/>
        </p:nvGrpSpPr>
        <p:grpSpPr bwMode="auto">
          <a:xfrm>
            <a:off x="3326438" y="3363497"/>
            <a:ext cx="865187" cy="863600"/>
            <a:chOff x="2789" y="210"/>
            <a:chExt cx="545" cy="544"/>
          </a:xfrm>
        </p:grpSpPr>
        <p:sp>
          <p:nvSpPr>
            <p:cNvPr id="149" name="Oval 66">
              <a:extLst>
                <a:ext uri="{FF2B5EF4-FFF2-40B4-BE49-F238E27FC236}">
                  <a16:creationId xmlns:a16="http://schemas.microsoft.com/office/drawing/2014/main" id="{CB546F9E-74B9-40FE-ABDF-B0375B0F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0"/>
              <a:ext cx="545" cy="5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50" name="Oval 67">
              <a:extLst>
                <a:ext uri="{FF2B5EF4-FFF2-40B4-BE49-F238E27FC236}">
                  <a16:creationId xmlns:a16="http://schemas.microsoft.com/office/drawing/2014/main" id="{BBFCAE4B-166E-4389-A6ED-6E090A75E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</p:grpSp>
      <p:grpSp>
        <p:nvGrpSpPr>
          <p:cNvPr id="151" name="Group 68">
            <a:extLst>
              <a:ext uri="{FF2B5EF4-FFF2-40B4-BE49-F238E27FC236}">
                <a16:creationId xmlns:a16="http://schemas.microsoft.com/office/drawing/2014/main" id="{BF80E714-5018-4FCA-8698-8340EDB77EBA}"/>
              </a:ext>
            </a:extLst>
          </p:cNvPr>
          <p:cNvGrpSpPr>
            <a:grpSpLocks/>
          </p:cNvGrpSpPr>
          <p:nvPr/>
        </p:nvGrpSpPr>
        <p:grpSpPr bwMode="auto">
          <a:xfrm>
            <a:off x="3685213" y="4514435"/>
            <a:ext cx="865187" cy="863600"/>
            <a:chOff x="2789" y="210"/>
            <a:chExt cx="545" cy="544"/>
          </a:xfrm>
        </p:grpSpPr>
        <p:sp>
          <p:nvSpPr>
            <p:cNvPr id="152" name="Oval 69">
              <a:extLst>
                <a:ext uri="{FF2B5EF4-FFF2-40B4-BE49-F238E27FC236}">
                  <a16:creationId xmlns:a16="http://schemas.microsoft.com/office/drawing/2014/main" id="{70D4C3F4-E9FE-4A5E-9248-247A67519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0"/>
              <a:ext cx="545" cy="5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53" name="Oval 70">
              <a:extLst>
                <a:ext uri="{FF2B5EF4-FFF2-40B4-BE49-F238E27FC236}">
                  <a16:creationId xmlns:a16="http://schemas.microsoft.com/office/drawing/2014/main" id="{E01B1FD3-958A-406A-8424-57F7FBF0C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</p:grpSp>
      <p:grpSp>
        <p:nvGrpSpPr>
          <p:cNvPr id="154" name="Group 71">
            <a:extLst>
              <a:ext uri="{FF2B5EF4-FFF2-40B4-BE49-F238E27FC236}">
                <a16:creationId xmlns:a16="http://schemas.microsoft.com/office/drawing/2014/main" id="{C25D7847-1E43-44B6-845A-78F79FBE7D9D}"/>
              </a:ext>
            </a:extLst>
          </p:cNvPr>
          <p:cNvGrpSpPr>
            <a:grpSpLocks/>
          </p:cNvGrpSpPr>
          <p:nvPr/>
        </p:nvGrpSpPr>
        <p:grpSpPr bwMode="auto">
          <a:xfrm>
            <a:off x="3326438" y="3363497"/>
            <a:ext cx="865187" cy="863600"/>
            <a:chOff x="2789" y="210"/>
            <a:chExt cx="545" cy="544"/>
          </a:xfrm>
        </p:grpSpPr>
        <p:sp>
          <p:nvSpPr>
            <p:cNvPr id="155" name="Oval 72">
              <a:extLst>
                <a:ext uri="{FF2B5EF4-FFF2-40B4-BE49-F238E27FC236}">
                  <a16:creationId xmlns:a16="http://schemas.microsoft.com/office/drawing/2014/main" id="{52218AA5-B103-4C8D-A846-AA515815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0"/>
              <a:ext cx="545" cy="5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56" name="Oval 73">
              <a:extLst>
                <a:ext uri="{FF2B5EF4-FFF2-40B4-BE49-F238E27FC236}">
                  <a16:creationId xmlns:a16="http://schemas.microsoft.com/office/drawing/2014/main" id="{5E282AF3-1775-4539-8541-26BE5F70B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</p:grpSp>
      <p:grpSp>
        <p:nvGrpSpPr>
          <p:cNvPr id="157" name="Group 74">
            <a:extLst>
              <a:ext uri="{FF2B5EF4-FFF2-40B4-BE49-F238E27FC236}">
                <a16:creationId xmlns:a16="http://schemas.microsoft.com/office/drawing/2014/main" id="{1DD8E23B-A01E-46A2-884E-CA86ADB231E6}"/>
              </a:ext>
            </a:extLst>
          </p:cNvPr>
          <p:cNvGrpSpPr>
            <a:grpSpLocks/>
          </p:cNvGrpSpPr>
          <p:nvPr/>
        </p:nvGrpSpPr>
        <p:grpSpPr bwMode="auto">
          <a:xfrm>
            <a:off x="4550400" y="1922047"/>
            <a:ext cx="865188" cy="863600"/>
            <a:chOff x="2789" y="210"/>
            <a:chExt cx="545" cy="544"/>
          </a:xfrm>
        </p:grpSpPr>
        <p:sp>
          <p:nvSpPr>
            <p:cNvPr id="158" name="Oval 75">
              <a:extLst>
                <a:ext uri="{FF2B5EF4-FFF2-40B4-BE49-F238E27FC236}">
                  <a16:creationId xmlns:a16="http://schemas.microsoft.com/office/drawing/2014/main" id="{AD8DD3F8-9835-4259-A064-3DB72F6A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0"/>
              <a:ext cx="545" cy="5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59" name="Oval 76">
              <a:extLst>
                <a:ext uri="{FF2B5EF4-FFF2-40B4-BE49-F238E27FC236}">
                  <a16:creationId xmlns:a16="http://schemas.microsoft.com/office/drawing/2014/main" id="{007DF14F-9407-4E89-BFE2-F9C0EF0C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</p:grpSp>
      <p:grpSp>
        <p:nvGrpSpPr>
          <p:cNvPr id="160" name="Group 77">
            <a:extLst>
              <a:ext uri="{FF2B5EF4-FFF2-40B4-BE49-F238E27FC236}">
                <a16:creationId xmlns:a16="http://schemas.microsoft.com/office/drawing/2014/main" id="{7C19E78B-BFD7-4055-B350-ADDBB3460637}"/>
              </a:ext>
            </a:extLst>
          </p:cNvPr>
          <p:cNvGrpSpPr>
            <a:grpSpLocks/>
          </p:cNvGrpSpPr>
          <p:nvPr/>
        </p:nvGrpSpPr>
        <p:grpSpPr bwMode="auto">
          <a:xfrm>
            <a:off x="4550400" y="3363497"/>
            <a:ext cx="865188" cy="863600"/>
            <a:chOff x="2789" y="210"/>
            <a:chExt cx="545" cy="544"/>
          </a:xfrm>
        </p:grpSpPr>
        <p:sp>
          <p:nvSpPr>
            <p:cNvPr id="161" name="Oval 78">
              <a:extLst>
                <a:ext uri="{FF2B5EF4-FFF2-40B4-BE49-F238E27FC236}">
                  <a16:creationId xmlns:a16="http://schemas.microsoft.com/office/drawing/2014/main" id="{0312DC11-B53D-48F7-8335-024905443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0"/>
              <a:ext cx="545" cy="5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62" name="Oval 79">
              <a:extLst>
                <a:ext uri="{FF2B5EF4-FFF2-40B4-BE49-F238E27FC236}">
                  <a16:creationId xmlns:a16="http://schemas.microsoft.com/office/drawing/2014/main" id="{47ACA29B-46A8-4C91-B4F7-2495B50BE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</p:grpSp>
      <p:grpSp>
        <p:nvGrpSpPr>
          <p:cNvPr id="163" name="Group 80">
            <a:extLst>
              <a:ext uri="{FF2B5EF4-FFF2-40B4-BE49-F238E27FC236}">
                <a16:creationId xmlns:a16="http://schemas.microsoft.com/office/drawing/2014/main" id="{85FCFD1C-84D4-44BC-998E-4037909FACCB}"/>
              </a:ext>
            </a:extLst>
          </p:cNvPr>
          <p:cNvGrpSpPr>
            <a:grpSpLocks/>
          </p:cNvGrpSpPr>
          <p:nvPr/>
        </p:nvGrpSpPr>
        <p:grpSpPr bwMode="auto">
          <a:xfrm>
            <a:off x="4550400" y="4514435"/>
            <a:ext cx="865188" cy="863600"/>
            <a:chOff x="2789" y="210"/>
            <a:chExt cx="545" cy="544"/>
          </a:xfrm>
        </p:grpSpPr>
        <p:sp>
          <p:nvSpPr>
            <p:cNvPr id="164" name="Oval 81">
              <a:extLst>
                <a:ext uri="{FF2B5EF4-FFF2-40B4-BE49-F238E27FC236}">
                  <a16:creationId xmlns:a16="http://schemas.microsoft.com/office/drawing/2014/main" id="{B185A8FA-9997-4155-AF18-A2D1D308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0"/>
              <a:ext cx="545" cy="5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65" name="Oval 82">
              <a:extLst>
                <a:ext uri="{FF2B5EF4-FFF2-40B4-BE49-F238E27FC236}">
                  <a16:creationId xmlns:a16="http://schemas.microsoft.com/office/drawing/2014/main" id="{AFC69CF5-3FB8-425A-90CF-70C77B468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</p:grpSp>
      <p:grpSp>
        <p:nvGrpSpPr>
          <p:cNvPr id="166" name="Group 83">
            <a:extLst>
              <a:ext uri="{FF2B5EF4-FFF2-40B4-BE49-F238E27FC236}">
                <a16:creationId xmlns:a16="http://schemas.microsoft.com/office/drawing/2014/main" id="{8EA9EE2F-EC75-4071-AD19-E01759ED62A4}"/>
              </a:ext>
            </a:extLst>
          </p:cNvPr>
          <p:cNvGrpSpPr>
            <a:grpSpLocks/>
          </p:cNvGrpSpPr>
          <p:nvPr/>
        </p:nvGrpSpPr>
        <p:grpSpPr bwMode="auto">
          <a:xfrm>
            <a:off x="4017000" y="5579647"/>
            <a:ext cx="865188" cy="863600"/>
            <a:chOff x="2789" y="210"/>
            <a:chExt cx="545" cy="544"/>
          </a:xfrm>
        </p:grpSpPr>
        <p:sp>
          <p:nvSpPr>
            <p:cNvPr id="167" name="Oval 84">
              <a:extLst>
                <a:ext uri="{FF2B5EF4-FFF2-40B4-BE49-F238E27FC236}">
                  <a16:creationId xmlns:a16="http://schemas.microsoft.com/office/drawing/2014/main" id="{B5FF33EE-B58B-4714-BE82-A64BFEB7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0"/>
              <a:ext cx="545" cy="5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0"/>
            </a:p>
          </p:txBody>
        </p:sp>
        <p:sp>
          <p:nvSpPr>
            <p:cNvPr id="168" name="Oval 85">
              <a:extLst>
                <a:ext uri="{FF2B5EF4-FFF2-40B4-BE49-F238E27FC236}">
                  <a16:creationId xmlns:a16="http://schemas.microsoft.com/office/drawing/2014/main" id="{61634040-E5DB-4F35-B1AA-85B0F629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6"/>
              <a:ext cx="273" cy="27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b="0"/>
            </a:p>
          </p:txBody>
        </p:sp>
      </p:grpSp>
      <p:sp>
        <p:nvSpPr>
          <p:cNvPr id="169" name="AutoShape 87">
            <a:extLst>
              <a:ext uri="{FF2B5EF4-FFF2-40B4-BE49-F238E27FC236}">
                <a16:creationId xmlns:a16="http://schemas.microsoft.com/office/drawing/2014/main" id="{BABD9AD2-5482-4EED-9075-C82628DBD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400" y="5732047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CCCC0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" name="Text Box 90">
            <a:extLst>
              <a:ext uri="{FF2B5EF4-FFF2-40B4-BE49-F238E27FC236}">
                <a16:creationId xmlns:a16="http://schemas.microsoft.com/office/drawing/2014/main" id="{64B498C5-0995-416A-9187-CCB43C5FF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800" y="4589047"/>
            <a:ext cx="457200" cy="762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0">
                <a:solidFill>
                  <a:srgbClr val="CC0000"/>
                </a:solidFill>
                <a:latin typeface="华文彩云"/>
                <a:ea typeface="华文彩云"/>
                <a:cs typeface="华文彩云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072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613954"/>
          </a:xfrm>
        </p:spPr>
        <p:txBody>
          <a:bodyPr/>
          <a:lstStyle/>
          <a:p>
            <a:r>
              <a:rPr lang="zh-CN" altLang="en-US" b="1" cap="none"/>
              <a:t>回溯法的基本思想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3877" y="613955"/>
            <a:ext cx="5251894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基本思想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从问题的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某一种状态（初始状态）出发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，搜索从这种状态出发</a:t>
            </a:r>
            <a:r>
              <a:rPr lang="zh-CN" altLang="en-US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所能达到的所有“状态”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当一条路走到“尽头”的时候（不能再前进），再后退一步或若干步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，从另一种可能“状态”出发，继续搜索，直到所有的“路径”（状态）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都试探过或找到问题的解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951E7716-1F20-40CA-9536-32F68E6BABBD}"/>
              </a:ext>
            </a:extLst>
          </p:cNvPr>
          <p:cNvGrpSpPr>
            <a:grpSpLocks/>
          </p:cNvGrpSpPr>
          <p:nvPr/>
        </p:nvGrpSpPr>
        <p:grpSpPr bwMode="auto">
          <a:xfrm>
            <a:off x="5003886" y="959590"/>
            <a:ext cx="6626225" cy="4851400"/>
            <a:chOff x="672" y="864"/>
            <a:chExt cx="4174" cy="3056"/>
          </a:xfrm>
        </p:grpSpPr>
        <p:sp>
          <p:nvSpPr>
            <p:cNvPr id="5" name="Line 21">
              <a:extLst>
                <a:ext uri="{FF2B5EF4-FFF2-40B4-BE49-F238E27FC236}">
                  <a16:creationId xmlns:a16="http://schemas.microsoft.com/office/drawing/2014/main" id="{C79C98BF-0A94-459B-A43C-7A0636BEA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6" y="1200"/>
              <a:ext cx="0" cy="192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>
              <a:extLst>
                <a:ext uri="{FF2B5EF4-FFF2-40B4-BE49-F238E27FC236}">
                  <a16:creationId xmlns:a16="http://schemas.microsoft.com/office/drawing/2014/main" id="{6739C9C6-969C-4A72-9CF3-9429943C9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158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54">
              <a:extLst>
                <a:ext uri="{FF2B5EF4-FFF2-40B4-BE49-F238E27FC236}">
                  <a16:creationId xmlns:a16="http://schemas.microsoft.com/office/drawing/2014/main" id="{B108D09C-0F9B-4E82-90C4-11DBC66C5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864"/>
              <a:ext cx="4174" cy="3056"/>
              <a:chOff x="672" y="864"/>
              <a:chExt cx="4174" cy="3056"/>
            </a:xfrm>
          </p:grpSpPr>
          <p:sp>
            <p:nvSpPr>
              <p:cNvPr id="8" name="AutoShape 5">
                <a:extLst>
                  <a:ext uri="{FF2B5EF4-FFF2-40B4-BE49-F238E27FC236}">
                    <a16:creationId xmlns:a16="http://schemas.microsoft.com/office/drawing/2014/main" id="{1BC16CEB-A587-4814-A253-7C136CE4F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" y="864"/>
                <a:ext cx="426" cy="255"/>
              </a:xfrm>
              <a:prstGeom prst="roundRect">
                <a:avLst>
                  <a:gd name="adj" fmla="val 16667"/>
                </a:avLst>
              </a:prstGeom>
              <a:solidFill>
                <a:srgbClr val="CCCC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b="0"/>
                  <a:t>开始</a:t>
                </a:r>
              </a:p>
            </p:txBody>
          </p:sp>
          <p:sp>
            <p:nvSpPr>
              <p:cNvPr id="9" name="Line 6">
                <a:extLst>
                  <a:ext uri="{FF2B5EF4-FFF2-40B4-BE49-F238E27FC236}">
                    <a16:creationId xmlns:a16="http://schemas.microsoft.com/office/drawing/2014/main" id="{E9DF36BB-85C1-461D-85D6-11BB1BBD0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1136"/>
                <a:ext cx="0" cy="1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44257C42-62FE-4EE5-A84B-33BECA192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1664"/>
                <a:ext cx="0" cy="28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CA176004-2B6C-4991-8C21-BA1EC7FD2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0" y="1472"/>
                <a:ext cx="12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7D3EC230-676F-40CC-B063-F045D69B3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6" y="1472"/>
                <a:ext cx="0" cy="43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AutoShape 11">
                <a:extLst>
                  <a:ext uri="{FF2B5EF4-FFF2-40B4-BE49-F238E27FC236}">
                    <a16:creationId xmlns:a16="http://schemas.microsoft.com/office/drawing/2014/main" id="{823BDF54-4D20-41BC-8F6B-C731A4056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904"/>
                <a:ext cx="696" cy="235"/>
              </a:xfrm>
              <a:prstGeom prst="flowChartProcess">
                <a:avLst/>
              </a:prstGeom>
              <a:solidFill>
                <a:srgbClr val="90E78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b="0"/>
                  <a:t>输出结果</a:t>
                </a:r>
              </a:p>
            </p:txBody>
          </p:sp>
          <p:sp>
            <p:nvSpPr>
              <p:cNvPr id="14" name="AutoShape 12">
                <a:extLst>
                  <a:ext uri="{FF2B5EF4-FFF2-40B4-BE49-F238E27FC236}">
                    <a16:creationId xmlns:a16="http://schemas.microsoft.com/office/drawing/2014/main" id="{5F0A7CEC-C4F6-4E1B-A336-33F7F13E5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1952"/>
                <a:ext cx="696" cy="235"/>
              </a:xfrm>
              <a:prstGeom prst="flowChartProcess">
                <a:avLst/>
              </a:prstGeom>
              <a:solidFill>
                <a:srgbClr val="90E78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b="0"/>
                  <a:t>搜索子树</a:t>
                </a:r>
              </a:p>
            </p:txBody>
          </p:sp>
          <p:sp>
            <p:nvSpPr>
              <p:cNvPr id="15" name="AutoShape 13">
                <a:extLst>
                  <a:ext uri="{FF2B5EF4-FFF2-40B4-BE49-F238E27FC236}">
                    <a16:creationId xmlns:a16="http://schemas.microsoft.com/office/drawing/2014/main" id="{1A59913F-C1FF-4AE6-98E6-F2A845F52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2346"/>
                <a:ext cx="696" cy="408"/>
              </a:xfrm>
              <a:prstGeom prst="flowChartProcess">
                <a:avLst/>
              </a:prstGeom>
              <a:solidFill>
                <a:srgbClr val="90E78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b="0"/>
                  <a:t>记录当前部分解</a:t>
                </a:r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339FEF8F-CF00-4146-A619-0D711DFB2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2192"/>
                <a:ext cx="0" cy="1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AutoShape 16">
                <a:extLst>
                  <a:ext uri="{FF2B5EF4-FFF2-40B4-BE49-F238E27FC236}">
                    <a16:creationId xmlns:a16="http://schemas.microsoft.com/office/drawing/2014/main" id="{5BAE79BA-08D6-4CE2-B5A9-1C1E9A77D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2890"/>
                <a:ext cx="1848" cy="754"/>
              </a:xfrm>
              <a:prstGeom prst="flowChartDecision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b="0"/>
                  <a:t>是否满足约束</a:t>
                </a:r>
              </a:p>
              <a:p>
                <a:pPr algn="ctr"/>
                <a:r>
                  <a:rPr lang="zh-CN" altLang="en-US" b="0"/>
                  <a:t>和限界条件</a:t>
                </a:r>
              </a:p>
            </p:txBody>
          </p:sp>
          <p:sp>
            <p:nvSpPr>
              <p:cNvPr id="18" name="AutoShape 17">
                <a:extLst>
                  <a:ext uri="{FF2B5EF4-FFF2-40B4-BE49-F238E27FC236}">
                    <a16:creationId xmlns:a16="http://schemas.microsoft.com/office/drawing/2014/main" id="{EF277C53-E0B2-4AB6-9A31-BB3A6CFD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4" y="1280"/>
                <a:ext cx="1056" cy="409"/>
              </a:xfrm>
              <a:prstGeom prst="flowChartDecision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b="0"/>
                  <a:t>得解？</a:t>
                </a:r>
              </a:p>
            </p:txBody>
          </p:sp>
          <p:sp>
            <p:nvSpPr>
              <p:cNvPr id="19" name="Line 18">
                <a:extLst>
                  <a:ext uri="{FF2B5EF4-FFF2-40B4-BE49-F238E27FC236}">
                    <a16:creationId xmlns:a16="http://schemas.microsoft.com/office/drawing/2014/main" id="{2500AE4F-A3A7-4BC4-8FB9-A865A3D99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2768"/>
                <a:ext cx="0" cy="1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BD63C225-B4C9-48F5-AAF0-E2A56CF7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6" y="3248"/>
                <a:ext cx="38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AutoShape 20">
                <a:extLst>
                  <a:ext uri="{FF2B5EF4-FFF2-40B4-BE49-F238E27FC236}">
                    <a16:creationId xmlns:a16="http://schemas.microsoft.com/office/drawing/2014/main" id="{CE6E57B9-9A94-4FC5-B04B-E0469B3A4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152"/>
                <a:ext cx="840" cy="235"/>
              </a:xfrm>
              <a:prstGeom prst="flowChartProcess">
                <a:avLst/>
              </a:prstGeom>
              <a:solidFill>
                <a:srgbClr val="90E78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b="0"/>
                  <a:t>进一步试探</a:t>
                </a:r>
              </a:p>
            </p:txBody>
          </p:sp>
          <p:sp>
            <p:nvSpPr>
              <p:cNvPr id="22" name="Line 23">
                <a:extLst>
                  <a:ext uri="{FF2B5EF4-FFF2-40B4-BE49-F238E27FC236}">
                    <a16:creationId xmlns:a16="http://schemas.microsoft.com/office/drawing/2014/main" id="{5C6842C1-AF9A-4FEC-9207-82A3BA66B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3632"/>
                <a:ext cx="0" cy="28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5">
                <a:extLst>
                  <a:ext uri="{FF2B5EF4-FFF2-40B4-BE49-F238E27FC236}">
                    <a16:creationId xmlns:a16="http://schemas.microsoft.com/office/drawing/2014/main" id="{7273A8BA-18B4-4043-83BB-E66D0800F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3920"/>
                <a:ext cx="110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26">
                <a:extLst>
                  <a:ext uri="{FF2B5EF4-FFF2-40B4-BE49-F238E27FC236}">
                    <a16:creationId xmlns:a16="http://schemas.microsoft.com/office/drawing/2014/main" id="{57E9D603-4570-44BC-BEB4-EB9416E61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6" y="1808"/>
                <a:ext cx="0" cy="211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27">
                <a:extLst>
                  <a:ext uri="{FF2B5EF4-FFF2-40B4-BE49-F238E27FC236}">
                    <a16:creationId xmlns:a16="http://schemas.microsoft.com/office/drawing/2014/main" id="{E7B6DAA7-809C-447B-BDCC-A25EF589B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2" y="1808"/>
                <a:ext cx="110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28">
                <a:extLst>
                  <a:ext uri="{FF2B5EF4-FFF2-40B4-BE49-F238E27FC236}">
                    <a16:creationId xmlns:a16="http://schemas.microsoft.com/office/drawing/2014/main" id="{1A7BF68D-C117-4E90-B5D9-DCB009A12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6" y="2144"/>
                <a:ext cx="1" cy="148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AutoShape 31">
                <a:extLst>
                  <a:ext uri="{FF2B5EF4-FFF2-40B4-BE49-F238E27FC236}">
                    <a16:creationId xmlns:a16="http://schemas.microsoft.com/office/drawing/2014/main" id="{8DFC9598-F54D-4F82-8B51-D980B0F0C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3632"/>
                <a:ext cx="475" cy="249"/>
              </a:xfrm>
              <a:prstGeom prst="flowChartAlternateProcess">
                <a:avLst/>
              </a:prstGeom>
              <a:solidFill>
                <a:srgbClr val="CC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b="0"/>
                  <a:t>结束</a:t>
                </a:r>
              </a:p>
            </p:txBody>
          </p:sp>
          <p:sp>
            <p:nvSpPr>
              <p:cNvPr id="28" name="Text Box 40">
                <a:extLst>
                  <a:ext uri="{FF2B5EF4-FFF2-40B4-BE49-F238E27FC236}">
                    <a16:creationId xmlns:a16="http://schemas.microsoft.com/office/drawing/2014/main" id="{6C342FC7-E5B3-4E6F-9C48-203BB42208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4" y="1232"/>
                <a:ext cx="192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/>
                  <a:t>Y</a:t>
                </a:r>
              </a:p>
            </p:txBody>
          </p:sp>
          <p:sp>
            <p:nvSpPr>
              <p:cNvPr id="29" name="Text Box 42">
                <a:extLst>
                  <a:ext uri="{FF2B5EF4-FFF2-40B4-BE49-F238E27FC236}">
                    <a16:creationId xmlns:a16="http://schemas.microsoft.com/office/drawing/2014/main" id="{79F42B13-8DA2-44B8-859B-70D5E14A5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0" y="3008"/>
                <a:ext cx="192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/>
                  <a:t>Y</a:t>
                </a:r>
              </a:p>
            </p:txBody>
          </p:sp>
          <p:sp>
            <p:nvSpPr>
              <p:cNvPr id="30" name="Text Box 44">
                <a:extLst>
                  <a:ext uri="{FF2B5EF4-FFF2-40B4-BE49-F238E27FC236}">
                    <a16:creationId xmlns:a16="http://schemas.microsoft.com/office/drawing/2014/main" id="{1AE4825F-F20A-4182-9786-502DD9DF0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2" y="1664"/>
                <a:ext cx="240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/>
                  <a:t>N</a:t>
                </a:r>
              </a:p>
            </p:txBody>
          </p:sp>
          <p:sp>
            <p:nvSpPr>
              <p:cNvPr id="31" name="Text Box 45">
                <a:extLst>
                  <a:ext uri="{FF2B5EF4-FFF2-40B4-BE49-F238E27FC236}">
                    <a16:creationId xmlns:a16="http://schemas.microsoft.com/office/drawing/2014/main" id="{9F847448-E74F-4AD8-8182-E24BA02D1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2" y="3680"/>
                <a:ext cx="240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/>
                  <a:t>N</a:t>
                </a:r>
              </a:p>
            </p:txBody>
          </p:sp>
          <p:sp>
            <p:nvSpPr>
              <p:cNvPr id="32" name="AutoShape 46">
                <a:extLst>
                  <a:ext uri="{FF2B5EF4-FFF2-40B4-BE49-F238E27FC236}">
                    <a16:creationId xmlns:a16="http://schemas.microsoft.com/office/drawing/2014/main" id="{8098733C-DB31-4BFF-823C-5FB23FFC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730"/>
                <a:ext cx="840" cy="408"/>
              </a:xfrm>
              <a:prstGeom prst="flowChartProcess">
                <a:avLst/>
              </a:prstGeom>
              <a:solidFill>
                <a:srgbClr val="90E78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b="0"/>
                  <a:t>回溯，继续</a:t>
                </a:r>
              </a:p>
              <a:p>
                <a:pPr algn="ctr"/>
                <a:r>
                  <a:rPr lang="zh-CN" altLang="en-US" b="0"/>
                  <a:t>下一棵子树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93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9269"/>
          </a:xfrm>
        </p:spPr>
        <p:txBody>
          <a:bodyPr/>
          <a:lstStyle/>
          <a:p>
            <a:r>
              <a:rPr lang="zh-CN" altLang="en-US" b="1" cap="none"/>
              <a:t>回溯法的递归实现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003" y="657664"/>
            <a:ext cx="7276637" cy="55426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算法描述</a:t>
            </a: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：递归深度，即当前扩展结点在解空间树中的深度。</a:t>
            </a: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：用来控制递归深度，即解空间树的高度。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&gt; n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时，算法已搜索到一个叶结点（或表示找到一个可行解）。</a:t>
            </a: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output(x)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：对得到的可行解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进行记录或输出处理。</a:t>
            </a: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f(n, t)</a:t>
            </a:r>
            <a:r>
              <a:rPr lang="zh-CN" altLang="en-US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g(n, t)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：分别表示在当前扩展结点处搜索过的子树的起始编号和终止编号。</a:t>
            </a: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b="1" cap="none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：表示在当前扩展结点处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x[t]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个可选值。</a:t>
            </a: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constraint(t)</a:t>
            </a:r>
            <a:r>
              <a:rPr lang="zh-CN" altLang="en-US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bound(t)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：表示在当前扩展结点处的约束函数和限界函数。</a:t>
            </a: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D52185-4BBD-489D-86DB-4ACECE09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39" y="2052808"/>
            <a:ext cx="4640091" cy="31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1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401. Binary Watch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CB010F-CEAE-4925-92E8-A47F18D6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59" y="567229"/>
            <a:ext cx="7920851" cy="62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401. Binary Watch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172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遍历法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O(h*m)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</a:t>
            </a:r>
            <a:r>
              <a:rPr lang="en-US" altLang="zh-CN" b="1"/>
              <a:t>n!/((</a:t>
            </a:r>
            <a:r>
              <a:rPr lang="en-US" altLang="zh-CN" b="1" dirty="0"/>
              <a:t>n-k)!*(</a:t>
            </a:r>
            <a:r>
              <a:rPr lang="en-US" altLang="zh-CN" b="1"/>
              <a:t>k!)))</a:t>
            </a:r>
            <a:r>
              <a:rPr lang="zh-CN" altLang="en-US" b="1"/>
              <a:t>）</a:t>
            </a:r>
            <a:endParaRPr lang="zh-CN" altLang="en-US" b="1" dirty="0"/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num</a:t>
            </a:r>
            <a:r>
              <a:rPr lang="zh-CN" altLang="en-US" b="1" dirty="0"/>
              <a:t>小于</a:t>
            </a:r>
            <a:r>
              <a:rPr lang="en-US" altLang="zh-CN" b="1" dirty="0"/>
              <a:t>0</a:t>
            </a:r>
            <a:r>
              <a:rPr lang="zh-CN" altLang="en-US" b="1" dirty="0"/>
              <a:t>，返回空数组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初始化游标</a:t>
            </a:r>
            <a:r>
              <a:rPr lang="en-US" altLang="zh-CN" b="1" dirty="0" err="1"/>
              <a:t>i</a:t>
            </a:r>
            <a:r>
              <a:rPr lang="zh-CN" altLang="en-US" b="1" dirty="0"/>
              <a:t>、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，初始化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为空数组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0000CC"/>
                </a:solidFill>
              </a:rPr>
              <a:t>执行两层循环</a:t>
            </a:r>
            <a:r>
              <a:rPr lang="zh-CN" altLang="en-US" b="1" dirty="0"/>
              <a:t>，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/>
              <a:t>11</a:t>
            </a:r>
            <a:r>
              <a:rPr lang="zh-CN" altLang="en-US" b="1"/>
              <a:t>，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/>
              <a:t>59</a:t>
            </a:r>
          </a:p>
          <a:p>
            <a:r>
              <a:rPr lang="en-US" altLang="zh-CN" b="1" dirty="0"/>
              <a:t>  2.1 </a:t>
            </a:r>
            <a:r>
              <a:rPr lang="zh-CN" altLang="en-US" b="1" dirty="0">
                <a:solidFill>
                  <a:srgbClr val="009900"/>
                </a:solidFill>
              </a:rPr>
              <a:t>如果</a:t>
            </a:r>
            <a:r>
              <a:rPr lang="en-US" altLang="zh-CN" b="1" dirty="0" err="1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的比特位中的</a:t>
            </a:r>
            <a:r>
              <a:rPr lang="en-US" altLang="zh-CN" b="1">
                <a:solidFill>
                  <a:srgbClr val="009900"/>
                </a:solidFill>
              </a:rPr>
              <a:t>1</a:t>
            </a:r>
            <a:r>
              <a:rPr lang="zh-CN" altLang="en-US" b="1">
                <a:solidFill>
                  <a:srgbClr val="009900"/>
                </a:solidFill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>
                <a:solidFill>
                  <a:srgbClr val="009900"/>
                </a:solidFill>
              </a:rPr>
              <a:t>的</a:t>
            </a:r>
            <a:r>
              <a:rPr lang="zh-CN" altLang="en-US" b="1" dirty="0">
                <a:solidFill>
                  <a:srgbClr val="009900"/>
                </a:solidFill>
              </a:rPr>
              <a:t>比特位中的</a:t>
            </a:r>
            <a:r>
              <a:rPr lang="en-US" altLang="zh-CN" b="1" dirty="0">
                <a:solidFill>
                  <a:srgbClr val="009900"/>
                </a:solidFill>
              </a:rPr>
              <a:t>1</a:t>
            </a:r>
            <a:r>
              <a:rPr lang="zh-CN" altLang="en-US" b="1" dirty="0">
                <a:solidFill>
                  <a:srgbClr val="009900"/>
                </a:solidFill>
              </a:rPr>
              <a:t>的和，等于</a:t>
            </a:r>
            <a:r>
              <a:rPr lang="en-US" altLang="zh-CN" b="1" dirty="0">
                <a:solidFill>
                  <a:srgbClr val="009900"/>
                </a:solidFill>
              </a:rPr>
              <a:t>num</a:t>
            </a:r>
            <a:r>
              <a:rPr lang="zh-CN" altLang="en-US" b="1" dirty="0"/>
              <a:t>，则将</a:t>
            </a:r>
            <a:r>
              <a:rPr lang="en-US" altLang="zh-CN" b="1"/>
              <a:t>i: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/>
              <a:t>存入</a:t>
            </a:r>
            <a:r>
              <a:rPr lang="en-US" altLang="zh-CN" b="1" dirty="0" err="1"/>
              <a:t>finalResult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901233-54CF-4627-B7D0-C866D52C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52" y="669989"/>
            <a:ext cx="6019048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293" y="281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16645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401. Binary Watch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253457"/>
            <a:ext cx="591373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回溯法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/>
              <a:t>n!/((</a:t>
            </a:r>
            <a:r>
              <a:rPr lang="en-US" altLang="zh-CN" b="1" dirty="0"/>
              <a:t>n-k)!*(</a:t>
            </a:r>
            <a:r>
              <a:rPr lang="en-US" altLang="zh-CN" b="1"/>
              <a:t>k!))) 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</a:t>
            </a:r>
            <a:r>
              <a:rPr lang="en-US" altLang="zh-CN" b="1"/>
              <a:t>n!/((</a:t>
            </a:r>
            <a:r>
              <a:rPr lang="en-US" altLang="zh-CN" b="1" dirty="0"/>
              <a:t>n-k)!*(</a:t>
            </a:r>
            <a:r>
              <a:rPr lang="en-US" altLang="zh-CN" b="1"/>
              <a:t>k!))) 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存储时间的函数</a:t>
            </a:r>
            <a:r>
              <a:rPr lang="zh-CN" altLang="en-US" b="1"/>
              <a:t>：</a:t>
            </a:r>
            <a:r>
              <a:rPr lang="en-US" altLang="zh-CN" b="1">
                <a:solidFill>
                  <a:srgbClr val="0000CC"/>
                </a:solidFill>
              </a:rPr>
              <a:t>storeTime</a:t>
            </a:r>
            <a:r>
              <a:rPr lang="zh-CN" altLang="en-US" b="1"/>
              <a:t>（无返回值）</a:t>
            </a:r>
            <a:endParaRPr lang="en-US" altLang="zh-CN" b="1" dirty="0"/>
          </a:p>
          <a:p>
            <a:r>
              <a:rPr lang="zh-CN" altLang="en-US" b="1" dirty="0"/>
              <a:t>输入：</a:t>
            </a:r>
            <a:r>
              <a:rPr lang="en-US" altLang="zh-CN" b="1" dirty="0"/>
              <a:t>time</a:t>
            </a:r>
            <a:r>
              <a:rPr lang="zh-CN" altLang="en-US" b="1" dirty="0"/>
              <a:t>整数表示的时间，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结果数组</a:t>
            </a:r>
          </a:p>
          <a:p>
            <a:r>
              <a:rPr lang="en-US" altLang="zh-CN" b="1"/>
              <a:t>0 </a:t>
            </a:r>
            <a:r>
              <a:rPr lang="zh-CN" altLang="en-US" b="1" dirty="0"/>
              <a:t>从</a:t>
            </a:r>
            <a:r>
              <a:rPr lang="en-US" altLang="zh-CN" b="1" dirty="0"/>
              <a:t>time</a:t>
            </a:r>
            <a:r>
              <a:rPr lang="zh-CN" altLang="en-US" b="1" dirty="0"/>
              <a:t>中分离出表示分钟的整数</a:t>
            </a:r>
            <a:r>
              <a:rPr lang="en-US" altLang="zh-CN" b="1" dirty="0" err="1"/>
              <a:t>minuteTime</a:t>
            </a:r>
            <a:endParaRPr lang="en-US" altLang="zh-CN" b="1" dirty="0"/>
          </a:p>
          <a:p>
            <a:r>
              <a:rPr lang="en-US" altLang="zh-CN" b="1" dirty="0"/>
              <a:t>1 </a:t>
            </a:r>
            <a:r>
              <a:rPr lang="zh-CN" altLang="en-US" b="1" dirty="0"/>
              <a:t>从</a:t>
            </a:r>
            <a:r>
              <a:rPr lang="en-US" altLang="zh-CN" b="1" dirty="0"/>
              <a:t>time</a:t>
            </a:r>
            <a:r>
              <a:rPr lang="zh-CN" altLang="en-US" b="1" dirty="0"/>
              <a:t>中分离出表示小时的整数</a:t>
            </a:r>
            <a:r>
              <a:rPr lang="en-US" altLang="zh-CN" b="1" dirty="0" err="1"/>
              <a:t>hourTime</a:t>
            </a:r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CC00CC"/>
                </a:solidFill>
              </a:rPr>
              <a:t>如果</a:t>
            </a:r>
            <a:r>
              <a:rPr lang="en-US" altLang="zh-CN" b="1" dirty="0" err="1">
                <a:solidFill>
                  <a:srgbClr val="CC00CC"/>
                </a:solidFill>
              </a:rPr>
              <a:t>minuteTime</a:t>
            </a:r>
            <a:r>
              <a:rPr lang="zh-CN" altLang="en-US" b="1" dirty="0">
                <a:solidFill>
                  <a:srgbClr val="CC00CC"/>
                </a:solidFill>
              </a:rPr>
              <a:t>和</a:t>
            </a:r>
            <a:r>
              <a:rPr lang="en-US" altLang="zh-CN" b="1" dirty="0" err="1">
                <a:solidFill>
                  <a:srgbClr val="CC00CC"/>
                </a:solidFill>
              </a:rPr>
              <a:t>hourTime</a:t>
            </a:r>
            <a:r>
              <a:rPr lang="zh-CN" altLang="en-US" b="1" dirty="0">
                <a:solidFill>
                  <a:srgbClr val="CC00CC"/>
                </a:solidFill>
              </a:rPr>
              <a:t>合法，则存入</a:t>
            </a:r>
            <a:r>
              <a:rPr lang="en-US" altLang="zh-CN" b="1" dirty="0" err="1">
                <a:solidFill>
                  <a:srgbClr val="CC00CC"/>
                </a:solidFill>
              </a:rPr>
              <a:t>finalResult</a:t>
            </a:r>
            <a:endParaRPr lang="en-US" altLang="zh-CN" b="1" dirty="0">
              <a:solidFill>
                <a:srgbClr val="CC00CC"/>
              </a:solidFill>
            </a:endParaRPr>
          </a:p>
          <a:p>
            <a:r>
              <a:rPr lang="zh-CN" altLang="en-US" b="1"/>
              <a:t>回溯</a:t>
            </a:r>
            <a:r>
              <a:rPr lang="zh-CN" altLang="en-US" b="1" dirty="0"/>
              <a:t>函数</a:t>
            </a:r>
            <a:r>
              <a:rPr lang="zh-CN" altLang="en-US" b="1"/>
              <a:t>：</a:t>
            </a:r>
            <a:r>
              <a:rPr lang="en-US" altLang="zh-CN" b="1">
                <a:solidFill>
                  <a:srgbClr val="0000CC"/>
                </a:solidFill>
              </a:rPr>
              <a:t>backtrackTime</a:t>
            </a:r>
            <a:r>
              <a:rPr lang="zh-CN" altLang="en-US" b="1"/>
              <a:t>（无返回值）</a:t>
            </a:r>
            <a:endParaRPr lang="en-US" altLang="zh-CN" b="1" dirty="0"/>
          </a:p>
          <a:p>
            <a:r>
              <a:rPr lang="zh-CN" altLang="en-US" b="1" dirty="0"/>
              <a:t>输入</a:t>
            </a:r>
            <a:r>
              <a:rPr lang="zh-CN" altLang="en-US" b="1"/>
              <a:t>：</a:t>
            </a:r>
            <a:r>
              <a:rPr lang="en-US" altLang="zh-CN" b="1">
                <a:solidFill>
                  <a:srgbClr val="009900"/>
                </a:solidFill>
              </a:rPr>
              <a:t>num</a:t>
            </a:r>
            <a:r>
              <a:rPr lang="zh-CN" altLang="en-US" b="1">
                <a:solidFill>
                  <a:srgbClr val="CC6600"/>
                </a:solidFill>
              </a:rPr>
              <a:t>构造时间的二进制表示时，尚未构造的</a:t>
            </a:r>
            <a:r>
              <a:rPr lang="en-US" altLang="zh-CN" b="1">
                <a:solidFill>
                  <a:srgbClr val="CC6600"/>
                </a:solidFill>
              </a:rPr>
              <a:t>1</a:t>
            </a:r>
            <a:r>
              <a:rPr lang="zh-CN" altLang="en-US" b="1" dirty="0">
                <a:solidFill>
                  <a:srgbClr val="CC6600"/>
                </a:solidFill>
              </a:rPr>
              <a:t>的个数</a:t>
            </a:r>
            <a:r>
              <a:rPr lang="zh-CN" altLang="en-US" b="1"/>
              <a:t>，</a:t>
            </a:r>
            <a:r>
              <a:rPr lang="en-US" altLang="zh-CN" b="1">
                <a:solidFill>
                  <a:srgbClr val="009900"/>
                </a:solidFill>
              </a:rPr>
              <a:t>bitStartPosition</a:t>
            </a:r>
            <a:r>
              <a:rPr lang="zh-CN" altLang="en-US" b="1">
                <a:solidFill>
                  <a:srgbClr val="CC6600"/>
                </a:solidFill>
              </a:rPr>
              <a:t>构造剩余部分时，剩余比特位的起始</a:t>
            </a:r>
            <a:r>
              <a:rPr lang="zh-CN" altLang="en-US" b="1" dirty="0">
                <a:solidFill>
                  <a:srgbClr val="CC6600"/>
                </a:solidFill>
              </a:rPr>
              <a:t>位置，</a:t>
            </a:r>
            <a:r>
              <a:rPr lang="en-US" altLang="zh-CN" b="1" dirty="0">
                <a:solidFill>
                  <a:srgbClr val="009900"/>
                </a:solidFill>
              </a:rPr>
              <a:t>time</a:t>
            </a:r>
            <a:r>
              <a:rPr lang="zh-CN" altLang="en-US" b="1" dirty="0">
                <a:solidFill>
                  <a:srgbClr val="CC6600"/>
                </a:solidFill>
              </a:rPr>
              <a:t>整数表示的</a:t>
            </a:r>
            <a:r>
              <a:rPr lang="zh-CN" altLang="en-US" b="1">
                <a:solidFill>
                  <a:srgbClr val="CC6600"/>
                </a:solidFill>
              </a:rPr>
              <a:t>时间，</a:t>
            </a:r>
            <a:r>
              <a:rPr lang="en-US" altLang="zh-CN" b="1">
                <a:solidFill>
                  <a:srgbClr val="009900"/>
                </a:solidFill>
              </a:rPr>
              <a:t> finalResult</a:t>
            </a:r>
            <a:r>
              <a:rPr lang="zh-CN" altLang="en-US" b="1">
                <a:solidFill>
                  <a:srgbClr val="CC6600"/>
                </a:solidFill>
              </a:rPr>
              <a:t>结果</a:t>
            </a:r>
            <a:r>
              <a:rPr lang="zh-CN" altLang="en-US" b="1" dirty="0">
                <a:solidFill>
                  <a:srgbClr val="CC6600"/>
                </a:solidFill>
              </a:rPr>
              <a:t>数组</a:t>
            </a:r>
          </a:p>
          <a:p>
            <a:r>
              <a:rPr lang="en-US" altLang="zh-CN" b="1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num</a:t>
            </a:r>
            <a:r>
              <a:rPr lang="zh-CN" altLang="en-US" b="1" dirty="0"/>
              <a:t>等于</a:t>
            </a:r>
            <a:r>
              <a:rPr lang="en-US" altLang="zh-CN" b="1" dirty="0"/>
              <a:t>0</a:t>
            </a:r>
            <a:r>
              <a:rPr lang="zh-CN" altLang="en-US" b="1" dirty="0"/>
              <a:t>，则调用</a:t>
            </a:r>
            <a:r>
              <a:rPr lang="en-US" altLang="zh-CN" b="1" dirty="0" err="1"/>
              <a:t>storeTime</a:t>
            </a:r>
            <a:r>
              <a:rPr lang="zh-CN" altLang="en-US" b="1" dirty="0"/>
              <a:t>存储</a:t>
            </a:r>
            <a:r>
              <a:rPr lang="en-US" altLang="zh-CN" b="1" dirty="0"/>
              <a:t>time</a:t>
            </a:r>
            <a:r>
              <a:rPr lang="zh-CN" altLang="en-US" b="1" dirty="0"/>
              <a:t>到</a:t>
            </a:r>
            <a:r>
              <a:rPr lang="en-US" altLang="zh-CN" b="1" dirty="0" err="1"/>
              <a:t>finalResult</a:t>
            </a:r>
            <a:endParaRPr lang="en-US" altLang="zh-CN" b="1" dirty="0"/>
          </a:p>
          <a:p>
            <a:r>
              <a:rPr lang="en-US" altLang="zh-CN" b="1" dirty="0"/>
              <a:t>1 </a:t>
            </a:r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 err="1">
                <a:solidFill>
                  <a:srgbClr val="009900"/>
                </a:solidFill>
              </a:rPr>
              <a:t>bitStartPosition</a:t>
            </a:r>
            <a:r>
              <a:rPr lang="zh-CN" altLang="en-US" b="1" dirty="0"/>
              <a:t>遍历至</a:t>
            </a:r>
            <a:r>
              <a:rPr lang="en-US" altLang="zh-CN" b="1" dirty="0">
                <a:solidFill>
                  <a:srgbClr val="009900"/>
                </a:solidFill>
              </a:rPr>
              <a:t>9</a:t>
            </a:r>
            <a:r>
              <a:rPr lang="zh-CN" altLang="en-US" b="1" dirty="0"/>
              <a:t>，依次调用</a:t>
            </a:r>
            <a:r>
              <a:rPr lang="en-US" altLang="zh-CN" b="1" dirty="0" err="1"/>
              <a:t>backtrackTime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3399"/>
                </a:solidFill>
              </a:rPr>
              <a:t>num - 1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FF3399"/>
                </a:solidFill>
              </a:rPr>
              <a:t>i</a:t>
            </a:r>
            <a:r>
              <a:rPr lang="en-US" altLang="zh-CN" b="1" dirty="0">
                <a:solidFill>
                  <a:srgbClr val="FF3399"/>
                </a:solidFill>
              </a:rPr>
              <a:t> + 1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3399"/>
                </a:solidFill>
              </a:rPr>
              <a:t>time | (1 &lt;&lt; </a:t>
            </a:r>
            <a:r>
              <a:rPr lang="en-US" altLang="zh-CN" b="1" dirty="0" err="1">
                <a:solidFill>
                  <a:srgbClr val="FF3399"/>
                </a:solidFill>
              </a:rPr>
              <a:t>i</a:t>
            </a:r>
            <a:r>
              <a:rPr lang="en-US" altLang="zh-CN" b="1" dirty="0">
                <a:solidFill>
                  <a:srgbClr val="FF3399"/>
                </a:solidFill>
              </a:rPr>
              <a:t>)</a:t>
            </a:r>
            <a:r>
              <a:rPr lang="en-US" altLang="zh-CN" b="1" dirty="0"/>
              <a:t>, </a:t>
            </a:r>
            <a:r>
              <a:rPr lang="en-US" altLang="zh-CN" b="1" dirty="0" err="1"/>
              <a:t>finalResult</a:t>
            </a:r>
            <a:r>
              <a:rPr lang="en-US" altLang="zh-CN" b="1" dirty="0"/>
              <a:t>)</a:t>
            </a:r>
          </a:p>
          <a:p>
            <a:r>
              <a:rPr lang="en-US" altLang="zh-CN" b="1" dirty="0">
                <a:solidFill>
                  <a:srgbClr val="FF3399"/>
                </a:solidFill>
              </a:rPr>
              <a:t>num – 1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00CC"/>
                </a:solidFill>
              </a:rPr>
              <a:t>表示用掉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个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</a:p>
          <a:p>
            <a:r>
              <a:rPr lang="en-US" altLang="zh-CN" b="1" dirty="0" err="1">
                <a:solidFill>
                  <a:srgbClr val="FF3399"/>
                </a:solidFill>
              </a:rPr>
              <a:t>i</a:t>
            </a:r>
            <a:r>
              <a:rPr lang="en-US" altLang="zh-CN" b="1" dirty="0">
                <a:solidFill>
                  <a:srgbClr val="FF3399"/>
                </a:solidFill>
              </a:rPr>
              <a:t> + 1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00CC"/>
                </a:solidFill>
              </a:rPr>
              <a:t>表示下一个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，从当前位置的高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个位置开始，避免重复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b="1" dirty="0">
                <a:solidFill>
                  <a:srgbClr val="FF3399"/>
                </a:solidFill>
              </a:rPr>
              <a:t>time | (1 &lt;&lt; </a:t>
            </a:r>
            <a:r>
              <a:rPr lang="en-US" altLang="zh-CN" b="1" dirty="0" err="1">
                <a:solidFill>
                  <a:srgbClr val="FF3399"/>
                </a:solidFill>
              </a:rPr>
              <a:t>i</a:t>
            </a:r>
            <a:r>
              <a:rPr lang="en-US" altLang="zh-CN" b="1" dirty="0">
                <a:solidFill>
                  <a:srgbClr val="FF3399"/>
                </a:solidFill>
              </a:rPr>
              <a:t>)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00CC"/>
                </a:solidFill>
              </a:rPr>
              <a:t>表示将当前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放入</a:t>
            </a:r>
            <a:r>
              <a:rPr lang="en-US" altLang="zh-CN" b="1" dirty="0">
                <a:solidFill>
                  <a:srgbClr val="0000CC"/>
                </a:solidFill>
              </a:rPr>
              <a:t>time</a:t>
            </a:r>
            <a:r>
              <a:rPr lang="zh-CN" altLang="en-US" b="1" dirty="0">
                <a:solidFill>
                  <a:srgbClr val="0000CC"/>
                </a:solidFill>
              </a:rPr>
              <a:t>的二进制表示位中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zh-CN" altLang="en-US" b="1" dirty="0"/>
              <a:t>主函数：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num</a:t>
            </a:r>
            <a:r>
              <a:rPr lang="zh-CN" altLang="en-US" b="1" dirty="0"/>
              <a:t>小于</a:t>
            </a:r>
            <a:r>
              <a:rPr lang="en-US" altLang="zh-CN" b="1" dirty="0"/>
              <a:t>0</a:t>
            </a:r>
            <a:r>
              <a:rPr lang="zh-CN" altLang="en-US" b="1" dirty="0"/>
              <a:t>，返回空数组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为空数组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008000"/>
                </a:solidFill>
              </a:rPr>
              <a:t>调用回溯函数</a:t>
            </a:r>
            <a:r>
              <a:rPr lang="en-US" altLang="zh-CN" b="1" dirty="0" err="1">
                <a:solidFill>
                  <a:srgbClr val="008000"/>
                </a:solidFill>
              </a:rPr>
              <a:t>backtrackTime</a:t>
            </a:r>
            <a:r>
              <a:rPr lang="en-US" altLang="zh-CN" b="1" dirty="0">
                <a:solidFill>
                  <a:srgbClr val="008000"/>
                </a:solidFill>
              </a:rPr>
              <a:t>(num, 0, 0, </a:t>
            </a:r>
            <a:r>
              <a:rPr lang="en-US" altLang="zh-CN" b="1" dirty="0" err="1">
                <a:solidFill>
                  <a:srgbClr val="008000"/>
                </a:solidFill>
              </a:rPr>
              <a:t>finalResult</a:t>
            </a:r>
            <a:r>
              <a:rPr lang="en-US" altLang="zh-CN" b="1" dirty="0">
                <a:solidFill>
                  <a:srgbClr val="008000"/>
                </a:solidFill>
              </a:rPr>
              <a:t>)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D06BF4-1B08-46A2-8740-9DDD30C7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19" y="810840"/>
            <a:ext cx="6152381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5004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331</TotalTime>
  <Words>1981</Words>
  <Application>Microsoft Office PowerPoint</Application>
  <PresentationFormat>宽屏</PresentationFormat>
  <Paragraphs>187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华文彩云</vt:lpstr>
      <vt:lpstr>Arial</vt:lpstr>
      <vt:lpstr>Lucida Sans Unicode</vt:lpstr>
      <vt:lpstr>Times New Roman</vt:lpstr>
      <vt:lpstr>Tw Cen MT</vt:lpstr>
      <vt:lpstr>Wingdings</vt:lpstr>
      <vt:lpstr>水滴</vt:lpstr>
      <vt:lpstr>数据结构和算法 第14讲</vt:lpstr>
      <vt:lpstr>大纲</vt:lpstr>
      <vt:lpstr>回溯法的定义</vt:lpstr>
      <vt:lpstr>回溯法的基本思想</vt:lpstr>
      <vt:lpstr>回溯法的基本思想</vt:lpstr>
      <vt:lpstr>回溯法的递归实现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侯方园</cp:lastModifiedBy>
  <cp:revision>1526</cp:revision>
  <dcterms:created xsi:type="dcterms:W3CDTF">2018-06-21T02:18:15Z</dcterms:created>
  <dcterms:modified xsi:type="dcterms:W3CDTF">2019-11-29T08:54:49Z</dcterms:modified>
</cp:coreProperties>
</file>