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333" r:id="rId4"/>
    <p:sldId id="373" r:id="rId5"/>
    <p:sldId id="374" r:id="rId6"/>
    <p:sldId id="383" r:id="rId7"/>
    <p:sldId id="360" r:id="rId8"/>
    <p:sldId id="361" r:id="rId9"/>
    <p:sldId id="375" r:id="rId10"/>
    <p:sldId id="376" r:id="rId11"/>
    <p:sldId id="377" r:id="rId12"/>
    <p:sldId id="378" r:id="rId13"/>
    <p:sldId id="379" r:id="rId14"/>
    <p:sldId id="380" r:id="rId15"/>
    <p:sldId id="381" r:id="rId16"/>
    <p:sldId id="382" r:id="rId17"/>
    <p:sldId id="29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9900"/>
    <a:srgbClr val="CC00CC"/>
    <a:srgbClr val="CC6600"/>
    <a:srgbClr val="FF3399"/>
    <a:srgbClr val="FF9900"/>
    <a:srgbClr val="339933"/>
    <a:srgbClr val="99CC00"/>
    <a:srgbClr val="66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79" autoAdjust="0"/>
    <p:restoredTop sz="93727" autoAdjust="0"/>
  </p:normalViewPr>
  <p:slideViewPr>
    <p:cSldViewPr snapToGrid="0">
      <p:cViewPr varScale="1">
        <p:scale>
          <a:sx n="73" d="100"/>
          <a:sy n="73" d="100"/>
        </p:scale>
        <p:origin x="528" y="60"/>
      </p:cViewPr>
      <p:guideLst/>
    </p:cSldViewPr>
  </p:slideViewPr>
  <p:outlineViewPr>
    <p:cViewPr>
      <p:scale>
        <a:sx n="33" d="100"/>
        <a:sy n="33" d="100"/>
      </p:scale>
      <p:origin x="0" y="-177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381544-E555-424B-A8A4-641E4ACFE059}" type="datetimeFigureOut">
              <a:rPr lang="zh-CN" altLang="en-US" smtClean="0"/>
              <a:t>2019/11/29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2061985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381544-E555-424B-A8A4-641E4ACFE059}" type="datetimeFigureOut">
              <a:rPr lang="zh-CN" altLang="en-US" smtClean="0"/>
              <a:t>2019/11/29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27085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381544-E555-424B-A8A4-641E4ACFE059}" type="datetimeFigureOut">
              <a:rPr lang="zh-CN" altLang="en-US" smtClean="0"/>
              <a:t>2019/11/29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2124256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381544-E555-424B-A8A4-641E4ACFE059}" type="datetimeFigureOut">
              <a:rPr lang="zh-CN" altLang="en-US" smtClean="0"/>
              <a:t>2019/11/29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035781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381544-E555-424B-A8A4-641E4ACFE059}" type="datetimeFigureOut">
              <a:rPr lang="zh-CN" altLang="en-US" smtClean="0"/>
              <a:t>2019/11/29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1752247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16381544-E555-424B-A8A4-641E4ACFE059}" type="datetimeFigureOut">
              <a:rPr lang="zh-CN" altLang="en-US" smtClean="0"/>
              <a:t>2019/11/29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2318135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16381544-E555-424B-A8A4-641E4ACFE059}" type="datetimeFigureOut">
              <a:rPr lang="zh-CN" altLang="en-US" smtClean="0"/>
              <a:t>2019/11/29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1440851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381544-E555-424B-A8A4-641E4ACFE059}" type="datetimeFigureOut">
              <a:rPr lang="zh-CN" altLang="en-US" smtClean="0"/>
              <a:t>2019/11/29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3980104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381544-E555-424B-A8A4-641E4ACFE059}" type="datetimeFigureOut">
              <a:rPr lang="zh-CN" altLang="en-US" smtClean="0"/>
              <a:t>2019/11/29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3825467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381544-E555-424B-A8A4-641E4ACFE059}" type="datetimeFigureOut">
              <a:rPr lang="zh-CN" altLang="en-US" smtClean="0"/>
              <a:t>2019/11/29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1949512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6381544-E555-424B-A8A4-641E4ACFE059}" type="datetimeFigureOut">
              <a:rPr lang="zh-CN" altLang="en-US" smtClean="0"/>
              <a:t>2019/11/29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3732134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381544-E555-424B-A8A4-641E4ACFE059}" type="datetimeFigureOut">
              <a:rPr lang="zh-CN" altLang="en-US" smtClean="0"/>
              <a:t>2019/11/29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221594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381544-E555-424B-A8A4-641E4ACFE059}" type="datetimeFigureOut">
              <a:rPr lang="zh-CN" altLang="en-US" smtClean="0"/>
              <a:t>2019/11/29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2735080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381544-E555-424B-A8A4-641E4ACFE059}" type="datetimeFigureOut">
              <a:rPr lang="zh-CN" altLang="en-US" smtClean="0"/>
              <a:t>2019/11/29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1437892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6381544-E555-424B-A8A4-641E4ACFE059}" type="datetimeFigureOut">
              <a:rPr lang="zh-CN" altLang="en-US" smtClean="0"/>
              <a:t>2019/11/29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1195315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381544-E555-424B-A8A4-641E4ACFE059}" type="datetimeFigureOut">
              <a:rPr lang="zh-CN" altLang="en-US" smtClean="0"/>
              <a:t>2019/11/29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487975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381544-E555-424B-A8A4-641E4ACFE059}" type="datetimeFigureOut">
              <a:rPr lang="zh-CN" altLang="en-US" smtClean="0"/>
              <a:t>2019/11/29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374288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6381544-E555-424B-A8A4-641E4ACFE059}" type="datetimeFigureOut">
              <a:rPr lang="zh-CN" altLang="en-US" smtClean="0"/>
              <a:t>2019/11/29</a:t>
            </a:fld>
            <a:endParaRPr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16319520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29A918-D4C0-40E4-B54F-93F10CC6061D}"/>
              </a:ext>
            </a:extLst>
          </p:cNvPr>
          <p:cNvSpPr>
            <a:spLocks noGrp="1"/>
          </p:cNvSpPr>
          <p:nvPr>
            <p:ph type="ctrTitle"/>
          </p:nvPr>
        </p:nvSpPr>
        <p:spPr>
          <a:xfrm>
            <a:off x="1751012" y="597401"/>
            <a:ext cx="8689976" cy="2509213"/>
          </a:xfrm>
        </p:spPr>
        <p:txBody>
          <a:bodyPr/>
          <a:lstStyle/>
          <a:p>
            <a:r>
              <a:rPr lang="zh-CN" altLang="en-US" b="1"/>
              <a:t>数据结构和算法</a:t>
            </a:r>
            <a:br>
              <a:rPr lang="en-US" altLang="zh-CN" b="1"/>
            </a:br>
            <a:r>
              <a:rPr lang="zh-CN" altLang="en-US" b="1"/>
              <a:t>第</a:t>
            </a:r>
            <a:r>
              <a:rPr lang="en-US" altLang="zh-CN" b="1"/>
              <a:t>15</a:t>
            </a:r>
            <a:r>
              <a:rPr lang="zh-CN" altLang="en-US" b="1"/>
              <a:t>讲</a:t>
            </a:r>
          </a:p>
        </p:txBody>
      </p:sp>
      <p:sp>
        <p:nvSpPr>
          <p:cNvPr id="3" name="副标题 2">
            <a:extLst>
              <a:ext uri="{FF2B5EF4-FFF2-40B4-BE49-F238E27FC236}">
                <a16:creationId xmlns:a16="http://schemas.microsoft.com/office/drawing/2014/main" id="{9BDFD250-F314-4432-B074-F31487AAD3A4}"/>
              </a:ext>
            </a:extLst>
          </p:cNvPr>
          <p:cNvSpPr>
            <a:spLocks noGrp="1"/>
          </p:cNvSpPr>
          <p:nvPr>
            <p:ph type="subTitle" idx="1"/>
          </p:nvPr>
        </p:nvSpPr>
        <p:spPr/>
        <p:txBody>
          <a:bodyPr>
            <a:normAutofit/>
          </a:bodyPr>
          <a:lstStyle/>
          <a:p>
            <a:r>
              <a:rPr lang="en-US" altLang="zh-CN" sz="4000"/>
              <a:t>2018.10.05</a:t>
            </a:r>
            <a:endParaRPr lang="zh-CN" altLang="en-US" sz="4000"/>
          </a:p>
        </p:txBody>
      </p:sp>
    </p:spTree>
    <p:extLst>
      <p:ext uri="{BB962C8B-B14F-4D97-AF65-F5344CB8AC3E}">
        <p14:creationId xmlns:p14="http://schemas.microsoft.com/office/powerpoint/2010/main" val="4204862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0" y="0"/>
            <a:ext cx="5556811" cy="501277"/>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294108"/>
            <a:ext cx="6274817" cy="414337"/>
          </a:xfrm>
        </p:spPr>
        <p:txBody>
          <a:bodyPr>
            <a:normAutofit fontScale="85000" lnSpcReduction="10000"/>
          </a:bodyPr>
          <a:lstStyle/>
          <a:p>
            <a:r>
              <a:rPr lang="en-US" altLang="zh-CN" sz="2400" b="1" cap="none" dirty="0"/>
              <a:t>199. Binary Tree Right Side View</a:t>
            </a:r>
            <a:endParaRPr lang="zh-CN" altLang="en-US" sz="2400" cap="none" dirty="0"/>
          </a:p>
        </p:txBody>
      </p:sp>
      <p:sp>
        <p:nvSpPr>
          <p:cNvPr id="4" name="矩形 3">
            <a:extLst>
              <a:ext uri="{FF2B5EF4-FFF2-40B4-BE49-F238E27FC236}">
                <a16:creationId xmlns:a16="http://schemas.microsoft.com/office/drawing/2014/main" id="{9D0ABC2C-6C41-447D-B326-81E657003351}"/>
              </a:ext>
            </a:extLst>
          </p:cNvPr>
          <p:cNvSpPr/>
          <p:nvPr/>
        </p:nvSpPr>
        <p:spPr>
          <a:xfrm>
            <a:off x="-1" y="669989"/>
            <a:ext cx="6527410" cy="4247317"/>
          </a:xfrm>
          <a:prstGeom prst="rect">
            <a:avLst/>
          </a:prstGeom>
        </p:spPr>
        <p:txBody>
          <a:bodyPr wrap="square">
            <a:spAutoFit/>
          </a:bodyPr>
          <a:lstStyle/>
          <a:p>
            <a:r>
              <a:rPr lang="zh-CN" altLang="en-US" b="1" dirty="0"/>
              <a:t>解法：</a:t>
            </a:r>
            <a:r>
              <a:rPr lang="zh-CN" altLang="en-US" b="1" dirty="0">
                <a:solidFill>
                  <a:srgbClr val="0000CC"/>
                </a:solidFill>
              </a:rPr>
              <a:t>层次遍历</a:t>
            </a:r>
            <a:r>
              <a:rPr lang="zh-CN" altLang="en-US" b="1" dirty="0"/>
              <a:t>（时间复杂度</a:t>
            </a:r>
            <a:r>
              <a:rPr lang="en-US" altLang="zh-CN" b="1" dirty="0"/>
              <a:t>O(n)</a:t>
            </a:r>
            <a:r>
              <a:rPr lang="zh-CN" altLang="en-US" b="1" dirty="0"/>
              <a:t>，空间复杂度</a:t>
            </a:r>
            <a:r>
              <a:rPr lang="en-US" altLang="zh-CN" b="1" dirty="0"/>
              <a:t>O(n)</a:t>
            </a:r>
            <a:r>
              <a:rPr lang="zh-CN" altLang="en-US" b="1" dirty="0"/>
              <a:t>）</a:t>
            </a:r>
            <a:endParaRPr lang="zh-CN" altLang="en-US" b="1" dirty="0">
              <a:solidFill>
                <a:srgbClr val="0000CC"/>
              </a:solidFill>
            </a:endParaRPr>
          </a:p>
          <a:p>
            <a:r>
              <a:rPr lang="en-US" altLang="zh-CN" b="1" dirty="0"/>
              <a:t>0 </a:t>
            </a:r>
            <a:r>
              <a:rPr lang="zh-CN" altLang="en-US" b="1" dirty="0"/>
              <a:t>如果</a:t>
            </a:r>
            <a:r>
              <a:rPr lang="en-US" altLang="zh-CN" b="1" dirty="0"/>
              <a:t>root</a:t>
            </a:r>
            <a:r>
              <a:rPr lang="zh-CN" altLang="en-US" b="1" dirty="0"/>
              <a:t>等于</a:t>
            </a:r>
            <a:r>
              <a:rPr lang="en-US" altLang="zh-CN" b="1" dirty="0"/>
              <a:t>null</a:t>
            </a:r>
            <a:r>
              <a:rPr lang="zh-CN" altLang="en-US" b="1" dirty="0"/>
              <a:t>，则返回空数组</a:t>
            </a:r>
          </a:p>
          <a:p>
            <a:r>
              <a:rPr lang="en-US" altLang="zh-CN" b="1" dirty="0"/>
              <a:t>1 </a:t>
            </a:r>
            <a:r>
              <a:rPr lang="zh-CN" altLang="en-US" b="1" dirty="0"/>
              <a:t>初始化队列</a:t>
            </a:r>
            <a:r>
              <a:rPr lang="en-US" altLang="zh-CN" b="1" dirty="0" err="1"/>
              <a:t>nodeQueue</a:t>
            </a:r>
            <a:r>
              <a:rPr lang="zh-CN" altLang="en-US" b="1" dirty="0"/>
              <a:t>为空链表，每一层元素个数</a:t>
            </a:r>
            <a:r>
              <a:rPr lang="en-US" altLang="zh-CN" b="1" dirty="0" err="1"/>
              <a:t>eachLevelAmount</a:t>
            </a:r>
            <a:r>
              <a:rPr lang="zh-CN" altLang="en-US" b="1" dirty="0"/>
              <a:t>为</a:t>
            </a:r>
            <a:r>
              <a:rPr lang="en-US" altLang="zh-CN" b="1" dirty="0"/>
              <a:t>0</a:t>
            </a:r>
            <a:r>
              <a:rPr lang="zh-CN" altLang="en-US" b="1" dirty="0"/>
              <a:t>，游标</a:t>
            </a:r>
            <a:r>
              <a:rPr lang="en-US" altLang="zh-CN" b="1" dirty="0" err="1"/>
              <a:t>i</a:t>
            </a:r>
            <a:r>
              <a:rPr lang="zh-CN" altLang="en-US" b="1" dirty="0"/>
              <a:t>为</a:t>
            </a:r>
            <a:r>
              <a:rPr lang="en-US" altLang="zh-CN" b="1" dirty="0"/>
              <a:t>0</a:t>
            </a:r>
            <a:r>
              <a:rPr lang="zh-CN" altLang="en-US" b="1" dirty="0"/>
              <a:t>，最终结果</a:t>
            </a:r>
            <a:r>
              <a:rPr lang="en-US" altLang="zh-CN" b="1" dirty="0" err="1"/>
              <a:t>finalResult</a:t>
            </a:r>
            <a:r>
              <a:rPr lang="zh-CN" altLang="en-US" b="1" dirty="0"/>
              <a:t>为空数组，每一个结果</a:t>
            </a:r>
            <a:r>
              <a:rPr lang="en-US" altLang="zh-CN" b="1" dirty="0" err="1"/>
              <a:t>eachResult</a:t>
            </a:r>
            <a:r>
              <a:rPr lang="zh-CN" altLang="en-US" b="1" dirty="0"/>
              <a:t>为</a:t>
            </a:r>
            <a:r>
              <a:rPr lang="en-US" altLang="zh-CN" b="1" dirty="0"/>
              <a:t>-1</a:t>
            </a:r>
          </a:p>
          <a:p>
            <a:r>
              <a:rPr lang="en-US" altLang="zh-CN" b="1" dirty="0"/>
              <a:t>2 </a:t>
            </a:r>
            <a:r>
              <a:rPr lang="zh-CN" altLang="en-US" b="1" dirty="0"/>
              <a:t>将</a:t>
            </a:r>
            <a:r>
              <a:rPr lang="en-US" altLang="zh-CN" b="1" dirty="0">
                <a:solidFill>
                  <a:srgbClr val="FF9900"/>
                </a:solidFill>
              </a:rPr>
              <a:t>root</a:t>
            </a:r>
            <a:r>
              <a:rPr lang="zh-CN" altLang="en-US" b="1" dirty="0">
                <a:solidFill>
                  <a:srgbClr val="FF9900"/>
                </a:solidFill>
              </a:rPr>
              <a:t>入队列</a:t>
            </a:r>
          </a:p>
          <a:p>
            <a:r>
              <a:rPr lang="en-US" altLang="zh-CN" b="1" dirty="0"/>
              <a:t>3 </a:t>
            </a:r>
            <a:r>
              <a:rPr lang="zh-CN" altLang="en-US" b="1" dirty="0"/>
              <a:t>在</a:t>
            </a:r>
            <a:r>
              <a:rPr lang="zh-CN" altLang="en-US" b="1" dirty="0">
                <a:solidFill>
                  <a:srgbClr val="FF3399"/>
                </a:solidFill>
              </a:rPr>
              <a:t>队列非空</a:t>
            </a:r>
            <a:r>
              <a:rPr lang="zh-CN" altLang="en-US" b="1" dirty="0"/>
              <a:t>的情况下，循环执行如下操作</a:t>
            </a:r>
          </a:p>
          <a:p>
            <a:r>
              <a:rPr lang="zh-CN" altLang="en-US" b="1" dirty="0"/>
              <a:t>  </a:t>
            </a:r>
            <a:r>
              <a:rPr lang="en-US" altLang="zh-CN" b="1" dirty="0"/>
              <a:t>3.1 </a:t>
            </a:r>
            <a:r>
              <a:rPr lang="zh-CN" altLang="en-US" b="1" dirty="0"/>
              <a:t>将队列中</a:t>
            </a:r>
            <a:r>
              <a:rPr lang="zh-CN" altLang="en-US" b="1" dirty="0">
                <a:solidFill>
                  <a:srgbClr val="0000CC"/>
                </a:solidFill>
              </a:rPr>
              <a:t>元素个数赋值给</a:t>
            </a:r>
            <a:r>
              <a:rPr lang="en-US" altLang="zh-CN" b="1" dirty="0" err="1">
                <a:solidFill>
                  <a:srgbClr val="0000CC"/>
                </a:solidFill>
              </a:rPr>
              <a:t>eachLevelAmount</a:t>
            </a:r>
            <a:endParaRPr lang="en-US" altLang="zh-CN" b="1" dirty="0">
              <a:solidFill>
                <a:srgbClr val="0000CC"/>
              </a:solidFill>
            </a:endParaRPr>
          </a:p>
          <a:p>
            <a:r>
              <a:rPr lang="en-US" altLang="zh-CN" b="1" dirty="0"/>
              <a:t>  3.2 </a:t>
            </a:r>
            <a:r>
              <a:rPr lang="en-US" altLang="zh-CN" b="1" dirty="0" err="1"/>
              <a:t>i</a:t>
            </a:r>
            <a:r>
              <a:rPr lang="zh-CN" altLang="en-US" b="1" dirty="0"/>
              <a:t>从</a:t>
            </a:r>
            <a:r>
              <a:rPr lang="en-US" altLang="zh-CN" b="1" dirty="0"/>
              <a:t>0</a:t>
            </a:r>
            <a:r>
              <a:rPr lang="zh-CN" altLang="en-US" b="1" dirty="0"/>
              <a:t>遍历至</a:t>
            </a:r>
            <a:r>
              <a:rPr lang="en-US" altLang="zh-CN" b="1" dirty="0" err="1"/>
              <a:t>eachLevelAmount</a:t>
            </a:r>
            <a:r>
              <a:rPr lang="en-US" altLang="zh-CN" b="1" dirty="0"/>
              <a:t> - 1</a:t>
            </a:r>
            <a:r>
              <a:rPr lang="zh-CN" altLang="en-US" b="1" dirty="0"/>
              <a:t>，依次执行如下操作</a:t>
            </a:r>
          </a:p>
          <a:p>
            <a:r>
              <a:rPr lang="zh-CN" altLang="en-US" b="1" dirty="0"/>
              <a:t>    </a:t>
            </a:r>
            <a:r>
              <a:rPr lang="en-US" altLang="zh-CN" b="1" dirty="0"/>
              <a:t>3.2.1 </a:t>
            </a:r>
            <a:r>
              <a:rPr lang="zh-CN" altLang="en-US" b="1" dirty="0"/>
              <a:t>如果队首元素的左子树非空，则将</a:t>
            </a:r>
            <a:r>
              <a:rPr lang="zh-CN" altLang="en-US" b="1" dirty="0">
                <a:solidFill>
                  <a:srgbClr val="CC00CC"/>
                </a:solidFill>
              </a:rPr>
              <a:t>左子树的根入队列</a:t>
            </a:r>
          </a:p>
          <a:p>
            <a:r>
              <a:rPr lang="zh-CN" altLang="en-US" b="1" dirty="0"/>
              <a:t>    </a:t>
            </a:r>
            <a:r>
              <a:rPr lang="en-US" altLang="zh-CN" b="1" dirty="0"/>
              <a:t>3.2.2 </a:t>
            </a:r>
            <a:r>
              <a:rPr lang="zh-CN" altLang="en-US" b="1" dirty="0"/>
              <a:t>如果队首元素的右子树非空，则将</a:t>
            </a:r>
            <a:r>
              <a:rPr lang="zh-CN" altLang="en-US" b="1" dirty="0">
                <a:solidFill>
                  <a:srgbClr val="CC00CC"/>
                </a:solidFill>
              </a:rPr>
              <a:t>右子树的根入队列</a:t>
            </a:r>
          </a:p>
          <a:p>
            <a:r>
              <a:rPr lang="zh-CN" altLang="en-US" b="1" dirty="0"/>
              <a:t>    </a:t>
            </a:r>
            <a:r>
              <a:rPr lang="en-US" altLang="zh-CN" b="1" dirty="0"/>
              <a:t>3.2.3 </a:t>
            </a:r>
            <a:r>
              <a:rPr lang="zh-CN" altLang="en-US" b="1" dirty="0">
                <a:solidFill>
                  <a:srgbClr val="009900"/>
                </a:solidFill>
              </a:rPr>
              <a:t>队首元素出队列，并将其值赋值给</a:t>
            </a:r>
            <a:r>
              <a:rPr lang="en-US" altLang="zh-CN" b="1" dirty="0" err="1">
                <a:solidFill>
                  <a:srgbClr val="009900"/>
                </a:solidFill>
              </a:rPr>
              <a:t>eachResult</a:t>
            </a:r>
            <a:r>
              <a:rPr lang="zh-CN" altLang="en-US" b="1" dirty="0">
                <a:solidFill>
                  <a:srgbClr val="009900"/>
                </a:solidFill>
              </a:rPr>
              <a:t>（</a:t>
            </a:r>
            <a:r>
              <a:rPr lang="zh-CN" altLang="en-US" b="1">
                <a:solidFill>
                  <a:srgbClr val="C00000"/>
                </a:solidFill>
              </a:rPr>
              <a:t>覆盖式赋值，不用每次都判断是不是最后一个元素，减少处理逻辑</a:t>
            </a:r>
            <a:r>
              <a:rPr lang="zh-CN" altLang="en-US" b="1">
                <a:solidFill>
                  <a:srgbClr val="009900"/>
                </a:solidFill>
              </a:rPr>
              <a:t>）</a:t>
            </a:r>
            <a:endParaRPr lang="en-US" altLang="zh-CN" b="1" dirty="0">
              <a:solidFill>
                <a:srgbClr val="009900"/>
              </a:solidFill>
            </a:endParaRPr>
          </a:p>
          <a:p>
            <a:r>
              <a:rPr lang="en-US" altLang="zh-CN" b="1" dirty="0"/>
              <a:t>  3.3 </a:t>
            </a:r>
            <a:r>
              <a:rPr lang="zh-CN" altLang="en-US" b="1" dirty="0">
                <a:solidFill>
                  <a:srgbClr val="CC6600"/>
                </a:solidFill>
              </a:rPr>
              <a:t>将</a:t>
            </a:r>
            <a:r>
              <a:rPr lang="en-US" altLang="zh-CN" b="1" dirty="0" err="1">
                <a:solidFill>
                  <a:srgbClr val="CC6600"/>
                </a:solidFill>
              </a:rPr>
              <a:t>eachResult</a:t>
            </a:r>
            <a:r>
              <a:rPr lang="zh-CN" altLang="en-US" b="1" dirty="0">
                <a:solidFill>
                  <a:srgbClr val="CC6600"/>
                </a:solidFill>
              </a:rPr>
              <a:t>存入</a:t>
            </a:r>
            <a:r>
              <a:rPr lang="en-US" altLang="zh-CN" b="1" dirty="0" err="1">
                <a:solidFill>
                  <a:srgbClr val="CC6600"/>
                </a:solidFill>
              </a:rPr>
              <a:t>finalResult</a:t>
            </a:r>
            <a:endParaRPr lang="en-US" altLang="zh-CN" b="1" dirty="0">
              <a:solidFill>
                <a:srgbClr val="CC6600"/>
              </a:solidFill>
            </a:endParaRPr>
          </a:p>
          <a:p>
            <a:r>
              <a:rPr lang="en-US" altLang="zh-CN" b="1" dirty="0"/>
              <a:t>4 </a:t>
            </a:r>
            <a:r>
              <a:rPr lang="zh-CN" altLang="en-US" b="1" dirty="0"/>
              <a:t>返回</a:t>
            </a:r>
            <a:r>
              <a:rPr lang="en-US" altLang="zh-CN" b="1" dirty="0" err="1"/>
              <a:t>finalResult</a:t>
            </a:r>
            <a:endParaRPr lang="en-US" altLang="zh-CN" b="1" dirty="0"/>
          </a:p>
        </p:txBody>
      </p:sp>
      <p:pic>
        <p:nvPicPr>
          <p:cNvPr id="6" name="图片 5">
            <a:extLst>
              <a:ext uri="{FF2B5EF4-FFF2-40B4-BE49-F238E27FC236}">
                <a16:creationId xmlns:a16="http://schemas.microsoft.com/office/drawing/2014/main" id="{BA3F3C20-3AF4-48A8-90BD-2BA972CA542D}"/>
              </a:ext>
            </a:extLst>
          </p:cNvPr>
          <p:cNvPicPr>
            <a:picLocks noChangeAspect="1"/>
          </p:cNvPicPr>
          <p:nvPr/>
        </p:nvPicPr>
        <p:blipFill>
          <a:blip r:embed="rId2"/>
          <a:stretch>
            <a:fillRect/>
          </a:stretch>
        </p:blipFill>
        <p:spPr>
          <a:xfrm>
            <a:off x="6635191" y="77937"/>
            <a:ext cx="4726119" cy="6702125"/>
          </a:xfrm>
          <a:prstGeom prst="rect">
            <a:avLst/>
          </a:prstGeom>
        </p:spPr>
      </p:pic>
    </p:spTree>
    <p:extLst>
      <p:ext uri="{BB962C8B-B14F-4D97-AF65-F5344CB8AC3E}">
        <p14:creationId xmlns:p14="http://schemas.microsoft.com/office/powerpoint/2010/main" val="19299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4329167" y="138164"/>
            <a:ext cx="4023360" cy="429065"/>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142990" y="589186"/>
            <a:ext cx="6542104" cy="5679628"/>
          </a:xfrm>
        </p:spPr>
        <p:txBody>
          <a:bodyPr/>
          <a:lstStyle/>
          <a:p>
            <a:r>
              <a:rPr lang="en-US" altLang="zh-CN" sz="2400" b="1" cap="none"/>
              <a:t>111. Minimum Depth of Binary Tree</a:t>
            </a:r>
            <a:endParaRPr lang="zh-CN" altLang="en-US" cap="none"/>
          </a:p>
        </p:txBody>
      </p:sp>
      <p:pic>
        <p:nvPicPr>
          <p:cNvPr id="4" name="图片 3">
            <a:extLst>
              <a:ext uri="{FF2B5EF4-FFF2-40B4-BE49-F238E27FC236}">
                <a16:creationId xmlns:a16="http://schemas.microsoft.com/office/drawing/2014/main" id="{8C7BFE25-4E14-40B4-8F17-BE4C685DECCA}"/>
              </a:ext>
            </a:extLst>
          </p:cNvPr>
          <p:cNvPicPr>
            <a:picLocks noChangeAspect="1"/>
          </p:cNvPicPr>
          <p:nvPr/>
        </p:nvPicPr>
        <p:blipFill>
          <a:blip r:embed="rId2"/>
          <a:stretch>
            <a:fillRect/>
          </a:stretch>
        </p:blipFill>
        <p:spPr>
          <a:xfrm>
            <a:off x="1168169" y="1448372"/>
            <a:ext cx="9320601" cy="3961255"/>
          </a:xfrm>
          <a:prstGeom prst="rect">
            <a:avLst/>
          </a:prstGeom>
        </p:spPr>
      </p:pic>
    </p:spTree>
    <p:extLst>
      <p:ext uri="{BB962C8B-B14F-4D97-AF65-F5344CB8AC3E}">
        <p14:creationId xmlns:p14="http://schemas.microsoft.com/office/powerpoint/2010/main" val="1869433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0" y="0"/>
            <a:ext cx="5556811" cy="501277"/>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294108"/>
            <a:ext cx="6274817" cy="414337"/>
          </a:xfrm>
        </p:spPr>
        <p:txBody>
          <a:bodyPr>
            <a:normAutofit fontScale="85000" lnSpcReduction="10000"/>
          </a:bodyPr>
          <a:lstStyle/>
          <a:p>
            <a:r>
              <a:rPr lang="en-US" altLang="zh-CN" sz="2400" b="1" cap="none"/>
              <a:t>111. Minimum Depth of Binary Tree</a:t>
            </a:r>
            <a:endParaRPr lang="zh-CN" altLang="en-US" sz="2400" cap="none"/>
          </a:p>
        </p:txBody>
      </p:sp>
      <p:sp>
        <p:nvSpPr>
          <p:cNvPr id="4" name="矩形 3">
            <a:extLst>
              <a:ext uri="{FF2B5EF4-FFF2-40B4-BE49-F238E27FC236}">
                <a16:creationId xmlns:a16="http://schemas.microsoft.com/office/drawing/2014/main" id="{9D0ABC2C-6C41-447D-B326-81E657003351}"/>
              </a:ext>
            </a:extLst>
          </p:cNvPr>
          <p:cNvSpPr/>
          <p:nvPr/>
        </p:nvSpPr>
        <p:spPr>
          <a:xfrm>
            <a:off x="-1" y="669989"/>
            <a:ext cx="6428936" cy="3970318"/>
          </a:xfrm>
          <a:prstGeom prst="rect">
            <a:avLst/>
          </a:prstGeom>
        </p:spPr>
        <p:txBody>
          <a:bodyPr wrap="square">
            <a:spAutoFit/>
          </a:bodyPr>
          <a:lstStyle/>
          <a:p>
            <a:r>
              <a:rPr lang="zh-CN" altLang="en-US" b="1" dirty="0"/>
              <a:t>解法：</a:t>
            </a:r>
            <a:r>
              <a:rPr lang="zh-CN" altLang="en-US" b="1" dirty="0">
                <a:solidFill>
                  <a:srgbClr val="0000CC"/>
                </a:solidFill>
              </a:rPr>
              <a:t>层次遍历</a:t>
            </a:r>
            <a:r>
              <a:rPr lang="zh-CN" altLang="en-US" b="1" dirty="0"/>
              <a:t>（时间复杂度</a:t>
            </a:r>
            <a:r>
              <a:rPr lang="en-US" altLang="zh-CN" b="1" dirty="0"/>
              <a:t>O(n)</a:t>
            </a:r>
            <a:r>
              <a:rPr lang="zh-CN" altLang="en-US" b="1" dirty="0"/>
              <a:t>，空间复杂度</a:t>
            </a:r>
            <a:r>
              <a:rPr lang="en-US" altLang="zh-CN" b="1" dirty="0"/>
              <a:t>O(n)</a:t>
            </a:r>
            <a:r>
              <a:rPr lang="zh-CN" altLang="en-US" b="1" dirty="0"/>
              <a:t>）</a:t>
            </a:r>
          </a:p>
          <a:p>
            <a:r>
              <a:rPr lang="en-US" altLang="zh-CN" b="1" dirty="0"/>
              <a:t>0 </a:t>
            </a:r>
            <a:r>
              <a:rPr lang="zh-CN" altLang="en-US" b="1" dirty="0"/>
              <a:t>如果</a:t>
            </a:r>
            <a:r>
              <a:rPr lang="en-US" altLang="zh-CN" b="1" dirty="0"/>
              <a:t>root</a:t>
            </a:r>
            <a:r>
              <a:rPr lang="zh-CN" altLang="en-US" b="1" dirty="0"/>
              <a:t>等于</a:t>
            </a:r>
            <a:r>
              <a:rPr lang="en-US" altLang="zh-CN" b="1" dirty="0"/>
              <a:t>null</a:t>
            </a:r>
            <a:r>
              <a:rPr lang="zh-CN" altLang="en-US" b="1" dirty="0"/>
              <a:t>，则返回</a:t>
            </a:r>
            <a:r>
              <a:rPr lang="en-US" altLang="zh-CN" b="1" dirty="0"/>
              <a:t>0</a:t>
            </a:r>
          </a:p>
          <a:p>
            <a:r>
              <a:rPr lang="en-US" altLang="zh-CN" b="1" dirty="0"/>
              <a:t>1 </a:t>
            </a:r>
            <a:r>
              <a:rPr lang="zh-CN" altLang="en-US" b="1" dirty="0"/>
              <a:t>初始化队列</a:t>
            </a:r>
            <a:r>
              <a:rPr lang="en-US" altLang="zh-CN" b="1" dirty="0" err="1"/>
              <a:t>nodeQueue</a:t>
            </a:r>
            <a:r>
              <a:rPr lang="zh-CN" altLang="en-US" b="1" dirty="0"/>
              <a:t>为空链表，每一层元素个数</a:t>
            </a:r>
            <a:r>
              <a:rPr lang="en-US" altLang="zh-CN" b="1" dirty="0" err="1"/>
              <a:t>eachLevelAmount</a:t>
            </a:r>
            <a:r>
              <a:rPr lang="zh-CN" altLang="en-US" b="1" dirty="0"/>
              <a:t>为</a:t>
            </a:r>
            <a:r>
              <a:rPr lang="en-US" altLang="zh-CN" b="1" dirty="0"/>
              <a:t>0</a:t>
            </a:r>
            <a:r>
              <a:rPr lang="zh-CN" altLang="en-US" b="1" dirty="0"/>
              <a:t>，游标</a:t>
            </a:r>
            <a:r>
              <a:rPr lang="en-US" altLang="zh-CN" b="1" dirty="0" err="1"/>
              <a:t>i</a:t>
            </a:r>
            <a:r>
              <a:rPr lang="zh-CN" altLang="en-US" b="1" dirty="0"/>
              <a:t>为</a:t>
            </a:r>
            <a:r>
              <a:rPr lang="en-US" altLang="zh-CN" b="1" dirty="0"/>
              <a:t>0</a:t>
            </a:r>
            <a:r>
              <a:rPr lang="zh-CN" altLang="en-US" b="1" dirty="0"/>
              <a:t>，最终结果</a:t>
            </a:r>
            <a:r>
              <a:rPr lang="en-US" altLang="zh-CN" b="1" dirty="0" err="1"/>
              <a:t>finalResult</a:t>
            </a:r>
            <a:r>
              <a:rPr lang="zh-CN" altLang="en-US" b="1" dirty="0"/>
              <a:t>为</a:t>
            </a:r>
            <a:r>
              <a:rPr lang="en-US" altLang="zh-CN" b="1" dirty="0"/>
              <a:t>0</a:t>
            </a:r>
          </a:p>
          <a:p>
            <a:r>
              <a:rPr lang="en-US" altLang="zh-CN" b="1" dirty="0"/>
              <a:t>2 </a:t>
            </a:r>
            <a:r>
              <a:rPr lang="zh-CN" altLang="en-US" b="1" dirty="0"/>
              <a:t>将</a:t>
            </a:r>
            <a:r>
              <a:rPr lang="en-US" altLang="zh-CN" b="1" dirty="0">
                <a:solidFill>
                  <a:srgbClr val="FF9900"/>
                </a:solidFill>
              </a:rPr>
              <a:t>root</a:t>
            </a:r>
            <a:r>
              <a:rPr lang="zh-CN" altLang="en-US" b="1" dirty="0">
                <a:solidFill>
                  <a:srgbClr val="FF9900"/>
                </a:solidFill>
              </a:rPr>
              <a:t>入队列</a:t>
            </a:r>
          </a:p>
          <a:p>
            <a:r>
              <a:rPr lang="en-US" altLang="zh-CN" b="1" dirty="0"/>
              <a:t>3 </a:t>
            </a:r>
            <a:r>
              <a:rPr lang="zh-CN" altLang="en-US" b="1" dirty="0"/>
              <a:t>在队列非空的情况下，循环执行如下操作</a:t>
            </a:r>
          </a:p>
          <a:p>
            <a:r>
              <a:rPr lang="zh-CN" altLang="en-US" b="1" dirty="0"/>
              <a:t>  </a:t>
            </a:r>
            <a:r>
              <a:rPr lang="en-US" altLang="zh-CN" b="1" dirty="0"/>
              <a:t>3.1 </a:t>
            </a:r>
            <a:r>
              <a:rPr lang="zh-CN" altLang="en-US" b="1" dirty="0"/>
              <a:t>将队列中</a:t>
            </a:r>
            <a:r>
              <a:rPr lang="zh-CN" altLang="en-US" b="1" dirty="0">
                <a:solidFill>
                  <a:srgbClr val="0000CC"/>
                </a:solidFill>
              </a:rPr>
              <a:t>元素个数赋值给</a:t>
            </a:r>
            <a:r>
              <a:rPr lang="en-US" altLang="zh-CN" b="1" dirty="0" err="1">
                <a:solidFill>
                  <a:srgbClr val="0000CC"/>
                </a:solidFill>
              </a:rPr>
              <a:t>eachLevelAmount</a:t>
            </a:r>
            <a:endParaRPr lang="en-US" altLang="zh-CN" b="1" dirty="0">
              <a:solidFill>
                <a:srgbClr val="0000CC"/>
              </a:solidFill>
            </a:endParaRPr>
          </a:p>
          <a:p>
            <a:r>
              <a:rPr lang="en-US" altLang="zh-CN" b="1" dirty="0"/>
              <a:t>  3.2 </a:t>
            </a:r>
            <a:r>
              <a:rPr lang="en-US" altLang="zh-CN" b="1" dirty="0" err="1">
                <a:solidFill>
                  <a:srgbClr val="99CC00"/>
                </a:solidFill>
              </a:rPr>
              <a:t>finalResult</a:t>
            </a:r>
            <a:r>
              <a:rPr lang="en-US" altLang="zh-CN" b="1" dirty="0">
                <a:solidFill>
                  <a:srgbClr val="99CC00"/>
                </a:solidFill>
              </a:rPr>
              <a:t>++</a:t>
            </a:r>
          </a:p>
          <a:p>
            <a:r>
              <a:rPr lang="en-US" altLang="zh-CN" b="1" dirty="0"/>
              <a:t>  3.3 </a:t>
            </a:r>
            <a:r>
              <a:rPr lang="en-US" altLang="zh-CN" b="1" dirty="0" err="1"/>
              <a:t>i</a:t>
            </a:r>
            <a:r>
              <a:rPr lang="zh-CN" altLang="en-US" b="1" dirty="0"/>
              <a:t>从</a:t>
            </a:r>
            <a:r>
              <a:rPr lang="en-US" altLang="zh-CN" b="1" dirty="0"/>
              <a:t>0</a:t>
            </a:r>
            <a:r>
              <a:rPr lang="zh-CN" altLang="en-US" b="1" dirty="0"/>
              <a:t>遍历至</a:t>
            </a:r>
            <a:r>
              <a:rPr lang="en-US" altLang="zh-CN" b="1" dirty="0" err="1"/>
              <a:t>eachLevelAmount</a:t>
            </a:r>
            <a:r>
              <a:rPr lang="en-US" altLang="zh-CN" b="1" dirty="0"/>
              <a:t> - 1</a:t>
            </a:r>
            <a:r>
              <a:rPr lang="zh-CN" altLang="en-US" b="1" dirty="0"/>
              <a:t>，依次执行如下操作</a:t>
            </a:r>
          </a:p>
          <a:p>
            <a:r>
              <a:rPr lang="zh-CN" altLang="en-US" b="1" dirty="0"/>
              <a:t>    </a:t>
            </a:r>
            <a:r>
              <a:rPr lang="en-US" altLang="zh-CN" b="1" dirty="0"/>
              <a:t>3.3.1 </a:t>
            </a:r>
            <a:r>
              <a:rPr lang="zh-CN" altLang="en-US" b="1" dirty="0"/>
              <a:t>如果队首元素的</a:t>
            </a:r>
            <a:r>
              <a:rPr lang="zh-CN" altLang="en-US" b="1" dirty="0">
                <a:solidFill>
                  <a:srgbClr val="009900"/>
                </a:solidFill>
              </a:rPr>
              <a:t>左右子树均为空，则返回</a:t>
            </a:r>
            <a:r>
              <a:rPr lang="en-US" altLang="zh-CN" b="1" dirty="0" err="1">
                <a:solidFill>
                  <a:srgbClr val="009900"/>
                </a:solidFill>
              </a:rPr>
              <a:t>finalResult</a:t>
            </a:r>
            <a:endParaRPr lang="en-US" altLang="zh-CN" b="1" dirty="0">
              <a:solidFill>
                <a:srgbClr val="009900"/>
              </a:solidFill>
            </a:endParaRPr>
          </a:p>
          <a:p>
            <a:r>
              <a:rPr lang="en-US" altLang="zh-CN" b="1" dirty="0"/>
              <a:t>    3.3.2 </a:t>
            </a:r>
            <a:r>
              <a:rPr lang="zh-CN" altLang="en-US" b="1" dirty="0"/>
              <a:t>如果队首元素的左子树非空，则将</a:t>
            </a:r>
            <a:r>
              <a:rPr lang="zh-CN" altLang="en-US" b="1" dirty="0">
                <a:solidFill>
                  <a:srgbClr val="CC00CC"/>
                </a:solidFill>
              </a:rPr>
              <a:t>左子树的根入队列</a:t>
            </a:r>
          </a:p>
          <a:p>
            <a:r>
              <a:rPr lang="zh-CN" altLang="en-US" b="1" dirty="0"/>
              <a:t>    </a:t>
            </a:r>
            <a:r>
              <a:rPr lang="en-US" altLang="zh-CN" b="1" dirty="0"/>
              <a:t>3.3.3 </a:t>
            </a:r>
            <a:r>
              <a:rPr lang="zh-CN" altLang="en-US" b="1" dirty="0"/>
              <a:t>如果队首元素的右子树非空，则将</a:t>
            </a:r>
            <a:r>
              <a:rPr lang="zh-CN" altLang="en-US" b="1" dirty="0">
                <a:solidFill>
                  <a:srgbClr val="CC00CC"/>
                </a:solidFill>
              </a:rPr>
              <a:t>右子树的根入队列</a:t>
            </a:r>
          </a:p>
          <a:p>
            <a:r>
              <a:rPr lang="zh-CN" altLang="en-US" b="1" dirty="0"/>
              <a:t>    </a:t>
            </a:r>
            <a:r>
              <a:rPr lang="en-US" altLang="zh-CN" b="1" dirty="0"/>
              <a:t>3.3.4 </a:t>
            </a:r>
            <a:r>
              <a:rPr lang="zh-CN" altLang="en-US" b="1" dirty="0">
                <a:solidFill>
                  <a:srgbClr val="C00000"/>
                </a:solidFill>
              </a:rPr>
              <a:t>队首元素出队列</a:t>
            </a:r>
          </a:p>
          <a:p>
            <a:r>
              <a:rPr lang="en-US" altLang="zh-CN" b="1" dirty="0"/>
              <a:t>4 </a:t>
            </a:r>
            <a:r>
              <a:rPr lang="zh-CN" altLang="en-US" b="1" dirty="0"/>
              <a:t>返回</a:t>
            </a:r>
            <a:r>
              <a:rPr lang="en-US" altLang="zh-CN" b="1" dirty="0" err="1"/>
              <a:t>finalResult</a:t>
            </a:r>
            <a:endParaRPr lang="en-US" altLang="zh-CN" b="1" dirty="0"/>
          </a:p>
        </p:txBody>
      </p:sp>
      <p:pic>
        <p:nvPicPr>
          <p:cNvPr id="5" name="图片 4">
            <a:extLst>
              <a:ext uri="{FF2B5EF4-FFF2-40B4-BE49-F238E27FC236}">
                <a16:creationId xmlns:a16="http://schemas.microsoft.com/office/drawing/2014/main" id="{9E37E7BE-FCAD-4186-A513-A071AB730447}"/>
              </a:ext>
            </a:extLst>
          </p:cNvPr>
          <p:cNvPicPr>
            <a:picLocks noChangeAspect="1"/>
          </p:cNvPicPr>
          <p:nvPr/>
        </p:nvPicPr>
        <p:blipFill>
          <a:blip r:embed="rId2"/>
          <a:stretch>
            <a:fillRect/>
          </a:stretch>
        </p:blipFill>
        <p:spPr>
          <a:xfrm>
            <a:off x="6428935" y="95666"/>
            <a:ext cx="4428571" cy="6666667"/>
          </a:xfrm>
          <a:prstGeom prst="rect">
            <a:avLst/>
          </a:prstGeom>
        </p:spPr>
      </p:pic>
    </p:spTree>
    <p:extLst>
      <p:ext uri="{BB962C8B-B14F-4D97-AF65-F5344CB8AC3E}">
        <p14:creationId xmlns:p14="http://schemas.microsoft.com/office/powerpoint/2010/main" val="271333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4329167" y="138164"/>
            <a:ext cx="4023360" cy="429065"/>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142990" y="589186"/>
            <a:ext cx="6542104" cy="5679628"/>
          </a:xfrm>
        </p:spPr>
        <p:txBody>
          <a:bodyPr/>
          <a:lstStyle/>
          <a:p>
            <a:r>
              <a:rPr lang="en-US" altLang="zh-CN" sz="2400" b="1" cap="none"/>
              <a:t>690. Employee Importance</a:t>
            </a:r>
            <a:endParaRPr lang="zh-CN" altLang="en-US" cap="none"/>
          </a:p>
        </p:txBody>
      </p:sp>
      <p:pic>
        <p:nvPicPr>
          <p:cNvPr id="4" name="图片 3">
            <a:extLst>
              <a:ext uri="{FF2B5EF4-FFF2-40B4-BE49-F238E27FC236}">
                <a16:creationId xmlns:a16="http://schemas.microsoft.com/office/drawing/2014/main" id="{ACB0E946-B3A9-40C0-8E05-88CB8AB21AA1}"/>
              </a:ext>
            </a:extLst>
          </p:cNvPr>
          <p:cNvPicPr>
            <a:picLocks noChangeAspect="1"/>
          </p:cNvPicPr>
          <p:nvPr/>
        </p:nvPicPr>
        <p:blipFill>
          <a:blip r:embed="rId2"/>
          <a:stretch>
            <a:fillRect/>
          </a:stretch>
        </p:blipFill>
        <p:spPr>
          <a:xfrm>
            <a:off x="1267118" y="1343285"/>
            <a:ext cx="9657763" cy="4947486"/>
          </a:xfrm>
          <a:prstGeom prst="rect">
            <a:avLst/>
          </a:prstGeom>
        </p:spPr>
      </p:pic>
    </p:spTree>
    <p:extLst>
      <p:ext uri="{BB962C8B-B14F-4D97-AF65-F5344CB8AC3E}">
        <p14:creationId xmlns:p14="http://schemas.microsoft.com/office/powerpoint/2010/main" val="946145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0" y="0"/>
            <a:ext cx="5556811" cy="501277"/>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294108"/>
            <a:ext cx="6274817" cy="414337"/>
          </a:xfrm>
        </p:spPr>
        <p:txBody>
          <a:bodyPr>
            <a:normAutofit fontScale="85000" lnSpcReduction="10000"/>
          </a:bodyPr>
          <a:lstStyle/>
          <a:p>
            <a:r>
              <a:rPr lang="en-US" altLang="zh-CN" sz="2400" b="1" cap="none"/>
              <a:t>690. Employee Importance</a:t>
            </a:r>
            <a:endParaRPr lang="zh-CN" altLang="en-US" sz="2400" cap="none"/>
          </a:p>
        </p:txBody>
      </p:sp>
      <p:sp>
        <p:nvSpPr>
          <p:cNvPr id="4" name="矩形 3">
            <a:extLst>
              <a:ext uri="{FF2B5EF4-FFF2-40B4-BE49-F238E27FC236}">
                <a16:creationId xmlns:a16="http://schemas.microsoft.com/office/drawing/2014/main" id="{9D0ABC2C-6C41-447D-B326-81E657003351}"/>
              </a:ext>
            </a:extLst>
          </p:cNvPr>
          <p:cNvSpPr/>
          <p:nvPr/>
        </p:nvSpPr>
        <p:spPr>
          <a:xfrm>
            <a:off x="-2" y="669989"/>
            <a:ext cx="6499275" cy="3970318"/>
          </a:xfrm>
          <a:prstGeom prst="rect">
            <a:avLst/>
          </a:prstGeom>
        </p:spPr>
        <p:txBody>
          <a:bodyPr wrap="square">
            <a:spAutoFit/>
          </a:bodyPr>
          <a:lstStyle/>
          <a:p>
            <a:r>
              <a:rPr lang="zh-CN" altLang="en-US" b="1" dirty="0"/>
              <a:t>解法：</a:t>
            </a:r>
            <a:r>
              <a:rPr lang="zh-CN" altLang="en-US" b="1" dirty="0">
                <a:solidFill>
                  <a:srgbClr val="0000CC"/>
                </a:solidFill>
              </a:rPr>
              <a:t>层次遍历</a:t>
            </a:r>
            <a:r>
              <a:rPr lang="zh-CN" altLang="en-US" b="1" dirty="0"/>
              <a:t>（时间复杂度</a:t>
            </a:r>
            <a:r>
              <a:rPr lang="en-US" altLang="zh-CN" b="1" dirty="0"/>
              <a:t>O(n)</a:t>
            </a:r>
            <a:r>
              <a:rPr lang="zh-CN" altLang="en-US" b="1" dirty="0"/>
              <a:t>，空间复杂度</a:t>
            </a:r>
            <a:r>
              <a:rPr lang="en-US" altLang="zh-CN" b="1" dirty="0"/>
              <a:t>O(n)</a:t>
            </a:r>
            <a:r>
              <a:rPr lang="zh-CN" altLang="en-US" b="1" dirty="0"/>
              <a:t>）</a:t>
            </a:r>
          </a:p>
          <a:p>
            <a:r>
              <a:rPr lang="en-US" altLang="zh-CN" b="1" dirty="0"/>
              <a:t>0 </a:t>
            </a:r>
            <a:r>
              <a:rPr lang="zh-CN" altLang="en-US" b="1" dirty="0"/>
              <a:t>如果</a:t>
            </a:r>
            <a:r>
              <a:rPr lang="en-US" altLang="zh-CN" b="1" dirty="0"/>
              <a:t>employees</a:t>
            </a:r>
            <a:r>
              <a:rPr lang="zh-CN" altLang="en-US" b="1" dirty="0"/>
              <a:t>为空，则返回</a:t>
            </a:r>
            <a:r>
              <a:rPr lang="en-US" altLang="zh-CN" b="1" dirty="0"/>
              <a:t>0</a:t>
            </a:r>
          </a:p>
          <a:p>
            <a:r>
              <a:rPr lang="en-US" altLang="zh-CN" b="1" dirty="0"/>
              <a:t>1 </a:t>
            </a:r>
            <a:r>
              <a:rPr lang="zh-CN" altLang="en-US" b="1" dirty="0"/>
              <a:t>初始化哈希表</a:t>
            </a:r>
            <a:r>
              <a:rPr lang="en-US" altLang="zh-CN" b="1" dirty="0" err="1"/>
              <a:t>employeeMap</a:t>
            </a:r>
            <a:r>
              <a:rPr lang="zh-CN" altLang="en-US" b="1" dirty="0"/>
              <a:t>为空哈希表，队列</a:t>
            </a:r>
            <a:r>
              <a:rPr lang="en-US" altLang="zh-CN" b="1" dirty="0" err="1"/>
              <a:t>employeeQueue</a:t>
            </a:r>
            <a:r>
              <a:rPr lang="zh-CN" altLang="en-US" b="1" dirty="0"/>
              <a:t>为空链表，每一层元素个数</a:t>
            </a:r>
            <a:r>
              <a:rPr lang="en-US" altLang="zh-CN" b="1" dirty="0" err="1"/>
              <a:t>eachLevelAmount</a:t>
            </a:r>
            <a:r>
              <a:rPr lang="zh-CN" altLang="en-US" b="1" dirty="0"/>
              <a:t>为</a:t>
            </a:r>
            <a:r>
              <a:rPr lang="en-US" altLang="zh-CN" b="1" dirty="0"/>
              <a:t>0</a:t>
            </a:r>
            <a:r>
              <a:rPr lang="zh-CN" altLang="en-US" b="1" dirty="0"/>
              <a:t>，最终结果</a:t>
            </a:r>
            <a:r>
              <a:rPr lang="en-US" altLang="zh-CN" b="1" dirty="0" err="1"/>
              <a:t>finalResult</a:t>
            </a:r>
            <a:r>
              <a:rPr lang="zh-CN" altLang="en-US" b="1" dirty="0"/>
              <a:t>为</a:t>
            </a:r>
            <a:r>
              <a:rPr lang="en-US" altLang="zh-CN" b="1" dirty="0"/>
              <a:t>0</a:t>
            </a:r>
            <a:r>
              <a:rPr lang="zh-CN" altLang="en-US" b="1" dirty="0"/>
              <a:t>，游标</a:t>
            </a:r>
            <a:r>
              <a:rPr lang="en-US" altLang="zh-CN" b="1" dirty="0" err="1"/>
              <a:t>i</a:t>
            </a:r>
            <a:r>
              <a:rPr lang="zh-CN" altLang="en-US" b="1" dirty="0"/>
              <a:t>为</a:t>
            </a:r>
            <a:r>
              <a:rPr lang="en-US" altLang="zh-CN" b="1" dirty="0"/>
              <a:t>0</a:t>
            </a:r>
          </a:p>
          <a:p>
            <a:r>
              <a:rPr lang="en-US" altLang="zh-CN" b="1" dirty="0"/>
              <a:t>2 </a:t>
            </a:r>
            <a:r>
              <a:rPr lang="zh-CN" altLang="en-US" b="1" dirty="0"/>
              <a:t>将</a:t>
            </a:r>
            <a:r>
              <a:rPr lang="en-US" altLang="zh-CN" b="1" dirty="0"/>
              <a:t>employees</a:t>
            </a:r>
            <a:r>
              <a:rPr lang="zh-CN" altLang="en-US" b="1" dirty="0"/>
              <a:t>每一个元素存哈希表，</a:t>
            </a:r>
            <a:r>
              <a:rPr lang="en-US" altLang="zh-CN" b="1" dirty="0">
                <a:solidFill>
                  <a:srgbClr val="FF3399"/>
                </a:solidFill>
              </a:rPr>
              <a:t>key</a:t>
            </a:r>
            <a:r>
              <a:rPr lang="zh-CN" altLang="en-US" b="1" dirty="0"/>
              <a:t>：</a:t>
            </a:r>
            <a:r>
              <a:rPr lang="zh-CN" altLang="en-US" b="1" dirty="0">
                <a:solidFill>
                  <a:srgbClr val="009900"/>
                </a:solidFill>
              </a:rPr>
              <a:t>元素</a:t>
            </a:r>
            <a:r>
              <a:rPr lang="en-US" altLang="zh-CN" b="1" dirty="0">
                <a:solidFill>
                  <a:srgbClr val="009900"/>
                </a:solidFill>
              </a:rPr>
              <a:t>id</a:t>
            </a:r>
            <a:r>
              <a:rPr lang="zh-CN" altLang="en-US" b="1" dirty="0"/>
              <a:t>，</a:t>
            </a:r>
            <a:r>
              <a:rPr lang="en-US" altLang="zh-CN" b="1" dirty="0">
                <a:solidFill>
                  <a:srgbClr val="FF3399"/>
                </a:solidFill>
              </a:rPr>
              <a:t>value</a:t>
            </a:r>
            <a:r>
              <a:rPr lang="zh-CN" altLang="en-US" b="1" dirty="0"/>
              <a:t>：</a:t>
            </a:r>
            <a:r>
              <a:rPr lang="zh-CN" altLang="en-US" b="1" dirty="0">
                <a:solidFill>
                  <a:srgbClr val="339933"/>
                </a:solidFill>
              </a:rPr>
              <a:t>元素本身</a:t>
            </a:r>
          </a:p>
          <a:p>
            <a:r>
              <a:rPr lang="en-US" altLang="zh-CN" b="1" dirty="0"/>
              <a:t>3 </a:t>
            </a:r>
            <a:r>
              <a:rPr lang="zh-CN" altLang="en-US" b="1" dirty="0"/>
              <a:t>将</a:t>
            </a:r>
            <a:r>
              <a:rPr lang="zh-CN" altLang="en-US" b="1" dirty="0">
                <a:solidFill>
                  <a:srgbClr val="FF9900"/>
                </a:solidFill>
              </a:rPr>
              <a:t>值为</a:t>
            </a:r>
            <a:r>
              <a:rPr lang="en-US" altLang="zh-CN" b="1" dirty="0">
                <a:solidFill>
                  <a:srgbClr val="FF9900"/>
                </a:solidFill>
              </a:rPr>
              <a:t>id</a:t>
            </a:r>
            <a:r>
              <a:rPr lang="zh-CN" altLang="en-US" b="1" dirty="0">
                <a:solidFill>
                  <a:srgbClr val="FF9900"/>
                </a:solidFill>
              </a:rPr>
              <a:t>的元素入队列</a:t>
            </a:r>
          </a:p>
          <a:p>
            <a:r>
              <a:rPr lang="en-US" altLang="zh-CN" b="1" dirty="0"/>
              <a:t>4 </a:t>
            </a:r>
            <a:r>
              <a:rPr lang="zh-CN" altLang="en-US" b="1" dirty="0"/>
              <a:t>在队列非空的情况下，循环执行如下操作</a:t>
            </a:r>
          </a:p>
          <a:p>
            <a:r>
              <a:rPr lang="zh-CN" altLang="en-US" b="1" dirty="0"/>
              <a:t>  </a:t>
            </a:r>
            <a:r>
              <a:rPr lang="en-US" altLang="zh-CN" b="1" dirty="0"/>
              <a:t>4.1 </a:t>
            </a:r>
            <a:r>
              <a:rPr lang="zh-CN" altLang="en-US" b="1" dirty="0"/>
              <a:t>将队列中</a:t>
            </a:r>
            <a:r>
              <a:rPr lang="zh-CN" altLang="en-US" b="1" dirty="0">
                <a:solidFill>
                  <a:srgbClr val="0000CC"/>
                </a:solidFill>
              </a:rPr>
              <a:t>元素个数赋值给</a:t>
            </a:r>
            <a:r>
              <a:rPr lang="en-US" altLang="zh-CN" b="1" dirty="0" err="1">
                <a:solidFill>
                  <a:srgbClr val="0000CC"/>
                </a:solidFill>
              </a:rPr>
              <a:t>eachLevelAmount</a:t>
            </a:r>
            <a:endParaRPr lang="en-US" altLang="zh-CN" b="1" dirty="0">
              <a:solidFill>
                <a:srgbClr val="0000CC"/>
              </a:solidFill>
            </a:endParaRPr>
          </a:p>
          <a:p>
            <a:r>
              <a:rPr lang="en-US" altLang="zh-CN" b="1" dirty="0"/>
              <a:t>  4.2 </a:t>
            </a:r>
            <a:r>
              <a:rPr lang="en-US" altLang="zh-CN" b="1" dirty="0" err="1"/>
              <a:t>i</a:t>
            </a:r>
            <a:r>
              <a:rPr lang="zh-CN" altLang="en-US" b="1" dirty="0"/>
              <a:t>从</a:t>
            </a:r>
            <a:r>
              <a:rPr lang="en-US" altLang="zh-CN" b="1" dirty="0"/>
              <a:t>0</a:t>
            </a:r>
            <a:r>
              <a:rPr lang="zh-CN" altLang="en-US" b="1" dirty="0"/>
              <a:t>遍历至</a:t>
            </a:r>
            <a:r>
              <a:rPr lang="en-US" altLang="zh-CN" b="1" dirty="0" err="1"/>
              <a:t>eachLevelAmount</a:t>
            </a:r>
            <a:r>
              <a:rPr lang="en-US" altLang="zh-CN" b="1" dirty="0"/>
              <a:t> - 1</a:t>
            </a:r>
            <a:r>
              <a:rPr lang="zh-CN" altLang="en-US" b="1" dirty="0"/>
              <a:t>，依次执行如下操作</a:t>
            </a:r>
          </a:p>
          <a:p>
            <a:r>
              <a:rPr lang="zh-CN" altLang="en-US" b="1" dirty="0"/>
              <a:t>    </a:t>
            </a:r>
            <a:r>
              <a:rPr lang="en-US" altLang="zh-CN" b="1" dirty="0"/>
              <a:t>4.2.1 </a:t>
            </a:r>
            <a:r>
              <a:rPr lang="zh-CN" altLang="en-US" b="1" dirty="0"/>
              <a:t>将队首元素的</a:t>
            </a:r>
            <a:r>
              <a:rPr lang="en-US" altLang="zh-CN" b="1" dirty="0">
                <a:solidFill>
                  <a:srgbClr val="FF3399"/>
                </a:solidFill>
              </a:rPr>
              <a:t>subordinates</a:t>
            </a:r>
            <a:r>
              <a:rPr lang="zh-CN" altLang="en-US" b="1" dirty="0">
                <a:solidFill>
                  <a:srgbClr val="FF3399"/>
                </a:solidFill>
              </a:rPr>
              <a:t>的</a:t>
            </a:r>
            <a:r>
              <a:rPr lang="en-US" altLang="zh-CN" b="1" dirty="0">
                <a:solidFill>
                  <a:srgbClr val="FF3399"/>
                </a:solidFill>
              </a:rPr>
              <a:t>id</a:t>
            </a:r>
            <a:r>
              <a:rPr lang="zh-CN" altLang="en-US" b="1" dirty="0">
                <a:solidFill>
                  <a:srgbClr val="FF3399"/>
                </a:solidFill>
              </a:rPr>
              <a:t>入队列</a:t>
            </a:r>
          </a:p>
          <a:p>
            <a:r>
              <a:rPr lang="zh-CN" altLang="en-US" b="1" dirty="0"/>
              <a:t>    </a:t>
            </a:r>
            <a:r>
              <a:rPr lang="en-US" altLang="zh-CN" b="1" dirty="0"/>
              <a:t>4.2.2 </a:t>
            </a:r>
            <a:r>
              <a:rPr lang="zh-CN" altLang="en-US" b="1" dirty="0"/>
              <a:t>将</a:t>
            </a:r>
            <a:r>
              <a:rPr lang="zh-CN" altLang="en-US" b="1" dirty="0">
                <a:solidFill>
                  <a:srgbClr val="CC6600"/>
                </a:solidFill>
              </a:rPr>
              <a:t>队首元素出队列，并将其</a:t>
            </a:r>
            <a:r>
              <a:rPr lang="en-US" altLang="zh-CN" b="1" dirty="0">
                <a:solidFill>
                  <a:srgbClr val="CC6600"/>
                </a:solidFill>
              </a:rPr>
              <a:t>importance</a:t>
            </a:r>
            <a:r>
              <a:rPr lang="zh-CN" altLang="en-US" b="1" dirty="0">
                <a:solidFill>
                  <a:srgbClr val="CC6600"/>
                </a:solidFill>
              </a:rPr>
              <a:t>累加到</a:t>
            </a:r>
            <a:r>
              <a:rPr lang="en-US" altLang="zh-CN" b="1" dirty="0" err="1">
                <a:solidFill>
                  <a:srgbClr val="CC6600"/>
                </a:solidFill>
              </a:rPr>
              <a:t>finalResult</a:t>
            </a:r>
            <a:endParaRPr lang="en-US" altLang="zh-CN" b="1" dirty="0">
              <a:solidFill>
                <a:srgbClr val="CC6600"/>
              </a:solidFill>
            </a:endParaRPr>
          </a:p>
          <a:p>
            <a:r>
              <a:rPr lang="en-US" altLang="zh-CN" b="1" dirty="0"/>
              <a:t>5 </a:t>
            </a:r>
            <a:r>
              <a:rPr lang="zh-CN" altLang="en-US" b="1" dirty="0"/>
              <a:t>返回</a:t>
            </a:r>
            <a:r>
              <a:rPr lang="en-US" altLang="zh-CN" b="1" dirty="0" err="1"/>
              <a:t>finalResult</a:t>
            </a:r>
            <a:endParaRPr lang="en-US" altLang="zh-CN" b="1" dirty="0"/>
          </a:p>
        </p:txBody>
      </p:sp>
      <p:pic>
        <p:nvPicPr>
          <p:cNvPr id="5" name="图片 4">
            <a:extLst>
              <a:ext uri="{FF2B5EF4-FFF2-40B4-BE49-F238E27FC236}">
                <a16:creationId xmlns:a16="http://schemas.microsoft.com/office/drawing/2014/main" id="{7FBF99A7-506D-4FC1-A3CB-82D89F6E16CE}"/>
              </a:ext>
            </a:extLst>
          </p:cNvPr>
          <p:cNvPicPr>
            <a:picLocks noChangeAspect="1"/>
          </p:cNvPicPr>
          <p:nvPr/>
        </p:nvPicPr>
        <p:blipFill>
          <a:blip r:embed="rId2"/>
          <a:stretch>
            <a:fillRect/>
          </a:stretch>
        </p:blipFill>
        <p:spPr>
          <a:xfrm>
            <a:off x="6499273" y="294108"/>
            <a:ext cx="5447619" cy="6371429"/>
          </a:xfrm>
          <a:prstGeom prst="rect">
            <a:avLst/>
          </a:prstGeom>
        </p:spPr>
      </p:pic>
    </p:spTree>
    <p:extLst>
      <p:ext uri="{BB962C8B-B14F-4D97-AF65-F5344CB8AC3E}">
        <p14:creationId xmlns:p14="http://schemas.microsoft.com/office/powerpoint/2010/main" val="3171629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4329167" y="138164"/>
            <a:ext cx="4023360" cy="429065"/>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142990" y="589186"/>
            <a:ext cx="6542104" cy="5679628"/>
          </a:xfrm>
        </p:spPr>
        <p:txBody>
          <a:bodyPr/>
          <a:lstStyle/>
          <a:p>
            <a:r>
              <a:rPr lang="en-US" altLang="zh-CN" sz="2400" b="1" cap="none"/>
              <a:t>200. Number of Islands</a:t>
            </a:r>
            <a:endParaRPr lang="zh-CN" altLang="en-US" cap="none"/>
          </a:p>
        </p:txBody>
      </p:sp>
      <p:pic>
        <p:nvPicPr>
          <p:cNvPr id="4" name="图片 3">
            <a:extLst>
              <a:ext uri="{FF2B5EF4-FFF2-40B4-BE49-F238E27FC236}">
                <a16:creationId xmlns:a16="http://schemas.microsoft.com/office/drawing/2014/main" id="{F93A8497-9491-47DC-B69E-31B960115FF0}"/>
              </a:ext>
            </a:extLst>
          </p:cNvPr>
          <p:cNvPicPr>
            <a:picLocks noChangeAspect="1"/>
          </p:cNvPicPr>
          <p:nvPr/>
        </p:nvPicPr>
        <p:blipFill>
          <a:blip r:embed="rId2"/>
          <a:stretch>
            <a:fillRect/>
          </a:stretch>
        </p:blipFill>
        <p:spPr>
          <a:xfrm>
            <a:off x="1065830" y="1335614"/>
            <a:ext cx="9616905" cy="4933200"/>
          </a:xfrm>
          <a:prstGeom prst="rect">
            <a:avLst/>
          </a:prstGeom>
        </p:spPr>
      </p:pic>
    </p:spTree>
    <p:extLst>
      <p:ext uri="{BB962C8B-B14F-4D97-AF65-F5344CB8AC3E}">
        <p14:creationId xmlns:p14="http://schemas.microsoft.com/office/powerpoint/2010/main" val="1166953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3317594" y="13063"/>
            <a:ext cx="5556811" cy="501277"/>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63258"/>
            <a:ext cx="6274817" cy="414337"/>
          </a:xfrm>
        </p:spPr>
        <p:txBody>
          <a:bodyPr>
            <a:normAutofit fontScale="85000" lnSpcReduction="10000"/>
          </a:bodyPr>
          <a:lstStyle/>
          <a:p>
            <a:r>
              <a:rPr lang="en-US" altLang="zh-CN" sz="2400" b="1" cap="none"/>
              <a:t>200. Number of Islands</a:t>
            </a:r>
            <a:endParaRPr lang="zh-CN" altLang="en-US" sz="2400" cap="none"/>
          </a:p>
        </p:txBody>
      </p:sp>
      <p:sp>
        <p:nvSpPr>
          <p:cNvPr id="4" name="矩形 3">
            <a:extLst>
              <a:ext uri="{FF2B5EF4-FFF2-40B4-BE49-F238E27FC236}">
                <a16:creationId xmlns:a16="http://schemas.microsoft.com/office/drawing/2014/main" id="{9D0ABC2C-6C41-447D-B326-81E657003351}"/>
              </a:ext>
            </a:extLst>
          </p:cNvPr>
          <p:cNvSpPr/>
          <p:nvPr/>
        </p:nvSpPr>
        <p:spPr>
          <a:xfrm>
            <a:off x="0" y="428178"/>
            <a:ext cx="7892091" cy="6247864"/>
          </a:xfrm>
          <a:prstGeom prst="rect">
            <a:avLst/>
          </a:prstGeom>
        </p:spPr>
        <p:txBody>
          <a:bodyPr wrap="square">
            <a:spAutoFit/>
          </a:bodyPr>
          <a:lstStyle/>
          <a:p>
            <a:r>
              <a:rPr lang="zh-CN" altLang="en-US" sz="1600" b="1" dirty="0"/>
              <a:t>解法：</a:t>
            </a:r>
            <a:r>
              <a:rPr lang="zh-CN" altLang="en-US" sz="1600" b="1" dirty="0">
                <a:solidFill>
                  <a:srgbClr val="0000CC"/>
                </a:solidFill>
              </a:rPr>
              <a:t>层次遍历</a:t>
            </a:r>
            <a:r>
              <a:rPr lang="zh-CN" altLang="en-US" sz="1600" b="1" dirty="0"/>
              <a:t>（时间复杂度</a:t>
            </a:r>
            <a:r>
              <a:rPr lang="en-US" altLang="zh-CN" sz="1600" b="1" dirty="0"/>
              <a:t>O(m*n)</a:t>
            </a:r>
            <a:r>
              <a:rPr lang="zh-CN" altLang="en-US" sz="1600" b="1" dirty="0"/>
              <a:t>，空间复杂度</a:t>
            </a:r>
            <a:r>
              <a:rPr lang="en-US" altLang="zh-CN" sz="1600" b="1" dirty="0"/>
              <a:t>O(</a:t>
            </a:r>
            <a:r>
              <a:rPr lang="en-US" altLang="zh-CN" sz="1600" b="1" dirty="0" err="1"/>
              <a:t>m+n</a:t>
            </a:r>
            <a:r>
              <a:rPr lang="en-US" altLang="zh-CN" sz="1600" b="1" dirty="0"/>
              <a:t>)</a:t>
            </a:r>
            <a:r>
              <a:rPr lang="zh-CN" altLang="en-US" sz="1600" b="1" dirty="0"/>
              <a:t>）</a:t>
            </a:r>
          </a:p>
          <a:p>
            <a:r>
              <a:rPr lang="en-US" altLang="zh-CN" sz="1600" b="1" dirty="0"/>
              <a:t>0 </a:t>
            </a:r>
            <a:r>
              <a:rPr lang="zh-CN" altLang="en-US" sz="1600" b="1" dirty="0"/>
              <a:t>如果</a:t>
            </a:r>
            <a:r>
              <a:rPr lang="en-US" altLang="zh-CN" sz="1600" b="1" dirty="0"/>
              <a:t>grid</a:t>
            </a:r>
            <a:r>
              <a:rPr lang="zh-CN" altLang="en-US" sz="1600" b="1" dirty="0"/>
              <a:t>为空，则返回</a:t>
            </a:r>
            <a:r>
              <a:rPr lang="en-US" altLang="zh-CN" sz="1600" b="1" dirty="0"/>
              <a:t>0</a:t>
            </a:r>
          </a:p>
          <a:p>
            <a:r>
              <a:rPr lang="en-US" altLang="zh-CN" sz="1600" b="1" dirty="0"/>
              <a:t>1 </a:t>
            </a:r>
            <a:r>
              <a:rPr lang="zh-CN" altLang="en-US" sz="1600" b="1" dirty="0"/>
              <a:t>初始化</a:t>
            </a:r>
            <a:r>
              <a:rPr lang="en-US" altLang="zh-CN" sz="1600" b="1" dirty="0" err="1"/>
              <a:t>rowAmount</a:t>
            </a:r>
            <a:r>
              <a:rPr lang="zh-CN" altLang="en-US" sz="1600" b="1" dirty="0"/>
              <a:t>为</a:t>
            </a:r>
            <a:r>
              <a:rPr lang="en-US" altLang="zh-CN" sz="1600" b="1" dirty="0" err="1"/>
              <a:t>grid.length</a:t>
            </a:r>
            <a:r>
              <a:rPr lang="zh-CN" altLang="en-US" sz="1600" b="1" dirty="0"/>
              <a:t>，</a:t>
            </a:r>
            <a:r>
              <a:rPr lang="en-US" altLang="zh-CN" sz="1600" b="1" dirty="0" err="1"/>
              <a:t>columnAmount</a:t>
            </a:r>
            <a:r>
              <a:rPr lang="zh-CN" altLang="en-US" sz="1600" b="1" dirty="0"/>
              <a:t>为</a:t>
            </a:r>
            <a:r>
              <a:rPr lang="en-US" altLang="zh-CN" sz="1600" b="1" dirty="0"/>
              <a:t>grid[0].length</a:t>
            </a:r>
            <a:r>
              <a:rPr lang="zh-CN" altLang="en-US" sz="1600" b="1" dirty="0"/>
              <a:t>，游标</a:t>
            </a:r>
            <a:r>
              <a:rPr lang="en-US" altLang="zh-CN" sz="1600" b="1" dirty="0" err="1"/>
              <a:t>i</a:t>
            </a:r>
            <a:r>
              <a:rPr lang="zh-CN" altLang="en-US" sz="1600" b="1" dirty="0"/>
              <a:t>为</a:t>
            </a:r>
            <a:r>
              <a:rPr lang="en-US" altLang="zh-CN" sz="1600" b="1" dirty="0"/>
              <a:t>0</a:t>
            </a:r>
            <a:r>
              <a:rPr lang="zh-CN" altLang="en-US" sz="1600" b="1" dirty="0"/>
              <a:t>，游标</a:t>
            </a:r>
            <a:r>
              <a:rPr lang="en-US" altLang="zh-CN" sz="1600" b="1" dirty="0"/>
              <a:t>j</a:t>
            </a:r>
            <a:r>
              <a:rPr lang="zh-CN" altLang="en-US" sz="1600" b="1" dirty="0"/>
              <a:t>为</a:t>
            </a:r>
            <a:r>
              <a:rPr lang="en-US" altLang="zh-CN" sz="1600" b="1" dirty="0"/>
              <a:t>0</a:t>
            </a:r>
            <a:r>
              <a:rPr lang="zh-CN" altLang="en-US" sz="1600" b="1" dirty="0"/>
              <a:t>，</a:t>
            </a:r>
            <a:r>
              <a:rPr lang="en-US" altLang="zh-CN" sz="1600" b="1" dirty="0" err="1"/>
              <a:t>eachRow</a:t>
            </a:r>
            <a:r>
              <a:rPr lang="zh-CN" altLang="en-US" sz="1600" b="1" dirty="0"/>
              <a:t>为</a:t>
            </a:r>
            <a:r>
              <a:rPr lang="en-US" altLang="zh-CN" sz="1600" b="1" dirty="0"/>
              <a:t>0</a:t>
            </a:r>
            <a:r>
              <a:rPr lang="zh-CN" altLang="en-US" sz="1600" b="1" dirty="0"/>
              <a:t>，</a:t>
            </a:r>
            <a:r>
              <a:rPr lang="en-US" altLang="zh-CN" sz="1600" b="1" dirty="0" err="1"/>
              <a:t>eachColumn</a:t>
            </a:r>
            <a:r>
              <a:rPr lang="zh-CN" altLang="en-US" sz="1600" b="1" dirty="0"/>
              <a:t>为</a:t>
            </a:r>
            <a:r>
              <a:rPr lang="en-US" altLang="zh-CN" sz="1600" b="1" dirty="0"/>
              <a:t>0</a:t>
            </a:r>
            <a:r>
              <a:rPr lang="zh-CN" altLang="en-US" sz="1600" b="1" dirty="0"/>
              <a:t>，最终结果为</a:t>
            </a:r>
            <a:r>
              <a:rPr lang="en-US" altLang="zh-CN" sz="1600" b="1" dirty="0"/>
              <a:t>0</a:t>
            </a:r>
            <a:r>
              <a:rPr lang="zh-CN" altLang="en-US" sz="1600" b="1" dirty="0"/>
              <a:t>，队列</a:t>
            </a:r>
            <a:r>
              <a:rPr lang="en-US" altLang="zh-CN" sz="1600" b="1" dirty="0" err="1"/>
              <a:t>neighborQueue</a:t>
            </a:r>
            <a:r>
              <a:rPr lang="zh-CN" altLang="en-US" sz="1600" b="1" dirty="0"/>
              <a:t>为空链表</a:t>
            </a:r>
          </a:p>
          <a:p>
            <a:r>
              <a:rPr lang="en-US" altLang="zh-CN" sz="1600" b="1" dirty="0"/>
              <a:t>2 </a:t>
            </a:r>
            <a:r>
              <a:rPr lang="zh-CN" altLang="en-US" sz="1600" b="1" dirty="0">
                <a:solidFill>
                  <a:srgbClr val="FF3399"/>
                </a:solidFill>
              </a:rPr>
              <a:t>执行两层循坏</a:t>
            </a:r>
            <a:r>
              <a:rPr lang="zh-CN" altLang="en-US" sz="1600" b="1" dirty="0"/>
              <a:t>，</a:t>
            </a:r>
            <a:r>
              <a:rPr lang="en-US" altLang="zh-CN" sz="1600" b="1" dirty="0" err="1"/>
              <a:t>i</a:t>
            </a:r>
            <a:r>
              <a:rPr lang="zh-CN" altLang="en-US" sz="1600" b="1" dirty="0"/>
              <a:t>从</a:t>
            </a:r>
            <a:r>
              <a:rPr lang="en-US" altLang="zh-CN" sz="1600" b="1" dirty="0"/>
              <a:t>0</a:t>
            </a:r>
            <a:r>
              <a:rPr lang="zh-CN" altLang="en-US" sz="1600" b="1" dirty="0"/>
              <a:t>遍历至</a:t>
            </a:r>
            <a:r>
              <a:rPr lang="en-US" altLang="zh-CN" sz="1600" b="1" dirty="0" err="1"/>
              <a:t>rowAmount</a:t>
            </a:r>
            <a:r>
              <a:rPr lang="en-US" altLang="zh-CN" sz="1600" b="1" dirty="0"/>
              <a:t> - 1</a:t>
            </a:r>
            <a:r>
              <a:rPr lang="zh-CN" altLang="en-US" sz="1600" b="1" dirty="0"/>
              <a:t>，</a:t>
            </a:r>
            <a:r>
              <a:rPr lang="en-US" altLang="zh-CN" sz="1600" b="1" dirty="0"/>
              <a:t>j</a:t>
            </a:r>
            <a:r>
              <a:rPr lang="zh-CN" altLang="en-US" sz="1600" b="1" dirty="0"/>
              <a:t>从</a:t>
            </a:r>
            <a:r>
              <a:rPr lang="en-US" altLang="zh-CN" sz="1600" b="1" dirty="0"/>
              <a:t>0</a:t>
            </a:r>
            <a:r>
              <a:rPr lang="zh-CN" altLang="en-US" sz="1600" b="1" dirty="0"/>
              <a:t>遍历至</a:t>
            </a:r>
            <a:r>
              <a:rPr lang="en-US" altLang="zh-CN" sz="1600" b="1" dirty="0" err="1"/>
              <a:t>columnAmount</a:t>
            </a:r>
            <a:r>
              <a:rPr lang="en-US" altLang="zh-CN" sz="1600" b="1" dirty="0"/>
              <a:t> - 1</a:t>
            </a:r>
            <a:r>
              <a:rPr lang="zh-CN" altLang="en-US" sz="1600" b="1" dirty="0"/>
              <a:t>，</a:t>
            </a:r>
            <a:r>
              <a:rPr lang="zh-CN" altLang="en-US" sz="1600" b="1" dirty="0">
                <a:solidFill>
                  <a:srgbClr val="C00000"/>
                </a:solidFill>
              </a:rPr>
              <a:t>在</a:t>
            </a:r>
            <a:r>
              <a:rPr lang="en-US" altLang="zh-CN" sz="1600" b="1" dirty="0">
                <a:solidFill>
                  <a:srgbClr val="C00000"/>
                </a:solidFill>
              </a:rPr>
              <a:t>grid[</a:t>
            </a:r>
            <a:r>
              <a:rPr lang="en-US" altLang="zh-CN" sz="1600" b="1" dirty="0" err="1">
                <a:solidFill>
                  <a:srgbClr val="C00000"/>
                </a:solidFill>
              </a:rPr>
              <a:t>i</a:t>
            </a:r>
            <a:r>
              <a:rPr lang="en-US" altLang="zh-CN" sz="1600" b="1" dirty="0">
                <a:solidFill>
                  <a:srgbClr val="C00000"/>
                </a:solidFill>
              </a:rPr>
              <a:t>][j]</a:t>
            </a:r>
            <a:r>
              <a:rPr lang="zh-CN" altLang="en-US" sz="1600" b="1" dirty="0">
                <a:solidFill>
                  <a:srgbClr val="C00000"/>
                </a:solidFill>
              </a:rPr>
              <a:t>等于</a:t>
            </a:r>
            <a:r>
              <a:rPr lang="en-US" altLang="zh-CN" sz="1600" b="1" dirty="0">
                <a:solidFill>
                  <a:srgbClr val="C00000"/>
                </a:solidFill>
              </a:rPr>
              <a:t>'1'</a:t>
            </a:r>
            <a:r>
              <a:rPr lang="zh-CN" altLang="en-US" sz="1600" b="1" dirty="0">
                <a:solidFill>
                  <a:srgbClr val="C00000"/>
                </a:solidFill>
              </a:rPr>
              <a:t>的情况下</a:t>
            </a:r>
            <a:r>
              <a:rPr lang="zh-CN" altLang="en-US" sz="1600" b="1" dirty="0"/>
              <a:t>，依次执行如下操作</a:t>
            </a:r>
          </a:p>
          <a:p>
            <a:r>
              <a:rPr lang="zh-CN" altLang="en-US" sz="1600" b="1" dirty="0"/>
              <a:t>  </a:t>
            </a:r>
            <a:r>
              <a:rPr lang="en-US" altLang="zh-CN" sz="1600" b="1" dirty="0"/>
              <a:t>2.1 </a:t>
            </a:r>
            <a:r>
              <a:rPr lang="en-US" altLang="zh-CN" sz="1600" b="1" dirty="0" err="1">
                <a:solidFill>
                  <a:srgbClr val="009900"/>
                </a:solidFill>
              </a:rPr>
              <a:t>finalResult</a:t>
            </a:r>
            <a:r>
              <a:rPr lang="en-US" altLang="zh-CN" sz="1600" b="1" dirty="0">
                <a:solidFill>
                  <a:srgbClr val="009900"/>
                </a:solidFill>
              </a:rPr>
              <a:t>++</a:t>
            </a:r>
          </a:p>
          <a:p>
            <a:r>
              <a:rPr lang="en-US" altLang="zh-CN" sz="1600" b="1" dirty="0"/>
              <a:t>  2.2 </a:t>
            </a:r>
            <a:r>
              <a:rPr lang="en-US" altLang="zh-CN" sz="1600" b="1" dirty="0">
                <a:solidFill>
                  <a:srgbClr val="CC00CC"/>
                </a:solidFill>
              </a:rPr>
              <a:t>grid[</a:t>
            </a:r>
            <a:r>
              <a:rPr lang="en-US" altLang="zh-CN" sz="1600" b="1" dirty="0" err="1">
                <a:solidFill>
                  <a:srgbClr val="CC00CC"/>
                </a:solidFill>
              </a:rPr>
              <a:t>i</a:t>
            </a:r>
            <a:r>
              <a:rPr lang="en-US" altLang="zh-CN" sz="1600" b="1" dirty="0">
                <a:solidFill>
                  <a:srgbClr val="CC00CC"/>
                </a:solidFill>
              </a:rPr>
              <a:t>][j]</a:t>
            </a:r>
            <a:r>
              <a:rPr lang="zh-CN" altLang="en-US" sz="1600" b="1" dirty="0">
                <a:solidFill>
                  <a:srgbClr val="CC00CC"/>
                </a:solidFill>
              </a:rPr>
              <a:t>赋值为</a:t>
            </a:r>
            <a:r>
              <a:rPr lang="en-US" altLang="zh-CN" sz="1600" b="1" dirty="0">
                <a:solidFill>
                  <a:srgbClr val="CC00CC"/>
                </a:solidFill>
              </a:rPr>
              <a:t>0</a:t>
            </a:r>
            <a:r>
              <a:rPr lang="en-US" altLang="zh-CN" sz="1600" b="1" dirty="0"/>
              <a:t>[</a:t>
            </a:r>
            <a:r>
              <a:rPr lang="zh-CN" altLang="en-US" sz="1600" b="1" dirty="0">
                <a:solidFill>
                  <a:srgbClr val="0000CC"/>
                </a:solidFill>
              </a:rPr>
              <a:t>表示已经访问过，下同</a:t>
            </a:r>
            <a:r>
              <a:rPr lang="en-US" altLang="zh-CN" sz="1600" b="1" dirty="0"/>
              <a:t>]</a:t>
            </a:r>
          </a:p>
          <a:p>
            <a:r>
              <a:rPr lang="en-US" altLang="zh-CN" sz="1600" b="1" dirty="0"/>
              <a:t>  2.3 </a:t>
            </a:r>
            <a:r>
              <a:rPr lang="en-US" altLang="zh-CN" sz="1600" b="1" dirty="0" err="1"/>
              <a:t>i</a:t>
            </a:r>
            <a:r>
              <a:rPr lang="en-US" altLang="zh-CN" sz="1600" b="1" dirty="0"/>
              <a:t> * </a:t>
            </a:r>
            <a:r>
              <a:rPr lang="en-US" altLang="zh-CN" sz="1600" b="1" dirty="0" err="1"/>
              <a:t>columnAmount</a:t>
            </a:r>
            <a:r>
              <a:rPr lang="en-US" altLang="zh-CN" sz="1600" b="1" dirty="0"/>
              <a:t> + j</a:t>
            </a:r>
            <a:r>
              <a:rPr lang="zh-CN" altLang="en-US" sz="1600" b="1" dirty="0"/>
              <a:t>的值，入队列</a:t>
            </a:r>
            <a:r>
              <a:rPr lang="en-US" altLang="zh-CN" sz="1600" b="1" dirty="0"/>
              <a:t>[</a:t>
            </a:r>
            <a:r>
              <a:rPr lang="en-US" altLang="zh-CN" sz="1600" b="1" dirty="0">
                <a:solidFill>
                  <a:srgbClr val="CC6600"/>
                </a:solidFill>
              </a:rPr>
              <a:t>grid</a:t>
            </a:r>
            <a:r>
              <a:rPr lang="zh-CN" altLang="en-US" sz="1600" b="1" dirty="0">
                <a:solidFill>
                  <a:srgbClr val="CC6600"/>
                </a:solidFill>
              </a:rPr>
              <a:t>左上到右下的元素，依次编号为</a:t>
            </a:r>
            <a:r>
              <a:rPr lang="en-US" altLang="zh-CN" sz="1600" b="1" dirty="0">
                <a:solidFill>
                  <a:srgbClr val="CC6600"/>
                </a:solidFill>
              </a:rPr>
              <a:t>0 ~ </a:t>
            </a:r>
            <a:r>
              <a:rPr lang="en-US" altLang="zh-CN" sz="1600" b="1" dirty="0" err="1">
                <a:solidFill>
                  <a:srgbClr val="CC6600"/>
                </a:solidFill>
              </a:rPr>
              <a:t>rowAmount</a:t>
            </a:r>
            <a:r>
              <a:rPr lang="en-US" altLang="zh-CN" sz="1600" b="1" dirty="0">
                <a:solidFill>
                  <a:srgbClr val="CC6600"/>
                </a:solidFill>
              </a:rPr>
              <a:t>*</a:t>
            </a:r>
            <a:r>
              <a:rPr lang="en-US" altLang="zh-CN" sz="1600" b="1" dirty="0" err="1">
                <a:solidFill>
                  <a:srgbClr val="CC6600"/>
                </a:solidFill>
              </a:rPr>
              <a:t>columnAmount</a:t>
            </a:r>
            <a:r>
              <a:rPr lang="en-US" altLang="zh-CN" sz="1600" b="1" dirty="0">
                <a:solidFill>
                  <a:srgbClr val="CC6600"/>
                </a:solidFill>
              </a:rPr>
              <a:t> - 1</a:t>
            </a:r>
            <a:r>
              <a:rPr lang="en-US" altLang="zh-CN" sz="1600" b="1" dirty="0"/>
              <a:t>]</a:t>
            </a:r>
          </a:p>
          <a:p>
            <a:r>
              <a:rPr lang="en-US" altLang="zh-CN" sz="1600" b="1" dirty="0"/>
              <a:t>  2.4 </a:t>
            </a:r>
            <a:r>
              <a:rPr lang="zh-CN" altLang="en-US" sz="1600" b="1" dirty="0"/>
              <a:t>在</a:t>
            </a:r>
            <a:r>
              <a:rPr lang="en-US" altLang="zh-CN" sz="1600" b="1" dirty="0" err="1"/>
              <a:t>neighborQueue</a:t>
            </a:r>
            <a:r>
              <a:rPr lang="zh-CN" altLang="en-US" sz="1600" b="1" dirty="0"/>
              <a:t>非空的情况下，循环执行如下操作</a:t>
            </a:r>
          </a:p>
          <a:p>
            <a:r>
              <a:rPr lang="zh-CN" altLang="en-US" sz="1600" b="1" dirty="0"/>
              <a:t>    </a:t>
            </a:r>
            <a:r>
              <a:rPr lang="en-US" altLang="zh-CN" sz="1600" b="1" dirty="0"/>
              <a:t>2.4.1 </a:t>
            </a:r>
            <a:r>
              <a:rPr lang="zh-CN" altLang="en-US" sz="1600" b="1" dirty="0"/>
              <a:t>队首元素的行号赋值给</a:t>
            </a:r>
            <a:r>
              <a:rPr lang="en-US" altLang="zh-CN" sz="1600" b="1" dirty="0" err="1"/>
              <a:t>eachRow</a:t>
            </a:r>
            <a:endParaRPr lang="en-US" altLang="zh-CN" sz="1600" b="1" dirty="0"/>
          </a:p>
          <a:p>
            <a:r>
              <a:rPr lang="en-US" altLang="zh-CN" sz="1600" b="1" dirty="0"/>
              <a:t>    2.4.2 </a:t>
            </a:r>
            <a:r>
              <a:rPr lang="zh-CN" altLang="en-US" sz="1600" b="1" dirty="0"/>
              <a:t>队首元素的列号赋值给</a:t>
            </a:r>
            <a:r>
              <a:rPr lang="en-US" altLang="zh-CN" sz="1600" b="1" dirty="0" err="1"/>
              <a:t>eachColumn</a:t>
            </a:r>
            <a:endParaRPr lang="en-US" altLang="zh-CN" sz="1600" b="1" dirty="0"/>
          </a:p>
          <a:p>
            <a:r>
              <a:rPr lang="en-US" altLang="zh-CN" sz="1600" b="1" dirty="0"/>
              <a:t>    2.4.3 </a:t>
            </a:r>
            <a:r>
              <a:rPr lang="zh-CN" altLang="en-US" sz="1600" b="1" dirty="0"/>
              <a:t>如果队首元素的</a:t>
            </a:r>
            <a:r>
              <a:rPr lang="zh-CN" altLang="en-US" sz="1600" b="1" dirty="0">
                <a:solidFill>
                  <a:srgbClr val="CC00CC"/>
                </a:solidFill>
              </a:rPr>
              <a:t>左侧元素值为</a:t>
            </a:r>
            <a:r>
              <a:rPr lang="en-US" altLang="zh-CN" sz="1600" b="1" dirty="0">
                <a:solidFill>
                  <a:srgbClr val="CC00CC"/>
                </a:solidFill>
              </a:rPr>
              <a:t>'1'</a:t>
            </a:r>
            <a:r>
              <a:rPr lang="zh-CN" altLang="en-US" sz="1600" b="1" dirty="0">
                <a:solidFill>
                  <a:srgbClr val="CC00CC"/>
                </a:solidFill>
              </a:rPr>
              <a:t>，则将该元素的编号入队列</a:t>
            </a:r>
            <a:r>
              <a:rPr lang="zh-CN" altLang="en-US" sz="1600" b="1" dirty="0"/>
              <a:t>，并将该元素值赋值为</a:t>
            </a:r>
            <a:r>
              <a:rPr lang="en-US" altLang="zh-CN" sz="1600" b="1" dirty="0"/>
              <a:t>0</a:t>
            </a:r>
          </a:p>
          <a:p>
            <a:r>
              <a:rPr lang="en-US" altLang="zh-CN" sz="1600" b="1" dirty="0"/>
              <a:t>    2.4.4 </a:t>
            </a:r>
            <a:r>
              <a:rPr lang="zh-CN" altLang="en-US" sz="1600" b="1" dirty="0"/>
              <a:t>如果队首元素的</a:t>
            </a:r>
            <a:r>
              <a:rPr lang="zh-CN" altLang="en-US" sz="1600" b="1" dirty="0">
                <a:solidFill>
                  <a:srgbClr val="CC00CC"/>
                </a:solidFill>
              </a:rPr>
              <a:t>右侧元素值为</a:t>
            </a:r>
            <a:r>
              <a:rPr lang="en-US" altLang="zh-CN" sz="1600" b="1" dirty="0">
                <a:solidFill>
                  <a:srgbClr val="CC00CC"/>
                </a:solidFill>
              </a:rPr>
              <a:t>'1'</a:t>
            </a:r>
            <a:r>
              <a:rPr lang="zh-CN" altLang="en-US" sz="1600" b="1" dirty="0">
                <a:solidFill>
                  <a:srgbClr val="CC00CC"/>
                </a:solidFill>
              </a:rPr>
              <a:t>，则将该元素的编号入队列</a:t>
            </a:r>
            <a:r>
              <a:rPr lang="zh-CN" altLang="en-US" sz="1600" b="1" dirty="0"/>
              <a:t>，并将该元素值赋值为</a:t>
            </a:r>
            <a:r>
              <a:rPr lang="en-US" altLang="zh-CN" sz="1600" b="1" dirty="0"/>
              <a:t>0</a:t>
            </a:r>
          </a:p>
          <a:p>
            <a:r>
              <a:rPr lang="en-US" altLang="zh-CN" sz="1600" b="1" dirty="0"/>
              <a:t>    2.4.5 </a:t>
            </a:r>
            <a:r>
              <a:rPr lang="zh-CN" altLang="en-US" sz="1600" b="1" dirty="0"/>
              <a:t>如果队首元素的</a:t>
            </a:r>
            <a:r>
              <a:rPr lang="zh-CN" altLang="en-US" sz="1600" b="1" dirty="0">
                <a:solidFill>
                  <a:srgbClr val="CC00CC"/>
                </a:solidFill>
              </a:rPr>
              <a:t>上方元素值为</a:t>
            </a:r>
            <a:r>
              <a:rPr lang="en-US" altLang="zh-CN" sz="1600" b="1" dirty="0">
                <a:solidFill>
                  <a:srgbClr val="CC00CC"/>
                </a:solidFill>
              </a:rPr>
              <a:t>'1'</a:t>
            </a:r>
            <a:r>
              <a:rPr lang="zh-CN" altLang="en-US" sz="1600" b="1" dirty="0">
                <a:solidFill>
                  <a:srgbClr val="CC00CC"/>
                </a:solidFill>
              </a:rPr>
              <a:t>，则将该元素的编号入队列</a:t>
            </a:r>
            <a:r>
              <a:rPr lang="zh-CN" altLang="en-US" sz="1600" b="1" dirty="0"/>
              <a:t>，并将该元素值赋值为</a:t>
            </a:r>
            <a:r>
              <a:rPr lang="en-US" altLang="zh-CN" sz="1600" b="1" dirty="0"/>
              <a:t>0</a:t>
            </a:r>
          </a:p>
          <a:p>
            <a:r>
              <a:rPr lang="en-US" altLang="zh-CN" sz="1600" b="1" dirty="0"/>
              <a:t>    2.4.6 </a:t>
            </a:r>
            <a:r>
              <a:rPr lang="zh-CN" altLang="en-US" sz="1600" b="1" dirty="0"/>
              <a:t>如果队首元素的</a:t>
            </a:r>
            <a:r>
              <a:rPr lang="zh-CN" altLang="en-US" sz="1600" b="1" dirty="0">
                <a:solidFill>
                  <a:srgbClr val="CC00CC"/>
                </a:solidFill>
              </a:rPr>
              <a:t>下方元素值为</a:t>
            </a:r>
            <a:r>
              <a:rPr lang="en-US" altLang="zh-CN" sz="1600" b="1" dirty="0">
                <a:solidFill>
                  <a:srgbClr val="CC00CC"/>
                </a:solidFill>
              </a:rPr>
              <a:t>'1'</a:t>
            </a:r>
            <a:r>
              <a:rPr lang="zh-CN" altLang="en-US" sz="1600" b="1" dirty="0">
                <a:solidFill>
                  <a:srgbClr val="CC00CC"/>
                </a:solidFill>
              </a:rPr>
              <a:t>，则将该元素的编号入队列</a:t>
            </a:r>
            <a:r>
              <a:rPr lang="zh-CN" altLang="en-US" sz="1600" b="1" dirty="0"/>
              <a:t>，并将该元素值赋值为</a:t>
            </a:r>
            <a:r>
              <a:rPr lang="en-US" altLang="zh-CN" sz="1600" b="1" dirty="0"/>
              <a:t>0</a:t>
            </a:r>
          </a:p>
          <a:p>
            <a:r>
              <a:rPr lang="en-US" altLang="zh-CN" sz="1600" b="1" dirty="0"/>
              <a:t>    2.4.7 </a:t>
            </a:r>
            <a:r>
              <a:rPr lang="zh-CN" altLang="en-US" sz="1600" b="1" dirty="0">
                <a:solidFill>
                  <a:srgbClr val="C00000"/>
                </a:solidFill>
              </a:rPr>
              <a:t>队首元素出队列</a:t>
            </a:r>
          </a:p>
          <a:p>
            <a:r>
              <a:rPr lang="en-US" altLang="zh-CN" sz="1600" b="1" dirty="0"/>
              <a:t>3 </a:t>
            </a:r>
            <a:r>
              <a:rPr lang="zh-CN" altLang="en-US" sz="1600" b="1"/>
              <a:t>返回</a:t>
            </a:r>
            <a:r>
              <a:rPr lang="en-US" altLang="zh-CN" sz="1600" b="1"/>
              <a:t>finalResult</a:t>
            </a:r>
          </a:p>
          <a:p>
            <a:r>
              <a:rPr lang="zh-CN" altLang="en-US" sz="1600" b="1">
                <a:solidFill>
                  <a:srgbClr val="0000CC"/>
                </a:solidFill>
              </a:rPr>
              <a:t>备注</a:t>
            </a:r>
            <a:r>
              <a:rPr lang="zh-CN" altLang="en-US" sz="1600" b="1"/>
              <a:t>：可以</a:t>
            </a:r>
            <a:r>
              <a:rPr lang="zh-CN" altLang="en-US" sz="1600" b="1">
                <a:solidFill>
                  <a:srgbClr val="009900"/>
                </a:solidFill>
              </a:rPr>
              <a:t>定义方向数组</a:t>
            </a:r>
            <a:r>
              <a:rPr lang="en-US" altLang="zh-CN" sz="1600" b="1"/>
              <a:t>DIRECTIONS = {{-1, 0}, {1, 0}, {0, -1}, {0, 1}};</a:t>
            </a:r>
            <a:r>
              <a:rPr lang="zh-CN" altLang="en-US" sz="1600" b="1"/>
              <a:t>来表示上下左右，针对每个元素，</a:t>
            </a:r>
            <a:r>
              <a:rPr lang="zh-CN" altLang="en-US" sz="1600" b="1">
                <a:solidFill>
                  <a:srgbClr val="009900"/>
                </a:solidFill>
              </a:rPr>
              <a:t>遍历该数组来构造下一个元素的坐标</a:t>
            </a:r>
            <a:r>
              <a:rPr lang="zh-CN" altLang="en-US" sz="1600" b="1"/>
              <a:t>，从而，减少代码量。</a:t>
            </a:r>
            <a:endParaRPr lang="en-US" altLang="zh-CN" sz="1600" b="1" dirty="0"/>
          </a:p>
        </p:txBody>
      </p:sp>
      <p:pic>
        <p:nvPicPr>
          <p:cNvPr id="7" name="图片 6">
            <a:extLst>
              <a:ext uri="{FF2B5EF4-FFF2-40B4-BE49-F238E27FC236}">
                <a16:creationId xmlns:a16="http://schemas.microsoft.com/office/drawing/2014/main" id="{CE868252-87B4-4CD9-A793-8DD7032BC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2091" y="0"/>
            <a:ext cx="4299908" cy="6858000"/>
          </a:xfrm>
          <a:prstGeom prst="rect">
            <a:avLst/>
          </a:prstGeom>
        </p:spPr>
      </p:pic>
    </p:spTree>
    <p:extLst>
      <p:ext uri="{BB962C8B-B14F-4D97-AF65-F5344CB8AC3E}">
        <p14:creationId xmlns:p14="http://schemas.microsoft.com/office/powerpoint/2010/main" val="18600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3308253" y="1364565"/>
            <a:ext cx="5575493" cy="3024553"/>
          </a:xfrm>
        </p:spPr>
        <p:txBody>
          <a:bodyPr>
            <a:normAutofit/>
          </a:bodyPr>
          <a:lstStyle/>
          <a:p>
            <a:r>
              <a:rPr lang="en-US" altLang="zh-CN" sz="6000" b="1"/>
              <a:t>Q&amp;A</a:t>
            </a:r>
            <a:endParaRPr lang="zh-CN" altLang="en-US" sz="6000" b="1"/>
          </a:p>
        </p:txBody>
      </p:sp>
    </p:spTree>
    <p:extLst>
      <p:ext uri="{BB962C8B-B14F-4D97-AF65-F5344CB8AC3E}">
        <p14:creationId xmlns:p14="http://schemas.microsoft.com/office/powerpoint/2010/main" val="1960840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A8305-0062-4575-AF52-7EC6C4FB7B6E}"/>
              </a:ext>
            </a:extLst>
          </p:cNvPr>
          <p:cNvSpPr>
            <a:spLocks noGrp="1"/>
          </p:cNvSpPr>
          <p:nvPr>
            <p:ph type="title"/>
          </p:nvPr>
        </p:nvSpPr>
        <p:spPr>
          <a:xfrm>
            <a:off x="913774" y="0"/>
            <a:ext cx="10364451" cy="1596177"/>
          </a:xfrm>
        </p:spPr>
        <p:txBody>
          <a:bodyPr/>
          <a:lstStyle/>
          <a:p>
            <a:r>
              <a:rPr lang="zh-CN" altLang="en-US" b="1"/>
              <a:t>大纲</a:t>
            </a:r>
          </a:p>
        </p:txBody>
      </p:sp>
      <p:sp>
        <p:nvSpPr>
          <p:cNvPr id="3" name="内容占位符 2">
            <a:extLst>
              <a:ext uri="{FF2B5EF4-FFF2-40B4-BE49-F238E27FC236}">
                <a16:creationId xmlns:a16="http://schemas.microsoft.com/office/drawing/2014/main" id="{20363EA3-B71F-48AC-BAB6-33BA77C53EE4}"/>
              </a:ext>
            </a:extLst>
          </p:cNvPr>
          <p:cNvSpPr>
            <a:spLocks noGrp="1"/>
          </p:cNvSpPr>
          <p:nvPr>
            <p:ph sz="quarter" idx="13"/>
          </p:nvPr>
        </p:nvSpPr>
        <p:spPr>
          <a:xfrm>
            <a:off x="1040383" y="1489518"/>
            <a:ext cx="10363826" cy="3878963"/>
          </a:xfrm>
        </p:spPr>
        <p:txBody>
          <a:bodyPr>
            <a:noAutofit/>
          </a:bodyPr>
          <a:lstStyle/>
          <a:p>
            <a:r>
              <a:rPr lang="zh-CN" altLang="en-US" sz="2800" b="1" cap="none"/>
              <a:t>分支限界法的定义</a:t>
            </a:r>
            <a:endParaRPr lang="en-US" altLang="zh-CN" sz="2800" b="1" cap="none"/>
          </a:p>
          <a:p>
            <a:r>
              <a:rPr lang="zh-CN" altLang="en-US" sz="2800" b="1" cap="none"/>
              <a:t>分支限界法的基本思想</a:t>
            </a:r>
            <a:endParaRPr lang="en-US" altLang="zh-CN" sz="2800" b="1" cap="none"/>
          </a:p>
          <a:p>
            <a:r>
              <a:rPr lang="zh-CN" altLang="en-US" sz="2800" b="1" cap="none"/>
              <a:t>分支限界法的求解过程</a:t>
            </a:r>
            <a:endParaRPr lang="en-US" altLang="zh-CN" sz="2800" b="1" cap="none"/>
          </a:p>
          <a:p>
            <a:r>
              <a:rPr lang="zh-CN" altLang="en-US" sz="2800" b="1" cap="none"/>
              <a:t>分支限界法</a:t>
            </a:r>
            <a:r>
              <a:rPr lang="en-US" altLang="zh-CN" sz="2800" b="1" cap="none"/>
              <a:t>VS</a:t>
            </a:r>
            <a:r>
              <a:rPr lang="zh-CN" altLang="en-US" sz="2800" b="1" cap="none"/>
              <a:t>回溯法</a:t>
            </a:r>
            <a:endParaRPr lang="en-US" altLang="zh-CN" sz="2800" b="1" cap="none"/>
          </a:p>
          <a:p>
            <a:r>
              <a:rPr lang="zh-CN" altLang="en-US" sz="2800" b="1" cap="none"/>
              <a:t>真题解析</a:t>
            </a:r>
          </a:p>
        </p:txBody>
      </p:sp>
    </p:spTree>
    <p:extLst>
      <p:ext uri="{BB962C8B-B14F-4D97-AF65-F5344CB8AC3E}">
        <p14:creationId xmlns:p14="http://schemas.microsoft.com/office/powerpoint/2010/main" val="73462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0"/>
            <a:ext cx="10364451" cy="1596177"/>
          </a:xfrm>
        </p:spPr>
        <p:txBody>
          <a:bodyPr/>
          <a:lstStyle/>
          <a:p>
            <a:r>
              <a:rPr lang="zh-CN" altLang="en-US" b="1" cap="none"/>
              <a:t>分支限界法的定义</a:t>
            </a:r>
            <a:endParaRPr lang="zh-CN" altLang="en-US" b="1"/>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913774" y="1083212"/>
            <a:ext cx="10363826" cy="5542671"/>
          </a:xfrm>
        </p:spPr>
        <p:txBody>
          <a:bodyPr/>
          <a:lstStyle/>
          <a:p>
            <a:pPr>
              <a:buFont typeface="Wingdings" panose="05000000000000000000" pitchFamily="2" charset="2"/>
              <a:buChar char="Ø"/>
            </a:pPr>
            <a:r>
              <a:rPr lang="zh-CN" altLang="en-US" sz="2800" b="1" cap="none" dirty="0">
                <a:solidFill>
                  <a:srgbClr val="0000CC"/>
                </a:solidFill>
                <a:latin typeface="Times New Roman" panose="02020603050405020304" pitchFamily="18" charset="0"/>
                <a:cs typeface="Times New Roman" panose="02020603050405020304" pitchFamily="18" charset="0"/>
              </a:rPr>
              <a:t>定义</a:t>
            </a:r>
            <a:endParaRPr lang="en-US" altLang="zh-CN" sz="2800" b="1" cap="none" dirty="0">
              <a:solidFill>
                <a:srgbClr val="0000CC"/>
              </a:solidFill>
              <a:latin typeface="Times New Roman" panose="02020603050405020304" pitchFamily="18" charset="0"/>
              <a:cs typeface="Times New Roman" panose="02020603050405020304" pitchFamily="18" charset="0"/>
            </a:endParaRPr>
          </a:p>
          <a:p>
            <a:pPr marL="0" indent="0">
              <a:buNone/>
            </a:pPr>
            <a:r>
              <a:rPr lang="zh-CN" altLang="en-US" sz="2400" b="1" cap="none" dirty="0">
                <a:latin typeface="Times New Roman" panose="02020603050405020304" pitchFamily="18" charset="0"/>
                <a:cs typeface="Times New Roman" panose="02020603050405020304" pitchFamily="18" charset="0"/>
              </a:rPr>
              <a:t>分支限界法是以</a:t>
            </a:r>
            <a:r>
              <a:rPr lang="zh-CN" altLang="en-US" sz="2400" b="1" cap="none" dirty="0">
                <a:solidFill>
                  <a:srgbClr val="FF3399"/>
                </a:solidFill>
                <a:latin typeface="Times New Roman" panose="02020603050405020304" pitchFamily="18" charset="0"/>
                <a:cs typeface="Times New Roman" panose="02020603050405020304" pitchFamily="18" charset="0"/>
              </a:rPr>
              <a:t>广度优先</a:t>
            </a:r>
            <a:r>
              <a:rPr lang="zh-CN" altLang="en-US" sz="2400" b="1" cap="none" dirty="0">
                <a:latin typeface="Times New Roman" panose="02020603050405020304" pitchFamily="18" charset="0"/>
                <a:cs typeface="Times New Roman" panose="02020603050405020304" pitchFamily="18" charset="0"/>
              </a:rPr>
              <a:t>或以</a:t>
            </a:r>
            <a:r>
              <a:rPr lang="zh-CN" altLang="en-US" sz="2400" b="1" cap="none" dirty="0">
                <a:solidFill>
                  <a:srgbClr val="009900"/>
                </a:solidFill>
                <a:latin typeface="Times New Roman" panose="02020603050405020304" pitchFamily="18" charset="0"/>
                <a:cs typeface="Times New Roman" panose="02020603050405020304" pitchFamily="18" charset="0"/>
              </a:rPr>
              <a:t>最小耗费（最大效益）</a:t>
            </a:r>
            <a:r>
              <a:rPr lang="zh-CN" altLang="en-US" sz="2400" b="1" cap="none" dirty="0">
                <a:latin typeface="Times New Roman" panose="02020603050405020304" pitchFamily="18" charset="0"/>
                <a:cs typeface="Times New Roman" panose="02020603050405020304" pitchFamily="18" charset="0"/>
              </a:rPr>
              <a:t>优先的方式搜索问题的解空间树，并通过</a:t>
            </a:r>
            <a:r>
              <a:rPr lang="zh-CN" altLang="en-US" sz="2400" b="1" cap="none" dirty="0">
                <a:solidFill>
                  <a:srgbClr val="CC00CC"/>
                </a:solidFill>
                <a:latin typeface="Times New Roman" panose="02020603050405020304" pitchFamily="18" charset="0"/>
                <a:cs typeface="Times New Roman" panose="02020603050405020304" pitchFamily="18" charset="0"/>
              </a:rPr>
              <a:t>限界函数</a:t>
            </a:r>
            <a:r>
              <a:rPr lang="zh-CN" altLang="en-US" sz="2400" b="1" cap="none" dirty="0">
                <a:latin typeface="Times New Roman" panose="02020603050405020304" pitchFamily="18" charset="0"/>
                <a:cs typeface="Times New Roman" panose="02020603050405020304" pitchFamily="18" charset="0"/>
              </a:rPr>
              <a:t>和</a:t>
            </a:r>
            <a:r>
              <a:rPr lang="zh-CN" altLang="en-US" sz="2400" b="1" cap="none" dirty="0">
                <a:solidFill>
                  <a:srgbClr val="CC00CC"/>
                </a:solidFill>
                <a:latin typeface="Times New Roman" panose="02020603050405020304" pitchFamily="18" charset="0"/>
                <a:cs typeface="Times New Roman" panose="02020603050405020304" pitchFamily="18" charset="0"/>
              </a:rPr>
              <a:t>约束条件</a:t>
            </a:r>
            <a:r>
              <a:rPr lang="zh-CN" altLang="en-US" sz="2400" b="1" cap="none" dirty="0">
                <a:latin typeface="Times New Roman" panose="02020603050405020304" pitchFamily="18" charset="0"/>
                <a:cs typeface="Times New Roman" panose="02020603050405020304" pitchFamily="18" charset="0"/>
              </a:rPr>
              <a:t>，缩小搜索范围的求解方法。</a:t>
            </a:r>
            <a:endParaRPr lang="en-US" altLang="zh-CN" sz="2400" b="1"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800" b="1" cap="none" dirty="0">
                <a:solidFill>
                  <a:srgbClr val="0000CC"/>
                </a:solidFill>
                <a:latin typeface="Times New Roman" panose="02020603050405020304" pitchFamily="18" charset="0"/>
                <a:cs typeface="Times New Roman" panose="02020603050405020304" pitchFamily="18" charset="0"/>
              </a:rPr>
              <a:t>方法</a:t>
            </a:r>
            <a:endParaRPr lang="en-US" altLang="zh-CN" sz="2800" b="1" cap="none" dirty="0">
              <a:solidFill>
                <a:srgbClr val="0000CC"/>
              </a:solidFill>
              <a:latin typeface="Times New Roman" panose="02020603050405020304" pitchFamily="18" charset="0"/>
              <a:cs typeface="Times New Roman" panose="02020603050405020304" pitchFamily="18" charset="0"/>
            </a:endParaRPr>
          </a:p>
          <a:p>
            <a:pPr marL="0" indent="0">
              <a:buNone/>
            </a:pPr>
            <a:r>
              <a:rPr lang="en-US" altLang="zh-CN" sz="2400" b="1" cap="none" dirty="0">
                <a:latin typeface="Times New Roman" panose="02020603050405020304" pitchFamily="18" charset="0"/>
                <a:cs typeface="Times New Roman" panose="02020603050405020304" pitchFamily="18" charset="0"/>
              </a:rPr>
              <a:t>1</a:t>
            </a:r>
            <a:r>
              <a:rPr lang="zh-CN" altLang="en-US" sz="2400" b="1" cap="none" dirty="0">
                <a:latin typeface="Times New Roman" panose="02020603050405020304" pitchFamily="18" charset="0"/>
                <a:cs typeface="Times New Roman" panose="02020603050405020304" pitchFamily="18" charset="0"/>
              </a:rPr>
              <a:t>、</a:t>
            </a:r>
            <a:r>
              <a:rPr lang="zh-CN" altLang="en-US" sz="2400" b="1" cap="none" dirty="0">
                <a:solidFill>
                  <a:srgbClr val="009900"/>
                </a:solidFill>
                <a:latin typeface="Times New Roman" panose="02020603050405020304" pitchFamily="18" charset="0"/>
                <a:cs typeface="Times New Roman" panose="02020603050405020304" pitchFamily="18" charset="0"/>
              </a:rPr>
              <a:t>队列式</a:t>
            </a:r>
            <a:r>
              <a:rPr lang="en-US" altLang="zh-CN" sz="2400" b="1" cap="none" dirty="0">
                <a:solidFill>
                  <a:srgbClr val="009900"/>
                </a:solidFill>
                <a:latin typeface="Times New Roman" panose="02020603050405020304" pitchFamily="18" charset="0"/>
                <a:cs typeface="Times New Roman" panose="02020603050405020304" pitchFamily="18" charset="0"/>
              </a:rPr>
              <a:t>(FIFO)</a:t>
            </a:r>
            <a:r>
              <a:rPr lang="zh-CN" altLang="en-US" sz="2400" b="1" cap="none" dirty="0">
                <a:latin typeface="Times New Roman" panose="02020603050405020304" pitchFamily="18" charset="0"/>
                <a:cs typeface="Times New Roman" panose="02020603050405020304" pitchFamily="18" charset="0"/>
              </a:rPr>
              <a:t>分支限界法       </a:t>
            </a:r>
            <a:endParaRPr lang="en-US" altLang="zh-CN" sz="2400" b="1" cap="none" dirty="0">
              <a:latin typeface="Times New Roman" panose="02020603050405020304" pitchFamily="18" charset="0"/>
              <a:cs typeface="Times New Roman" panose="02020603050405020304" pitchFamily="18" charset="0"/>
            </a:endParaRPr>
          </a:p>
          <a:p>
            <a:pPr marL="0" indent="0">
              <a:buNone/>
            </a:pPr>
            <a:r>
              <a:rPr lang="zh-CN" altLang="en-US" sz="2400" b="1" cap="none" dirty="0">
                <a:latin typeface="Times New Roman" panose="02020603050405020304" pitchFamily="18" charset="0"/>
                <a:cs typeface="Times New Roman" panose="02020603050405020304" pitchFamily="18" charset="0"/>
              </a:rPr>
              <a:t>按照队列先进先出（</a:t>
            </a:r>
            <a:r>
              <a:rPr lang="en-US" altLang="zh-CN" sz="2400" b="1" cap="none" dirty="0">
                <a:latin typeface="Times New Roman" panose="02020603050405020304" pitchFamily="18" charset="0"/>
                <a:cs typeface="Times New Roman" panose="02020603050405020304" pitchFamily="18" charset="0"/>
              </a:rPr>
              <a:t>FIFO</a:t>
            </a:r>
            <a:r>
              <a:rPr lang="zh-CN" altLang="en-US" sz="2400" b="1" cap="none" dirty="0">
                <a:latin typeface="Times New Roman" panose="02020603050405020304" pitchFamily="18" charset="0"/>
                <a:cs typeface="Times New Roman" panose="02020603050405020304" pitchFamily="18" charset="0"/>
              </a:rPr>
              <a:t>）原则选取下一个节点为扩展节点。              </a:t>
            </a:r>
            <a:endParaRPr lang="en-US" altLang="zh-CN" sz="2400" b="1" cap="none" dirty="0">
              <a:latin typeface="Times New Roman" panose="02020603050405020304" pitchFamily="18" charset="0"/>
              <a:cs typeface="Times New Roman" panose="02020603050405020304" pitchFamily="18" charset="0"/>
            </a:endParaRPr>
          </a:p>
          <a:p>
            <a:pPr marL="0" indent="0">
              <a:buNone/>
            </a:pPr>
            <a:r>
              <a:rPr lang="en-US" altLang="zh-CN" sz="2400" b="1" cap="none" dirty="0">
                <a:latin typeface="Times New Roman" panose="02020603050405020304" pitchFamily="18" charset="0"/>
                <a:cs typeface="Times New Roman" panose="02020603050405020304" pitchFamily="18" charset="0"/>
              </a:rPr>
              <a:t>2</a:t>
            </a:r>
            <a:r>
              <a:rPr lang="zh-CN" altLang="en-US" sz="2400" b="1" cap="none" dirty="0">
                <a:latin typeface="Times New Roman" panose="02020603050405020304" pitchFamily="18" charset="0"/>
                <a:cs typeface="Times New Roman" panose="02020603050405020304" pitchFamily="18" charset="0"/>
              </a:rPr>
              <a:t>、</a:t>
            </a:r>
            <a:r>
              <a:rPr lang="zh-CN" altLang="en-US" sz="2400" b="1" cap="none" dirty="0">
                <a:solidFill>
                  <a:srgbClr val="009900"/>
                </a:solidFill>
                <a:latin typeface="Times New Roman" panose="02020603050405020304" pitchFamily="18" charset="0"/>
                <a:cs typeface="Times New Roman" panose="02020603050405020304" pitchFamily="18" charset="0"/>
              </a:rPr>
              <a:t>优先级队列式</a:t>
            </a:r>
            <a:r>
              <a:rPr lang="zh-CN" altLang="en-US" sz="2400" b="1" cap="none" dirty="0">
                <a:latin typeface="Times New Roman" panose="02020603050405020304" pitchFamily="18" charset="0"/>
                <a:cs typeface="Times New Roman" panose="02020603050405020304" pitchFamily="18" charset="0"/>
              </a:rPr>
              <a:t>分支限界法       </a:t>
            </a:r>
            <a:endParaRPr lang="en-US" altLang="zh-CN" sz="2400" b="1" cap="none" dirty="0">
              <a:latin typeface="Times New Roman" panose="02020603050405020304" pitchFamily="18" charset="0"/>
              <a:cs typeface="Times New Roman" panose="02020603050405020304" pitchFamily="18" charset="0"/>
            </a:endParaRPr>
          </a:p>
          <a:p>
            <a:pPr marL="0" indent="0">
              <a:buNone/>
            </a:pPr>
            <a:r>
              <a:rPr lang="zh-CN" altLang="en-US" sz="2400" b="1" cap="none" dirty="0">
                <a:latin typeface="Times New Roman" panose="02020603050405020304" pitchFamily="18" charset="0"/>
                <a:cs typeface="Times New Roman" panose="02020603050405020304" pitchFamily="18" charset="0"/>
              </a:rPr>
              <a:t>按照优先级队列中规定的优先级选取优先级最高的节点成为当前扩展节点。</a:t>
            </a:r>
            <a:endParaRPr lang="en-US" altLang="zh-CN" sz="2400" b="1"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781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0"/>
            <a:ext cx="10364451" cy="1596177"/>
          </a:xfrm>
        </p:spPr>
        <p:txBody>
          <a:bodyPr/>
          <a:lstStyle/>
          <a:p>
            <a:r>
              <a:rPr lang="zh-CN" altLang="en-US" b="1" cap="none"/>
              <a:t>分支限界法的基本思想</a:t>
            </a:r>
            <a:endParaRPr lang="zh-CN" altLang="en-US" b="1"/>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913774" y="1083212"/>
            <a:ext cx="10363826" cy="5542671"/>
          </a:xfrm>
        </p:spPr>
        <p:txBody>
          <a:bodyPr/>
          <a:lstStyle/>
          <a:p>
            <a:pPr>
              <a:buFont typeface="Wingdings" panose="05000000000000000000" pitchFamily="2" charset="2"/>
              <a:buChar char="Ø"/>
            </a:pPr>
            <a:r>
              <a:rPr lang="zh-CN" altLang="en-US" sz="2800" b="1" cap="none" dirty="0">
                <a:solidFill>
                  <a:srgbClr val="0000CC"/>
                </a:solidFill>
                <a:latin typeface="Times New Roman" panose="02020603050405020304" pitchFamily="18" charset="0"/>
                <a:cs typeface="Times New Roman" panose="02020603050405020304" pitchFamily="18" charset="0"/>
              </a:rPr>
              <a:t>基本思想</a:t>
            </a:r>
            <a:endParaRPr lang="en-US" altLang="zh-CN" sz="2800" b="1" cap="none" dirty="0">
              <a:solidFill>
                <a:srgbClr val="0000CC"/>
              </a:solidFill>
              <a:latin typeface="Times New Roman" panose="02020603050405020304" pitchFamily="18" charset="0"/>
              <a:cs typeface="Times New Roman" panose="02020603050405020304" pitchFamily="18" charset="0"/>
            </a:endParaRPr>
          </a:p>
          <a:p>
            <a:pPr marL="0" indent="0">
              <a:buNone/>
            </a:pPr>
            <a:r>
              <a:rPr lang="zh-CN" altLang="en-US" sz="2400" b="1" cap="none" dirty="0">
                <a:latin typeface="Times New Roman" panose="02020603050405020304" pitchFamily="18" charset="0"/>
                <a:cs typeface="Times New Roman" panose="02020603050405020304" pitchFamily="18" charset="0"/>
              </a:rPr>
              <a:t>在分支限界法中，每一个活结点</a:t>
            </a:r>
            <a:r>
              <a:rPr lang="zh-CN" altLang="en-US" sz="2400" b="1" cap="none" dirty="0">
                <a:solidFill>
                  <a:srgbClr val="FF3399"/>
                </a:solidFill>
                <a:latin typeface="Times New Roman" panose="02020603050405020304" pitchFamily="18" charset="0"/>
                <a:cs typeface="Times New Roman" panose="02020603050405020304" pitchFamily="18" charset="0"/>
              </a:rPr>
              <a:t>只有一次机会</a:t>
            </a:r>
            <a:r>
              <a:rPr lang="zh-CN" altLang="en-US" sz="2400" b="1" cap="none" dirty="0">
                <a:latin typeface="Times New Roman" panose="02020603050405020304" pitchFamily="18" charset="0"/>
                <a:cs typeface="Times New Roman" panose="02020603050405020304" pitchFamily="18" charset="0"/>
              </a:rPr>
              <a:t>成为扩展结点。</a:t>
            </a:r>
            <a:endParaRPr lang="en-US" altLang="zh-CN" sz="2400" b="1" cap="none" dirty="0">
              <a:latin typeface="Times New Roman" panose="02020603050405020304" pitchFamily="18" charset="0"/>
              <a:cs typeface="Times New Roman" panose="02020603050405020304" pitchFamily="18" charset="0"/>
            </a:endParaRPr>
          </a:p>
          <a:p>
            <a:pPr marL="0" indent="0">
              <a:buNone/>
            </a:pPr>
            <a:r>
              <a:rPr lang="zh-CN" altLang="en-US" sz="2400" b="1" cap="none" dirty="0">
                <a:latin typeface="Times New Roman" panose="02020603050405020304" pitchFamily="18" charset="0"/>
                <a:cs typeface="Times New Roman" panose="02020603050405020304" pitchFamily="18" charset="0"/>
              </a:rPr>
              <a:t>活结点一旦成为扩展结点，就</a:t>
            </a:r>
            <a:r>
              <a:rPr lang="zh-CN" altLang="en-US" sz="2400" b="1" cap="none" dirty="0">
                <a:solidFill>
                  <a:srgbClr val="CC6600"/>
                </a:solidFill>
                <a:latin typeface="Times New Roman" panose="02020603050405020304" pitchFamily="18" charset="0"/>
                <a:cs typeface="Times New Roman" panose="02020603050405020304" pitchFamily="18" charset="0"/>
              </a:rPr>
              <a:t>一次性产生其所有儿子结点</a:t>
            </a:r>
            <a:r>
              <a:rPr lang="zh-CN" altLang="en-US" sz="2400" b="1" cap="none" dirty="0">
                <a:latin typeface="Times New Roman" panose="02020603050405020304" pitchFamily="18" charset="0"/>
                <a:cs typeface="Times New Roman" panose="02020603050405020304" pitchFamily="18" charset="0"/>
              </a:rPr>
              <a:t>。</a:t>
            </a:r>
            <a:endParaRPr lang="en-US" altLang="zh-CN" sz="2400" b="1" cap="none" dirty="0">
              <a:latin typeface="Times New Roman" panose="02020603050405020304" pitchFamily="18" charset="0"/>
              <a:cs typeface="Times New Roman" panose="02020603050405020304" pitchFamily="18" charset="0"/>
            </a:endParaRPr>
          </a:p>
          <a:p>
            <a:pPr marL="0" indent="0">
              <a:buNone/>
            </a:pPr>
            <a:r>
              <a:rPr lang="zh-CN" altLang="en-US" sz="2400" b="1" cap="none" dirty="0">
                <a:latin typeface="Times New Roman" panose="02020603050405020304" pitchFamily="18" charset="0"/>
                <a:cs typeface="Times New Roman" panose="02020603050405020304" pitchFamily="18" charset="0"/>
              </a:rPr>
              <a:t>在这些儿子结点中，</a:t>
            </a:r>
            <a:r>
              <a:rPr lang="zh-CN" altLang="en-US" sz="2400" b="1" cap="none" dirty="0">
                <a:solidFill>
                  <a:srgbClr val="C00000"/>
                </a:solidFill>
                <a:latin typeface="Times New Roman" panose="02020603050405020304" pitchFamily="18" charset="0"/>
                <a:cs typeface="Times New Roman" panose="02020603050405020304" pitchFamily="18" charset="0"/>
              </a:rPr>
              <a:t>导致不可行解或导致非最优解的儿子结点被舍弃</a:t>
            </a:r>
            <a:r>
              <a:rPr lang="zh-CN" altLang="en-US" sz="2400" b="1" cap="none" dirty="0">
                <a:latin typeface="Times New Roman" panose="02020603050405020304" pitchFamily="18" charset="0"/>
                <a:cs typeface="Times New Roman" panose="02020603050405020304" pitchFamily="18" charset="0"/>
              </a:rPr>
              <a:t>，其余儿子结点被加入活结点表中。 </a:t>
            </a:r>
            <a:endParaRPr lang="en-US" altLang="zh-CN" sz="2400" b="1" cap="none" dirty="0">
              <a:latin typeface="Times New Roman" panose="02020603050405020304" pitchFamily="18" charset="0"/>
              <a:cs typeface="Times New Roman" panose="02020603050405020304" pitchFamily="18" charset="0"/>
            </a:endParaRPr>
          </a:p>
          <a:p>
            <a:pPr marL="0" indent="0">
              <a:buNone/>
            </a:pPr>
            <a:r>
              <a:rPr lang="zh-CN" altLang="en-US" sz="2400" b="1" cap="none" dirty="0">
                <a:latin typeface="Times New Roman" panose="02020603050405020304" pitchFamily="18" charset="0"/>
                <a:cs typeface="Times New Roman" panose="02020603050405020304" pitchFamily="18" charset="0"/>
              </a:rPr>
              <a:t>此后，从活结点表中</a:t>
            </a:r>
            <a:r>
              <a:rPr lang="zh-CN" altLang="en-US" sz="2400" b="1" cap="none" dirty="0">
                <a:solidFill>
                  <a:schemeClr val="accent6">
                    <a:lumMod val="75000"/>
                  </a:schemeClr>
                </a:solidFill>
                <a:latin typeface="Times New Roman" panose="02020603050405020304" pitchFamily="18" charset="0"/>
                <a:cs typeface="Times New Roman" panose="02020603050405020304" pitchFamily="18" charset="0"/>
              </a:rPr>
              <a:t>取下一结点成为当前扩展结点</a:t>
            </a:r>
            <a:r>
              <a:rPr lang="zh-CN" altLang="en-US" sz="2400" b="1" cap="none" dirty="0">
                <a:latin typeface="Times New Roman" panose="02020603050405020304" pitchFamily="18" charset="0"/>
                <a:cs typeface="Times New Roman" panose="02020603050405020304" pitchFamily="18" charset="0"/>
              </a:rPr>
              <a:t>，并重复上述结点扩展过程。这个过程一直持续到</a:t>
            </a:r>
            <a:r>
              <a:rPr lang="zh-CN" altLang="en-US" sz="2400" b="1" cap="none" dirty="0">
                <a:solidFill>
                  <a:srgbClr val="009900"/>
                </a:solidFill>
                <a:latin typeface="Times New Roman" panose="02020603050405020304" pitchFamily="18" charset="0"/>
                <a:cs typeface="Times New Roman" panose="02020603050405020304" pitchFamily="18" charset="0"/>
              </a:rPr>
              <a:t>找到所需的解或活结点表为空时为止</a:t>
            </a:r>
            <a:r>
              <a:rPr lang="zh-CN" altLang="en-US" sz="2400" b="1" cap="none" dirty="0">
                <a:latin typeface="Times New Roman" panose="02020603050405020304" pitchFamily="18" charset="0"/>
                <a:cs typeface="Times New Roman" panose="02020603050405020304" pitchFamily="18" charset="0"/>
              </a:rPr>
              <a:t>。</a:t>
            </a:r>
            <a:endParaRPr lang="en-US" altLang="zh-CN" sz="2400" b="1"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7813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0"/>
            <a:ext cx="10364451" cy="1596177"/>
          </a:xfrm>
        </p:spPr>
        <p:txBody>
          <a:bodyPr/>
          <a:lstStyle/>
          <a:p>
            <a:r>
              <a:rPr lang="zh-CN" altLang="en-US" b="1" cap="none"/>
              <a:t>分支限界法的求解过程</a:t>
            </a:r>
            <a:endParaRPr lang="zh-CN" altLang="en-US" b="1"/>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913774" y="1083212"/>
            <a:ext cx="10363826" cy="5542671"/>
          </a:xfrm>
        </p:spPr>
        <p:txBody>
          <a:bodyPr>
            <a:normAutofit lnSpcReduction="10000"/>
          </a:bodyPr>
          <a:lstStyle/>
          <a:p>
            <a:pPr>
              <a:lnSpc>
                <a:spcPct val="100000"/>
              </a:lnSpc>
              <a:spcBef>
                <a:spcPts val="600"/>
              </a:spcBef>
              <a:spcAft>
                <a:spcPts val="600"/>
              </a:spcAft>
              <a:buFont typeface="Wingdings" panose="05000000000000000000" pitchFamily="2" charset="2"/>
              <a:buChar char="Ø"/>
            </a:pPr>
            <a:r>
              <a:rPr lang="zh-CN" altLang="en-US" sz="2800" b="1" dirty="0">
                <a:solidFill>
                  <a:srgbClr val="0000CC"/>
                </a:solidFill>
              </a:rPr>
              <a:t>过程描述</a:t>
            </a:r>
            <a:endParaRPr lang="en-US" altLang="zh-CN" sz="2800" b="1" dirty="0">
              <a:solidFill>
                <a:srgbClr val="0000CC"/>
              </a:solidFill>
            </a:endParaRPr>
          </a:p>
          <a:p>
            <a:pPr marL="0" indent="0">
              <a:lnSpc>
                <a:spcPct val="100000"/>
              </a:lnSpc>
              <a:spcBef>
                <a:spcPts val="0"/>
              </a:spcBef>
              <a:buNone/>
            </a:pPr>
            <a:r>
              <a:rPr lang="en-US" altLang="zh-CN" sz="2400" b="1" dirty="0"/>
              <a:t>1</a:t>
            </a:r>
            <a:r>
              <a:rPr lang="zh-CN" altLang="zh-CN" sz="2400" b="1" dirty="0"/>
              <a:t>．根据限界函数</a:t>
            </a:r>
            <a:r>
              <a:rPr lang="zh-CN" altLang="zh-CN" sz="2400" b="1" dirty="0">
                <a:solidFill>
                  <a:srgbClr val="FF3399"/>
                </a:solidFill>
              </a:rPr>
              <a:t>确定目标函数的界</a:t>
            </a:r>
            <a:r>
              <a:rPr lang="en-US" altLang="zh-CN" sz="2400" b="1" dirty="0"/>
              <a:t>[down, up]</a:t>
            </a:r>
            <a:r>
              <a:rPr lang="zh-CN" altLang="zh-CN" sz="2400" b="1" dirty="0"/>
              <a:t>；</a:t>
            </a:r>
          </a:p>
          <a:p>
            <a:pPr marL="0" indent="0">
              <a:lnSpc>
                <a:spcPct val="100000"/>
              </a:lnSpc>
              <a:spcBef>
                <a:spcPts val="0"/>
              </a:spcBef>
              <a:buNone/>
            </a:pPr>
            <a:r>
              <a:rPr lang="en-US" altLang="zh-CN" sz="2400" b="1" dirty="0"/>
              <a:t>2</a:t>
            </a:r>
            <a:r>
              <a:rPr lang="zh-CN" altLang="zh-CN" sz="2400" b="1" dirty="0"/>
              <a:t>．将待处理结点表</a:t>
            </a:r>
            <a:r>
              <a:rPr lang="en-US" altLang="zh-CN" sz="2400" b="1" dirty="0"/>
              <a:t>PT</a:t>
            </a:r>
            <a:r>
              <a:rPr lang="zh-CN" altLang="zh-CN" sz="2400" b="1" dirty="0"/>
              <a:t>初始化为空；</a:t>
            </a:r>
          </a:p>
          <a:p>
            <a:pPr marL="0" indent="0">
              <a:lnSpc>
                <a:spcPct val="100000"/>
              </a:lnSpc>
              <a:spcBef>
                <a:spcPts val="0"/>
              </a:spcBef>
              <a:buNone/>
            </a:pPr>
            <a:r>
              <a:rPr lang="en-US" altLang="zh-CN" sz="2400" b="1" dirty="0"/>
              <a:t>3</a:t>
            </a:r>
            <a:r>
              <a:rPr lang="zh-CN" altLang="zh-CN" sz="2400" b="1" dirty="0"/>
              <a:t>．对根结点的每个孩子结点</a:t>
            </a:r>
            <a:r>
              <a:rPr lang="en-US" altLang="zh-CN" sz="2400" b="1" dirty="0"/>
              <a:t>x</a:t>
            </a:r>
            <a:r>
              <a:rPr lang="zh-CN" altLang="zh-CN" sz="2400" b="1" dirty="0"/>
              <a:t>执行下列操作</a:t>
            </a:r>
          </a:p>
          <a:p>
            <a:pPr marL="0" indent="0">
              <a:lnSpc>
                <a:spcPct val="100000"/>
              </a:lnSpc>
              <a:spcBef>
                <a:spcPts val="0"/>
              </a:spcBef>
              <a:buNone/>
            </a:pPr>
            <a:r>
              <a:rPr lang="en-US" altLang="zh-CN" sz="2400" b="1" dirty="0"/>
              <a:t>  3.1 </a:t>
            </a:r>
            <a:r>
              <a:rPr lang="zh-CN" altLang="zh-CN" sz="2400" b="1" dirty="0"/>
              <a:t>估算结点</a:t>
            </a:r>
            <a:r>
              <a:rPr lang="en-US" altLang="zh-CN" sz="2400" b="1" dirty="0"/>
              <a:t>x</a:t>
            </a:r>
            <a:r>
              <a:rPr lang="zh-CN" altLang="zh-CN" sz="2400" b="1" dirty="0"/>
              <a:t>的目标函数值</a:t>
            </a:r>
            <a:r>
              <a:rPr lang="en-US" altLang="zh-CN" sz="2400" b="1" dirty="0"/>
              <a:t>value;</a:t>
            </a:r>
            <a:endParaRPr lang="zh-CN" altLang="zh-CN" sz="2400" b="1" dirty="0"/>
          </a:p>
          <a:p>
            <a:pPr marL="0" indent="0">
              <a:lnSpc>
                <a:spcPct val="100000"/>
              </a:lnSpc>
              <a:spcBef>
                <a:spcPts val="0"/>
              </a:spcBef>
              <a:buNone/>
            </a:pPr>
            <a:r>
              <a:rPr lang="en-US" altLang="zh-CN" sz="2400" b="1" dirty="0"/>
              <a:t>  3.2 </a:t>
            </a:r>
            <a:r>
              <a:rPr lang="zh-CN" altLang="zh-CN" sz="2400" b="1" dirty="0">
                <a:solidFill>
                  <a:srgbClr val="6600FF"/>
                </a:solidFill>
              </a:rPr>
              <a:t>若</a:t>
            </a:r>
            <a:r>
              <a:rPr lang="en-US" altLang="zh-CN" sz="2400" b="1" dirty="0">
                <a:solidFill>
                  <a:srgbClr val="6600FF"/>
                </a:solidFill>
              </a:rPr>
              <a:t>(value&gt;=down)</a:t>
            </a:r>
            <a:r>
              <a:rPr lang="zh-CN" altLang="zh-CN" sz="2400" b="1" dirty="0">
                <a:solidFill>
                  <a:srgbClr val="6600FF"/>
                </a:solidFill>
              </a:rPr>
              <a:t>，则将结点</a:t>
            </a:r>
            <a:r>
              <a:rPr lang="en-US" altLang="zh-CN" sz="2400" b="1" dirty="0">
                <a:solidFill>
                  <a:srgbClr val="6600FF"/>
                </a:solidFill>
              </a:rPr>
              <a:t>x</a:t>
            </a:r>
            <a:r>
              <a:rPr lang="zh-CN" altLang="zh-CN" sz="2400" b="1" dirty="0">
                <a:solidFill>
                  <a:srgbClr val="6600FF"/>
                </a:solidFill>
              </a:rPr>
              <a:t>加入表</a:t>
            </a:r>
            <a:r>
              <a:rPr lang="en-US" altLang="zh-CN" sz="2400" b="1" dirty="0">
                <a:solidFill>
                  <a:srgbClr val="6600FF"/>
                </a:solidFill>
              </a:rPr>
              <a:t>PT</a:t>
            </a:r>
            <a:r>
              <a:rPr lang="zh-CN" altLang="zh-CN" sz="2400" b="1" dirty="0">
                <a:solidFill>
                  <a:srgbClr val="6600FF"/>
                </a:solidFill>
              </a:rPr>
              <a:t>中；</a:t>
            </a:r>
          </a:p>
          <a:p>
            <a:pPr marL="0" indent="0">
              <a:lnSpc>
                <a:spcPct val="100000"/>
              </a:lnSpc>
              <a:spcBef>
                <a:spcPts val="0"/>
              </a:spcBef>
              <a:buNone/>
            </a:pPr>
            <a:r>
              <a:rPr lang="en-US" altLang="zh-CN" sz="2400" b="1" dirty="0"/>
              <a:t>4</a:t>
            </a:r>
            <a:r>
              <a:rPr lang="zh-CN" altLang="zh-CN" sz="2400" b="1"/>
              <a:t>．</a:t>
            </a:r>
            <a:r>
              <a:rPr lang="zh-CN" altLang="zh-CN" sz="2400" b="1">
                <a:solidFill>
                  <a:srgbClr val="CC6600"/>
                </a:solidFill>
              </a:rPr>
              <a:t>循环</a:t>
            </a:r>
            <a:r>
              <a:rPr lang="zh-CN" altLang="en-US" sz="2400" b="1">
                <a:solidFill>
                  <a:srgbClr val="CC6600"/>
                </a:solidFill>
              </a:rPr>
              <a:t>执行以下步骤，</a:t>
            </a:r>
            <a:r>
              <a:rPr lang="zh-CN" altLang="zh-CN" sz="2400" b="1">
                <a:solidFill>
                  <a:srgbClr val="CC6600"/>
                </a:solidFill>
              </a:rPr>
              <a:t>直到</a:t>
            </a:r>
            <a:r>
              <a:rPr lang="zh-CN" altLang="zh-CN" sz="2400" b="1" dirty="0">
                <a:solidFill>
                  <a:srgbClr val="CC6600"/>
                </a:solidFill>
              </a:rPr>
              <a:t>某个叶子结点的目标函数值在表</a:t>
            </a:r>
            <a:r>
              <a:rPr lang="en-US" altLang="zh-CN" sz="2400" b="1" dirty="0">
                <a:solidFill>
                  <a:srgbClr val="CC6600"/>
                </a:solidFill>
              </a:rPr>
              <a:t>PT</a:t>
            </a:r>
            <a:r>
              <a:rPr lang="zh-CN" altLang="zh-CN" sz="2400" b="1" dirty="0">
                <a:solidFill>
                  <a:srgbClr val="CC6600"/>
                </a:solidFill>
              </a:rPr>
              <a:t>中最大</a:t>
            </a:r>
          </a:p>
          <a:p>
            <a:pPr marL="0" indent="0">
              <a:lnSpc>
                <a:spcPct val="100000"/>
              </a:lnSpc>
              <a:spcBef>
                <a:spcPts val="0"/>
              </a:spcBef>
              <a:buNone/>
            </a:pPr>
            <a:r>
              <a:rPr lang="en-US" altLang="zh-CN" sz="2400" b="1" dirty="0"/>
              <a:t>  4.1  </a:t>
            </a:r>
            <a:r>
              <a:rPr lang="en-US" altLang="zh-CN" sz="2400" b="1" dirty="0" err="1"/>
              <a:t>i</a:t>
            </a:r>
            <a:r>
              <a:rPr lang="en-US" altLang="zh-CN" sz="2400" b="1" dirty="0"/>
              <a:t>=</a:t>
            </a:r>
            <a:r>
              <a:rPr lang="zh-CN" altLang="zh-CN" sz="2400" b="1" dirty="0"/>
              <a:t>表</a:t>
            </a:r>
            <a:r>
              <a:rPr lang="en-US" altLang="zh-CN" sz="2400" b="1" dirty="0"/>
              <a:t>PT</a:t>
            </a:r>
            <a:r>
              <a:rPr lang="zh-CN" altLang="zh-CN" sz="2400" b="1" dirty="0"/>
              <a:t>中值最大的结点；</a:t>
            </a:r>
          </a:p>
          <a:p>
            <a:pPr marL="0" indent="0">
              <a:lnSpc>
                <a:spcPct val="100000"/>
              </a:lnSpc>
              <a:spcBef>
                <a:spcPts val="0"/>
              </a:spcBef>
              <a:buNone/>
            </a:pPr>
            <a:r>
              <a:rPr lang="en-US" altLang="zh-CN" sz="2400" b="1" dirty="0"/>
              <a:t>  4.2 </a:t>
            </a:r>
            <a:r>
              <a:rPr lang="zh-CN" altLang="zh-CN" sz="2400" b="1" dirty="0"/>
              <a:t>对结点</a:t>
            </a:r>
            <a:r>
              <a:rPr lang="en-US" altLang="zh-CN" sz="2400" b="1" dirty="0" err="1"/>
              <a:t>i</a:t>
            </a:r>
            <a:r>
              <a:rPr lang="zh-CN" altLang="zh-CN" sz="2400" b="1" dirty="0"/>
              <a:t>的每个孩子结点</a:t>
            </a:r>
            <a:r>
              <a:rPr lang="en-US" altLang="zh-CN" sz="2400" b="1" dirty="0"/>
              <a:t>x</a:t>
            </a:r>
            <a:r>
              <a:rPr lang="zh-CN" altLang="zh-CN" sz="2400" b="1" dirty="0"/>
              <a:t>执行下列操作</a:t>
            </a:r>
          </a:p>
          <a:p>
            <a:pPr marL="0" indent="0">
              <a:lnSpc>
                <a:spcPct val="100000"/>
              </a:lnSpc>
              <a:spcBef>
                <a:spcPts val="0"/>
              </a:spcBef>
              <a:buNone/>
            </a:pPr>
            <a:r>
              <a:rPr lang="en-US" altLang="zh-CN" sz="2400" b="1" dirty="0"/>
              <a:t>   4.2.1 </a:t>
            </a:r>
            <a:r>
              <a:rPr lang="zh-CN" altLang="zh-CN" sz="2400" b="1" dirty="0"/>
              <a:t>估算结点</a:t>
            </a:r>
            <a:r>
              <a:rPr lang="en-US" altLang="zh-CN" sz="2400" b="1" dirty="0"/>
              <a:t>x</a:t>
            </a:r>
            <a:r>
              <a:rPr lang="zh-CN" altLang="zh-CN" sz="2400" b="1" dirty="0"/>
              <a:t>的目标函数值</a:t>
            </a:r>
            <a:r>
              <a:rPr lang="en-US" altLang="zh-CN" sz="2400" b="1" dirty="0"/>
              <a:t>value;</a:t>
            </a:r>
            <a:endParaRPr lang="zh-CN" altLang="zh-CN" sz="2400" b="1" dirty="0"/>
          </a:p>
          <a:p>
            <a:pPr marL="0" indent="0">
              <a:lnSpc>
                <a:spcPct val="100000"/>
              </a:lnSpc>
              <a:spcBef>
                <a:spcPts val="0"/>
              </a:spcBef>
              <a:buNone/>
            </a:pPr>
            <a:r>
              <a:rPr lang="en-US" altLang="zh-CN" sz="2400" b="1" dirty="0"/>
              <a:t>   4.2.2 </a:t>
            </a:r>
            <a:r>
              <a:rPr lang="zh-CN" altLang="zh-CN" sz="2400" b="1" dirty="0">
                <a:solidFill>
                  <a:srgbClr val="C00000"/>
                </a:solidFill>
              </a:rPr>
              <a:t>若</a:t>
            </a:r>
            <a:r>
              <a:rPr lang="en-US" altLang="zh-CN" sz="2400" b="1" dirty="0">
                <a:solidFill>
                  <a:srgbClr val="C00000"/>
                </a:solidFill>
              </a:rPr>
              <a:t>(value&gt;=down)</a:t>
            </a:r>
            <a:r>
              <a:rPr lang="zh-CN" altLang="zh-CN" sz="2400" b="1" dirty="0">
                <a:solidFill>
                  <a:srgbClr val="C00000"/>
                </a:solidFill>
              </a:rPr>
              <a:t>，则将结点</a:t>
            </a:r>
            <a:r>
              <a:rPr lang="en-US" altLang="zh-CN" sz="2400" b="1" dirty="0">
                <a:solidFill>
                  <a:srgbClr val="C00000"/>
                </a:solidFill>
              </a:rPr>
              <a:t>x</a:t>
            </a:r>
            <a:r>
              <a:rPr lang="zh-CN" altLang="zh-CN" sz="2400" b="1" dirty="0">
                <a:solidFill>
                  <a:srgbClr val="C00000"/>
                </a:solidFill>
              </a:rPr>
              <a:t>加入表</a:t>
            </a:r>
            <a:r>
              <a:rPr lang="en-US" altLang="zh-CN" sz="2400" b="1" dirty="0">
                <a:solidFill>
                  <a:srgbClr val="C00000"/>
                </a:solidFill>
              </a:rPr>
              <a:t>PT</a:t>
            </a:r>
            <a:r>
              <a:rPr lang="zh-CN" altLang="zh-CN" sz="2400" b="1" dirty="0">
                <a:solidFill>
                  <a:srgbClr val="C00000"/>
                </a:solidFill>
              </a:rPr>
              <a:t>中</a:t>
            </a:r>
            <a:r>
              <a:rPr lang="zh-CN" altLang="zh-CN" sz="2400" b="1" dirty="0"/>
              <a:t>；</a:t>
            </a:r>
          </a:p>
          <a:p>
            <a:pPr marL="0" indent="0">
              <a:lnSpc>
                <a:spcPct val="100000"/>
              </a:lnSpc>
              <a:spcBef>
                <a:spcPts val="0"/>
              </a:spcBef>
              <a:buNone/>
            </a:pPr>
            <a:r>
              <a:rPr lang="en-US" altLang="zh-CN" sz="2400" b="1" dirty="0"/>
              <a:t>   4.2.3 </a:t>
            </a:r>
            <a:r>
              <a:rPr lang="zh-CN" altLang="zh-CN" sz="2400" b="1" dirty="0">
                <a:solidFill>
                  <a:srgbClr val="009900"/>
                </a:solidFill>
              </a:rPr>
              <a:t>若</a:t>
            </a:r>
            <a:r>
              <a:rPr lang="en-US" altLang="zh-CN" sz="2400" b="1" dirty="0">
                <a:solidFill>
                  <a:srgbClr val="009900"/>
                </a:solidFill>
              </a:rPr>
              <a:t>(</a:t>
            </a:r>
            <a:r>
              <a:rPr lang="zh-CN" altLang="zh-CN" sz="2400" b="1" dirty="0">
                <a:solidFill>
                  <a:srgbClr val="009900"/>
                </a:solidFill>
              </a:rPr>
              <a:t>结点</a:t>
            </a:r>
            <a:r>
              <a:rPr lang="en-US" altLang="zh-CN" sz="2400" b="1" dirty="0">
                <a:solidFill>
                  <a:srgbClr val="009900"/>
                </a:solidFill>
              </a:rPr>
              <a:t>x</a:t>
            </a:r>
            <a:r>
              <a:rPr lang="zh-CN" altLang="zh-CN" sz="2400" b="1" dirty="0">
                <a:solidFill>
                  <a:srgbClr val="009900"/>
                </a:solidFill>
              </a:rPr>
              <a:t>是叶子结点且结点</a:t>
            </a:r>
            <a:r>
              <a:rPr lang="en-US" altLang="zh-CN" sz="2400" b="1" dirty="0">
                <a:solidFill>
                  <a:srgbClr val="009900"/>
                </a:solidFill>
              </a:rPr>
              <a:t>x</a:t>
            </a:r>
            <a:r>
              <a:rPr lang="zh-CN" altLang="zh-CN" sz="2400" b="1" dirty="0">
                <a:solidFill>
                  <a:srgbClr val="009900"/>
                </a:solidFill>
              </a:rPr>
              <a:t>的</a:t>
            </a:r>
            <a:r>
              <a:rPr lang="en-US" altLang="zh-CN" sz="2400" b="1" dirty="0">
                <a:solidFill>
                  <a:srgbClr val="009900"/>
                </a:solidFill>
              </a:rPr>
              <a:t>value</a:t>
            </a:r>
            <a:r>
              <a:rPr lang="zh-CN" altLang="zh-CN" sz="2400" b="1" dirty="0">
                <a:solidFill>
                  <a:srgbClr val="009900"/>
                </a:solidFill>
              </a:rPr>
              <a:t>值在表</a:t>
            </a:r>
            <a:r>
              <a:rPr lang="en-US" altLang="zh-CN" sz="2400" b="1" dirty="0">
                <a:solidFill>
                  <a:srgbClr val="009900"/>
                </a:solidFill>
              </a:rPr>
              <a:t>PT</a:t>
            </a:r>
            <a:r>
              <a:rPr lang="zh-CN" altLang="zh-CN" sz="2400" b="1" dirty="0">
                <a:solidFill>
                  <a:srgbClr val="009900"/>
                </a:solidFill>
              </a:rPr>
              <a:t>中最大</a:t>
            </a:r>
            <a:r>
              <a:rPr lang="en-US" altLang="zh-CN" sz="2400" b="1" dirty="0">
                <a:solidFill>
                  <a:srgbClr val="009900"/>
                </a:solidFill>
              </a:rPr>
              <a:t>)</a:t>
            </a:r>
            <a:r>
              <a:rPr lang="zh-CN" altLang="zh-CN" sz="2400" b="1" dirty="0">
                <a:solidFill>
                  <a:srgbClr val="009900"/>
                </a:solidFill>
              </a:rPr>
              <a:t>，</a:t>
            </a:r>
          </a:p>
          <a:p>
            <a:pPr marL="0" indent="0">
              <a:lnSpc>
                <a:spcPct val="100000"/>
              </a:lnSpc>
              <a:spcBef>
                <a:spcPts val="0"/>
              </a:spcBef>
              <a:buNone/>
            </a:pPr>
            <a:r>
              <a:rPr lang="en-US" altLang="zh-CN" sz="2400" b="1" dirty="0">
                <a:solidFill>
                  <a:srgbClr val="009900"/>
                </a:solidFill>
              </a:rPr>
              <a:t>            </a:t>
            </a:r>
            <a:r>
              <a:rPr lang="zh-CN" altLang="zh-CN" sz="2400" b="1" dirty="0">
                <a:solidFill>
                  <a:srgbClr val="009900"/>
                </a:solidFill>
              </a:rPr>
              <a:t>则将结点</a:t>
            </a:r>
            <a:r>
              <a:rPr lang="en-US" altLang="zh-CN" sz="2400" b="1" dirty="0">
                <a:solidFill>
                  <a:srgbClr val="009900"/>
                </a:solidFill>
              </a:rPr>
              <a:t>x</a:t>
            </a:r>
            <a:r>
              <a:rPr lang="zh-CN" altLang="zh-CN" sz="2400" b="1" dirty="0">
                <a:solidFill>
                  <a:srgbClr val="009900"/>
                </a:solidFill>
              </a:rPr>
              <a:t>对应的解输出，算法结束；</a:t>
            </a:r>
          </a:p>
          <a:p>
            <a:pPr marL="0" indent="0">
              <a:lnSpc>
                <a:spcPct val="100000"/>
              </a:lnSpc>
              <a:spcBef>
                <a:spcPts val="0"/>
              </a:spcBef>
              <a:buNone/>
            </a:pPr>
            <a:r>
              <a:rPr lang="en-US" altLang="zh-CN" sz="2400" b="1" dirty="0"/>
              <a:t>   4.2.4 </a:t>
            </a:r>
            <a:r>
              <a:rPr lang="zh-CN" altLang="zh-CN" sz="2400" b="1" dirty="0"/>
              <a:t>若</a:t>
            </a:r>
            <a:r>
              <a:rPr lang="en-US" altLang="zh-CN" sz="2400" b="1" dirty="0"/>
              <a:t>(</a:t>
            </a:r>
            <a:r>
              <a:rPr lang="zh-CN" altLang="zh-CN" sz="2400" b="1" dirty="0"/>
              <a:t>结点</a:t>
            </a:r>
            <a:r>
              <a:rPr lang="en-US" altLang="zh-CN" sz="2400" b="1" dirty="0"/>
              <a:t>x</a:t>
            </a:r>
            <a:r>
              <a:rPr lang="zh-CN" altLang="zh-CN" sz="2400" b="1" dirty="0"/>
              <a:t>是叶子结点但结点</a:t>
            </a:r>
            <a:r>
              <a:rPr lang="en-US" altLang="zh-CN" sz="2400" b="1" dirty="0"/>
              <a:t>x</a:t>
            </a:r>
            <a:r>
              <a:rPr lang="zh-CN" altLang="zh-CN" sz="2400" b="1" dirty="0"/>
              <a:t>的</a:t>
            </a:r>
            <a:r>
              <a:rPr lang="en-US" altLang="zh-CN" sz="2400" b="1" dirty="0"/>
              <a:t>value</a:t>
            </a:r>
            <a:r>
              <a:rPr lang="zh-CN" altLang="zh-CN" sz="2400" b="1" dirty="0"/>
              <a:t>值在表</a:t>
            </a:r>
            <a:r>
              <a:rPr lang="en-US" altLang="zh-CN" sz="2400" b="1" dirty="0"/>
              <a:t>PT</a:t>
            </a:r>
            <a:r>
              <a:rPr lang="zh-CN" altLang="zh-CN" sz="2400" b="1" dirty="0"/>
              <a:t>中不是最大</a:t>
            </a:r>
            <a:r>
              <a:rPr lang="en-US" altLang="zh-CN" sz="2400" b="1" dirty="0"/>
              <a:t>)</a:t>
            </a:r>
            <a:r>
              <a:rPr lang="zh-CN" altLang="zh-CN" sz="2400" b="1" dirty="0"/>
              <a:t>，</a:t>
            </a:r>
          </a:p>
          <a:p>
            <a:pPr marL="0" indent="0">
              <a:lnSpc>
                <a:spcPct val="100000"/>
              </a:lnSpc>
              <a:spcBef>
                <a:spcPts val="0"/>
              </a:spcBef>
              <a:buNone/>
            </a:pPr>
            <a:r>
              <a:rPr lang="en-US" altLang="zh-CN" sz="2400" b="1" dirty="0"/>
              <a:t>            </a:t>
            </a:r>
            <a:r>
              <a:rPr lang="zh-CN" altLang="zh-CN" sz="2400" b="1" dirty="0"/>
              <a:t>则令</a:t>
            </a:r>
            <a:r>
              <a:rPr lang="en-US" altLang="zh-CN" sz="2400" b="1" dirty="0"/>
              <a:t>down=value</a:t>
            </a:r>
            <a:r>
              <a:rPr lang="zh-CN" altLang="zh-CN" sz="2400" b="1" dirty="0"/>
              <a:t>，并且将表</a:t>
            </a:r>
            <a:r>
              <a:rPr lang="en-US" altLang="zh-CN" sz="2400" b="1" dirty="0"/>
              <a:t>PT</a:t>
            </a:r>
            <a:r>
              <a:rPr lang="zh-CN" altLang="zh-CN" sz="2400" b="1" dirty="0"/>
              <a:t>中所有小于</a:t>
            </a:r>
            <a:r>
              <a:rPr lang="en-US" altLang="zh-CN" sz="2400" b="1" dirty="0"/>
              <a:t>value</a:t>
            </a:r>
            <a:r>
              <a:rPr lang="zh-CN" altLang="zh-CN" sz="2400" b="1" dirty="0"/>
              <a:t>的结点删除；</a:t>
            </a:r>
          </a:p>
          <a:p>
            <a:pPr marL="0" indent="0">
              <a:buNone/>
            </a:pPr>
            <a:endParaRPr lang="en-US" altLang="zh-CN" sz="1800" b="1" cap="none"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0135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1"/>
            <a:ext cx="10364451" cy="590842"/>
          </a:xfrm>
        </p:spPr>
        <p:txBody>
          <a:bodyPr/>
          <a:lstStyle/>
          <a:p>
            <a:r>
              <a:rPr lang="zh-CN" altLang="en-US" b="1" cap="none"/>
              <a:t>分支限界法</a:t>
            </a:r>
            <a:r>
              <a:rPr lang="en-US" altLang="zh-CN" b="1" cap="none"/>
              <a:t>VS</a:t>
            </a:r>
            <a:r>
              <a:rPr lang="zh-CN" altLang="en-US" b="1" cap="none"/>
              <a:t>回溯法</a:t>
            </a:r>
            <a:endParaRPr lang="zh-CN" altLang="en-US" b="1"/>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674624" y="295422"/>
            <a:ext cx="10363826" cy="6231987"/>
          </a:xfrm>
        </p:spPr>
        <p:txBody>
          <a:bodyPr/>
          <a:lstStyle/>
          <a:p>
            <a:pPr>
              <a:buFont typeface="Wingdings" panose="05000000000000000000" pitchFamily="2" charset="2"/>
              <a:buChar char="Ø"/>
            </a:pPr>
            <a:r>
              <a:rPr lang="zh-CN" altLang="en-US" sz="2400" b="1" cap="none" dirty="0">
                <a:solidFill>
                  <a:srgbClr val="0000CC"/>
                </a:solidFill>
                <a:latin typeface="Times New Roman" panose="02020603050405020304" pitchFamily="18" charset="0"/>
                <a:cs typeface="Times New Roman" panose="02020603050405020304" pitchFamily="18" charset="0"/>
              </a:rPr>
              <a:t>求解目标</a:t>
            </a:r>
            <a:endParaRPr lang="en-US" altLang="zh-CN" sz="2400" b="1" cap="none" dirty="0">
              <a:solidFill>
                <a:srgbClr val="0000CC"/>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zh-CN" altLang="en-US" sz="2400" b="1" cap="none" dirty="0">
                <a:solidFill>
                  <a:srgbClr val="FF3399"/>
                </a:solidFill>
                <a:latin typeface="Times New Roman" panose="02020603050405020304" pitchFamily="18" charset="0"/>
                <a:cs typeface="Times New Roman" panose="02020603050405020304" pitchFamily="18" charset="0"/>
              </a:rPr>
              <a:t>回溯法</a:t>
            </a:r>
            <a:r>
              <a:rPr lang="zh-CN" altLang="en-US" sz="2400" b="1" cap="none" dirty="0">
                <a:latin typeface="Times New Roman" panose="02020603050405020304" pitchFamily="18" charset="0"/>
                <a:cs typeface="Times New Roman" panose="02020603050405020304" pitchFamily="18" charset="0"/>
              </a:rPr>
              <a:t>的求解目标是找出满足约束条件的</a:t>
            </a:r>
            <a:r>
              <a:rPr lang="zh-CN" altLang="en-US" sz="2400" b="1" cap="none" dirty="0">
                <a:solidFill>
                  <a:srgbClr val="FF9900"/>
                </a:solidFill>
                <a:latin typeface="Times New Roman" panose="02020603050405020304" pitchFamily="18" charset="0"/>
                <a:cs typeface="Times New Roman" panose="02020603050405020304" pitchFamily="18" charset="0"/>
              </a:rPr>
              <a:t>所有解</a:t>
            </a:r>
            <a:r>
              <a:rPr lang="zh-CN" altLang="en-US" sz="2400" b="1" cap="none" dirty="0">
                <a:latin typeface="Times New Roman" panose="02020603050405020304" pitchFamily="18" charset="0"/>
                <a:cs typeface="Times New Roman" panose="02020603050405020304" pitchFamily="18" charset="0"/>
              </a:rPr>
              <a:t>，而</a:t>
            </a:r>
            <a:r>
              <a:rPr lang="zh-CN" altLang="en-US" sz="2400" b="1" cap="none" dirty="0">
                <a:solidFill>
                  <a:srgbClr val="CC00CC"/>
                </a:solidFill>
                <a:latin typeface="Times New Roman" panose="02020603050405020304" pitchFamily="18" charset="0"/>
                <a:cs typeface="Times New Roman" panose="02020603050405020304" pitchFamily="18" charset="0"/>
              </a:rPr>
              <a:t>分支限界法</a:t>
            </a:r>
            <a:r>
              <a:rPr lang="zh-CN" altLang="en-US" sz="2400" b="1" cap="none" dirty="0">
                <a:latin typeface="Times New Roman" panose="02020603050405020304" pitchFamily="18" charset="0"/>
                <a:cs typeface="Times New Roman" panose="02020603050405020304" pitchFamily="18" charset="0"/>
              </a:rPr>
              <a:t>的求解目标则是找出满足约束条件的</a:t>
            </a:r>
            <a:r>
              <a:rPr lang="zh-CN" altLang="en-US" sz="2400" b="1" cap="none" dirty="0">
                <a:solidFill>
                  <a:srgbClr val="009900"/>
                </a:solidFill>
                <a:latin typeface="Times New Roman" panose="02020603050405020304" pitchFamily="18" charset="0"/>
                <a:cs typeface="Times New Roman" panose="02020603050405020304" pitchFamily="18" charset="0"/>
              </a:rPr>
              <a:t>一个解</a:t>
            </a:r>
            <a:r>
              <a:rPr lang="zh-CN" altLang="en-US" sz="2400" b="1" cap="none" dirty="0">
                <a:latin typeface="Times New Roman" panose="02020603050405020304" pitchFamily="18" charset="0"/>
                <a:cs typeface="Times New Roman" panose="02020603050405020304" pitchFamily="18" charset="0"/>
              </a:rPr>
              <a:t>，或是在满足约束条件的解中找出使某一目标函数值达到极大或极小的解，即在某种意义下的最优解。</a:t>
            </a:r>
            <a:endParaRPr lang="en-US" altLang="zh-CN" sz="2400" b="1"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400" b="1" cap="none" dirty="0">
                <a:solidFill>
                  <a:srgbClr val="0000CC"/>
                </a:solidFill>
                <a:latin typeface="Times New Roman" panose="02020603050405020304" pitchFamily="18" charset="0"/>
                <a:cs typeface="Times New Roman" panose="02020603050405020304" pitchFamily="18" charset="0"/>
              </a:rPr>
              <a:t>结点的扩展方式</a:t>
            </a:r>
            <a:endParaRPr lang="en-US" altLang="zh-CN" sz="2400" b="1" cap="none" dirty="0">
              <a:solidFill>
                <a:srgbClr val="0000CC"/>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zh-CN" altLang="en-US" sz="2400" b="1" cap="none" dirty="0">
                <a:solidFill>
                  <a:srgbClr val="FF3399"/>
                </a:solidFill>
                <a:latin typeface="Times New Roman" panose="02020603050405020304" pitchFamily="18" charset="0"/>
                <a:cs typeface="Times New Roman" panose="02020603050405020304" pitchFamily="18" charset="0"/>
              </a:rPr>
              <a:t>回溯法</a:t>
            </a:r>
            <a:r>
              <a:rPr lang="zh-CN" altLang="en-US" sz="2400" b="1" cap="none" dirty="0">
                <a:latin typeface="Times New Roman" panose="02020603050405020304" pitchFamily="18" charset="0"/>
                <a:cs typeface="Times New Roman" panose="02020603050405020304" pitchFamily="18" charset="0"/>
              </a:rPr>
              <a:t>以</a:t>
            </a:r>
            <a:r>
              <a:rPr lang="zh-CN" altLang="en-US" sz="2400" b="1" cap="none" dirty="0">
                <a:solidFill>
                  <a:srgbClr val="FF9900"/>
                </a:solidFill>
                <a:latin typeface="Times New Roman" panose="02020603050405020304" pitchFamily="18" charset="0"/>
                <a:cs typeface="Times New Roman" panose="02020603050405020304" pitchFamily="18" charset="0"/>
              </a:rPr>
              <a:t>深度优先</a:t>
            </a:r>
            <a:r>
              <a:rPr lang="zh-CN" altLang="en-US" sz="2400" b="1" cap="none" dirty="0">
                <a:latin typeface="Times New Roman" panose="02020603050405020304" pitchFamily="18" charset="0"/>
                <a:cs typeface="Times New Roman" panose="02020603050405020304" pitchFamily="18" charset="0"/>
              </a:rPr>
              <a:t>的方式搜索解空间树，而</a:t>
            </a:r>
            <a:r>
              <a:rPr lang="zh-CN" altLang="en-US" sz="2400" b="1" cap="none" dirty="0">
                <a:solidFill>
                  <a:srgbClr val="CC00CC"/>
                </a:solidFill>
                <a:latin typeface="Times New Roman" panose="02020603050405020304" pitchFamily="18" charset="0"/>
                <a:cs typeface="Times New Roman" panose="02020603050405020304" pitchFamily="18" charset="0"/>
              </a:rPr>
              <a:t>分支限界法</a:t>
            </a:r>
            <a:r>
              <a:rPr lang="zh-CN" altLang="en-US" sz="2400" b="1" cap="none" dirty="0">
                <a:latin typeface="Times New Roman" panose="02020603050405020304" pitchFamily="18" charset="0"/>
                <a:cs typeface="Times New Roman" panose="02020603050405020304" pitchFamily="18" charset="0"/>
              </a:rPr>
              <a:t>则以</a:t>
            </a:r>
            <a:r>
              <a:rPr lang="zh-CN" altLang="en-US" sz="2400" b="1" cap="none" dirty="0">
                <a:solidFill>
                  <a:srgbClr val="009900"/>
                </a:solidFill>
                <a:latin typeface="Times New Roman" panose="02020603050405020304" pitchFamily="18" charset="0"/>
                <a:cs typeface="Times New Roman" panose="02020603050405020304" pitchFamily="18" charset="0"/>
              </a:rPr>
              <a:t>广度优先或最小耗费优先</a:t>
            </a:r>
            <a:r>
              <a:rPr lang="zh-CN" altLang="en-US" sz="2400" b="1" cap="none" dirty="0">
                <a:latin typeface="Times New Roman" panose="02020603050405020304" pitchFamily="18" charset="0"/>
                <a:cs typeface="Times New Roman" panose="02020603050405020304" pitchFamily="18" charset="0"/>
              </a:rPr>
              <a:t>的方式搜索解空间树。</a:t>
            </a:r>
            <a:endParaRPr lang="en-US" altLang="zh-CN" sz="2400" b="1"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400" b="1" cap="none" dirty="0">
                <a:solidFill>
                  <a:srgbClr val="0000CC"/>
                </a:solidFill>
                <a:latin typeface="Times New Roman" panose="02020603050405020304" pitchFamily="18" charset="0"/>
                <a:cs typeface="Times New Roman" panose="02020603050405020304" pitchFamily="18" charset="0"/>
              </a:rPr>
              <a:t>剪枝策略</a:t>
            </a:r>
            <a:endParaRPr lang="en-US" altLang="zh-CN" sz="2400" b="1" cap="none" dirty="0">
              <a:solidFill>
                <a:srgbClr val="0000CC"/>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zh-CN" altLang="en-US" sz="2400" b="1" cap="none" dirty="0">
                <a:solidFill>
                  <a:srgbClr val="FF3399"/>
                </a:solidFill>
                <a:latin typeface="Times New Roman" panose="02020603050405020304" pitchFamily="18" charset="0"/>
                <a:cs typeface="Times New Roman" panose="02020603050405020304" pitchFamily="18" charset="0"/>
              </a:rPr>
              <a:t>回溯法</a:t>
            </a:r>
            <a:r>
              <a:rPr lang="zh-CN" altLang="en-US" sz="2400" b="1" cap="none" dirty="0">
                <a:solidFill>
                  <a:srgbClr val="FF9900"/>
                </a:solidFill>
                <a:latin typeface="Times New Roman" panose="02020603050405020304" pitchFamily="18" charset="0"/>
                <a:cs typeface="Times New Roman" panose="02020603050405020304" pitchFamily="18" charset="0"/>
              </a:rPr>
              <a:t>只通过约束条件</a:t>
            </a:r>
            <a:r>
              <a:rPr lang="zh-CN" altLang="en-US" sz="2400" b="1" cap="none" dirty="0">
                <a:latin typeface="Times New Roman" panose="02020603050405020304" pitchFamily="18" charset="0"/>
                <a:cs typeface="Times New Roman" panose="02020603050405020304" pitchFamily="18" charset="0"/>
              </a:rPr>
              <a:t>来减少无效搜索。</a:t>
            </a:r>
            <a:r>
              <a:rPr lang="zh-CN" altLang="en-US" sz="2400" b="1" cap="none" dirty="0">
                <a:solidFill>
                  <a:srgbClr val="CC00CC"/>
                </a:solidFill>
                <a:latin typeface="Times New Roman" panose="02020603050405020304" pitchFamily="18" charset="0"/>
                <a:cs typeface="Times New Roman" panose="02020603050405020304" pitchFamily="18" charset="0"/>
              </a:rPr>
              <a:t>分支限界法</a:t>
            </a:r>
            <a:r>
              <a:rPr lang="zh-CN" altLang="en-US" sz="2400" b="1" cap="none" dirty="0">
                <a:solidFill>
                  <a:srgbClr val="009900"/>
                </a:solidFill>
                <a:latin typeface="Times New Roman" panose="02020603050405020304" pitchFamily="18" charset="0"/>
                <a:cs typeface="Times New Roman" panose="02020603050405020304" pitchFamily="18" charset="0"/>
              </a:rPr>
              <a:t>不仅通过约束条件</a:t>
            </a:r>
            <a:r>
              <a:rPr lang="en-US" altLang="zh-CN" sz="2400" b="1" cap="none" dirty="0">
                <a:solidFill>
                  <a:srgbClr val="009900"/>
                </a:solidFill>
                <a:latin typeface="Times New Roman" panose="02020603050405020304" pitchFamily="18" charset="0"/>
                <a:cs typeface="Times New Roman" panose="02020603050405020304" pitchFamily="18" charset="0"/>
              </a:rPr>
              <a:t>,  </a:t>
            </a:r>
            <a:r>
              <a:rPr lang="zh-CN" altLang="en-US" sz="2400" b="1" cap="none" dirty="0">
                <a:solidFill>
                  <a:srgbClr val="009900"/>
                </a:solidFill>
                <a:latin typeface="Times New Roman" panose="02020603050405020304" pitchFamily="18" charset="0"/>
                <a:cs typeface="Times New Roman" panose="02020603050405020304" pitchFamily="18" charset="0"/>
              </a:rPr>
              <a:t>而且可通过目标函数</a:t>
            </a:r>
            <a:r>
              <a:rPr lang="zh-CN" altLang="en-US" sz="2400" b="1" cap="none" dirty="0">
                <a:latin typeface="Times New Roman" panose="02020603050405020304" pitchFamily="18" charset="0"/>
                <a:cs typeface="Times New Roman" panose="02020603050405020304" pitchFamily="18" charset="0"/>
              </a:rPr>
              <a:t>的限界来减少无效搜索。</a:t>
            </a:r>
            <a:endParaRPr lang="en-US" altLang="zh-CN" sz="2400" b="1"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400" b="1" cap="none" dirty="0">
                <a:solidFill>
                  <a:srgbClr val="0000CC"/>
                </a:solidFill>
                <a:latin typeface="Times New Roman" panose="02020603050405020304" pitchFamily="18" charset="0"/>
                <a:cs typeface="Times New Roman" panose="02020603050405020304" pitchFamily="18" charset="0"/>
              </a:rPr>
              <a:t>成为扩展结点的机会</a:t>
            </a:r>
            <a:endParaRPr lang="en-US" altLang="zh-CN" sz="2400" b="1" cap="none" dirty="0">
              <a:solidFill>
                <a:srgbClr val="0000CC"/>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zh-CN" altLang="en-US" sz="2400" b="1" cap="none" dirty="0">
                <a:latin typeface="Times New Roman" panose="02020603050405020304" pitchFamily="18" charset="0"/>
                <a:cs typeface="Times New Roman" panose="02020603050405020304" pitchFamily="18" charset="0"/>
              </a:rPr>
              <a:t>在</a:t>
            </a:r>
            <a:r>
              <a:rPr lang="zh-CN" altLang="en-US" sz="2400" b="1" cap="none" dirty="0">
                <a:solidFill>
                  <a:srgbClr val="FF3399"/>
                </a:solidFill>
                <a:latin typeface="Times New Roman" panose="02020603050405020304" pitchFamily="18" charset="0"/>
                <a:cs typeface="Times New Roman" panose="02020603050405020304" pitchFamily="18" charset="0"/>
              </a:rPr>
              <a:t>回溯法</a:t>
            </a:r>
            <a:r>
              <a:rPr lang="zh-CN" altLang="en-US" sz="2400" b="1" cap="none" dirty="0">
                <a:latin typeface="Times New Roman" panose="02020603050405020304" pitchFamily="18" charset="0"/>
                <a:cs typeface="Times New Roman" panose="02020603050405020304" pitchFamily="18" charset="0"/>
              </a:rPr>
              <a:t>中每个结点可能有</a:t>
            </a:r>
            <a:r>
              <a:rPr lang="zh-CN" altLang="en-US" sz="2400" b="1" cap="none" dirty="0">
                <a:solidFill>
                  <a:srgbClr val="FF9900"/>
                </a:solidFill>
                <a:latin typeface="Times New Roman" panose="02020603050405020304" pitchFamily="18" charset="0"/>
                <a:cs typeface="Times New Roman" panose="02020603050405020304" pitchFamily="18" charset="0"/>
              </a:rPr>
              <a:t>多次机会</a:t>
            </a:r>
            <a:r>
              <a:rPr lang="zh-CN" altLang="en-US" sz="2400" b="1" cap="none" dirty="0">
                <a:latin typeface="Times New Roman" panose="02020603050405020304" pitchFamily="18" charset="0"/>
                <a:cs typeface="Times New Roman" panose="02020603050405020304" pitchFamily="18" charset="0"/>
              </a:rPr>
              <a:t>成为扩展结点，而</a:t>
            </a:r>
            <a:r>
              <a:rPr lang="zh-CN" altLang="en-US" sz="2400" b="1" cap="none" dirty="0">
                <a:solidFill>
                  <a:srgbClr val="CC00CC"/>
                </a:solidFill>
                <a:latin typeface="Times New Roman" panose="02020603050405020304" pitchFamily="18" charset="0"/>
                <a:cs typeface="Times New Roman" panose="02020603050405020304" pitchFamily="18" charset="0"/>
              </a:rPr>
              <a:t>分支限界法</a:t>
            </a:r>
            <a:r>
              <a:rPr lang="zh-CN" altLang="en-US" sz="2400" b="1" cap="none" dirty="0">
                <a:latin typeface="Times New Roman" panose="02020603050405020304" pitchFamily="18" charset="0"/>
                <a:cs typeface="Times New Roman" panose="02020603050405020304" pitchFamily="18" charset="0"/>
              </a:rPr>
              <a:t>中每个活结点</a:t>
            </a:r>
            <a:r>
              <a:rPr lang="zh-CN" altLang="en-US" sz="2400" b="1" cap="none" dirty="0">
                <a:solidFill>
                  <a:srgbClr val="009900"/>
                </a:solidFill>
                <a:latin typeface="Times New Roman" panose="02020603050405020304" pitchFamily="18" charset="0"/>
                <a:cs typeface="Times New Roman" panose="02020603050405020304" pitchFamily="18" charset="0"/>
              </a:rPr>
              <a:t>只有一次机会</a:t>
            </a:r>
            <a:r>
              <a:rPr lang="zh-CN" altLang="en-US" sz="2400" b="1" cap="none" dirty="0">
                <a:latin typeface="Times New Roman" panose="02020603050405020304" pitchFamily="18" charset="0"/>
                <a:cs typeface="Times New Roman" panose="02020603050405020304" pitchFamily="18" charset="0"/>
              </a:rPr>
              <a:t>成为扩展结点。</a:t>
            </a:r>
            <a:endParaRPr lang="en-US" altLang="zh-CN" sz="2400" b="1"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4329167" y="138164"/>
            <a:ext cx="4023360" cy="429065"/>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142990" y="589186"/>
            <a:ext cx="6542104" cy="5679628"/>
          </a:xfrm>
        </p:spPr>
        <p:txBody>
          <a:bodyPr/>
          <a:lstStyle/>
          <a:p>
            <a:r>
              <a:rPr lang="en-US" altLang="zh-CN" sz="2400" b="1" cap="none"/>
              <a:t>513. Find Bottom Left Tree Value</a:t>
            </a:r>
            <a:endParaRPr lang="zh-CN" altLang="en-US" cap="none"/>
          </a:p>
        </p:txBody>
      </p:sp>
      <p:pic>
        <p:nvPicPr>
          <p:cNvPr id="4" name="图片 3">
            <a:extLst>
              <a:ext uri="{FF2B5EF4-FFF2-40B4-BE49-F238E27FC236}">
                <a16:creationId xmlns:a16="http://schemas.microsoft.com/office/drawing/2014/main" id="{4B5E5F11-AFFB-47F6-A689-CFDBFB873ED8}"/>
              </a:ext>
            </a:extLst>
          </p:cNvPr>
          <p:cNvPicPr>
            <a:picLocks noChangeAspect="1"/>
          </p:cNvPicPr>
          <p:nvPr/>
        </p:nvPicPr>
        <p:blipFill>
          <a:blip r:embed="rId2"/>
          <a:stretch>
            <a:fillRect/>
          </a:stretch>
        </p:blipFill>
        <p:spPr>
          <a:xfrm>
            <a:off x="4716035" y="809952"/>
            <a:ext cx="5168332" cy="6048048"/>
          </a:xfrm>
          <a:prstGeom prst="rect">
            <a:avLst/>
          </a:prstGeom>
        </p:spPr>
      </p:pic>
    </p:spTree>
    <p:extLst>
      <p:ext uri="{BB962C8B-B14F-4D97-AF65-F5344CB8AC3E}">
        <p14:creationId xmlns:p14="http://schemas.microsoft.com/office/powerpoint/2010/main" val="3051318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0" y="0"/>
            <a:ext cx="5556811" cy="501277"/>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294108"/>
            <a:ext cx="6274817" cy="414337"/>
          </a:xfrm>
        </p:spPr>
        <p:txBody>
          <a:bodyPr>
            <a:normAutofit fontScale="85000" lnSpcReduction="10000"/>
          </a:bodyPr>
          <a:lstStyle/>
          <a:p>
            <a:r>
              <a:rPr lang="en-US" altLang="zh-CN" sz="2400" b="1" cap="none"/>
              <a:t>513. Find Bottom Left Tree Value</a:t>
            </a:r>
            <a:endParaRPr lang="zh-CN" altLang="en-US" sz="2400" cap="none"/>
          </a:p>
        </p:txBody>
      </p:sp>
      <p:sp>
        <p:nvSpPr>
          <p:cNvPr id="4" name="矩形 3">
            <a:extLst>
              <a:ext uri="{FF2B5EF4-FFF2-40B4-BE49-F238E27FC236}">
                <a16:creationId xmlns:a16="http://schemas.microsoft.com/office/drawing/2014/main" id="{9D0ABC2C-6C41-447D-B326-81E657003351}"/>
              </a:ext>
            </a:extLst>
          </p:cNvPr>
          <p:cNvSpPr/>
          <p:nvPr/>
        </p:nvSpPr>
        <p:spPr>
          <a:xfrm>
            <a:off x="-1" y="669989"/>
            <a:ext cx="6274817" cy="3693319"/>
          </a:xfrm>
          <a:prstGeom prst="rect">
            <a:avLst/>
          </a:prstGeom>
        </p:spPr>
        <p:txBody>
          <a:bodyPr wrap="square">
            <a:spAutoFit/>
          </a:bodyPr>
          <a:lstStyle/>
          <a:p>
            <a:r>
              <a:rPr lang="zh-CN" altLang="en-US" b="1" dirty="0"/>
              <a:t>解法：</a:t>
            </a:r>
            <a:r>
              <a:rPr lang="zh-CN" altLang="en-US" b="1" dirty="0">
                <a:solidFill>
                  <a:srgbClr val="0000CC"/>
                </a:solidFill>
              </a:rPr>
              <a:t>层次遍历</a:t>
            </a:r>
            <a:r>
              <a:rPr lang="zh-CN" altLang="en-US" b="1" dirty="0"/>
              <a:t>（时间复杂度</a:t>
            </a:r>
            <a:r>
              <a:rPr lang="en-US" altLang="zh-CN" b="1" dirty="0"/>
              <a:t>O(n)</a:t>
            </a:r>
            <a:r>
              <a:rPr lang="zh-CN" altLang="en-US" b="1" dirty="0"/>
              <a:t>，空间复杂度</a:t>
            </a:r>
            <a:r>
              <a:rPr lang="en-US" altLang="zh-CN" b="1" dirty="0"/>
              <a:t>O(n)</a:t>
            </a:r>
            <a:r>
              <a:rPr lang="zh-CN" altLang="en-US" b="1" dirty="0"/>
              <a:t>）</a:t>
            </a:r>
          </a:p>
          <a:p>
            <a:r>
              <a:rPr lang="en-US" altLang="zh-CN" b="1" dirty="0"/>
              <a:t>0 </a:t>
            </a:r>
            <a:r>
              <a:rPr lang="zh-CN" altLang="en-US" b="1" dirty="0"/>
              <a:t>如果</a:t>
            </a:r>
            <a:r>
              <a:rPr lang="en-US" altLang="zh-CN" b="1" dirty="0"/>
              <a:t>root</a:t>
            </a:r>
            <a:r>
              <a:rPr lang="zh-CN" altLang="en-US" b="1" dirty="0"/>
              <a:t>等于</a:t>
            </a:r>
            <a:r>
              <a:rPr lang="en-US" altLang="zh-CN" b="1" dirty="0"/>
              <a:t>null</a:t>
            </a:r>
            <a:r>
              <a:rPr lang="zh-CN" altLang="en-US" b="1" dirty="0"/>
              <a:t>，则返回</a:t>
            </a:r>
            <a:r>
              <a:rPr lang="en-US" altLang="zh-CN" b="1" dirty="0"/>
              <a:t>-1</a:t>
            </a:r>
          </a:p>
          <a:p>
            <a:r>
              <a:rPr lang="en-US" altLang="zh-CN" b="1" dirty="0"/>
              <a:t>1 </a:t>
            </a:r>
            <a:r>
              <a:rPr lang="zh-CN" altLang="en-US" b="1" dirty="0"/>
              <a:t>初始化队列</a:t>
            </a:r>
            <a:r>
              <a:rPr lang="en-US" altLang="zh-CN" b="1" dirty="0" err="1"/>
              <a:t>nodeQueue</a:t>
            </a:r>
            <a:r>
              <a:rPr lang="zh-CN" altLang="en-US" b="1" dirty="0"/>
              <a:t>为空链表，每一层元素个数</a:t>
            </a:r>
            <a:r>
              <a:rPr lang="en-US" altLang="zh-CN" b="1" dirty="0" err="1"/>
              <a:t>eachLevelAmount</a:t>
            </a:r>
            <a:r>
              <a:rPr lang="zh-CN" altLang="en-US" b="1" dirty="0"/>
              <a:t>为</a:t>
            </a:r>
            <a:r>
              <a:rPr lang="en-US" altLang="zh-CN" b="1" dirty="0"/>
              <a:t>0</a:t>
            </a:r>
            <a:r>
              <a:rPr lang="zh-CN" altLang="en-US" b="1" dirty="0"/>
              <a:t>，游标</a:t>
            </a:r>
            <a:r>
              <a:rPr lang="en-US" altLang="zh-CN" b="1" dirty="0" err="1"/>
              <a:t>i</a:t>
            </a:r>
            <a:r>
              <a:rPr lang="zh-CN" altLang="en-US" b="1" dirty="0"/>
              <a:t>为</a:t>
            </a:r>
            <a:r>
              <a:rPr lang="en-US" altLang="zh-CN" b="1" dirty="0"/>
              <a:t>0</a:t>
            </a:r>
            <a:r>
              <a:rPr lang="zh-CN" altLang="en-US" b="1" dirty="0"/>
              <a:t>，最终结果</a:t>
            </a:r>
            <a:r>
              <a:rPr lang="en-US" altLang="zh-CN" b="1" dirty="0" err="1"/>
              <a:t>finalResult</a:t>
            </a:r>
            <a:r>
              <a:rPr lang="zh-CN" altLang="en-US" b="1" dirty="0"/>
              <a:t>为</a:t>
            </a:r>
            <a:r>
              <a:rPr lang="en-US" altLang="zh-CN" b="1" dirty="0"/>
              <a:t>-1</a:t>
            </a:r>
          </a:p>
          <a:p>
            <a:r>
              <a:rPr lang="en-US" altLang="zh-CN" b="1" dirty="0"/>
              <a:t>2 </a:t>
            </a:r>
            <a:r>
              <a:rPr lang="zh-CN" altLang="en-US" b="1" dirty="0"/>
              <a:t>将</a:t>
            </a:r>
            <a:r>
              <a:rPr lang="en-US" altLang="zh-CN" b="1" dirty="0">
                <a:solidFill>
                  <a:srgbClr val="FF9900"/>
                </a:solidFill>
              </a:rPr>
              <a:t>root</a:t>
            </a:r>
            <a:r>
              <a:rPr lang="zh-CN" altLang="en-US" b="1" dirty="0">
                <a:solidFill>
                  <a:srgbClr val="FF9900"/>
                </a:solidFill>
              </a:rPr>
              <a:t>入队列</a:t>
            </a:r>
          </a:p>
          <a:p>
            <a:r>
              <a:rPr lang="en-US" altLang="zh-CN" b="1" dirty="0"/>
              <a:t>3 </a:t>
            </a:r>
            <a:r>
              <a:rPr lang="zh-CN" altLang="en-US" b="1" dirty="0"/>
              <a:t>在</a:t>
            </a:r>
            <a:r>
              <a:rPr lang="zh-CN" altLang="en-US" b="1" dirty="0">
                <a:solidFill>
                  <a:srgbClr val="FF3399"/>
                </a:solidFill>
              </a:rPr>
              <a:t>队列非空</a:t>
            </a:r>
            <a:r>
              <a:rPr lang="zh-CN" altLang="en-US" b="1" dirty="0"/>
              <a:t>的情况下，循环执行如下操作</a:t>
            </a:r>
          </a:p>
          <a:p>
            <a:r>
              <a:rPr lang="zh-CN" altLang="en-US" b="1" dirty="0"/>
              <a:t>  </a:t>
            </a:r>
            <a:r>
              <a:rPr lang="en-US" altLang="zh-CN" b="1" dirty="0"/>
              <a:t>3.1 </a:t>
            </a:r>
            <a:r>
              <a:rPr lang="zh-CN" altLang="en-US" b="1" dirty="0"/>
              <a:t>将队列中</a:t>
            </a:r>
            <a:r>
              <a:rPr lang="zh-CN" altLang="en-US" b="1" dirty="0">
                <a:solidFill>
                  <a:srgbClr val="0000CC"/>
                </a:solidFill>
              </a:rPr>
              <a:t>元素个数赋值给</a:t>
            </a:r>
            <a:r>
              <a:rPr lang="en-US" altLang="zh-CN" b="1" dirty="0" err="1">
                <a:solidFill>
                  <a:srgbClr val="0000CC"/>
                </a:solidFill>
              </a:rPr>
              <a:t>eachLevelAmount</a:t>
            </a:r>
            <a:endParaRPr lang="en-US" altLang="zh-CN" b="1" dirty="0">
              <a:solidFill>
                <a:srgbClr val="0000CC"/>
              </a:solidFill>
            </a:endParaRPr>
          </a:p>
          <a:p>
            <a:r>
              <a:rPr lang="en-US" altLang="zh-CN" b="1" dirty="0"/>
              <a:t>  3.2 </a:t>
            </a:r>
            <a:r>
              <a:rPr lang="zh-CN" altLang="en-US" b="1" dirty="0"/>
              <a:t>将</a:t>
            </a:r>
            <a:r>
              <a:rPr lang="zh-CN" altLang="en-US" b="1" dirty="0">
                <a:solidFill>
                  <a:srgbClr val="009900"/>
                </a:solidFill>
              </a:rPr>
              <a:t>队首元素值赋值给</a:t>
            </a:r>
            <a:r>
              <a:rPr lang="en-US" altLang="zh-CN" b="1" dirty="0" err="1">
                <a:solidFill>
                  <a:srgbClr val="009900"/>
                </a:solidFill>
              </a:rPr>
              <a:t>finalResult</a:t>
            </a:r>
            <a:endParaRPr lang="en-US" altLang="zh-CN" b="1" dirty="0">
              <a:solidFill>
                <a:srgbClr val="009900"/>
              </a:solidFill>
            </a:endParaRPr>
          </a:p>
          <a:p>
            <a:r>
              <a:rPr lang="en-US" altLang="zh-CN" b="1" dirty="0"/>
              <a:t>  3.3 </a:t>
            </a:r>
            <a:r>
              <a:rPr lang="en-US" altLang="zh-CN" b="1" dirty="0" err="1"/>
              <a:t>i</a:t>
            </a:r>
            <a:r>
              <a:rPr lang="zh-CN" altLang="en-US" b="1" dirty="0"/>
              <a:t>从</a:t>
            </a:r>
            <a:r>
              <a:rPr lang="en-US" altLang="zh-CN" b="1" dirty="0"/>
              <a:t>0</a:t>
            </a:r>
            <a:r>
              <a:rPr lang="zh-CN" altLang="en-US" b="1" dirty="0"/>
              <a:t>遍历至</a:t>
            </a:r>
            <a:r>
              <a:rPr lang="en-US" altLang="zh-CN" b="1" dirty="0" err="1"/>
              <a:t>eachLevelAmount</a:t>
            </a:r>
            <a:r>
              <a:rPr lang="en-US" altLang="zh-CN" b="1" dirty="0"/>
              <a:t> - 1</a:t>
            </a:r>
            <a:r>
              <a:rPr lang="zh-CN" altLang="en-US" b="1" dirty="0"/>
              <a:t>，依次执行如下操作</a:t>
            </a:r>
          </a:p>
          <a:p>
            <a:r>
              <a:rPr lang="zh-CN" altLang="en-US" b="1" dirty="0"/>
              <a:t>    </a:t>
            </a:r>
            <a:r>
              <a:rPr lang="en-US" altLang="zh-CN" b="1" dirty="0"/>
              <a:t>3.3.1 </a:t>
            </a:r>
            <a:r>
              <a:rPr lang="zh-CN" altLang="en-US" b="1" dirty="0"/>
              <a:t>如果队首元素的左子树非空，则将</a:t>
            </a:r>
            <a:r>
              <a:rPr lang="zh-CN" altLang="en-US" b="1" dirty="0">
                <a:solidFill>
                  <a:srgbClr val="CC00CC"/>
                </a:solidFill>
              </a:rPr>
              <a:t>左子树的根入队列</a:t>
            </a:r>
          </a:p>
          <a:p>
            <a:r>
              <a:rPr lang="zh-CN" altLang="en-US" b="1" dirty="0"/>
              <a:t>    </a:t>
            </a:r>
            <a:r>
              <a:rPr lang="en-US" altLang="zh-CN" b="1" dirty="0"/>
              <a:t>3.3.2 </a:t>
            </a:r>
            <a:r>
              <a:rPr lang="zh-CN" altLang="en-US" b="1" dirty="0"/>
              <a:t>如果队首元素的右子树非空，则将</a:t>
            </a:r>
            <a:r>
              <a:rPr lang="zh-CN" altLang="en-US" b="1" dirty="0">
                <a:solidFill>
                  <a:srgbClr val="CC00CC"/>
                </a:solidFill>
              </a:rPr>
              <a:t>右子树的根入队列</a:t>
            </a:r>
          </a:p>
          <a:p>
            <a:r>
              <a:rPr lang="zh-CN" altLang="en-US" b="1" dirty="0"/>
              <a:t>    </a:t>
            </a:r>
            <a:r>
              <a:rPr lang="en-US" altLang="zh-CN" b="1" dirty="0"/>
              <a:t>3.3.3 </a:t>
            </a:r>
            <a:r>
              <a:rPr lang="zh-CN" altLang="en-US" b="1" dirty="0">
                <a:solidFill>
                  <a:srgbClr val="CC6600"/>
                </a:solidFill>
              </a:rPr>
              <a:t>队首元素出队列</a:t>
            </a:r>
          </a:p>
          <a:p>
            <a:r>
              <a:rPr lang="en-US" altLang="zh-CN" b="1" dirty="0"/>
              <a:t>4 </a:t>
            </a:r>
            <a:r>
              <a:rPr lang="zh-CN" altLang="en-US" b="1" dirty="0"/>
              <a:t>返回</a:t>
            </a:r>
            <a:r>
              <a:rPr lang="en-US" altLang="zh-CN" b="1" dirty="0" err="1"/>
              <a:t>finalResult</a:t>
            </a:r>
            <a:endParaRPr lang="en-US" altLang="zh-CN" b="1" dirty="0"/>
          </a:p>
        </p:txBody>
      </p:sp>
      <p:pic>
        <p:nvPicPr>
          <p:cNvPr id="6" name="图片 5">
            <a:extLst>
              <a:ext uri="{FF2B5EF4-FFF2-40B4-BE49-F238E27FC236}">
                <a16:creationId xmlns:a16="http://schemas.microsoft.com/office/drawing/2014/main" id="{C7D7A009-CE77-4902-91C6-5593CD65EB2C}"/>
              </a:ext>
            </a:extLst>
          </p:cNvPr>
          <p:cNvPicPr>
            <a:picLocks noChangeAspect="1"/>
          </p:cNvPicPr>
          <p:nvPr/>
        </p:nvPicPr>
        <p:blipFill>
          <a:blip r:embed="rId2"/>
          <a:stretch>
            <a:fillRect/>
          </a:stretch>
        </p:blipFill>
        <p:spPr>
          <a:xfrm>
            <a:off x="6635191" y="75907"/>
            <a:ext cx="4893703" cy="6706185"/>
          </a:xfrm>
          <a:prstGeom prst="rect">
            <a:avLst/>
          </a:prstGeom>
        </p:spPr>
      </p:pic>
    </p:spTree>
    <p:extLst>
      <p:ext uri="{BB962C8B-B14F-4D97-AF65-F5344CB8AC3E}">
        <p14:creationId xmlns:p14="http://schemas.microsoft.com/office/powerpoint/2010/main" val="789111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4329167" y="138164"/>
            <a:ext cx="4023360" cy="429065"/>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142990" y="589186"/>
            <a:ext cx="6542104" cy="5679628"/>
          </a:xfrm>
        </p:spPr>
        <p:txBody>
          <a:bodyPr/>
          <a:lstStyle/>
          <a:p>
            <a:r>
              <a:rPr lang="en-US" altLang="zh-CN" sz="2400" b="1" cap="none"/>
              <a:t>199. Binary Tree Right Side View</a:t>
            </a:r>
            <a:endParaRPr lang="zh-CN" altLang="en-US" cap="none"/>
          </a:p>
        </p:txBody>
      </p:sp>
      <p:pic>
        <p:nvPicPr>
          <p:cNvPr id="4" name="图片 3">
            <a:extLst>
              <a:ext uri="{FF2B5EF4-FFF2-40B4-BE49-F238E27FC236}">
                <a16:creationId xmlns:a16="http://schemas.microsoft.com/office/drawing/2014/main" id="{2E550115-7A58-459B-8995-E40CDB330E8C}"/>
              </a:ext>
            </a:extLst>
          </p:cNvPr>
          <p:cNvPicPr>
            <a:picLocks noChangeAspect="1"/>
          </p:cNvPicPr>
          <p:nvPr/>
        </p:nvPicPr>
        <p:blipFill>
          <a:blip r:embed="rId2"/>
          <a:stretch>
            <a:fillRect/>
          </a:stretch>
        </p:blipFill>
        <p:spPr>
          <a:xfrm>
            <a:off x="669385" y="1772109"/>
            <a:ext cx="11058467" cy="3686156"/>
          </a:xfrm>
          <a:prstGeom prst="rect">
            <a:avLst/>
          </a:prstGeom>
        </p:spPr>
      </p:pic>
    </p:spTree>
    <p:extLst>
      <p:ext uri="{BB962C8B-B14F-4D97-AF65-F5344CB8AC3E}">
        <p14:creationId xmlns:p14="http://schemas.microsoft.com/office/powerpoint/2010/main" val="665866270"/>
      </p:ext>
    </p:extLst>
  </p:cSld>
  <p:clrMapOvr>
    <a:masterClrMapping/>
  </p:clrMapOvr>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TM04033925[[fn=水滴]]</Template>
  <TotalTime>81</TotalTime>
  <Words>1819</Words>
  <Application>Microsoft Office PowerPoint</Application>
  <PresentationFormat>宽屏</PresentationFormat>
  <Paragraphs>133</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Arial</vt:lpstr>
      <vt:lpstr>Times New Roman</vt:lpstr>
      <vt:lpstr>Tw Cen MT</vt:lpstr>
      <vt:lpstr>Wingdings</vt:lpstr>
      <vt:lpstr>水滴</vt:lpstr>
      <vt:lpstr>数据结构和算法 第15讲</vt:lpstr>
      <vt:lpstr>大纲</vt:lpstr>
      <vt:lpstr>分支限界法的定义</vt:lpstr>
      <vt:lpstr>分支限界法的基本思想</vt:lpstr>
      <vt:lpstr>分支限界法的求解过程</vt:lpstr>
      <vt:lpstr>分支限界法VS回溯法</vt:lpstr>
      <vt:lpstr>真题解析</vt:lpstr>
      <vt:lpstr>真题解析</vt:lpstr>
      <vt:lpstr>真题解析</vt:lpstr>
      <vt:lpstr>真题解析</vt:lpstr>
      <vt:lpstr>真题解析</vt:lpstr>
      <vt:lpstr>真题解析</vt:lpstr>
      <vt:lpstr>真题解析</vt:lpstr>
      <vt:lpstr>真题解析</vt:lpstr>
      <vt:lpstr>真题解析</vt:lpstr>
      <vt:lpstr>真题解析</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数据结构和算法</dc:title>
  <dc:creator>侯方园</dc:creator>
  <cp:lastModifiedBy>侯方园</cp:lastModifiedBy>
  <cp:revision>1557</cp:revision>
  <dcterms:created xsi:type="dcterms:W3CDTF">2018-06-21T02:18:15Z</dcterms:created>
  <dcterms:modified xsi:type="dcterms:W3CDTF">2019-11-29T10:29:19Z</dcterms:modified>
</cp:coreProperties>
</file>