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66" r:id="rId5"/>
    <p:sldId id="367" r:id="rId6"/>
    <p:sldId id="354" r:id="rId7"/>
    <p:sldId id="355" r:id="rId8"/>
    <p:sldId id="356" r:id="rId9"/>
    <p:sldId id="357" r:id="rId10"/>
    <p:sldId id="358" r:id="rId11"/>
    <p:sldId id="365" r:id="rId12"/>
    <p:sldId id="359" r:id="rId13"/>
    <p:sldId id="360" r:id="rId14"/>
    <p:sldId id="361" r:id="rId15"/>
    <p:sldId id="362" r:id="rId16"/>
    <p:sldId id="364" r:id="rId17"/>
    <p:sldId id="363" r:id="rId18"/>
    <p:sldId id="29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6600FF"/>
    <a:srgbClr val="FF9900"/>
    <a:srgbClr val="009900"/>
    <a:srgbClr val="666699"/>
    <a:srgbClr val="FF3399"/>
    <a:srgbClr val="CC00CC"/>
    <a:srgbClr val="00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84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16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2018.11.29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46. Permutations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3600F3-A2C5-477D-885F-7FC2F0053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80" y="1546345"/>
            <a:ext cx="6233326" cy="37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5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46. Permutations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7114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迭代法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O(n!)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O(n!)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 err="1"/>
              <a:t>nums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或空，则返回空链表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初始化最终结果二维链表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为空链表，每一个结果一维链表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为空链表，临时结果二维链表</a:t>
            </a:r>
            <a:r>
              <a:rPr lang="en-US" altLang="zh-CN" b="1" dirty="0" err="1"/>
              <a:t>temporaryResult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，游标</a:t>
            </a:r>
            <a:r>
              <a:rPr lang="en-US" altLang="zh-CN" b="1" dirty="0" err="1"/>
              <a:t>i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、</a:t>
            </a:r>
            <a:r>
              <a:rPr lang="en-US" altLang="zh-CN" b="1" dirty="0"/>
              <a:t>k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nums</a:t>
            </a:r>
            <a:r>
              <a:rPr lang="en-US" altLang="zh-CN" b="1" dirty="0">
                <a:solidFill>
                  <a:srgbClr val="6600FF"/>
                </a:solidFill>
              </a:rPr>
              <a:t>[0]</a:t>
            </a:r>
            <a:r>
              <a:rPr lang="zh-CN" altLang="en-US" b="1" dirty="0">
                <a:solidFill>
                  <a:srgbClr val="6600FF"/>
                </a:solidFill>
              </a:rPr>
              <a:t>放入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 （</a:t>
            </a:r>
            <a:r>
              <a:rPr lang="zh-CN" altLang="en-US" b="1" dirty="0">
                <a:solidFill>
                  <a:srgbClr val="FF3399"/>
                </a:solidFill>
              </a:rPr>
              <a:t>为了进行链表裂变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游标</a:t>
            </a:r>
            <a:r>
              <a:rPr lang="en-US" altLang="zh-CN" b="1" dirty="0" err="1">
                <a:solidFill>
                  <a:srgbClr val="FF9900"/>
                </a:solidFill>
              </a:rPr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1</a:t>
            </a:r>
            <a:r>
              <a:rPr lang="zh-CN" altLang="en-US" b="1" dirty="0"/>
              <a:t>遍历至</a:t>
            </a:r>
            <a:r>
              <a:rPr lang="en-US" altLang="zh-CN" b="1" dirty="0" err="1"/>
              <a:t>nums.length</a:t>
            </a:r>
            <a:r>
              <a:rPr lang="en-US" altLang="zh-CN" b="1" dirty="0"/>
              <a:t> - 1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4.1 </a:t>
            </a:r>
            <a:r>
              <a:rPr lang="zh-CN" altLang="en-US" b="1" dirty="0"/>
              <a:t>将</a:t>
            </a:r>
            <a:r>
              <a:rPr lang="en-US" altLang="zh-CN" b="1" dirty="0" err="1"/>
              <a:t>temporaryResult</a:t>
            </a:r>
            <a:r>
              <a:rPr lang="zh-CN" altLang="en-US" b="1" dirty="0"/>
              <a:t>初始化为空链表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4.2 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>
                <a:solidFill>
                  <a:srgbClr val="FF9900"/>
                </a:solidFill>
              </a:rPr>
              <a:t>i</a:t>
            </a:r>
            <a:r>
              <a:rPr lang="zh-CN" altLang="en-US" b="1" dirty="0"/>
              <a:t>，游标</a:t>
            </a:r>
            <a:r>
              <a:rPr lang="en-US" altLang="zh-CN" b="1" dirty="0">
                <a:solidFill>
                  <a:srgbClr val="00B0F0"/>
                </a:solidFill>
              </a:rPr>
              <a:t>k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finalResult.size</a:t>
            </a:r>
            <a:r>
              <a:rPr lang="en-US" altLang="zh-CN" b="1" dirty="0"/>
              <a:t>() - 1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4.2.1 </a:t>
            </a:r>
            <a:r>
              <a:rPr lang="zh-CN" altLang="en-US" b="1" dirty="0">
                <a:solidFill>
                  <a:srgbClr val="6600FF"/>
                </a:solidFill>
              </a:rPr>
              <a:t>创建一个新链表（</a:t>
            </a:r>
            <a:r>
              <a:rPr lang="en-US" altLang="zh-CN" b="1" dirty="0" err="1">
                <a:solidFill>
                  <a:srgbClr val="CC6600"/>
                </a:solidFill>
              </a:rPr>
              <a:t>finalResult</a:t>
            </a:r>
            <a:r>
              <a:rPr lang="zh-CN" altLang="en-US" b="1" dirty="0">
                <a:solidFill>
                  <a:srgbClr val="CC6600"/>
                </a:solidFill>
              </a:rPr>
              <a:t>之后被重新赋值，所以，不能直接使用</a:t>
            </a:r>
            <a:r>
              <a:rPr lang="en-US" altLang="zh-CN" b="1" dirty="0" err="1">
                <a:solidFill>
                  <a:srgbClr val="CC6600"/>
                </a:solidFill>
              </a:rPr>
              <a:t>finalResult</a:t>
            </a:r>
            <a:r>
              <a:rPr lang="zh-CN" altLang="en-US" b="1" dirty="0">
                <a:solidFill>
                  <a:srgbClr val="CC6600"/>
                </a:solidFill>
              </a:rPr>
              <a:t>的元素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r>
              <a:rPr lang="zh-CN" altLang="en-US" b="1" dirty="0"/>
              <a:t>，将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的第</a:t>
            </a:r>
            <a:r>
              <a:rPr lang="en-US" altLang="zh-CN" b="1" dirty="0">
                <a:solidFill>
                  <a:srgbClr val="00B0F0"/>
                </a:solidFill>
              </a:rPr>
              <a:t>k</a:t>
            </a:r>
            <a:r>
              <a:rPr lang="zh-CN" altLang="en-US" b="1" dirty="0"/>
              <a:t>个元素赋值给</a:t>
            </a:r>
            <a:r>
              <a:rPr lang="en-US" altLang="zh-CN" b="1" dirty="0" err="1"/>
              <a:t>eachResult</a:t>
            </a:r>
            <a:endParaRPr lang="en-US" altLang="zh-CN" b="1" dirty="0"/>
          </a:p>
          <a:p>
            <a:r>
              <a:rPr lang="en-US" altLang="zh-CN" b="1" dirty="0"/>
              <a:t>    4.2.2 </a:t>
            </a:r>
            <a:r>
              <a:rPr lang="zh-CN" altLang="en-US" b="1" dirty="0"/>
              <a:t>将</a:t>
            </a:r>
            <a:r>
              <a:rPr lang="en-US" altLang="zh-CN" b="1" dirty="0" err="1"/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9900"/>
                </a:solidFill>
              </a:rPr>
              <a:t>i</a:t>
            </a:r>
            <a:r>
              <a:rPr lang="en-US" altLang="zh-CN" b="1" dirty="0"/>
              <a:t>]</a:t>
            </a:r>
            <a:r>
              <a:rPr lang="zh-CN" altLang="en-US" b="1" dirty="0">
                <a:solidFill>
                  <a:srgbClr val="6600FF"/>
                </a:solidFill>
              </a:rPr>
              <a:t>添加到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/>
              <a:t>的第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个位置（</a:t>
            </a:r>
            <a:r>
              <a:rPr lang="zh-CN" altLang="en-US" b="1" dirty="0">
                <a:solidFill>
                  <a:srgbClr val="FF3399"/>
                </a:solidFill>
              </a:rPr>
              <a:t>构造中间结果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4.2.3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加到</a:t>
            </a:r>
            <a:r>
              <a:rPr lang="en-US" altLang="zh-CN" b="1" dirty="0" err="1">
                <a:solidFill>
                  <a:srgbClr val="6600FF"/>
                </a:solidFill>
              </a:rPr>
              <a:t>temporaryResult</a:t>
            </a:r>
            <a:r>
              <a:rPr lang="zh-CN" altLang="en-US" b="1" dirty="0">
                <a:solidFill>
                  <a:srgbClr val="6600FF"/>
                </a:solidFill>
              </a:rPr>
              <a:t>中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4.3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temporaryResult</a:t>
            </a:r>
            <a:r>
              <a:rPr lang="zh-CN" altLang="en-US" b="1" dirty="0">
                <a:solidFill>
                  <a:srgbClr val="6600FF"/>
                </a:solidFill>
              </a:rPr>
              <a:t>赋值给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为确保顺利扩展出最终结果，临时结果必不可少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zh-CN" altLang="en-US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FE595D-3659-4DF7-8287-19F2E5A7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72" y="1863598"/>
            <a:ext cx="4877098" cy="500916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3A5575-A65A-43BF-BF74-9DEE16460E27}"/>
              </a:ext>
            </a:extLst>
          </p:cNvPr>
          <p:cNvSpPr txBox="1"/>
          <p:nvPr/>
        </p:nvSpPr>
        <p:spPr>
          <a:xfrm>
            <a:off x="6250672" y="-35404"/>
            <a:ext cx="571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2, 3]</a:t>
            </a:r>
            <a:r>
              <a:rPr lang="zh-CN" altLang="en-US" sz="1400" b="1" dirty="0"/>
              <a:t>全排列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</a:rPr>
              <a:t>迭代法构建过程：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4E679E8-196A-4B92-82F1-39153EE1B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672" y="250638"/>
            <a:ext cx="2612033" cy="161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0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46. Permutations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579589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O(n!)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O(n!)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回溯函数：</a:t>
            </a:r>
            <a:r>
              <a:rPr lang="en-US" altLang="zh-CN" b="1" dirty="0" err="1">
                <a:solidFill>
                  <a:srgbClr val="CC6600"/>
                </a:solidFill>
              </a:rPr>
              <a:t>backtrackPermute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zh-CN" altLang="en-US" b="1" dirty="0"/>
              <a:t>输入：最终二维结果链表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，每一个中间结果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，传入的数组</a:t>
            </a:r>
            <a:r>
              <a:rPr lang="en-US" altLang="zh-CN" b="1" dirty="0" err="1"/>
              <a:t>nums</a:t>
            </a:r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如果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的大小等于</a:t>
            </a:r>
            <a:r>
              <a:rPr lang="en-US" altLang="zh-CN" b="1" dirty="0" err="1">
                <a:solidFill>
                  <a:srgbClr val="6600FF"/>
                </a:solidFill>
              </a:rPr>
              <a:t>nums</a:t>
            </a:r>
            <a:r>
              <a:rPr lang="zh-CN" altLang="en-US" b="1" dirty="0">
                <a:solidFill>
                  <a:srgbClr val="6600FF"/>
                </a:solidFill>
              </a:rPr>
              <a:t>数组的大小，则将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赋值给新建的链表（</a:t>
            </a:r>
            <a:r>
              <a:rPr lang="en-US" altLang="zh-CN" b="1" dirty="0" err="1">
                <a:solidFill>
                  <a:srgbClr val="CC6600"/>
                </a:solidFill>
              </a:rPr>
              <a:t>eachResult</a:t>
            </a:r>
            <a:r>
              <a:rPr lang="zh-CN" altLang="en-US" b="1" dirty="0">
                <a:solidFill>
                  <a:srgbClr val="CC6600"/>
                </a:solidFill>
              </a:rPr>
              <a:t>的值后续被改动，所以，不能直接将它存入</a:t>
            </a:r>
            <a:r>
              <a:rPr lang="en-US" altLang="zh-CN" b="1" dirty="0" err="1">
                <a:solidFill>
                  <a:srgbClr val="CC6600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），并将新建的链表加入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，并返回（</a:t>
            </a:r>
            <a:r>
              <a:rPr lang="zh-CN" altLang="en-US" b="1" dirty="0">
                <a:solidFill>
                  <a:srgbClr val="009900"/>
                </a:solidFill>
              </a:rPr>
              <a:t>保存结果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初始化游标</a:t>
            </a:r>
            <a:r>
              <a:rPr lang="en-US" altLang="zh-CN" b="1" dirty="0" err="1"/>
              <a:t>i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，遍历</a:t>
            </a:r>
            <a:r>
              <a:rPr lang="en-US" altLang="zh-CN" b="1" dirty="0" err="1"/>
              <a:t>nums</a:t>
            </a:r>
            <a:r>
              <a:rPr lang="zh-CN" altLang="en-US" b="1" dirty="0"/>
              <a:t>数组，依次执行如下操作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>
                <a:solidFill>
                  <a:srgbClr val="6600FF"/>
                </a:solidFill>
              </a:rPr>
              <a:t>如果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包含了</a:t>
            </a:r>
            <a:r>
              <a:rPr lang="en-US" altLang="zh-CN" b="1" dirty="0" err="1">
                <a:solidFill>
                  <a:srgbClr val="6600FF"/>
                </a:solidFill>
              </a:rPr>
              <a:t>nums</a:t>
            </a:r>
            <a:r>
              <a:rPr lang="en-US" altLang="zh-CN" b="1" dirty="0">
                <a:solidFill>
                  <a:srgbClr val="6600FF"/>
                </a:solidFill>
              </a:rPr>
              <a:t>[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>
                <a:solidFill>
                  <a:srgbClr val="6600FF"/>
                </a:solidFill>
              </a:rPr>
              <a:t>]</a:t>
            </a:r>
            <a:r>
              <a:rPr lang="zh-CN" altLang="en-US" b="1" dirty="0">
                <a:solidFill>
                  <a:srgbClr val="6600FF"/>
                </a:solidFill>
              </a:rPr>
              <a:t>，则</a:t>
            </a:r>
            <a:r>
              <a:rPr lang="en-US" altLang="zh-CN" b="1" dirty="0">
                <a:solidFill>
                  <a:srgbClr val="6600FF"/>
                </a:solidFill>
              </a:rPr>
              <a:t>continue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跳过重复元素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  2.2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nums</a:t>
            </a:r>
            <a:r>
              <a:rPr lang="en-US" altLang="zh-CN" b="1" dirty="0">
                <a:solidFill>
                  <a:srgbClr val="6600FF"/>
                </a:solidFill>
              </a:rPr>
              <a:t>[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>
                <a:solidFill>
                  <a:srgbClr val="6600FF"/>
                </a:solidFill>
              </a:rPr>
              <a:t>]</a:t>
            </a:r>
            <a:r>
              <a:rPr lang="zh-CN" altLang="en-US" b="1" dirty="0">
                <a:solidFill>
                  <a:srgbClr val="6600FF"/>
                </a:solidFill>
              </a:rPr>
              <a:t>加入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追加方式构造中间结果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  2.3 </a:t>
            </a:r>
            <a:r>
              <a:rPr lang="zh-CN" altLang="en-US" b="1" dirty="0"/>
              <a:t>调用</a:t>
            </a:r>
            <a:r>
              <a:rPr lang="en-US" altLang="zh-CN" b="1" dirty="0" err="1"/>
              <a:t>backtrackPermute</a:t>
            </a:r>
            <a:r>
              <a:rPr lang="en-US" altLang="zh-CN" b="1" dirty="0"/>
              <a:t>(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, </a:t>
            </a:r>
            <a:r>
              <a:rPr lang="en-US" altLang="zh-CN" b="1" dirty="0" err="1"/>
              <a:t>eachResult</a:t>
            </a:r>
            <a:r>
              <a:rPr lang="en-US" altLang="zh-CN" b="1" dirty="0"/>
              <a:t>, </a:t>
            </a:r>
            <a:r>
              <a:rPr lang="en-US" altLang="zh-CN" b="1" dirty="0" err="1"/>
              <a:t>nums</a:t>
            </a:r>
            <a:r>
              <a:rPr lang="en-US" altLang="zh-CN" b="1" dirty="0"/>
              <a:t>)</a:t>
            </a:r>
          </a:p>
          <a:p>
            <a:r>
              <a:rPr lang="en-US" altLang="zh-CN" b="1" dirty="0"/>
              <a:t>  2.4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的最后一个元素删除（</a:t>
            </a:r>
            <a:r>
              <a:rPr lang="zh-CN" altLang="en-US" b="1" dirty="0">
                <a:solidFill>
                  <a:srgbClr val="FF3399"/>
                </a:solidFill>
              </a:rPr>
              <a:t>回溯法在此体现，尝试下一种可能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endParaRPr lang="zh-CN" altLang="en-US" b="1" dirty="0"/>
          </a:p>
          <a:p>
            <a:r>
              <a:rPr lang="zh-CN" altLang="en-US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如果参数非法，则返回空链表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、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为空链表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2 </a:t>
            </a:r>
            <a:r>
              <a:rPr lang="en-US" altLang="zh-CN" b="1" dirty="0" err="1">
                <a:solidFill>
                  <a:srgbClr val="0070C0"/>
                </a:solidFill>
              </a:rPr>
              <a:t>backtrackPermute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finalResult</a:t>
            </a:r>
            <a:r>
              <a:rPr lang="en-US" altLang="zh-CN" b="1" dirty="0">
                <a:solidFill>
                  <a:srgbClr val="0070C0"/>
                </a:solidFill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</a:rPr>
              <a:t>eachResult</a:t>
            </a:r>
            <a:r>
              <a:rPr lang="en-US" altLang="zh-CN" b="1" dirty="0">
                <a:solidFill>
                  <a:srgbClr val="0070C0"/>
                </a:solidFill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</a:rPr>
              <a:t>nums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F13F45-4433-470E-948C-BB2334555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77" y="1024361"/>
            <a:ext cx="5115951" cy="58622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0DF552-599F-4BCE-B6EE-20DFF2A5CD8E}"/>
              </a:ext>
            </a:extLst>
          </p:cNvPr>
          <p:cNvSpPr txBox="1"/>
          <p:nvPr/>
        </p:nvSpPr>
        <p:spPr>
          <a:xfrm>
            <a:off x="5556811" y="-14936"/>
            <a:ext cx="5711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2, 3]</a:t>
            </a:r>
            <a:r>
              <a:rPr lang="zh-CN" altLang="en-US" sz="1400" b="1" dirty="0"/>
              <a:t>全排列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</a:rPr>
              <a:t>回溯法构建过程：</a:t>
            </a:r>
            <a:endParaRPr lang="en-US" altLang="zh-CN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9EBB4A-A35E-4B48-A521-6673A7306B59}"/>
              </a:ext>
            </a:extLst>
          </p:cNvPr>
          <p:cNvSpPr txBox="1"/>
          <p:nvPr/>
        </p:nvSpPr>
        <p:spPr>
          <a:xfrm>
            <a:off x="5556811" y="260656"/>
            <a:ext cx="251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r>
              <a:rPr lang="en-US" altLang="zh-CN" sz="1400" b="1" dirty="0"/>
              <a:t>	        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2</a:t>
            </a:r>
            <a:r>
              <a:rPr lang="en-US" altLang="zh-CN" sz="1400" b="1" dirty="0"/>
              <a:t>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20CCF8-DDD7-488E-9AF3-DAC61E9447D3}"/>
              </a:ext>
            </a:extLst>
          </p:cNvPr>
          <p:cNvSpPr txBox="1"/>
          <p:nvPr/>
        </p:nvSpPr>
        <p:spPr>
          <a:xfrm>
            <a:off x="8283599" y="3543"/>
            <a:ext cx="251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1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r>
              <a:rPr lang="en-US" altLang="zh-CN" sz="1400" b="1" dirty="0"/>
              <a:t>	         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1</a:t>
            </a:r>
            <a:r>
              <a:rPr lang="en-US" altLang="zh-CN" sz="1400" b="1" dirty="0"/>
              <a:t>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FF7EF9-5F4E-444B-94C7-AC52E538B67B}"/>
              </a:ext>
            </a:extLst>
          </p:cNvPr>
          <p:cNvSpPr txBox="1"/>
          <p:nvPr/>
        </p:nvSpPr>
        <p:spPr>
          <a:xfrm>
            <a:off x="8292980" y="501141"/>
            <a:ext cx="251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1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2</a:t>
            </a:r>
            <a:r>
              <a:rPr lang="en-US" altLang="zh-CN" sz="1400" b="1" dirty="0"/>
              <a:t>]</a:t>
            </a:r>
          </a:p>
          <a:p>
            <a:r>
              <a:rPr lang="en-US" altLang="zh-CN" sz="1400" b="1" dirty="0"/>
              <a:t>	         -&gt; 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6600FF"/>
                </a:solidFill>
              </a:rPr>
              <a:t>1</a:t>
            </a:r>
            <a:r>
              <a:rPr lang="en-US" altLang="zh-CN" sz="14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0860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17. Letter Combinations of a Phone Number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AED9E-3037-448F-8A51-78A07714A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391" y="1345701"/>
            <a:ext cx="9623217" cy="49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9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17. Letter Combinations of a Phone Number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50628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迭代法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O((3^a)*(4^b))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O((3^a)*(4^b)) [a + b == n]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如果参数非法，则返回空链表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初始化游标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9900"/>
                </a:solidFill>
              </a:rPr>
              <a:t>k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，初始化临时结果链表</a:t>
            </a:r>
            <a:r>
              <a:rPr lang="en-US" altLang="zh-CN" b="1" dirty="0" err="1"/>
              <a:t>temporaryResult</a:t>
            </a:r>
            <a:r>
              <a:rPr lang="zh-CN" altLang="en-US" b="1" dirty="0"/>
              <a:t>为空，初始化最终结果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为空链表，初始化字符数组</a:t>
            </a:r>
            <a:r>
              <a:rPr lang="en-US" altLang="zh-CN" b="1" dirty="0" err="1"/>
              <a:t>charArray</a:t>
            </a:r>
            <a:r>
              <a:rPr lang="zh-CN" altLang="en-US" b="1" dirty="0"/>
              <a:t>为空，</a:t>
            </a:r>
            <a:r>
              <a:rPr lang="zh-CN" altLang="en-US" b="1" dirty="0">
                <a:solidFill>
                  <a:srgbClr val="6600FF"/>
                </a:solidFill>
              </a:rPr>
              <a:t>初始化字符串字典</a:t>
            </a:r>
            <a:r>
              <a:rPr lang="en-US" altLang="zh-CN" b="1" dirty="0" err="1">
                <a:solidFill>
                  <a:srgbClr val="6600FF"/>
                </a:solidFill>
              </a:rPr>
              <a:t>charsMap</a:t>
            </a:r>
            <a:r>
              <a:rPr lang="zh-CN" altLang="en-US" b="1" dirty="0">
                <a:solidFill>
                  <a:srgbClr val="6600FF"/>
                </a:solidFill>
              </a:rPr>
              <a:t>为固定值（</a:t>
            </a:r>
            <a:r>
              <a:rPr lang="en-US" altLang="zh-CN" b="1" dirty="0">
                <a:solidFill>
                  <a:srgbClr val="CC00CC"/>
                </a:solidFill>
              </a:rPr>
              <a:t>key</a:t>
            </a:r>
            <a:r>
              <a:rPr lang="zh-CN" altLang="en-US" b="1" dirty="0">
                <a:solidFill>
                  <a:srgbClr val="6600FF"/>
                </a:solidFill>
              </a:rPr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数字</a:t>
            </a:r>
            <a:r>
              <a:rPr lang="zh-CN" altLang="en-US" b="1" dirty="0">
                <a:solidFill>
                  <a:srgbClr val="6600FF"/>
                </a:solidFill>
              </a:rPr>
              <a:t>，</a:t>
            </a:r>
            <a:r>
              <a:rPr lang="en-US" altLang="zh-CN" b="1" dirty="0">
                <a:solidFill>
                  <a:srgbClr val="CC00CC"/>
                </a:solidFill>
              </a:rPr>
              <a:t>value</a:t>
            </a:r>
            <a:r>
              <a:rPr lang="zh-CN" altLang="en-US" b="1" dirty="0">
                <a:solidFill>
                  <a:srgbClr val="6600FF"/>
                </a:solidFill>
              </a:rPr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对应的字母列表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将空字符串加入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为了进行链表裂变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digits.length</a:t>
            </a:r>
            <a:r>
              <a:rPr lang="en-US" altLang="zh-CN" b="1" dirty="0"/>
              <a:t>() - 1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3.1 </a:t>
            </a:r>
            <a:r>
              <a:rPr lang="zh-CN" altLang="en-US" b="1" dirty="0"/>
              <a:t>将</a:t>
            </a:r>
            <a:r>
              <a:rPr lang="en-US" altLang="zh-CN" b="1" dirty="0" err="1"/>
              <a:t>digits.charAt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en-US" altLang="zh-CN" b="1" dirty="0"/>
              <a:t>)</a:t>
            </a:r>
            <a:r>
              <a:rPr lang="zh-CN" altLang="en-US" b="1" dirty="0"/>
              <a:t>的值对应的字母，依次存入</a:t>
            </a:r>
            <a:r>
              <a:rPr lang="en-US" altLang="zh-CN" b="1" dirty="0" err="1"/>
              <a:t>charArray</a:t>
            </a:r>
            <a:endParaRPr lang="en-US" altLang="zh-CN" b="1" dirty="0"/>
          </a:p>
          <a:p>
            <a:r>
              <a:rPr lang="en-US" altLang="zh-CN" b="1" dirty="0"/>
              <a:t>  3.2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temporaryResult</a:t>
            </a:r>
            <a:r>
              <a:rPr lang="zh-CN" altLang="en-US" b="1" dirty="0">
                <a:solidFill>
                  <a:srgbClr val="6600FF"/>
                </a:solidFill>
              </a:rPr>
              <a:t>初始化为空链表（</a:t>
            </a:r>
            <a:r>
              <a:rPr lang="zh-CN" altLang="en-US" b="1" dirty="0">
                <a:solidFill>
                  <a:srgbClr val="CC00CC"/>
                </a:solidFill>
              </a:rPr>
              <a:t>必不可少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3.3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charArray.length</a:t>
            </a:r>
            <a:r>
              <a:rPr lang="en-US" altLang="zh-CN" b="1" dirty="0"/>
              <a:t> - 1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FF9900"/>
                </a:solidFill>
              </a:rPr>
              <a:t>k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finalResult.size</a:t>
            </a:r>
            <a:r>
              <a:rPr lang="en-US" altLang="zh-CN" b="1" dirty="0"/>
              <a:t>() - 1</a:t>
            </a:r>
            <a:r>
              <a:rPr lang="zh-CN" altLang="en-US" b="1" dirty="0"/>
              <a:t>，执行如下双层循环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3.3.1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finalResult.get</a:t>
            </a:r>
            <a:r>
              <a:rPr lang="en-US" altLang="zh-CN" b="1" dirty="0">
                <a:solidFill>
                  <a:srgbClr val="6600FF"/>
                </a:solidFill>
              </a:rPr>
              <a:t>(</a:t>
            </a:r>
            <a:r>
              <a:rPr lang="en-US" altLang="zh-CN" b="1" dirty="0">
                <a:solidFill>
                  <a:srgbClr val="FF9900"/>
                </a:solidFill>
              </a:rPr>
              <a:t>k</a:t>
            </a:r>
            <a:r>
              <a:rPr lang="en-US" altLang="zh-CN" b="1" dirty="0">
                <a:solidFill>
                  <a:srgbClr val="6600FF"/>
                </a:solidFill>
              </a:rPr>
              <a:t>) + </a:t>
            </a:r>
            <a:r>
              <a:rPr lang="en-US" altLang="zh-CN" b="1" dirty="0" err="1">
                <a:solidFill>
                  <a:srgbClr val="6600FF"/>
                </a:solidFill>
              </a:rPr>
              <a:t>charArray</a:t>
            </a:r>
            <a:r>
              <a:rPr lang="en-US" altLang="zh-CN" b="1" dirty="0">
                <a:solidFill>
                  <a:srgbClr val="6600FF"/>
                </a:solidFill>
              </a:rPr>
              <a:t>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>
                <a:solidFill>
                  <a:srgbClr val="6600FF"/>
                </a:solidFill>
              </a:rPr>
              <a:t>]</a:t>
            </a:r>
            <a:r>
              <a:rPr lang="zh-CN" altLang="en-US" b="1" dirty="0">
                <a:solidFill>
                  <a:srgbClr val="6600FF"/>
                </a:solidFill>
              </a:rPr>
              <a:t>存入</a:t>
            </a:r>
            <a:r>
              <a:rPr lang="en-US" altLang="zh-CN" b="1" dirty="0" err="1">
                <a:solidFill>
                  <a:srgbClr val="6600FF"/>
                </a:solidFill>
              </a:rPr>
              <a:t>temporaryResult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数字顺序决定了字母的顺序，所以，采用追加的方式构造每个中间结果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  3.4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temporaryResult</a:t>
            </a:r>
            <a:r>
              <a:rPr lang="zh-CN" altLang="en-US" b="1" dirty="0">
                <a:solidFill>
                  <a:srgbClr val="6600FF"/>
                </a:solidFill>
              </a:rPr>
              <a:t>赋值给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为确保顺利扩展出最终结果，临时结果必不可少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EFE7BC-3D11-490D-9D8E-DD439EC8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86" y="819476"/>
            <a:ext cx="5685714" cy="5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3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78. Subsets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E6FC58-7679-4E89-B2EA-C18622213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283194"/>
            <a:ext cx="7451285" cy="488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2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78. Subsets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9365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迭代法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 err="1"/>
              <a:t>nums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或空，则返回空链表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初始化最终结果二维链表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为空链表，每一个结果一维链表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的链表大小</a:t>
            </a:r>
            <a:r>
              <a:rPr lang="en-US" altLang="zh-CN" b="1" dirty="0" err="1"/>
              <a:t>eachAmount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，游标</a:t>
            </a:r>
            <a:r>
              <a:rPr lang="en-US" altLang="zh-CN" b="1" dirty="0" err="1">
                <a:solidFill>
                  <a:srgbClr val="FFC000"/>
                </a:solidFill>
              </a:rPr>
              <a:t>i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将空链表加入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CC00CC"/>
                </a:solidFill>
              </a:rPr>
              <a:t>为了进行链表裂变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>
                <a:solidFill>
                  <a:srgbClr val="FFC000"/>
                </a:solidFill>
              </a:rPr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nums.length</a:t>
            </a:r>
            <a:r>
              <a:rPr lang="en-US" altLang="zh-CN" b="1" dirty="0"/>
              <a:t> - 1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3.1 </a:t>
            </a:r>
            <a:r>
              <a:rPr lang="zh-CN" altLang="en-US" b="1" dirty="0"/>
              <a:t>将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的链表长度赋值给</a:t>
            </a:r>
            <a:r>
              <a:rPr lang="en-US" altLang="zh-CN" b="1" dirty="0" err="1"/>
              <a:t>eachAmount</a:t>
            </a:r>
            <a:endParaRPr lang="en-US" altLang="zh-CN" b="1" dirty="0"/>
          </a:p>
          <a:p>
            <a:r>
              <a:rPr lang="en-US" altLang="zh-CN" b="1" dirty="0"/>
              <a:t>  3.2 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eachAmount</a:t>
            </a:r>
            <a:r>
              <a:rPr lang="en-US" altLang="zh-CN" b="1" dirty="0"/>
              <a:t> - 1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3.2.1 </a:t>
            </a:r>
            <a:r>
              <a:rPr lang="zh-CN" altLang="en-US" b="1" dirty="0">
                <a:solidFill>
                  <a:srgbClr val="6600FF"/>
                </a:solidFill>
              </a:rPr>
              <a:t>创建一个新链表（</a:t>
            </a:r>
            <a:r>
              <a:rPr lang="en-US" altLang="zh-CN" b="1" dirty="0" err="1">
                <a:solidFill>
                  <a:srgbClr val="CC6600"/>
                </a:solidFill>
              </a:rPr>
              <a:t>finalResult</a:t>
            </a:r>
            <a:r>
              <a:rPr lang="zh-CN" altLang="en-US" b="1" dirty="0">
                <a:solidFill>
                  <a:srgbClr val="CC6600"/>
                </a:solidFill>
              </a:rPr>
              <a:t>的第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>
                <a:solidFill>
                  <a:srgbClr val="CC6600"/>
                </a:solidFill>
              </a:rPr>
              <a:t>个元素的值，必须保持不变，所以，不能直接操作该值，需要复制一份，给新链表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r>
              <a:rPr lang="zh-CN" altLang="en-US" b="1" dirty="0"/>
              <a:t>，将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的第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个元素赋值给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中间结果初始化为已有值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3.2.2 </a:t>
            </a:r>
            <a:r>
              <a:rPr lang="zh-CN" altLang="en-US" b="1" dirty="0"/>
              <a:t>将</a:t>
            </a:r>
            <a:r>
              <a:rPr lang="en-US" altLang="zh-CN" b="1" dirty="0" err="1"/>
              <a:t>nums</a:t>
            </a:r>
            <a:r>
              <a:rPr lang="en-US" altLang="zh-CN" b="1" dirty="0"/>
              <a:t>[</a:t>
            </a:r>
            <a:r>
              <a:rPr lang="en-US" altLang="zh-CN" b="1" dirty="0" err="1">
                <a:solidFill>
                  <a:srgbClr val="FFC000"/>
                </a:solidFill>
              </a:rPr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加入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集合无顺序，所以，采用追加方式扩展中间结果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  3.2.3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保存每一个构造好的结果</a:t>
            </a:r>
            <a:r>
              <a:rPr lang="zh-CN" altLang="en-US" b="1" dirty="0">
                <a:solidFill>
                  <a:srgbClr val="6600FF"/>
                </a:solidFill>
              </a:rPr>
              <a:t>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0D502F-4048-4FCD-8CFE-58EA3F8F9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11702"/>
            <a:ext cx="5425440" cy="4554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A586C2D-2B74-4A5D-9B72-6F58F62345E8}"/>
              </a:ext>
            </a:extLst>
          </p:cNvPr>
          <p:cNvSpPr txBox="1"/>
          <p:nvPr/>
        </p:nvSpPr>
        <p:spPr>
          <a:xfrm>
            <a:off x="5953732" y="40890"/>
            <a:ext cx="6119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2, 3]</a:t>
            </a:r>
            <a:r>
              <a:rPr lang="zh-CN" altLang="en-US" sz="1400" b="1" dirty="0"/>
              <a:t>子集</a:t>
            </a:r>
            <a:r>
              <a:rPr lang="zh-CN" altLang="en-US" sz="1400" b="1" dirty="0">
                <a:solidFill>
                  <a:schemeClr val="bg2">
                    <a:lumMod val="75000"/>
                  </a:schemeClr>
                </a:solidFill>
              </a:rPr>
              <a:t>迭代法构建过程</a:t>
            </a:r>
            <a:endParaRPr lang="en-US" altLang="zh-CN" sz="1400" b="1" dirty="0">
              <a:solidFill>
                <a:schemeClr val="bg2">
                  <a:lumMod val="75000"/>
                </a:schemeClr>
              </a:solidFill>
            </a:endParaRPr>
          </a:p>
          <a:p>
            <a:endParaRPr lang="zh-CN" altLang="en-US" sz="14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9C1704-F2A2-4BAB-B75A-61A929185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2500"/>
            <a:ext cx="3361826" cy="200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8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78. Subsets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93656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O(2^n)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回溯函数：</a:t>
            </a:r>
            <a:r>
              <a:rPr lang="en-US" altLang="zh-CN" b="1" dirty="0" err="1">
                <a:solidFill>
                  <a:srgbClr val="CC6600"/>
                </a:solidFill>
              </a:rPr>
              <a:t>backTrackSubsets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zh-CN" altLang="en-US" b="1" dirty="0"/>
              <a:t>输入：结果二维链表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、中间结果链表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，传入的数组</a:t>
            </a:r>
            <a:r>
              <a:rPr lang="en-US" altLang="zh-CN" b="1" dirty="0" err="1"/>
              <a:t>nums</a:t>
            </a:r>
            <a:r>
              <a:rPr lang="zh-CN" altLang="en-US" b="1" dirty="0"/>
              <a:t>，当前位置</a:t>
            </a:r>
            <a:r>
              <a:rPr lang="en-US" altLang="zh-CN" b="1" dirty="0" err="1"/>
              <a:t>currentPosition</a:t>
            </a:r>
            <a:endParaRPr lang="en-US" altLang="zh-CN" b="1" dirty="0"/>
          </a:p>
          <a:p>
            <a:r>
              <a:rPr lang="zh-CN" altLang="en-US" b="1" dirty="0"/>
              <a:t>输出：无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</a:t>
            </a:r>
          </a:p>
          <a:p>
            <a:r>
              <a:rPr lang="en-US" altLang="zh-CN" b="1" dirty="0">
                <a:solidFill>
                  <a:srgbClr val="6600FF"/>
                </a:solidFill>
              </a:rPr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存入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（每一个结果都需要保存）</a:t>
            </a:r>
            <a:endParaRPr lang="en-US" altLang="zh-CN" b="1" dirty="0">
              <a:solidFill>
                <a:srgbClr val="6600FF"/>
              </a:solidFill>
            </a:endParaRP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6600FF"/>
                </a:solidFill>
              </a:rPr>
              <a:t>初始化游标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zh-CN" altLang="en-US" b="1" dirty="0">
                <a:solidFill>
                  <a:srgbClr val="6600FF"/>
                </a:solidFill>
              </a:rPr>
              <a:t>为</a:t>
            </a:r>
            <a:r>
              <a:rPr lang="en-US" altLang="zh-CN" b="1" dirty="0" err="1">
                <a:solidFill>
                  <a:srgbClr val="6600FF"/>
                </a:solidFill>
              </a:rPr>
              <a:t>currentPosition</a:t>
            </a:r>
            <a:r>
              <a:rPr lang="zh-CN" altLang="en-US" b="1" dirty="0">
                <a:solidFill>
                  <a:srgbClr val="6600FF"/>
                </a:solidFill>
              </a:rPr>
              <a:t>（确保元素不重复）</a:t>
            </a:r>
            <a:r>
              <a:rPr lang="en-US" altLang="zh-CN" b="1" dirty="0">
                <a:solidFill>
                  <a:srgbClr val="6600FF"/>
                </a:solidFill>
              </a:rPr>
              <a:t> </a:t>
            </a:r>
            <a:r>
              <a:rPr lang="zh-CN" altLang="en-US" b="1" dirty="0"/>
              <a:t>，遍历</a:t>
            </a:r>
            <a:r>
              <a:rPr lang="en-US" altLang="zh-CN" b="1" dirty="0" err="1"/>
              <a:t>nums</a:t>
            </a:r>
            <a:r>
              <a:rPr lang="zh-CN" altLang="en-US" b="1" dirty="0"/>
              <a:t>数组，依次执行如下操作</a:t>
            </a:r>
          </a:p>
          <a:p>
            <a:r>
              <a:rPr lang="zh-CN" altLang="en-US" b="1" dirty="0"/>
              <a:t>  </a:t>
            </a:r>
            <a:r>
              <a:rPr lang="en-US" altLang="zh-CN" b="1" dirty="0"/>
              <a:t>2.1 </a:t>
            </a:r>
            <a:r>
              <a:rPr lang="zh-CN" altLang="en-US" b="1" dirty="0">
                <a:solidFill>
                  <a:srgbClr val="6600FF"/>
                </a:solidFill>
              </a:rPr>
              <a:t>将</a:t>
            </a:r>
            <a:r>
              <a:rPr lang="en-US" altLang="zh-CN" b="1" dirty="0" err="1">
                <a:solidFill>
                  <a:srgbClr val="6600FF"/>
                </a:solidFill>
              </a:rPr>
              <a:t>nums</a:t>
            </a:r>
            <a:r>
              <a:rPr lang="en-US" altLang="zh-CN" b="1" dirty="0">
                <a:solidFill>
                  <a:srgbClr val="6600FF"/>
                </a:solidFill>
              </a:rPr>
              <a:t>[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>
                <a:solidFill>
                  <a:srgbClr val="6600FF"/>
                </a:solidFill>
              </a:rPr>
              <a:t>]</a:t>
            </a:r>
            <a:r>
              <a:rPr lang="zh-CN" altLang="en-US" b="1" dirty="0">
                <a:solidFill>
                  <a:srgbClr val="6600FF"/>
                </a:solidFill>
              </a:rPr>
              <a:t>加入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组合没有顺序，一追加的方式构造中间结果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2.2 </a:t>
            </a:r>
            <a:r>
              <a:rPr lang="zh-CN" altLang="en-US" b="1" dirty="0"/>
              <a:t>调用</a:t>
            </a:r>
            <a:r>
              <a:rPr lang="en-US" altLang="zh-CN" b="1" dirty="0" err="1"/>
              <a:t>backTrackSubsets</a:t>
            </a:r>
            <a:r>
              <a:rPr lang="en-US" altLang="zh-CN" b="1" dirty="0"/>
              <a:t>(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, </a:t>
            </a:r>
            <a:r>
              <a:rPr lang="en-US" altLang="zh-CN" b="1" dirty="0" err="1"/>
              <a:t>eachResult</a:t>
            </a:r>
            <a:r>
              <a:rPr lang="en-US" altLang="zh-CN" b="1" dirty="0"/>
              <a:t>, </a:t>
            </a:r>
            <a:r>
              <a:rPr lang="en-US" altLang="zh-CN" b="1" dirty="0" err="1"/>
              <a:t>nums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>
                <a:solidFill>
                  <a:srgbClr val="6600FF"/>
                </a:solidFill>
              </a:rPr>
              <a:t> + 1</a:t>
            </a:r>
            <a:r>
              <a:rPr lang="en-US" altLang="zh-CN" b="1" dirty="0"/>
              <a:t>)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确保不重复遍历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  2.3 </a:t>
            </a:r>
            <a:r>
              <a:rPr lang="zh-CN" altLang="en-US" b="1" dirty="0">
                <a:solidFill>
                  <a:srgbClr val="FF9900"/>
                </a:solidFill>
              </a:rPr>
              <a:t>将最后一个元素从</a:t>
            </a:r>
            <a:r>
              <a:rPr lang="en-US" altLang="zh-CN" b="1" dirty="0" err="1">
                <a:solidFill>
                  <a:srgbClr val="FF9900"/>
                </a:solidFill>
              </a:rPr>
              <a:t>eachResult</a:t>
            </a:r>
            <a:r>
              <a:rPr lang="zh-CN" altLang="en-US" b="1" dirty="0">
                <a:solidFill>
                  <a:srgbClr val="FF9900"/>
                </a:solidFill>
              </a:rPr>
              <a:t>删除（</a:t>
            </a:r>
            <a:r>
              <a:rPr lang="zh-CN" altLang="en-US" b="1" dirty="0">
                <a:solidFill>
                  <a:srgbClr val="FF3399"/>
                </a:solidFill>
              </a:rPr>
              <a:t>尝试下一个可能</a:t>
            </a:r>
            <a:r>
              <a:rPr lang="zh-CN" altLang="en-US" b="1" dirty="0">
                <a:solidFill>
                  <a:srgbClr val="FF9900"/>
                </a:solidFill>
              </a:rPr>
              <a:t>）</a:t>
            </a:r>
          </a:p>
          <a:p>
            <a:endParaRPr lang="zh-CN" altLang="en-US" b="1" dirty="0"/>
          </a:p>
          <a:p>
            <a:r>
              <a:rPr lang="zh-CN" altLang="en-US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如果参数非法，则返回空链表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为空链表，初始化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为空链表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调用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backTrackSubsets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finalResult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eachResult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nums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, 0)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538709-106E-4524-86AC-A3ABB78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566" y="1325923"/>
            <a:ext cx="6245540" cy="55320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7BB0AE-7466-465E-8CC9-F39BF9EF5DDB}"/>
              </a:ext>
            </a:extLst>
          </p:cNvPr>
          <p:cNvSpPr txBox="1"/>
          <p:nvPr/>
        </p:nvSpPr>
        <p:spPr>
          <a:xfrm>
            <a:off x="5946460" y="0"/>
            <a:ext cx="624554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[1, 2, 3]</a:t>
            </a:r>
            <a:r>
              <a:rPr lang="zh-CN" altLang="en-US" sz="1400" b="1" dirty="0"/>
              <a:t>子集</a:t>
            </a:r>
            <a:r>
              <a:rPr lang="zh-CN" altLang="en-US" sz="1400" b="1" dirty="0">
                <a:solidFill>
                  <a:srgbClr val="666699"/>
                </a:solidFill>
              </a:rPr>
              <a:t>回溯法构建过程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r>
              <a:rPr lang="zh-CN" altLang="en-US" sz="1400" b="1" dirty="0"/>
              <a:t>初始化：</a:t>
            </a:r>
            <a:r>
              <a:rPr lang="en-US" altLang="zh-CN" sz="1400" b="1" dirty="0"/>
              <a:t>[] </a:t>
            </a:r>
          </a:p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0000CC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r>
              <a:rPr lang="en-US" altLang="zh-CN" sz="1400" b="1" dirty="0"/>
              <a:t>		    -&gt; [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] -&gt; [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/>
              <a:t>, </a:t>
            </a:r>
            <a:r>
              <a:rPr lang="en-US" altLang="zh-CN" sz="1400" b="1" dirty="0">
                <a:solidFill>
                  <a:srgbClr val="CC6600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r>
              <a:rPr lang="zh-CN" altLang="en-US" sz="1400" b="1" dirty="0"/>
              <a:t>遍历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：</a:t>
            </a:r>
            <a:r>
              <a:rPr lang="en-US" altLang="zh-CN" sz="1400" b="1" dirty="0"/>
              <a:t>-&gt; [</a:t>
            </a:r>
            <a:r>
              <a:rPr lang="en-US" altLang="zh-CN" sz="1400" b="1" dirty="0">
                <a:solidFill>
                  <a:srgbClr val="FF0000"/>
                </a:solidFill>
              </a:rPr>
              <a:t>3</a:t>
            </a:r>
            <a:r>
              <a:rPr lang="en-US" altLang="zh-CN" sz="1400" b="1" dirty="0"/>
              <a:t>]</a:t>
            </a:r>
          </a:p>
          <a:p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78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排列的定义和公式</a:t>
            </a:r>
            <a:endParaRPr lang="en-US" altLang="zh-CN" sz="2800" b="1" cap="none"/>
          </a:p>
          <a:p>
            <a:r>
              <a:rPr lang="zh-CN" altLang="en-US" sz="2800" b="1" cap="none"/>
              <a:t>组合的定义和公式</a:t>
            </a:r>
            <a:endParaRPr lang="en-US" altLang="zh-CN" sz="2800" b="1" cap="none"/>
          </a:p>
          <a:p>
            <a:r>
              <a:rPr lang="zh-CN" altLang="en-US" sz="2800" b="1" cap="none"/>
              <a:t>子集的定义和特点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排列的定义和公式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个不同的元素中，任取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按照一定的顺序排成一列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（有序，序列</a:t>
            </a:r>
            <a:r>
              <a:rPr lang="en-US" altLang="zh-CN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1, 2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2, 1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不同）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，叫做从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个不同的元素中取出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个元素的一个排列。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个元素，进行排列，有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2; 1, 3; 2, 1; 2, 3; 3, 1; 3, 2;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0E1EB782-8A54-427B-AA3C-DB50D091F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693536"/>
              </p:ext>
            </p:extLst>
          </p:nvPr>
        </p:nvGraphicFramePr>
        <p:xfrm>
          <a:off x="913149" y="4751342"/>
          <a:ext cx="62642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公式" r:id="rId3" imgW="2323800" imgH="685800" progId="Equation.3">
                  <p:embed/>
                </p:oleObj>
              </mc:Choice>
              <mc:Fallback>
                <p:oleObj name="公式" r:id="rId3" imgW="2323800" imgH="685800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526503F8-A7FC-475F-9C83-D4638B180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49" y="4751342"/>
                        <a:ext cx="626427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 cap="none"/>
              <a:t>组合的定义和公式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212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个不同的元素中，任取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并成一组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（无序，组合</a:t>
            </a:r>
            <a:r>
              <a:rPr lang="en-US" altLang="zh-CN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 2}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 1}</a:t>
            </a: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相同）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，叫做从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个不同的元素中取出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个元素的一个组合。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3}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中选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个元素，进行组合，有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种情况：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2}; {1, 3}; {2, 3}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4D4972E2-81D0-462E-A497-324F36D35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648405"/>
              </p:ext>
            </p:extLst>
          </p:nvPr>
        </p:nvGraphicFramePr>
        <p:xfrm>
          <a:off x="913149" y="4599184"/>
          <a:ext cx="6553200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2527200" imgH="914400" progId="Equation.3">
                  <p:embed/>
                </p:oleObj>
              </mc:Choice>
              <mc:Fallback>
                <p:oleObj name="Equation" r:id="rId3" imgW="2527200" imgH="914400" progId="Equation.3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6D0B3483-AC67-45D1-A088-B37EF48B01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49" y="4599184"/>
                        <a:ext cx="6553200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0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57677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子集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76775"/>
            <a:ext cx="10363826" cy="55426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的任意一个元素都是集合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，那么集合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称为集合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子集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真子集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的子集，且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A≠B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中至少有一个元素不属于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的真子集，可记作：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A⊊B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空集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不包含任何元素的集合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，称为空集。∅，我们规定∅⊆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，即空集是任何集合的子集。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含有</a:t>
            </a:r>
            <a:r>
              <a:rPr lang="en-US" altLang="zh-CN" sz="2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个元素的子集的个数为</a:t>
            </a:r>
            <a:r>
              <a:rPr lang="en-US" altLang="zh-CN" sz="28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2^n</a:t>
            </a:r>
            <a:r>
              <a:rPr lang="zh-CN" alt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8437EC-B997-4A16-83A0-32C916AE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317" y="3870266"/>
            <a:ext cx="4438095" cy="2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0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784. Letter Case Permutation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97C44-C998-4FF3-A8A9-ABA213BE6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73" y="1390410"/>
            <a:ext cx="10897454" cy="429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784. Letter Case Permutation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迭代法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O(n*2^n)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O(n*2^n)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0 </a:t>
            </a:r>
            <a:r>
              <a:rPr lang="zh-CN" altLang="zh-CN" b="1" dirty="0"/>
              <a:t>如果</a:t>
            </a:r>
            <a:r>
              <a:rPr lang="en-US" altLang="zh-CN" b="1" dirty="0"/>
              <a:t>S</a:t>
            </a:r>
            <a:r>
              <a:rPr lang="zh-CN" altLang="zh-CN" b="1" dirty="0"/>
              <a:t>为空，则返回空字符串</a:t>
            </a:r>
            <a:r>
              <a:rPr lang="zh-CN" altLang="en-US" b="1" dirty="0"/>
              <a:t>链表</a:t>
            </a:r>
            <a:endParaRPr lang="zh-CN" altLang="zh-CN" b="1" dirty="0"/>
          </a:p>
          <a:p>
            <a:r>
              <a:rPr lang="en-US" altLang="zh-CN" b="1" dirty="0"/>
              <a:t>1 </a:t>
            </a:r>
            <a:r>
              <a:rPr lang="zh-CN" altLang="zh-CN" b="1" dirty="0"/>
              <a:t>将</a:t>
            </a:r>
            <a:r>
              <a:rPr lang="en-US" altLang="zh-CN" b="1" dirty="0"/>
              <a:t>S</a:t>
            </a:r>
            <a:r>
              <a:rPr lang="zh-CN" altLang="zh-CN" b="1" dirty="0"/>
              <a:t>转换为字符数组</a:t>
            </a:r>
            <a:r>
              <a:rPr lang="en-US" altLang="zh-CN" b="1" dirty="0" err="1"/>
              <a:t>charArray</a:t>
            </a:r>
            <a:r>
              <a:rPr lang="zh-CN" altLang="zh-CN" b="1" dirty="0"/>
              <a:t>，初始化</a:t>
            </a:r>
            <a:r>
              <a:rPr lang="en-US" altLang="zh-CN" b="1" dirty="0" err="1"/>
              <a:t>stringBuilderArray</a:t>
            </a:r>
            <a:r>
              <a:rPr lang="zh-CN" altLang="en-US" b="1" dirty="0"/>
              <a:t>链表</a:t>
            </a:r>
            <a:r>
              <a:rPr lang="zh-CN" altLang="zh-CN" b="1" dirty="0"/>
              <a:t>为空</a:t>
            </a:r>
            <a:r>
              <a:rPr lang="zh-CN" altLang="en-US" b="1" dirty="0"/>
              <a:t>链表</a:t>
            </a:r>
            <a:r>
              <a:rPr lang="zh-CN" altLang="zh-CN" b="1" dirty="0"/>
              <a:t>，初始化</a:t>
            </a:r>
            <a:r>
              <a:rPr lang="en-US" altLang="zh-CN" b="1" dirty="0" err="1"/>
              <a:t>finalResult</a:t>
            </a:r>
            <a:r>
              <a:rPr lang="zh-CN" altLang="zh-CN" b="1" dirty="0"/>
              <a:t>为空</a:t>
            </a:r>
            <a:r>
              <a:rPr lang="zh-CN" altLang="en-US" b="1" dirty="0"/>
              <a:t>链表</a:t>
            </a:r>
            <a:r>
              <a:rPr lang="zh-CN" altLang="zh-CN" b="1" dirty="0"/>
              <a:t>，初始化游标</a:t>
            </a:r>
            <a:r>
              <a:rPr lang="en-US" altLang="zh-CN" b="1" dirty="0" err="1"/>
              <a:t>i</a:t>
            </a:r>
            <a:r>
              <a:rPr lang="zh-CN" altLang="zh-CN" b="1" dirty="0"/>
              <a:t>、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，初始化</a:t>
            </a:r>
            <a:r>
              <a:rPr lang="en-US" altLang="zh-CN" b="1" dirty="0" err="1"/>
              <a:t>stringBuilderArray</a:t>
            </a:r>
            <a:r>
              <a:rPr lang="zh-CN" altLang="en-US" b="1" dirty="0"/>
              <a:t>链表</a:t>
            </a:r>
            <a:r>
              <a:rPr lang="zh-CN" altLang="zh-CN" b="1" dirty="0"/>
              <a:t>大小</a:t>
            </a:r>
            <a:r>
              <a:rPr lang="en-US" altLang="zh-CN" b="1" dirty="0" err="1"/>
              <a:t>eachAmount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>
                <a:solidFill>
                  <a:srgbClr val="6600FF"/>
                </a:solidFill>
              </a:rPr>
              <a:t>加入一个空元素到</a:t>
            </a:r>
            <a:r>
              <a:rPr lang="en-US" altLang="zh-CN" b="1" dirty="0" err="1">
                <a:solidFill>
                  <a:srgbClr val="6600FF"/>
                </a:solidFill>
              </a:rPr>
              <a:t>stringBuilderArray</a:t>
            </a:r>
            <a:r>
              <a:rPr lang="zh-CN" altLang="zh-CN" b="1" dirty="0"/>
              <a:t>（</a:t>
            </a:r>
            <a:r>
              <a:rPr lang="zh-CN" altLang="zh-CN" b="1" dirty="0">
                <a:solidFill>
                  <a:srgbClr val="FF3399"/>
                </a:solidFill>
              </a:rPr>
              <a:t>为了进行</a:t>
            </a:r>
            <a:r>
              <a:rPr lang="zh-CN" altLang="en-US" b="1" dirty="0">
                <a:solidFill>
                  <a:srgbClr val="FF3399"/>
                </a:solidFill>
              </a:rPr>
              <a:t>链表</a:t>
            </a:r>
            <a:r>
              <a:rPr lang="zh-CN" altLang="zh-CN" b="1" dirty="0">
                <a:solidFill>
                  <a:srgbClr val="FF3399"/>
                </a:solidFill>
              </a:rPr>
              <a:t>裂变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3 </a:t>
            </a:r>
            <a:r>
              <a:rPr lang="en-US" altLang="zh-CN" b="1" dirty="0" err="1"/>
              <a:t>i</a:t>
            </a:r>
            <a:r>
              <a:rPr lang="zh-CN" altLang="zh-CN" b="1" dirty="0"/>
              <a:t>从</a:t>
            </a:r>
            <a:r>
              <a:rPr lang="en-US" altLang="zh-CN" b="1" dirty="0"/>
              <a:t>0</a:t>
            </a:r>
            <a:r>
              <a:rPr lang="zh-CN" altLang="zh-CN" b="1" dirty="0"/>
              <a:t>遍历至</a:t>
            </a:r>
            <a:r>
              <a:rPr lang="en-US" altLang="zh-CN" b="1" dirty="0" err="1"/>
              <a:t>charArray.length</a:t>
            </a:r>
            <a:r>
              <a:rPr lang="en-US" altLang="zh-CN" b="1" dirty="0"/>
              <a:t> - 1</a:t>
            </a:r>
            <a:r>
              <a:rPr lang="zh-CN" altLang="zh-CN" b="1" dirty="0"/>
              <a:t>，依次执行如下操作</a:t>
            </a:r>
          </a:p>
          <a:p>
            <a:r>
              <a:rPr lang="en-US" altLang="zh-CN" b="1" dirty="0"/>
              <a:t>  3.1 </a:t>
            </a:r>
            <a:r>
              <a:rPr lang="zh-CN" altLang="zh-CN" b="1" dirty="0"/>
              <a:t>将</a:t>
            </a:r>
            <a:r>
              <a:rPr lang="en-US" altLang="zh-CN" b="1" dirty="0" err="1"/>
              <a:t>stringBuilderArray</a:t>
            </a:r>
            <a:r>
              <a:rPr lang="zh-CN" altLang="en-US" b="1" dirty="0"/>
              <a:t>链表</a:t>
            </a:r>
            <a:r>
              <a:rPr lang="zh-CN" altLang="zh-CN" b="1" dirty="0"/>
              <a:t>大小赋值给</a:t>
            </a:r>
            <a:r>
              <a:rPr lang="en-US" altLang="zh-CN" b="1" dirty="0" err="1"/>
              <a:t>eachAmount</a:t>
            </a:r>
            <a:endParaRPr lang="zh-CN" altLang="zh-CN" b="1" dirty="0"/>
          </a:p>
          <a:p>
            <a:r>
              <a:rPr lang="en-US" altLang="zh-CN" b="1" dirty="0"/>
              <a:t>  3.2 </a:t>
            </a:r>
            <a:r>
              <a:rPr lang="zh-CN" altLang="zh-CN" b="1" dirty="0"/>
              <a:t>判断</a:t>
            </a:r>
            <a:r>
              <a:rPr lang="en-US" altLang="zh-CN" b="1" dirty="0" err="1"/>
              <a:t>charArray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是否为字母</a:t>
            </a:r>
          </a:p>
          <a:p>
            <a:r>
              <a:rPr lang="en-US" altLang="zh-CN" b="1" dirty="0"/>
              <a:t>      3.2.1 </a:t>
            </a:r>
            <a:r>
              <a:rPr lang="zh-CN" altLang="zh-CN" b="1" dirty="0"/>
              <a:t>是的话，依次执行如下操作</a:t>
            </a:r>
          </a:p>
          <a:p>
            <a:r>
              <a:rPr lang="en-US" altLang="zh-CN" b="1" dirty="0"/>
              <a:t>        3.2.1.1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zh-CN" b="1" dirty="0"/>
              <a:t>从</a:t>
            </a:r>
            <a:r>
              <a:rPr lang="en-US" altLang="zh-CN" b="1" dirty="0"/>
              <a:t>0</a:t>
            </a:r>
            <a:r>
              <a:rPr lang="zh-CN" altLang="zh-CN" b="1" dirty="0"/>
              <a:t>遍历至</a:t>
            </a:r>
            <a:r>
              <a:rPr lang="en-US" altLang="zh-CN" b="1" dirty="0" err="1"/>
              <a:t>eachAmount</a:t>
            </a:r>
            <a:r>
              <a:rPr lang="en-US" altLang="zh-CN" b="1" dirty="0"/>
              <a:t> - 1</a:t>
            </a:r>
            <a:r>
              <a:rPr lang="zh-CN" altLang="zh-CN" b="1" dirty="0"/>
              <a:t>，依次执行如下操作</a:t>
            </a:r>
          </a:p>
          <a:p>
            <a:r>
              <a:rPr lang="en-US" altLang="zh-CN" b="1" dirty="0"/>
              <a:t>          3.2.1.1.1 </a:t>
            </a:r>
            <a:r>
              <a:rPr lang="zh-CN" altLang="zh-CN" b="1" dirty="0">
                <a:solidFill>
                  <a:srgbClr val="6600FF"/>
                </a:solidFill>
              </a:rPr>
              <a:t>复制</a:t>
            </a:r>
            <a:r>
              <a:rPr lang="en-US" altLang="zh-CN" b="1" dirty="0" err="1">
                <a:solidFill>
                  <a:srgbClr val="6600FF"/>
                </a:solidFill>
              </a:rPr>
              <a:t>stringBuilderArray</a:t>
            </a:r>
            <a:r>
              <a:rPr lang="zh-CN" altLang="zh-CN" b="1" dirty="0">
                <a:solidFill>
                  <a:srgbClr val="6600FF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zh-CN" b="1" dirty="0">
                <a:solidFill>
                  <a:srgbClr val="6600FF"/>
                </a:solidFill>
              </a:rPr>
              <a:t>个元素到</a:t>
            </a:r>
            <a:r>
              <a:rPr lang="en-US" altLang="zh-CN" b="1" dirty="0" err="1">
                <a:solidFill>
                  <a:srgbClr val="6600FF"/>
                </a:solidFill>
              </a:rPr>
              <a:t>stringBuilderArray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遇到字母扩展链表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          3.2.1.1.2 </a:t>
            </a:r>
            <a:r>
              <a:rPr lang="zh-CN" altLang="zh-CN" b="1" dirty="0"/>
              <a:t>将</a:t>
            </a:r>
            <a:r>
              <a:rPr lang="en-US" altLang="zh-CN" b="1" dirty="0" err="1"/>
              <a:t>charArray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转换成小写字母，追加到</a:t>
            </a:r>
            <a:r>
              <a:rPr lang="en-US" altLang="zh-CN" b="1" dirty="0" err="1"/>
              <a:t>stringBuilderArray</a:t>
            </a:r>
            <a:r>
              <a:rPr lang="zh-CN" altLang="zh-CN" b="1" dirty="0"/>
              <a:t>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zh-CN" b="1" dirty="0"/>
              <a:t>个元素结尾</a:t>
            </a:r>
          </a:p>
          <a:p>
            <a:r>
              <a:rPr lang="en-US" altLang="zh-CN" b="1" dirty="0"/>
              <a:t>          3.2.1.1.3 </a:t>
            </a:r>
            <a:r>
              <a:rPr lang="zh-CN" altLang="zh-CN" b="1" dirty="0"/>
              <a:t>将</a:t>
            </a:r>
            <a:r>
              <a:rPr lang="en-US" altLang="zh-CN" b="1" dirty="0" err="1"/>
              <a:t>charArray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zh-CN" b="1" dirty="0"/>
              <a:t>转换成大写字母，追加到</a:t>
            </a:r>
            <a:r>
              <a:rPr lang="en-US" altLang="zh-CN" b="1" dirty="0" err="1"/>
              <a:t>stringBuilderArray</a:t>
            </a:r>
            <a:r>
              <a:rPr lang="zh-CN" altLang="zh-CN" b="1" dirty="0"/>
              <a:t>第</a:t>
            </a:r>
            <a:r>
              <a:rPr lang="en-US" altLang="zh-CN" b="1" dirty="0" err="1"/>
              <a:t>eachAmount</a:t>
            </a:r>
            <a:r>
              <a:rPr lang="en-US" altLang="zh-CN" b="1" dirty="0"/>
              <a:t> +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zh-CN" b="1" dirty="0"/>
              <a:t>个元素结尾</a:t>
            </a:r>
          </a:p>
          <a:p>
            <a:r>
              <a:rPr lang="en-US" altLang="zh-CN" b="1" dirty="0"/>
              <a:t>      3.2.2 </a:t>
            </a:r>
            <a:r>
              <a:rPr lang="zh-CN" altLang="zh-CN" b="1" dirty="0">
                <a:solidFill>
                  <a:srgbClr val="6600FF"/>
                </a:solidFill>
              </a:rPr>
              <a:t>否的话，遍历</a:t>
            </a:r>
            <a:r>
              <a:rPr lang="en-US" altLang="zh-CN" b="1" dirty="0" err="1">
                <a:solidFill>
                  <a:srgbClr val="6600FF"/>
                </a:solidFill>
              </a:rPr>
              <a:t>stringBuilderArray</a:t>
            </a:r>
            <a:r>
              <a:rPr lang="zh-CN" altLang="en-US" b="1" dirty="0">
                <a:solidFill>
                  <a:srgbClr val="6600FF"/>
                </a:solidFill>
              </a:rPr>
              <a:t>链表</a:t>
            </a:r>
            <a:r>
              <a:rPr lang="zh-CN" altLang="zh-CN" b="1" dirty="0">
                <a:solidFill>
                  <a:srgbClr val="6600FF"/>
                </a:solidFill>
              </a:rPr>
              <a:t>，将</a:t>
            </a:r>
            <a:r>
              <a:rPr lang="en-US" altLang="zh-CN" b="1" dirty="0" err="1">
                <a:solidFill>
                  <a:srgbClr val="6600FF"/>
                </a:solidFill>
              </a:rPr>
              <a:t>charArray</a:t>
            </a:r>
            <a:r>
              <a:rPr lang="en-US" altLang="zh-CN" b="1" dirty="0">
                <a:solidFill>
                  <a:srgbClr val="6600FF"/>
                </a:solidFill>
              </a:rPr>
              <a:t>[</a:t>
            </a:r>
            <a:r>
              <a:rPr lang="en-US" altLang="zh-CN" b="1" dirty="0" err="1">
                <a:solidFill>
                  <a:srgbClr val="6600FF"/>
                </a:solidFill>
              </a:rPr>
              <a:t>i</a:t>
            </a:r>
            <a:r>
              <a:rPr lang="en-US" altLang="zh-CN" b="1" dirty="0">
                <a:solidFill>
                  <a:srgbClr val="6600FF"/>
                </a:solidFill>
              </a:rPr>
              <a:t>]</a:t>
            </a:r>
            <a:r>
              <a:rPr lang="zh-CN" altLang="zh-CN" b="1" dirty="0">
                <a:solidFill>
                  <a:srgbClr val="6600FF"/>
                </a:solidFill>
              </a:rPr>
              <a:t>追加到各个元素的结尾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3399"/>
                </a:solidFill>
              </a:rPr>
              <a:t>遇到数字不扩展链表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4 </a:t>
            </a:r>
            <a:r>
              <a:rPr lang="zh-CN" altLang="zh-CN" b="1" dirty="0"/>
              <a:t>遍历</a:t>
            </a:r>
            <a:r>
              <a:rPr lang="en-US" altLang="zh-CN" b="1" dirty="0" err="1"/>
              <a:t>stringBuilderArray</a:t>
            </a:r>
            <a:r>
              <a:rPr lang="zh-CN" altLang="en-US" b="1" dirty="0"/>
              <a:t>链表</a:t>
            </a:r>
            <a:r>
              <a:rPr lang="zh-CN" altLang="zh-CN" b="1" dirty="0"/>
              <a:t>，依次赋值给</a:t>
            </a:r>
            <a:r>
              <a:rPr lang="en-US" altLang="zh-CN" b="1" dirty="0" err="1"/>
              <a:t>finalResult</a:t>
            </a:r>
            <a:endParaRPr lang="zh-CN" altLang="zh-CN" b="1" dirty="0"/>
          </a:p>
          <a:p>
            <a:r>
              <a:rPr lang="en-US" altLang="zh-CN" b="1" dirty="0"/>
              <a:t>5 </a:t>
            </a:r>
            <a:r>
              <a:rPr lang="zh-CN" altLang="zh-CN" b="1" dirty="0"/>
              <a:t>返回</a:t>
            </a:r>
            <a:r>
              <a:rPr lang="en-US" altLang="zh-CN" b="1" dirty="0" err="1"/>
              <a:t>finalResult</a:t>
            </a:r>
            <a:endParaRPr lang="zh-CN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7BFCFC-570B-4B12-8AB6-84402E0EA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1" y="294108"/>
            <a:ext cx="5609524" cy="6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22. Generate Parentheses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139ACE-74F3-41A8-A77B-BD36A0B60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30" y="1569055"/>
            <a:ext cx="10914939" cy="371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8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22. Generate Parentheses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0960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O((4^n)/(sqrt(n)))</a:t>
            </a:r>
            <a:r>
              <a:rPr lang="zh-CN" altLang="en-US" b="1" dirty="0"/>
              <a:t>、空间复杂度</a:t>
            </a:r>
            <a:r>
              <a:rPr lang="en-US" altLang="zh-CN" b="1" dirty="0"/>
              <a:t>O((4^n)/(sqrt(n)))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回溯函数：</a:t>
            </a:r>
            <a:r>
              <a:rPr lang="en-US" altLang="zh-CN" b="1" dirty="0" err="1">
                <a:solidFill>
                  <a:srgbClr val="CC6600"/>
                </a:solidFill>
              </a:rPr>
              <a:t>backTrackParenthesis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zh-CN" altLang="en-US" b="1" dirty="0"/>
              <a:t>输入：最终结果链表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，每一个中间结果</a:t>
            </a:r>
            <a:r>
              <a:rPr lang="en-US" altLang="zh-CN" b="1" dirty="0" err="1"/>
              <a:t>eachResult</a:t>
            </a:r>
            <a:r>
              <a:rPr lang="zh-CN" altLang="en-US" b="1" dirty="0"/>
              <a:t>，左括号数目</a:t>
            </a:r>
            <a:r>
              <a:rPr lang="en-US" altLang="zh-CN" b="1" dirty="0" err="1"/>
              <a:t>openAmount</a:t>
            </a:r>
            <a:r>
              <a:rPr lang="zh-CN" altLang="en-US" b="1" dirty="0"/>
              <a:t>，右括号数目</a:t>
            </a:r>
            <a:r>
              <a:rPr lang="en-US" altLang="zh-CN" b="1" dirty="0" err="1"/>
              <a:t>closeAmount</a:t>
            </a:r>
            <a:r>
              <a:rPr lang="zh-CN" altLang="en-US" b="1" dirty="0"/>
              <a:t>，括号对儿数</a:t>
            </a:r>
            <a:r>
              <a:rPr lang="en-US" altLang="zh-CN" b="1" dirty="0"/>
              <a:t>n</a:t>
            </a:r>
          </a:p>
          <a:p>
            <a:r>
              <a:rPr lang="zh-CN" altLang="en-US" b="1" dirty="0"/>
              <a:t>输出：无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如果参数非法，则返回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6600FF"/>
                </a:solidFill>
              </a:rPr>
              <a:t>如果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的大小等于</a:t>
            </a:r>
            <a:r>
              <a:rPr lang="en-US" altLang="zh-CN" b="1" dirty="0">
                <a:solidFill>
                  <a:srgbClr val="6600FF"/>
                </a:solidFill>
              </a:rPr>
              <a:t>2*n</a:t>
            </a:r>
            <a:r>
              <a:rPr lang="zh-CN" altLang="en-US" b="1" dirty="0">
                <a:solidFill>
                  <a:srgbClr val="6600FF"/>
                </a:solidFill>
              </a:rPr>
              <a:t>，则将</a:t>
            </a:r>
            <a:r>
              <a:rPr lang="en-US" altLang="zh-CN" b="1" dirty="0" err="1">
                <a:solidFill>
                  <a:srgbClr val="6600FF"/>
                </a:solidFill>
              </a:rPr>
              <a:t>eachResult</a:t>
            </a:r>
            <a:r>
              <a:rPr lang="zh-CN" altLang="en-US" b="1" dirty="0">
                <a:solidFill>
                  <a:srgbClr val="6600FF"/>
                </a:solidFill>
              </a:rPr>
              <a:t>加入</a:t>
            </a:r>
            <a:r>
              <a:rPr lang="en-US" altLang="zh-CN" b="1" dirty="0" err="1">
                <a:solidFill>
                  <a:srgbClr val="6600FF"/>
                </a:solidFill>
              </a:rPr>
              <a:t>finalResult</a:t>
            </a:r>
            <a:r>
              <a:rPr lang="zh-CN" altLang="en-US" b="1" dirty="0">
                <a:solidFill>
                  <a:srgbClr val="6600FF"/>
                </a:solidFill>
              </a:rPr>
              <a:t>，返回</a:t>
            </a:r>
            <a:r>
              <a:rPr lang="zh-CN" altLang="en-US" b="1" dirty="0">
                <a:solidFill>
                  <a:srgbClr val="FF3399"/>
                </a:solidFill>
              </a:rPr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终止条件</a:t>
            </a:r>
            <a:r>
              <a:rPr lang="zh-CN" altLang="en-US" b="1" dirty="0">
                <a:solidFill>
                  <a:srgbClr val="FF3399"/>
                </a:solidFill>
              </a:rPr>
              <a:t>）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>
                <a:solidFill>
                  <a:srgbClr val="6600FF"/>
                </a:solidFill>
              </a:rPr>
              <a:t>openAmount</a:t>
            </a:r>
            <a:r>
              <a:rPr lang="zh-CN" altLang="en-US" b="1" dirty="0">
                <a:solidFill>
                  <a:srgbClr val="6600FF"/>
                </a:solidFill>
              </a:rPr>
              <a:t>小于</a:t>
            </a:r>
            <a:r>
              <a:rPr lang="en-US" altLang="zh-CN" b="1" dirty="0">
                <a:solidFill>
                  <a:srgbClr val="6600FF"/>
                </a:solidFill>
              </a:rPr>
              <a:t>n</a:t>
            </a:r>
            <a:r>
              <a:rPr lang="zh-CN" altLang="en-US" b="1" dirty="0"/>
              <a:t>，则调用</a:t>
            </a:r>
            <a:r>
              <a:rPr lang="en-US" altLang="zh-CN" b="1" dirty="0" err="1"/>
              <a:t>backTrackParenthesis</a:t>
            </a:r>
            <a:r>
              <a:rPr lang="en-US" altLang="zh-CN" b="1" dirty="0"/>
              <a:t>(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3399"/>
                </a:solidFill>
              </a:rPr>
              <a:t>eachResult</a:t>
            </a:r>
            <a:r>
              <a:rPr lang="en-US" altLang="zh-CN" b="1" dirty="0">
                <a:solidFill>
                  <a:srgbClr val="FF3399"/>
                </a:solidFill>
              </a:rPr>
              <a:t> + "(",</a:t>
            </a:r>
            <a:r>
              <a:rPr lang="en-US" altLang="zh-CN" b="1" dirty="0"/>
              <a:t> </a:t>
            </a:r>
            <a:r>
              <a:rPr lang="en-US" altLang="zh-CN" b="1" dirty="0" err="1">
                <a:solidFill>
                  <a:srgbClr val="FF3399"/>
                </a:solidFill>
              </a:rPr>
              <a:t>openAmount</a:t>
            </a:r>
            <a:r>
              <a:rPr lang="en-US" altLang="zh-CN" b="1" dirty="0">
                <a:solidFill>
                  <a:srgbClr val="FF3399"/>
                </a:solidFill>
              </a:rPr>
              <a:t> + 1</a:t>
            </a:r>
            <a:r>
              <a:rPr lang="en-US" altLang="zh-CN" b="1" dirty="0"/>
              <a:t>, </a:t>
            </a:r>
            <a:r>
              <a:rPr lang="en-US" altLang="zh-CN" b="1" dirty="0" err="1"/>
              <a:t>closeAmount</a:t>
            </a:r>
            <a:r>
              <a:rPr lang="en-US" altLang="zh-CN" b="1" dirty="0"/>
              <a:t>, n)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>
                <a:solidFill>
                  <a:srgbClr val="6600FF"/>
                </a:solidFill>
              </a:rPr>
              <a:t>closeAmount</a:t>
            </a:r>
            <a:r>
              <a:rPr lang="zh-CN" altLang="en-US" b="1" dirty="0">
                <a:solidFill>
                  <a:srgbClr val="6600FF"/>
                </a:solidFill>
              </a:rPr>
              <a:t>小于</a:t>
            </a:r>
            <a:r>
              <a:rPr lang="en-US" altLang="zh-CN" b="1" dirty="0" err="1">
                <a:solidFill>
                  <a:srgbClr val="6600FF"/>
                </a:solidFill>
              </a:rPr>
              <a:t>openAmount</a:t>
            </a:r>
            <a:r>
              <a:rPr lang="zh-CN" altLang="en-US" b="1" dirty="0"/>
              <a:t>，则调用</a:t>
            </a:r>
            <a:r>
              <a:rPr lang="en-US" altLang="zh-CN" b="1" dirty="0" err="1"/>
              <a:t>backTrackParenthesis</a:t>
            </a:r>
            <a:r>
              <a:rPr lang="en-US" altLang="zh-CN" b="1" dirty="0"/>
              <a:t>(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3399"/>
                </a:solidFill>
              </a:rPr>
              <a:t>eachResult</a:t>
            </a:r>
            <a:r>
              <a:rPr lang="en-US" altLang="zh-CN" b="1" dirty="0">
                <a:solidFill>
                  <a:srgbClr val="FF3399"/>
                </a:solidFill>
              </a:rPr>
              <a:t> + ")"</a:t>
            </a:r>
            <a:r>
              <a:rPr lang="en-US" altLang="zh-CN" b="1" dirty="0"/>
              <a:t>, </a:t>
            </a:r>
            <a:r>
              <a:rPr lang="en-US" altLang="zh-CN" b="1" dirty="0" err="1"/>
              <a:t>openAmount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3399"/>
                </a:solidFill>
              </a:rPr>
              <a:t>closeAmount</a:t>
            </a:r>
            <a:r>
              <a:rPr lang="en-US" altLang="zh-CN" b="1" dirty="0">
                <a:solidFill>
                  <a:srgbClr val="FF3399"/>
                </a:solidFill>
              </a:rPr>
              <a:t> + 1</a:t>
            </a:r>
            <a:r>
              <a:rPr lang="en-US" altLang="zh-CN" b="1" dirty="0"/>
              <a:t>, n)</a:t>
            </a:r>
          </a:p>
          <a:p>
            <a:endParaRPr lang="en-US" altLang="zh-CN" b="1" dirty="0"/>
          </a:p>
          <a:p>
            <a:r>
              <a:rPr lang="zh-CN" altLang="en-US" b="1" dirty="0"/>
              <a:t>主函数：</a:t>
            </a:r>
          </a:p>
          <a:p>
            <a:r>
              <a:rPr lang="en-US" altLang="zh-CN" b="1" dirty="0"/>
              <a:t>0 </a:t>
            </a:r>
            <a:r>
              <a:rPr lang="zh-CN" altLang="en-US" b="1" dirty="0"/>
              <a:t>如果</a:t>
            </a:r>
            <a:r>
              <a:rPr lang="en-US" altLang="zh-CN" b="1" dirty="0"/>
              <a:t>n</a:t>
            </a:r>
            <a:r>
              <a:rPr lang="zh-CN" altLang="en-US" b="1" dirty="0"/>
              <a:t>非法则返回空字符串链表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为空链表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调用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backTrackParenthesis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finalResult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, "", 0, 0, n)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09D8B2-A33F-45F8-822D-648D9E48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464" y="669989"/>
            <a:ext cx="5542857" cy="5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6204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1849</TotalTime>
  <Words>2172</Words>
  <Application>Microsoft Office PowerPoint</Application>
  <PresentationFormat>宽屏</PresentationFormat>
  <Paragraphs>162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Tw Cen MT</vt:lpstr>
      <vt:lpstr>Wingdings</vt:lpstr>
      <vt:lpstr>水滴</vt:lpstr>
      <vt:lpstr>公式</vt:lpstr>
      <vt:lpstr>Equation</vt:lpstr>
      <vt:lpstr>数据结构和算法 第16讲</vt:lpstr>
      <vt:lpstr>大纲</vt:lpstr>
      <vt:lpstr>排列的定义和公式</vt:lpstr>
      <vt:lpstr>组合的定义和公式</vt:lpstr>
      <vt:lpstr>子集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1607</cp:revision>
  <dcterms:created xsi:type="dcterms:W3CDTF">2018-06-21T02:18:15Z</dcterms:created>
  <dcterms:modified xsi:type="dcterms:W3CDTF">2019-11-30T17:56:04Z</dcterms:modified>
</cp:coreProperties>
</file>