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333" r:id="rId4"/>
    <p:sldId id="366" r:id="rId5"/>
    <p:sldId id="369" r:id="rId6"/>
    <p:sldId id="368" r:id="rId7"/>
    <p:sldId id="364" r:id="rId8"/>
    <p:sldId id="372" r:id="rId9"/>
    <p:sldId id="373" r:id="rId10"/>
    <p:sldId id="365" r:id="rId11"/>
    <p:sldId id="375" r:id="rId12"/>
    <p:sldId id="376" r:id="rId13"/>
    <p:sldId id="374" r:id="rId14"/>
    <p:sldId id="377" r:id="rId15"/>
    <p:sldId id="378" r:id="rId16"/>
    <p:sldId id="379" r:id="rId17"/>
    <p:sldId id="354" r:id="rId18"/>
    <p:sldId id="355" r:id="rId19"/>
    <p:sldId id="356" r:id="rId20"/>
    <p:sldId id="357" r:id="rId21"/>
    <p:sldId id="358" r:id="rId22"/>
    <p:sldId id="359" r:id="rId23"/>
    <p:sldId id="360" r:id="rId24"/>
    <p:sldId id="361" r:id="rId25"/>
    <p:sldId id="362" r:id="rId26"/>
    <p:sldId id="363"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00"/>
    <a:srgbClr val="FF0066"/>
    <a:srgbClr val="CC6600"/>
    <a:srgbClr val="FF3399"/>
    <a:srgbClr val="CC00CC"/>
    <a:srgbClr val="9900CC"/>
    <a:srgbClr val="6600FF"/>
    <a:srgbClr val="6666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3727" autoAdjust="0"/>
  </p:normalViewPr>
  <p:slideViewPr>
    <p:cSldViewPr snapToGrid="0">
      <p:cViewPr varScale="1">
        <p:scale>
          <a:sx n="68" d="100"/>
          <a:sy n="68" d="100"/>
        </p:scale>
        <p:origin x="726" y="84"/>
      </p:cViewPr>
      <p:guideLst/>
    </p:cSldViewPr>
  </p:slideViewPr>
  <p:outlineViewPr>
    <p:cViewPr>
      <p:scale>
        <a:sx n="33" d="100"/>
        <a:sy n="33" d="100"/>
      </p:scale>
      <p:origin x="0" y="-17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0619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08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12425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3578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7522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31813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4085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9801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8254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94951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321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21594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350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3789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19531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4879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42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6381544-E555-424B-A8A4-641E4ACFE059}" type="datetimeFigureOut">
              <a:rPr lang="zh-CN" altLang="en-US" smtClean="0"/>
              <a:t>2019/12/1</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6319520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9A918-D4C0-40E4-B54F-93F10CC6061D}"/>
              </a:ext>
            </a:extLst>
          </p:cNvPr>
          <p:cNvSpPr>
            <a:spLocks noGrp="1"/>
          </p:cNvSpPr>
          <p:nvPr>
            <p:ph type="ctrTitle"/>
          </p:nvPr>
        </p:nvSpPr>
        <p:spPr>
          <a:xfrm>
            <a:off x="1751012" y="597401"/>
            <a:ext cx="8689976" cy="2509213"/>
          </a:xfrm>
        </p:spPr>
        <p:txBody>
          <a:bodyPr/>
          <a:lstStyle/>
          <a:p>
            <a:r>
              <a:rPr lang="zh-CN" altLang="en-US" b="1"/>
              <a:t>数据结构和算法</a:t>
            </a:r>
            <a:br>
              <a:rPr lang="en-US" altLang="zh-CN" b="1"/>
            </a:br>
            <a:r>
              <a:rPr lang="zh-CN" altLang="en-US" b="1"/>
              <a:t>第</a:t>
            </a:r>
            <a:r>
              <a:rPr lang="en-US" altLang="zh-CN" b="1"/>
              <a:t>17</a:t>
            </a:r>
            <a:r>
              <a:rPr lang="zh-CN" altLang="en-US" b="1"/>
              <a:t>讲</a:t>
            </a:r>
          </a:p>
        </p:txBody>
      </p:sp>
      <p:sp>
        <p:nvSpPr>
          <p:cNvPr id="3" name="副标题 2">
            <a:extLst>
              <a:ext uri="{FF2B5EF4-FFF2-40B4-BE49-F238E27FC236}">
                <a16:creationId xmlns:a16="http://schemas.microsoft.com/office/drawing/2014/main" id="{9BDFD250-F314-4432-B074-F31487AAD3A4}"/>
              </a:ext>
            </a:extLst>
          </p:cNvPr>
          <p:cNvSpPr>
            <a:spLocks noGrp="1"/>
          </p:cNvSpPr>
          <p:nvPr>
            <p:ph type="subTitle" idx="1"/>
          </p:nvPr>
        </p:nvSpPr>
        <p:spPr/>
        <p:txBody>
          <a:bodyPr>
            <a:normAutofit/>
          </a:bodyPr>
          <a:lstStyle/>
          <a:p>
            <a:r>
              <a:rPr lang="en-US" altLang="zh-CN" sz="4000"/>
              <a:t>2018.12.21</a:t>
            </a:r>
            <a:endParaRPr lang="zh-CN" altLang="en-US" sz="4000"/>
          </a:p>
        </p:txBody>
      </p:sp>
    </p:spTree>
    <p:extLst>
      <p:ext uri="{BB962C8B-B14F-4D97-AF65-F5344CB8AC3E}">
        <p14:creationId xmlns:p14="http://schemas.microsoft.com/office/powerpoint/2010/main" val="42048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10389" y="801858"/>
            <a:ext cx="10363826" cy="5542671"/>
          </a:xfrm>
        </p:spPr>
        <p:txBody>
          <a:bodyPr>
            <a:normAutofit lnSpcReduction="10000"/>
          </a:bodyPr>
          <a:lstStyle/>
          <a:p>
            <a:pPr marL="0" indent="0">
              <a:buNone/>
            </a:pPr>
            <a:r>
              <a:rPr lang="en-US" altLang="zh-CN" sz="2800" b="1" cap="none">
                <a:solidFill>
                  <a:srgbClr val="0000CC"/>
                </a:solidFill>
                <a:latin typeface="Times New Roman" panose="02020603050405020304" pitchFamily="18" charset="0"/>
                <a:cs typeface="Times New Roman" panose="02020603050405020304" pitchFamily="18" charset="0"/>
              </a:rPr>
              <a:t>1</a:t>
            </a:r>
            <a:r>
              <a:rPr lang="zh-CN" altLang="en-US" sz="2800" b="1" cap="none">
                <a:solidFill>
                  <a:srgbClr val="0000CC"/>
                </a:solidFill>
                <a:latin typeface="Times New Roman" panose="02020603050405020304" pitchFamily="18" charset="0"/>
                <a:cs typeface="Times New Roman" panose="02020603050405020304" pitchFamily="18" charset="0"/>
              </a:rPr>
              <a:t>、确定问题的决策对象</a:t>
            </a:r>
            <a:endParaRPr lang="en-US" altLang="zh-CN" sz="2800" b="1" cap="none">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以最短路径问题为例（下同）</a:t>
            </a:r>
            <a:endParaRPr lang="en-US" altLang="zh-CN" sz="24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决策对象为路径和。</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800" b="1" cap="none">
                <a:solidFill>
                  <a:srgbClr val="0000CC"/>
                </a:solidFill>
                <a:latin typeface="Times New Roman" panose="02020603050405020304" pitchFamily="18" charset="0"/>
                <a:cs typeface="Times New Roman" panose="02020603050405020304" pitchFamily="18" charset="0"/>
              </a:rPr>
              <a:t>2</a:t>
            </a:r>
            <a:r>
              <a:rPr lang="zh-CN" altLang="en-US" sz="2800" b="1" cap="none">
                <a:solidFill>
                  <a:srgbClr val="0000CC"/>
                </a:solidFill>
                <a:latin typeface="Times New Roman" panose="02020603050405020304" pitchFamily="18" charset="0"/>
                <a:cs typeface="Times New Roman" panose="02020603050405020304" pitchFamily="18" charset="0"/>
              </a:rPr>
              <a:t>、对决策过程划分阶段</a:t>
            </a:r>
            <a:endParaRPr lang="en-US" altLang="zh-CN" sz="2800" b="1" cap="none">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阶段逆序排列：</a:t>
            </a:r>
            <a:endParaRPr lang="en-US" altLang="zh-CN" sz="2400" b="1" cap="none">
              <a:latin typeface="Times New Roman" panose="02020603050405020304" pitchFamily="18" charset="0"/>
              <a:cs typeface="Times New Roman" panose="02020603050405020304" pitchFamily="18" charset="0"/>
            </a:endParaRPr>
          </a:p>
          <a:p>
            <a:r>
              <a:rPr lang="zh-CN" altLang="en-US" sz="2400" b="1"/>
              <a:t>第</a:t>
            </a:r>
            <a:r>
              <a:rPr lang="en-US" altLang="zh-CN" sz="2400" b="1"/>
              <a:t>0</a:t>
            </a:r>
            <a:r>
              <a:rPr lang="zh-CN" altLang="en-US" sz="2400" b="1"/>
              <a:t>阶段：</a:t>
            </a:r>
            <a:r>
              <a:rPr lang="en-US" altLang="zh-CN" sz="2400" b="1"/>
              <a:t>T</a:t>
            </a:r>
          </a:p>
          <a:p>
            <a:r>
              <a:rPr lang="zh-CN" altLang="en-US" sz="2400" b="1"/>
              <a:t>第</a:t>
            </a:r>
            <a:r>
              <a:rPr lang="en-US" altLang="zh-CN" sz="2400" b="1"/>
              <a:t>1</a:t>
            </a:r>
            <a:r>
              <a:rPr lang="zh-CN" altLang="en-US" sz="2400" b="1"/>
              <a:t>阶段：</a:t>
            </a:r>
            <a:r>
              <a:rPr lang="en-US" altLang="zh-CN" sz="2400" b="1"/>
              <a:t>C-&gt;T</a:t>
            </a:r>
          </a:p>
          <a:p>
            <a:r>
              <a:rPr lang="zh-CN" altLang="en-US" sz="2400" b="1"/>
              <a:t>第</a:t>
            </a:r>
            <a:r>
              <a:rPr lang="en-US" altLang="zh-CN" sz="2400" b="1"/>
              <a:t>2</a:t>
            </a:r>
            <a:r>
              <a:rPr lang="zh-CN" altLang="en-US" sz="2400" b="1"/>
              <a:t>阶段：</a:t>
            </a:r>
            <a:r>
              <a:rPr lang="en-US" altLang="zh-CN" sz="2400" b="1"/>
              <a:t>B-&gt;C</a:t>
            </a:r>
          </a:p>
          <a:p>
            <a:r>
              <a:rPr lang="zh-CN" altLang="en-US" sz="2400" b="1"/>
              <a:t>第</a:t>
            </a:r>
            <a:r>
              <a:rPr lang="en-US" altLang="zh-CN" sz="2400" b="1"/>
              <a:t>3</a:t>
            </a:r>
            <a:r>
              <a:rPr lang="zh-CN" altLang="en-US" sz="2400" b="1"/>
              <a:t>阶段：</a:t>
            </a:r>
            <a:r>
              <a:rPr lang="en-US" altLang="zh-CN" sz="2400" b="1"/>
              <a:t>A-&gt;B</a:t>
            </a:r>
          </a:p>
          <a:p>
            <a:r>
              <a:rPr lang="zh-CN" altLang="en-US" sz="2400" b="1"/>
              <a:t>第</a:t>
            </a:r>
            <a:r>
              <a:rPr lang="en-US" altLang="zh-CN" sz="2400" b="1"/>
              <a:t>4</a:t>
            </a:r>
            <a:r>
              <a:rPr lang="zh-CN" altLang="en-US" sz="2400" b="1"/>
              <a:t>阶段：</a:t>
            </a:r>
            <a:r>
              <a:rPr lang="en-US" altLang="zh-CN" sz="2400" b="1"/>
              <a:t>Q-&gt;A</a:t>
            </a:r>
          </a:p>
          <a:p>
            <a:pPr marL="0" indent="0">
              <a:buNone/>
            </a:pPr>
            <a:endParaRPr lang="en-US" altLang="zh-CN" sz="2400" b="1" cap="none">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5F8D49C-DD47-4A6D-9E0D-69CF1B452AE3}"/>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194555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210389" y="801858"/>
            <a:ext cx="10363826" cy="5542671"/>
          </a:xfrm>
        </p:spPr>
        <p:txBody>
          <a:bodyPr/>
          <a:lstStyle/>
          <a:p>
            <a:pPr marL="0" indent="0">
              <a:buNone/>
            </a:pPr>
            <a:r>
              <a:rPr lang="en-US" altLang="zh-CN" sz="2800" b="1" cap="none">
                <a:solidFill>
                  <a:srgbClr val="0000CC"/>
                </a:solidFill>
                <a:latin typeface="Times New Roman" panose="02020603050405020304" pitchFamily="18" charset="0"/>
                <a:cs typeface="Times New Roman" panose="02020603050405020304" pitchFamily="18" charset="0"/>
              </a:rPr>
              <a:t>3</a:t>
            </a:r>
            <a:r>
              <a:rPr lang="zh-CN" altLang="en-US" sz="2800" b="1" cap="none">
                <a:solidFill>
                  <a:srgbClr val="0000CC"/>
                </a:solidFill>
                <a:latin typeface="Times New Roman" panose="02020603050405020304" pitchFamily="18" charset="0"/>
                <a:cs typeface="Times New Roman" panose="02020603050405020304" pitchFamily="18" charset="0"/>
              </a:rPr>
              <a:t>、对各阶段确定状态变量</a:t>
            </a:r>
            <a:endParaRPr lang="en-US" altLang="zh-CN" sz="2800" b="1" cap="none">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第</a:t>
            </a:r>
            <a:r>
              <a:rPr lang="en-US" altLang="zh-CN" sz="2400" b="1" cap="none">
                <a:latin typeface="Times New Roman" panose="02020603050405020304" pitchFamily="18" charset="0"/>
                <a:cs typeface="Times New Roman" panose="02020603050405020304" pitchFamily="18" charset="0"/>
              </a:rPr>
              <a:t>0</a:t>
            </a:r>
            <a:r>
              <a:rPr lang="zh-CN" altLang="en-US" sz="2400" b="1" cap="none">
                <a:latin typeface="Times New Roman" panose="02020603050405020304" pitchFamily="18" charset="0"/>
                <a:cs typeface="Times New Roman" panose="02020603050405020304" pitchFamily="18" charset="0"/>
              </a:rPr>
              <a:t>阶段：</a:t>
            </a:r>
            <a:r>
              <a:rPr lang="en-US" altLang="zh-CN" sz="2400" b="1" cap="none">
                <a:latin typeface="Times New Roman" panose="02020603050405020304" pitchFamily="18" charset="0"/>
                <a:cs typeface="Times New Roman" panose="02020603050405020304" pitchFamily="18" charset="0"/>
              </a:rPr>
              <a:t>T</a:t>
            </a:r>
          </a:p>
          <a:p>
            <a:pPr marL="0" indent="0">
              <a:buNone/>
            </a:pPr>
            <a:r>
              <a:rPr lang="zh-CN" altLang="en-US" sz="2400" b="1" cap="none">
                <a:latin typeface="Times New Roman" panose="02020603050405020304" pitchFamily="18" charset="0"/>
                <a:cs typeface="Times New Roman" panose="02020603050405020304" pitchFamily="18" charset="0"/>
              </a:rPr>
              <a:t>第</a:t>
            </a: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阶段：</a:t>
            </a:r>
            <a:r>
              <a:rPr lang="en-US" altLang="zh-CN" sz="2400" b="1" cap="none">
                <a:latin typeface="Times New Roman" panose="02020603050405020304" pitchFamily="18" charset="0"/>
                <a:cs typeface="Times New Roman" panose="02020603050405020304" pitchFamily="18" charset="0"/>
              </a:rPr>
              <a:t>C</a:t>
            </a:r>
            <a:r>
              <a:rPr lang="en-US" altLang="zh-CN" sz="2400" b="1" cap="none" baseline="-25000">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C</a:t>
            </a:r>
            <a:r>
              <a:rPr lang="en-US" altLang="zh-CN" sz="2400" b="1" cap="none" baseline="-25000">
                <a:latin typeface="Times New Roman" panose="02020603050405020304" pitchFamily="18" charset="0"/>
                <a:cs typeface="Times New Roman" panose="02020603050405020304" pitchFamily="18" charset="0"/>
              </a:rPr>
              <a:t>2</a:t>
            </a:r>
          </a:p>
          <a:p>
            <a:pPr marL="0" indent="0">
              <a:buNone/>
            </a:pPr>
            <a:r>
              <a:rPr lang="zh-CN" altLang="en-US" sz="2400" b="1" cap="none">
                <a:latin typeface="Times New Roman" panose="02020603050405020304" pitchFamily="18" charset="0"/>
                <a:cs typeface="Times New Roman" panose="02020603050405020304" pitchFamily="18" charset="0"/>
              </a:rPr>
              <a:t>第</a:t>
            </a: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阶段：</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3</a:t>
            </a:r>
          </a:p>
          <a:p>
            <a:pPr marL="0" indent="0">
              <a:buNone/>
            </a:pPr>
            <a:r>
              <a:rPr lang="zh-CN" altLang="en-US" sz="2400" b="1" cap="none">
                <a:latin typeface="Times New Roman" panose="02020603050405020304" pitchFamily="18" charset="0"/>
                <a:cs typeface="Times New Roman" panose="02020603050405020304" pitchFamily="18" charset="0"/>
              </a:rPr>
              <a:t>第</a:t>
            </a: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阶段：</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3</a:t>
            </a:r>
          </a:p>
          <a:p>
            <a:pPr marL="0" indent="0">
              <a:buNone/>
            </a:pPr>
            <a:r>
              <a:rPr lang="zh-CN" altLang="en-US" sz="2400" b="1" cap="none">
                <a:latin typeface="Times New Roman" panose="02020603050405020304" pitchFamily="18" charset="0"/>
                <a:cs typeface="Times New Roman" panose="02020603050405020304" pitchFamily="18" charset="0"/>
              </a:rPr>
              <a:t>第</a:t>
            </a:r>
            <a:r>
              <a:rPr lang="en-US" altLang="zh-CN" sz="2400" b="1" cap="none">
                <a:latin typeface="Times New Roman" panose="02020603050405020304" pitchFamily="18" charset="0"/>
                <a:cs typeface="Times New Roman" panose="02020603050405020304" pitchFamily="18" charset="0"/>
              </a:rPr>
              <a:t>4</a:t>
            </a:r>
            <a:r>
              <a:rPr lang="zh-CN" altLang="en-US" sz="2400" b="1" cap="none">
                <a:latin typeface="Times New Roman" panose="02020603050405020304" pitchFamily="18" charset="0"/>
                <a:cs typeface="Times New Roman" panose="02020603050405020304" pitchFamily="18" charset="0"/>
              </a:rPr>
              <a:t>阶段：</a:t>
            </a:r>
            <a:r>
              <a:rPr lang="en-US" altLang="zh-CN" sz="2400" b="1" cap="none">
                <a:latin typeface="Times New Roman" panose="02020603050405020304" pitchFamily="18" charset="0"/>
                <a:cs typeface="Times New Roman" panose="02020603050405020304" pitchFamily="18" charset="0"/>
              </a:rPr>
              <a:t>Q</a:t>
            </a:r>
          </a:p>
        </p:txBody>
      </p:sp>
      <p:pic>
        <p:nvPicPr>
          <p:cNvPr id="5" name="图片 4">
            <a:extLst>
              <a:ext uri="{FF2B5EF4-FFF2-40B4-BE49-F238E27FC236}">
                <a16:creationId xmlns:a16="http://schemas.microsoft.com/office/drawing/2014/main" id="{C5F8D49C-DD47-4A6D-9E0D-69CF1B452AE3}"/>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309307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675249"/>
                <a:ext cx="6296762" cy="5542671"/>
              </a:xfrm>
            </p:spPr>
            <p:txBody>
              <a:bodyPr/>
              <a:lstStyle/>
              <a:p>
                <a:pPr marL="0" indent="0">
                  <a:buNone/>
                </a:pPr>
                <a:r>
                  <a:rPr lang="en-US" altLang="zh-CN" sz="2800" b="1" cap="none" dirty="0">
                    <a:solidFill>
                      <a:srgbClr val="0000CC"/>
                    </a:solidFill>
                    <a:latin typeface="Times New Roman" panose="02020603050405020304" pitchFamily="18" charset="0"/>
                    <a:cs typeface="Times New Roman" panose="02020603050405020304" pitchFamily="18" charset="0"/>
                  </a:rPr>
                  <a:t>4</a:t>
                </a:r>
                <a:r>
                  <a:rPr lang="zh-CN" altLang="en-US" sz="2800" b="1" cap="none" dirty="0">
                    <a:solidFill>
                      <a:srgbClr val="0000CC"/>
                    </a:solidFill>
                    <a:latin typeface="Times New Roman" panose="02020603050405020304" pitchFamily="18" charset="0"/>
                    <a:cs typeface="Times New Roman" panose="02020603050405020304" pitchFamily="18" charset="0"/>
                  </a:rPr>
                  <a:t>、根据状态变量确定费用函数和目标函数</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CC6600"/>
                    </a:solidFill>
                    <a:latin typeface="Times New Roman" panose="02020603050405020304" pitchFamily="18" charset="0"/>
                    <a:cs typeface="Times New Roman" panose="02020603050405020304" pitchFamily="18" charset="0"/>
                  </a:rPr>
                  <a:t>费用（指标）函数</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d</a:t>
                </a:r>
                <a:r>
                  <a:rPr lang="en-US" altLang="zh-CN" sz="2400" b="1" cap="none" baseline="-25000" dirty="0">
                    <a:latin typeface="Times New Roman" panose="02020603050405020304" pitchFamily="18" charset="0"/>
                    <a:cs typeface="Times New Roman" panose="02020603050405020304" pitchFamily="18" charset="0"/>
                  </a:rPr>
                  <a:t>k</a:t>
                </a:r>
                <a:r>
                  <a:rPr lang="en-US" altLang="zh-CN" sz="2400" b="1" cap="none" dirty="0">
                    <a:latin typeface="Times New Roman" panose="02020603050405020304" pitchFamily="18" charset="0"/>
                    <a:cs typeface="Times New Roman" panose="02020603050405020304" pitchFamily="18" charset="0"/>
                  </a:rPr>
                  <a:t>(</a:t>
                </a:r>
                <a:r>
                  <a:rPr lang="en-US" altLang="zh-CN" sz="2400" b="1" cap="none" dirty="0" err="1">
                    <a:latin typeface="Times New Roman" panose="02020603050405020304" pitchFamily="18" charset="0"/>
                    <a:cs typeface="Times New Roman" panose="02020603050405020304" pitchFamily="18" charset="0"/>
                  </a:rPr>
                  <a:t>u</a:t>
                </a:r>
                <a:r>
                  <a:rPr lang="en-US" altLang="zh-CN" sz="2400" b="1" cap="none" baseline="-25000" dirty="0" err="1">
                    <a:latin typeface="Times New Roman" panose="02020603050405020304" pitchFamily="18" charset="0"/>
                    <a:cs typeface="Times New Roman" panose="02020603050405020304" pitchFamily="18" charset="0"/>
                  </a:rPr>
                  <a:t>k</a:t>
                </a:r>
                <a:r>
                  <a:rPr lang="en-US" altLang="zh-CN" sz="2400" b="1" cap="none" dirty="0">
                    <a:latin typeface="Times New Roman" panose="02020603050405020304" pitchFamily="18" charset="0"/>
                    <a:cs typeface="Times New Roman" panose="02020603050405020304" pitchFamily="18" charset="0"/>
                  </a:rPr>
                  <a:t>) = </a:t>
                </a:r>
                <a:r>
                  <a:rPr lang="zh-CN" altLang="en-US" sz="2400" b="1" cap="none" dirty="0">
                    <a:latin typeface="Times New Roman" panose="02020603050405020304" pitchFamily="18" charset="0"/>
                    <a:cs typeface="Times New Roman" panose="02020603050405020304" pitchFamily="18" charset="0"/>
                  </a:rPr>
                  <a:t>第</a:t>
                </a:r>
                <a:r>
                  <a:rPr lang="en-US" altLang="zh-CN" sz="2400" b="1" cap="none" dirty="0">
                    <a:latin typeface="Times New Roman" panose="02020603050405020304" pitchFamily="18" charset="0"/>
                    <a:cs typeface="Times New Roman" panose="02020603050405020304" pitchFamily="18" charset="0"/>
                  </a:rPr>
                  <a:t>k</a:t>
                </a:r>
                <a:r>
                  <a:rPr lang="zh-CN" altLang="en-US" sz="2400" b="1" cap="none" dirty="0">
                    <a:latin typeface="Times New Roman" panose="02020603050405020304" pitchFamily="18" charset="0"/>
                    <a:cs typeface="Times New Roman" panose="02020603050405020304" pitchFamily="18" charset="0"/>
                  </a:rPr>
                  <a:t>个阶段，状态变量</a:t>
                </a:r>
                <a:r>
                  <a:rPr lang="en-US" altLang="zh-CN" sz="2400" b="1" cap="none" dirty="0">
                    <a:latin typeface="Times New Roman" panose="02020603050405020304" pitchFamily="18" charset="0"/>
                    <a:cs typeface="Times New Roman" panose="02020603050405020304" pitchFamily="18" charset="0"/>
                  </a:rPr>
                  <a:t>x</a:t>
                </a:r>
                <a:r>
                  <a:rPr lang="zh-CN" altLang="en-US" sz="2400" b="1" cap="none" dirty="0">
                    <a:latin typeface="Times New Roman" panose="02020603050405020304" pitchFamily="18" charset="0"/>
                    <a:cs typeface="Times New Roman" panose="02020603050405020304" pitchFamily="18" charset="0"/>
                  </a:rPr>
                  <a:t>（集合）与</a:t>
                </a: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k-1</a:t>
                </a:r>
                <a:r>
                  <a:rPr lang="zh-CN" altLang="en-US" sz="2400" b="1" cap="none" dirty="0">
                    <a:latin typeface="Times New Roman" panose="02020603050405020304" pitchFamily="18" charset="0"/>
                    <a:cs typeface="Times New Roman" panose="02020603050405020304" pitchFamily="18" charset="0"/>
                  </a:rPr>
                  <a:t>（集合）的距离。</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009900"/>
                    </a:solidFill>
                    <a:latin typeface="Times New Roman" panose="02020603050405020304" pitchFamily="18" charset="0"/>
                    <a:cs typeface="Times New Roman" panose="02020603050405020304" pitchFamily="18" charset="0"/>
                  </a:rPr>
                  <a:t>目标函数</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cs typeface="Times New Roman" panose="02020603050405020304" pitchFamily="18" charset="0"/>
                  </a:rPr>
                  <a:t>f</a:t>
                </a:r>
                <a:r>
                  <a:rPr lang="en-US" altLang="zh-CN" sz="2400" b="1" cap="none" baseline="-25000" dirty="0">
                    <a:cs typeface="Times New Roman" panose="02020603050405020304" pitchFamily="18" charset="0"/>
                  </a:rPr>
                  <a:t>4</a:t>
                </a:r>
                <a:r>
                  <a:rPr lang="en-US" altLang="zh-CN" sz="2400" b="1" cap="none" dirty="0">
                    <a:cs typeface="Times New Roman" panose="02020603050405020304" pitchFamily="18" charset="0"/>
                  </a:rPr>
                  <a:t>(Q) =min{</a:t>
                </a:r>
                <a14:m>
                  <m:oMath xmlns:m="http://schemas.openxmlformats.org/officeDocument/2006/math">
                    <m:nary>
                      <m:naryPr>
                        <m:chr m:val="∑"/>
                        <m:ctrlPr>
                          <a:rPr lang="en-US" altLang="zh-CN" sz="2400" b="1" i="1" cap="none">
                            <a:latin typeface="Cambria Math" panose="02040503050406030204" pitchFamily="18" charset="0"/>
                            <a:cs typeface="Times New Roman" panose="02020603050405020304" pitchFamily="18" charset="0"/>
                          </a:rPr>
                        </m:ctrlPr>
                      </m:naryPr>
                      <m:sub>
                        <m:r>
                          <m:rPr>
                            <m:brk m:alnAt="23"/>
                          </m:rPr>
                          <a:rPr lang="en-US" altLang="zh-CN" sz="2400" b="1" i="1" cap="none">
                            <a:latin typeface="Cambria Math" panose="02040503050406030204" pitchFamily="18" charset="0"/>
                            <a:cs typeface="Times New Roman" panose="02020603050405020304" pitchFamily="18" charset="0"/>
                          </a:rPr>
                          <m:t>𝒌</m:t>
                        </m:r>
                        <m:r>
                          <a:rPr lang="en-US" altLang="zh-CN" sz="2400" b="1" i="1" cap="none">
                            <a:latin typeface="Cambria Math" panose="02040503050406030204" pitchFamily="18" charset="0"/>
                            <a:cs typeface="Times New Roman" panose="02020603050405020304" pitchFamily="18" charset="0"/>
                          </a:rPr>
                          <m:t>=</m:t>
                        </m:r>
                        <m:r>
                          <a:rPr lang="en-US" altLang="zh-CN" sz="2400" b="1" i="1" cap="none">
                            <a:latin typeface="Cambria Math" panose="02040503050406030204" pitchFamily="18" charset="0"/>
                            <a:cs typeface="Times New Roman" panose="02020603050405020304" pitchFamily="18" charset="0"/>
                          </a:rPr>
                          <m:t>𝟏</m:t>
                        </m:r>
                      </m:sub>
                      <m:sup>
                        <m:r>
                          <a:rPr lang="en-US" altLang="zh-CN" sz="2400" b="1" i="1" cap="none">
                            <a:latin typeface="Cambria Math" panose="02040503050406030204" pitchFamily="18" charset="0"/>
                            <a:cs typeface="Times New Roman" panose="02020603050405020304" pitchFamily="18" charset="0"/>
                          </a:rPr>
                          <m:t>𝟒</m:t>
                        </m:r>
                      </m:sup>
                      <m:e>
                        <m:r>
                          <a:rPr lang="en-US" altLang="zh-CN" sz="2400" b="1" i="1" cap="none">
                            <a:latin typeface="Cambria Math" panose="02040503050406030204" pitchFamily="18" charset="0"/>
                            <a:cs typeface="Times New Roman" panose="02020603050405020304" pitchFamily="18" charset="0"/>
                          </a:rPr>
                          <m:t>𝒅</m:t>
                        </m:r>
                        <m:r>
                          <a:rPr lang="en-US" altLang="zh-CN" sz="2400" b="1" i="1" cap="none" baseline="-25000">
                            <a:latin typeface="Cambria Math" panose="02040503050406030204" pitchFamily="18" charset="0"/>
                            <a:cs typeface="Times New Roman" panose="02020603050405020304" pitchFamily="18" charset="0"/>
                          </a:rPr>
                          <m:t>𝒌</m:t>
                        </m:r>
                        <m:r>
                          <a:rPr lang="en-US" altLang="zh-CN" sz="2400" b="1" i="1" cap="none">
                            <a:latin typeface="Cambria Math" panose="02040503050406030204" pitchFamily="18" charset="0"/>
                            <a:cs typeface="Times New Roman" panose="02020603050405020304" pitchFamily="18" charset="0"/>
                          </a:rPr>
                          <m:t>(</m:t>
                        </m:r>
                        <m:r>
                          <a:rPr lang="en-US" altLang="zh-CN" sz="2400" b="1" i="1" cap="none">
                            <a:latin typeface="Cambria Math" panose="02040503050406030204" pitchFamily="18" charset="0"/>
                            <a:cs typeface="Times New Roman" panose="02020603050405020304" pitchFamily="18" charset="0"/>
                          </a:rPr>
                          <m:t>𝒖𝒌</m:t>
                        </m:r>
                        <m:r>
                          <a:rPr lang="en-US" altLang="zh-CN" sz="2400" b="1" i="1" cap="none">
                            <a:latin typeface="Cambria Math" panose="02040503050406030204" pitchFamily="18" charset="0"/>
                            <a:cs typeface="Times New Roman" panose="02020603050405020304" pitchFamily="18" charset="0"/>
                          </a:rPr>
                          <m:t>)</m:t>
                        </m:r>
                      </m:e>
                    </m:nary>
                  </m:oMath>
                </a14:m>
                <a:r>
                  <a:rPr lang="en-US" altLang="zh-CN" sz="2400" b="1" cap="none" dirty="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50676DFA-3DD1-4A91-B20F-0D41DC1FAC5E}"/>
                  </a:ext>
                </a:extLst>
              </p:cNvPr>
              <p:cNvSpPr>
                <a:spLocks noGrp="1" noRot="1" noChangeAspect="1" noMove="1" noResize="1" noEditPoints="1" noAdjustHandles="1" noChangeArrowheads="1" noChangeShapeType="1" noTextEdit="1"/>
              </p:cNvSpPr>
              <p:nvPr>
                <p:ph sz="quarter" idx="13"/>
              </p:nvPr>
            </p:nvSpPr>
            <p:spPr>
              <a:xfrm>
                <a:off x="1" y="675249"/>
                <a:ext cx="6296762" cy="5542671"/>
              </a:xfrm>
              <a:blipFill>
                <a:blip r:embed="rId2"/>
                <a:stretch>
                  <a:fillRect l="-1936" t="-880" r="-19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05F83F1-C35B-4F70-AFC1-5299AD3CD56B}"/>
              </a:ext>
            </a:extLst>
          </p:cNvPr>
          <p:cNvPicPr>
            <a:picLocks noChangeAspect="1"/>
          </p:cNvPicPr>
          <p:nvPr/>
        </p:nvPicPr>
        <p:blipFill>
          <a:blip r:embed="rId3"/>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337340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675249"/>
            <a:ext cx="6296762" cy="5542671"/>
          </a:xfrm>
        </p:spPr>
        <p:txBody>
          <a:bodyPr/>
          <a:lstStyle/>
          <a:p>
            <a:pPr marL="0" indent="0">
              <a:buNone/>
            </a:pPr>
            <a:r>
              <a:rPr lang="en-US" altLang="zh-CN" sz="2800" b="1" cap="none" dirty="0">
                <a:solidFill>
                  <a:srgbClr val="0000CC"/>
                </a:solidFill>
                <a:latin typeface="Times New Roman" panose="02020603050405020304" pitchFamily="18" charset="0"/>
                <a:cs typeface="Times New Roman" panose="02020603050405020304" pitchFamily="18" charset="0"/>
              </a:rPr>
              <a:t>5</a:t>
            </a:r>
            <a:r>
              <a:rPr lang="zh-CN" altLang="en-US" sz="2800" b="1" cap="none" dirty="0">
                <a:solidFill>
                  <a:srgbClr val="0000CC"/>
                </a:solidFill>
                <a:latin typeface="Times New Roman" panose="02020603050405020304" pitchFamily="18" charset="0"/>
                <a:cs typeface="Times New Roman" panose="02020603050405020304" pitchFamily="18" charset="0"/>
              </a:rPr>
              <a:t>、建立各阶段状态变量的转移过程，确定状态转移方程</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 min{</a:t>
            </a:r>
            <a:r>
              <a:rPr lang="en-US" altLang="zh-CN" sz="2400" b="1" cap="none" dirty="0">
                <a:solidFill>
                  <a:srgbClr val="9900CC"/>
                </a:solidFill>
                <a:latin typeface="Times New Roman" panose="02020603050405020304" pitchFamily="18" charset="0"/>
                <a:cs typeface="Times New Roman" panose="02020603050405020304" pitchFamily="18" charset="0"/>
              </a:rPr>
              <a:t>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 T)</a:t>
            </a:r>
            <a:r>
              <a:rPr lang="en-US" altLang="zh-CN" sz="2400" b="1" cap="none" dirty="0">
                <a:latin typeface="Times New Roman" panose="02020603050405020304" pitchFamily="18" charset="0"/>
                <a:cs typeface="Times New Roman" panose="02020603050405020304" pitchFamily="18" charset="0"/>
              </a:rPr>
              <a:t>} = 3;</a:t>
            </a: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min{</a:t>
            </a:r>
            <a:r>
              <a:rPr lang="en-US" altLang="zh-CN" sz="2400" b="1" cap="none" dirty="0">
                <a:solidFill>
                  <a:srgbClr val="9900CC"/>
                </a:solidFill>
                <a:latin typeface="Times New Roman" panose="02020603050405020304" pitchFamily="18" charset="0"/>
                <a:cs typeface="Times New Roman" panose="02020603050405020304" pitchFamily="18" charset="0"/>
              </a:rPr>
              <a:t>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 T)</a:t>
            </a:r>
            <a:r>
              <a:rPr lang="en-US" altLang="zh-CN" sz="2400" b="1" cap="none" dirty="0">
                <a:latin typeface="Times New Roman" panose="02020603050405020304" pitchFamily="18" charset="0"/>
                <a:cs typeface="Times New Roman" panose="02020603050405020304" pitchFamily="18" charset="0"/>
              </a:rPr>
              <a:t>} = 4;</a:t>
            </a: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 min{</a:t>
            </a:r>
            <a:r>
              <a:rPr lang="en-US" altLang="zh-CN" sz="2400" b="1" cap="none" dirty="0">
                <a:solidFill>
                  <a:srgbClr val="9900CC"/>
                </a:solidFill>
                <a:latin typeface="Times New Roman" panose="02020603050405020304" pitchFamily="18" charset="0"/>
                <a:cs typeface="Times New Roman" panose="02020603050405020304" pitchFamily="18" charset="0"/>
              </a:rPr>
              <a:t>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(B</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 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 + f</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a:t>
            </a:r>
            <a:r>
              <a:rPr lang="en-US" altLang="zh-CN" sz="2400" b="1" cap="none" dirty="0">
                <a:latin typeface="Times New Roman" panose="02020603050405020304" pitchFamily="18" charset="0"/>
                <a:cs typeface="Times New Roman" panose="02020603050405020304" pitchFamily="18" charset="0"/>
              </a:rPr>
              <a:t>, d</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min{1 + 3, 4 + 4} = 4;</a:t>
            </a: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min{d</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 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a:t>
            </a:r>
            <a:r>
              <a:rPr lang="en-US" altLang="zh-CN" sz="2400" b="1" cap="none" dirty="0">
                <a:solidFill>
                  <a:srgbClr val="9900CC"/>
                </a:solidFill>
                <a:latin typeface="Times New Roman" panose="02020603050405020304" pitchFamily="18" charset="0"/>
                <a:cs typeface="Times New Roman" panose="02020603050405020304" pitchFamily="18" charset="0"/>
              </a:rPr>
              <a:t>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(B</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 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 + f</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1</a:t>
            </a:r>
            <a:r>
              <a:rPr lang="en-US" altLang="zh-CN" sz="2400" b="1" cap="none" dirty="0">
                <a:solidFill>
                  <a:srgbClr val="9900CC"/>
                </a:solidFill>
                <a:latin typeface="Times New Roman" panose="02020603050405020304" pitchFamily="18" charset="0"/>
                <a:cs typeface="Times New Roman" panose="02020603050405020304" pitchFamily="18" charset="0"/>
              </a:rPr>
              <a:t>(C</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a:t>
            </a:r>
            <a:r>
              <a:rPr lang="en-US" altLang="zh-CN" sz="2400" b="1" cap="none" dirty="0">
                <a:latin typeface="Times New Roman" panose="02020603050405020304" pitchFamily="18" charset="0"/>
                <a:cs typeface="Times New Roman" panose="02020603050405020304" pitchFamily="18" charset="0"/>
              </a:rPr>
              <a:t>} = min{6 + 3, 3 + 4} = 7;</a:t>
            </a: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 = min{d</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 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 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d</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(B</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 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f</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 = min{3 + 3, 3 + 4} = 6;</a:t>
            </a:r>
          </a:p>
        </p:txBody>
      </p:sp>
      <p:pic>
        <p:nvPicPr>
          <p:cNvPr id="5" name="图片 4">
            <a:extLst>
              <a:ext uri="{FF2B5EF4-FFF2-40B4-BE49-F238E27FC236}">
                <a16:creationId xmlns:a16="http://schemas.microsoft.com/office/drawing/2014/main" id="{905F83F1-C35B-4F70-AFC1-5299AD3CD56B}"/>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27107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675249"/>
            <a:ext cx="6296762" cy="6182751"/>
          </a:xfrm>
        </p:spPr>
        <p:txBody>
          <a:bodyPr/>
          <a:lstStyle/>
          <a:p>
            <a:pPr marL="0" indent="0">
              <a:buNone/>
            </a:pPr>
            <a:r>
              <a:rPr lang="en-US" altLang="zh-CN" sz="2800" b="1" cap="none">
                <a:solidFill>
                  <a:srgbClr val="0000CC"/>
                </a:solidFill>
                <a:latin typeface="Times New Roman" panose="02020603050405020304" pitchFamily="18" charset="0"/>
                <a:cs typeface="Times New Roman" panose="02020603050405020304" pitchFamily="18" charset="0"/>
              </a:rPr>
              <a:t>5</a:t>
            </a:r>
            <a:r>
              <a:rPr lang="zh-CN" altLang="en-US" sz="2800" b="1" cap="none">
                <a:solidFill>
                  <a:srgbClr val="0000CC"/>
                </a:solidFill>
                <a:latin typeface="Times New Roman" panose="02020603050405020304" pitchFamily="18" charset="0"/>
                <a:cs typeface="Times New Roman" panose="02020603050405020304" pitchFamily="18" charset="0"/>
              </a:rPr>
              <a:t>、建立各阶段状态变量的转移过程，确定状态转移方程</a:t>
            </a:r>
          </a:p>
          <a:p>
            <a:pPr marL="0" indent="0">
              <a:buNone/>
            </a:pPr>
            <a:r>
              <a:rPr lang="en-US" altLang="zh-CN" sz="2400" b="1" cap="none">
                <a:latin typeface="Times New Roman" panose="02020603050405020304" pitchFamily="18" charset="0"/>
                <a:cs typeface="Times New Roman" panose="02020603050405020304" pitchFamily="18" charset="0"/>
              </a:rPr>
              <a:t>f</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 min{d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1</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t>
            </a:r>
          </a:p>
          <a:p>
            <a:pPr marL="0" indent="0">
              <a:buNone/>
            </a:pPr>
            <a:r>
              <a:rPr lang="en-US" altLang="zh-CN" sz="2400" b="1" cap="none">
                <a:latin typeface="Times New Roman" panose="02020603050405020304" pitchFamily="18" charset="0"/>
                <a:cs typeface="Times New Roman" panose="02020603050405020304" pitchFamily="18" charset="0"/>
              </a:rPr>
              <a:t>	= min{7 + 4, 4 + 7, 6 + 6} = 11;</a:t>
            </a:r>
          </a:p>
          <a:p>
            <a:pPr marL="0" indent="0">
              <a:buNone/>
            </a:pPr>
            <a:r>
              <a:rPr lang="en-US" altLang="zh-CN" sz="2400" b="1" cap="none">
                <a:latin typeface="Times New Roman" panose="02020603050405020304" pitchFamily="18" charset="0"/>
                <a:cs typeface="Times New Roman" panose="02020603050405020304" pitchFamily="18" charset="0"/>
              </a:rPr>
              <a:t>f</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 min{</a:t>
            </a:r>
            <a:r>
              <a:rPr lang="en-US" altLang="zh-CN" sz="2400" b="1" cap="none">
                <a:solidFill>
                  <a:srgbClr val="9900CC"/>
                </a:solidFill>
                <a:latin typeface="Times New Roman" panose="02020603050405020304" pitchFamily="18" charset="0"/>
                <a:cs typeface="Times New Roman" panose="02020603050405020304" pitchFamily="18" charset="0"/>
              </a:rPr>
              <a:t>d</a:t>
            </a:r>
            <a:r>
              <a:rPr lang="en-US" altLang="zh-CN" sz="2400" b="1" cap="none" baseline="-25000">
                <a:solidFill>
                  <a:srgbClr val="9900CC"/>
                </a:solidFill>
                <a:latin typeface="Times New Roman" panose="02020603050405020304" pitchFamily="18" charset="0"/>
                <a:cs typeface="Times New Roman" panose="02020603050405020304" pitchFamily="18" charset="0"/>
              </a:rPr>
              <a:t>3</a:t>
            </a:r>
            <a:r>
              <a:rPr lang="en-US" altLang="zh-CN" sz="2400" b="1" cap="none">
                <a:solidFill>
                  <a:srgbClr val="9900CC"/>
                </a:solidFill>
                <a:latin typeface="Times New Roman" panose="02020603050405020304" pitchFamily="18" charset="0"/>
                <a:cs typeface="Times New Roman" panose="02020603050405020304" pitchFamily="18" charset="0"/>
              </a:rPr>
              <a:t>(A</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 B</a:t>
            </a:r>
            <a:r>
              <a:rPr lang="en-US" altLang="zh-CN" sz="2400" b="1" cap="none" baseline="-25000">
                <a:solidFill>
                  <a:srgbClr val="9900CC"/>
                </a:solidFill>
                <a:latin typeface="Times New Roman" panose="02020603050405020304" pitchFamily="18" charset="0"/>
                <a:cs typeface="Times New Roman" panose="02020603050405020304" pitchFamily="18" charset="0"/>
              </a:rPr>
              <a:t>1</a:t>
            </a:r>
            <a:r>
              <a:rPr lang="en-US" altLang="zh-CN" sz="2400" b="1" cap="none">
                <a:solidFill>
                  <a:srgbClr val="9900CC"/>
                </a:solidFill>
                <a:latin typeface="Times New Roman" panose="02020603050405020304" pitchFamily="18" charset="0"/>
                <a:cs typeface="Times New Roman" panose="02020603050405020304" pitchFamily="18" charset="0"/>
              </a:rPr>
              <a:t>) + f</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(B</a:t>
            </a:r>
            <a:r>
              <a:rPr lang="en-US" altLang="zh-CN" sz="2400" b="1" cap="none" baseline="-25000">
                <a:solidFill>
                  <a:srgbClr val="9900CC"/>
                </a:solidFill>
                <a:latin typeface="Times New Roman" panose="02020603050405020304" pitchFamily="18" charset="0"/>
                <a:cs typeface="Times New Roman" panose="02020603050405020304" pitchFamily="18" charset="0"/>
              </a:rPr>
              <a:t>1</a:t>
            </a:r>
            <a:r>
              <a:rPr lang="en-US" altLang="zh-CN" sz="2400" b="1" cap="none">
                <a:solidFill>
                  <a:srgbClr val="9900CC"/>
                </a:solidFill>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 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t>
            </a:r>
          </a:p>
          <a:p>
            <a:pPr marL="0" indent="0">
              <a:buNone/>
            </a:pPr>
            <a:r>
              <a:rPr lang="en-US" altLang="zh-CN" sz="2400" b="1" cap="none">
                <a:solidFill>
                  <a:prstClr val="black"/>
                </a:solidFill>
                <a:latin typeface="Times New Roman" panose="02020603050405020304" pitchFamily="18" charset="0"/>
                <a:cs typeface="Times New Roman" panose="02020603050405020304" pitchFamily="18" charset="0"/>
              </a:rPr>
              <a:t>	= min{3 + 4, 2 + 7, 4 + 6} = 7;</a:t>
            </a:r>
          </a:p>
          <a:p>
            <a:pPr marL="0" indent="0">
              <a:buNone/>
            </a:pPr>
            <a:r>
              <a:rPr lang="en-US" altLang="zh-CN" sz="2400" b="1" cap="none">
                <a:solidFill>
                  <a:prstClr val="black"/>
                </a:solidFill>
                <a:latin typeface="Times New Roman" panose="02020603050405020304" pitchFamily="18" charset="0"/>
                <a:cs typeface="Times New Roman" panose="02020603050405020304" pitchFamily="18" charset="0"/>
              </a:rPr>
              <a:t>f</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solidFill>
                  <a:prstClr val="black"/>
                </a:solidFill>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solidFill>
                  <a:prstClr val="black"/>
                </a:solidFill>
                <a:latin typeface="Times New Roman" panose="02020603050405020304" pitchFamily="18" charset="0"/>
                <a:cs typeface="Times New Roman" panose="02020603050405020304" pitchFamily="18" charset="0"/>
              </a:rPr>
              <a:t>) = </a:t>
            </a:r>
            <a:r>
              <a:rPr lang="en-US" altLang="zh-CN" sz="2400" b="1" cap="none">
                <a:latin typeface="Times New Roman" panose="02020603050405020304" pitchFamily="18" charset="0"/>
                <a:cs typeface="Times New Roman" panose="02020603050405020304" pitchFamily="18" charset="0"/>
              </a:rPr>
              <a:t>min{</a:t>
            </a:r>
            <a:r>
              <a:rPr lang="en-US" altLang="zh-CN" sz="2400" b="1" cap="none">
                <a:solidFill>
                  <a:srgbClr val="9900CC"/>
                </a:solidFill>
                <a:latin typeface="Times New Roman" panose="02020603050405020304" pitchFamily="18" charset="0"/>
                <a:cs typeface="Times New Roman" panose="02020603050405020304" pitchFamily="18" charset="0"/>
              </a:rPr>
              <a:t>d</a:t>
            </a:r>
            <a:r>
              <a:rPr lang="en-US" altLang="zh-CN" sz="2400" b="1" cap="none" baseline="-25000">
                <a:solidFill>
                  <a:srgbClr val="9900CC"/>
                </a:solidFill>
                <a:latin typeface="Times New Roman" panose="02020603050405020304" pitchFamily="18" charset="0"/>
                <a:cs typeface="Times New Roman" panose="02020603050405020304" pitchFamily="18" charset="0"/>
              </a:rPr>
              <a:t>3</a:t>
            </a:r>
            <a:r>
              <a:rPr lang="en-US" altLang="zh-CN" sz="2400" b="1" cap="none">
                <a:solidFill>
                  <a:srgbClr val="9900CC"/>
                </a:solidFill>
                <a:latin typeface="Times New Roman" panose="02020603050405020304" pitchFamily="18" charset="0"/>
                <a:cs typeface="Times New Roman" panose="02020603050405020304" pitchFamily="18" charset="0"/>
              </a:rPr>
              <a:t>(A</a:t>
            </a:r>
            <a:r>
              <a:rPr lang="en-US" altLang="zh-CN" sz="2400" b="1" cap="none" baseline="-25000">
                <a:solidFill>
                  <a:srgbClr val="9900CC"/>
                </a:solidFill>
                <a:latin typeface="Times New Roman" panose="02020603050405020304" pitchFamily="18" charset="0"/>
                <a:cs typeface="Times New Roman" panose="02020603050405020304" pitchFamily="18" charset="0"/>
              </a:rPr>
              <a:t>3</a:t>
            </a:r>
            <a:r>
              <a:rPr lang="en-US" altLang="zh-CN" sz="2400" b="1" cap="none">
                <a:solidFill>
                  <a:srgbClr val="9900CC"/>
                </a:solidFill>
                <a:latin typeface="Times New Roman" panose="02020603050405020304" pitchFamily="18" charset="0"/>
                <a:cs typeface="Times New Roman" panose="02020603050405020304" pitchFamily="18" charset="0"/>
              </a:rPr>
              <a:t>, B</a:t>
            </a:r>
            <a:r>
              <a:rPr lang="en-US" altLang="zh-CN" sz="2400" b="1" cap="none" baseline="-25000">
                <a:solidFill>
                  <a:srgbClr val="9900CC"/>
                </a:solidFill>
                <a:latin typeface="Times New Roman" panose="02020603050405020304" pitchFamily="18" charset="0"/>
                <a:cs typeface="Times New Roman" panose="02020603050405020304" pitchFamily="18" charset="0"/>
              </a:rPr>
              <a:t>1</a:t>
            </a:r>
            <a:r>
              <a:rPr lang="en-US" altLang="zh-CN" sz="2400" b="1" cap="none">
                <a:solidFill>
                  <a:srgbClr val="9900CC"/>
                </a:solidFill>
                <a:latin typeface="Times New Roman" panose="02020603050405020304" pitchFamily="18" charset="0"/>
                <a:cs typeface="Times New Roman" panose="02020603050405020304" pitchFamily="18" charset="0"/>
              </a:rPr>
              <a:t>) + f</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(B</a:t>
            </a:r>
            <a:r>
              <a:rPr lang="en-US" altLang="zh-CN" sz="2400" b="1" cap="none" baseline="-25000">
                <a:solidFill>
                  <a:srgbClr val="9900CC"/>
                </a:solidFill>
                <a:latin typeface="Times New Roman" panose="02020603050405020304" pitchFamily="18" charset="0"/>
                <a:cs typeface="Times New Roman" panose="02020603050405020304" pitchFamily="18" charset="0"/>
              </a:rPr>
              <a:t>1</a:t>
            </a:r>
            <a:r>
              <a:rPr lang="en-US" altLang="zh-CN" sz="2400" b="1" cap="none">
                <a:solidFill>
                  <a:srgbClr val="9900CC"/>
                </a:solidFill>
                <a:latin typeface="Times New Roman" panose="02020603050405020304" pitchFamily="18" charset="0"/>
                <a:cs typeface="Times New Roman" panose="02020603050405020304" pitchFamily="18" charset="0"/>
              </a:rPr>
              <a:t>), d</a:t>
            </a:r>
            <a:r>
              <a:rPr lang="en-US" altLang="zh-CN" sz="2400" b="1" cap="none" baseline="-25000">
                <a:solidFill>
                  <a:srgbClr val="9900CC"/>
                </a:solidFill>
                <a:latin typeface="Times New Roman" panose="02020603050405020304" pitchFamily="18" charset="0"/>
                <a:cs typeface="Times New Roman" panose="02020603050405020304" pitchFamily="18" charset="0"/>
              </a:rPr>
              <a:t>3</a:t>
            </a:r>
            <a:r>
              <a:rPr lang="en-US" altLang="zh-CN" sz="2400" b="1" cap="none">
                <a:solidFill>
                  <a:srgbClr val="9900CC"/>
                </a:solidFill>
                <a:latin typeface="Times New Roman" panose="02020603050405020304" pitchFamily="18" charset="0"/>
                <a:cs typeface="Times New Roman" panose="02020603050405020304" pitchFamily="18" charset="0"/>
              </a:rPr>
              <a:t>(A</a:t>
            </a:r>
            <a:r>
              <a:rPr lang="en-US" altLang="zh-CN" sz="2400" b="1" cap="none" baseline="-25000">
                <a:solidFill>
                  <a:srgbClr val="9900CC"/>
                </a:solidFill>
                <a:latin typeface="Times New Roman" panose="02020603050405020304" pitchFamily="18" charset="0"/>
                <a:cs typeface="Times New Roman" panose="02020603050405020304" pitchFamily="18" charset="0"/>
              </a:rPr>
              <a:t>3</a:t>
            </a:r>
            <a:r>
              <a:rPr lang="en-US" altLang="zh-CN" sz="2400" b="1" cap="none">
                <a:solidFill>
                  <a:srgbClr val="9900CC"/>
                </a:solidFill>
                <a:latin typeface="Times New Roman" panose="02020603050405020304" pitchFamily="18" charset="0"/>
                <a:cs typeface="Times New Roman" panose="02020603050405020304" pitchFamily="18" charset="0"/>
              </a:rPr>
              <a:t>, B</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 + f</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(B</a:t>
            </a:r>
            <a:r>
              <a:rPr lang="en-US" altLang="zh-CN" sz="2400" b="1" cap="none" baseline="-25000">
                <a:solidFill>
                  <a:srgbClr val="9900CC"/>
                </a:solidFill>
                <a:latin typeface="Times New Roman" panose="02020603050405020304" pitchFamily="18" charset="0"/>
                <a:cs typeface="Times New Roman" panose="02020603050405020304" pitchFamily="18" charset="0"/>
              </a:rPr>
              <a:t>2</a:t>
            </a:r>
            <a:r>
              <a:rPr lang="en-US" altLang="zh-CN" sz="2400" b="1" cap="none">
                <a:solidFill>
                  <a:srgbClr val="9900CC"/>
                </a:solidFill>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 d</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 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 + f</a:t>
            </a:r>
            <a:r>
              <a:rPr lang="en-US" altLang="zh-CN" sz="2400" b="1" cap="none" baseline="-25000">
                <a:latin typeface="Times New Roman" panose="02020603050405020304" pitchFamily="18" charset="0"/>
                <a:cs typeface="Times New Roman" panose="02020603050405020304" pitchFamily="18" charset="0"/>
              </a:rPr>
              <a:t>2</a:t>
            </a:r>
            <a:r>
              <a:rPr lang="en-US" altLang="zh-CN" sz="2400" b="1" cap="none">
                <a:latin typeface="Times New Roman" panose="02020603050405020304" pitchFamily="18" charset="0"/>
                <a:cs typeface="Times New Roman" panose="02020603050405020304" pitchFamily="18" charset="0"/>
              </a:rPr>
              <a:t>(B</a:t>
            </a:r>
            <a:r>
              <a:rPr lang="en-US" altLang="zh-CN" sz="2400" b="1" cap="none" baseline="-25000">
                <a:latin typeface="Times New Roman" panose="02020603050405020304" pitchFamily="18" charset="0"/>
                <a:cs typeface="Times New Roman" panose="02020603050405020304" pitchFamily="18" charset="0"/>
              </a:rPr>
              <a:t>3</a:t>
            </a:r>
            <a:r>
              <a:rPr lang="en-US" altLang="zh-CN" sz="2400" b="1" cap="none">
                <a:latin typeface="Times New Roman" panose="02020603050405020304" pitchFamily="18" charset="0"/>
                <a:cs typeface="Times New Roman" panose="02020603050405020304" pitchFamily="18" charset="0"/>
              </a:rPr>
              <a:t>)}</a:t>
            </a:r>
          </a:p>
          <a:p>
            <a:pPr marL="0" indent="0">
              <a:buNone/>
            </a:pPr>
            <a:r>
              <a:rPr lang="en-US" altLang="zh-CN" sz="2400" b="1" cap="none">
                <a:solidFill>
                  <a:prstClr val="black"/>
                </a:solidFill>
                <a:latin typeface="Times New Roman" panose="02020603050405020304" pitchFamily="18" charset="0"/>
                <a:cs typeface="Times New Roman" panose="02020603050405020304" pitchFamily="18" charset="0"/>
              </a:rPr>
              <a:t>	= min{4 + 4, 1 + 7, 5 + 6} = 8;</a:t>
            </a:r>
          </a:p>
          <a:p>
            <a:pPr marL="0" indent="0">
              <a:buNone/>
            </a:pPr>
            <a:endParaRPr lang="en-US" altLang="zh-CN" sz="2400" b="1" cap="none">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05F83F1-C35B-4F70-AFC1-5299AD3CD56B}"/>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365653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0"/>
            <a:ext cx="10364451" cy="675249"/>
          </a:xfrm>
        </p:spPr>
        <p:txBody>
          <a:bodyPr/>
          <a:lstStyle/>
          <a:p>
            <a:r>
              <a:rPr lang="zh-CN" altLang="en-US" b="1" cap="none"/>
              <a:t>动态规划的求解步骤</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675249"/>
            <a:ext cx="6296762" cy="6182751"/>
          </a:xfrm>
        </p:spPr>
        <p:txBody>
          <a:bodyPr/>
          <a:lstStyle/>
          <a:p>
            <a:pPr marL="0" indent="0">
              <a:buNone/>
            </a:pPr>
            <a:r>
              <a:rPr lang="en-US" altLang="zh-CN" sz="2800" b="1" cap="none" dirty="0">
                <a:solidFill>
                  <a:srgbClr val="0000CC"/>
                </a:solidFill>
                <a:latin typeface="Times New Roman" panose="02020603050405020304" pitchFamily="18" charset="0"/>
                <a:cs typeface="Times New Roman" panose="02020603050405020304" pitchFamily="18" charset="0"/>
              </a:rPr>
              <a:t>5</a:t>
            </a:r>
            <a:r>
              <a:rPr lang="zh-CN" altLang="en-US" sz="2800" b="1" cap="none" dirty="0">
                <a:solidFill>
                  <a:srgbClr val="0000CC"/>
                </a:solidFill>
                <a:latin typeface="Times New Roman" panose="02020603050405020304" pitchFamily="18" charset="0"/>
                <a:cs typeface="Times New Roman" panose="02020603050405020304" pitchFamily="18" charset="0"/>
              </a:rPr>
              <a:t>、建立各阶段状态变量的转移过程，确定状态转移方程</a:t>
            </a:r>
          </a:p>
          <a:p>
            <a:pPr marL="0" indent="0">
              <a:buNone/>
            </a:pPr>
            <a:r>
              <a:rPr lang="en-US" altLang="zh-CN" sz="2400" b="1" cap="none" dirty="0">
                <a:latin typeface="Times New Roman" panose="02020603050405020304" pitchFamily="18" charset="0"/>
                <a:cs typeface="Times New Roman" panose="02020603050405020304" pitchFamily="18" charset="0"/>
              </a:rPr>
              <a:t>f</a:t>
            </a:r>
            <a:r>
              <a:rPr lang="en-US" altLang="zh-CN" sz="2400" b="1" cap="none" baseline="-25000" dirty="0">
                <a:latin typeface="Times New Roman" panose="02020603050405020304" pitchFamily="18" charset="0"/>
                <a:cs typeface="Times New Roman" panose="02020603050405020304" pitchFamily="18" charset="0"/>
              </a:rPr>
              <a:t>4</a:t>
            </a:r>
            <a:r>
              <a:rPr lang="en-US" altLang="zh-CN" sz="2400" b="1" cap="none" dirty="0">
                <a:latin typeface="Times New Roman" panose="02020603050405020304" pitchFamily="18" charset="0"/>
                <a:cs typeface="Times New Roman" panose="02020603050405020304" pitchFamily="18" charset="0"/>
              </a:rPr>
              <a:t>(Q) = min{d</a:t>
            </a:r>
            <a:r>
              <a:rPr lang="en-US" altLang="zh-CN" sz="2400" b="1" cap="none" baseline="-25000" dirty="0">
                <a:latin typeface="Times New Roman" panose="02020603050405020304" pitchFamily="18" charset="0"/>
                <a:cs typeface="Times New Roman" panose="02020603050405020304" pitchFamily="18" charset="0"/>
              </a:rPr>
              <a:t>4</a:t>
            </a:r>
            <a:r>
              <a:rPr lang="en-US" altLang="zh-CN" sz="2400" b="1" cap="none" dirty="0">
                <a:latin typeface="Times New Roman" panose="02020603050405020304" pitchFamily="18" charset="0"/>
                <a:cs typeface="Times New Roman" panose="02020603050405020304" pitchFamily="18" charset="0"/>
              </a:rPr>
              <a:t>(Q, A</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 f</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(A</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 </a:t>
            </a:r>
            <a:r>
              <a:rPr lang="en-US" altLang="zh-CN" sz="2400" b="1" cap="none" dirty="0">
                <a:solidFill>
                  <a:srgbClr val="9900CC"/>
                </a:solidFill>
                <a:latin typeface="Times New Roman" panose="02020603050405020304" pitchFamily="18" charset="0"/>
                <a:cs typeface="Times New Roman" panose="02020603050405020304" pitchFamily="18" charset="0"/>
              </a:rPr>
              <a:t>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4</a:t>
            </a:r>
            <a:r>
              <a:rPr lang="en-US" altLang="zh-CN" sz="2400" b="1" cap="none" dirty="0">
                <a:solidFill>
                  <a:srgbClr val="9900CC"/>
                </a:solidFill>
                <a:latin typeface="Times New Roman" panose="02020603050405020304" pitchFamily="18" charset="0"/>
                <a:cs typeface="Times New Roman" panose="02020603050405020304" pitchFamily="18" charset="0"/>
              </a:rPr>
              <a:t>(Q, A</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 + f</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3</a:t>
            </a:r>
            <a:r>
              <a:rPr lang="en-US" altLang="zh-CN" sz="2400" b="1" cap="none" dirty="0">
                <a:solidFill>
                  <a:srgbClr val="9900CC"/>
                </a:solidFill>
                <a:latin typeface="Times New Roman" panose="02020603050405020304" pitchFamily="18" charset="0"/>
                <a:cs typeface="Times New Roman" panose="02020603050405020304" pitchFamily="18" charset="0"/>
              </a:rPr>
              <a:t>(A</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2</a:t>
            </a:r>
            <a:r>
              <a:rPr lang="en-US" altLang="zh-CN" sz="2400" b="1" cap="none" dirty="0">
                <a:solidFill>
                  <a:srgbClr val="9900CC"/>
                </a:solidFill>
                <a:latin typeface="Times New Roman" panose="02020603050405020304" pitchFamily="18" charset="0"/>
                <a:cs typeface="Times New Roman" panose="02020603050405020304" pitchFamily="18" charset="0"/>
              </a:rPr>
              <a:t>), d</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4</a:t>
            </a:r>
            <a:r>
              <a:rPr lang="en-US" altLang="zh-CN" sz="2400" b="1" cap="none" dirty="0">
                <a:solidFill>
                  <a:srgbClr val="9900CC"/>
                </a:solidFill>
                <a:latin typeface="Times New Roman" panose="02020603050405020304" pitchFamily="18" charset="0"/>
                <a:cs typeface="Times New Roman" panose="02020603050405020304" pitchFamily="18" charset="0"/>
              </a:rPr>
              <a:t>(Q, A</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3</a:t>
            </a:r>
            <a:r>
              <a:rPr lang="en-US" altLang="zh-CN" sz="2400" b="1" cap="none" dirty="0">
                <a:solidFill>
                  <a:srgbClr val="9900CC"/>
                </a:solidFill>
                <a:latin typeface="Times New Roman" panose="02020603050405020304" pitchFamily="18" charset="0"/>
                <a:cs typeface="Times New Roman" panose="02020603050405020304" pitchFamily="18" charset="0"/>
              </a:rPr>
              <a:t>) + f</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3</a:t>
            </a:r>
            <a:r>
              <a:rPr lang="en-US" altLang="zh-CN" sz="2400" b="1" cap="none" dirty="0">
                <a:solidFill>
                  <a:srgbClr val="9900CC"/>
                </a:solidFill>
                <a:latin typeface="Times New Roman" panose="02020603050405020304" pitchFamily="18" charset="0"/>
                <a:cs typeface="Times New Roman" panose="02020603050405020304" pitchFamily="18" charset="0"/>
              </a:rPr>
              <a:t>(A</a:t>
            </a:r>
            <a:r>
              <a:rPr lang="en-US" altLang="zh-CN" sz="2400" b="1" cap="none" baseline="-25000" dirty="0">
                <a:solidFill>
                  <a:srgbClr val="9900CC"/>
                </a:solidFill>
                <a:latin typeface="Times New Roman" panose="02020603050405020304" pitchFamily="18" charset="0"/>
                <a:cs typeface="Times New Roman" panose="02020603050405020304" pitchFamily="18" charset="0"/>
              </a:rPr>
              <a:t>3</a:t>
            </a:r>
            <a:r>
              <a:rPr lang="en-US" altLang="zh-CN" sz="2400" b="1" cap="none" dirty="0">
                <a:solidFill>
                  <a:srgbClr val="9900CC"/>
                </a:solidFill>
                <a:latin typeface="Times New Roman" panose="02020603050405020304" pitchFamily="18" charset="0"/>
                <a:cs typeface="Times New Roman" panose="02020603050405020304" pitchFamily="18" charset="0"/>
              </a:rPr>
              <a:t>)</a:t>
            </a:r>
            <a:r>
              <a:rPr lang="en-US" altLang="zh-CN" sz="2400" b="1" cap="none" dirty="0">
                <a:latin typeface="Times New Roman" panose="02020603050405020304" pitchFamily="18" charset="0"/>
                <a:cs typeface="Times New Roman" panose="02020603050405020304" pitchFamily="18" charset="0"/>
              </a:rPr>
              <a:t>}</a:t>
            </a:r>
          </a:p>
          <a:p>
            <a:pPr marL="0" indent="0">
              <a:buNone/>
            </a:pPr>
            <a:r>
              <a:rPr lang="en-US" altLang="zh-CN" sz="2400" b="1" cap="none" dirty="0">
                <a:latin typeface="Times New Roman" panose="02020603050405020304" pitchFamily="18" charset="0"/>
                <a:cs typeface="Times New Roman" panose="02020603050405020304" pitchFamily="18" charset="0"/>
              </a:rPr>
              <a:t>	= min{2 + 11, 4 + 7, 3 + 8} = 11;</a:t>
            </a:r>
          </a:p>
          <a:p>
            <a:pPr marL="0" indent="0">
              <a:buNone/>
            </a:pPr>
            <a:r>
              <a:rPr lang="zh-CN" altLang="en-US" sz="2400" b="1" cap="none" dirty="0">
                <a:latin typeface="Times New Roman" panose="02020603050405020304" pitchFamily="18" charset="0"/>
                <a:cs typeface="Times New Roman" panose="02020603050405020304" pitchFamily="18" charset="0"/>
              </a:rPr>
              <a:t>从而得出三条最短路径：</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Q-&gt;A</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-&gt;B</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-&gt;C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-&gt;T</a:t>
            </a:r>
          </a:p>
          <a:p>
            <a:pPr marL="0" indent="0">
              <a:buNone/>
            </a:pPr>
            <a:r>
              <a:rPr lang="en-US" altLang="zh-CN" sz="2400" b="1" cap="none" dirty="0">
                <a:latin typeface="Times New Roman" panose="02020603050405020304" pitchFamily="18" charset="0"/>
                <a:cs typeface="Times New Roman" panose="02020603050405020304" pitchFamily="18" charset="0"/>
              </a:rPr>
              <a:t>Q-&gt;A</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-&gt;B</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-&gt;C</a:t>
            </a:r>
            <a:r>
              <a:rPr lang="en-US" altLang="zh-CN" sz="2400" b="1" cap="none" baseline="-25000" dirty="0">
                <a:latin typeface="Times New Roman" panose="02020603050405020304" pitchFamily="18" charset="0"/>
                <a:cs typeface="Times New Roman" panose="02020603050405020304" pitchFamily="18" charset="0"/>
              </a:rPr>
              <a:t>1</a:t>
            </a:r>
            <a:r>
              <a:rPr lang="en-US" altLang="zh-CN" sz="2400" b="1" cap="none" dirty="0">
                <a:latin typeface="Times New Roman" panose="02020603050405020304" pitchFamily="18" charset="0"/>
                <a:cs typeface="Times New Roman" panose="02020603050405020304" pitchFamily="18" charset="0"/>
              </a:rPr>
              <a:t>-&gt;T</a:t>
            </a:r>
          </a:p>
          <a:p>
            <a:pPr marL="0" indent="0">
              <a:buNone/>
            </a:pPr>
            <a:r>
              <a:rPr lang="en-US" altLang="zh-CN" sz="2400" b="1" cap="none" dirty="0">
                <a:latin typeface="Times New Roman" panose="02020603050405020304" pitchFamily="18" charset="0"/>
                <a:cs typeface="Times New Roman" panose="02020603050405020304" pitchFamily="18" charset="0"/>
              </a:rPr>
              <a:t>Q-&gt;A</a:t>
            </a:r>
            <a:r>
              <a:rPr lang="en-US" altLang="zh-CN" sz="2400" b="1" cap="none" baseline="-25000" dirty="0">
                <a:latin typeface="Times New Roman" panose="02020603050405020304" pitchFamily="18" charset="0"/>
                <a:cs typeface="Times New Roman" panose="02020603050405020304" pitchFamily="18" charset="0"/>
              </a:rPr>
              <a:t>3</a:t>
            </a:r>
            <a:r>
              <a:rPr lang="en-US" altLang="zh-CN" sz="2400" b="1" cap="none" dirty="0">
                <a:latin typeface="Times New Roman" panose="02020603050405020304" pitchFamily="18" charset="0"/>
                <a:cs typeface="Times New Roman" panose="02020603050405020304" pitchFamily="18" charset="0"/>
              </a:rPr>
              <a:t>-&gt;B</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-&gt;C</a:t>
            </a:r>
            <a:r>
              <a:rPr lang="en-US" altLang="zh-CN" sz="2400" b="1" cap="none" baseline="-25000" dirty="0">
                <a:latin typeface="Times New Roman" panose="02020603050405020304" pitchFamily="18" charset="0"/>
                <a:cs typeface="Times New Roman" panose="02020603050405020304" pitchFamily="18" charset="0"/>
              </a:rPr>
              <a:t>2</a:t>
            </a:r>
            <a:r>
              <a:rPr lang="en-US" altLang="zh-CN" sz="2400" b="1" cap="none" dirty="0">
                <a:latin typeface="Times New Roman" panose="02020603050405020304" pitchFamily="18" charset="0"/>
                <a:cs typeface="Times New Roman" panose="02020603050405020304" pitchFamily="18" charset="0"/>
              </a:rPr>
              <a:t>-&gt;T</a:t>
            </a:r>
          </a:p>
          <a:p>
            <a:pPr marL="0" indent="0">
              <a:buNone/>
            </a:pPr>
            <a:endParaRPr lang="en-US" altLang="zh-CN" sz="2400" b="1" cap="none"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05F83F1-C35B-4F70-AFC1-5299AD3CD56B}"/>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152212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1209195" y="1"/>
            <a:ext cx="10364451" cy="562708"/>
          </a:xfrm>
        </p:spPr>
        <p:txBody>
          <a:bodyPr>
            <a:normAutofit fontScale="90000"/>
          </a:bodyPr>
          <a:lstStyle/>
          <a:p>
            <a:r>
              <a:rPr lang="zh-CN" altLang="en-US" b="1" cap="none" dirty="0"/>
              <a:t>动态规划的求解步骤</a:t>
            </a:r>
            <a:endParaRPr lang="zh-CN" altLang="en-US" b="1" dirty="0"/>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478304"/>
            <a:ext cx="12191999" cy="6379695"/>
          </a:xfrm>
        </p:spPr>
        <p:txBody>
          <a:bodyPr>
            <a:normAutofit fontScale="92500" lnSpcReduction="10000"/>
          </a:bodyPr>
          <a:lstStyle/>
          <a:p>
            <a:pPr marL="0" indent="0">
              <a:buNone/>
            </a:pPr>
            <a:r>
              <a:rPr lang="en-US" altLang="zh-CN" sz="2800" b="1" cap="none" dirty="0">
                <a:solidFill>
                  <a:srgbClr val="0000CC"/>
                </a:solidFill>
                <a:latin typeface="Times New Roman" panose="02020603050405020304" pitchFamily="18" charset="0"/>
                <a:cs typeface="Times New Roman" panose="02020603050405020304" pitchFamily="18" charset="0"/>
              </a:rPr>
              <a:t>5</a:t>
            </a:r>
            <a:r>
              <a:rPr lang="zh-CN" altLang="en-US" sz="2800" b="1" cap="none" dirty="0">
                <a:solidFill>
                  <a:srgbClr val="0000CC"/>
                </a:solidFill>
                <a:latin typeface="Times New Roman" panose="02020603050405020304" pitchFamily="18" charset="0"/>
                <a:cs typeface="Times New Roman" panose="02020603050405020304" pitchFamily="18" charset="0"/>
              </a:rPr>
              <a:t>、建立各阶段状态变量的转移过程，</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800" b="1" cap="none" dirty="0">
                <a:solidFill>
                  <a:srgbClr val="0000CC"/>
                </a:solidFill>
                <a:latin typeface="Times New Roman" panose="02020603050405020304" pitchFamily="18" charset="0"/>
                <a:cs typeface="Times New Roman" panose="02020603050405020304" pitchFamily="18" charset="0"/>
              </a:rPr>
              <a:t>确定状态转移方程</a:t>
            </a:r>
          </a:p>
          <a:p>
            <a:pPr marL="0" indent="0">
              <a:buNone/>
            </a:pPr>
            <a:r>
              <a:rPr lang="zh-CN" altLang="en-US" sz="2600" b="1" cap="none" dirty="0">
                <a:solidFill>
                  <a:srgbClr val="FF0066"/>
                </a:solidFill>
                <a:latin typeface="Times New Roman" panose="02020603050405020304" pitchFamily="18" charset="0"/>
                <a:cs typeface="Times New Roman" panose="02020603050405020304" pitchFamily="18" charset="0"/>
              </a:rPr>
              <a:t>状态转移方程</a:t>
            </a:r>
            <a:r>
              <a:rPr lang="zh-CN" altLang="en-US" sz="2600" b="1" cap="none" dirty="0">
                <a:latin typeface="Times New Roman" panose="02020603050405020304" pitchFamily="18" charset="0"/>
                <a:cs typeface="Times New Roman" panose="02020603050405020304" pitchFamily="18" charset="0"/>
              </a:rPr>
              <a:t>：</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a:solidFill>
                  <a:srgbClr val="9900CC"/>
                </a:solidFill>
                <a:latin typeface="Times New Roman" panose="02020603050405020304" pitchFamily="18" charset="0"/>
                <a:cs typeface="Times New Roman" panose="02020603050405020304" pitchFamily="18" charset="0"/>
              </a:rPr>
              <a:t>f</a:t>
            </a:r>
            <a:r>
              <a:rPr lang="en-US" altLang="zh-CN" sz="2600" b="1" cap="none" baseline="-25000" dirty="0">
                <a:solidFill>
                  <a:srgbClr val="9900CC"/>
                </a:solidFill>
                <a:latin typeface="Times New Roman" panose="02020603050405020304" pitchFamily="18" charset="0"/>
                <a:cs typeface="Times New Roman" panose="02020603050405020304" pitchFamily="18" charset="0"/>
              </a:rPr>
              <a:t>k+1</a:t>
            </a:r>
            <a:r>
              <a:rPr lang="en-US" altLang="zh-CN" sz="2600" b="1" cap="none" dirty="0">
                <a:solidFill>
                  <a:srgbClr val="9900CC"/>
                </a:solidFill>
                <a:latin typeface="Times New Roman" panose="02020603050405020304" pitchFamily="18" charset="0"/>
                <a:cs typeface="Times New Roman" panose="02020603050405020304" pitchFamily="18" charset="0"/>
              </a:rPr>
              <a:t>(v</a:t>
            </a:r>
            <a:r>
              <a:rPr lang="en-US" altLang="zh-CN" sz="2600" b="1" cap="none" baseline="-25000" dirty="0">
                <a:solidFill>
                  <a:srgbClr val="9900CC"/>
                </a:solidFill>
                <a:latin typeface="Times New Roman" panose="02020603050405020304" pitchFamily="18" charset="0"/>
                <a:cs typeface="Times New Roman" panose="02020603050405020304" pitchFamily="18" charset="0"/>
              </a:rPr>
              <a:t>i</a:t>
            </a:r>
            <a:r>
              <a:rPr lang="en-US" altLang="zh-CN" sz="2600" b="1" cap="none" dirty="0">
                <a:solidFill>
                  <a:srgbClr val="9900CC"/>
                </a:solidFill>
                <a:latin typeface="Times New Roman" panose="02020603050405020304" pitchFamily="18" charset="0"/>
                <a:cs typeface="Times New Roman" panose="02020603050405020304" pitchFamily="18" charset="0"/>
              </a:rPr>
              <a:t>) = min{d</a:t>
            </a:r>
            <a:r>
              <a:rPr lang="en-US" altLang="zh-CN" sz="2600" b="1" cap="none" baseline="-25000" dirty="0">
                <a:solidFill>
                  <a:srgbClr val="9900CC"/>
                </a:solidFill>
                <a:latin typeface="Times New Roman" panose="02020603050405020304" pitchFamily="18" charset="0"/>
                <a:cs typeface="Times New Roman" panose="02020603050405020304" pitchFamily="18" charset="0"/>
              </a:rPr>
              <a:t>k+1</a:t>
            </a:r>
            <a:r>
              <a:rPr lang="en-US" altLang="zh-CN" sz="2600" b="1" cap="none" dirty="0">
                <a:solidFill>
                  <a:srgbClr val="9900CC"/>
                </a:solidFill>
                <a:latin typeface="Times New Roman" panose="02020603050405020304" pitchFamily="18" charset="0"/>
                <a:cs typeface="Times New Roman" panose="02020603050405020304" pitchFamily="18" charset="0"/>
              </a:rPr>
              <a:t>(v</a:t>
            </a:r>
            <a:r>
              <a:rPr lang="en-US" altLang="zh-CN" sz="2600" b="1" cap="none" baseline="-25000" dirty="0">
                <a:solidFill>
                  <a:srgbClr val="9900CC"/>
                </a:solidFill>
                <a:latin typeface="Times New Roman" panose="02020603050405020304" pitchFamily="18" charset="0"/>
                <a:cs typeface="Times New Roman" panose="02020603050405020304" pitchFamily="18" charset="0"/>
              </a:rPr>
              <a:t>i</a:t>
            </a:r>
            <a:r>
              <a:rPr lang="en-US" altLang="zh-CN" sz="2600" b="1" cap="none" dirty="0">
                <a:solidFill>
                  <a:srgbClr val="9900CC"/>
                </a:solidFill>
                <a:latin typeface="Times New Roman" panose="02020603050405020304" pitchFamily="18" charset="0"/>
                <a:cs typeface="Times New Roman" panose="02020603050405020304" pitchFamily="18" charset="0"/>
              </a:rPr>
              <a:t>, </a:t>
            </a:r>
            <a:r>
              <a:rPr lang="en-US" altLang="zh-CN" sz="2600" b="1" cap="none" dirty="0" err="1">
                <a:solidFill>
                  <a:srgbClr val="9900CC"/>
                </a:solidFill>
                <a:latin typeface="Times New Roman" panose="02020603050405020304" pitchFamily="18" charset="0"/>
                <a:cs typeface="Times New Roman" panose="02020603050405020304" pitchFamily="18" charset="0"/>
              </a:rPr>
              <a:t>w</a:t>
            </a:r>
            <a:r>
              <a:rPr lang="en-US" altLang="zh-CN" sz="2600" b="1" cap="none" baseline="-25000" dirty="0" err="1">
                <a:solidFill>
                  <a:srgbClr val="9900CC"/>
                </a:solidFill>
                <a:latin typeface="Times New Roman" panose="02020603050405020304" pitchFamily="18" charset="0"/>
                <a:cs typeface="Times New Roman" panose="02020603050405020304" pitchFamily="18" charset="0"/>
              </a:rPr>
              <a:t>j</a:t>
            </a:r>
            <a:r>
              <a:rPr lang="en-US" altLang="zh-CN" sz="2600" b="1" cap="none" dirty="0">
                <a:solidFill>
                  <a:srgbClr val="9900CC"/>
                </a:solidFill>
                <a:latin typeface="Times New Roman" panose="02020603050405020304" pitchFamily="18" charset="0"/>
                <a:cs typeface="Times New Roman" panose="02020603050405020304" pitchFamily="18" charset="0"/>
              </a:rPr>
              <a:t>) + </a:t>
            </a:r>
            <a:r>
              <a:rPr lang="en-US" altLang="zh-CN" sz="2600" b="1" cap="none" dirty="0" err="1">
                <a:solidFill>
                  <a:srgbClr val="9900CC"/>
                </a:solidFill>
                <a:latin typeface="Times New Roman" panose="02020603050405020304" pitchFamily="18" charset="0"/>
                <a:cs typeface="Times New Roman" panose="02020603050405020304" pitchFamily="18" charset="0"/>
              </a:rPr>
              <a:t>f</a:t>
            </a:r>
            <a:r>
              <a:rPr lang="en-US" altLang="zh-CN" sz="2600" b="1" cap="none" baseline="-25000" dirty="0" err="1">
                <a:solidFill>
                  <a:srgbClr val="9900CC"/>
                </a:solidFill>
                <a:latin typeface="Times New Roman" panose="02020603050405020304" pitchFamily="18" charset="0"/>
                <a:cs typeface="Times New Roman" panose="02020603050405020304" pitchFamily="18" charset="0"/>
              </a:rPr>
              <a:t>k</a:t>
            </a:r>
            <a:r>
              <a:rPr lang="en-US" altLang="zh-CN" sz="2600" b="1" cap="none" dirty="0">
                <a:solidFill>
                  <a:srgbClr val="9900CC"/>
                </a:solidFill>
                <a:latin typeface="Times New Roman" panose="02020603050405020304" pitchFamily="18" charset="0"/>
                <a:cs typeface="Times New Roman" panose="02020603050405020304" pitchFamily="18" charset="0"/>
              </a:rPr>
              <a:t>(</a:t>
            </a:r>
            <a:r>
              <a:rPr lang="en-US" altLang="zh-CN" sz="2600" b="1" cap="none" dirty="0" err="1">
                <a:solidFill>
                  <a:srgbClr val="9900CC"/>
                </a:solidFill>
                <a:latin typeface="Times New Roman" panose="02020603050405020304" pitchFamily="18" charset="0"/>
                <a:cs typeface="Times New Roman" panose="02020603050405020304" pitchFamily="18" charset="0"/>
              </a:rPr>
              <a:t>w</a:t>
            </a:r>
            <a:r>
              <a:rPr lang="en-US" altLang="zh-CN" sz="2600" b="1" cap="none" baseline="-25000" dirty="0" err="1">
                <a:solidFill>
                  <a:srgbClr val="9900CC"/>
                </a:solidFill>
                <a:latin typeface="Times New Roman" panose="02020603050405020304" pitchFamily="18" charset="0"/>
                <a:cs typeface="Times New Roman" panose="02020603050405020304" pitchFamily="18" charset="0"/>
              </a:rPr>
              <a:t>j</a:t>
            </a:r>
            <a:r>
              <a:rPr lang="en-US" altLang="zh-CN" sz="2600" b="1" cap="none" dirty="0">
                <a:solidFill>
                  <a:srgbClr val="9900CC"/>
                </a:solidFill>
                <a:latin typeface="Times New Roman" panose="02020603050405020304" pitchFamily="18" charset="0"/>
                <a:cs typeface="Times New Roman" panose="02020603050405020304" pitchFamily="18" charset="0"/>
              </a:rPr>
              <a:t>)}</a:t>
            </a:r>
          </a:p>
          <a:p>
            <a:pPr marL="0" indent="0">
              <a:buNone/>
            </a:pPr>
            <a:r>
              <a:rPr lang="en-US" altLang="zh-CN" sz="2600" b="1" cap="none" dirty="0">
                <a:latin typeface="Times New Roman" panose="02020603050405020304" pitchFamily="18" charset="0"/>
                <a:cs typeface="Times New Roman" panose="02020603050405020304" pitchFamily="18" charset="0"/>
              </a:rPr>
              <a:t>k</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k</a:t>
            </a:r>
            <a:r>
              <a:rPr lang="zh-CN" altLang="en-US" sz="2600" b="1" cap="none" dirty="0">
                <a:latin typeface="Times New Roman" panose="02020603050405020304" pitchFamily="18" charset="0"/>
                <a:cs typeface="Times New Roman" panose="02020603050405020304" pitchFamily="18" charset="0"/>
              </a:rPr>
              <a:t>个阶段（值域</a:t>
            </a:r>
            <a:r>
              <a:rPr lang="en-US" altLang="zh-CN" sz="2600" b="1" cap="none" dirty="0">
                <a:latin typeface="Times New Roman" panose="02020603050405020304" pitchFamily="18" charset="0"/>
                <a:cs typeface="Times New Roman" panose="02020603050405020304" pitchFamily="18" charset="0"/>
              </a:rPr>
              <a:t>0 ~ 3</a:t>
            </a:r>
            <a:r>
              <a:rPr lang="zh-CN" altLang="en-US" sz="2600" b="1" cap="none" dirty="0">
                <a:latin typeface="Times New Roman" panose="02020603050405020304" pitchFamily="18" charset="0"/>
                <a:cs typeface="Times New Roman" panose="02020603050405020304" pitchFamily="18" charset="0"/>
              </a:rPr>
              <a:t>）</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a:latin typeface="Times New Roman" panose="02020603050405020304" pitchFamily="18" charset="0"/>
                <a:cs typeface="Times New Roman" panose="02020603050405020304" pitchFamily="18" charset="0"/>
              </a:rPr>
              <a:t>v</a:t>
            </a:r>
            <a:r>
              <a:rPr lang="en-US" altLang="zh-CN" sz="2600" b="1" cap="none" baseline="-25000" dirty="0">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k+1</a:t>
            </a:r>
            <a:r>
              <a:rPr lang="zh-CN" altLang="en-US" sz="2600" b="1" cap="none" dirty="0">
                <a:latin typeface="Times New Roman" panose="02020603050405020304" pitchFamily="18" charset="0"/>
                <a:cs typeface="Times New Roman" panose="02020603050405020304" pitchFamily="18" charset="0"/>
              </a:rPr>
              <a:t>个阶段的第</a:t>
            </a:r>
            <a:r>
              <a:rPr lang="en-US" altLang="zh-CN" sz="2600" b="1" cap="none" dirty="0" err="1">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个状态变量（</a:t>
            </a:r>
            <a:r>
              <a:rPr lang="en-US" altLang="zh-CN" sz="2600" b="1" cap="none" dirty="0" err="1">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err="1">
                <a:latin typeface="Times New Roman" panose="02020603050405020304" pitchFamily="18" charset="0"/>
                <a:cs typeface="Times New Roman" panose="02020603050405020304" pitchFamily="18" charset="0"/>
              </a:rPr>
              <a:t>w</a:t>
            </a:r>
            <a:r>
              <a:rPr lang="en-US" altLang="zh-CN" sz="2600" b="1" cap="none" baseline="-25000" dirty="0" err="1">
                <a:latin typeface="Times New Roman" panose="02020603050405020304" pitchFamily="18" charset="0"/>
                <a:cs typeface="Times New Roman" panose="02020603050405020304" pitchFamily="18" charset="0"/>
              </a:rPr>
              <a:t>j</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k</a:t>
            </a:r>
            <a:r>
              <a:rPr lang="zh-CN" altLang="en-US" sz="2600" b="1" cap="none" dirty="0">
                <a:latin typeface="Times New Roman" panose="02020603050405020304" pitchFamily="18" charset="0"/>
                <a:cs typeface="Times New Roman" panose="02020603050405020304" pitchFamily="18" charset="0"/>
              </a:rPr>
              <a:t>个阶段的第</a:t>
            </a:r>
            <a:r>
              <a:rPr lang="en-US" altLang="zh-CN" sz="2600" b="1" cap="none" dirty="0">
                <a:latin typeface="Times New Roman" panose="02020603050405020304" pitchFamily="18" charset="0"/>
                <a:cs typeface="Times New Roman" panose="02020603050405020304" pitchFamily="18" charset="0"/>
              </a:rPr>
              <a:t>j</a:t>
            </a:r>
            <a:r>
              <a:rPr lang="zh-CN" altLang="en-US" sz="2600" b="1" cap="none" dirty="0">
                <a:latin typeface="Times New Roman" panose="02020603050405020304" pitchFamily="18" charset="0"/>
                <a:cs typeface="Times New Roman" panose="02020603050405020304" pitchFamily="18" charset="0"/>
              </a:rPr>
              <a:t>个状态变量</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a:latin typeface="Times New Roman" panose="02020603050405020304" pitchFamily="18" charset="0"/>
                <a:cs typeface="Times New Roman" panose="02020603050405020304" pitchFamily="18" charset="0"/>
              </a:rPr>
              <a:t>d</a:t>
            </a:r>
            <a:r>
              <a:rPr lang="en-US" altLang="zh-CN" sz="2600" b="1" cap="none" baseline="-25000" dirty="0">
                <a:latin typeface="Times New Roman" panose="02020603050405020304" pitchFamily="18" charset="0"/>
                <a:cs typeface="Times New Roman" panose="02020603050405020304" pitchFamily="18" charset="0"/>
              </a:rPr>
              <a:t>k+1</a:t>
            </a:r>
            <a:r>
              <a:rPr lang="en-US" altLang="zh-CN" sz="2600" b="1" cap="none" dirty="0">
                <a:latin typeface="Times New Roman" panose="02020603050405020304" pitchFamily="18" charset="0"/>
                <a:cs typeface="Times New Roman" panose="02020603050405020304" pitchFamily="18" charset="0"/>
              </a:rPr>
              <a:t>(v</a:t>
            </a:r>
            <a:r>
              <a:rPr lang="en-US" altLang="zh-CN" sz="2600" b="1" cap="none" baseline="-25000" dirty="0">
                <a:latin typeface="Times New Roman" panose="02020603050405020304" pitchFamily="18" charset="0"/>
                <a:cs typeface="Times New Roman" panose="02020603050405020304" pitchFamily="18" charset="0"/>
              </a:rPr>
              <a:t>i</a:t>
            </a:r>
            <a:r>
              <a:rPr lang="en-US" altLang="zh-CN" sz="2600" b="1" cap="none" dirty="0">
                <a:latin typeface="Times New Roman" panose="02020603050405020304" pitchFamily="18" charset="0"/>
                <a:cs typeface="Times New Roman" panose="02020603050405020304" pitchFamily="18" charset="0"/>
              </a:rPr>
              <a:t>, </a:t>
            </a:r>
            <a:r>
              <a:rPr lang="en-US" altLang="zh-CN" sz="2600" b="1" cap="none" dirty="0" err="1">
                <a:latin typeface="Times New Roman" panose="02020603050405020304" pitchFamily="18" charset="0"/>
                <a:cs typeface="Times New Roman" panose="02020603050405020304" pitchFamily="18" charset="0"/>
              </a:rPr>
              <a:t>w</a:t>
            </a:r>
            <a:r>
              <a:rPr lang="en-US" altLang="zh-CN" sz="2600" b="1" cap="none" baseline="-25000" dirty="0" err="1">
                <a:latin typeface="Times New Roman" panose="02020603050405020304" pitchFamily="18" charset="0"/>
                <a:cs typeface="Times New Roman" panose="02020603050405020304" pitchFamily="18" charset="0"/>
              </a:rPr>
              <a:t>j</a:t>
            </a:r>
            <a:r>
              <a:rPr lang="en-US" altLang="zh-CN" sz="2600" b="1" cap="none" dirty="0">
                <a:latin typeface="Times New Roman" panose="02020603050405020304" pitchFamily="18" charset="0"/>
                <a:cs typeface="Times New Roman" panose="02020603050405020304" pitchFamily="18" charset="0"/>
              </a:rPr>
              <a:t>)</a:t>
            </a:r>
            <a:r>
              <a:rPr lang="zh-CN" altLang="en-US" sz="2600" b="1" cap="none" dirty="0">
                <a:latin typeface="Times New Roman" panose="02020603050405020304" pitchFamily="18" charset="0"/>
                <a:cs typeface="Times New Roman" panose="02020603050405020304" pitchFamily="18" charset="0"/>
              </a:rPr>
              <a:t>表示</a:t>
            </a:r>
            <a:r>
              <a:rPr lang="en-US" altLang="zh-CN" sz="2600" b="1" cap="none" dirty="0">
                <a:latin typeface="Times New Roman" panose="02020603050405020304" pitchFamily="18" charset="0"/>
                <a:cs typeface="Times New Roman" panose="02020603050405020304" pitchFamily="18" charset="0"/>
              </a:rPr>
              <a:t>v</a:t>
            </a:r>
            <a:r>
              <a:rPr lang="en-US" altLang="zh-CN" sz="2600" b="1" cap="none" baseline="-25000" dirty="0">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到</a:t>
            </a:r>
            <a:r>
              <a:rPr lang="en-US" altLang="zh-CN" sz="2600" b="1" cap="none" dirty="0" err="1">
                <a:latin typeface="Times New Roman" panose="02020603050405020304" pitchFamily="18" charset="0"/>
                <a:cs typeface="Times New Roman" panose="02020603050405020304" pitchFamily="18" charset="0"/>
              </a:rPr>
              <a:t>w</a:t>
            </a:r>
            <a:r>
              <a:rPr lang="en-US" altLang="zh-CN" sz="2600" b="1" cap="none" baseline="-25000" dirty="0" err="1">
                <a:latin typeface="Times New Roman" panose="02020603050405020304" pitchFamily="18" charset="0"/>
                <a:cs typeface="Times New Roman" panose="02020603050405020304" pitchFamily="18" charset="0"/>
              </a:rPr>
              <a:t>j</a:t>
            </a:r>
            <a:r>
              <a:rPr lang="zh-CN" altLang="en-US" sz="2600" b="1" cap="none" dirty="0">
                <a:latin typeface="Times New Roman" panose="02020603050405020304" pitchFamily="18" charset="0"/>
                <a:cs typeface="Times New Roman" panose="02020603050405020304" pitchFamily="18" charset="0"/>
              </a:rPr>
              <a:t>的距离</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err="1">
                <a:latin typeface="Times New Roman" panose="02020603050405020304" pitchFamily="18" charset="0"/>
                <a:cs typeface="Times New Roman" panose="02020603050405020304" pitchFamily="18" charset="0"/>
              </a:rPr>
              <a:t>f</a:t>
            </a:r>
            <a:r>
              <a:rPr lang="en-US" altLang="zh-CN" sz="2600" b="1" cap="none" baseline="-25000" dirty="0" err="1">
                <a:latin typeface="Times New Roman" panose="02020603050405020304" pitchFamily="18" charset="0"/>
                <a:cs typeface="Times New Roman" panose="02020603050405020304" pitchFamily="18" charset="0"/>
              </a:rPr>
              <a:t>k</a:t>
            </a:r>
            <a:r>
              <a:rPr lang="en-US" altLang="zh-CN" sz="2600" b="1" cap="none" dirty="0">
                <a:latin typeface="Times New Roman" panose="02020603050405020304" pitchFamily="18" charset="0"/>
                <a:cs typeface="Times New Roman" panose="02020603050405020304" pitchFamily="18" charset="0"/>
              </a:rPr>
              <a:t>(</a:t>
            </a:r>
            <a:r>
              <a:rPr lang="en-US" altLang="zh-CN" sz="2600" b="1" cap="none" dirty="0" err="1">
                <a:latin typeface="Times New Roman" panose="02020603050405020304" pitchFamily="18" charset="0"/>
                <a:cs typeface="Times New Roman" panose="02020603050405020304" pitchFamily="18" charset="0"/>
              </a:rPr>
              <a:t>w</a:t>
            </a:r>
            <a:r>
              <a:rPr lang="en-US" altLang="zh-CN" sz="2600" b="1" cap="none" baseline="-25000" dirty="0" err="1">
                <a:latin typeface="Times New Roman" panose="02020603050405020304" pitchFamily="18" charset="0"/>
                <a:cs typeface="Times New Roman" panose="02020603050405020304" pitchFamily="18" charset="0"/>
              </a:rPr>
              <a:t>j</a:t>
            </a:r>
            <a:r>
              <a:rPr lang="en-US" altLang="zh-CN" sz="2600" b="1" cap="none" dirty="0">
                <a:latin typeface="Times New Roman" panose="02020603050405020304" pitchFamily="18" charset="0"/>
                <a:cs typeface="Times New Roman" panose="02020603050405020304" pitchFamily="18" charset="0"/>
              </a:rPr>
              <a:t>)</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k</a:t>
            </a:r>
            <a:r>
              <a:rPr lang="zh-CN" altLang="en-US" sz="2600" b="1" cap="none" dirty="0">
                <a:latin typeface="Times New Roman" panose="02020603050405020304" pitchFamily="18" charset="0"/>
                <a:cs typeface="Times New Roman" panose="02020603050405020304" pitchFamily="18" charset="0"/>
              </a:rPr>
              <a:t>个阶段的第</a:t>
            </a:r>
            <a:r>
              <a:rPr lang="en-US" altLang="zh-CN" sz="2600" b="1" cap="none" dirty="0">
                <a:latin typeface="Times New Roman" panose="02020603050405020304" pitchFamily="18" charset="0"/>
                <a:cs typeface="Times New Roman" panose="02020603050405020304" pitchFamily="18" charset="0"/>
              </a:rPr>
              <a:t>j</a:t>
            </a:r>
            <a:r>
              <a:rPr lang="zh-CN" altLang="en-US" sz="2600" b="1" cap="none" dirty="0">
                <a:latin typeface="Times New Roman" panose="02020603050405020304" pitchFamily="18" charset="0"/>
                <a:cs typeface="Times New Roman" panose="02020603050405020304" pitchFamily="18" charset="0"/>
              </a:rPr>
              <a:t>个状态变量的最佳决策</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en-US" altLang="zh-CN" sz="2600" b="1" cap="none" dirty="0">
                <a:latin typeface="Times New Roman" panose="02020603050405020304" pitchFamily="18" charset="0"/>
                <a:cs typeface="Times New Roman" panose="02020603050405020304" pitchFamily="18" charset="0"/>
              </a:rPr>
              <a:t>f</a:t>
            </a:r>
            <a:r>
              <a:rPr lang="en-US" altLang="zh-CN" sz="2600" b="1" cap="none" baseline="-25000" dirty="0">
                <a:latin typeface="Times New Roman" panose="02020603050405020304" pitchFamily="18" charset="0"/>
                <a:cs typeface="Times New Roman" panose="02020603050405020304" pitchFamily="18" charset="0"/>
              </a:rPr>
              <a:t>k+1</a:t>
            </a:r>
            <a:r>
              <a:rPr lang="en-US" altLang="zh-CN" sz="2600" b="1" cap="none" dirty="0">
                <a:latin typeface="Times New Roman" panose="02020603050405020304" pitchFamily="18" charset="0"/>
                <a:cs typeface="Times New Roman" panose="02020603050405020304" pitchFamily="18" charset="0"/>
              </a:rPr>
              <a:t>(v</a:t>
            </a:r>
            <a:r>
              <a:rPr lang="en-US" altLang="zh-CN" sz="2600" b="1" cap="none" baseline="-25000" dirty="0">
                <a:latin typeface="Times New Roman" panose="02020603050405020304" pitchFamily="18" charset="0"/>
                <a:cs typeface="Times New Roman" panose="02020603050405020304" pitchFamily="18" charset="0"/>
              </a:rPr>
              <a:t>i</a:t>
            </a:r>
            <a:r>
              <a:rPr lang="en-US" altLang="zh-CN" sz="2600" b="1" cap="none" dirty="0">
                <a:latin typeface="Times New Roman" panose="02020603050405020304" pitchFamily="18" charset="0"/>
                <a:cs typeface="Times New Roman" panose="02020603050405020304" pitchFamily="18" charset="0"/>
              </a:rPr>
              <a:t>)</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k+1</a:t>
            </a:r>
            <a:r>
              <a:rPr lang="zh-CN" altLang="en-US" sz="2600" b="1" cap="none" dirty="0">
                <a:latin typeface="Times New Roman" panose="02020603050405020304" pitchFamily="18" charset="0"/>
                <a:cs typeface="Times New Roman" panose="02020603050405020304" pitchFamily="18" charset="0"/>
              </a:rPr>
              <a:t>个阶段的第</a:t>
            </a:r>
            <a:r>
              <a:rPr lang="en-US" altLang="zh-CN" sz="2600" b="1" cap="none" dirty="0" err="1">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个状态变量的最佳决策</a:t>
            </a:r>
            <a:endParaRPr lang="en-US" altLang="zh-CN" sz="2600" b="1" cap="none" dirty="0">
              <a:latin typeface="Times New Roman" panose="02020603050405020304" pitchFamily="18" charset="0"/>
              <a:cs typeface="Times New Roman" panose="02020603050405020304" pitchFamily="18" charset="0"/>
            </a:endParaRPr>
          </a:p>
          <a:p>
            <a:pPr marL="0" indent="0">
              <a:buNone/>
            </a:pPr>
            <a:r>
              <a:rPr lang="zh-CN" altLang="en-US" sz="2600" b="1" cap="none" dirty="0">
                <a:solidFill>
                  <a:srgbClr val="CC6600"/>
                </a:solidFill>
                <a:latin typeface="Times New Roman" panose="02020603050405020304" pitchFamily="18" charset="0"/>
                <a:cs typeface="Times New Roman" panose="02020603050405020304" pitchFamily="18" charset="0"/>
              </a:rPr>
              <a:t>初始条件</a:t>
            </a: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f</a:t>
            </a:r>
            <a:r>
              <a:rPr lang="en-US" altLang="zh-CN" sz="2600" b="1" cap="none" baseline="-25000" dirty="0">
                <a:latin typeface="Times New Roman" panose="02020603050405020304" pitchFamily="18" charset="0"/>
                <a:cs typeface="Times New Roman" panose="02020603050405020304" pitchFamily="18" charset="0"/>
              </a:rPr>
              <a:t>0</a:t>
            </a:r>
            <a:r>
              <a:rPr lang="en-US" altLang="zh-CN" sz="2600" b="1" cap="none" dirty="0">
                <a:latin typeface="Times New Roman" panose="02020603050405020304" pitchFamily="18" charset="0"/>
                <a:cs typeface="Times New Roman" panose="02020603050405020304" pitchFamily="18" charset="0"/>
              </a:rPr>
              <a:t>(v</a:t>
            </a:r>
            <a:r>
              <a:rPr lang="en-US" altLang="zh-CN" sz="2600" b="1" cap="none" baseline="-25000" dirty="0">
                <a:latin typeface="Times New Roman" panose="02020603050405020304" pitchFamily="18" charset="0"/>
                <a:cs typeface="Times New Roman" panose="02020603050405020304" pitchFamily="18" charset="0"/>
              </a:rPr>
              <a:t>i</a:t>
            </a:r>
            <a:r>
              <a:rPr lang="en-US" altLang="zh-CN" sz="2600" b="1" cap="none" dirty="0">
                <a:latin typeface="Times New Roman" panose="02020603050405020304" pitchFamily="18" charset="0"/>
                <a:cs typeface="Times New Roman" panose="02020603050405020304" pitchFamily="18" charset="0"/>
              </a:rPr>
              <a:t>) = 0</a:t>
            </a:r>
            <a:r>
              <a:rPr lang="zh-CN" altLang="en-US" sz="2600" b="1" cap="none" dirty="0">
                <a:latin typeface="Times New Roman" panose="02020603050405020304" pitchFamily="18" charset="0"/>
                <a:cs typeface="Times New Roman" panose="02020603050405020304" pitchFamily="18" charset="0"/>
              </a:rPr>
              <a:t>，表示第</a:t>
            </a:r>
            <a:r>
              <a:rPr lang="en-US" altLang="zh-CN" sz="2600" b="1" cap="none" dirty="0">
                <a:latin typeface="Times New Roman" panose="02020603050405020304" pitchFamily="18" charset="0"/>
                <a:cs typeface="Times New Roman" panose="02020603050405020304" pitchFamily="18" charset="0"/>
              </a:rPr>
              <a:t>0</a:t>
            </a:r>
            <a:r>
              <a:rPr lang="zh-CN" altLang="en-US" sz="2600" b="1" cap="none" dirty="0">
                <a:latin typeface="Times New Roman" panose="02020603050405020304" pitchFamily="18" charset="0"/>
                <a:cs typeface="Times New Roman" panose="02020603050405020304" pitchFamily="18" charset="0"/>
              </a:rPr>
              <a:t>个阶段，第</a:t>
            </a:r>
            <a:r>
              <a:rPr lang="en-US" altLang="zh-CN" sz="2600" b="1" cap="none" dirty="0" err="1">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个状态变量的最佳决策为</a:t>
            </a:r>
            <a:r>
              <a:rPr lang="en-US" altLang="zh-CN" sz="2600" b="1" cap="none" dirty="0">
                <a:latin typeface="Times New Roman" panose="02020603050405020304" pitchFamily="18" charset="0"/>
                <a:cs typeface="Times New Roman" panose="02020603050405020304" pitchFamily="18" charset="0"/>
              </a:rPr>
              <a:t>0</a:t>
            </a:r>
          </a:p>
          <a:p>
            <a:pPr marL="0" indent="0">
              <a:buNone/>
            </a:pPr>
            <a:r>
              <a:rPr lang="zh-CN" altLang="en-US" sz="2600" b="1" cap="none" dirty="0">
                <a:solidFill>
                  <a:srgbClr val="666699"/>
                </a:solidFill>
                <a:latin typeface="Times New Roman" panose="02020603050405020304" pitchFamily="18" charset="0"/>
                <a:cs typeface="Times New Roman" panose="02020603050405020304" pitchFamily="18" charset="0"/>
              </a:rPr>
              <a:t>限制条件</a:t>
            </a: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k</a:t>
            </a:r>
            <a:r>
              <a:rPr lang="zh-CN" altLang="en-US" sz="2600" b="1" cap="none" dirty="0">
                <a:latin typeface="Times New Roman" panose="02020603050405020304" pitchFamily="18" charset="0"/>
                <a:cs typeface="Times New Roman" panose="02020603050405020304" pitchFamily="18" charset="0"/>
              </a:rPr>
              <a:t>的值域为</a:t>
            </a:r>
            <a:r>
              <a:rPr lang="en-US" altLang="zh-CN" sz="2600" b="1" cap="none" dirty="0">
                <a:latin typeface="Times New Roman" panose="02020603050405020304" pitchFamily="18" charset="0"/>
                <a:cs typeface="Times New Roman" panose="02020603050405020304" pitchFamily="18" charset="0"/>
              </a:rPr>
              <a:t>[0, 3]</a:t>
            </a: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err="1">
                <a:latin typeface="Times New Roman" panose="02020603050405020304" pitchFamily="18" charset="0"/>
                <a:cs typeface="Times New Roman" panose="02020603050405020304" pitchFamily="18" charset="0"/>
              </a:rPr>
              <a:t>i</a:t>
            </a:r>
            <a:r>
              <a:rPr lang="zh-CN" altLang="en-US" sz="2600" b="1" cap="none" dirty="0">
                <a:latin typeface="Times New Roman" panose="02020603050405020304" pitchFamily="18" charset="0"/>
                <a:cs typeface="Times New Roman" panose="02020603050405020304" pitchFamily="18" charset="0"/>
              </a:rPr>
              <a:t>和</a:t>
            </a:r>
            <a:r>
              <a:rPr lang="en-US" altLang="zh-CN" sz="2600" b="1" cap="none" dirty="0">
                <a:latin typeface="Times New Roman" panose="02020603050405020304" pitchFamily="18" charset="0"/>
                <a:cs typeface="Times New Roman" panose="02020603050405020304" pitchFamily="18" charset="0"/>
              </a:rPr>
              <a:t>j</a:t>
            </a:r>
            <a:r>
              <a:rPr lang="zh-CN" altLang="en-US" sz="2600" b="1" cap="none" dirty="0">
                <a:latin typeface="Times New Roman" panose="02020603050405020304" pitchFamily="18" charset="0"/>
                <a:cs typeface="Times New Roman" panose="02020603050405020304" pitchFamily="18" charset="0"/>
              </a:rPr>
              <a:t>的值域，随各个阶段的</a:t>
            </a:r>
            <a:r>
              <a:rPr lang="zh-CN" altLang="en-US" sz="2600" b="1" cap="none" dirty="0">
                <a:solidFill>
                  <a:srgbClr val="6600FF"/>
                </a:solidFill>
                <a:latin typeface="Times New Roman" panose="02020603050405020304" pitchFamily="18" charset="0"/>
                <a:cs typeface="Times New Roman" panose="02020603050405020304" pitchFamily="18" charset="0"/>
              </a:rPr>
              <a:t>状态变量</a:t>
            </a:r>
            <a:r>
              <a:rPr lang="zh-CN" altLang="en-US" sz="2600" b="1" cap="none" dirty="0">
                <a:latin typeface="Times New Roman" panose="02020603050405020304" pitchFamily="18" charset="0"/>
                <a:cs typeface="Times New Roman" panose="02020603050405020304" pitchFamily="18" charset="0"/>
              </a:rPr>
              <a:t>数目动态变化</a:t>
            </a:r>
            <a:endParaRPr lang="en-US" altLang="zh-CN" sz="2600" b="1" cap="none"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05F83F1-C35B-4F70-AFC1-5299AD3CD56B}"/>
              </a:ext>
            </a:extLst>
          </p:cNvPr>
          <p:cNvPicPr>
            <a:picLocks noChangeAspect="1"/>
          </p:cNvPicPr>
          <p:nvPr/>
        </p:nvPicPr>
        <p:blipFill>
          <a:blip r:embed="rId2"/>
          <a:stretch>
            <a:fillRect/>
          </a:stretch>
        </p:blipFill>
        <p:spPr>
          <a:xfrm>
            <a:off x="6096000" y="703386"/>
            <a:ext cx="5819048" cy="3790476"/>
          </a:xfrm>
          <a:prstGeom prst="rect">
            <a:avLst/>
          </a:prstGeom>
        </p:spPr>
      </p:pic>
    </p:spTree>
    <p:extLst>
      <p:ext uri="{BB962C8B-B14F-4D97-AF65-F5344CB8AC3E}">
        <p14:creationId xmlns:p14="http://schemas.microsoft.com/office/powerpoint/2010/main" val="125192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746. Min Cost Climbing Stairs</a:t>
            </a:r>
            <a:endParaRPr lang="zh-CN" altLang="en-US" cap="none"/>
          </a:p>
        </p:txBody>
      </p:sp>
      <p:pic>
        <p:nvPicPr>
          <p:cNvPr id="4" name="图片 3">
            <a:extLst>
              <a:ext uri="{FF2B5EF4-FFF2-40B4-BE49-F238E27FC236}">
                <a16:creationId xmlns:a16="http://schemas.microsoft.com/office/drawing/2014/main" id="{FE6869B9-94E0-42F0-9C67-5FD41E4CCA2F}"/>
              </a:ext>
            </a:extLst>
          </p:cNvPr>
          <p:cNvPicPr>
            <a:picLocks noChangeAspect="1"/>
          </p:cNvPicPr>
          <p:nvPr/>
        </p:nvPicPr>
        <p:blipFill>
          <a:blip r:embed="rId2"/>
          <a:stretch>
            <a:fillRect/>
          </a:stretch>
        </p:blipFill>
        <p:spPr>
          <a:xfrm>
            <a:off x="961145" y="1405190"/>
            <a:ext cx="9830242" cy="4863624"/>
          </a:xfrm>
          <a:prstGeom prst="rect">
            <a:avLst/>
          </a:prstGeom>
        </p:spPr>
      </p:pic>
    </p:spTree>
    <p:extLst>
      <p:ext uri="{BB962C8B-B14F-4D97-AF65-F5344CB8AC3E}">
        <p14:creationId xmlns:p14="http://schemas.microsoft.com/office/powerpoint/2010/main" val="208055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746. Min Cost Climbing Stairs</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457072" cy="5632311"/>
          </a:xfrm>
          <a:prstGeom prst="rect">
            <a:avLst/>
          </a:prstGeom>
        </p:spPr>
        <p:txBody>
          <a:bodyPr wrap="square">
            <a:spAutoFit/>
          </a:bodyPr>
          <a:lstStyle/>
          <a:p>
            <a:r>
              <a:rPr lang="zh-CN" altLang="en-US" b="1" dirty="0"/>
              <a:t>解法：</a:t>
            </a:r>
            <a:r>
              <a:rPr lang="zh-CN" altLang="en-US" b="1" dirty="0">
                <a:solidFill>
                  <a:srgbClr val="0000CC"/>
                </a:solidFill>
              </a:rPr>
              <a:t>动态规划</a:t>
            </a:r>
            <a:r>
              <a:rPr lang="zh-CN" altLang="en-US" b="1" dirty="0"/>
              <a:t>（时间复杂度</a:t>
            </a:r>
            <a:r>
              <a:rPr lang="en-US" altLang="zh-CN" b="1" dirty="0"/>
              <a:t>O(n)</a:t>
            </a:r>
            <a:r>
              <a:rPr lang="zh-CN" altLang="en-US" b="1" dirty="0"/>
              <a:t>，空间复杂度</a:t>
            </a:r>
            <a:r>
              <a:rPr lang="en-US" altLang="zh-CN" b="1" dirty="0"/>
              <a:t>O(1)</a:t>
            </a:r>
            <a:r>
              <a:rPr lang="zh-CN" altLang="en-US" b="1" dirty="0"/>
              <a:t>）</a:t>
            </a:r>
          </a:p>
          <a:p>
            <a:r>
              <a:rPr lang="zh-CN" altLang="en-US" b="1" dirty="0"/>
              <a:t>描述：</a:t>
            </a:r>
            <a:r>
              <a:rPr lang="zh-CN" altLang="en-US" b="1" dirty="0">
                <a:solidFill>
                  <a:srgbClr val="009900"/>
                </a:solidFill>
              </a:rPr>
              <a:t>走到第</a:t>
            </a:r>
            <a:r>
              <a:rPr lang="en-US" altLang="zh-CN" b="1" dirty="0" err="1">
                <a:solidFill>
                  <a:srgbClr val="009900"/>
                </a:solidFill>
              </a:rPr>
              <a:t>i</a:t>
            </a:r>
            <a:r>
              <a:rPr lang="zh-CN" altLang="en-US" b="1" dirty="0">
                <a:solidFill>
                  <a:srgbClr val="009900"/>
                </a:solidFill>
              </a:rPr>
              <a:t>个元素的总代价，等于走到第</a:t>
            </a:r>
            <a:r>
              <a:rPr lang="en-US" altLang="zh-CN" b="1" dirty="0">
                <a:solidFill>
                  <a:srgbClr val="009900"/>
                </a:solidFill>
              </a:rPr>
              <a:t>i-1</a:t>
            </a:r>
            <a:r>
              <a:rPr lang="zh-CN" altLang="en-US" b="1" dirty="0">
                <a:solidFill>
                  <a:srgbClr val="009900"/>
                </a:solidFill>
              </a:rPr>
              <a:t>步和第</a:t>
            </a:r>
            <a:r>
              <a:rPr lang="en-US" altLang="zh-CN" b="1" dirty="0">
                <a:solidFill>
                  <a:srgbClr val="009900"/>
                </a:solidFill>
              </a:rPr>
              <a:t>i-2</a:t>
            </a:r>
            <a:r>
              <a:rPr lang="zh-CN" altLang="en-US" b="1" dirty="0">
                <a:solidFill>
                  <a:srgbClr val="009900"/>
                </a:solidFill>
              </a:rPr>
              <a:t>步的总代价的较小者，加上第</a:t>
            </a:r>
            <a:r>
              <a:rPr lang="en-US" altLang="zh-CN" b="1" dirty="0" err="1">
                <a:solidFill>
                  <a:srgbClr val="009900"/>
                </a:solidFill>
              </a:rPr>
              <a:t>i</a:t>
            </a:r>
            <a:r>
              <a:rPr lang="zh-CN" altLang="en-US" b="1" dirty="0">
                <a:solidFill>
                  <a:srgbClr val="009900"/>
                </a:solidFill>
              </a:rPr>
              <a:t>步的代价。</a:t>
            </a:r>
          </a:p>
          <a:p>
            <a:endParaRPr lang="zh-CN" altLang="en-US" b="1" dirty="0"/>
          </a:p>
          <a:p>
            <a:r>
              <a:rPr lang="zh-CN" altLang="en-US" b="1" dirty="0">
                <a:solidFill>
                  <a:srgbClr val="FF3399"/>
                </a:solidFill>
              </a:rPr>
              <a:t>状态转移方程</a:t>
            </a:r>
            <a:r>
              <a:rPr lang="zh-CN" altLang="en-US" b="1" dirty="0"/>
              <a:t>：</a:t>
            </a:r>
          </a:p>
          <a:p>
            <a:r>
              <a:rPr lang="en-US" altLang="zh-CN" b="1" dirty="0" err="1"/>
              <a:t>minCost</a:t>
            </a:r>
            <a:r>
              <a:rPr lang="en-US" altLang="zh-CN" b="1" dirty="0"/>
              <a:t>[</a:t>
            </a:r>
            <a:r>
              <a:rPr lang="en-US" altLang="zh-CN" b="1" dirty="0" err="1"/>
              <a:t>i</a:t>
            </a:r>
            <a:r>
              <a:rPr lang="en-US" altLang="zh-CN" b="1" dirty="0"/>
              <a:t>] = cost[</a:t>
            </a:r>
            <a:r>
              <a:rPr lang="en-US" altLang="zh-CN" b="1" dirty="0" err="1"/>
              <a:t>i</a:t>
            </a:r>
            <a:r>
              <a:rPr lang="en-US" altLang="zh-CN" b="1" dirty="0"/>
              <a:t>] + min(</a:t>
            </a:r>
            <a:r>
              <a:rPr lang="en-US" altLang="zh-CN" b="1" dirty="0" err="1"/>
              <a:t>minCost</a:t>
            </a:r>
            <a:r>
              <a:rPr lang="en-US" altLang="zh-CN" b="1" dirty="0"/>
              <a:t>[</a:t>
            </a:r>
            <a:r>
              <a:rPr lang="en-US" altLang="zh-CN" b="1" dirty="0" err="1"/>
              <a:t>i</a:t>
            </a:r>
            <a:r>
              <a:rPr lang="en-US" altLang="zh-CN" b="1" dirty="0"/>
              <a:t> - 1], </a:t>
            </a:r>
            <a:r>
              <a:rPr lang="en-US" altLang="zh-CN" b="1" dirty="0" err="1"/>
              <a:t>minCost</a:t>
            </a:r>
            <a:r>
              <a:rPr lang="en-US" altLang="zh-CN" b="1" dirty="0"/>
              <a:t>[</a:t>
            </a:r>
            <a:r>
              <a:rPr lang="en-US" altLang="zh-CN" b="1" dirty="0" err="1"/>
              <a:t>i</a:t>
            </a:r>
            <a:r>
              <a:rPr lang="en-US" altLang="zh-CN" b="1" dirty="0"/>
              <a:t> - 2]);//</a:t>
            </a:r>
            <a:r>
              <a:rPr lang="zh-CN" altLang="en-US" b="1" dirty="0"/>
              <a:t>元素总数大于</a:t>
            </a:r>
            <a:r>
              <a:rPr lang="en-US" altLang="zh-CN" b="1" dirty="0"/>
              <a:t>2</a:t>
            </a:r>
          </a:p>
          <a:p>
            <a:r>
              <a:rPr lang="en-US" altLang="zh-CN" b="1" dirty="0" err="1"/>
              <a:t>minCost</a:t>
            </a:r>
            <a:r>
              <a:rPr lang="en-US" altLang="zh-CN" b="1" dirty="0"/>
              <a:t>[0] = cost[0];//</a:t>
            </a:r>
            <a:r>
              <a:rPr lang="zh-CN" altLang="en-US" b="1" dirty="0"/>
              <a:t>元素总数等于</a:t>
            </a:r>
            <a:r>
              <a:rPr lang="en-US" altLang="zh-CN" b="1" dirty="0"/>
              <a:t>1</a:t>
            </a:r>
          </a:p>
          <a:p>
            <a:r>
              <a:rPr lang="en-US" altLang="zh-CN" b="1" dirty="0" err="1"/>
              <a:t>minCost</a:t>
            </a:r>
            <a:r>
              <a:rPr lang="en-US" altLang="zh-CN" b="1" dirty="0"/>
              <a:t>[1] = min(cost[0], cost[1]);//</a:t>
            </a:r>
            <a:r>
              <a:rPr lang="zh-CN" altLang="en-US" b="1" dirty="0"/>
              <a:t>元素总数等于</a:t>
            </a:r>
            <a:r>
              <a:rPr lang="en-US" altLang="zh-CN" b="1" dirty="0"/>
              <a:t>2</a:t>
            </a:r>
          </a:p>
          <a:p>
            <a:endParaRPr lang="en-US" altLang="zh-CN" b="1" dirty="0"/>
          </a:p>
          <a:p>
            <a:r>
              <a:rPr lang="zh-CN" altLang="en-US" b="1" dirty="0">
                <a:solidFill>
                  <a:srgbClr val="CC6600"/>
                </a:solidFill>
              </a:rPr>
              <a:t>目标函数</a:t>
            </a:r>
            <a:r>
              <a:rPr lang="zh-CN" altLang="en-US" b="1" dirty="0"/>
              <a:t>：</a:t>
            </a:r>
          </a:p>
          <a:p>
            <a:r>
              <a:rPr lang="en-US" altLang="zh-CN" b="1" dirty="0" err="1"/>
              <a:t>finalResult</a:t>
            </a:r>
            <a:r>
              <a:rPr lang="en-US" altLang="zh-CN" b="1" dirty="0"/>
              <a:t> = min(</a:t>
            </a:r>
            <a:r>
              <a:rPr lang="en-US" altLang="zh-CN" b="1" dirty="0" err="1"/>
              <a:t>minCost</a:t>
            </a:r>
            <a:r>
              <a:rPr lang="en-US" altLang="zh-CN" b="1" dirty="0"/>
              <a:t>[n - 2], </a:t>
            </a:r>
            <a:r>
              <a:rPr lang="en-US" altLang="zh-CN" b="1" dirty="0" err="1"/>
              <a:t>minCost</a:t>
            </a:r>
            <a:r>
              <a:rPr lang="en-US" altLang="zh-CN" b="1" dirty="0"/>
              <a:t>[n - 1]); //n</a:t>
            </a:r>
            <a:r>
              <a:rPr lang="zh-CN" altLang="en-US" b="1" dirty="0"/>
              <a:t>为元素总数，</a:t>
            </a:r>
            <a:r>
              <a:rPr lang="zh-CN" altLang="en-US" b="1" dirty="0">
                <a:solidFill>
                  <a:srgbClr val="0000CC"/>
                </a:solidFill>
              </a:rPr>
              <a:t>由于每次可以走</a:t>
            </a:r>
            <a:r>
              <a:rPr lang="en-US" altLang="zh-CN" b="1" dirty="0">
                <a:solidFill>
                  <a:srgbClr val="0000CC"/>
                </a:solidFill>
              </a:rPr>
              <a:t>1~2</a:t>
            </a:r>
            <a:r>
              <a:rPr lang="zh-CN" altLang="en-US" b="1" dirty="0">
                <a:solidFill>
                  <a:srgbClr val="0000CC"/>
                </a:solidFill>
              </a:rPr>
              <a:t>步，所以最小值将在最后一个台阶和倒数第二个台阶中产生。</a:t>
            </a:r>
          </a:p>
          <a:p>
            <a:endParaRPr lang="zh-CN" altLang="en-US" b="1" dirty="0"/>
          </a:p>
          <a:p>
            <a:r>
              <a:rPr lang="zh-CN" altLang="en-US" b="1" dirty="0">
                <a:solidFill>
                  <a:srgbClr val="00B050"/>
                </a:solidFill>
              </a:rPr>
              <a:t>优化</a:t>
            </a:r>
            <a:r>
              <a:rPr lang="zh-CN" altLang="en-US" b="1" dirty="0"/>
              <a:t>：</a:t>
            </a:r>
          </a:p>
          <a:p>
            <a:r>
              <a:rPr lang="zh-CN" altLang="en-US" b="1" dirty="0">
                <a:solidFill>
                  <a:srgbClr val="9900CC"/>
                </a:solidFill>
              </a:rPr>
              <a:t>元素总数大于</a:t>
            </a:r>
            <a:r>
              <a:rPr lang="en-US" altLang="zh-CN" b="1" dirty="0">
                <a:solidFill>
                  <a:srgbClr val="9900CC"/>
                </a:solidFill>
              </a:rPr>
              <a:t>2</a:t>
            </a:r>
            <a:r>
              <a:rPr lang="zh-CN" altLang="en-US" b="1" dirty="0">
                <a:solidFill>
                  <a:srgbClr val="9900CC"/>
                </a:solidFill>
              </a:rPr>
              <a:t>时，用</a:t>
            </a:r>
            <a:r>
              <a:rPr lang="en-US" altLang="zh-CN" b="1" dirty="0">
                <a:solidFill>
                  <a:srgbClr val="9900CC"/>
                </a:solidFill>
              </a:rPr>
              <a:t>cost</a:t>
            </a:r>
            <a:r>
              <a:rPr lang="zh-CN" altLang="en-US" b="1" dirty="0">
                <a:solidFill>
                  <a:srgbClr val="9900CC"/>
                </a:solidFill>
              </a:rPr>
              <a:t>数组代替</a:t>
            </a:r>
            <a:r>
              <a:rPr lang="en-US" altLang="zh-CN" b="1" dirty="0" err="1">
                <a:solidFill>
                  <a:srgbClr val="9900CC"/>
                </a:solidFill>
              </a:rPr>
              <a:t>minCost</a:t>
            </a:r>
            <a:r>
              <a:rPr lang="zh-CN" altLang="en-US" b="1" dirty="0">
                <a:solidFill>
                  <a:srgbClr val="9900CC"/>
                </a:solidFill>
              </a:rPr>
              <a:t>数组，降低空间复杂度</a:t>
            </a:r>
            <a:r>
              <a:rPr lang="zh-CN" altLang="en-US" b="1" dirty="0"/>
              <a:t>，则有：</a:t>
            </a:r>
          </a:p>
          <a:p>
            <a:r>
              <a:rPr lang="en-US" altLang="zh-CN" b="1" dirty="0"/>
              <a:t>cost[</a:t>
            </a:r>
            <a:r>
              <a:rPr lang="en-US" altLang="zh-CN" b="1" dirty="0" err="1"/>
              <a:t>i</a:t>
            </a:r>
            <a:r>
              <a:rPr lang="en-US" altLang="zh-CN" b="1" dirty="0"/>
              <a:t>] = cost[</a:t>
            </a:r>
            <a:r>
              <a:rPr lang="en-US" altLang="zh-CN" b="1" dirty="0" err="1"/>
              <a:t>i</a:t>
            </a:r>
            <a:r>
              <a:rPr lang="en-US" altLang="zh-CN" b="1" dirty="0"/>
              <a:t>] + min(cost[</a:t>
            </a:r>
            <a:r>
              <a:rPr lang="en-US" altLang="zh-CN" b="1" dirty="0" err="1"/>
              <a:t>i</a:t>
            </a:r>
            <a:r>
              <a:rPr lang="en-US" altLang="zh-CN" b="1" dirty="0"/>
              <a:t> - 2], cost[</a:t>
            </a:r>
            <a:r>
              <a:rPr lang="en-US" altLang="zh-CN" b="1" dirty="0" err="1"/>
              <a:t>i</a:t>
            </a:r>
            <a:r>
              <a:rPr lang="en-US" altLang="zh-CN" b="1" dirty="0"/>
              <a:t> - 1]);</a:t>
            </a:r>
          </a:p>
          <a:p>
            <a:r>
              <a:rPr lang="en-US" altLang="zh-CN" b="1" dirty="0" err="1"/>
              <a:t>finalResult</a:t>
            </a:r>
            <a:r>
              <a:rPr lang="en-US" altLang="zh-CN" b="1" dirty="0"/>
              <a:t> = min(cost[n - 2], cost[n - 1]);</a:t>
            </a:r>
          </a:p>
        </p:txBody>
      </p:sp>
      <p:pic>
        <p:nvPicPr>
          <p:cNvPr id="5" name="图片 4">
            <a:extLst>
              <a:ext uri="{FF2B5EF4-FFF2-40B4-BE49-F238E27FC236}">
                <a16:creationId xmlns:a16="http://schemas.microsoft.com/office/drawing/2014/main" id="{637A9BE7-0CB6-4653-A509-1362023D17D7}"/>
              </a:ext>
            </a:extLst>
          </p:cNvPr>
          <p:cNvPicPr>
            <a:picLocks noChangeAspect="1"/>
          </p:cNvPicPr>
          <p:nvPr/>
        </p:nvPicPr>
        <p:blipFill>
          <a:blip r:embed="rId2"/>
          <a:stretch>
            <a:fillRect/>
          </a:stretch>
        </p:blipFill>
        <p:spPr>
          <a:xfrm>
            <a:off x="6413366" y="1002553"/>
            <a:ext cx="5697835" cy="3836733"/>
          </a:xfrm>
          <a:prstGeom prst="rect">
            <a:avLst/>
          </a:prstGeom>
        </p:spPr>
      </p:pic>
    </p:spTree>
    <p:extLst>
      <p:ext uri="{BB962C8B-B14F-4D97-AF65-F5344CB8AC3E}">
        <p14:creationId xmlns:p14="http://schemas.microsoft.com/office/powerpoint/2010/main" val="1931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303. Range Sum Query - Immutable</a:t>
            </a:r>
            <a:endParaRPr lang="zh-CN" altLang="en-US" cap="none"/>
          </a:p>
        </p:txBody>
      </p:sp>
      <p:pic>
        <p:nvPicPr>
          <p:cNvPr id="4" name="图片 3">
            <a:extLst>
              <a:ext uri="{FF2B5EF4-FFF2-40B4-BE49-F238E27FC236}">
                <a16:creationId xmlns:a16="http://schemas.microsoft.com/office/drawing/2014/main" id="{5B278BE7-7268-4B29-AF7C-138865EA31EA}"/>
              </a:ext>
            </a:extLst>
          </p:cNvPr>
          <p:cNvPicPr>
            <a:picLocks noChangeAspect="1"/>
          </p:cNvPicPr>
          <p:nvPr/>
        </p:nvPicPr>
        <p:blipFill>
          <a:blip r:embed="rId2"/>
          <a:stretch>
            <a:fillRect/>
          </a:stretch>
        </p:blipFill>
        <p:spPr>
          <a:xfrm>
            <a:off x="1523534" y="1284602"/>
            <a:ext cx="9508610" cy="4288795"/>
          </a:xfrm>
          <a:prstGeom prst="rect">
            <a:avLst/>
          </a:prstGeom>
        </p:spPr>
      </p:pic>
    </p:spTree>
    <p:extLst>
      <p:ext uri="{BB962C8B-B14F-4D97-AF65-F5344CB8AC3E}">
        <p14:creationId xmlns:p14="http://schemas.microsoft.com/office/powerpoint/2010/main" val="10802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305-0062-4575-AF52-7EC6C4FB7B6E}"/>
              </a:ext>
            </a:extLst>
          </p:cNvPr>
          <p:cNvSpPr>
            <a:spLocks noGrp="1"/>
          </p:cNvSpPr>
          <p:nvPr>
            <p:ph type="title"/>
          </p:nvPr>
        </p:nvSpPr>
        <p:spPr>
          <a:xfrm>
            <a:off x="913774" y="0"/>
            <a:ext cx="10364451" cy="1596177"/>
          </a:xfrm>
        </p:spPr>
        <p:txBody>
          <a:bodyPr/>
          <a:lstStyle/>
          <a:p>
            <a:r>
              <a:rPr lang="zh-CN" altLang="en-US" b="1"/>
              <a:t>大纲</a:t>
            </a:r>
          </a:p>
        </p:txBody>
      </p:sp>
      <p:sp>
        <p:nvSpPr>
          <p:cNvPr id="3" name="内容占位符 2">
            <a:extLst>
              <a:ext uri="{FF2B5EF4-FFF2-40B4-BE49-F238E27FC236}">
                <a16:creationId xmlns:a16="http://schemas.microsoft.com/office/drawing/2014/main" id="{20363EA3-B71F-48AC-BAB6-33BA77C53EE4}"/>
              </a:ext>
            </a:extLst>
          </p:cNvPr>
          <p:cNvSpPr>
            <a:spLocks noGrp="1"/>
          </p:cNvSpPr>
          <p:nvPr>
            <p:ph sz="quarter" idx="13"/>
          </p:nvPr>
        </p:nvSpPr>
        <p:spPr>
          <a:xfrm>
            <a:off x="1040383" y="1489518"/>
            <a:ext cx="10363826" cy="3878963"/>
          </a:xfrm>
        </p:spPr>
        <p:txBody>
          <a:bodyPr>
            <a:noAutofit/>
          </a:bodyPr>
          <a:lstStyle/>
          <a:p>
            <a:r>
              <a:rPr lang="zh-CN" altLang="en-US" sz="2800" b="1" cap="none"/>
              <a:t>动态规划的定义和特点</a:t>
            </a:r>
            <a:endParaRPr lang="en-US" altLang="zh-CN" sz="2800" b="1" cap="none"/>
          </a:p>
          <a:p>
            <a:r>
              <a:rPr lang="zh-CN" altLang="en-US" sz="2800" b="1" cap="none"/>
              <a:t>动态规划的三要素</a:t>
            </a:r>
            <a:endParaRPr lang="en-US" altLang="zh-CN" sz="2800" b="1" cap="none"/>
          </a:p>
          <a:p>
            <a:r>
              <a:rPr lang="zh-CN" altLang="en-US" sz="2800" b="1" cap="none"/>
              <a:t>动态规划的适用条件</a:t>
            </a:r>
            <a:endParaRPr lang="en-US" altLang="zh-CN" sz="2800" b="1" cap="none"/>
          </a:p>
          <a:p>
            <a:r>
              <a:rPr lang="zh-CN" altLang="en-US" sz="2800" b="1" cap="none"/>
              <a:t>动态规划的求解步骤</a:t>
            </a:r>
            <a:endParaRPr lang="en-US" altLang="zh-CN" sz="2800" b="1" cap="none"/>
          </a:p>
          <a:p>
            <a:r>
              <a:rPr lang="zh-CN" altLang="en-US" sz="2800" b="1" cap="none"/>
              <a:t>真题解析</a:t>
            </a:r>
          </a:p>
        </p:txBody>
      </p:sp>
    </p:spTree>
    <p:extLst>
      <p:ext uri="{BB962C8B-B14F-4D97-AF65-F5344CB8AC3E}">
        <p14:creationId xmlns:p14="http://schemas.microsoft.com/office/powerpoint/2010/main" val="7346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303. Range Sum Query - Immutable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5809958" cy="3416320"/>
          </a:xfrm>
          <a:prstGeom prst="rect">
            <a:avLst/>
          </a:prstGeom>
        </p:spPr>
        <p:txBody>
          <a:bodyPr wrap="square">
            <a:spAutoFit/>
          </a:bodyPr>
          <a:lstStyle/>
          <a:p>
            <a:r>
              <a:rPr lang="zh-CN" altLang="en-US" b="1" dirty="0"/>
              <a:t>解法：</a:t>
            </a:r>
            <a:r>
              <a:rPr lang="zh-CN" altLang="en-US" b="1" dirty="0">
                <a:solidFill>
                  <a:srgbClr val="0000CC"/>
                </a:solidFill>
              </a:rPr>
              <a:t>动态规划</a:t>
            </a:r>
            <a:r>
              <a:rPr lang="zh-CN" altLang="en-US" b="1" dirty="0"/>
              <a:t>（时间复杂度</a:t>
            </a:r>
            <a:r>
              <a:rPr lang="en-US" altLang="zh-CN" b="1" dirty="0"/>
              <a:t>O(1)</a:t>
            </a:r>
            <a:r>
              <a:rPr lang="zh-CN" altLang="en-US" b="1" dirty="0"/>
              <a:t>，空间复杂度</a:t>
            </a:r>
            <a:r>
              <a:rPr lang="en-US" altLang="zh-CN" b="1" dirty="0"/>
              <a:t>O(n)</a:t>
            </a:r>
            <a:r>
              <a:rPr lang="zh-CN" altLang="en-US" b="1" dirty="0"/>
              <a:t>）</a:t>
            </a:r>
          </a:p>
          <a:p>
            <a:r>
              <a:rPr lang="zh-CN" altLang="en-US" b="1" dirty="0"/>
              <a:t>描述：</a:t>
            </a:r>
            <a:r>
              <a:rPr lang="zh-CN" altLang="en-US" b="1" dirty="0">
                <a:solidFill>
                  <a:srgbClr val="009900"/>
                </a:solidFill>
              </a:rPr>
              <a:t>区间求和问题转换成元素求差问题。</a:t>
            </a:r>
          </a:p>
          <a:p>
            <a:endParaRPr lang="zh-CN" altLang="en-US" b="1" dirty="0"/>
          </a:p>
          <a:p>
            <a:r>
              <a:rPr lang="en-US" altLang="zh-CN" b="1" dirty="0"/>
              <a:t>1 </a:t>
            </a:r>
            <a:r>
              <a:rPr lang="zh-CN" altLang="en-US" b="1" dirty="0"/>
              <a:t>创建辅助数组</a:t>
            </a:r>
            <a:r>
              <a:rPr lang="en-US" altLang="zh-CN" b="1" dirty="0" err="1"/>
              <a:t>sumArray</a:t>
            </a:r>
            <a:r>
              <a:rPr lang="zh-CN" altLang="en-US" b="1" dirty="0"/>
              <a:t>，长度等于</a:t>
            </a:r>
            <a:r>
              <a:rPr lang="en-US" altLang="zh-CN" b="1" dirty="0" err="1"/>
              <a:t>nums.length</a:t>
            </a:r>
            <a:r>
              <a:rPr lang="en-US" altLang="zh-CN" b="1" dirty="0"/>
              <a:t> + 1</a:t>
            </a:r>
            <a:r>
              <a:rPr lang="zh-CN" altLang="en-US" b="1" dirty="0"/>
              <a:t>（为了方便作差，防止下标为</a:t>
            </a:r>
            <a:r>
              <a:rPr lang="en-US" altLang="zh-CN" b="1" dirty="0"/>
              <a:t>-1</a:t>
            </a:r>
            <a:r>
              <a:rPr lang="zh-CN" altLang="en-US" b="1" dirty="0"/>
              <a:t>；</a:t>
            </a:r>
            <a:r>
              <a:rPr lang="en-US" altLang="zh-CN" b="1" dirty="0" err="1">
                <a:solidFill>
                  <a:srgbClr val="CC00CC"/>
                </a:solidFill>
              </a:rPr>
              <a:t>sumArray</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a:t>
            </a:r>
            <a:r>
              <a:rPr lang="zh-CN" altLang="en-US" b="1" dirty="0">
                <a:solidFill>
                  <a:srgbClr val="CC00CC"/>
                </a:solidFill>
              </a:rPr>
              <a:t>表示前</a:t>
            </a:r>
            <a:r>
              <a:rPr lang="en-US" altLang="zh-CN" b="1" dirty="0" err="1">
                <a:solidFill>
                  <a:srgbClr val="CC00CC"/>
                </a:solidFill>
              </a:rPr>
              <a:t>i</a:t>
            </a:r>
            <a:r>
              <a:rPr lang="zh-CN" altLang="en-US" b="1" dirty="0">
                <a:solidFill>
                  <a:srgbClr val="CC00CC"/>
                </a:solidFill>
              </a:rPr>
              <a:t>个元素的累加和</a:t>
            </a:r>
            <a:r>
              <a:rPr lang="zh-CN" altLang="en-US" b="1" dirty="0"/>
              <a:t>），初始化为</a:t>
            </a:r>
            <a:r>
              <a:rPr lang="en-US" altLang="zh-CN" b="1" dirty="0"/>
              <a:t>0</a:t>
            </a:r>
          </a:p>
          <a:p>
            <a:endParaRPr lang="en-US" altLang="zh-CN" b="1" dirty="0"/>
          </a:p>
          <a:p>
            <a:r>
              <a:rPr lang="en-US" altLang="zh-CN" b="1" dirty="0"/>
              <a:t>2 </a:t>
            </a:r>
            <a:r>
              <a:rPr lang="zh-CN" altLang="en-US" b="1" dirty="0">
                <a:solidFill>
                  <a:srgbClr val="FF0066"/>
                </a:solidFill>
              </a:rPr>
              <a:t>状态转移方程</a:t>
            </a:r>
            <a:r>
              <a:rPr lang="zh-CN" altLang="en-US" b="1" dirty="0"/>
              <a:t>：</a:t>
            </a:r>
          </a:p>
          <a:p>
            <a:r>
              <a:rPr lang="en-US" altLang="zh-CN" b="1" dirty="0" err="1"/>
              <a:t>sumArray</a:t>
            </a:r>
            <a:r>
              <a:rPr lang="en-US" altLang="zh-CN" b="1" dirty="0"/>
              <a:t>[</a:t>
            </a:r>
            <a:r>
              <a:rPr lang="en-US" altLang="zh-CN" b="1" dirty="0" err="1"/>
              <a:t>i</a:t>
            </a:r>
            <a:r>
              <a:rPr lang="en-US" altLang="zh-CN" b="1" dirty="0"/>
              <a:t> + 1] = </a:t>
            </a:r>
            <a:r>
              <a:rPr lang="en-US" altLang="zh-CN" b="1" dirty="0" err="1"/>
              <a:t>sumArray</a:t>
            </a:r>
            <a:r>
              <a:rPr lang="en-US" altLang="zh-CN" b="1" dirty="0"/>
              <a:t>[</a:t>
            </a:r>
            <a:r>
              <a:rPr lang="en-US" altLang="zh-CN" b="1" dirty="0" err="1"/>
              <a:t>i</a:t>
            </a:r>
            <a:r>
              <a:rPr lang="en-US" altLang="zh-CN" b="1" dirty="0"/>
              <a:t>] + </a:t>
            </a:r>
            <a:r>
              <a:rPr lang="en-US" altLang="zh-CN" b="1" dirty="0" err="1"/>
              <a:t>nums</a:t>
            </a:r>
            <a:r>
              <a:rPr lang="en-US" altLang="zh-CN" b="1" dirty="0"/>
              <a:t>[</a:t>
            </a:r>
            <a:r>
              <a:rPr lang="en-US" altLang="zh-CN" b="1" dirty="0" err="1"/>
              <a:t>i</a:t>
            </a:r>
            <a:r>
              <a:rPr lang="en-US" altLang="zh-CN" b="1" dirty="0"/>
              <a:t>];</a:t>
            </a:r>
          </a:p>
          <a:p>
            <a:endParaRPr lang="en-US" altLang="zh-CN" b="1" dirty="0"/>
          </a:p>
          <a:p>
            <a:r>
              <a:rPr lang="en-US" altLang="zh-CN" b="1" dirty="0"/>
              <a:t>3 </a:t>
            </a:r>
            <a:r>
              <a:rPr lang="zh-CN" altLang="en-US" b="1" dirty="0">
                <a:solidFill>
                  <a:srgbClr val="CC6600"/>
                </a:solidFill>
              </a:rPr>
              <a:t>目标函数</a:t>
            </a:r>
            <a:r>
              <a:rPr lang="zh-CN" altLang="en-US" b="1" dirty="0"/>
              <a:t>：</a:t>
            </a:r>
          </a:p>
          <a:p>
            <a:r>
              <a:rPr lang="en-US" altLang="zh-CN" b="1" dirty="0" err="1"/>
              <a:t>finalResult</a:t>
            </a:r>
            <a:r>
              <a:rPr lang="en-US" altLang="zh-CN" b="1" dirty="0"/>
              <a:t>(</a:t>
            </a:r>
            <a:r>
              <a:rPr lang="en-US" altLang="zh-CN" b="1" dirty="0" err="1"/>
              <a:t>i</a:t>
            </a:r>
            <a:r>
              <a:rPr lang="en-US" altLang="zh-CN" b="1" dirty="0"/>
              <a:t>, </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 = </a:t>
            </a:r>
            <a:r>
              <a:rPr lang="en-US" altLang="zh-CN" b="1" dirty="0" err="1"/>
              <a:t>sumArray</a:t>
            </a:r>
            <a:r>
              <a:rPr lang="en-US" altLang="zh-CN" b="1" dirty="0"/>
              <a:t>[</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 + 1] - </a:t>
            </a:r>
            <a:r>
              <a:rPr lang="en-US" altLang="zh-CN" b="1" dirty="0" err="1"/>
              <a:t>sumArray</a:t>
            </a:r>
            <a:r>
              <a:rPr lang="en-US" altLang="zh-CN" b="1" dirty="0"/>
              <a:t>[</a:t>
            </a:r>
            <a:r>
              <a:rPr lang="en-US" altLang="zh-CN" b="1" dirty="0" err="1"/>
              <a:t>i</a:t>
            </a:r>
            <a:r>
              <a:rPr lang="en-US" altLang="zh-CN" b="1" dirty="0"/>
              <a:t>];</a:t>
            </a:r>
          </a:p>
        </p:txBody>
      </p:sp>
      <p:pic>
        <p:nvPicPr>
          <p:cNvPr id="5" name="图片 4">
            <a:extLst>
              <a:ext uri="{FF2B5EF4-FFF2-40B4-BE49-F238E27FC236}">
                <a16:creationId xmlns:a16="http://schemas.microsoft.com/office/drawing/2014/main" id="{000EE33E-3780-44AA-B18D-CA6BCD4CDEE6}"/>
              </a:ext>
            </a:extLst>
          </p:cNvPr>
          <p:cNvPicPr>
            <a:picLocks noChangeAspect="1"/>
          </p:cNvPicPr>
          <p:nvPr/>
        </p:nvPicPr>
        <p:blipFill>
          <a:blip r:embed="rId2"/>
          <a:stretch>
            <a:fillRect/>
          </a:stretch>
        </p:blipFill>
        <p:spPr>
          <a:xfrm>
            <a:off x="5908503" y="669989"/>
            <a:ext cx="6031382" cy="5333356"/>
          </a:xfrm>
          <a:prstGeom prst="rect">
            <a:avLst/>
          </a:prstGeom>
        </p:spPr>
      </p:pic>
    </p:spTree>
    <p:extLst>
      <p:ext uri="{BB962C8B-B14F-4D97-AF65-F5344CB8AC3E}">
        <p14:creationId xmlns:p14="http://schemas.microsoft.com/office/powerpoint/2010/main" val="2267920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198. House Robber</a:t>
            </a:r>
            <a:endParaRPr lang="zh-CN" altLang="en-US" cap="none"/>
          </a:p>
        </p:txBody>
      </p:sp>
      <p:pic>
        <p:nvPicPr>
          <p:cNvPr id="4" name="图片 3">
            <a:extLst>
              <a:ext uri="{FF2B5EF4-FFF2-40B4-BE49-F238E27FC236}">
                <a16:creationId xmlns:a16="http://schemas.microsoft.com/office/drawing/2014/main" id="{B079FA2C-9ECC-48B3-B302-A6676BC6CF09}"/>
              </a:ext>
            </a:extLst>
          </p:cNvPr>
          <p:cNvPicPr>
            <a:picLocks noChangeAspect="1"/>
          </p:cNvPicPr>
          <p:nvPr/>
        </p:nvPicPr>
        <p:blipFill>
          <a:blip r:embed="rId2"/>
          <a:stretch>
            <a:fillRect/>
          </a:stretch>
        </p:blipFill>
        <p:spPr>
          <a:xfrm>
            <a:off x="851068" y="1337250"/>
            <a:ext cx="10150583" cy="4697790"/>
          </a:xfrm>
          <a:prstGeom prst="rect">
            <a:avLst/>
          </a:prstGeom>
        </p:spPr>
      </p:pic>
    </p:spTree>
    <p:extLst>
      <p:ext uri="{BB962C8B-B14F-4D97-AF65-F5344CB8AC3E}">
        <p14:creationId xmlns:p14="http://schemas.microsoft.com/office/powerpoint/2010/main" val="127967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198. House Robber</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5556811" cy="5355312"/>
          </a:xfrm>
          <a:prstGeom prst="rect">
            <a:avLst/>
          </a:prstGeom>
        </p:spPr>
        <p:txBody>
          <a:bodyPr wrap="square">
            <a:spAutoFit/>
          </a:bodyPr>
          <a:lstStyle/>
          <a:p>
            <a:r>
              <a:rPr lang="zh-CN" altLang="en-US" b="1" dirty="0"/>
              <a:t>解法：</a:t>
            </a:r>
            <a:r>
              <a:rPr lang="zh-CN" altLang="en-US" b="1" dirty="0">
                <a:solidFill>
                  <a:srgbClr val="0000CC"/>
                </a:solidFill>
              </a:rPr>
              <a:t>动态规划</a:t>
            </a:r>
            <a:r>
              <a:rPr lang="zh-CN" altLang="en-US" b="1" dirty="0"/>
              <a:t>（时间复杂度</a:t>
            </a:r>
            <a:r>
              <a:rPr lang="en-US" altLang="zh-CN" b="1" dirty="0"/>
              <a:t>O(n)</a:t>
            </a:r>
            <a:r>
              <a:rPr lang="zh-CN" altLang="en-US" b="1" dirty="0"/>
              <a:t>，空间复杂度</a:t>
            </a:r>
            <a:r>
              <a:rPr lang="en-US" altLang="zh-CN" b="1" dirty="0"/>
              <a:t>O(1)</a:t>
            </a:r>
            <a:r>
              <a:rPr lang="zh-CN" altLang="en-US" b="1" dirty="0"/>
              <a:t>）</a:t>
            </a:r>
          </a:p>
          <a:p>
            <a:r>
              <a:rPr lang="zh-CN" altLang="en-US" b="1" dirty="0"/>
              <a:t>描述：</a:t>
            </a:r>
            <a:r>
              <a:rPr lang="zh-CN" altLang="en-US" b="1" dirty="0">
                <a:solidFill>
                  <a:srgbClr val="009900"/>
                </a:solidFill>
              </a:rPr>
              <a:t>路过第</a:t>
            </a:r>
            <a:r>
              <a:rPr lang="en-US" altLang="zh-CN" b="1" dirty="0" err="1">
                <a:solidFill>
                  <a:srgbClr val="009900"/>
                </a:solidFill>
              </a:rPr>
              <a:t>i</a:t>
            </a:r>
            <a:r>
              <a:rPr lang="zh-CN" altLang="en-US" b="1" dirty="0">
                <a:solidFill>
                  <a:srgbClr val="009900"/>
                </a:solidFill>
              </a:rPr>
              <a:t>个房间，要么抢劫它和第</a:t>
            </a:r>
            <a:r>
              <a:rPr lang="en-US" altLang="zh-CN" b="1" dirty="0">
                <a:solidFill>
                  <a:srgbClr val="009900"/>
                </a:solidFill>
              </a:rPr>
              <a:t>i-2</a:t>
            </a:r>
            <a:r>
              <a:rPr lang="zh-CN" altLang="en-US" b="1" dirty="0">
                <a:solidFill>
                  <a:srgbClr val="009900"/>
                </a:solidFill>
              </a:rPr>
              <a:t>个房间，要么忽略它（抢劫第</a:t>
            </a:r>
            <a:r>
              <a:rPr lang="en-US" altLang="zh-CN" b="1" dirty="0">
                <a:solidFill>
                  <a:srgbClr val="009900"/>
                </a:solidFill>
              </a:rPr>
              <a:t>i-1</a:t>
            </a:r>
            <a:r>
              <a:rPr lang="zh-CN" altLang="en-US" b="1" dirty="0">
                <a:solidFill>
                  <a:srgbClr val="009900"/>
                </a:solidFill>
              </a:rPr>
              <a:t>个房间）。</a:t>
            </a:r>
          </a:p>
          <a:p>
            <a:endParaRPr lang="zh-CN" altLang="en-US" b="1" dirty="0"/>
          </a:p>
          <a:p>
            <a:r>
              <a:rPr lang="zh-CN" altLang="en-US" b="1" dirty="0">
                <a:solidFill>
                  <a:srgbClr val="FF0066"/>
                </a:solidFill>
              </a:rPr>
              <a:t>状态转移方程</a:t>
            </a:r>
            <a:r>
              <a:rPr lang="zh-CN" altLang="en-US" b="1" dirty="0"/>
              <a:t>：</a:t>
            </a:r>
          </a:p>
          <a:p>
            <a:r>
              <a:rPr lang="en-US" altLang="zh-CN" b="1" dirty="0" err="1"/>
              <a:t>maxValue</a:t>
            </a:r>
            <a:r>
              <a:rPr lang="en-US" altLang="zh-CN" b="1" dirty="0"/>
              <a:t>[</a:t>
            </a:r>
            <a:r>
              <a:rPr lang="en-US" altLang="zh-CN" b="1" dirty="0" err="1"/>
              <a:t>i</a:t>
            </a:r>
            <a:r>
              <a:rPr lang="en-US" altLang="zh-CN" b="1" dirty="0"/>
              <a:t>] = max(</a:t>
            </a:r>
            <a:r>
              <a:rPr lang="en-US" altLang="zh-CN" b="1" dirty="0" err="1"/>
              <a:t>maxValue</a:t>
            </a:r>
            <a:r>
              <a:rPr lang="en-US" altLang="zh-CN" b="1" dirty="0"/>
              <a:t>[</a:t>
            </a:r>
            <a:r>
              <a:rPr lang="en-US" altLang="zh-CN" b="1" dirty="0" err="1"/>
              <a:t>i</a:t>
            </a:r>
            <a:r>
              <a:rPr lang="en-US" altLang="zh-CN" b="1" dirty="0"/>
              <a:t> - 2] + </a:t>
            </a:r>
            <a:r>
              <a:rPr lang="en-US" altLang="zh-CN" b="1" dirty="0" err="1"/>
              <a:t>nums</a:t>
            </a:r>
            <a:r>
              <a:rPr lang="en-US" altLang="zh-CN" b="1" dirty="0"/>
              <a:t>[</a:t>
            </a:r>
            <a:r>
              <a:rPr lang="en-US" altLang="zh-CN" b="1" dirty="0" err="1"/>
              <a:t>i</a:t>
            </a:r>
            <a:r>
              <a:rPr lang="en-US" altLang="zh-CN" b="1" dirty="0"/>
              <a:t>], </a:t>
            </a:r>
            <a:r>
              <a:rPr lang="en-US" altLang="zh-CN" b="1" dirty="0" err="1"/>
              <a:t>maxValue</a:t>
            </a:r>
            <a:r>
              <a:rPr lang="en-US" altLang="zh-CN" b="1" dirty="0"/>
              <a:t>[</a:t>
            </a:r>
            <a:r>
              <a:rPr lang="en-US" altLang="zh-CN" b="1" dirty="0" err="1"/>
              <a:t>i</a:t>
            </a:r>
            <a:r>
              <a:rPr lang="en-US" altLang="zh-CN" b="1" dirty="0"/>
              <a:t> - 1]);//</a:t>
            </a:r>
            <a:r>
              <a:rPr lang="zh-CN" altLang="en-US" b="1" dirty="0"/>
              <a:t>房间总数大于</a:t>
            </a:r>
            <a:r>
              <a:rPr lang="en-US" altLang="zh-CN" b="1" dirty="0"/>
              <a:t>2</a:t>
            </a:r>
          </a:p>
          <a:p>
            <a:r>
              <a:rPr lang="en-US" altLang="zh-CN" b="1" dirty="0" err="1"/>
              <a:t>maxValue</a:t>
            </a:r>
            <a:r>
              <a:rPr lang="en-US" altLang="zh-CN" b="1" dirty="0"/>
              <a:t>[0] = </a:t>
            </a:r>
            <a:r>
              <a:rPr lang="en-US" altLang="zh-CN" b="1" dirty="0" err="1"/>
              <a:t>nums</a:t>
            </a:r>
            <a:r>
              <a:rPr lang="en-US" altLang="zh-CN" b="1" dirty="0"/>
              <a:t>[0];//</a:t>
            </a:r>
            <a:r>
              <a:rPr lang="zh-CN" altLang="en-US" b="1" dirty="0"/>
              <a:t>只有</a:t>
            </a:r>
            <a:r>
              <a:rPr lang="en-US" altLang="zh-CN" b="1" dirty="0"/>
              <a:t>1</a:t>
            </a:r>
            <a:r>
              <a:rPr lang="zh-CN" altLang="en-US" b="1" dirty="0"/>
              <a:t>个房间</a:t>
            </a:r>
          </a:p>
          <a:p>
            <a:r>
              <a:rPr lang="en-US" altLang="zh-CN" b="1" dirty="0" err="1"/>
              <a:t>maxValue</a:t>
            </a:r>
            <a:r>
              <a:rPr lang="en-US" altLang="zh-CN" b="1" dirty="0"/>
              <a:t>[1] = max(</a:t>
            </a:r>
            <a:r>
              <a:rPr lang="en-US" altLang="zh-CN" b="1" dirty="0" err="1"/>
              <a:t>nums</a:t>
            </a:r>
            <a:r>
              <a:rPr lang="en-US" altLang="zh-CN" b="1" dirty="0"/>
              <a:t>[0], </a:t>
            </a:r>
            <a:r>
              <a:rPr lang="en-US" altLang="zh-CN" b="1" dirty="0" err="1"/>
              <a:t>nums</a:t>
            </a:r>
            <a:r>
              <a:rPr lang="en-US" altLang="zh-CN" b="1" dirty="0"/>
              <a:t>[1]);//</a:t>
            </a:r>
            <a:r>
              <a:rPr lang="zh-CN" altLang="en-US" b="1" dirty="0"/>
              <a:t>只有</a:t>
            </a:r>
            <a:r>
              <a:rPr lang="en-US" altLang="zh-CN" b="1" dirty="0"/>
              <a:t>2</a:t>
            </a:r>
            <a:r>
              <a:rPr lang="zh-CN" altLang="en-US" b="1" dirty="0"/>
              <a:t>个房间</a:t>
            </a:r>
          </a:p>
          <a:p>
            <a:endParaRPr lang="zh-CN" altLang="en-US" b="1" dirty="0"/>
          </a:p>
          <a:p>
            <a:r>
              <a:rPr lang="zh-CN" altLang="en-US" b="1" dirty="0">
                <a:solidFill>
                  <a:srgbClr val="CC6600"/>
                </a:solidFill>
              </a:rPr>
              <a:t>目标函数</a:t>
            </a:r>
            <a:r>
              <a:rPr lang="zh-CN" altLang="en-US" b="1" dirty="0"/>
              <a:t>：</a:t>
            </a:r>
          </a:p>
          <a:p>
            <a:r>
              <a:rPr lang="en-US" altLang="zh-CN" b="1" dirty="0" err="1"/>
              <a:t>finalResult</a:t>
            </a:r>
            <a:r>
              <a:rPr lang="en-US" altLang="zh-CN" b="1" dirty="0"/>
              <a:t> = </a:t>
            </a:r>
            <a:r>
              <a:rPr lang="en-US" altLang="zh-CN" b="1" dirty="0" err="1"/>
              <a:t>maxValue</a:t>
            </a:r>
            <a:r>
              <a:rPr lang="en-US" altLang="zh-CN" b="1" dirty="0"/>
              <a:t>[n - 1];//n</a:t>
            </a:r>
            <a:r>
              <a:rPr lang="zh-CN" altLang="en-US" b="1" dirty="0"/>
              <a:t>为房间总数</a:t>
            </a:r>
          </a:p>
          <a:p>
            <a:endParaRPr lang="zh-CN" altLang="en-US" b="1" dirty="0"/>
          </a:p>
          <a:p>
            <a:r>
              <a:rPr lang="zh-CN" altLang="en-US" b="1" dirty="0">
                <a:solidFill>
                  <a:srgbClr val="00B050"/>
                </a:solidFill>
              </a:rPr>
              <a:t>优化</a:t>
            </a:r>
            <a:r>
              <a:rPr lang="zh-CN" altLang="en-US" b="1" dirty="0"/>
              <a:t>：</a:t>
            </a:r>
          </a:p>
          <a:p>
            <a:r>
              <a:rPr lang="zh-CN" altLang="en-US" b="1" dirty="0">
                <a:solidFill>
                  <a:srgbClr val="CC00CC"/>
                </a:solidFill>
              </a:rPr>
              <a:t>用</a:t>
            </a:r>
            <a:r>
              <a:rPr lang="en-US" altLang="zh-CN" b="1" dirty="0" err="1">
                <a:solidFill>
                  <a:srgbClr val="CC00CC"/>
                </a:solidFill>
              </a:rPr>
              <a:t>previousSum</a:t>
            </a:r>
            <a:r>
              <a:rPr lang="zh-CN" altLang="en-US" b="1" dirty="0">
                <a:solidFill>
                  <a:srgbClr val="CC00CC"/>
                </a:solidFill>
              </a:rPr>
              <a:t>代替</a:t>
            </a:r>
            <a:r>
              <a:rPr lang="en-US" altLang="zh-CN" b="1" dirty="0" err="1">
                <a:solidFill>
                  <a:srgbClr val="CC00CC"/>
                </a:solidFill>
              </a:rPr>
              <a:t>maxValue</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 - 2]</a:t>
            </a:r>
            <a:r>
              <a:rPr lang="zh-CN" altLang="en-US" b="1" dirty="0">
                <a:solidFill>
                  <a:srgbClr val="CC00CC"/>
                </a:solidFill>
              </a:rPr>
              <a:t> ，用</a:t>
            </a:r>
            <a:r>
              <a:rPr lang="en-US" altLang="zh-CN" b="1" dirty="0" err="1">
                <a:solidFill>
                  <a:srgbClr val="CC00CC"/>
                </a:solidFill>
              </a:rPr>
              <a:t>temporarySum</a:t>
            </a:r>
            <a:r>
              <a:rPr lang="zh-CN" altLang="en-US" b="1" dirty="0">
                <a:solidFill>
                  <a:srgbClr val="CC00CC"/>
                </a:solidFill>
              </a:rPr>
              <a:t>代替</a:t>
            </a:r>
            <a:r>
              <a:rPr lang="en-US" altLang="zh-CN" b="1" dirty="0" err="1">
                <a:solidFill>
                  <a:srgbClr val="CC00CC"/>
                </a:solidFill>
              </a:rPr>
              <a:t>maxValue</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 - 1] </a:t>
            </a:r>
            <a:r>
              <a:rPr lang="zh-CN" altLang="en-US" b="1" dirty="0">
                <a:solidFill>
                  <a:srgbClr val="CC00CC"/>
                </a:solidFill>
              </a:rPr>
              <a:t>，用</a:t>
            </a:r>
            <a:r>
              <a:rPr lang="en-US" altLang="zh-CN" b="1" dirty="0" err="1">
                <a:solidFill>
                  <a:srgbClr val="CC00CC"/>
                </a:solidFill>
              </a:rPr>
              <a:t>currentSum</a:t>
            </a:r>
            <a:r>
              <a:rPr lang="zh-CN" altLang="en-US" b="1" dirty="0">
                <a:solidFill>
                  <a:srgbClr val="CC00CC"/>
                </a:solidFill>
              </a:rPr>
              <a:t>代替</a:t>
            </a:r>
            <a:r>
              <a:rPr lang="en-US" altLang="zh-CN" b="1" dirty="0" err="1">
                <a:solidFill>
                  <a:srgbClr val="CC00CC"/>
                </a:solidFill>
              </a:rPr>
              <a:t>maxValue</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a:t>
            </a:r>
            <a:r>
              <a:rPr lang="zh-CN" altLang="en-US" b="1" dirty="0"/>
              <a:t>，降低空间复杂度，遍历完房间之后，则有</a:t>
            </a:r>
          </a:p>
          <a:p>
            <a:r>
              <a:rPr lang="en-US" altLang="zh-CN" b="1" dirty="0" err="1"/>
              <a:t>finalResult</a:t>
            </a:r>
            <a:r>
              <a:rPr lang="en-US" altLang="zh-CN" b="1" dirty="0"/>
              <a:t> = max(</a:t>
            </a:r>
            <a:r>
              <a:rPr lang="en-US" altLang="zh-CN" b="1" dirty="0" err="1"/>
              <a:t>previousSum</a:t>
            </a:r>
            <a:r>
              <a:rPr lang="en-US" altLang="zh-CN" b="1" dirty="0"/>
              <a:t> + </a:t>
            </a:r>
            <a:r>
              <a:rPr lang="en-US" altLang="zh-CN" b="1" dirty="0" err="1"/>
              <a:t>nums</a:t>
            </a:r>
            <a:r>
              <a:rPr lang="en-US" altLang="zh-CN" b="1" dirty="0"/>
              <a:t>[n - 1]</a:t>
            </a:r>
            <a:r>
              <a:rPr lang="zh-CN" altLang="en-US" b="1" dirty="0"/>
              <a:t>，</a:t>
            </a:r>
            <a:r>
              <a:rPr lang="en-US" altLang="zh-CN" b="1" dirty="0" err="1"/>
              <a:t>temporarySum</a:t>
            </a:r>
            <a:r>
              <a:rPr lang="en-US" altLang="zh-CN" b="1" dirty="0"/>
              <a:t>);</a:t>
            </a:r>
          </a:p>
        </p:txBody>
      </p:sp>
      <p:pic>
        <p:nvPicPr>
          <p:cNvPr id="6" name="图片 5">
            <a:extLst>
              <a:ext uri="{FF2B5EF4-FFF2-40B4-BE49-F238E27FC236}">
                <a16:creationId xmlns:a16="http://schemas.microsoft.com/office/drawing/2014/main" id="{FC579180-7EE9-422D-9386-C7BB3B0403D5}"/>
              </a:ext>
            </a:extLst>
          </p:cNvPr>
          <p:cNvPicPr>
            <a:picLocks noChangeAspect="1"/>
          </p:cNvPicPr>
          <p:nvPr/>
        </p:nvPicPr>
        <p:blipFill>
          <a:blip r:embed="rId2"/>
          <a:stretch>
            <a:fillRect/>
          </a:stretch>
        </p:blipFill>
        <p:spPr>
          <a:xfrm>
            <a:off x="5556810" y="1663799"/>
            <a:ext cx="6466576" cy="3530401"/>
          </a:xfrm>
          <a:prstGeom prst="rect">
            <a:avLst/>
          </a:prstGeom>
        </p:spPr>
      </p:pic>
    </p:spTree>
    <p:extLst>
      <p:ext uri="{BB962C8B-B14F-4D97-AF65-F5344CB8AC3E}">
        <p14:creationId xmlns:p14="http://schemas.microsoft.com/office/powerpoint/2010/main" val="109583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70. Climbing Stairs</a:t>
            </a:r>
            <a:endParaRPr lang="zh-CN" altLang="en-US" cap="none"/>
          </a:p>
        </p:txBody>
      </p:sp>
      <p:pic>
        <p:nvPicPr>
          <p:cNvPr id="4" name="图片 3">
            <a:extLst>
              <a:ext uri="{FF2B5EF4-FFF2-40B4-BE49-F238E27FC236}">
                <a16:creationId xmlns:a16="http://schemas.microsoft.com/office/drawing/2014/main" id="{D4B5580A-439B-42CB-B649-774BDD814B4B}"/>
              </a:ext>
            </a:extLst>
          </p:cNvPr>
          <p:cNvPicPr>
            <a:picLocks noChangeAspect="1"/>
          </p:cNvPicPr>
          <p:nvPr/>
        </p:nvPicPr>
        <p:blipFill>
          <a:blip r:embed="rId2"/>
          <a:stretch>
            <a:fillRect/>
          </a:stretch>
        </p:blipFill>
        <p:spPr>
          <a:xfrm>
            <a:off x="1793171" y="1217548"/>
            <a:ext cx="7503173" cy="5197320"/>
          </a:xfrm>
          <a:prstGeom prst="rect">
            <a:avLst/>
          </a:prstGeom>
        </p:spPr>
      </p:pic>
    </p:spTree>
    <p:extLst>
      <p:ext uri="{BB962C8B-B14F-4D97-AF65-F5344CB8AC3E}">
        <p14:creationId xmlns:p14="http://schemas.microsoft.com/office/powerpoint/2010/main" val="213674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70. Climbing Stairs</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2" y="669989"/>
            <a:ext cx="6682155" cy="4801314"/>
          </a:xfrm>
          <a:prstGeom prst="rect">
            <a:avLst/>
          </a:prstGeom>
        </p:spPr>
        <p:txBody>
          <a:bodyPr wrap="square">
            <a:spAutoFit/>
          </a:bodyPr>
          <a:lstStyle/>
          <a:p>
            <a:r>
              <a:rPr lang="zh-CN" altLang="en-US" b="1" dirty="0"/>
              <a:t>解法：</a:t>
            </a:r>
            <a:r>
              <a:rPr lang="zh-CN" altLang="en-US" b="1" dirty="0">
                <a:solidFill>
                  <a:srgbClr val="0000CC"/>
                </a:solidFill>
              </a:rPr>
              <a:t>动态规划</a:t>
            </a:r>
            <a:r>
              <a:rPr lang="zh-CN" altLang="en-US" b="1" dirty="0"/>
              <a:t>（时间复杂度</a:t>
            </a:r>
            <a:r>
              <a:rPr lang="en-US" altLang="zh-CN" b="1" dirty="0"/>
              <a:t>O(n)</a:t>
            </a:r>
            <a:r>
              <a:rPr lang="zh-CN" altLang="en-US" b="1" dirty="0"/>
              <a:t>，空间复杂度</a:t>
            </a:r>
            <a:r>
              <a:rPr lang="en-US" altLang="zh-CN" b="1" dirty="0"/>
              <a:t>O(1)</a:t>
            </a:r>
            <a:r>
              <a:rPr lang="zh-CN" altLang="en-US" b="1" dirty="0"/>
              <a:t>）</a:t>
            </a:r>
          </a:p>
          <a:p>
            <a:r>
              <a:rPr lang="zh-CN" altLang="en-US" b="1" dirty="0"/>
              <a:t>描述：</a:t>
            </a:r>
            <a:r>
              <a:rPr lang="zh-CN" altLang="en-US" b="1" dirty="0">
                <a:solidFill>
                  <a:srgbClr val="009900"/>
                </a:solidFill>
              </a:rPr>
              <a:t>走到第</a:t>
            </a:r>
            <a:r>
              <a:rPr lang="en-US" altLang="zh-CN" b="1" dirty="0" err="1">
                <a:solidFill>
                  <a:srgbClr val="009900"/>
                </a:solidFill>
              </a:rPr>
              <a:t>i</a:t>
            </a:r>
            <a:r>
              <a:rPr lang="zh-CN" altLang="en-US" b="1" dirty="0">
                <a:solidFill>
                  <a:srgbClr val="009900"/>
                </a:solidFill>
              </a:rPr>
              <a:t>个台阶，要么从第</a:t>
            </a:r>
            <a:r>
              <a:rPr lang="en-US" altLang="zh-CN" b="1" dirty="0">
                <a:solidFill>
                  <a:srgbClr val="009900"/>
                </a:solidFill>
              </a:rPr>
              <a:t>i-2</a:t>
            </a:r>
            <a:r>
              <a:rPr lang="zh-CN" altLang="en-US" b="1" dirty="0">
                <a:solidFill>
                  <a:srgbClr val="009900"/>
                </a:solidFill>
              </a:rPr>
              <a:t>个台阶跨过来，要么从第</a:t>
            </a:r>
            <a:r>
              <a:rPr lang="en-US" altLang="zh-CN" b="1" dirty="0">
                <a:solidFill>
                  <a:srgbClr val="009900"/>
                </a:solidFill>
              </a:rPr>
              <a:t>i-1</a:t>
            </a:r>
            <a:r>
              <a:rPr lang="zh-CN" altLang="en-US" b="1" dirty="0">
                <a:solidFill>
                  <a:srgbClr val="009900"/>
                </a:solidFill>
              </a:rPr>
              <a:t>个台阶跨过来。</a:t>
            </a:r>
          </a:p>
          <a:p>
            <a:endParaRPr lang="zh-CN" altLang="en-US" b="1" dirty="0"/>
          </a:p>
          <a:p>
            <a:r>
              <a:rPr lang="zh-CN" altLang="en-US" b="1" dirty="0">
                <a:solidFill>
                  <a:srgbClr val="FF0066"/>
                </a:solidFill>
              </a:rPr>
              <a:t>状态转移方程</a:t>
            </a:r>
            <a:r>
              <a:rPr lang="zh-CN" altLang="en-US" b="1" dirty="0"/>
              <a:t>：</a:t>
            </a:r>
          </a:p>
          <a:p>
            <a:r>
              <a:rPr lang="en-US" altLang="zh-CN" b="1" dirty="0" err="1"/>
              <a:t>totalSteps</a:t>
            </a:r>
            <a:r>
              <a:rPr lang="en-US" altLang="zh-CN" b="1" dirty="0"/>
              <a:t>[</a:t>
            </a:r>
            <a:r>
              <a:rPr lang="en-US" altLang="zh-CN" b="1" dirty="0" err="1"/>
              <a:t>i</a:t>
            </a:r>
            <a:r>
              <a:rPr lang="en-US" altLang="zh-CN" b="1" dirty="0"/>
              <a:t>] = </a:t>
            </a:r>
            <a:r>
              <a:rPr lang="en-US" altLang="zh-CN" b="1" dirty="0" err="1"/>
              <a:t>totalSteps</a:t>
            </a:r>
            <a:r>
              <a:rPr lang="en-US" altLang="zh-CN" b="1" dirty="0"/>
              <a:t>[</a:t>
            </a:r>
            <a:r>
              <a:rPr lang="en-US" altLang="zh-CN" b="1" dirty="0" err="1"/>
              <a:t>i</a:t>
            </a:r>
            <a:r>
              <a:rPr lang="en-US" altLang="zh-CN" b="1" dirty="0"/>
              <a:t> - 2] + </a:t>
            </a:r>
            <a:r>
              <a:rPr lang="en-US" altLang="zh-CN" b="1" dirty="0" err="1"/>
              <a:t>totalSteps</a:t>
            </a:r>
            <a:r>
              <a:rPr lang="en-US" altLang="zh-CN" b="1" dirty="0"/>
              <a:t>[</a:t>
            </a:r>
            <a:r>
              <a:rPr lang="en-US" altLang="zh-CN" b="1" dirty="0" err="1"/>
              <a:t>i</a:t>
            </a:r>
            <a:r>
              <a:rPr lang="en-US" altLang="zh-CN" b="1" dirty="0"/>
              <a:t> - 1];//</a:t>
            </a:r>
            <a:r>
              <a:rPr lang="zh-CN" altLang="en-US" b="1" dirty="0"/>
              <a:t>斐波那契数列（知道公式的，可以直接列结果），台阶总数大于</a:t>
            </a:r>
            <a:r>
              <a:rPr lang="en-US" altLang="zh-CN" b="1" dirty="0"/>
              <a:t>2</a:t>
            </a:r>
          </a:p>
          <a:p>
            <a:r>
              <a:rPr lang="en-US" altLang="zh-CN" b="1" dirty="0" err="1"/>
              <a:t>totalSteps</a:t>
            </a:r>
            <a:r>
              <a:rPr lang="en-US" altLang="zh-CN" b="1" dirty="0"/>
              <a:t>[0] = 1;//</a:t>
            </a:r>
            <a:r>
              <a:rPr lang="zh-CN" altLang="en-US" b="1" dirty="0"/>
              <a:t>只有</a:t>
            </a:r>
            <a:r>
              <a:rPr lang="en-US" altLang="zh-CN" b="1" dirty="0"/>
              <a:t>1</a:t>
            </a:r>
            <a:r>
              <a:rPr lang="zh-CN" altLang="en-US" b="1" dirty="0"/>
              <a:t>个台阶</a:t>
            </a:r>
          </a:p>
          <a:p>
            <a:r>
              <a:rPr lang="en-US" altLang="zh-CN" b="1" dirty="0" err="1"/>
              <a:t>totalSteps</a:t>
            </a:r>
            <a:r>
              <a:rPr lang="en-US" altLang="zh-CN" b="1" dirty="0"/>
              <a:t>[1] = 2;//</a:t>
            </a:r>
            <a:r>
              <a:rPr lang="zh-CN" altLang="en-US" b="1" dirty="0"/>
              <a:t>只有两个台阶，</a:t>
            </a:r>
            <a:r>
              <a:rPr lang="zh-CN" altLang="en-US" b="1" dirty="0">
                <a:solidFill>
                  <a:srgbClr val="0000CC"/>
                </a:solidFill>
              </a:rPr>
              <a:t>要么一步到达，要么两步到达</a:t>
            </a:r>
          </a:p>
          <a:p>
            <a:endParaRPr lang="zh-CN" altLang="en-US" b="1" dirty="0"/>
          </a:p>
          <a:p>
            <a:r>
              <a:rPr lang="zh-CN" altLang="en-US" b="1" dirty="0">
                <a:solidFill>
                  <a:srgbClr val="CC6600"/>
                </a:solidFill>
              </a:rPr>
              <a:t>目标函数</a:t>
            </a:r>
            <a:r>
              <a:rPr lang="zh-CN" altLang="en-US" b="1" dirty="0"/>
              <a:t>：</a:t>
            </a:r>
          </a:p>
          <a:p>
            <a:r>
              <a:rPr lang="en-US" altLang="zh-CN" b="1" dirty="0" err="1"/>
              <a:t>finalResult</a:t>
            </a:r>
            <a:r>
              <a:rPr lang="en-US" altLang="zh-CN" b="1" dirty="0"/>
              <a:t> = </a:t>
            </a:r>
            <a:r>
              <a:rPr lang="en-US" altLang="zh-CN" b="1" dirty="0" err="1"/>
              <a:t>totalSteps</a:t>
            </a:r>
            <a:r>
              <a:rPr lang="en-US" altLang="zh-CN" b="1" dirty="0"/>
              <a:t>[n - 1];//n</a:t>
            </a:r>
            <a:r>
              <a:rPr lang="zh-CN" altLang="en-US" b="1" dirty="0"/>
              <a:t>为台阶总数</a:t>
            </a:r>
          </a:p>
          <a:p>
            <a:endParaRPr lang="zh-CN" altLang="en-US" b="1" dirty="0"/>
          </a:p>
          <a:p>
            <a:r>
              <a:rPr lang="zh-CN" altLang="en-US" b="1" dirty="0">
                <a:solidFill>
                  <a:srgbClr val="009900"/>
                </a:solidFill>
              </a:rPr>
              <a:t>优化</a:t>
            </a:r>
            <a:r>
              <a:rPr lang="zh-CN" altLang="en-US" b="1" dirty="0"/>
              <a:t>：</a:t>
            </a:r>
          </a:p>
          <a:p>
            <a:r>
              <a:rPr lang="zh-CN" altLang="en-US" b="1" dirty="0">
                <a:solidFill>
                  <a:srgbClr val="CC00CC"/>
                </a:solidFill>
              </a:rPr>
              <a:t>使用</a:t>
            </a:r>
            <a:r>
              <a:rPr lang="en-US" altLang="zh-CN" b="1" dirty="0" err="1">
                <a:solidFill>
                  <a:srgbClr val="CC00CC"/>
                </a:solidFill>
              </a:rPr>
              <a:t>firstStep</a:t>
            </a:r>
            <a:r>
              <a:rPr lang="zh-CN" altLang="en-US" b="1" dirty="0">
                <a:solidFill>
                  <a:srgbClr val="CC00CC"/>
                </a:solidFill>
              </a:rPr>
              <a:t>代替</a:t>
            </a:r>
            <a:r>
              <a:rPr lang="en-US" altLang="zh-CN" b="1" dirty="0" err="1">
                <a:solidFill>
                  <a:srgbClr val="CC00CC"/>
                </a:solidFill>
              </a:rPr>
              <a:t>totalSteps</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 - 2]</a:t>
            </a:r>
            <a:r>
              <a:rPr lang="zh-CN" altLang="en-US" b="1" dirty="0">
                <a:solidFill>
                  <a:srgbClr val="CC00CC"/>
                </a:solidFill>
              </a:rPr>
              <a:t>，使用</a:t>
            </a:r>
            <a:r>
              <a:rPr lang="en-US" altLang="zh-CN" b="1" dirty="0" err="1">
                <a:solidFill>
                  <a:srgbClr val="CC00CC"/>
                </a:solidFill>
              </a:rPr>
              <a:t>secondStep</a:t>
            </a:r>
            <a:r>
              <a:rPr lang="zh-CN" altLang="en-US" b="1" dirty="0">
                <a:solidFill>
                  <a:srgbClr val="CC00CC"/>
                </a:solidFill>
              </a:rPr>
              <a:t>代替</a:t>
            </a:r>
            <a:r>
              <a:rPr lang="en-US" altLang="zh-CN" b="1" dirty="0" err="1">
                <a:solidFill>
                  <a:srgbClr val="CC00CC"/>
                </a:solidFill>
              </a:rPr>
              <a:t>totalSteps</a:t>
            </a:r>
            <a:r>
              <a:rPr lang="en-US" altLang="zh-CN" b="1" dirty="0">
                <a:solidFill>
                  <a:srgbClr val="CC00CC"/>
                </a:solidFill>
              </a:rPr>
              <a:t>[</a:t>
            </a:r>
            <a:r>
              <a:rPr lang="en-US" altLang="zh-CN" b="1" dirty="0" err="1">
                <a:solidFill>
                  <a:srgbClr val="CC00CC"/>
                </a:solidFill>
              </a:rPr>
              <a:t>i</a:t>
            </a:r>
            <a:r>
              <a:rPr lang="en-US" altLang="zh-CN" b="1" dirty="0">
                <a:solidFill>
                  <a:srgbClr val="CC00CC"/>
                </a:solidFill>
              </a:rPr>
              <a:t> - 1]</a:t>
            </a:r>
            <a:r>
              <a:rPr lang="zh-CN" altLang="en-US" b="1" dirty="0"/>
              <a:t>，降低空间复杂度，走完所有台阶之后，则有</a:t>
            </a:r>
          </a:p>
          <a:p>
            <a:r>
              <a:rPr lang="en-US" altLang="zh-CN" b="1" dirty="0" err="1"/>
              <a:t>finalResult</a:t>
            </a:r>
            <a:r>
              <a:rPr lang="en-US" altLang="zh-CN" b="1" dirty="0"/>
              <a:t> = </a:t>
            </a:r>
            <a:r>
              <a:rPr lang="en-US" altLang="zh-CN" b="1" dirty="0" err="1"/>
              <a:t>firstStep</a:t>
            </a:r>
            <a:r>
              <a:rPr lang="en-US" altLang="zh-CN" b="1" dirty="0"/>
              <a:t> + </a:t>
            </a:r>
            <a:r>
              <a:rPr lang="en-US" altLang="zh-CN" b="1" dirty="0" err="1"/>
              <a:t>secondStep</a:t>
            </a:r>
            <a:r>
              <a:rPr lang="en-US" altLang="zh-CN" b="1" dirty="0"/>
              <a:t>;</a:t>
            </a:r>
          </a:p>
        </p:txBody>
      </p:sp>
      <p:pic>
        <p:nvPicPr>
          <p:cNvPr id="5" name="图片 4">
            <a:extLst>
              <a:ext uri="{FF2B5EF4-FFF2-40B4-BE49-F238E27FC236}">
                <a16:creationId xmlns:a16="http://schemas.microsoft.com/office/drawing/2014/main" id="{E9E9E9CE-8479-4FA5-AAC8-357969A30346}"/>
              </a:ext>
            </a:extLst>
          </p:cNvPr>
          <p:cNvPicPr>
            <a:picLocks noChangeAspect="1"/>
          </p:cNvPicPr>
          <p:nvPr/>
        </p:nvPicPr>
        <p:blipFill>
          <a:blip r:embed="rId2"/>
          <a:stretch>
            <a:fillRect/>
          </a:stretch>
        </p:blipFill>
        <p:spPr>
          <a:xfrm>
            <a:off x="6682154" y="782673"/>
            <a:ext cx="5245565" cy="5523643"/>
          </a:xfrm>
          <a:prstGeom prst="rect">
            <a:avLst/>
          </a:prstGeom>
        </p:spPr>
      </p:pic>
    </p:spTree>
    <p:extLst>
      <p:ext uri="{BB962C8B-B14F-4D97-AF65-F5344CB8AC3E}">
        <p14:creationId xmlns:p14="http://schemas.microsoft.com/office/powerpoint/2010/main" val="232009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5. Longest Palindromic Substring</a:t>
            </a:r>
            <a:endParaRPr lang="zh-CN" altLang="en-US" cap="none"/>
          </a:p>
        </p:txBody>
      </p:sp>
      <p:pic>
        <p:nvPicPr>
          <p:cNvPr id="4" name="图片 3">
            <a:extLst>
              <a:ext uri="{FF2B5EF4-FFF2-40B4-BE49-F238E27FC236}">
                <a16:creationId xmlns:a16="http://schemas.microsoft.com/office/drawing/2014/main" id="{D5F35A88-37A3-459E-9133-3A2939460BA3}"/>
              </a:ext>
            </a:extLst>
          </p:cNvPr>
          <p:cNvPicPr>
            <a:picLocks noChangeAspect="1"/>
          </p:cNvPicPr>
          <p:nvPr/>
        </p:nvPicPr>
        <p:blipFill>
          <a:blip r:embed="rId2"/>
          <a:stretch>
            <a:fillRect/>
          </a:stretch>
        </p:blipFill>
        <p:spPr>
          <a:xfrm>
            <a:off x="1320597" y="1961932"/>
            <a:ext cx="10333829" cy="3510401"/>
          </a:xfrm>
          <a:prstGeom prst="rect">
            <a:avLst/>
          </a:prstGeom>
        </p:spPr>
      </p:pic>
    </p:spTree>
    <p:extLst>
      <p:ext uri="{BB962C8B-B14F-4D97-AF65-F5344CB8AC3E}">
        <p14:creationId xmlns:p14="http://schemas.microsoft.com/office/powerpoint/2010/main" val="60497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2518117" y="43469"/>
            <a:ext cx="5556811" cy="501277"/>
          </a:xfrm>
        </p:spPr>
        <p:txBody>
          <a:bodyPr>
            <a:normAutofit fontScale="90000"/>
          </a:bodyPr>
          <a:lstStyle/>
          <a:p>
            <a:r>
              <a:rPr lang="zh-CN" altLang="en-US" b="1" dirty="0"/>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91126" y="43469"/>
            <a:ext cx="6274817" cy="414337"/>
          </a:xfrm>
        </p:spPr>
        <p:txBody>
          <a:bodyPr>
            <a:normAutofit fontScale="85000" lnSpcReduction="10000"/>
          </a:bodyPr>
          <a:lstStyle/>
          <a:p>
            <a:r>
              <a:rPr lang="en-US" altLang="zh-CN" sz="2400" b="1" cap="none" dirty="0"/>
              <a:t>5. Longest Palindromic Substring</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91126" y="397641"/>
            <a:ext cx="6914672" cy="6463308"/>
          </a:xfrm>
          <a:prstGeom prst="rect">
            <a:avLst/>
          </a:prstGeom>
        </p:spPr>
        <p:txBody>
          <a:bodyPr wrap="square">
            <a:spAutoFit/>
          </a:bodyPr>
          <a:lstStyle/>
          <a:p>
            <a:r>
              <a:rPr lang="zh-CN" altLang="en-US" b="1" dirty="0"/>
              <a:t>解法：</a:t>
            </a:r>
            <a:r>
              <a:rPr lang="zh-CN" altLang="en-US" b="1" dirty="0">
                <a:solidFill>
                  <a:srgbClr val="0000CC"/>
                </a:solidFill>
              </a:rPr>
              <a:t>围绕中心扩展法</a:t>
            </a:r>
            <a:r>
              <a:rPr lang="zh-CN" altLang="en-US" b="1" dirty="0"/>
              <a:t>（时间复杂度</a:t>
            </a:r>
            <a:r>
              <a:rPr lang="en-US" altLang="zh-CN" b="1" dirty="0"/>
              <a:t>O(n^2)</a:t>
            </a:r>
            <a:r>
              <a:rPr lang="zh-CN" altLang="en-US" b="1" dirty="0"/>
              <a:t>，空间复杂度</a:t>
            </a:r>
            <a:r>
              <a:rPr lang="en-US" altLang="zh-CN" b="1" dirty="0"/>
              <a:t>O(1)</a:t>
            </a:r>
            <a:r>
              <a:rPr lang="zh-CN" altLang="en-US" b="1" dirty="0"/>
              <a:t>）</a:t>
            </a:r>
          </a:p>
          <a:p>
            <a:r>
              <a:rPr lang="zh-CN" altLang="en-US" b="1" dirty="0"/>
              <a:t>解题思路：</a:t>
            </a:r>
          </a:p>
          <a:p>
            <a:endParaRPr lang="zh-CN" altLang="en-US" b="1" dirty="0"/>
          </a:p>
          <a:p>
            <a:r>
              <a:rPr lang="en-US" altLang="zh-CN" b="1" dirty="0"/>
              <a:t>1 </a:t>
            </a:r>
            <a:r>
              <a:rPr lang="zh-CN" altLang="en-US" b="1" dirty="0"/>
              <a:t>对于</a:t>
            </a:r>
            <a:r>
              <a:rPr lang="en-US" altLang="zh-CN" b="1" dirty="0">
                <a:solidFill>
                  <a:srgbClr val="FF0066"/>
                </a:solidFill>
              </a:rPr>
              <a:t>ABA</a:t>
            </a:r>
            <a:r>
              <a:rPr lang="zh-CN" altLang="en-US" b="1" dirty="0">
                <a:solidFill>
                  <a:srgbClr val="FF0066"/>
                </a:solidFill>
              </a:rPr>
              <a:t>型回文</a:t>
            </a:r>
            <a:r>
              <a:rPr lang="zh-CN" altLang="en-US" b="1" dirty="0"/>
              <a:t>（</a:t>
            </a:r>
            <a:r>
              <a:rPr lang="en-US" altLang="zh-CN" b="1" dirty="0"/>
              <a:t>A</a:t>
            </a:r>
            <a:r>
              <a:rPr lang="zh-CN" altLang="en-US" b="1" dirty="0"/>
              <a:t>可能不存在），有</a:t>
            </a:r>
            <a:r>
              <a:rPr lang="en-US" altLang="zh-CN" b="1" dirty="0"/>
              <a:t>n</a:t>
            </a:r>
            <a:r>
              <a:rPr lang="zh-CN" altLang="en-US" b="1" dirty="0"/>
              <a:t>个中心点</a:t>
            </a:r>
          </a:p>
          <a:p>
            <a:r>
              <a:rPr lang="en-US" altLang="zh-CN" b="1" dirty="0"/>
              <a:t>2 </a:t>
            </a:r>
            <a:r>
              <a:rPr lang="zh-CN" altLang="en-US" b="1" dirty="0"/>
              <a:t>对于</a:t>
            </a:r>
            <a:r>
              <a:rPr lang="en-US" altLang="zh-CN" b="1" dirty="0">
                <a:solidFill>
                  <a:srgbClr val="FF0066"/>
                </a:solidFill>
              </a:rPr>
              <a:t>ABBA</a:t>
            </a:r>
            <a:r>
              <a:rPr lang="zh-CN" altLang="en-US" b="1" dirty="0">
                <a:solidFill>
                  <a:srgbClr val="FF0066"/>
                </a:solidFill>
              </a:rPr>
              <a:t>型回文</a:t>
            </a:r>
            <a:r>
              <a:rPr lang="zh-CN" altLang="en-US" b="1" dirty="0"/>
              <a:t>（</a:t>
            </a:r>
            <a:r>
              <a:rPr lang="en-US" altLang="zh-CN" b="1" dirty="0"/>
              <a:t>A</a:t>
            </a:r>
            <a:r>
              <a:rPr lang="zh-CN" altLang="en-US" b="1" dirty="0"/>
              <a:t>可能不存在），有</a:t>
            </a:r>
            <a:r>
              <a:rPr lang="en-US" altLang="zh-CN" b="1" dirty="0"/>
              <a:t>n-1</a:t>
            </a:r>
            <a:r>
              <a:rPr lang="zh-CN" altLang="en-US" b="1" dirty="0"/>
              <a:t>个中心点</a:t>
            </a:r>
          </a:p>
          <a:p>
            <a:r>
              <a:rPr lang="en-US" altLang="zh-CN" b="1" dirty="0"/>
              <a:t>3 </a:t>
            </a:r>
            <a:r>
              <a:rPr lang="zh-CN" altLang="en-US" b="1" dirty="0">
                <a:solidFill>
                  <a:srgbClr val="CC6600"/>
                </a:solidFill>
              </a:rPr>
              <a:t>从每个中心点开始，往两边扩展回文长度，如果左侧紧邻的元素和右侧紧邻的元素相等，则回文长度增加；否则，回文终止</a:t>
            </a:r>
          </a:p>
          <a:p>
            <a:r>
              <a:rPr lang="en-US" altLang="zh-CN" b="1" dirty="0"/>
              <a:t>4 </a:t>
            </a:r>
            <a:r>
              <a:rPr lang="zh-CN" altLang="en-US" b="1" dirty="0">
                <a:solidFill>
                  <a:srgbClr val="009900"/>
                </a:solidFill>
              </a:rPr>
              <a:t>记录由每个中心点扩展出来的最大回文长度，并得出全局最大回文长度</a:t>
            </a:r>
            <a:r>
              <a:rPr lang="zh-CN" altLang="en-US" b="1" dirty="0"/>
              <a:t>，根据回文特点，计算出回文起止位置并输出</a:t>
            </a:r>
            <a:endParaRPr lang="en-US" altLang="zh-CN" b="1" dirty="0"/>
          </a:p>
          <a:p>
            <a:endParaRPr lang="en-US" altLang="zh-CN" b="1" dirty="0"/>
          </a:p>
          <a:p>
            <a:r>
              <a:rPr lang="zh-CN" altLang="en-US" b="1" dirty="0">
                <a:solidFill>
                  <a:schemeClr val="accent1">
                    <a:lumMod val="75000"/>
                  </a:schemeClr>
                </a:solidFill>
              </a:rPr>
              <a:t>代码备注</a:t>
            </a:r>
            <a:r>
              <a:rPr lang="zh-CN" altLang="en-US" b="1" dirty="0"/>
              <a:t>：</a:t>
            </a:r>
            <a:endParaRPr lang="en-US" altLang="zh-CN" b="1" dirty="0"/>
          </a:p>
          <a:p>
            <a:r>
              <a:rPr lang="en-US" altLang="zh-CN" b="1" dirty="0" err="1"/>
              <a:t>maxPalindrome</a:t>
            </a:r>
            <a:r>
              <a:rPr lang="zh-CN" altLang="en-US" b="1" dirty="0"/>
              <a:t>返回值为：</a:t>
            </a:r>
            <a:r>
              <a:rPr lang="en-US" altLang="zh-CN" b="1" dirty="0" err="1"/>
              <a:t>rightPosition</a:t>
            </a:r>
            <a:r>
              <a:rPr lang="en-US" altLang="zh-CN" b="1" dirty="0"/>
              <a:t> – </a:t>
            </a:r>
            <a:r>
              <a:rPr lang="en-US" altLang="zh-CN" b="1" dirty="0" err="1"/>
              <a:t>leftPosition</a:t>
            </a:r>
            <a:r>
              <a:rPr lang="en-US" altLang="zh-CN" b="1" dirty="0"/>
              <a:t> – 1</a:t>
            </a:r>
          </a:p>
          <a:p>
            <a:r>
              <a:rPr lang="zh-CN" altLang="en-US" b="1" dirty="0"/>
              <a:t>原因如下：</a:t>
            </a:r>
            <a:endParaRPr lang="en-US" altLang="zh-CN" b="1" dirty="0"/>
          </a:p>
          <a:p>
            <a:r>
              <a:rPr lang="zh-CN" altLang="en-US" b="1" dirty="0">
                <a:solidFill>
                  <a:srgbClr val="CC00CC"/>
                </a:solidFill>
              </a:rPr>
              <a:t>跳出循环时，</a:t>
            </a:r>
            <a:r>
              <a:rPr lang="en-US" altLang="zh-CN" b="1" dirty="0" err="1">
                <a:solidFill>
                  <a:srgbClr val="CC00CC"/>
                </a:solidFill>
              </a:rPr>
              <a:t>rightPosition</a:t>
            </a:r>
            <a:r>
              <a:rPr lang="en-US" altLang="zh-CN" b="1" dirty="0">
                <a:solidFill>
                  <a:srgbClr val="CC00CC"/>
                </a:solidFill>
              </a:rPr>
              <a:t>++</a:t>
            </a:r>
            <a:r>
              <a:rPr lang="zh-CN" altLang="en-US" b="1" dirty="0">
                <a:solidFill>
                  <a:srgbClr val="CC00CC"/>
                </a:solidFill>
              </a:rPr>
              <a:t>，比实际值大</a:t>
            </a:r>
            <a:r>
              <a:rPr lang="en-US" altLang="zh-CN" b="1" dirty="0">
                <a:solidFill>
                  <a:srgbClr val="CC00CC"/>
                </a:solidFill>
              </a:rPr>
              <a:t>1</a:t>
            </a:r>
            <a:r>
              <a:rPr lang="zh-CN" altLang="en-US" b="1" dirty="0">
                <a:solidFill>
                  <a:srgbClr val="CC00CC"/>
                </a:solidFill>
              </a:rPr>
              <a:t>；</a:t>
            </a:r>
            <a:r>
              <a:rPr lang="en-US" altLang="zh-CN" b="1" dirty="0" err="1">
                <a:solidFill>
                  <a:srgbClr val="CC00CC"/>
                </a:solidFill>
              </a:rPr>
              <a:t>leftPosition</a:t>
            </a:r>
            <a:r>
              <a:rPr lang="en-US" altLang="zh-CN" b="1" dirty="0">
                <a:solidFill>
                  <a:srgbClr val="CC00CC"/>
                </a:solidFill>
              </a:rPr>
              <a:t>- -</a:t>
            </a:r>
            <a:r>
              <a:rPr lang="zh-CN" altLang="en-US" b="1" dirty="0">
                <a:solidFill>
                  <a:srgbClr val="CC00CC"/>
                </a:solidFill>
              </a:rPr>
              <a:t>，比实际值小</a:t>
            </a:r>
            <a:r>
              <a:rPr lang="en-US" altLang="zh-CN" b="1" dirty="0">
                <a:solidFill>
                  <a:srgbClr val="CC00CC"/>
                </a:solidFill>
              </a:rPr>
              <a:t>1</a:t>
            </a:r>
            <a:r>
              <a:rPr lang="zh-CN" altLang="en-US" b="1" dirty="0"/>
              <a:t>，从而，计算</a:t>
            </a:r>
            <a:r>
              <a:rPr lang="en-US" altLang="zh-CN" b="1" dirty="0" err="1"/>
              <a:t>rightPosition</a:t>
            </a:r>
            <a:r>
              <a:rPr lang="en-US" altLang="zh-CN" b="1" dirty="0"/>
              <a:t> - (</a:t>
            </a:r>
            <a:r>
              <a:rPr lang="en-US" altLang="zh-CN" b="1" dirty="0" err="1"/>
              <a:t>leftPosition</a:t>
            </a:r>
            <a:r>
              <a:rPr lang="en-US" altLang="zh-CN" b="1" dirty="0"/>
              <a:t> - 1)</a:t>
            </a:r>
            <a:r>
              <a:rPr lang="zh-CN" altLang="en-US" b="1" dirty="0"/>
              <a:t>的长度，比实际回文长度大</a:t>
            </a:r>
            <a:r>
              <a:rPr lang="en-US" altLang="zh-CN" b="1" dirty="0"/>
              <a:t>2</a:t>
            </a:r>
            <a:r>
              <a:rPr lang="zh-CN" altLang="en-US" b="1" dirty="0"/>
              <a:t>，需要减去。</a:t>
            </a:r>
            <a:endParaRPr lang="en-US" altLang="zh-CN" b="1" dirty="0"/>
          </a:p>
          <a:p>
            <a:endParaRPr lang="en-US" altLang="zh-CN" b="1" dirty="0"/>
          </a:p>
          <a:p>
            <a:r>
              <a:rPr lang="zh-CN" altLang="en-US" b="1" dirty="0">
                <a:solidFill>
                  <a:srgbClr val="FF0066"/>
                </a:solidFill>
              </a:rPr>
              <a:t>动态规划解法</a:t>
            </a:r>
            <a:r>
              <a:rPr lang="zh-CN" altLang="en-US" b="1" dirty="0"/>
              <a:t>：</a:t>
            </a:r>
            <a:endParaRPr lang="en-US" altLang="zh-CN" b="1" dirty="0"/>
          </a:p>
          <a:p>
            <a:r>
              <a:rPr lang="zh-CN" altLang="en-US" b="1" dirty="0"/>
              <a:t>如果</a:t>
            </a:r>
            <a:r>
              <a:rPr lang="en-US" altLang="zh-CN" b="1" dirty="0"/>
              <a:t>s[</a:t>
            </a:r>
            <a:r>
              <a:rPr lang="en-US" altLang="zh-CN" b="1" dirty="0" err="1"/>
              <a:t>i</a:t>
            </a:r>
            <a:r>
              <a:rPr lang="en-US" altLang="zh-CN" b="1" dirty="0"/>
              <a:t>] == s[</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a:t>
            </a:r>
            <a:r>
              <a:rPr lang="zh-CN" altLang="en-US" b="1" dirty="0"/>
              <a:t>，那么，以下两种情况下，区间</a:t>
            </a:r>
            <a:r>
              <a:rPr lang="en-US" altLang="zh-CN" b="1" dirty="0"/>
              <a:t>[</a:t>
            </a:r>
            <a:r>
              <a:rPr lang="en-US" altLang="zh-CN" b="1" dirty="0" err="1"/>
              <a:t>i</a:t>
            </a:r>
            <a:r>
              <a:rPr lang="en-US" altLang="zh-CN" b="1" dirty="0"/>
              <a:t>, </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a:t>
            </a:r>
            <a:r>
              <a:rPr lang="zh-CN" altLang="en-US" b="1" dirty="0"/>
              <a:t>（</a:t>
            </a:r>
            <a:r>
              <a:rPr lang="en-US" altLang="zh-CN" b="1" dirty="0" err="1">
                <a:solidFill>
                  <a:srgbClr val="0000CC"/>
                </a:solidFill>
              </a:rPr>
              <a:t>i</a:t>
            </a:r>
            <a:r>
              <a:rPr lang="en-US" altLang="zh-CN" b="1" dirty="0">
                <a:solidFill>
                  <a:srgbClr val="0000CC"/>
                </a:solidFill>
              </a:rPr>
              <a:t> &lt;= </a:t>
            </a:r>
            <a:r>
              <a:rPr lang="en-US" altLang="zh-CN" b="1" dirty="0">
                <a:solidFill>
                  <a:srgbClr val="0000CC"/>
                </a:solidFill>
                <a:latin typeface="Arial" panose="020B0604020202020204" pitchFamily="34" charset="0"/>
                <a:cs typeface="Arial" panose="020B0604020202020204" pitchFamily="34" charset="0"/>
              </a:rPr>
              <a:t>j</a:t>
            </a:r>
            <a:r>
              <a:rPr lang="zh-CN" altLang="en-US" b="1" dirty="0"/>
              <a:t>）也是回文：</a:t>
            </a:r>
            <a:endParaRPr lang="en-US" altLang="zh-CN" b="1" dirty="0"/>
          </a:p>
          <a:p>
            <a:r>
              <a:rPr lang="zh-CN" altLang="en-US" b="1" dirty="0"/>
              <a:t>（</a:t>
            </a:r>
            <a:r>
              <a:rPr lang="en-US" altLang="zh-CN" b="1" dirty="0"/>
              <a:t>1</a:t>
            </a:r>
            <a:r>
              <a:rPr lang="zh-CN" altLang="en-US" b="1" dirty="0"/>
              <a:t>）区间</a:t>
            </a:r>
            <a:r>
              <a:rPr lang="en-US" altLang="zh-CN" b="1" dirty="0"/>
              <a:t>[</a:t>
            </a:r>
            <a:r>
              <a:rPr lang="en-US" altLang="zh-CN" b="1" dirty="0" err="1"/>
              <a:t>i</a:t>
            </a:r>
            <a:r>
              <a:rPr lang="en-US" altLang="zh-CN" b="1" dirty="0"/>
              <a:t>, </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a:t>
            </a:r>
            <a:r>
              <a:rPr lang="zh-CN" altLang="en-US" b="1" dirty="0"/>
              <a:t>的长度小于等于</a:t>
            </a:r>
            <a:r>
              <a:rPr lang="en-US" altLang="zh-CN" b="1" dirty="0"/>
              <a:t>3</a:t>
            </a:r>
            <a:r>
              <a:rPr lang="zh-CN" altLang="en-US" b="1" dirty="0"/>
              <a:t>，即：</a:t>
            </a:r>
            <a:r>
              <a:rPr lang="en-US" altLang="zh-CN" b="1" dirty="0"/>
              <a:t>A</a:t>
            </a:r>
            <a:r>
              <a:rPr lang="zh-CN" altLang="en-US" b="1" dirty="0"/>
              <a:t>、</a:t>
            </a:r>
            <a:r>
              <a:rPr lang="en-US" altLang="zh-CN" b="1" dirty="0"/>
              <a:t>AA</a:t>
            </a:r>
            <a:r>
              <a:rPr lang="zh-CN" altLang="en-US" b="1" dirty="0"/>
              <a:t>或</a:t>
            </a:r>
            <a:r>
              <a:rPr lang="en-US" altLang="zh-CN" b="1" dirty="0"/>
              <a:t>ABA</a:t>
            </a:r>
          </a:p>
          <a:p>
            <a:r>
              <a:rPr lang="zh-CN" altLang="en-US" b="1" dirty="0"/>
              <a:t>（</a:t>
            </a:r>
            <a:r>
              <a:rPr lang="en-US" altLang="zh-CN" b="1" dirty="0"/>
              <a:t>2</a:t>
            </a:r>
            <a:r>
              <a:rPr lang="zh-CN" altLang="en-US" b="1" dirty="0"/>
              <a:t>）区间</a:t>
            </a:r>
            <a:r>
              <a:rPr lang="en-US" altLang="zh-CN" b="1" dirty="0"/>
              <a:t>[</a:t>
            </a:r>
            <a:r>
              <a:rPr lang="en-US" altLang="zh-CN" b="1" dirty="0" err="1"/>
              <a:t>i</a:t>
            </a:r>
            <a:r>
              <a:rPr lang="en-US" altLang="zh-CN" b="1" dirty="0"/>
              <a:t> + 1, </a:t>
            </a:r>
            <a:r>
              <a:rPr lang="en-US" altLang="zh-CN" b="1" dirty="0">
                <a:solidFill>
                  <a:srgbClr val="FF0000"/>
                </a:solidFill>
                <a:latin typeface="Arial" panose="020B0604020202020204" pitchFamily="34" charset="0"/>
                <a:cs typeface="Arial" panose="020B0604020202020204" pitchFamily="34" charset="0"/>
              </a:rPr>
              <a:t>j</a:t>
            </a:r>
            <a:r>
              <a:rPr lang="en-US" altLang="zh-CN" b="1" dirty="0"/>
              <a:t> - 1]</a:t>
            </a:r>
            <a:r>
              <a:rPr lang="zh-CN" altLang="en-US" b="1" dirty="0"/>
              <a:t>是回文</a:t>
            </a:r>
            <a:endParaRPr lang="en-US" altLang="zh-CN" b="1" dirty="0"/>
          </a:p>
          <a:p>
            <a:r>
              <a:rPr lang="zh-CN" altLang="en-US" b="1" dirty="0">
                <a:solidFill>
                  <a:srgbClr val="009900"/>
                </a:solidFill>
              </a:rPr>
              <a:t>所有回文区间长度的最大值</a:t>
            </a:r>
            <a:r>
              <a:rPr lang="zh-CN" altLang="en-US" b="1" dirty="0"/>
              <a:t>，即为所求。</a:t>
            </a:r>
            <a:endParaRPr lang="en-US" altLang="zh-CN" b="1" dirty="0"/>
          </a:p>
        </p:txBody>
      </p:sp>
      <p:pic>
        <p:nvPicPr>
          <p:cNvPr id="5" name="图片 4">
            <a:extLst>
              <a:ext uri="{FF2B5EF4-FFF2-40B4-BE49-F238E27FC236}">
                <a16:creationId xmlns:a16="http://schemas.microsoft.com/office/drawing/2014/main" id="{D54AD3AC-C87D-491B-88CD-1FFDF159DCE4}"/>
              </a:ext>
            </a:extLst>
          </p:cNvPr>
          <p:cNvPicPr>
            <a:picLocks noChangeAspect="1"/>
          </p:cNvPicPr>
          <p:nvPr/>
        </p:nvPicPr>
        <p:blipFill>
          <a:blip r:embed="rId2"/>
          <a:stretch>
            <a:fillRect/>
          </a:stretch>
        </p:blipFill>
        <p:spPr>
          <a:xfrm>
            <a:off x="7287238" y="152809"/>
            <a:ext cx="4904762" cy="6552381"/>
          </a:xfrm>
          <a:prstGeom prst="rect">
            <a:avLst/>
          </a:prstGeom>
        </p:spPr>
      </p:pic>
    </p:spTree>
    <p:extLst>
      <p:ext uri="{BB962C8B-B14F-4D97-AF65-F5344CB8AC3E}">
        <p14:creationId xmlns:p14="http://schemas.microsoft.com/office/powerpoint/2010/main" val="2892754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08253" y="1364565"/>
            <a:ext cx="5575493" cy="3024553"/>
          </a:xfrm>
        </p:spPr>
        <p:txBody>
          <a:bodyPr>
            <a:normAutofit/>
          </a:bodyPr>
          <a:lstStyle/>
          <a:p>
            <a:r>
              <a:rPr lang="en-US" altLang="zh-CN" sz="6000" b="1"/>
              <a:t>Q&amp;A</a:t>
            </a:r>
            <a:endParaRPr lang="zh-CN" altLang="en-US" sz="6000" b="1"/>
          </a:p>
        </p:txBody>
      </p:sp>
    </p:spTree>
    <p:extLst>
      <p:ext uri="{BB962C8B-B14F-4D97-AF65-F5344CB8AC3E}">
        <p14:creationId xmlns:p14="http://schemas.microsoft.com/office/powerpoint/2010/main" val="1960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62708"/>
          </a:xfrm>
        </p:spPr>
        <p:txBody>
          <a:bodyPr>
            <a:normAutofit fontScale="90000"/>
          </a:bodyPr>
          <a:lstStyle/>
          <a:p>
            <a:r>
              <a:rPr lang="zh-CN" altLang="en-US" b="1" cap="none"/>
              <a:t>动态规划的定义和特点</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435473" y="0"/>
            <a:ext cx="10678004" cy="6857999"/>
          </a:xfrm>
        </p:spPr>
        <p:txBody>
          <a:bodyPr>
            <a:normAutofit fontScale="92500" lnSpcReduction="20000"/>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定义</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latin typeface="Times New Roman" panose="02020603050405020304" pitchFamily="18" charset="0"/>
                <a:cs typeface="Times New Roman" panose="02020603050405020304" pitchFamily="18" charset="0"/>
              </a:rPr>
              <a:t>动态规划将</a:t>
            </a:r>
            <a:r>
              <a:rPr lang="zh-CN" altLang="en-US" sz="2600" b="1" cap="none" dirty="0">
                <a:solidFill>
                  <a:srgbClr val="9900CC"/>
                </a:solidFill>
                <a:latin typeface="Times New Roman" panose="02020603050405020304" pitchFamily="18" charset="0"/>
                <a:cs typeface="Times New Roman" panose="02020603050405020304" pitchFamily="18" charset="0"/>
              </a:rPr>
              <a:t>复杂的多阶段决策问题</a:t>
            </a:r>
            <a:r>
              <a:rPr lang="zh-CN" altLang="en-US" sz="2600" b="1" cap="none" dirty="0">
                <a:latin typeface="Times New Roman" panose="02020603050405020304" pitchFamily="18" charset="0"/>
                <a:cs typeface="Times New Roman" panose="02020603050405020304" pitchFamily="18" charset="0"/>
              </a:rPr>
              <a:t>分解为</a:t>
            </a:r>
            <a:r>
              <a:rPr lang="zh-CN" altLang="en-US" sz="2600" b="1" cap="none" dirty="0">
                <a:solidFill>
                  <a:srgbClr val="CC6600"/>
                </a:solidFill>
                <a:latin typeface="Times New Roman" panose="02020603050405020304" pitchFamily="18" charset="0"/>
                <a:cs typeface="Times New Roman" panose="02020603050405020304" pitchFamily="18" charset="0"/>
              </a:rPr>
              <a:t>一系列简单的、离散的单阶段决策问题</a:t>
            </a:r>
            <a:r>
              <a:rPr lang="zh-CN" altLang="en-US" sz="2600" b="1" cap="none" dirty="0">
                <a:latin typeface="Times New Roman" panose="02020603050405020304" pitchFamily="18" charset="0"/>
                <a:cs typeface="Times New Roman" panose="02020603050405020304" pitchFamily="18" charset="0"/>
              </a:rPr>
              <a:t>，采用</a:t>
            </a:r>
            <a:r>
              <a:rPr lang="zh-CN" altLang="en-US" sz="2600" b="1" cap="none" dirty="0">
                <a:solidFill>
                  <a:srgbClr val="00B050"/>
                </a:solidFill>
                <a:latin typeface="Times New Roman" panose="02020603050405020304" pitchFamily="18" charset="0"/>
                <a:cs typeface="Times New Roman" panose="02020603050405020304" pitchFamily="18" charset="0"/>
              </a:rPr>
              <a:t>顺序求解</a:t>
            </a:r>
            <a:r>
              <a:rPr lang="zh-CN" altLang="en-US" sz="2600" b="1" cap="none" dirty="0">
                <a:latin typeface="Times New Roman" panose="02020603050405020304" pitchFamily="18" charset="0"/>
                <a:cs typeface="Times New Roman" panose="02020603050405020304" pitchFamily="18" charset="0"/>
              </a:rPr>
              <a:t>方法，通过求解一系列小问题（</a:t>
            </a:r>
            <a:r>
              <a:rPr lang="zh-CN" altLang="en-US" sz="2600" b="1" cap="none" dirty="0">
                <a:solidFill>
                  <a:srgbClr val="FF3399"/>
                </a:solidFill>
                <a:latin typeface="Times New Roman" panose="02020603050405020304" pitchFamily="18" charset="0"/>
                <a:cs typeface="Times New Roman" panose="02020603050405020304" pitchFamily="18" charset="0"/>
              </a:rPr>
              <a:t>自底向上或带备忘录的自顶向下求解</a:t>
            </a:r>
            <a:r>
              <a:rPr lang="zh-CN" altLang="en-US" sz="2600" b="1" cap="none" dirty="0">
                <a:latin typeface="Times New Roman" panose="02020603050405020304" pitchFamily="18" charset="0"/>
                <a:cs typeface="Times New Roman" panose="02020603050405020304" pitchFamily="18" charset="0"/>
              </a:rPr>
              <a:t>），从而，求解出整个问题（</a:t>
            </a:r>
            <a:r>
              <a:rPr lang="zh-CN" altLang="en-US" sz="2600" b="1" cap="none" dirty="0">
                <a:solidFill>
                  <a:srgbClr val="6600FF"/>
                </a:solidFill>
                <a:latin typeface="Times New Roman" panose="02020603050405020304" pitchFamily="18" charset="0"/>
                <a:cs typeface="Times New Roman" panose="02020603050405020304" pitchFamily="18" charset="0"/>
              </a:rPr>
              <a:t>某种条件下的最优解</a:t>
            </a:r>
            <a:r>
              <a:rPr lang="zh-CN" altLang="en-US" sz="2600" b="1" cap="none" dirty="0">
                <a:latin typeface="Times New Roman" panose="02020603050405020304" pitchFamily="18" charset="0"/>
                <a:cs typeface="Times New Roman" panose="02020603050405020304" pitchFamily="18" charset="0"/>
              </a:rPr>
              <a:t>）的程序设计方法。</a:t>
            </a:r>
            <a:r>
              <a:rPr lang="en-US" altLang="zh-CN" sz="2600" b="1" cap="none" dirty="0">
                <a:latin typeface="Times New Roman" panose="02020603050405020304" pitchFamily="18" charset="0"/>
                <a:cs typeface="Times New Roman" panose="02020603050405020304" pitchFamily="18" charset="0"/>
              </a:rPr>
              <a:t> </a:t>
            </a:r>
          </a:p>
          <a:p>
            <a:pPr marL="0" indent="0">
              <a:spcBef>
                <a:spcPts val="0"/>
              </a:spcBef>
              <a:buNone/>
            </a:pPr>
            <a:r>
              <a:rPr lang="zh-CN" altLang="en-US" sz="2600" b="1" cap="none" dirty="0">
                <a:solidFill>
                  <a:srgbClr val="CC00CC"/>
                </a:solidFill>
                <a:latin typeface="Times New Roman" panose="02020603050405020304" pitchFamily="18" charset="0"/>
                <a:cs typeface="Times New Roman" panose="02020603050405020304" pitchFamily="18" charset="0"/>
              </a:rPr>
              <a:t>多阶段决策问题</a:t>
            </a:r>
            <a:r>
              <a:rPr lang="zh-CN" altLang="en-US" sz="2600" b="1" cap="none" dirty="0">
                <a:latin typeface="Times New Roman" panose="02020603050405020304" pitchFamily="18" charset="0"/>
                <a:cs typeface="Times New Roman" panose="02020603050405020304" pitchFamily="18" charset="0"/>
              </a:rPr>
              <a:t>：如果一类活动过程可以分为若干个互相联系的阶段，在每一个阶段都需作出决策，</a:t>
            </a:r>
            <a:r>
              <a:rPr lang="zh-CN" altLang="en-US" sz="2600" b="1" cap="none" dirty="0">
                <a:solidFill>
                  <a:srgbClr val="9900CC"/>
                </a:solidFill>
                <a:latin typeface="Times New Roman" panose="02020603050405020304" pitchFamily="18" charset="0"/>
                <a:cs typeface="Times New Roman" panose="02020603050405020304" pitchFamily="18" charset="0"/>
              </a:rPr>
              <a:t>一个阶段的决策确定以后，常常影响到下一个阶段的决策</a:t>
            </a:r>
            <a:r>
              <a:rPr lang="zh-CN" altLang="en-US" sz="2600" b="1" cap="none" dirty="0">
                <a:latin typeface="Times New Roman" panose="02020603050405020304" pitchFamily="18" charset="0"/>
                <a:cs typeface="Times New Roman" panose="02020603050405020304" pitchFamily="18" charset="0"/>
              </a:rPr>
              <a:t>，从而就完全确定了一个过程的活动路线，则称它为多阶段决策问题。</a:t>
            </a:r>
            <a:endParaRPr lang="en-US" altLang="zh-CN" sz="26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特点</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solidFill>
                  <a:srgbClr val="009900"/>
                </a:solidFill>
                <a:latin typeface="Times New Roman" panose="02020603050405020304" pitchFamily="18" charset="0"/>
                <a:cs typeface="Times New Roman" panose="02020603050405020304" pitchFamily="18" charset="0"/>
              </a:rPr>
              <a:t>优点</a:t>
            </a:r>
            <a:r>
              <a:rPr lang="zh-CN" altLang="en-US" sz="2600" b="1" cap="none" dirty="0">
                <a:latin typeface="Times New Roman" panose="02020603050405020304" pitchFamily="18" charset="0"/>
                <a:cs typeface="Times New Roman" panose="02020603050405020304" pitchFamily="18" charset="0"/>
              </a:rPr>
              <a:t>：可以</a:t>
            </a:r>
            <a:r>
              <a:rPr lang="zh-CN" altLang="en-US" sz="2600" b="1" cap="none" dirty="0">
                <a:solidFill>
                  <a:srgbClr val="0000CC"/>
                </a:solidFill>
                <a:latin typeface="Times New Roman" panose="02020603050405020304" pitchFamily="18" charset="0"/>
                <a:cs typeface="Times New Roman" panose="02020603050405020304" pitchFamily="18" charset="0"/>
              </a:rPr>
              <a:t>降低问题规模</a:t>
            </a:r>
            <a:r>
              <a:rPr lang="zh-CN" altLang="en-US" sz="2600" b="1" cap="none" dirty="0">
                <a:latin typeface="Times New Roman" panose="02020603050405020304" pitchFamily="18" charset="0"/>
                <a:cs typeface="Times New Roman" panose="02020603050405020304" pitchFamily="18" charset="0"/>
              </a:rPr>
              <a:t>，提高解题效率。</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solidFill>
                  <a:srgbClr val="FF3300"/>
                </a:solidFill>
                <a:latin typeface="Times New Roman" panose="02020603050405020304" pitchFamily="18" charset="0"/>
                <a:cs typeface="Times New Roman" panose="02020603050405020304" pitchFamily="18" charset="0"/>
              </a:rPr>
              <a:t>缺点</a:t>
            </a:r>
            <a:r>
              <a:rPr lang="zh-CN" altLang="en-US" sz="2600" b="1" cap="none" dirty="0">
                <a:latin typeface="Times New Roman" panose="02020603050405020304" pitchFamily="18" charset="0"/>
                <a:cs typeface="Times New Roman" panose="02020603050405020304" pitchFamily="18" charset="0"/>
              </a:rPr>
              <a:t>：</a:t>
            </a:r>
            <a:r>
              <a:rPr lang="zh-CN" altLang="en-US" sz="2600" b="1" cap="none" dirty="0">
                <a:solidFill>
                  <a:srgbClr val="CC6600"/>
                </a:solidFill>
                <a:latin typeface="Times New Roman" panose="02020603050405020304" pitchFamily="18" charset="0"/>
                <a:cs typeface="Times New Roman" panose="02020603050405020304" pitchFamily="18" charset="0"/>
              </a:rPr>
              <a:t>没有标准的模型</a:t>
            </a:r>
            <a:r>
              <a:rPr lang="zh-CN" altLang="en-US" sz="2600" b="1" cap="none" dirty="0">
                <a:latin typeface="Times New Roman" panose="02020603050405020304" pitchFamily="18" charset="0"/>
                <a:cs typeface="Times New Roman" panose="02020603050405020304" pitchFamily="18" charset="0"/>
              </a:rPr>
              <a:t>可供使用，建模依赖个人的经验和技巧；状态变量需要满足</a:t>
            </a:r>
            <a:r>
              <a:rPr lang="zh-CN" altLang="en-US" sz="2600" b="1" cap="none" dirty="0">
                <a:solidFill>
                  <a:srgbClr val="CC00CC"/>
                </a:solidFill>
                <a:latin typeface="Times New Roman" panose="02020603050405020304" pitchFamily="18" charset="0"/>
                <a:cs typeface="Times New Roman" panose="02020603050405020304" pitchFamily="18" charset="0"/>
              </a:rPr>
              <a:t>无后效性</a:t>
            </a:r>
            <a:r>
              <a:rPr lang="zh-CN" altLang="en-US" sz="2600" b="1" cap="none" dirty="0">
                <a:latin typeface="Times New Roman" panose="02020603050405020304" pitchFamily="18" charset="0"/>
                <a:cs typeface="Times New Roman" panose="02020603050405020304" pitchFamily="18" charset="0"/>
              </a:rPr>
              <a:t>（与系统以前经历的状态和决策无关），有较大的局限。</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solidFill>
                  <a:srgbClr val="FF3399"/>
                </a:solidFill>
                <a:latin typeface="Times New Roman" panose="02020603050405020304" pitchFamily="18" charset="0"/>
                <a:cs typeface="Times New Roman" panose="02020603050405020304" pitchFamily="18" charset="0"/>
              </a:rPr>
              <a:t>常见类型</a:t>
            </a:r>
            <a:r>
              <a:rPr lang="zh-CN" altLang="en-US" sz="2600" b="1" cap="none" dirty="0">
                <a:latin typeface="Times New Roman" panose="02020603050405020304" pitchFamily="18" charset="0"/>
                <a:cs typeface="Times New Roman" panose="02020603050405020304" pitchFamily="18" charset="0"/>
              </a:rPr>
              <a:t>：</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1</a:t>
            </a:r>
            <a:r>
              <a:rPr lang="zh-CN" altLang="en-US" sz="2600" b="1" cap="none" dirty="0">
                <a:latin typeface="Times New Roman" panose="02020603050405020304" pitchFamily="18" charset="0"/>
                <a:cs typeface="Times New Roman" panose="02020603050405020304" pitchFamily="18" charset="0"/>
              </a:rPr>
              <a:t>）</a:t>
            </a:r>
            <a:r>
              <a:rPr lang="zh-CN" altLang="en-US" sz="2600" b="1" cap="none" dirty="0">
                <a:solidFill>
                  <a:srgbClr val="CC6600"/>
                </a:solidFill>
                <a:latin typeface="Times New Roman" panose="02020603050405020304" pitchFamily="18" charset="0"/>
                <a:cs typeface="Times New Roman" panose="02020603050405020304" pitchFamily="18" charset="0"/>
              </a:rPr>
              <a:t>单个序列</a:t>
            </a:r>
            <a:r>
              <a:rPr lang="zh-CN" altLang="en-US" sz="2600" b="1" cap="none" dirty="0">
                <a:latin typeface="Times New Roman" panose="02020603050405020304" pitchFamily="18" charset="0"/>
                <a:cs typeface="Times New Roman" panose="02020603050405020304" pitchFamily="18" charset="0"/>
              </a:rPr>
              <a:t>：连续子序列最大和（</a:t>
            </a:r>
            <a:r>
              <a:rPr lang="en-US" altLang="zh-CN" sz="2600" b="1" cap="none" dirty="0" err="1">
                <a:latin typeface="Times New Roman" panose="02020603050405020304" pitchFamily="18" charset="0"/>
                <a:cs typeface="Times New Roman" panose="02020603050405020304" pitchFamily="18" charset="0"/>
              </a:rPr>
              <a:t>leetcode</a:t>
            </a:r>
            <a:r>
              <a:rPr lang="zh-CN" altLang="en-US" sz="2600" b="1" cap="none" dirty="0">
                <a:latin typeface="Times New Roman" panose="02020603050405020304" pitchFamily="18" charset="0"/>
                <a:cs typeface="Times New Roman" panose="02020603050405020304" pitchFamily="18" charset="0"/>
              </a:rPr>
              <a:t>第</a:t>
            </a:r>
            <a:r>
              <a:rPr lang="en-US" altLang="zh-CN" sz="2600" b="1" cap="none" dirty="0">
                <a:latin typeface="Times New Roman" panose="02020603050405020304" pitchFamily="18" charset="0"/>
                <a:cs typeface="Times New Roman" panose="02020603050405020304" pitchFamily="18" charset="0"/>
              </a:rPr>
              <a:t>53</a:t>
            </a:r>
            <a:r>
              <a:rPr lang="zh-CN" altLang="en-US" sz="2600" b="1" cap="none" dirty="0">
                <a:latin typeface="Times New Roman" panose="02020603050405020304" pitchFamily="18" charset="0"/>
                <a:cs typeface="Times New Roman" panose="02020603050405020304" pitchFamily="18" charset="0"/>
              </a:rPr>
              <a:t>题）、最长递增子序列（</a:t>
            </a:r>
            <a:r>
              <a:rPr lang="en-US" altLang="zh-CN" sz="2600" b="1" cap="none" dirty="0" err="1">
                <a:latin typeface="Times New Roman" panose="02020603050405020304" pitchFamily="18" charset="0"/>
                <a:cs typeface="Times New Roman" panose="02020603050405020304" pitchFamily="18" charset="0"/>
              </a:rPr>
              <a:t>leetcode</a:t>
            </a:r>
            <a:r>
              <a:rPr lang="zh-CN" altLang="en-US" sz="2600" b="1" cap="none" dirty="0">
                <a:latin typeface="Times New Roman" panose="02020603050405020304" pitchFamily="18" charset="0"/>
                <a:cs typeface="Times New Roman" panose="02020603050405020304" pitchFamily="18" charset="0"/>
              </a:rPr>
              <a:t>第</a:t>
            </a:r>
            <a:r>
              <a:rPr lang="en-US" altLang="zh-CN" sz="2600" b="1" cap="none" dirty="0">
                <a:latin typeface="Times New Roman" panose="02020603050405020304" pitchFamily="18" charset="0"/>
                <a:cs typeface="Times New Roman" panose="02020603050405020304" pitchFamily="18" charset="0"/>
              </a:rPr>
              <a:t>300</a:t>
            </a:r>
            <a:r>
              <a:rPr lang="zh-CN" altLang="en-US" sz="2600" b="1" cap="none" dirty="0">
                <a:latin typeface="Times New Roman" panose="02020603050405020304" pitchFamily="18" charset="0"/>
                <a:cs typeface="Times New Roman" panose="02020603050405020304" pitchFamily="18" charset="0"/>
              </a:rPr>
              <a:t>题）</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2</a:t>
            </a:r>
            <a:r>
              <a:rPr lang="zh-CN" altLang="en-US" sz="2600" b="1" cap="none" dirty="0">
                <a:latin typeface="Times New Roman" panose="02020603050405020304" pitchFamily="18" charset="0"/>
                <a:cs typeface="Times New Roman" panose="02020603050405020304" pitchFamily="18" charset="0"/>
              </a:rPr>
              <a:t>）</a:t>
            </a:r>
            <a:r>
              <a:rPr lang="zh-CN" altLang="en-US" sz="2600" b="1" cap="none" dirty="0">
                <a:solidFill>
                  <a:srgbClr val="CC6600"/>
                </a:solidFill>
                <a:latin typeface="Times New Roman" panose="02020603050405020304" pitchFamily="18" charset="0"/>
                <a:cs typeface="Times New Roman" panose="02020603050405020304" pitchFamily="18" charset="0"/>
              </a:rPr>
              <a:t>两个序列</a:t>
            </a:r>
            <a:r>
              <a:rPr lang="zh-CN" altLang="en-US" sz="2600" b="1" cap="none" dirty="0">
                <a:latin typeface="Times New Roman" panose="02020603050405020304" pitchFamily="18" charset="0"/>
                <a:cs typeface="Times New Roman" panose="02020603050405020304" pitchFamily="18" charset="0"/>
              </a:rPr>
              <a:t>：最短公共超级序列</a:t>
            </a:r>
            <a:r>
              <a:rPr lang="en-US" altLang="zh-CN" sz="2600" b="1" cap="none" dirty="0">
                <a:latin typeface="Times New Roman" panose="02020603050405020304" pitchFamily="18" charset="0"/>
                <a:cs typeface="Times New Roman" panose="02020603050405020304" pitchFamily="18" charset="0"/>
              </a:rPr>
              <a:t>[</a:t>
            </a:r>
            <a:r>
              <a:rPr lang="zh-CN" altLang="en-US" sz="2600" b="1" cap="none" dirty="0">
                <a:latin typeface="Times New Roman" panose="02020603050405020304" pitchFamily="18" charset="0"/>
                <a:cs typeface="Times New Roman" panose="02020603050405020304" pitchFamily="18" charset="0"/>
              </a:rPr>
              <a:t>最长公共子序列</a:t>
            </a:r>
            <a:r>
              <a:rPr lang="en-US" altLang="zh-CN" sz="2600" b="1" cap="none" dirty="0">
                <a:latin typeface="Times New Roman" panose="02020603050405020304" pitchFamily="18" charset="0"/>
                <a:cs typeface="Times New Roman" panose="02020603050405020304" pitchFamily="18" charset="0"/>
              </a:rPr>
              <a:t>]</a:t>
            </a: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err="1">
                <a:latin typeface="Times New Roman" panose="02020603050405020304" pitchFamily="18" charset="0"/>
                <a:cs typeface="Times New Roman" panose="02020603050405020304" pitchFamily="18" charset="0"/>
              </a:rPr>
              <a:t>leetcode</a:t>
            </a:r>
            <a:r>
              <a:rPr lang="zh-CN" altLang="en-US" sz="2600" b="1" cap="none" dirty="0">
                <a:latin typeface="Times New Roman" panose="02020603050405020304" pitchFamily="18" charset="0"/>
                <a:cs typeface="Times New Roman" panose="02020603050405020304" pitchFamily="18" charset="0"/>
              </a:rPr>
              <a:t>第</a:t>
            </a:r>
            <a:r>
              <a:rPr lang="en-US" altLang="zh-CN" sz="2600" b="1" cap="none" dirty="0">
                <a:latin typeface="Times New Roman" panose="02020603050405020304" pitchFamily="18" charset="0"/>
                <a:cs typeface="Times New Roman" panose="02020603050405020304" pitchFamily="18" charset="0"/>
              </a:rPr>
              <a:t>1092</a:t>
            </a:r>
            <a:r>
              <a:rPr lang="zh-CN" altLang="en-US" sz="2600" b="1" cap="none" dirty="0">
                <a:latin typeface="Times New Roman" panose="02020603050405020304" pitchFamily="18" charset="0"/>
                <a:cs typeface="Times New Roman" panose="02020603050405020304" pitchFamily="18" charset="0"/>
              </a:rPr>
              <a:t>题）</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3</a:t>
            </a:r>
            <a:r>
              <a:rPr lang="zh-CN" altLang="en-US" sz="2600" b="1" cap="none" dirty="0">
                <a:latin typeface="Times New Roman" panose="02020603050405020304" pitchFamily="18" charset="0"/>
                <a:cs typeface="Times New Roman" panose="02020603050405020304" pitchFamily="18" charset="0"/>
              </a:rPr>
              <a:t>）</a:t>
            </a:r>
            <a:r>
              <a:rPr lang="zh-CN" altLang="en-US" sz="2600" b="1" cap="none" dirty="0">
                <a:solidFill>
                  <a:srgbClr val="CC6600"/>
                </a:solidFill>
                <a:latin typeface="Times New Roman" panose="02020603050405020304" pitchFamily="18" charset="0"/>
                <a:cs typeface="Times New Roman" panose="02020603050405020304" pitchFamily="18" charset="0"/>
              </a:rPr>
              <a:t>二维矩阵</a:t>
            </a:r>
            <a:r>
              <a:rPr lang="zh-CN" altLang="en-US" sz="2600" b="1" cap="none" dirty="0">
                <a:latin typeface="Times New Roman" panose="02020603050405020304" pitchFamily="18" charset="0"/>
                <a:cs typeface="Times New Roman" panose="02020603050405020304" pitchFamily="18" charset="0"/>
              </a:rPr>
              <a:t>：最小路径和（</a:t>
            </a:r>
            <a:r>
              <a:rPr lang="en-US" altLang="zh-CN" sz="2600" b="1" cap="none" dirty="0" err="1">
                <a:latin typeface="Times New Roman" panose="02020603050405020304" pitchFamily="18" charset="0"/>
                <a:cs typeface="Times New Roman" panose="02020603050405020304" pitchFamily="18" charset="0"/>
              </a:rPr>
              <a:t>leetcode</a:t>
            </a:r>
            <a:r>
              <a:rPr lang="zh-CN" altLang="en-US" sz="2600" b="1" cap="none" dirty="0">
                <a:latin typeface="Times New Roman" panose="02020603050405020304" pitchFamily="18" charset="0"/>
                <a:cs typeface="Times New Roman" panose="02020603050405020304" pitchFamily="18" charset="0"/>
              </a:rPr>
              <a:t>第</a:t>
            </a:r>
            <a:r>
              <a:rPr lang="en-US" altLang="zh-CN" sz="2600" b="1" cap="none" dirty="0">
                <a:latin typeface="Times New Roman" panose="02020603050405020304" pitchFamily="18" charset="0"/>
                <a:cs typeface="Times New Roman" panose="02020603050405020304" pitchFamily="18" charset="0"/>
              </a:rPr>
              <a:t>64</a:t>
            </a:r>
            <a:r>
              <a:rPr lang="zh-CN" altLang="en-US" sz="2600" b="1" cap="none" dirty="0">
                <a:latin typeface="Times New Roman" panose="02020603050405020304" pitchFamily="18" charset="0"/>
                <a:cs typeface="Times New Roman" panose="02020603050405020304" pitchFamily="18" charset="0"/>
              </a:rPr>
              <a:t>题）</a:t>
            </a:r>
            <a:endParaRPr lang="en-US" altLang="zh-CN" sz="2600" b="1" cap="none" dirty="0">
              <a:latin typeface="Times New Roman" panose="02020603050405020304" pitchFamily="18" charset="0"/>
              <a:cs typeface="Times New Roman" panose="02020603050405020304" pitchFamily="18" charset="0"/>
            </a:endParaRPr>
          </a:p>
          <a:p>
            <a:pPr marL="0" indent="0">
              <a:spcBef>
                <a:spcPts val="0"/>
              </a:spcBef>
              <a:buNone/>
            </a:pPr>
            <a:r>
              <a:rPr lang="zh-CN" altLang="en-US" sz="2600" b="1" cap="none" dirty="0">
                <a:latin typeface="Times New Roman" panose="02020603050405020304" pitchFamily="18" charset="0"/>
                <a:cs typeface="Times New Roman" panose="02020603050405020304" pitchFamily="18" charset="0"/>
              </a:rPr>
              <a:t>（</a:t>
            </a:r>
            <a:r>
              <a:rPr lang="en-US" altLang="zh-CN" sz="2600" b="1" cap="none" dirty="0">
                <a:latin typeface="Times New Roman" panose="02020603050405020304" pitchFamily="18" charset="0"/>
                <a:cs typeface="Times New Roman" panose="02020603050405020304" pitchFamily="18" charset="0"/>
              </a:rPr>
              <a:t>4</a:t>
            </a:r>
            <a:r>
              <a:rPr lang="zh-CN" altLang="en-US" sz="2600" b="1" cap="none" dirty="0">
                <a:latin typeface="Times New Roman" panose="02020603050405020304" pitchFamily="18" charset="0"/>
                <a:cs typeface="Times New Roman" panose="02020603050405020304" pitchFamily="18" charset="0"/>
              </a:rPr>
              <a:t>）</a:t>
            </a:r>
            <a:r>
              <a:rPr lang="zh-CN" altLang="en-US" sz="2600" b="1" cap="none" dirty="0">
                <a:solidFill>
                  <a:srgbClr val="CC6600"/>
                </a:solidFill>
                <a:latin typeface="Times New Roman" panose="02020603050405020304" pitchFamily="18" charset="0"/>
                <a:cs typeface="Times New Roman" panose="02020603050405020304" pitchFamily="18" charset="0"/>
              </a:rPr>
              <a:t>优化树型</a:t>
            </a:r>
            <a:r>
              <a:rPr lang="zh-CN" altLang="en-US" sz="2600" b="1" cap="none" dirty="0">
                <a:latin typeface="Times New Roman" panose="02020603050405020304" pitchFamily="18" charset="0"/>
                <a:cs typeface="Times New Roman" panose="02020603050405020304" pitchFamily="18" charset="0"/>
              </a:rPr>
              <a:t>：凑最少数目硬币（</a:t>
            </a:r>
            <a:r>
              <a:rPr lang="en-US" altLang="zh-CN" sz="2600" b="1" cap="none" dirty="0" err="1">
                <a:latin typeface="Times New Roman" panose="02020603050405020304" pitchFamily="18" charset="0"/>
                <a:cs typeface="Times New Roman" panose="02020603050405020304" pitchFamily="18" charset="0"/>
              </a:rPr>
              <a:t>leetcode</a:t>
            </a:r>
            <a:r>
              <a:rPr lang="zh-CN" altLang="en-US" sz="2600" b="1" cap="none" dirty="0">
                <a:latin typeface="Times New Roman" panose="02020603050405020304" pitchFamily="18" charset="0"/>
                <a:cs typeface="Times New Roman" panose="02020603050405020304" pitchFamily="18" charset="0"/>
              </a:rPr>
              <a:t>第</a:t>
            </a:r>
            <a:r>
              <a:rPr lang="en-US" altLang="zh-CN" sz="2600" b="1" cap="none" dirty="0">
                <a:latin typeface="Times New Roman" panose="02020603050405020304" pitchFamily="18" charset="0"/>
                <a:cs typeface="Times New Roman" panose="02020603050405020304" pitchFamily="18" charset="0"/>
              </a:rPr>
              <a:t>322</a:t>
            </a:r>
            <a:r>
              <a:rPr lang="zh-CN" altLang="en-US" sz="2600" b="1" cap="none" dirty="0">
                <a:latin typeface="Times New Roman" panose="02020603050405020304" pitchFamily="18" charset="0"/>
                <a:cs typeface="Times New Roman" panose="02020603050405020304" pitchFamily="18" charset="0"/>
              </a:rPr>
              <a:t>题）</a:t>
            </a:r>
            <a:endParaRPr lang="en-US" altLang="zh-CN" sz="26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8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675249"/>
          </a:xfrm>
        </p:spPr>
        <p:txBody>
          <a:bodyPr/>
          <a:lstStyle/>
          <a:p>
            <a:r>
              <a:rPr lang="zh-CN" altLang="en-US" b="1" cap="none"/>
              <a:t>动态规划的三要素</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548640"/>
            <a:ext cx="6096001" cy="4178105"/>
          </a:xfrm>
        </p:spPr>
        <p:txBody>
          <a:bodyPr>
            <a:normAutofit lnSpcReduction="10000"/>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阶段</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CC6600"/>
                </a:solidFill>
                <a:latin typeface="Times New Roman" panose="02020603050405020304" pitchFamily="18" charset="0"/>
                <a:cs typeface="Times New Roman" panose="02020603050405020304" pitchFamily="18" charset="0"/>
              </a:rPr>
              <a:t>把所给求解问题的过程恰当地分成若干个相互联系的阶段</a:t>
            </a:r>
            <a:r>
              <a:rPr lang="zh-CN" altLang="en-US" sz="2400" b="1" cap="none" dirty="0">
                <a:latin typeface="Times New Roman" panose="02020603050405020304" pitchFamily="18" charset="0"/>
                <a:cs typeface="Times New Roman" panose="02020603050405020304" pitchFamily="18" charset="0"/>
              </a:rPr>
              <a:t>，以便于求解，过程不同，阶段数就可能不同。描述阶段的变量称为</a:t>
            </a:r>
            <a:r>
              <a:rPr lang="zh-CN" altLang="en-US" sz="2400" b="1" cap="none" dirty="0">
                <a:solidFill>
                  <a:srgbClr val="009900"/>
                </a:solidFill>
                <a:latin typeface="Times New Roman" panose="02020603050405020304" pitchFamily="18" charset="0"/>
                <a:cs typeface="Times New Roman" panose="02020603050405020304" pitchFamily="18" charset="0"/>
              </a:rPr>
              <a:t>阶段变量</a:t>
            </a:r>
            <a:r>
              <a:rPr lang="zh-CN" altLang="en-US" sz="2400" b="1" cap="none" dirty="0">
                <a:latin typeface="Times New Roman" panose="02020603050405020304" pitchFamily="18" charset="0"/>
                <a:cs typeface="Times New Roman" panose="02020603050405020304" pitchFamily="18" charset="0"/>
              </a:rPr>
              <a:t>。在多数情况下，阶段变量是离散的，用</a:t>
            </a:r>
            <a:r>
              <a:rPr lang="en-US" altLang="zh-CN" sz="2400" b="1" cap="none" dirty="0">
                <a:latin typeface="Times New Roman" panose="02020603050405020304" pitchFamily="18" charset="0"/>
                <a:cs typeface="Times New Roman" panose="02020603050405020304" pitchFamily="18" charset="0"/>
              </a:rPr>
              <a:t>k</a:t>
            </a:r>
            <a:r>
              <a:rPr lang="zh-CN" altLang="en-US" sz="2400" b="1" cap="none" dirty="0">
                <a:latin typeface="Times New Roman" panose="02020603050405020304" pitchFamily="18" charset="0"/>
                <a:cs typeface="Times New Roman" panose="02020603050405020304" pitchFamily="18" charset="0"/>
              </a:rPr>
              <a:t>表示。此外，也有阶段变量是连续的情形。如果过程可以在任何时刻作出决策，且在任意两个不同的时刻之间允许有无穷多个决策时，阶段变量就是连续的。</a:t>
            </a:r>
            <a:r>
              <a:rPr lang="en-US" altLang="zh-CN" sz="2400" b="1" cap="none" dirty="0">
                <a:latin typeface="Times New Roman" panose="02020603050405020304" pitchFamily="18" charset="0"/>
                <a:cs typeface="Times New Roman" panose="02020603050405020304" pitchFamily="18" charset="0"/>
              </a:rPr>
              <a:t> </a:t>
            </a:r>
          </a:p>
        </p:txBody>
      </p:sp>
      <p:sp>
        <p:nvSpPr>
          <p:cNvPr id="6" name="文本框 5">
            <a:extLst>
              <a:ext uri="{FF2B5EF4-FFF2-40B4-BE49-F238E27FC236}">
                <a16:creationId xmlns:a16="http://schemas.microsoft.com/office/drawing/2014/main" id="{45052901-3AB3-4E79-B657-CEA795E0AD00}"/>
              </a:ext>
            </a:extLst>
          </p:cNvPr>
          <p:cNvSpPr txBox="1"/>
          <p:nvPr/>
        </p:nvSpPr>
        <p:spPr>
          <a:xfrm>
            <a:off x="0" y="4888523"/>
            <a:ext cx="12192000" cy="1107996"/>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右图</a:t>
            </a:r>
            <a:r>
              <a:rPr lang="en-US" altLang="zh-CN" sz="2400" b="1" dirty="0">
                <a:latin typeface="Times New Roman" panose="02020603050405020304" pitchFamily="18" charset="0"/>
                <a:cs typeface="Times New Roman" panose="02020603050405020304" pitchFamily="18" charset="0"/>
              </a:rPr>
              <a:t>[</a:t>
            </a:r>
            <a:r>
              <a:rPr lang="zh-CN" altLang="en-US" sz="2400" b="1" dirty="0">
                <a:solidFill>
                  <a:srgbClr val="FF3399"/>
                </a:solidFill>
                <a:latin typeface="Times New Roman" panose="02020603050405020304" pitchFamily="18" charset="0"/>
                <a:cs typeface="Times New Roman" panose="02020603050405020304" pitchFamily="18" charset="0"/>
              </a:rPr>
              <a:t>最短路径问题，阶段逆序排列，下同</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个阶段是点</a:t>
            </a:r>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个阶段是点</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到点</a:t>
            </a:r>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个阶段是点</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到点</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个阶段是点</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到点</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，而第</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个阶段是点</a:t>
            </a:r>
            <a:r>
              <a:rPr lang="en-US" altLang="zh-CN" sz="2400" b="1" dirty="0">
                <a:latin typeface="Times New Roman" panose="02020603050405020304" pitchFamily="18" charset="0"/>
                <a:cs typeface="Times New Roman" panose="02020603050405020304" pitchFamily="18" charset="0"/>
              </a:rPr>
              <a:t>Q</a:t>
            </a:r>
            <a:r>
              <a:rPr lang="zh-CN" altLang="en-US" sz="2400" b="1" dirty="0">
                <a:latin typeface="Times New Roman" panose="02020603050405020304" pitchFamily="18" charset="0"/>
                <a:cs typeface="Times New Roman" panose="02020603050405020304" pitchFamily="18" charset="0"/>
              </a:rPr>
              <a:t>到点</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0C66A198-6ADF-4297-8CDB-5C3DF53D66D8}"/>
              </a:ext>
            </a:extLst>
          </p:cNvPr>
          <p:cNvPicPr>
            <a:picLocks noChangeAspect="1"/>
          </p:cNvPicPr>
          <p:nvPr/>
        </p:nvPicPr>
        <p:blipFill>
          <a:blip r:embed="rId2"/>
          <a:stretch>
            <a:fillRect/>
          </a:stretch>
        </p:blipFill>
        <p:spPr>
          <a:xfrm>
            <a:off x="6114756" y="1241031"/>
            <a:ext cx="5923809" cy="3485714"/>
          </a:xfrm>
          <a:prstGeom prst="rect">
            <a:avLst/>
          </a:prstGeom>
        </p:spPr>
      </p:pic>
    </p:spTree>
    <p:extLst>
      <p:ext uri="{BB962C8B-B14F-4D97-AF65-F5344CB8AC3E}">
        <p14:creationId xmlns:p14="http://schemas.microsoft.com/office/powerpoint/2010/main" val="15794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675249"/>
          </a:xfrm>
        </p:spPr>
        <p:txBody>
          <a:bodyPr/>
          <a:lstStyle/>
          <a:p>
            <a:r>
              <a:rPr lang="zh-CN" altLang="en-US" b="1" cap="none"/>
              <a:t>动态规划的三要素</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0" y="337624"/>
            <a:ext cx="6211049" cy="4656406"/>
          </a:xfrm>
        </p:spPr>
        <p:txBody>
          <a:bodyPr>
            <a:normAutofit lnSpcReduction="10000"/>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状态</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CC6600"/>
                </a:solidFill>
                <a:latin typeface="Times New Roman" panose="02020603050405020304" pitchFamily="18" charset="0"/>
                <a:cs typeface="Times New Roman" panose="02020603050405020304" pitchFamily="18" charset="0"/>
              </a:rPr>
              <a:t>状态表示每个阶段开始面临的自然状况或客观条件</a:t>
            </a:r>
            <a:r>
              <a:rPr lang="zh-CN" altLang="en-US" sz="2400" b="1" cap="none" dirty="0">
                <a:latin typeface="Times New Roman" panose="02020603050405020304" pitchFamily="18" charset="0"/>
                <a:cs typeface="Times New Roman" panose="02020603050405020304" pitchFamily="18" charset="0"/>
              </a:rPr>
              <a:t>，它不以人们的主观意志为转移，也称为不可控因素。</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过程的状态通常可以用一个或一组数来描述，称为</a:t>
            </a:r>
            <a:r>
              <a:rPr lang="zh-CN" altLang="en-US" sz="2400" b="1" cap="none" dirty="0">
                <a:solidFill>
                  <a:srgbClr val="009900"/>
                </a:solidFill>
                <a:latin typeface="Times New Roman" panose="02020603050405020304" pitchFamily="18" charset="0"/>
                <a:cs typeface="Times New Roman" panose="02020603050405020304" pitchFamily="18" charset="0"/>
              </a:rPr>
              <a:t>状态变量</a:t>
            </a:r>
            <a:r>
              <a:rPr lang="zh-CN" altLang="en-US" sz="2400" b="1" cap="none" dirty="0">
                <a:latin typeface="Times New Roman" panose="02020603050405020304" pitchFamily="18" charset="0"/>
                <a:cs typeface="Times New Roman" panose="02020603050405020304" pitchFamily="18" charset="0"/>
              </a:rPr>
              <a:t>。一般，状态是离散的，但有时为了方便也将状态取成连续的。当过程按所有可能不同的方式发展时，过程各段的状态变量将在某一确定的范围内取值。状态变量取值的集合称为</a:t>
            </a:r>
            <a:r>
              <a:rPr lang="zh-CN" altLang="en-US" sz="2400" b="1" cap="none" dirty="0">
                <a:solidFill>
                  <a:srgbClr val="9900CC"/>
                </a:solidFill>
                <a:latin typeface="Times New Roman" panose="02020603050405020304" pitchFamily="18" charset="0"/>
                <a:cs typeface="Times New Roman" panose="02020603050405020304" pitchFamily="18" charset="0"/>
              </a:rPr>
              <a:t>状态集合</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F91A9A1-5952-425B-8B7D-DCD5A24CADAE}"/>
              </a:ext>
            </a:extLst>
          </p:cNvPr>
          <p:cNvSpPr txBox="1"/>
          <p:nvPr/>
        </p:nvSpPr>
        <p:spPr>
          <a:xfrm>
            <a:off x="0" y="5281992"/>
            <a:ext cx="11437034" cy="830997"/>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右图，第</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个阶段有一个状态</a:t>
            </a:r>
            <a:r>
              <a:rPr lang="en-US" altLang="zh-CN" sz="2400" b="1" dirty="0">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个阶段有两个状态</a:t>
            </a:r>
            <a:r>
              <a:rPr lang="en-US" altLang="zh-CN" sz="2400" b="1" dirty="0">
                <a:latin typeface="Times New Roman" panose="02020603050405020304" pitchFamily="18" charset="0"/>
                <a:cs typeface="Times New Roman" panose="02020603050405020304" pitchFamily="18" charset="0"/>
              </a:rPr>
              <a:t>C</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C</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个阶段有三个状态</a:t>
            </a:r>
            <a:r>
              <a:rPr lang="en-US" altLang="zh-CN" sz="2400" b="1" dirty="0">
                <a:latin typeface="Times New Roman" panose="02020603050405020304" pitchFamily="18" charset="0"/>
                <a:cs typeface="Times New Roman" panose="02020603050405020304" pitchFamily="18" charset="0"/>
              </a:rPr>
              <a:t>B</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B</a:t>
            </a:r>
            <a:r>
              <a:rPr lang="en-US" altLang="zh-CN" sz="2400" b="1" baseline="-25000"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个阶段有三个状态</a:t>
            </a:r>
            <a:r>
              <a:rPr lang="en-US" altLang="zh-CN" sz="2400" b="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A</a:t>
            </a:r>
            <a:r>
              <a:rPr lang="en-US" altLang="zh-CN" sz="2400" b="1" baseline="-25000"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，第</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个阶段有一个状态</a:t>
            </a:r>
            <a:r>
              <a:rPr lang="en-US" altLang="zh-CN" sz="2400" b="1" dirty="0">
                <a:latin typeface="Times New Roman" panose="02020603050405020304" pitchFamily="18" charset="0"/>
                <a:cs typeface="Times New Roman" panose="02020603050405020304" pitchFamily="18" charset="0"/>
              </a:rPr>
              <a:t>Q</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1868466-E79E-473F-BE63-E91C8684B79C}"/>
              </a:ext>
            </a:extLst>
          </p:cNvPr>
          <p:cNvPicPr>
            <a:picLocks noChangeAspect="1"/>
          </p:cNvPicPr>
          <p:nvPr/>
        </p:nvPicPr>
        <p:blipFill>
          <a:blip r:embed="rId2"/>
          <a:stretch>
            <a:fillRect/>
          </a:stretch>
        </p:blipFill>
        <p:spPr>
          <a:xfrm>
            <a:off x="6211049" y="1235763"/>
            <a:ext cx="5923809" cy="3485714"/>
          </a:xfrm>
          <a:prstGeom prst="rect">
            <a:avLst/>
          </a:prstGeom>
        </p:spPr>
      </p:pic>
    </p:spTree>
    <p:extLst>
      <p:ext uri="{BB962C8B-B14F-4D97-AF65-F5344CB8AC3E}">
        <p14:creationId xmlns:p14="http://schemas.microsoft.com/office/powerpoint/2010/main" val="301898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675249"/>
          </a:xfrm>
        </p:spPr>
        <p:txBody>
          <a:bodyPr/>
          <a:lstStyle/>
          <a:p>
            <a:r>
              <a:rPr lang="zh-CN" altLang="en-US" b="1" cap="none"/>
              <a:t>动态规划的三要素</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 y="548640"/>
            <a:ext cx="6414869" cy="4121834"/>
          </a:xfrm>
        </p:spPr>
        <p:txBody>
          <a:bodyPr>
            <a:normAutofit lnSpcReduction="10000"/>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决策</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CC6600"/>
                </a:solidFill>
                <a:latin typeface="Times New Roman" panose="02020603050405020304" pitchFamily="18" charset="0"/>
                <a:cs typeface="Times New Roman" panose="02020603050405020304" pitchFamily="18" charset="0"/>
              </a:rPr>
              <a:t>一个阶段的状态给定以后，从该状态演变到下一阶段某个状态的一种选择（行动）称为决策。</a:t>
            </a:r>
            <a:r>
              <a:rPr lang="zh-CN" altLang="en-US" sz="2400" b="1" cap="none" dirty="0">
                <a:latin typeface="Times New Roman" panose="02020603050405020304" pitchFamily="18" charset="0"/>
                <a:cs typeface="Times New Roman" panose="02020603050405020304" pitchFamily="18" charset="0"/>
              </a:rPr>
              <a:t>在最优控制中，也称为控制。在许多问题中，决策可以自然而然地表示为一个数或一组数。不同的决策对应着不同的数值。描述决策的变量称</a:t>
            </a:r>
            <a:r>
              <a:rPr lang="zh-CN" altLang="en-US" sz="2400" b="1" cap="none" dirty="0">
                <a:solidFill>
                  <a:srgbClr val="009900"/>
                </a:solidFill>
                <a:latin typeface="Times New Roman" panose="02020603050405020304" pitchFamily="18" charset="0"/>
                <a:cs typeface="Times New Roman" panose="02020603050405020304" pitchFamily="18" charset="0"/>
              </a:rPr>
              <a:t>决策变量</a:t>
            </a:r>
            <a:r>
              <a:rPr lang="zh-CN" altLang="en-US" sz="2400" b="1" cap="none" dirty="0">
                <a:latin typeface="Times New Roman" panose="02020603050405020304" pitchFamily="18" charset="0"/>
                <a:cs typeface="Times New Roman" panose="02020603050405020304" pitchFamily="18" charset="0"/>
              </a:rPr>
              <a:t>，因</a:t>
            </a:r>
            <a:r>
              <a:rPr lang="zh-CN" altLang="en-US" sz="2400" b="1" cap="none" dirty="0">
                <a:solidFill>
                  <a:srgbClr val="FF3399"/>
                </a:solidFill>
                <a:latin typeface="Times New Roman" panose="02020603050405020304" pitchFamily="18" charset="0"/>
                <a:cs typeface="Times New Roman" panose="02020603050405020304" pitchFamily="18" charset="0"/>
              </a:rPr>
              <a:t>状态满足无后效性</a:t>
            </a:r>
            <a:r>
              <a:rPr lang="zh-CN" altLang="en-US" sz="2400" b="1" cap="none" dirty="0">
                <a:latin typeface="Times New Roman" panose="02020603050405020304" pitchFamily="18" charset="0"/>
                <a:cs typeface="Times New Roman" panose="02020603050405020304" pitchFamily="18" charset="0"/>
              </a:rPr>
              <a:t>，故在每个阶段选择决策时只需考虑当前的状态而无须考虑过程的历史。</a:t>
            </a:r>
            <a:endParaRPr lang="en-US" altLang="zh-CN" sz="2400" b="1" cap="none"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17D789D-A006-46E2-9A12-5D67890ACDEE}"/>
              </a:ext>
            </a:extLst>
          </p:cNvPr>
          <p:cNvSpPr txBox="1"/>
          <p:nvPr/>
        </p:nvSpPr>
        <p:spPr>
          <a:xfrm>
            <a:off x="112542" y="4790911"/>
            <a:ext cx="11957538" cy="1200329"/>
          </a:xfrm>
          <a:prstGeom prst="rect">
            <a:avLst/>
          </a:prstGeom>
          <a:noFill/>
        </p:spPr>
        <p:txBody>
          <a:bodyPr wrap="square" rtlCol="0">
            <a:spAutoFit/>
          </a:bodyPr>
          <a:lstStyle/>
          <a:p>
            <a:r>
              <a:rPr lang="zh-CN" altLang="en-US" sz="2400" b="1">
                <a:latin typeface="Times New Roman" panose="02020603050405020304" pitchFamily="18" charset="0"/>
                <a:cs typeface="Times New Roman" panose="02020603050405020304" pitchFamily="18" charset="0"/>
              </a:rPr>
              <a:t>右图，分阶段的最短路径（</a:t>
            </a:r>
            <a:r>
              <a:rPr lang="zh-CN" altLang="en-US" sz="2400" b="1">
                <a:solidFill>
                  <a:srgbClr val="FF0000"/>
                </a:solidFill>
                <a:latin typeface="Times New Roman" panose="02020603050405020304" pitchFamily="18" charset="0"/>
                <a:cs typeface="Times New Roman" panose="02020603050405020304" pitchFamily="18" charset="0"/>
              </a:rPr>
              <a:t>并非求解步骤</a:t>
            </a:r>
            <a:r>
              <a:rPr lang="zh-CN" altLang="en-US"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a:p>
            <a:r>
              <a:rPr lang="en-US" altLang="zh-CN" sz="2400" b="1">
                <a:solidFill>
                  <a:srgbClr val="FF3399"/>
                </a:solidFill>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C</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-&gt;T</a:t>
            </a:r>
            <a:r>
              <a:rPr lang="zh-CN" altLang="en-US" sz="2400" b="1">
                <a:latin typeface="Times New Roman" panose="02020603050405020304" pitchFamily="18" charset="0"/>
                <a:cs typeface="Times New Roman" panose="02020603050405020304" pitchFamily="18" charset="0"/>
              </a:rPr>
              <a:t>；</a:t>
            </a:r>
            <a:r>
              <a:rPr lang="en-US" altLang="zh-CN" sz="2400" b="1">
                <a:solidFill>
                  <a:srgbClr val="FF3399"/>
                </a:solidFill>
                <a:latin typeface="Times New Roman" panose="02020603050405020304" pitchFamily="18" charset="0"/>
                <a:cs typeface="Times New Roman" panose="02020603050405020304" pitchFamily="18" charset="0"/>
              </a:rPr>
              <a:t>2-&gt;1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-&gt;C</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-&gt;T</a:t>
            </a:r>
            <a:r>
              <a:rPr lang="zh-CN" altLang="en-US" sz="2400" b="1">
                <a:latin typeface="Times New Roman" panose="02020603050405020304" pitchFamily="18" charset="0"/>
                <a:cs typeface="Times New Roman" panose="02020603050405020304" pitchFamily="18" charset="0"/>
              </a:rPr>
              <a:t>；</a:t>
            </a:r>
            <a:r>
              <a:rPr lang="en-US" altLang="zh-CN" sz="2400" b="1">
                <a:solidFill>
                  <a:srgbClr val="FF3399"/>
                </a:solidFill>
                <a:latin typeface="Times New Roman" panose="02020603050405020304" pitchFamily="18" charset="0"/>
                <a:cs typeface="Times New Roman" panose="02020603050405020304" pitchFamily="18" charset="0"/>
              </a:rPr>
              <a:t>3-&gt;2-&gt;1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-&gt;B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-&gt;C</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-&gt;T</a:t>
            </a:r>
            <a:r>
              <a:rPr lang="zh-CN" altLang="en-US"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a:p>
            <a:r>
              <a:rPr lang="en-US" altLang="zh-CN" sz="2400" b="1">
                <a:solidFill>
                  <a:srgbClr val="FF3399"/>
                </a:solidFill>
                <a:latin typeface="Times New Roman" panose="02020603050405020304" pitchFamily="18" charset="0"/>
                <a:cs typeface="Times New Roman" panose="02020603050405020304" pitchFamily="18" charset="0"/>
              </a:rPr>
              <a:t>4-&gt;3-&gt;2-&gt;1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Q-&gt;A</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-&gt;B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-&gt;C</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-&gt;T</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Q-&gt;A</a:t>
            </a:r>
            <a:r>
              <a:rPr lang="en-US" altLang="zh-CN" sz="2400" b="1" baseline="-25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-&gt;B</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-&gt;C</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-&gt;T</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Q-&gt;A</a:t>
            </a:r>
            <a:r>
              <a:rPr lang="en-US" altLang="zh-CN" sz="2400" b="1" baseline="-25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-&gt;B</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-&gt;C</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-&gt;T</a:t>
            </a:r>
          </a:p>
        </p:txBody>
      </p:sp>
      <p:pic>
        <p:nvPicPr>
          <p:cNvPr id="7" name="图片 6">
            <a:extLst>
              <a:ext uri="{FF2B5EF4-FFF2-40B4-BE49-F238E27FC236}">
                <a16:creationId xmlns:a16="http://schemas.microsoft.com/office/drawing/2014/main" id="{09431562-6EB0-4294-AE3E-9208460A3F1E}"/>
              </a:ext>
            </a:extLst>
          </p:cNvPr>
          <p:cNvPicPr>
            <a:picLocks noChangeAspect="1"/>
          </p:cNvPicPr>
          <p:nvPr/>
        </p:nvPicPr>
        <p:blipFill>
          <a:blip r:embed="rId2"/>
          <a:stretch>
            <a:fillRect/>
          </a:stretch>
        </p:blipFill>
        <p:spPr>
          <a:xfrm>
            <a:off x="6372952" y="714319"/>
            <a:ext cx="5819048" cy="3790476"/>
          </a:xfrm>
          <a:prstGeom prst="rect">
            <a:avLst/>
          </a:prstGeom>
        </p:spPr>
      </p:pic>
    </p:spTree>
    <p:extLst>
      <p:ext uri="{BB962C8B-B14F-4D97-AF65-F5344CB8AC3E}">
        <p14:creationId xmlns:p14="http://schemas.microsoft.com/office/powerpoint/2010/main" val="320633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576775"/>
          </a:xfrm>
        </p:spPr>
        <p:txBody>
          <a:bodyPr>
            <a:normAutofit fontScale="90000"/>
          </a:bodyPr>
          <a:lstStyle/>
          <a:p>
            <a:r>
              <a:rPr lang="zh-CN" altLang="en-US" b="1" cap="none"/>
              <a:t>动态规划的适用条件</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0" y="914401"/>
            <a:ext cx="6296762" cy="2658794"/>
          </a:xfrm>
        </p:spPr>
        <p:txBody>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最优子结构</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solidFill>
                  <a:srgbClr val="FF0066"/>
                </a:solidFill>
                <a:latin typeface="Times New Roman" panose="02020603050405020304" pitchFamily="18" charset="0"/>
                <a:cs typeface="Times New Roman" panose="02020603050405020304" pitchFamily="18" charset="0"/>
              </a:rPr>
              <a:t>问题的最优解包含了其子问题的最优解。</a:t>
            </a:r>
            <a:endParaRPr lang="en-US" altLang="zh-CN" sz="2400" b="1" cap="none" dirty="0">
              <a:solidFill>
                <a:srgbClr val="FF0066"/>
              </a:solidFill>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不论过去状态和决策如何，对前面的决策所形成的状态而言，</a:t>
            </a:r>
            <a:r>
              <a:rPr lang="zh-CN" altLang="en-US" sz="2400" b="1" cap="none" dirty="0">
                <a:solidFill>
                  <a:srgbClr val="CC6600"/>
                </a:solidFill>
                <a:latin typeface="Times New Roman" panose="02020603050405020304" pitchFamily="18" charset="0"/>
                <a:cs typeface="Times New Roman" panose="02020603050405020304" pitchFamily="18" charset="0"/>
              </a:rPr>
              <a:t>余下的诸决策必须构成最优策略</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ADDC76-D8D0-4625-BF67-D34D22DF1119}"/>
              </a:ext>
            </a:extLst>
          </p:cNvPr>
          <p:cNvSpPr txBox="1"/>
          <p:nvPr/>
        </p:nvSpPr>
        <p:spPr>
          <a:xfrm>
            <a:off x="-56271" y="3578236"/>
            <a:ext cx="12093526" cy="1200329"/>
          </a:xfrm>
          <a:prstGeom prst="rect">
            <a:avLst/>
          </a:prstGeom>
          <a:noFill/>
        </p:spPr>
        <p:txBody>
          <a:bodyPr wrap="square" rtlCol="0">
            <a:spAutoFit/>
          </a:bodyPr>
          <a:lstStyle/>
          <a:p>
            <a:r>
              <a:rPr lang="zh-CN" altLang="en-US" sz="2400" b="1"/>
              <a:t>右图，如果路径：</a:t>
            </a:r>
            <a:r>
              <a:rPr lang="en-US" altLang="zh-CN" sz="2400" b="1"/>
              <a:t>Q-&gt;A</a:t>
            </a:r>
            <a:r>
              <a:rPr lang="en-US" altLang="zh-CN" sz="2400" b="1" baseline="-25000">
                <a:latin typeface="Times New Roman" panose="02020603050405020304" pitchFamily="18" charset="0"/>
                <a:cs typeface="Times New Roman" panose="02020603050405020304" pitchFamily="18" charset="0"/>
              </a:rPr>
              <a:t>2</a:t>
            </a:r>
            <a:r>
              <a:rPr lang="en-US" altLang="zh-CN" sz="2400" b="1"/>
              <a:t>-&gt;B</a:t>
            </a:r>
            <a:r>
              <a:rPr lang="en-US" altLang="zh-CN" sz="2400" b="1" baseline="-25000">
                <a:latin typeface="Times New Roman" panose="02020603050405020304" pitchFamily="18" charset="0"/>
                <a:cs typeface="Times New Roman" panose="02020603050405020304" pitchFamily="18" charset="0"/>
              </a:rPr>
              <a:t>1</a:t>
            </a:r>
            <a:r>
              <a:rPr lang="en-US" altLang="zh-CN" sz="2400" b="1"/>
              <a:t>-&gt;C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p>
          <a:p>
            <a:r>
              <a:rPr lang="zh-CN" altLang="en-US" sz="2400" b="1"/>
              <a:t>是从</a:t>
            </a:r>
            <a:r>
              <a:rPr lang="en-US" altLang="zh-CN" sz="2400" b="1"/>
              <a:t>Q</a:t>
            </a:r>
            <a:r>
              <a:rPr lang="zh-CN" altLang="en-US" sz="2400" b="1"/>
              <a:t>到</a:t>
            </a:r>
            <a:r>
              <a:rPr lang="en-US" altLang="zh-CN" sz="2400" b="1"/>
              <a:t>T</a:t>
            </a:r>
            <a:r>
              <a:rPr lang="zh-CN" altLang="en-US" sz="2400" b="1"/>
              <a:t>的最短路径，则路径：</a:t>
            </a:r>
            <a:r>
              <a:rPr lang="en-US" altLang="zh-CN" sz="2400" b="1"/>
              <a:t>A</a:t>
            </a:r>
            <a:r>
              <a:rPr lang="en-US" altLang="zh-CN" sz="2400" b="1" baseline="-25000">
                <a:latin typeface="Times New Roman" panose="02020603050405020304" pitchFamily="18" charset="0"/>
                <a:cs typeface="Times New Roman" panose="02020603050405020304" pitchFamily="18" charset="0"/>
              </a:rPr>
              <a:t>2</a:t>
            </a:r>
            <a:r>
              <a:rPr lang="en-US" altLang="zh-CN" sz="2400" b="1"/>
              <a:t>-&gt;B</a:t>
            </a:r>
            <a:r>
              <a:rPr lang="en-US" altLang="zh-CN" sz="2400" b="1" baseline="-25000">
                <a:latin typeface="Times New Roman" panose="02020603050405020304" pitchFamily="18" charset="0"/>
                <a:cs typeface="Times New Roman" panose="02020603050405020304" pitchFamily="18" charset="0"/>
              </a:rPr>
              <a:t>1</a:t>
            </a:r>
            <a:r>
              <a:rPr lang="en-US" altLang="zh-CN" sz="2400" b="1"/>
              <a: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p>
          <a:p>
            <a:r>
              <a:rPr lang="zh-CN" altLang="en-US" sz="2400" b="1"/>
              <a:t>必然是从</a:t>
            </a:r>
            <a:r>
              <a:rPr lang="en-US" altLang="zh-CN" sz="2400" b="1"/>
              <a:t>A</a:t>
            </a:r>
            <a:r>
              <a:rPr lang="en-US" altLang="zh-CN" sz="2400" b="1" baseline="-25000">
                <a:latin typeface="Times New Roman" panose="02020603050405020304" pitchFamily="18" charset="0"/>
                <a:cs typeface="Times New Roman" panose="02020603050405020304" pitchFamily="18" charset="0"/>
              </a:rPr>
              <a:t>2</a:t>
            </a:r>
            <a:r>
              <a:rPr lang="zh-CN" altLang="en-US" sz="2400" b="1"/>
              <a:t>到</a:t>
            </a:r>
            <a:r>
              <a:rPr lang="en-US" altLang="zh-CN" sz="2400" b="1"/>
              <a:t>T</a:t>
            </a:r>
            <a:r>
              <a:rPr lang="zh-CN" altLang="en-US" sz="2400" b="1"/>
              <a:t>的最短路径。</a:t>
            </a:r>
          </a:p>
        </p:txBody>
      </p:sp>
      <p:pic>
        <p:nvPicPr>
          <p:cNvPr id="6" name="图片 5">
            <a:extLst>
              <a:ext uri="{FF2B5EF4-FFF2-40B4-BE49-F238E27FC236}">
                <a16:creationId xmlns:a16="http://schemas.microsoft.com/office/drawing/2014/main" id="{DE55B055-8B6C-4D59-8F47-D40E01B367E5}"/>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288296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576775"/>
          </a:xfrm>
        </p:spPr>
        <p:txBody>
          <a:bodyPr>
            <a:normAutofit fontScale="90000"/>
          </a:bodyPr>
          <a:lstStyle/>
          <a:p>
            <a:r>
              <a:rPr lang="zh-CN" altLang="en-US" b="1" cap="none"/>
              <a:t>动态规划的适用条件</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0" y="914401"/>
            <a:ext cx="6296762" cy="2658794"/>
          </a:xfrm>
        </p:spPr>
        <p:txBody>
          <a:bodyPr>
            <a:normAutofit fontScale="92500" lnSpcReduction="10000"/>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重叠子问题</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用递归算法（</a:t>
            </a:r>
            <a:r>
              <a:rPr lang="zh-CN" altLang="en-US" sz="2400" b="1" cap="none" dirty="0">
                <a:solidFill>
                  <a:srgbClr val="CC6600"/>
                </a:solidFill>
                <a:latin typeface="Times New Roman" panose="02020603050405020304" pitchFamily="18" charset="0"/>
                <a:cs typeface="Times New Roman" panose="02020603050405020304" pitchFamily="18" charset="0"/>
              </a:rPr>
              <a:t>自底向上或带备忘录的自顶向下</a:t>
            </a:r>
            <a:r>
              <a:rPr lang="zh-CN" altLang="en-US" sz="2400" b="1" cap="none" dirty="0">
                <a:latin typeface="Times New Roman" panose="02020603050405020304" pitchFamily="18" charset="0"/>
                <a:cs typeface="Times New Roman" panose="02020603050405020304" pitchFamily="18" charset="0"/>
              </a:rPr>
              <a:t>）</a:t>
            </a:r>
            <a:r>
              <a:rPr lang="zh-CN" altLang="en-US" sz="2400" b="1" cap="none" dirty="0">
                <a:solidFill>
                  <a:srgbClr val="FF0066"/>
                </a:solidFill>
                <a:latin typeface="Times New Roman" panose="02020603050405020304" pitchFamily="18" charset="0"/>
                <a:cs typeface="Times New Roman" panose="02020603050405020304" pitchFamily="18" charset="0"/>
              </a:rPr>
              <a:t>求解问题时，有些子问题会被反复计算多次</a:t>
            </a:r>
            <a:r>
              <a:rPr lang="zh-CN" altLang="en-US" sz="2400" b="1" cap="none" dirty="0">
                <a:latin typeface="Times New Roman" panose="02020603050405020304" pitchFamily="18" charset="0"/>
                <a:cs typeface="Times New Roman" panose="02020603050405020304" pitchFamily="18" charset="0"/>
              </a:rPr>
              <a:t>，称这些子问题重叠。</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动态规划算法利用该性质，对每个子问题只解一次</a:t>
            </a:r>
            <a:r>
              <a:rPr lang="en-US" altLang="zh-CN" sz="2400" b="1" cap="none" dirty="0">
                <a:latin typeface="Times New Roman" panose="02020603050405020304" pitchFamily="18" charset="0"/>
                <a:cs typeface="Times New Roman" panose="02020603050405020304" pitchFamily="18" charset="0"/>
              </a:rPr>
              <a:t>(</a:t>
            </a:r>
            <a:r>
              <a:rPr lang="zh-CN" altLang="en-US" sz="2400" b="1" cap="none" dirty="0">
                <a:solidFill>
                  <a:srgbClr val="009900"/>
                </a:solidFill>
                <a:latin typeface="Times New Roman" panose="02020603050405020304" pitchFamily="18" charset="0"/>
                <a:cs typeface="Times New Roman" panose="02020603050405020304" pitchFamily="18" charset="0"/>
              </a:rPr>
              <a:t>备忘录法</a:t>
            </a:r>
            <a:r>
              <a:rPr lang="zh-CN" altLang="en-US" sz="2400" b="1" cap="none" dirty="0">
                <a:latin typeface="Times New Roman" panose="02020603050405020304" pitchFamily="18" charset="0"/>
                <a:cs typeface="Times New Roman" panose="02020603050405020304" pitchFamily="18" charset="0"/>
              </a:rPr>
              <a:t>，保存中间结果</a:t>
            </a:r>
            <a:r>
              <a:rPr lang="en-US" altLang="zh-CN" sz="2400" b="1" cap="none" dirty="0">
                <a:latin typeface="Times New Roman" panose="02020603050405020304" pitchFamily="18" charset="0"/>
                <a:cs typeface="Times New Roman" panose="02020603050405020304" pitchFamily="18" charset="0"/>
              </a:rPr>
              <a:t>)</a:t>
            </a:r>
            <a:r>
              <a:rPr lang="zh-CN" altLang="en-US" sz="2400" b="1" cap="none" dirty="0">
                <a:latin typeface="Times New Roman" panose="02020603050405020304" pitchFamily="18" charset="0"/>
                <a:cs typeface="Times New Roman" panose="02020603050405020304" pitchFamily="18" charset="0"/>
              </a:rPr>
              <a:t>，以便重复利用。</a:t>
            </a:r>
            <a:endParaRPr lang="en-US" altLang="zh-CN" sz="2400" b="1" cap="none"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ADDC76-D8D0-4625-BF67-D34D22DF1119}"/>
              </a:ext>
            </a:extLst>
          </p:cNvPr>
          <p:cNvSpPr txBox="1"/>
          <p:nvPr/>
        </p:nvSpPr>
        <p:spPr>
          <a:xfrm>
            <a:off x="49236" y="4483568"/>
            <a:ext cx="12093526" cy="830997"/>
          </a:xfrm>
          <a:prstGeom prst="rect">
            <a:avLst/>
          </a:prstGeom>
          <a:noFill/>
        </p:spPr>
        <p:txBody>
          <a:bodyPr wrap="square" rtlCol="0">
            <a:spAutoFit/>
          </a:bodyPr>
          <a:lstStyle/>
          <a:p>
            <a:r>
              <a:rPr lang="zh-CN" altLang="en-US" sz="2400" b="1"/>
              <a:t>右图，计算</a:t>
            </a:r>
            <a:r>
              <a:rPr lang="en-US" altLang="zh-CN" sz="2400" b="1"/>
              <a:t>Q-&gt;A</a:t>
            </a:r>
            <a:r>
              <a:rPr lang="en-US" altLang="zh-CN" sz="2400" b="1" baseline="-25000">
                <a:latin typeface="Times New Roman" panose="02020603050405020304" pitchFamily="18" charset="0"/>
                <a:cs typeface="Times New Roman" panose="02020603050405020304" pitchFamily="18" charset="0"/>
              </a:rPr>
              <a:t>2</a:t>
            </a:r>
            <a:r>
              <a:rPr lang="en-US" altLang="zh-CN" sz="2400" b="1"/>
              <a:t>-&gt;B</a:t>
            </a:r>
            <a:r>
              <a:rPr lang="en-US" altLang="zh-CN" sz="2400" b="1" baseline="-25000">
                <a:latin typeface="Times New Roman" panose="02020603050405020304" pitchFamily="18" charset="0"/>
                <a:cs typeface="Times New Roman" panose="02020603050405020304" pitchFamily="18" charset="0"/>
              </a:rPr>
              <a:t>1</a:t>
            </a:r>
            <a:r>
              <a:rPr lang="en-US" altLang="zh-CN" sz="2400" b="1"/>
              <a:t>-&gt;C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r>
              <a:rPr lang="zh-CN" altLang="en-US" sz="2400" b="1"/>
              <a:t>这条路径的长度时，用到了</a:t>
            </a:r>
            <a:r>
              <a:rPr lang="en-US" altLang="zh-CN" sz="2400" b="1"/>
              <a: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r>
              <a:rPr lang="zh-CN" altLang="en-US" sz="2400" b="1"/>
              <a:t>的长度、</a:t>
            </a:r>
            <a:r>
              <a:rPr lang="en-US" altLang="zh-CN" sz="2400" b="1"/>
              <a:t>B</a:t>
            </a:r>
            <a:r>
              <a:rPr lang="en-US" altLang="zh-CN" sz="2400" b="1" baseline="-25000">
                <a:latin typeface="Times New Roman" panose="02020603050405020304" pitchFamily="18" charset="0"/>
                <a:cs typeface="Times New Roman" panose="02020603050405020304" pitchFamily="18" charset="0"/>
              </a:rPr>
              <a:t>1</a:t>
            </a:r>
            <a:r>
              <a:rPr lang="en-US" altLang="zh-CN" sz="2400" b="1"/>
              <a:t>-&gt;C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r>
              <a:rPr lang="zh-CN" altLang="en-US" sz="2400" b="1"/>
              <a:t>的长度，</a:t>
            </a:r>
            <a:r>
              <a:rPr lang="en-US" altLang="zh-CN" sz="2400" b="1"/>
              <a:t>A</a:t>
            </a:r>
            <a:r>
              <a:rPr lang="en-US" altLang="zh-CN" sz="2400" b="1" baseline="-25000">
                <a:latin typeface="Times New Roman" panose="02020603050405020304" pitchFamily="18" charset="0"/>
                <a:cs typeface="Times New Roman" panose="02020603050405020304" pitchFamily="18" charset="0"/>
              </a:rPr>
              <a:t>2</a:t>
            </a:r>
            <a:r>
              <a:rPr lang="en-US" altLang="zh-CN" sz="2400" b="1"/>
              <a:t>-&gt;B</a:t>
            </a:r>
            <a:r>
              <a:rPr lang="en-US" altLang="zh-CN" sz="2400" b="1" baseline="-25000">
                <a:latin typeface="Times New Roman" panose="02020603050405020304" pitchFamily="18" charset="0"/>
                <a:cs typeface="Times New Roman" panose="02020603050405020304" pitchFamily="18" charset="0"/>
              </a:rPr>
              <a:t>1</a:t>
            </a:r>
            <a:r>
              <a:rPr lang="en-US" altLang="zh-CN" sz="2400" b="1"/>
              <a:t>-&gt;C</a:t>
            </a:r>
            <a:r>
              <a:rPr lang="en-US" altLang="zh-CN" sz="2400" b="1" baseline="-25000">
                <a:latin typeface="Times New Roman" panose="02020603050405020304" pitchFamily="18" charset="0"/>
                <a:cs typeface="Times New Roman" panose="02020603050405020304" pitchFamily="18" charset="0"/>
              </a:rPr>
              <a:t>1</a:t>
            </a:r>
            <a:r>
              <a:rPr lang="en-US" altLang="zh-CN" sz="2400" b="1"/>
              <a:t>-&gt;T</a:t>
            </a:r>
            <a:r>
              <a:rPr lang="zh-CN" altLang="en-US" sz="2400" b="1"/>
              <a:t>的长度。</a:t>
            </a:r>
          </a:p>
        </p:txBody>
      </p:sp>
      <p:pic>
        <p:nvPicPr>
          <p:cNvPr id="6" name="图片 5">
            <a:extLst>
              <a:ext uri="{FF2B5EF4-FFF2-40B4-BE49-F238E27FC236}">
                <a16:creationId xmlns:a16="http://schemas.microsoft.com/office/drawing/2014/main" id="{14DF3479-607C-4171-A9EC-CA47E398CFF8}"/>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234607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576775"/>
          </a:xfrm>
        </p:spPr>
        <p:txBody>
          <a:bodyPr>
            <a:normAutofit fontScale="90000"/>
          </a:bodyPr>
          <a:lstStyle/>
          <a:p>
            <a:r>
              <a:rPr lang="zh-CN" altLang="en-US" b="1" cap="none"/>
              <a:t>动态规划的适用条件</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0" y="367396"/>
            <a:ext cx="6296762" cy="2447778"/>
          </a:xfrm>
        </p:spPr>
        <p:txBody>
          <a:bodyPr>
            <a:normAutofit lnSpcReduction="10000"/>
          </a:bodyPr>
          <a:lstStyle/>
          <a:p>
            <a:pPr lvl="0">
              <a:buClr>
                <a:prstClr val="black"/>
              </a:buCl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无后效性</a:t>
            </a:r>
            <a:r>
              <a:rPr lang="en-US" altLang="zh-CN" sz="2800" b="1" cap="none" dirty="0">
                <a:solidFill>
                  <a:srgbClr val="0000CC"/>
                </a:solidFill>
                <a:latin typeface="Times New Roman" panose="02020603050405020304" pitchFamily="18" charset="0"/>
                <a:cs typeface="Times New Roman" panose="02020603050405020304" pitchFamily="18" charset="0"/>
              </a:rPr>
              <a:t>/</a:t>
            </a:r>
            <a:r>
              <a:rPr lang="zh-CN" altLang="en-US" sz="2800" b="1" cap="none" dirty="0">
                <a:solidFill>
                  <a:srgbClr val="0000CC"/>
                </a:solidFill>
                <a:latin typeface="Times New Roman" panose="02020603050405020304" pitchFamily="18" charset="0"/>
                <a:cs typeface="Times New Roman" panose="02020603050405020304" pitchFamily="18" charset="0"/>
              </a:rPr>
              <a:t>无后向性</a:t>
            </a:r>
            <a:r>
              <a:rPr lang="en-US" altLang="zh-CN" sz="2800" b="1" cap="none" dirty="0">
                <a:solidFill>
                  <a:srgbClr val="0000CC"/>
                </a:solidFill>
                <a:latin typeface="Times New Roman" panose="02020603050405020304" pitchFamily="18" charset="0"/>
                <a:cs typeface="Times New Roman" panose="02020603050405020304" pitchFamily="18" charset="0"/>
              </a:rPr>
              <a:t>/</a:t>
            </a:r>
            <a:r>
              <a:rPr lang="zh-CN" altLang="en-US" sz="2800" b="1" cap="none" dirty="0">
                <a:solidFill>
                  <a:srgbClr val="0000CC"/>
                </a:solidFill>
                <a:latin typeface="Times New Roman" panose="02020603050405020304" pitchFamily="18" charset="0"/>
                <a:cs typeface="Times New Roman" panose="02020603050405020304" pitchFamily="18" charset="0"/>
              </a:rPr>
              <a:t>马尔科夫性</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Clr>
                <a:prstClr val="black"/>
              </a:buClr>
              <a:buNone/>
            </a:pPr>
            <a:r>
              <a:rPr lang="zh-CN" altLang="en-US" sz="2400" b="1" cap="none" dirty="0">
                <a:latin typeface="Times New Roman" panose="02020603050405020304" pitchFamily="18" charset="0"/>
                <a:cs typeface="Times New Roman" panose="02020603050405020304" pitchFamily="18" charset="0"/>
              </a:rPr>
              <a:t>系统从某个阶段往后的发展，仅由本阶段所处的状态及其往后的决策所决定，与系统以前经历的状态和决策无关。</a:t>
            </a:r>
            <a:endParaRPr lang="en-US" altLang="zh-CN" sz="2400" b="1" cap="none" dirty="0">
              <a:latin typeface="Times New Roman" panose="02020603050405020304" pitchFamily="18" charset="0"/>
              <a:cs typeface="Times New Roman" panose="02020603050405020304" pitchFamily="18" charset="0"/>
            </a:endParaRPr>
          </a:p>
          <a:p>
            <a:pPr marL="0" indent="0">
              <a:buClr>
                <a:prstClr val="black"/>
              </a:buClr>
              <a:buNone/>
            </a:pPr>
            <a:r>
              <a:rPr lang="zh-CN" altLang="en-US" sz="2400" b="1" cap="none" dirty="0">
                <a:solidFill>
                  <a:srgbClr val="FF0066"/>
                </a:solidFill>
                <a:latin typeface="Times New Roman" panose="02020603050405020304" pitchFamily="18" charset="0"/>
                <a:cs typeface="Times New Roman" panose="02020603050405020304" pitchFamily="18" charset="0"/>
              </a:rPr>
              <a:t>每个状态都是过去历史的一个完整总结。</a:t>
            </a:r>
            <a:endParaRPr lang="en-US" altLang="zh-CN" sz="2400" b="1" cap="none" dirty="0">
              <a:solidFill>
                <a:srgbClr val="FF0066"/>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ADDC76-D8D0-4625-BF67-D34D22DF1119}"/>
              </a:ext>
            </a:extLst>
          </p:cNvPr>
          <p:cNvSpPr txBox="1"/>
          <p:nvPr/>
        </p:nvSpPr>
        <p:spPr>
          <a:xfrm>
            <a:off x="0" y="2815174"/>
            <a:ext cx="12093526" cy="3785652"/>
          </a:xfrm>
          <a:prstGeom prst="rect">
            <a:avLst/>
          </a:prstGeom>
          <a:noFill/>
        </p:spPr>
        <p:txBody>
          <a:bodyPr wrap="square" rtlCol="0">
            <a:spAutoFit/>
          </a:bodyPr>
          <a:lstStyle/>
          <a:p>
            <a:r>
              <a:rPr lang="zh-CN" altLang="en-US" sz="2400" b="1"/>
              <a:t>右图，第</a:t>
            </a:r>
            <a:r>
              <a:rPr lang="en-US" altLang="zh-CN" sz="2400" b="1"/>
              <a:t>0</a:t>
            </a:r>
            <a:r>
              <a:rPr lang="zh-CN" altLang="en-US" sz="2400" b="1"/>
              <a:t>阶段：</a:t>
            </a:r>
            <a:r>
              <a:rPr lang="en-US" altLang="zh-CN" sz="2400" b="1"/>
              <a:t>T</a:t>
            </a:r>
          </a:p>
          <a:p>
            <a:r>
              <a:rPr lang="zh-CN" altLang="en-US" sz="2400" b="1"/>
              <a:t>第</a:t>
            </a:r>
            <a:r>
              <a:rPr lang="en-US" altLang="zh-CN" sz="2400" b="1"/>
              <a:t>1</a:t>
            </a:r>
            <a:r>
              <a:rPr lang="zh-CN" altLang="en-US" sz="2400" b="1"/>
              <a:t>阶段：</a:t>
            </a:r>
            <a:r>
              <a:rPr lang="en-US" altLang="zh-CN" sz="2400" b="1"/>
              <a:t>C-&gt;T</a:t>
            </a:r>
          </a:p>
          <a:p>
            <a:r>
              <a:rPr lang="zh-CN" altLang="en-US" sz="2400" b="1"/>
              <a:t>第</a:t>
            </a:r>
            <a:r>
              <a:rPr lang="en-US" altLang="zh-CN" sz="2400" b="1"/>
              <a:t>2</a:t>
            </a:r>
            <a:r>
              <a:rPr lang="zh-CN" altLang="en-US" sz="2400" b="1"/>
              <a:t>阶段：</a:t>
            </a:r>
            <a:r>
              <a:rPr lang="en-US" altLang="zh-CN" sz="2400" b="1"/>
              <a:t>B-&gt;C</a:t>
            </a:r>
          </a:p>
          <a:p>
            <a:r>
              <a:rPr lang="zh-CN" altLang="en-US" sz="2400" b="1"/>
              <a:t>第</a:t>
            </a:r>
            <a:r>
              <a:rPr lang="en-US" altLang="zh-CN" sz="2400" b="1"/>
              <a:t>3</a:t>
            </a:r>
            <a:r>
              <a:rPr lang="zh-CN" altLang="en-US" sz="2400" b="1"/>
              <a:t>阶段：</a:t>
            </a:r>
            <a:r>
              <a:rPr lang="en-US" altLang="zh-CN" sz="2400" b="1"/>
              <a:t>A-&gt;B</a:t>
            </a:r>
          </a:p>
          <a:p>
            <a:r>
              <a:rPr lang="zh-CN" altLang="en-US" sz="2400" b="1"/>
              <a:t>第</a:t>
            </a:r>
            <a:r>
              <a:rPr lang="en-US" altLang="zh-CN" sz="2400" b="1"/>
              <a:t>4</a:t>
            </a:r>
            <a:r>
              <a:rPr lang="zh-CN" altLang="en-US" sz="2400" b="1"/>
              <a:t>阶段：</a:t>
            </a:r>
            <a:r>
              <a:rPr lang="en-US" altLang="zh-CN" sz="2400" b="1"/>
              <a:t>Q-&gt;A</a:t>
            </a:r>
          </a:p>
          <a:p>
            <a:r>
              <a:rPr lang="zh-CN" altLang="en-US" sz="2400" b="1"/>
              <a:t>第</a:t>
            </a:r>
            <a:r>
              <a:rPr lang="en-US" altLang="zh-CN" sz="2400" b="1"/>
              <a:t>k+1</a:t>
            </a:r>
            <a:r>
              <a:rPr lang="zh-CN" altLang="en-US" sz="2400" b="1"/>
              <a:t>个阶段的决策，只与第</a:t>
            </a:r>
            <a:r>
              <a:rPr lang="en-US" altLang="zh-CN" sz="2400" b="1"/>
              <a:t>k</a:t>
            </a:r>
            <a:r>
              <a:rPr lang="zh-CN" altLang="en-US" sz="2400" b="1"/>
              <a:t>个阶段的决策有关，而与第</a:t>
            </a:r>
            <a:r>
              <a:rPr lang="en-US" altLang="zh-CN" sz="2400" b="1"/>
              <a:t>k-1</a:t>
            </a:r>
            <a:r>
              <a:rPr lang="zh-CN" altLang="en-US" sz="2400" b="1"/>
              <a:t>个及之前的决策无关。</a:t>
            </a:r>
            <a:endParaRPr lang="en-US" altLang="zh-CN" sz="2400" b="1"/>
          </a:p>
          <a:p>
            <a:r>
              <a:rPr lang="zh-CN" altLang="en-US" sz="2400" b="1"/>
              <a:t>阶段</a:t>
            </a:r>
            <a:r>
              <a:rPr lang="en-US" altLang="zh-CN" sz="2400" b="1"/>
              <a:t>3</a:t>
            </a:r>
            <a:r>
              <a:rPr lang="zh-CN" altLang="en-US" sz="2400" b="1"/>
              <a:t>的决策，即</a:t>
            </a:r>
            <a:r>
              <a:rPr lang="en-US" altLang="zh-CN" sz="2400" b="1"/>
              <a:t>A</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T</a:t>
            </a:r>
            <a:r>
              <a:rPr lang="zh-CN" altLang="en-US" sz="2400" b="1"/>
              <a:t>的最短距离，只与阶段</a:t>
            </a:r>
            <a:r>
              <a:rPr lang="en-US" altLang="zh-CN" sz="2400" b="1"/>
              <a:t>2</a:t>
            </a:r>
            <a:r>
              <a:rPr lang="zh-CN" altLang="en-US" sz="2400" b="1"/>
              <a:t>的决策（</a:t>
            </a:r>
            <a:r>
              <a:rPr lang="en-US" altLang="zh-CN" sz="2400" b="1"/>
              <a:t>B</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T</a:t>
            </a:r>
            <a:r>
              <a:rPr lang="zh-CN" altLang="en-US" sz="2400" b="1"/>
              <a:t>、</a:t>
            </a:r>
            <a:r>
              <a:rPr lang="en-US" altLang="zh-CN" sz="2400" b="1"/>
              <a:t>B</a:t>
            </a:r>
            <a:r>
              <a:rPr lang="en-US" altLang="zh-CN" sz="2400" b="1" baseline="-25000">
                <a:latin typeface="Times New Roman" panose="02020603050405020304" pitchFamily="18" charset="0"/>
                <a:cs typeface="Times New Roman" panose="02020603050405020304" pitchFamily="18" charset="0"/>
              </a:rPr>
              <a:t>2</a:t>
            </a:r>
            <a:r>
              <a:rPr lang="zh-CN" altLang="en-US" sz="2400" b="1"/>
              <a:t>到</a:t>
            </a:r>
            <a:r>
              <a:rPr lang="en-US" altLang="zh-CN" sz="2400" b="1"/>
              <a:t>T</a:t>
            </a:r>
            <a:r>
              <a:rPr lang="zh-CN" altLang="en-US" sz="2400" b="1"/>
              <a:t>、</a:t>
            </a:r>
            <a:r>
              <a:rPr lang="en-US" altLang="zh-CN" sz="2400" b="1"/>
              <a:t>B</a:t>
            </a:r>
            <a:r>
              <a:rPr lang="en-US" altLang="zh-CN" sz="2400" b="1" baseline="-25000">
                <a:latin typeface="Times New Roman" panose="02020603050405020304" pitchFamily="18" charset="0"/>
                <a:cs typeface="Times New Roman" panose="02020603050405020304" pitchFamily="18" charset="0"/>
              </a:rPr>
              <a:t>3</a:t>
            </a:r>
            <a:r>
              <a:rPr lang="zh-CN" altLang="en-US" sz="2400" b="1"/>
              <a:t>到</a:t>
            </a:r>
            <a:r>
              <a:rPr lang="en-US" altLang="zh-CN" sz="2400" b="1"/>
              <a:t>T</a:t>
            </a:r>
            <a:r>
              <a:rPr lang="zh-CN" altLang="en-US" sz="2400" b="1"/>
              <a:t>的最短距离）有关（</a:t>
            </a:r>
            <a:r>
              <a:rPr lang="en-US" altLang="zh-CN" sz="2400" b="1"/>
              <a:t>A</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B</a:t>
            </a:r>
            <a:r>
              <a:rPr lang="en-US" altLang="zh-CN" sz="2400" b="1" baseline="-25000">
                <a:latin typeface="Times New Roman" panose="02020603050405020304" pitchFamily="18" charset="0"/>
                <a:cs typeface="Times New Roman" panose="02020603050405020304" pitchFamily="18" charset="0"/>
              </a:rPr>
              <a:t>1</a:t>
            </a:r>
            <a:r>
              <a:rPr lang="zh-CN" altLang="en-US" sz="2400" b="1"/>
              <a:t>的距离</a:t>
            </a:r>
            <a:r>
              <a:rPr lang="en-US" altLang="zh-CN" sz="2400" b="1"/>
              <a:t>+B</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T</a:t>
            </a:r>
            <a:r>
              <a:rPr lang="zh-CN" altLang="en-US" sz="2400" b="1"/>
              <a:t>的决策、</a:t>
            </a:r>
            <a:r>
              <a:rPr lang="en-US" altLang="zh-CN" sz="2400" b="1"/>
              <a:t>A</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B</a:t>
            </a:r>
            <a:r>
              <a:rPr lang="en-US" altLang="zh-CN" sz="2400" b="1" baseline="-25000">
                <a:latin typeface="Times New Roman" panose="02020603050405020304" pitchFamily="18" charset="0"/>
                <a:cs typeface="Times New Roman" panose="02020603050405020304" pitchFamily="18" charset="0"/>
              </a:rPr>
              <a:t>2</a:t>
            </a:r>
            <a:r>
              <a:rPr lang="zh-CN" altLang="en-US" sz="2400" b="1"/>
              <a:t>的距离</a:t>
            </a:r>
            <a:r>
              <a:rPr lang="en-US" altLang="zh-CN" sz="2400" b="1"/>
              <a:t>+B</a:t>
            </a:r>
            <a:r>
              <a:rPr lang="en-US" altLang="zh-CN" sz="2400" b="1" baseline="-25000">
                <a:latin typeface="Times New Roman" panose="02020603050405020304" pitchFamily="18" charset="0"/>
                <a:cs typeface="Times New Roman" panose="02020603050405020304" pitchFamily="18" charset="0"/>
              </a:rPr>
              <a:t>2</a:t>
            </a:r>
            <a:r>
              <a:rPr lang="zh-CN" altLang="en-US" sz="2400" b="1"/>
              <a:t>到</a:t>
            </a:r>
            <a:r>
              <a:rPr lang="en-US" altLang="zh-CN" sz="2400" b="1"/>
              <a:t>T</a:t>
            </a:r>
            <a:r>
              <a:rPr lang="zh-CN" altLang="en-US" sz="2400" b="1"/>
              <a:t>的决策、</a:t>
            </a:r>
            <a:r>
              <a:rPr lang="en-US" altLang="zh-CN" sz="2400" b="1"/>
              <a:t>A</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B</a:t>
            </a:r>
            <a:r>
              <a:rPr lang="en-US" altLang="zh-CN" sz="2400" b="1" baseline="-25000">
                <a:latin typeface="Times New Roman" panose="02020603050405020304" pitchFamily="18" charset="0"/>
                <a:cs typeface="Times New Roman" panose="02020603050405020304" pitchFamily="18" charset="0"/>
              </a:rPr>
              <a:t>3</a:t>
            </a:r>
            <a:r>
              <a:rPr lang="zh-CN" altLang="en-US" sz="2400" b="1"/>
              <a:t>的距离</a:t>
            </a:r>
            <a:r>
              <a:rPr lang="en-US" altLang="zh-CN" sz="2400" b="1"/>
              <a:t>+B</a:t>
            </a:r>
            <a:r>
              <a:rPr lang="en-US" altLang="zh-CN" sz="2400" b="1" baseline="-25000">
                <a:latin typeface="Times New Roman" panose="02020603050405020304" pitchFamily="18" charset="0"/>
                <a:cs typeface="Times New Roman" panose="02020603050405020304" pitchFamily="18" charset="0"/>
              </a:rPr>
              <a:t>3</a:t>
            </a:r>
            <a:r>
              <a:rPr lang="zh-CN" altLang="en-US" sz="2400" b="1"/>
              <a:t>到</a:t>
            </a:r>
            <a:r>
              <a:rPr lang="en-US" altLang="zh-CN" sz="2400" b="1"/>
              <a:t>T</a:t>
            </a:r>
            <a:r>
              <a:rPr lang="zh-CN" altLang="en-US" sz="2400" b="1"/>
              <a:t>的决策，三者中的最小者，作为阶段</a:t>
            </a:r>
            <a:r>
              <a:rPr lang="en-US" altLang="zh-CN" sz="2400" b="1"/>
              <a:t>3</a:t>
            </a:r>
            <a:r>
              <a:rPr lang="zh-CN" altLang="en-US" sz="2400" b="1"/>
              <a:t>的决策），而与阶段</a:t>
            </a:r>
            <a:r>
              <a:rPr lang="en-US" altLang="zh-CN" sz="2400" b="1"/>
              <a:t>1</a:t>
            </a:r>
            <a:r>
              <a:rPr lang="zh-CN" altLang="en-US" sz="2400" b="1"/>
              <a:t>的决策（</a:t>
            </a:r>
            <a:r>
              <a:rPr lang="en-US" altLang="zh-CN" sz="2400" b="1"/>
              <a:t>C</a:t>
            </a:r>
            <a:r>
              <a:rPr lang="en-US" altLang="zh-CN" sz="2400" b="1" baseline="-25000">
                <a:latin typeface="Times New Roman" panose="02020603050405020304" pitchFamily="18" charset="0"/>
                <a:cs typeface="Times New Roman" panose="02020603050405020304" pitchFamily="18" charset="0"/>
              </a:rPr>
              <a:t>1</a:t>
            </a:r>
            <a:r>
              <a:rPr lang="zh-CN" altLang="en-US" sz="2400" b="1"/>
              <a:t>到</a:t>
            </a:r>
            <a:r>
              <a:rPr lang="en-US" altLang="zh-CN" sz="2400" b="1"/>
              <a:t>T</a:t>
            </a:r>
            <a:r>
              <a:rPr lang="zh-CN" altLang="en-US" sz="2400" b="1"/>
              <a:t>、</a:t>
            </a:r>
            <a:r>
              <a:rPr lang="en-US" altLang="zh-CN" sz="2400" b="1"/>
              <a:t>C</a:t>
            </a:r>
            <a:r>
              <a:rPr lang="en-US" altLang="zh-CN" sz="2400" b="1" baseline="-25000">
                <a:latin typeface="Times New Roman" panose="02020603050405020304" pitchFamily="18" charset="0"/>
                <a:cs typeface="Times New Roman" panose="02020603050405020304" pitchFamily="18" charset="0"/>
              </a:rPr>
              <a:t>2</a:t>
            </a:r>
            <a:r>
              <a:rPr lang="zh-CN" altLang="en-US" sz="2400" b="1"/>
              <a:t>到</a:t>
            </a:r>
            <a:r>
              <a:rPr lang="en-US" altLang="zh-CN" sz="2400" b="1"/>
              <a:t>T</a:t>
            </a:r>
            <a:r>
              <a:rPr lang="zh-CN" altLang="en-US" sz="2400" b="1"/>
              <a:t>的最短距离）无关。</a:t>
            </a:r>
            <a:endParaRPr lang="en-US" altLang="zh-CN" sz="2400" b="1"/>
          </a:p>
        </p:txBody>
      </p:sp>
      <p:pic>
        <p:nvPicPr>
          <p:cNvPr id="6" name="图片 5">
            <a:extLst>
              <a:ext uri="{FF2B5EF4-FFF2-40B4-BE49-F238E27FC236}">
                <a16:creationId xmlns:a16="http://schemas.microsoft.com/office/drawing/2014/main" id="{709EFF0F-8AF2-40B1-A7D1-2DFA08B3BD85}"/>
              </a:ext>
            </a:extLst>
          </p:cNvPr>
          <p:cNvPicPr>
            <a:picLocks noChangeAspect="1"/>
          </p:cNvPicPr>
          <p:nvPr/>
        </p:nvPicPr>
        <p:blipFill>
          <a:blip r:embed="rId2"/>
          <a:stretch>
            <a:fillRect/>
          </a:stretch>
        </p:blipFill>
        <p:spPr>
          <a:xfrm>
            <a:off x="6274478" y="731904"/>
            <a:ext cx="5819048" cy="3790476"/>
          </a:xfrm>
          <a:prstGeom prst="rect">
            <a:avLst/>
          </a:prstGeom>
        </p:spPr>
      </p:pic>
    </p:spTree>
    <p:extLst>
      <p:ext uri="{BB962C8B-B14F-4D97-AF65-F5344CB8AC3E}">
        <p14:creationId xmlns:p14="http://schemas.microsoft.com/office/powerpoint/2010/main" val="3437511691"/>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879</TotalTime>
  <Words>3100</Words>
  <Application>Microsoft Office PowerPoint</Application>
  <PresentationFormat>宽屏</PresentationFormat>
  <Paragraphs>210</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Cambria Math</vt:lpstr>
      <vt:lpstr>Times New Roman</vt:lpstr>
      <vt:lpstr>Tw Cen MT</vt:lpstr>
      <vt:lpstr>Wingdings</vt:lpstr>
      <vt:lpstr>水滴</vt:lpstr>
      <vt:lpstr>数据结构和算法 第17讲</vt:lpstr>
      <vt:lpstr>大纲</vt:lpstr>
      <vt:lpstr>动态规划的定义和特点</vt:lpstr>
      <vt:lpstr>动态规划的三要素</vt:lpstr>
      <vt:lpstr>动态规划的三要素</vt:lpstr>
      <vt:lpstr>动态规划的三要素</vt:lpstr>
      <vt:lpstr>动态规划的适用条件</vt:lpstr>
      <vt:lpstr>动态规划的适用条件</vt:lpstr>
      <vt:lpstr>动态规划的适用条件</vt:lpstr>
      <vt:lpstr>动态规划的求解步骤</vt:lpstr>
      <vt:lpstr>动态规划的求解步骤</vt:lpstr>
      <vt:lpstr>动态规划的求解步骤</vt:lpstr>
      <vt:lpstr>动态规划的求解步骤</vt:lpstr>
      <vt:lpstr>动态规划的求解步骤</vt:lpstr>
      <vt:lpstr>动态规划的求解步骤</vt:lpstr>
      <vt:lpstr>动态规划的求解步骤</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数据结构和算法</dc:title>
  <dc:creator>侯方园</dc:creator>
  <cp:lastModifiedBy>方园 侯</cp:lastModifiedBy>
  <cp:revision>1778</cp:revision>
  <dcterms:created xsi:type="dcterms:W3CDTF">2018-06-21T02:18:15Z</dcterms:created>
  <dcterms:modified xsi:type="dcterms:W3CDTF">2019-11-30T19:40:15Z</dcterms:modified>
</cp:coreProperties>
</file>