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1"/>
  </p:notesMasterIdLst>
  <p:sldIdLst>
    <p:sldId id="256" r:id="rId2"/>
    <p:sldId id="257" r:id="rId3"/>
    <p:sldId id="333"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54" r:id="rId18"/>
    <p:sldId id="355" r:id="rId19"/>
    <p:sldId id="377" r:id="rId20"/>
    <p:sldId id="369" r:id="rId21"/>
    <p:sldId id="370" r:id="rId22"/>
    <p:sldId id="378" r:id="rId23"/>
    <p:sldId id="371" r:id="rId24"/>
    <p:sldId id="372" r:id="rId25"/>
    <p:sldId id="373" r:id="rId26"/>
    <p:sldId id="374" r:id="rId27"/>
    <p:sldId id="375" r:id="rId28"/>
    <p:sldId id="376"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993300"/>
    <a:srgbClr val="FF0066"/>
    <a:srgbClr val="009900"/>
    <a:srgbClr val="CC6600"/>
    <a:srgbClr val="CC00CC"/>
    <a:srgbClr val="FF3399"/>
    <a:srgbClr val="6600FF"/>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3727" autoAdjust="0"/>
  </p:normalViewPr>
  <p:slideViewPr>
    <p:cSldViewPr snapToGrid="0">
      <p:cViewPr varScale="1">
        <p:scale>
          <a:sx n="68" d="100"/>
          <a:sy n="68" d="100"/>
        </p:scale>
        <p:origin x="726" y="60"/>
      </p:cViewPr>
      <p:guideLst/>
    </p:cSldViewPr>
  </p:slideViewPr>
  <p:outlineViewPr>
    <p:cViewPr>
      <p:scale>
        <a:sx n="33" d="100"/>
        <a:sy n="33" d="100"/>
      </p:scale>
      <p:origin x="0" y="-17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2005E-DC0D-43C2-99E9-30C3FFA201D4}"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7952E-2FB2-425B-8048-A0CEAAC3169F}" type="slidenum">
              <a:rPr lang="zh-CN" altLang="en-US" smtClean="0"/>
              <a:t>‹#›</a:t>
            </a:fld>
            <a:endParaRPr lang="zh-CN" altLang="en-US"/>
          </a:p>
        </p:txBody>
      </p:sp>
    </p:spTree>
    <p:extLst>
      <p:ext uri="{BB962C8B-B14F-4D97-AF65-F5344CB8AC3E}">
        <p14:creationId xmlns:p14="http://schemas.microsoft.com/office/powerpoint/2010/main" val="224036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07952E-2FB2-425B-8048-A0CEAAC3169F}" type="slidenum">
              <a:rPr lang="zh-CN" altLang="en-US" smtClean="0"/>
              <a:t>7</a:t>
            </a:fld>
            <a:endParaRPr lang="zh-CN" altLang="en-US"/>
          </a:p>
        </p:txBody>
      </p:sp>
    </p:spTree>
    <p:extLst>
      <p:ext uri="{BB962C8B-B14F-4D97-AF65-F5344CB8AC3E}">
        <p14:creationId xmlns:p14="http://schemas.microsoft.com/office/powerpoint/2010/main" val="2004176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0619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08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12425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3578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7522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31813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4085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9801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8254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94951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321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21594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350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3789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19531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4879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42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6381544-E555-424B-A8A4-641E4ACFE059}" type="datetimeFigureOut">
              <a:rPr lang="zh-CN" altLang="en-US" smtClean="0"/>
              <a:t>2019/12/3</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6319520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9A918-D4C0-40E4-B54F-93F10CC6061D}"/>
              </a:ext>
            </a:extLst>
          </p:cNvPr>
          <p:cNvSpPr>
            <a:spLocks noGrp="1"/>
          </p:cNvSpPr>
          <p:nvPr>
            <p:ph type="ctrTitle"/>
          </p:nvPr>
        </p:nvSpPr>
        <p:spPr>
          <a:xfrm>
            <a:off x="1751012" y="597401"/>
            <a:ext cx="8689976" cy="2509213"/>
          </a:xfrm>
        </p:spPr>
        <p:txBody>
          <a:bodyPr/>
          <a:lstStyle/>
          <a:p>
            <a:r>
              <a:rPr lang="zh-CN" altLang="en-US" b="1" dirty="0"/>
              <a:t>数据结构和算法</a:t>
            </a:r>
            <a:br>
              <a:rPr lang="en-US" altLang="zh-CN" b="1" dirty="0"/>
            </a:br>
            <a:r>
              <a:rPr lang="zh-CN" altLang="en-US" b="1" dirty="0"/>
              <a:t>第</a:t>
            </a:r>
            <a:r>
              <a:rPr lang="en-US" altLang="zh-CN" b="1" dirty="0"/>
              <a:t>18</a:t>
            </a:r>
            <a:r>
              <a:rPr lang="zh-CN" altLang="en-US" b="1" dirty="0"/>
              <a:t>讲</a:t>
            </a:r>
          </a:p>
        </p:txBody>
      </p:sp>
      <p:sp>
        <p:nvSpPr>
          <p:cNvPr id="3" name="副标题 2">
            <a:extLst>
              <a:ext uri="{FF2B5EF4-FFF2-40B4-BE49-F238E27FC236}">
                <a16:creationId xmlns:a16="http://schemas.microsoft.com/office/drawing/2014/main" id="{9BDFD250-F314-4432-B074-F31487AAD3A4}"/>
              </a:ext>
            </a:extLst>
          </p:cNvPr>
          <p:cNvSpPr>
            <a:spLocks noGrp="1"/>
          </p:cNvSpPr>
          <p:nvPr>
            <p:ph type="subTitle" idx="1"/>
          </p:nvPr>
        </p:nvSpPr>
        <p:spPr/>
        <p:txBody>
          <a:bodyPr>
            <a:normAutofit/>
          </a:bodyPr>
          <a:lstStyle/>
          <a:p>
            <a:r>
              <a:rPr lang="en-US" altLang="zh-CN" sz="4000" dirty="0"/>
              <a:t>2019.6.19</a:t>
            </a:r>
            <a:endParaRPr lang="zh-CN" altLang="en-US" sz="4000" dirty="0"/>
          </a:p>
        </p:txBody>
      </p:sp>
    </p:spTree>
    <p:extLst>
      <p:ext uri="{BB962C8B-B14F-4D97-AF65-F5344CB8AC3E}">
        <p14:creationId xmlns:p14="http://schemas.microsoft.com/office/powerpoint/2010/main" val="42048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桶排序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0"/>
            <a:ext cx="10678004" cy="6858000"/>
          </a:xfrm>
        </p:spPr>
        <p:txBody>
          <a:bodyPr>
            <a:normAutofit lnSpcReduction="10000"/>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算法描述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假设待排序的数组为：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dirty="0"/>
              <a:t>22, 45, 12, 8, 10, 6, 72, 81, 33, 18, 50, 14</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算法如下：</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 </a:t>
            </a:r>
            <a:r>
              <a:rPr lang="zh-CN" altLang="en-US" b="1" cap="none" dirty="0">
                <a:solidFill>
                  <a:srgbClr val="FF3399"/>
                </a:solidFill>
                <a:latin typeface="Times New Roman" panose="02020603050405020304" pitchFamily="18" charset="0"/>
                <a:cs typeface="Times New Roman" panose="02020603050405020304" pitchFamily="18" charset="0"/>
              </a:rPr>
              <a:t>规定桶的大小</a:t>
            </a:r>
            <a:r>
              <a:rPr lang="zh-CN" altLang="en-US" b="1" cap="none" dirty="0">
                <a:latin typeface="Times New Roman" panose="02020603050405020304" pitchFamily="18" charset="0"/>
                <a:cs typeface="Times New Roman" panose="02020603050405020304" pitchFamily="18" charset="0"/>
              </a:rPr>
              <a:t>为</a:t>
            </a:r>
            <a:r>
              <a:rPr lang="en-US" altLang="zh-CN" b="1" cap="none" dirty="0">
                <a:latin typeface="Times New Roman" panose="02020603050405020304" pitchFamily="18" charset="0"/>
                <a:cs typeface="Times New Roman" panose="02020603050405020304" pitchFamily="18" charset="0"/>
              </a:rPr>
              <a:t>10</a:t>
            </a: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 </a:t>
            </a:r>
            <a:r>
              <a:rPr lang="zh-CN" altLang="en-US" b="1" cap="none" dirty="0">
                <a:latin typeface="Times New Roman" panose="02020603050405020304" pitchFamily="18" charset="0"/>
                <a:cs typeface="Times New Roman" panose="02020603050405020304" pitchFamily="18" charset="0"/>
              </a:rPr>
              <a:t>找出数组的</a:t>
            </a:r>
            <a:r>
              <a:rPr lang="zh-CN" altLang="en-US" b="1" cap="none" dirty="0">
                <a:solidFill>
                  <a:srgbClr val="CC6600"/>
                </a:solidFill>
                <a:latin typeface="Times New Roman" panose="02020603050405020304" pitchFamily="18" charset="0"/>
                <a:cs typeface="Times New Roman" panose="02020603050405020304" pitchFamily="18" charset="0"/>
              </a:rPr>
              <a:t>最小值</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和数组的</a:t>
            </a:r>
            <a:r>
              <a:rPr lang="zh-CN" altLang="en-US" b="1" cap="none" dirty="0">
                <a:solidFill>
                  <a:srgbClr val="CC6600"/>
                </a:solidFill>
                <a:latin typeface="Times New Roman" panose="02020603050405020304" pitchFamily="18" charset="0"/>
                <a:cs typeface="Times New Roman" panose="02020603050405020304" pitchFamily="18" charset="0"/>
              </a:rPr>
              <a:t>最大值</a:t>
            </a:r>
            <a:r>
              <a:rPr lang="en-US" altLang="zh-CN" b="1" cap="none" dirty="0">
                <a:latin typeface="Times New Roman" panose="02020603050405020304" pitchFamily="18" charset="0"/>
                <a:cs typeface="Times New Roman" panose="02020603050405020304" pitchFamily="18" charset="0"/>
              </a:rPr>
              <a:t>81</a:t>
            </a:r>
            <a:r>
              <a:rPr lang="zh-CN" altLang="en-US" b="1" cap="none" dirty="0">
                <a:latin typeface="Times New Roman" panose="02020603050405020304" pitchFamily="18" charset="0"/>
                <a:cs typeface="Times New Roman" panose="02020603050405020304" pitchFamily="18" charset="0"/>
              </a:rPr>
              <a:t>，则数组元素的取值区间为</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 </a:t>
            </a:r>
            <a:r>
              <a:rPr lang="en-US" altLang="zh-CN" b="1" cap="none" dirty="0">
                <a:latin typeface="Times New Roman" panose="02020603050405020304" pitchFamily="18" charset="0"/>
                <a:cs typeface="Times New Roman" panose="02020603050405020304" pitchFamily="18" charset="0"/>
              </a:rPr>
              <a:t>81]</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区间大小</a:t>
            </a:r>
            <a:r>
              <a:rPr lang="zh-CN" altLang="en-US" b="1" cap="none" dirty="0">
                <a:latin typeface="Times New Roman" panose="02020603050405020304" pitchFamily="18" charset="0"/>
                <a:cs typeface="Times New Roman" panose="02020603050405020304" pitchFamily="18" charset="0"/>
              </a:rPr>
              <a:t>为</a:t>
            </a:r>
            <a:r>
              <a:rPr lang="en-US" altLang="zh-CN" b="1" cap="none" dirty="0">
                <a:latin typeface="Times New Roman" panose="02020603050405020304" pitchFamily="18" charset="0"/>
                <a:cs typeface="Times New Roman" panose="02020603050405020304" pitchFamily="18" charset="0"/>
              </a:rPr>
              <a:t>76</a:t>
            </a:r>
            <a:r>
              <a:rPr lang="zh-CN" altLang="en-US" b="1" cap="none" dirty="0">
                <a:latin typeface="Times New Roman" panose="02020603050405020304" pitchFamily="18" charset="0"/>
                <a:cs typeface="Times New Roman" panose="02020603050405020304" pitchFamily="18" charset="0"/>
              </a:rPr>
              <a:t>（即：</a:t>
            </a:r>
            <a:r>
              <a:rPr lang="en-US" altLang="zh-CN" b="1" cap="none" dirty="0">
                <a:latin typeface="Times New Roman" panose="02020603050405020304" pitchFamily="18" charset="0"/>
                <a:cs typeface="Times New Roman" panose="02020603050405020304" pitchFamily="18" charset="0"/>
              </a:rPr>
              <a:t>81 – 6 + 1</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 </a:t>
            </a:r>
            <a:r>
              <a:rPr lang="zh-CN" altLang="en-US" b="1" cap="none" dirty="0">
                <a:latin typeface="Times New Roman" panose="02020603050405020304" pitchFamily="18" charset="0"/>
                <a:cs typeface="Times New Roman" panose="02020603050405020304" pitchFamily="18" charset="0"/>
              </a:rPr>
              <a:t>设想元素均匀分布，则元素平摊到每个桶中，</a:t>
            </a:r>
            <a:r>
              <a:rPr lang="zh-CN" altLang="en-US" b="1" cap="none" dirty="0">
                <a:solidFill>
                  <a:srgbClr val="FF3399"/>
                </a:solidFill>
                <a:latin typeface="Times New Roman" panose="02020603050405020304" pitchFamily="18" charset="0"/>
                <a:cs typeface="Times New Roman" panose="02020603050405020304" pitchFamily="18" charset="0"/>
              </a:rPr>
              <a:t>每个桶中元素的取值区间大小为</a:t>
            </a:r>
            <a:r>
              <a:rPr lang="en-US" altLang="zh-CN" b="1" cap="none" dirty="0">
                <a:solidFill>
                  <a:srgbClr val="FF3399"/>
                </a:solidFill>
                <a:latin typeface="Times New Roman" panose="02020603050405020304" pitchFamily="18" charset="0"/>
                <a:cs typeface="Times New Roman" panose="02020603050405020304" pitchFamily="18" charset="0"/>
              </a:rPr>
              <a:t>8</a:t>
            </a:r>
            <a:r>
              <a:rPr lang="zh-CN" altLang="en-US" b="1" cap="none" dirty="0">
                <a:latin typeface="Times New Roman" panose="02020603050405020304" pitchFamily="18" charset="0"/>
                <a:cs typeface="Times New Roman" panose="02020603050405020304" pitchFamily="18" charset="0"/>
              </a:rPr>
              <a:t>（即：</a:t>
            </a:r>
            <a:r>
              <a:rPr lang="en-US" altLang="zh-CN" b="1" cap="none" dirty="0">
                <a:latin typeface="Times New Roman" panose="02020603050405020304" pitchFamily="18" charset="0"/>
                <a:cs typeface="Times New Roman" panose="02020603050405020304" pitchFamily="18" charset="0"/>
              </a:rPr>
              <a:t>76/10 = 7.6</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009900"/>
                </a:solidFill>
                <a:latin typeface="Times New Roman" panose="02020603050405020304" pitchFamily="18" charset="0"/>
                <a:cs typeface="Times New Roman" panose="02020603050405020304" pitchFamily="18" charset="0"/>
              </a:rPr>
              <a:t>向上取整</a:t>
            </a:r>
            <a:r>
              <a:rPr lang="zh-CN" altLang="en-US" b="1" cap="none" dirty="0">
                <a:latin typeface="Times New Roman" panose="02020603050405020304" pitchFamily="18" charset="0"/>
                <a:cs typeface="Times New Roman" panose="02020603050405020304" pitchFamily="18" charset="0"/>
              </a:rPr>
              <a:t>等于</a:t>
            </a:r>
            <a:r>
              <a:rPr lang="en-US" altLang="zh-CN" b="1" cap="none" dirty="0">
                <a:latin typeface="Times New Roman" panose="02020603050405020304" pitchFamily="18" charset="0"/>
                <a:cs typeface="Times New Roman" panose="02020603050405020304" pitchFamily="18" charset="0"/>
              </a:rPr>
              <a:t>8</a:t>
            </a:r>
            <a:r>
              <a:rPr lang="zh-CN" altLang="en-US" b="1" cap="none" dirty="0">
                <a:latin typeface="Times New Roman" panose="02020603050405020304" pitchFamily="18" charset="0"/>
                <a:cs typeface="Times New Roman" panose="02020603050405020304" pitchFamily="18" charset="0"/>
              </a:rPr>
              <a:t>），从而，每个桶的取值区间依次为：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0 [6, 13]</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1 [14, 21]</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2 [22, 29]</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3 [30, 37]</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4 [38, 45]</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5 [46, 53]</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6 [54, 61]</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7 [62, 69]</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8 [70, 77]</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9 [78, 85]</a:t>
            </a:r>
          </a:p>
        </p:txBody>
      </p:sp>
    </p:spTree>
    <p:extLst>
      <p:ext uri="{BB962C8B-B14F-4D97-AF65-F5344CB8AC3E}">
        <p14:creationId xmlns:p14="http://schemas.microsoft.com/office/powerpoint/2010/main" val="40779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桶排序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0"/>
            <a:ext cx="10678004" cy="6858000"/>
          </a:xfrm>
        </p:spPr>
        <p:txBody>
          <a:bodyPr>
            <a:normAutofit lnSpcReduction="10000"/>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算法描述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假设待排序的数组为：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dirty="0"/>
              <a:t>22, 45, 12, 8, 10, 6, 72, 81, 33, 18, 50, 14</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算法如下（续）：</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4</a:t>
            </a:r>
            <a:r>
              <a:rPr lang="zh-CN" altLang="en-US" b="1" cap="none" dirty="0">
                <a:latin typeface="Times New Roman" panose="02020603050405020304" pitchFamily="18" charset="0"/>
                <a:cs typeface="Times New Roman" panose="02020603050405020304" pitchFamily="18" charset="0"/>
              </a:rPr>
              <a:t>、将每一个元素放入对应的桶中 ，选择桶的方法为：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solidFill>
                  <a:srgbClr val="FF3399"/>
                </a:solidFill>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元素值 </a:t>
            </a:r>
            <a:r>
              <a:rPr lang="en-US" altLang="zh-CN" b="1" cap="none" dirty="0">
                <a:solidFill>
                  <a:srgbClr val="FF3399"/>
                </a:solidFill>
                <a:latin typeface="Times New Roman" panose="02020603050405020304" pitchFamily="18" charset="0"/>
                <a:cs typeface="Times New Roman" panose="02020603050405020304" pitchFamily="18" charset="0"/>
              </a:rPr>
              <a:t>– </a:t>
            </a:r>
            <a:r>
              <a:rPr lang="zh-CN" altLang="en-US" b="1" cap="none" dirty="0">
                <a:solidFill>
                  <a:srgbClr val="FF3399"/>
                </a:solidFill>
                <a:latin typeface="Times New Roman" panose="02020603050405020304" pitchFamily="18" charset="0"/>
                <a:cs typeface="Times New Roman" panose="02020603050405020304" pitchFamily="18" charset="0"/>
              </a:rPr>
              <a:t>最小值</a:t>
            </a:r>
            <a:r>
              <a:rPr lang="en-US" altLang="zh-CN" b="1" cap="none" dirty="0">
                <a:solidFill>
                  <a:srgbClr val="FF3399"/>
                </a:solidFill>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每个桶中元素的取值区间大小，</a:t>
            </a:r>
            <a:r>
              <a:rPr lang="zh-CN" altLang="en-US" b="1" cap="none" dirty="0">
                <a:solidFill>
                  <a:srgbClr val="9900CC"/>
                </a:solidFill>
                <a:latin typeface="Times New Roman" panose="02020603050405020304" pitchFamily="18" charset="0"/>
                <a:cs typeface="Times New Roman" panose="02020603050405020304" pitchFamily="18" charset="0"/>
              </a:rPr>
              <a:t>向下取整</a:t>
            </a:r>
            <a:endParaRPr lang="en-US" altLang="zh-CN" b="1" cap="none" dirty="0">
              <a:solidFill>
                <a:srgbClr val="9900CC"/>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比如：</a:t>
            </a:r>
            <a:r>
              <a:rPr lang="en-US" altLang="zh-CN" b="1" cap="none" dirty="0">
                <a:latin typeface="Times New Roman" panose="02020603050405020304" pitchFamily="18" charset="0"/>
                <a:cs typeface="Times New Roman" panose="02020603050405020304" pitchFamily="18" charset="0"/>
              </a:rPr>
              <a:t>(22 – 6)/8 = 2</a:t>
            </a:r>
            <a:r>
              <a:rPr lang="zh-CN" altLang="en-US" b="1" cap="none" dirty="0">
                <a:latin typeface="Times New Roman" panose="02020603050405020304" pitchFamily="18" charset="0"/>
                <a:cs typeface="Times New Roman" panose="02020603050405020304" pitchFamily="18" charset="0"/>
              </a:rPr>
              <a:t>，将</a:t>
            </a:r>
            <a:r>
              <a:rPr lang="en-US" altLang="zh-CN" b="1" cap="none" dirty="0">
                <a:latin typeface="Times New Roman" panose="02020603050405020304" pitchFamily="18" charset="0"/>
                <a:cs typeface="Times New Roman" panose="02020603050405020304" pitchFamily="18" charset="0"/>
              </a:rPr>
              <a:t>22</a:t>
            </a:r>
            <a:r>
              <a:rPr lang="zh-CN" altLang="en-US" b="1" cap="none" dirty="0">
                <a:latin typeface="Times New Roman" panose="02020603050405020304" pitchFamily="18" charset="0"/>
                <a:cs typeface="Times New Roman" panose="02020603050405020304" pitchFamily="18" charset="0"/>
              </a:rPr>
              <a:t>放入第</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个桶；</a:t>
            </a:r>
            <a:r>
              <a:rPr lang="en-US" altLang="zh-CN" b="1" cap="none" dirty="0">
                <a:latin typeface="Times New Roman" panose="02020603050405020304" pitchFamily="18" charset="0"/>
                <a:cs typeface="Times New Roman" panose="02020603050405020304" pitchFamily="18" charset="0"/>
              </a:rPr>
              <a:t>(45 – 6)/8 = 4.875</a:t>
            </a:r>
            <a:r>
              <a:rPr lang="zh-CN" altLang="en-US" b="1" cap="none" dirty="0">
                <a:latin typeface="Times New Roman" panose="02020603050405020304" pitchFamily="18" charset="0"/>
                <a:cs typeface="Times New Roman" panose="02020603050405020304" pitchFamily="18" charset="0"/>
              </a:rPr>
              <a:t>，向下取整为</a:t>
            </a:r>
            <a:r>
              <a:rPr lang="en-US" altLang="zh-CN" b="1" cap="none" dirty="0">
                <a:latin typeface="Times New Roman" panose="02020603050405020304" pitchFamily="18" charset="0"/>
                <a:cs typeface="Times New Roman" panose="02020603050405020304" pitchFamily="18" charset="0"/>
              </a:rPr>
              <a:t>4</a:t>
            </a:r>
            <a:r>
              <a:rPr lang="zh-CN" altLang="en-US" b="1" cap="none" dirty="0">
                <a:latin typeface="Times New Roman" panose="02020603050405020304" pitchFamily="18" charset="0"/>
                <a:cs typeface="Times New Roman" panose="02020603050405020304" pitchFamily="18" charset="0"/>
              </a:rPr>
              <a:t>，将</a:t>
            </a:r>
            <a:r>
              <a:rPr lang="en-US" altLang="zh-CN" b="1" cap="none" dirty="0">
                <a:latin typeface="Times New Roman" panose="02020603050405020304" pitchFamily="18" charset="0"/>
                <a:cs typeface="Times New Roman" panose="02020603050405020304" pitchFamily="18" charset="0"/>
              </a:rPr>
              <a:t>45</a:t>
            </a:r>
            <a:r>
              <a:rPr lang="zh-CN" altLang="en-US" b="1" cap="none" dirty="0">
                <a:latin typeface="Times New Roman" panose="02020603050405020304" pitchFamily="18" charset="0"/>
                <a:cs typeface="Times New Roman" panose="02020603050405020304" pitchFamily="18" charset="0"/>
              </a:rPr>
              <a:t>放入第</a:t>
            </a:r>
            <a:r>
              <a:rPr lang="en-US" altLang="zh-CN" b="1" cap="none" dirty="0">
                <a:latin typeface="Times New Roman" panose="02020603050405020304" pitchFamily="18" charset="0"/>
                <a:cs typeface="Times New Roman" panose="02020603050405020304" pitchFamily="18" charset="0"/>
              </a:rPr>
              <a:t>4</a:t>
            </a:r>
            <a:r>
              <a:rPr lang="zh-CN" altLang="en-US" b="1" cap="none" dirty="0">
                <a:latin typeface="Times New Roman" panose="02020603050405020304" pitchFamily="18" charset="0"/>
                <a:cs typeface="Times New Roman" panose="02020603050405020304" pitchFamily="18" charset="0"/>
              </a:rPr>
              <a:t>个桶。</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每个桶中元素以链表形式进行存储。</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0 [6,   13]  12</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8</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10</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6</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1 [14, 21]  18</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14</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2 [22, 29]  22</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3 [30, 37]  33</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4 [38, 45]  45</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5 [46, 53]  50</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6 [54, 61]</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7 [62, 69]</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8 [70, 77]  72</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9 [78, 85]  81</a:t>
            </a: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68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桶排序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0"/>
            <a:ext cx="10678004" cy="6858000"/>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算法描述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假设待排序的数组为：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dirty="0"/>
              <a:t>22, 45, 12, 8, 10, 6, 72, 81, 33, 18, 50, 14</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算法如下（续）：</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5</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对每个非空的桶中的元素，执行</a:t>
            </a:r>
            <a:r>
              <a:rPr lang="zh-CN" altLang="en-US" b="1" cap="none" dirty="0">
                <a:solidFill>
                  <a:srgbClr val="9900CC"/>
                </a:solidFill>
                <a:latin typeface="Times New Roman" panose="02020603050405020304" pitchFamily="18" charset="0"/>
                <a:cs typeface="Times New Roman" panose="02020603050405020304" pitchFamily="18" charset="0"/>
              </a:rPr>
              <a:t>快速排序</a:t>
            </a:r>
            <a:r>
              <a:rPr lang="zh-CN" altLang="en-US" b="1" cap="none" dirty="0">
                <a:solidFill>
                  <a:srgbClr val="FF3399"/>
                </a:solidFill>
                <a:latin typeface="Times New Roman" panose="02020603050405020304" pitchFamily="18" charset="0"/>
                <a:cs typeface="Times New Roman" panose="02020603050405020304" pitchFamily="18" charset="0"/>
              </a:rPr>
              <a:t>操作</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0 [6,   13]  6</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8</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10</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ea typeface="Segoe UI Black" panose="020B0A02040204020203" pitchFamily="34" charset="0"/>
                <a:cs typeface="Times New Roman" panose="02020603050405020304" pitchFamily="18" charset="0"/>
              </a:rPr>
              <a:t>12</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1 [14, 21]  14</a:t>
            </a:r>
            <a:r>
              <a:rPr lang="en-US" altLang="zh-CN" b="1" cap="none" dirty="0">
                <a:latin typeface="Segoe UI Black" panose="020B0A02040204020203" pitchFamily="34" charset="0"/>
                <a:ea typeface="Segoe UI Black" panose="020B0A02040204020203" pitchFamily="34" charset="0"/>
                <a:cs typeface="Times New Roman" panose="02020603050405020304" pitchFamily="18" charset="0"/>
              </a:rPr>
              <a:t>-&gt;</a:t>
            </a:r>
            <a:r>
              <a:rPr lang="en-US" altLang="zh-CN" b="1" cap="none" dirty="0">
                <a:latin typeface="Times New Roman" panose="02020603050405020304" pitchFamily="18" charset="0"/>
                <a:cs typeface="Times New Roman" panose="02020603050405020304" pitchFamily="18" charset="0"/>
              </a:rPr>
              <a:t>18</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2 [22, 29]  22</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3 [30, 37]  33</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4 [38, 45]  45</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5 [46, 53]  50</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6 [54, 61]</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7 [62, 69]</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8 [70, 77]  72</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9 [78, 85]  81</a:t>
            </a:r>
          </a:p>
          <a:p>
            <a:pPr marL="0" indent="0">
              <a:lnSpc>
                <a:spcPct val="100000"/>
              </a:lnSpc>
              <a:buNone/>
            </a:pP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、依次将每个非空的桶中的</a:t>
            </a:r>
            <a:r>
              <a:rPr lang="zh-CN" altLang="en-US" b="1" cap="none" dirty="0">
                <a:solidFill>
                  <a:srgbClr val="009900"/>
                </a:solidFill>
                <a:latin typeface="Times New Roman" panose="02020603050405020304" pitchFamily="18" charset="0"/>
                <a:cs typeface="Times New Roman" panose="02020603050405020304" pitchFamily="18" charset="0"/>
              </a:rPr>
              <a:t>元素输出</a:t>
            </a:r>
            <a:r>
              <a:rPr lang="zh-CN" altLang="en-US" b="1" cap="none" dirty="0">
                <a:latin typeface="Times New Roman" panose="02020603050405020304" pitchFamily="18" charset="0"/>
                <a:cs typeface="Times New Roman" panose="02020603050405020304" pitchFamily="18" charset="0"/>
              </a:rPr>
              <a:t>，即为排好序的数组：</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6, 8, 10, 12, 14, 18, 22, 33, 45, 50, 72, 81</a:t>
            </a:r>
          </a:p>
        </p:txBody>
      </p:sp>
    </p:spTree>
    <p:extLst>
      <p:ext uri="{BB962C8B-B14F-4D97-AF65-F5344CB8AC3E}">
        <p14:creationId xmlns:p14="http://schemas.microsoft.com/office/powerpoint/2010/main" val="301917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桶排序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84967"/>
            <a:ext cx="4930199" cy="6773033"/>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桶排序的实现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平均时间复杂度分析：</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solidFill>
                  <a:srgbClr val="CC6600"/>
                </a:solidFill>
                <a:latin typeface="Times New Roman" panose="02020603050405020304" pitchFamily="18" charset="0"/>
                <a:cs typeface="Times New Roman" panose="02020603050405020304" pitchFamily="18" charset="0"/>
              </a:rPr>
              <a:t>假设元素个数为</a:t>
            </a:r>
            <a:r>
              <a:rPr lang="en-US" altLang="zh-CN" b="1" cap="none" dirty="0">
                <a:solidFill>
                  <a:srgbClr val="CC6600"/>
                </a:solidFill>
                <a:latin typeface="Times New Roman" panose="02020603050405020304" pitchFamily="18" charset="0"/>
                <a:cs typeface="Times New Roman" panose="02020603050405020304" pitchFamily="18" charset="0"/>
              </a:rPr>
              <a:t>N</a:t>
            </a:r>
            <a:r>
              <a:rPr lang="zh-CN" altLang="en-US" b="1" cap="none" dirty="0">
                <a:solidFill>
                  <a:srgbClr val="CC6600"/>
                </a:solidFill>
                <a:latin typeface="Times New Roman" panose="02020603050405020304" pitchFamily="18" charset="0"/>
                <a:cs typeface="Times New Roman" panose="02020603050405020304" pitchFamily="18" charset="0"/>
              </a:rPr>
              <a:t>，桶的大小为</a:t>
            </a:r>
            <a:r>
              <a:rPr lang="en-US" altLang="zh-CN" b="1" cap="none" dirty="0">
                <a:solidFill>
                  <a:srgbClr val="CC6600"/>
                </a:solidFill>
                <a:latin typeface="Times New Roman" panose="02020603050405020304" pitchFamily="18" charset="0"/>
                <a:cs typeface="Times New Roman" panose="02020603050405020304" pitchFamily="18" charset="0"/>
              </a:rPr>
              <a:t>M</a:t>
            </a:r>
            <a:r>
              <a:rPr lang="zh-CN" altLang="en-US" b="1" cap="none" dirty="0">
                <a:solidFill>
                  <a:srgbClr val="CC6600"/>
                </a:solidFill>
                <a:latin typeface="Times New Roman" panose="02020603050405020304" pitchFamily="18" charset="0"/>
                <a:cs typeface="Times New Roman" panose="02020603050405020304" pitchFamily="18" charset="0"/>
              </a:rPr>
              <a:t>，桶中元素</a:t>
            </a:r>
            <a:r>
              <a:rPr lang="zh-CN" altLang="en-US" b="1" cap="none" dirty="0">
                <a:solidFill>
                  <a:srgbClr val="FF0000"/>
                </a:solidFill>
                <a:latin typeface="Times New Roman" panose="02020603050405020304" pitchFamily="18" charset="0"/>
                <a:cs typeface="Times New Roman" panose="02020603050405020304" pitchFamily="18" charset="0"/>
              </a:rPr>
              <a:t>均匀</a:t>
            </a:r>
            <a:r>
              <a:rPr lang="zh-CN" altLang="en-US" b="1" cap="none" dirty="0">
                <a:solidFill>
                  <a:srgbClr val="CC6600"/>
                </a:solidFill>
                <a:latin typeface="Times New Roman" panose="02020603050405020304" pitchFamily="18" charset="0"/>
                <a:cs typeface="Times New Roman" panose="02020603050405020304" pitchFamily="18" charset="0"/>
              </a:rPr>
              <a:t>分布</a:t>
            </a:r>
            <a:endParaRPr lang="en-US" altLang="zh-CN" b="1" cap="none" dirty="0">
              <a:solidFill>
                <a:srgbClr val="CC660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则耗时分析如下：</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、寻找最大值、最小值，需要遍历数组，耗时</a:t>
            </a:r>
            <a:r>
              <a:rPr lang="en-US" altLang="zh-CN" b="1" cap="none" dirty="0">
                <a:latin typeface="Times New Roman" panose="02020603050405020304" pitchFamily="18" charset="0"/>
                <a:cs typeface="Times New Roman" panose="02020603050405020304" pitchFamily="18" charset="0"/>
              </a:rPr>
              <a:t>N</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、将</a:t>
            </a:r>
            <a:r>
              <a:rPr lang="en-US" altLang="zh-CN" b="1" cap="none" dirty="0">
                <a:latin typeface="Times New Roman" panose="02020603050405020304" pitchFamily="18" charset="0"/>
                <a:cs typeface="Times New Roman" panose="02020603050405020304" pitchFamily="18" charset="0"/>
              </a:rPr>
              <a:t>N</a:t>
            </a:r>
            <a:r>
              <a:rPr lang="zh-CN" altLang="en-US" b="1" cap="none" dirty="0">
                <a:latin typeface="Times New Roman" panose="02020603050405020304" pitchFamily="18" charset="0"/>
                <a:cs typeface="Times New Roman" panose="02020603050405020304" pitchFamily="18" charset="0"/>
              </a:rPr>
              <a:t>个元素平均分配到</a:t>
            </a:r>
            <a:r>
              <a:rPr lang="en-US" altLang="zh-CN" b="1" cap="none" dirty="0">
                <a:latin typeface="Times New Roman" panose="02020603050405020304" pitchFamily="18" charset="0"/>
                <a:cs typeface="Times New Roman" panose="02020603050405020304" pitchFamily="18" charset="0"/>
              </a:rPr>
              <a:t>M</a:t>
            </a:r>
            <a:r>
              <a:rPr lang="zh-CN" altLang="en-US" b="1" cap="none" dirty="0">
                <a:latin typeface="Times New Roman" panose="02020603050405020304" pitchFamily="18" charset="0"/>
                <a:cs typeface="Times New Roman" panose="02020603050405020304" pitchFamily="18" charset="0"/>
              </a:rPr>
              <a:t>个桶中，则每个桶中的元素个数为</a:t>
            </a:r>
            <a:r>
              <a:rPr lang="en-US" altLang="zh-CN" b="1" cap="none" dirty="0">
                <a:latin typeface="Times New Roman" panose="02020603050405020304" pitchFamily="18" charset="0"/>
                <a:cs typeface="Times New Roman" panose="02020603050405020304" pitchFamily="18" charset="0"/>
              </a:rPr>
              <a:t>N/M</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、对于每个桶，都执行了一次快速排序，则每个桶中的排序操作，耗时为</a:t>
            </a:r>
            <a:r>
              <a:rPr lang="en-US" altLang="zh-CN" b="1" cap="none" dirty="0">
                <a:latin typeface="Times New Roman" panose="02020603050405020304" pitchFamily="18" charset="0"/>
                <a:cs typeface="Times New Roman" panose="02020603050405020304" pitchFamily="18" charset="0"/>
              </a:rPr>
              <a:t>(N/M)log(N/M)</a:t>
            </a:r>
            <a:r>
              <a:rPr lang="zh-CN" altLang="en-US" b="1" cap="none" dirty="0">
                <a:latin typeface="Times New Roman" panose="02020603050405020304" pitchFamily="18" charset="0"/>
                <a:cs typeface="Times New Roman" panose="02020603050405020304" pitchFamily="18" charset="0"/>
              </a:rPr>
              <a:t>。由于有</a:t>
            </a:r>
            <a:r>
              <a:rPr lang="en-US" altLang="zh-CN" b="1" cap="none" dirty="0">
                <a:latin typeface="Times New Roman" panose="02020603050405020304" pitchFamily="18" charset="0"/>
                <a:cs typeface="Times New Roman" panose="02020603050405020304" pitchFamily="18" charset="0"/>
              </a:rPr>
              <a:t>M</a:t>
            </a:r>
            <a:r>
              <a:rPr lang="zh-CN" altLang="en-US" b="1" cap="none" dirty="0">
                <a:latin typeface="Times New Roman" panose="02020603050405020304" pitchFamily="18" charset="0"/>
                <a:cs typeface="Times New Roman" panose="02020603050405020304" pitchFamily="18" charset="0"/>
              </a:rPr>
              <a:t>个桶，则所有桶中的排序操作，总耗时为</a:t>
            </a:r>
            <a:r>
              <a:rPr lang="en-US" altLang="zh-CN" b="1" cap="none" dirty="0">
                <a:latin typeface="Times New Roman" panose="02020603050405020304" pitchFamily="18" charset="0"/>
                <a:cs typeface="Times New Roman" panose="02020603050405020304" pitchFamily="18" charset="0"/>
              </a:rPr>
              <a:t>M</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(N/M)log(N/M)</a:t>
            </a:r>
            <a:r>
              <a:rPr lang="zh-CN" altLang="en-US" b="1" cap="none" dirty="0">
                <a:latin typeface="Times New Roman" panose="02020603050405020304" pitchFamily="18" charset="0"/>
                <a:cs typeface="Times New Roman" panose="02020603050405020304" pitchFamily="18" charset="0"/>
              </a:rPr>
              <a:t>，即</a:t>
            </a:r>
            <a:r>
              <a:rPr lang="en-US" altLang="zh-CN" b="1" cap="none" dirty="0" err="1">
                <a:latin typeface="Times New Roman" panose="02020603050405020304" pitchFamily="18" charset="0"/>
                <a:cs typeface="Times New Roman" panose="02020603050405020304" pitchFamily="18" charset="0"/>
              </a:rPr>
              <a:t>Nlog</a:t>
            </a:r>
            <a:r>
              <a:rPr lang="en-US" altLang="zh-CN" b="1" cap="none" dirty="0">
                <a:latin typeface="Times New Roman" panose="02020603050405020304" pitchFamily="18" charset="0"/>
                <a:cs typeface="Times New Roman" panose="02020603050405020304" pitchFamily="18" charset="0"/>
              </a:rPr>
              <a:t>(N/M)</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所以，</a:t>
            </a:r>
            <a:r>
              <a:rPr lang="zh-CN" altLang="en-US" b="1" cap="none" dirty="0">
                <a:solidFill>
                  <a:srgbClr val="FF3399"/>
                </a:solidFill>
                <a:latin typeface="Times New Roman" panose="02020603050405020304" pitchFamily="18" charset="0"/>
                <a:cs typeface="Times New Roman" panose="02020603050405020304" pitchFamily="18" charset="0"/>
              </a:rPr>
              <a:t>整个排序算法的耗时为</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O(N + </a:t>
            </a:r>
            <a:r>
              <a:rPr lang="en-US" altLang="zh-CN" b="1" cap="none" dirty="0" err="1">
                <a:latin typeface="Times New Roman" panose="02020603050405020304" pitchFamily="18" charset="0"/>
                <a:cs typeface="Times New Roman" panose="02020603050405020304" pitchFamily="18" charset="0"/>
              </a:rPr>
              <a:t>Nlog</a:t>
            </a:r>
            <a:r>
              <a:rPr lang="en-US" altLang="zh-CN" b="1" cap="none" dirty="0">
                <a:latin typeface="Times New Roman" panose="02020603050405020304" pitchFamily="18" charset="0"/>
                <a:cs typeface="Times New Roman" panose="02020603050405020304" pitchFamily="18" charset="0"/>
              </a:rPr>
              <a:t>(N/M))</a:t>
            </a: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 </a:t>
            </a:r>
            <a:r>
              <a:rPr lang="en-US" altLang="zh-CN" b="1" cap="none" dirty="0">
                <a:solidFill>
                  <a:srgbClr val="CC00CC"/>
                </a:solidFill>
                <a:latin typeface="Times New Roman" panose="02020603050405020304" pitchFamily="18" charset="0"/>
                <a:cs typeface="Times New Roman" panose="02020603050405020304" pitchFamily="18" charset="0"/>
              </a:rPr>
              <a:t>O(N + N(</a:t>
            </a:r>
            <a:r>
              <a:rPr lang="en-US" altLang="zh-CN" b="1" cap="none" dirty="0" err="1">
                <a:solidFill>
                  <a:srgbClr val="CC00CC"/>
                </a:solidFill>
                <a:latin typeface="Times New Roman" panose="02020603050405020304" pitchFamily="18" charset="0"/>
                <a:cs typeface="Times New Roman" panose="02020603050405020304" pitchFamily="18" charset="0"/>
              </a:rPr>
              <a:t>logN</a:t>
            </a:r>
            <a:r>
              <a:rPr lang="en-US" altLang="zh-CN" b="1" cap="none" dirty="0">
                <a:solidFill>
                  <a:srgbClr val="CC00CC"/>
                </a:solidFill>
                <a:latin typeface="Times New Roman" panose="02020603050405020304" pitchFamily="18" charset="0"/>
                <a:cs typeface="Times New Roman" panose="02020603050405020304" pitchFamily="18" charset="0"/>
              </a:rPr>
              <a:t> - </a:t>
            </a:r>
            <a:r>
              <a:rPr lang="en-US" altLang="zh-CN" b="1" cap="none" dirty="0" err="1">
                <a:solidFill>
                  <a:srgbClr val="CC00CC"/>
                </a:solidFill>
                <a:latin typeface="Times New Roman" panose="02020603050405020304" pitchFamily="18" charset="0"/>
                <a:cs typeface="Times New Roman" panose="02020603050405020304" pitchFamily="18" charset="0"/>
              </a:rPr>
              <a:t>logM</a:t>
            </a:r>
            <a:r>
              <a:rPr lang="en-US" altLang="zh-CN" b="1" cap="none" dirty="0">
                <a:solidFill>
                  <a:srgbClr val="CC00CC"/>
                </a:solidFill>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zh-CN" altLang="en-US" b="1" cap="none" dirty="0">
                <a:solidFill>
                  <a:srgbClr val="009900"/>
                </a:solidFill>
                <a:latin typeface="Times New Roman" panose="02020603050405020304" pitchFamily="18" charset="0"/>
                <a:cs typeface="Times New Roman" panose="02020603050405020304" pitchFamily="18" charset="0"/>
              </a:rPr>
              <a:t>当元素均匀分布且</a:t>
            </a:r>
            <a:r>
              <a:rPr lang="en-US" altLang="zh-CN" b="1" cap="none" dirty="0">
                <a:solidFill>
                  <a:srgbClr val="009900"/>
                </a:solidFill>
                <a:latin typeface="Times New Roman" panose="02020603050405020304" pitchFamily="18" charset="0"/>
                <a:cs typeface="Times New Roman" panose="02020603050405020304" pitchFamily="18" charset="0"/>
              </a:rPr>
              <a:t>M &gt;= N</a:t>
            </a:r>
            <a:r>
              <a:rPr lang="zh-CN" altLang="en-US" b="1" cap="none" dirty="0">
                <a:solidFill>
                  <a:srgbClr val="009900"/>
                </a:solidFill>
                <a:latin typeface="Times New Roman" panose="02020603050405020304" pitchFamily="18" charset="0"/>
                <a:cs typeface="Times New Roman" panose="02020603050405020304" pitchFamily="18" charset="0"/>
              </a:rPr>
              <a:t>时，时间复杂度为</a:t>
            </a:r>
            <a:r>
              <a:rPr lang="en-US" altLang="zh-CN" b="1" cap="none" dirty="0">
                <a:solidFill>
                  <a:srgbClr val="009900"/>
                </a:solidFill>
                <a:latin typeface="Times New Roman" panose="02020603050405020304" pitchFamily="18" charset="0"/>
                <a:cs typeface="Times New Roman" panose="02020603050405020304" pitchFamily="18" charset="0"/>
              </a:rPr>
              <a:t>O(N)</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solidFill>
                  <a:srgbClr val="FF3399"/>
                </a:solidFill>
                <a:latin typeface="Times New Roman" panose="02020603050405020304" pitchFamily="18" charset="0"/>
                <a:cs typeface="Times New Roman" panose="02020603050405020304" pitchFamily="18" charset="0"/>
              </a:rPr>
              <a:t>空间复杂度</a:t>
            </a:r>
            <a:r>
              <a:rPr lang="zh-CN" altLang="en-US" b="1" cap="none" dirty="0">
                <a:latin typeface="Times New Roman" panose="02020603050405020304" pitchFamily="18" charset="0"/>
                <a:cs typeface="Times New Roman" panose="02020603050405020304" pitchFamily="18" charset="0"/>
              </a:rPr>
              <a:t>：</a:t>
            </a:r>
            <a:r>
              <a:rPr lang="en-US" altLang="zh-CN" b="1" cap="none" dirty="0">
                <a:solidFill>
                  <a:srgbClr val="9900CC"/>
                </a:solidFill>
                <a:latin typeface="Times New Roman" panose="02020603050405020304" pitchFamily="18" charset="0"/>
                <a:cs typeface="Times New Roman" panose="02020603050405020304" pitchFamily="18" charset="0"/>
              </a:rPr>
              <a:t>O(N)</a:t>
            </a:r>
          </a:p>
        </p:txBody>
      </p:sp>
      <p:pic>
        <p:nvPicPr>
          <p:cNvPr id="4" name="图片 3">
            <a:extLst>
              <a:ext uri="{FF2B5EF4-FFF2-40B4-BE49-F238E27FC236}">
                <a16:creationId xmlns:a16="http://schemas.microsoft.com/office/drawing/2014/main" id="{EE5C1C5F-6E48-41C1-8011-613DD29535FF}"/>
              </a:ext>
            </a:extLst>
          </p:cNvPr>
          <p:cNvPicPr>
            <a:picLocks noChangeAspect="1"/>
          </p:cNvPicPr>
          <p:nvPr/>
        </p:nvPicPr>
        <p:blipFill>
          <a:blip r:embed="rId2"/>
          <a:stretch>
            <a:fillRect/>
          </a:stretch>
        </p:blipFill>
        <p:spPr>
          <a:xfrm>
            <a:off x="5229611" y="562707"/>
            <a:ext cx="6807271" cy="6210326"/>
          </a:xfrm>
          <a:prstGeom prst="rect">
            <a:avLst/>
          </a:prstGeom>
        </p:spPr>
      </p:pic>
    </p:spTree>
    <p:extLst>
      <p:ext uri="{BB962C8B-B14F-4D97-AF65-F5344CB8AC3E}">
        <p14:creationId xmlns:p14="http://schemas.microsoft.com/office/powerpoint/2010/main" val="377005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计数排序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48359"/>
            <a:ext cx="11468726" cy="6809640"/>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算法描述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假设待排序的数组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算法如下：</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、遍历数组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，找出</a:t>
            </a:r>
            <a:r>
              <a:rPr lang="zh-CN" altLang="en-US" b="1" cap="none" dirty="0">
                <a:solidFill>
                  <a:srgbClr val="FF3399"/>
                </a:solidFill>
                <a:latin typeface="Times New Roman" panose="02020603050405020304" pitchFamily="18" charset="0"/>
                <a:cs typeface="Times New Roman" panose="02020603050405020304" pitchFamily="18" charset="0"/>
              </a:rPr>
              <a:t>最大值</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和</a:t>
            </a:r>
            <a:r>
              <a:rPr lang="zh-CN" altLang="en-US" b="1" cap="none" dirty="0">
                <a:solidFill>
                  <a:srgbClr val="009900"/>
                </a:solidFill>
                <a:latin typeface="Times New Roman" panose="02020603050405020304" pitchFamily="18" charset="0"/>
                <a:cs typeface="Times New Roman" panose="02020603050405020304" pitchFamily="18" charset="0"/>
              </a:rPr>
              <a:t>最小值</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，则元素取值区间为</a:t>
            </a:r>
            <a:r>
              <a:rPr lang="en-US" altLang="zh-CN" b="1" cap="none" dirty="0">
                <a:latin typeface="Times New Roman" panose="02020603050405020304" pitchFamily="18" charset="0"/>
                <a:cs typeface="Times New Roman" panose="02020603050405020304" pitchFamily="18" charset="0"/>
              </a:rPr>
              <a:t>[1, 6]</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9900CC"/>
                </a:solidFill>
                <a:latin typeface="Times New Roman" panose="02020603050405020304" pitchFamily="18" charset="0"/>
                <a:cs typeface="Times New Roman" panose="02020603050405020304" pitchFamily="18" charset="0"/>
              </a:rPr>
              <a:t>区间大小</a:t>
            </a:r>
            <a:r>
              <a:rPr lang="zh-CN" altLang="en-US" b="1" cap="none" dirty="0">
                <a:latin typeface="Times New Roman" panose="02020603050405020304" pitchFamily="18" charset="0"/>
                <a:cs typeface="Times New Roman" panose="02020603050405020304" pitchFamily="18" charset="0"/>
              </a:rPr>
              <a:t>为</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（即：</a:t>
            </a:r>
            <a:r>
              <a:rPr lang="en-US" altLang="zh-CN" b="1" cap="none" dirty="0">
                <a:latin typeface="Times New Roman" panose="02020603050405020304" pitchFamily="18" charset="0"/>
                <a:cs typeface="Times New Roman" panose="02020603050405020304" pitchFamily="18" charset="0"/>
              </a:rPr>
              <a:t>6 – 1 + 1</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、创建</a:t>
            </a:r>
            <a:r>
              <a:rPr lang="zh-CN" altLang="en-US" b="1" cap="none" dirty="0">
                <a:solidFill>
                  <a:srgbClr val="FF3399"/>
                </a:solidFill>
                <a:latin typeface="Times New Roman" panose="02020603050405020304" pitchFamily="18" charset="0"/>
                <a:cs typeface="Times New Roman" panose="02020603050405020304" pitchFamily="18" charset="0"/>
              </a:rPr>
              <a:t>计数数组</a:t>
            </a:r>
            <a:r>
              <a:rPr lang="en-US" altLang="zh-CN" b="1" cap="none" dirty="0">
                <a:solidFill>
                  <a:srgbClr val="FF3399"/>
                </a:solidFill>
                <a:latin typeface="Times New Roman" panose="02020603050405020304" pitchFamily="18" charset="0"/>
                <a:cs typeface="Times New Roman" panose="02020603050405020304" pitchFamily="18" charset="0"/>
              </a:rPr>
              <a:t>B</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大小为元素取值区间大小</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。元素下标为</a:t>
            </a:r>
            <a:r>
              <a:rPr lang="en-US" altLang="zh-CN" b="1" cap="none" dirty="0">
                <a:latin typeface="Times New Roman" panose="02020603050405020304" pitchFamily="18" charset="0"/>
                <a:cs typeface="Times New Roman" panose="02020603050405020304" pitchFamily="18" charset="0"/>
              </a:rPr>
              <a:t>0~5</a:t>
            </a:r>
            <a:r>
              <a:rPr lang="zh-CN" altLang="en-US" b="1" cap="none" dirty="0">
                <a:latin typeface="Times New Roman" panose="02020603050405020304" pitchFamily="18" charset="0"/>
                <a:cs typeface="Times New Roman" panose="02020603050405020304" pitchFamily="18" charset="0"/>
              </a:rPr>
              <a:t>，下标代表的数值（等价值）为</a:t>
            </a:r>
            <a:r>
              <a:rPr lang="en-US" altLang="zh-CN" b="1" cap="none" dirty="0">
                <a:latin typeface="Times New Roman" panose="02020603050405020304" pitchFamily="18" charset="0"/>
                <a:cs typeface="Times New Roman" panose="02020603050405020304" pitchFamily="18" charset="0"/>
              </a:rPr>
              <a:t>1~6</a:t>
            </a:r>
            <a:r>
              <a:rPr lang="zh-CN" altLang="en-US" b="1" cap="none" dirty="0">
                <a:latin typeface="Times New Roman" panose="02020603050405020304" pitchFamily="18" charset="0"/>
                <a:cs typeface="Times New Roman" panose="02020603050405020304" pitchFamily="18" charset="0"/>
              </a:rPr>
              <a:t>，元素值为每个数值出现的次数。</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、遍历数组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统计每个数值出现的次数</a:t>
            </a:r>
            <a:r>
              <a:rPr lang="zh-CN" altLang="en-US" b="1" cap="none" dirty="0">
                <a:latin typeface="Times New Roman" panose="02020603050405020304" pitchFamily="18" charset="0"/>
                <a:cs typeface="Times New Roman" panose="02020603050405020304" pitchFamily="18" charset="0"/>
              </a:rPr>
              <a:t>，并将其存储到数组</a:t>
            </a:r>
            <a:r>
              <a:rPr lang="en-US" altLang="zh-CN" b="1" cap="none" dirty="0">
                <a:latin typeface="Times New Roman" panose="02020603050405020304" pitchFamily="18" charset="0"/>
                <a:cs typeface="Times New Roman" panose="02020603050405020304" pitchFamily="18" charset="0"/>
              </a:rPr>
              <a:t>B</a:t>
            </a:r>
            <a:r>
              <a:rPr lang="zh-CN" altLang="en-US" b="1" cap="none" dirty="0">
                <a:latin typeface="Times New Roman" panose="02020603050405020304" pitchFamily="18" charset="0"/>
                <a:cs typeface="Times New Roman" panose="02020603050405020304" pitchFamily="18" charset="0"/>
              </a:rPr>
              <a:t>中。例如：</a:t>
            </a:r>
            <a:r>
              <a:rPr lang="en-US" altLang="zh-CN" b="1" cap="none" dirty="0">
                <a:latin typeface="Times New Roman" panose="02020603050405020304" pitchFamily="18" charset="0"/>
                <a:cs typeface="Times New Roman" panose="02020603050405020304" pitchFamily="18" charset="0"/>
              </a:rPr>
              <a:t>A[0]</a:t>
            </a:r>
            <a:r>
              <a:rPr lang="zh-CN" altLang="en-US" b="1" cap="none" dirty="0">
                <a:latin typeface="Times New Roman" panose="02020603050405020304" pitchFamily="18" charset="0"/>
                <a:cs typeface="Times New Roman" panose="02020603050405020304" pitchFamily="18" charset="0"/>
              </a:rPr>
              <a:t>等于</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减去最小值</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后，等于</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，说明</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出现的次数，应累加到</a:t>
            </a:r>
            <a:r>
              <a:rPr lang="en-US" altLang="zh-CN" b="1" cap="none" dirty="0">
                <a:latin typeface="Times New Roman" panose="02020603050405020304" pitchFamily="18" charset="0"/>
                <a:cs typeface="Times New Roman" panose="02020603050405020304" pitchFamily="18" charset="0"/>
              </a:rPr>
              <a:t>B[1]</a:t>
            </a:r>
            <a:r>
              <a:rPr lang="zh-CN" altLang="en-US" b="1" cap="none" dirty="0">
                <a:latin typeface="Times New Roman" panose="02020603050405020304" pitchFamily="18" charset="0"/>
                <a:cs typeface="Times New Roman" panose="02020603050405020304" pitchFamily="18" charset="0"/>
              </a:rPr>
              <a:t>中。</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4</a:t>
            </a:r>
            <a:r>
              <a:rPr lang="zh-CN" altLang="en-US" b="1" cap="none" dirty="0">
                <a:latin typeface="Times New Roman" panose="02020603050405020304" pitchFamily="18" charset="0"/>
                <a:cs typeface="Times New Roman" panose="02020603050405020304" pitchFamily="18" charset="0"/>
              </a:rPr>
              <a:t>、将</a:t>
            </a:r>
            <a:r>
              <a:rPr lang="zh-CN" altLang="en-US" b="1" cap="none" dirty="0">
                <a:solidFill>
                  <a:srgbClr val="FF3399"/>
                </a:solidFill>
                <a:latin typeface="Times New Roman" panose="02020603050405020304" pitchFamily="18" charset="0"/>
                <a:cs typeface="Times New Roman" panose="02020603050405020304" pitchFamily="18" charset="0"/>
              </a:rPr>
              <a:t>计数数组</a:t>
            </a:r>
            <a:r>
              <a:rPr lang="en-US" altLang="zh-CN" b="1" cap="none" dirty="0">
                <a:solidFill>
                  <a:srgbClr val="FF3399"/>
                </a:solidFill>
                <a:latin typeface="Times New Roman" panose="02020603050405020304" pitchFamily="18" charset="0"/>
                <a:cs typeface="Times New Roman" panose="02020603050405020304" pitchFamily="18" charset="0"/>
              </a:rPr>
              <a:t>B</a:t>
            </a:r>
            <a:r>
              <a:rPr lang="zh-CN" altLang="en-US" b="1" cap="none" dirty="0">
                <a:solidFill>
                  <a:srgbClr val="FF3399"/>
                </a:solidFill>
                <a:latin typeface="Times New Roman" panose="02020603050405020304" pitchFamily="18" charset="0"/>
                <a:cs typeface="Times New Roman" panose="02020603050405020304" pitchFamily="18" charset="0"/>
              </a:rPr>
              <a:t>中的元素，逐项求累加和</a:t>
            </a:r>
            <a:r>
              <a:rPr lang="zh-CN" altLang="en-US" b="1" cap="none" dirty="0">
                <a:latin typeface="Times New Roman" panose="02020603050405020304" pitchFamily="18" charset="0"/>
                <a:cs typeface="Times New Roman" panose="02020603050405020304" pitchFamily="18" charset="0"/>
              </a:rPr>
              <a:t>（即：</a:t>
            </a:r>
            <a:r>
              <a:rPr lang="en-US" altLang="zh-CN" b="1" cap="none" dirty="0">
                <a:latin typeface="Times New Roman" panose="02020603050405020304" pitchFamily="18" charset="0"/>
                <a:cs typeface="Times New Roman" panose="02020603050405020304" pitchFamily="18" charset="0"/>
              </a:rPr>
              <a:t>B[</a:t>
            </a:r>
            <a:r>
              <a:rPr lang="en-US" altLang="zh-CN" b="1" cap="none" dirty="0" err="1">
                <a:latin typeface="Times New Roman" panose="02020603050405020304" pitchFamily="18" charset="0"/>
                <a:cs typeface="Times New Roman" panose="02020603050405020304" pitchFamily="18" charset="0"/>
              </a:rPr>
              <a:t>i</a:t>
            </a:r>
            <a:r>
              <a:rPr lang="en-US" altLang="zh-CN" b="1" cap="none" dirty="0">
                <a:latin typeface="Times New Roman" panose="02020603050405020304" pitchFamily="18" charset="0"/>
                <a:cs typeface="Times New Roman" panose="02020603050405020304" pitchFamily="18" charset="0"/>
              </a:rPr>
              <a:t> + 1] = B[</a:t>
            </a:r>
            <a:r>
              <a:rPr lang="en-US" altLang="zh-CN" b="1" cap="none" dirty="0" err="1">
                <a:latin typeface="Times New Roman" panose="02020603050405020304" pitchFamily="18" charset="0"/>
                <a:cs typeface="Times New Roman" panose="02020603050405020304" pitchFamily="18" charset="0"/>
              </a:rPr>
              <a:t>i</a:t>
            </a:r>
            <a:r>
              <a:rPr lang="en-US" altLang="zh-CN" b="1" cap="none" dirty="0">
                <a:latin typeface="Times New Roman" panose="02020603050405020304" pitchFamily="18" charset="0"/>
                <a:cs typeface="Times New Roman" panose="02020603050405020304" pitchFamily="18" charset="0"/>
              </a:rPr>
              <a:t> + 1] + B[</a:t>
            </a:r>
            <a:r>
              <a:rPr lang="en-US" altLang="zh-CN" b="1" cap="none" dirty="0" err="1">
                <a:latin typeface="Times New Roman" panose="02020603050405020304" pitchFamily="18" charset="0"/>
                <a:cs typeface="Times New Roman" panose="02020603050405020304" pitchFamily="18" charset="0"/>
              </a:rPr>
              <a:t>i</a:t>
            </a:r>
            <a:r>
              <a:rPr lang="en-US" altLang="zh-CN" b="1" cap="none" dirty="0">
                <a:latin typeface="Times New Roman" panose="02020603050405020304" pitchFamily="18" charset="0"/>
                <a:cs typeface="Times New Roman" panose="02020603050405020304" pitchFamily="18" charset="0"/>
              </a:rPr>
              <a:t>]</a:t>
            </a:r>
            <a:r>
              <a:rPr lang="zh-CN" altLang="en-US" b="1" cap="none" dirty="0">
                <a:latin typeface="Times New Roman" panose="02020603050405020304" pitchFamily="18" charset="0"/>
                <a:cs typeface="Times New Roman" panose="02020603050405020304" pitchFamily="18" charset="0"/>
              </a:rPr>
              <a:t>），并将其作为每一项新的值。即，</a:t>
            </a:r>
            <a:r>
              <a:rPr lang="zh-CN" altLang="en-US" b="1" cap="none" dirty="0">
                <a:solidFill>
                  <a:srgbClr val="6600FF"/>
                </a:solidFill>
                <a:latin typeface="Times New Roman" panose="02020603050405020304" pitchFamily="18" charset="0"/>
                <a:cs typeface="Times New Roman" panose="02020603050405020304" pitchFamily="18" charset="0"/>
              </a:rPr>
              <a:t>对于每一个元素</a:t>
            </a:r>
            <a:r>
              <a:rPr lang="en-US" altLang="zh-CN" b="1" cap="none" dirty="0">
                <a:solidFill>
                  <a:srgbClr val="6600FF"/>
                </a:solidFill>
                <a:latin typeface="Times New Roman" panose="02020603050405020304" pitchFamily="18" charset="0"/>
                <a:cs typeface="Times New Roman" panose="02020603050405020304" pitchFamily="18" charset="0"/>
              </a:rPr>
              <a:t>B[</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，存储的数值改为原始数组</a:t>
            </a:r>
            <a:r>
              <a:rPr lang="en-US" altLang="zh-CN" b="1" cap="none" dirty="0">
                <a:solidFill>
                  <a:srgbClr val="6600FF"/>
                </a:solidFill>
                <a:latin typeface="Times New Roman" panose="02020603050405020304" pitchFamily="18" charset="0"/>
                <a:cs typeface="Times New Roman" panose="02020603050405020304" pitchFamily="18" charset="0"/>
              </a:rPr>
              <a:t>B</a:t>
            </a:r>
            <a:r>
              <a:rPr lang="zh-CN" altLang="en-US" b="1" cap="none" dirty="0">
                <a:solidFill>
                  <a:srgbClr val="6600FF"/>
                </a:solidFill>
                <a:latin typeface="Times New Roman" panose="02020603050405020304" pitchFamily="18" charset="0"/>
                <a:cs typeface="Times New Roman" panose="02020603050405020304" pitchFamily="18" charset="0"/>
              </a:rPr>
              <a:t>的前</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zh-CN" altLang="en-US" b="1" cap="none" dirty="0">
                <a:solidFill>
                  <a:srgbClr val="6600FF"/>
                </a:solidFill>
                <a:latin typeface="Times New Roman" panose="02020603050405020304" pitchFamily="18" charset="0"/>
                <a:cs typeface="Times New Roman" panose="02020603050405020304" pitchFamily="18" charset="0"/>
              </a:rPr>
              <a:t>项的和</a:t>
            </a:r>
            <a:r>
              <a:rPr lang="zh-CN" altLang="en-US" b="1" cap="none" dirty="0">
                <a:latin typeface="Times New Roman" panose="02020603050405020304" pitchFamily="18" charset="0"/>
                <a:cs typeface="Times New Roman" panose="02020603050405020304" pitchFamily="18" charset="0"/>
              </a:rPr>
              <a:t>，表示小于等于等价值的元素个数有</a:t>
            </a:r>
            <a:r>
              <a:rPr lang="en-US" altLang="zh-CN" b="1" cap="none" dirty="0">
                <a:latin typeface="Times New Roman" panose="02020603050405020304" pitchFamily="18" charset="0"/>
                <a:cs typeface="Times New Roman" panose="02020603050405020304" pitchFamily="18" charset="0"/>
              </a:rPr>
              <a:t>B[</a:t>
            </a:r>
            <a:r>
              <a:rPr lang="en-US" altLang="zh-CN" b="1" cap="none" dirty="0" err="1">
                <a:latin typeface="Times New Roman" panose="02020603050405020304" pitchFamily="18" charset="0"/>
                <a:cs typeface="Times New Roman" panose="02020603050405020304" pitchFamily="18" charset="0"/>
              </a:rPr>
              <a:t>i</a:t>
            </a:r>
            <a:r>
              <a:rPr lang="en-US" altLang="zh-CN" b="1" cap="none" dirty="0">
                <a:latin typeface="Times New Roman" panose="02020603050405020304" pitchFamily="18" charset="0"/>
                <a:cs typeface="Times New Roman" panose="02020603050405020304" pitchFamily="18" charset="0"/>
              </a:rPr>
              <a:t>]</a:t>
            </a:r>
            <a:r>
              <a:rPr lang="zh-CN" altLang="en-US" b="1" cap="none" dirty="0">
                <a:latin typeface="Times New Roman" panose="02020603050405020304" pitchFamily="18" charset="0"/>
                <a:cs typeface="Times New Roman" panose="02020603050405020304" pitchFamily="18" charset="0"/>
              </a:rPr>
              <a:t>个。比如：</a:t>
            </a:r>
            <a:r>
              <a:rPr lang="en-US" altLang="zh-CN" b="1" cap="none" dirty="0">
                <a:latin typeface="Times New Roman" panose="02020603050405020304" pitchFamily="18" charset="0"/>
                <a:cs typeface="Times New Roman" panose="02020603050405020304" pitchFamily="18" charset="0"/>
              </a:rPr>
              <a:t>B[1]</a:t>
            </a:r>
            <a:r>
              <a:rPr lang="zh-CN" altLang="en-US" b="1" cap="none" dirty="0">
                <a:latin typeface="Times New Roman" panose="02020603050405020304" pitchFamily="18" charset="0"/>
                <a:cs typeface="Times New Roman" panose="02020603050405020304" pitchFamily="18" charset="0"/>
              </a:rPr>
              <a:t>等于</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，表示</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数组中小于等于</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的元素个数有</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个。</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1E20DA9-C5B0-469C-89EE-3A0A760E5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893334"/>
            <a:ext cx="4411546" cy="771526"/>
          </a:xfrm>
          <a:prstGeom prst="rect">
            <a:avLst/>
          </a:prstGeom>
        </p:spPr>
      </p:pic>
      <p:pic>
        <p:nvPicPr>
          <p:cNvPr id="10" name="图片 9">
            <a:extLst>
              <a:ext uri="{FF2B5EF4-FFF2-40B4-BE49-F238E27FC236}">
                <a16:creationId xmlns:a16="http://schemas.microsoft.com/office/drawing/2014/main" id="{AFF36041-E290-466E-ABD7-CD754190F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3667126"/>
            <a:ext cx="3833813" cy="1095375"/>
          </a:xfrm>
          <a:prstGeom prst="rect">
            <a:avLst/>
          </a:prstGeom>
        </p:spPr>
      </p:pic>
      <p:pic>
        <p:nvPicPr>
          <p:cNvPr id="12" name="图片 11">
            <a:extLst>
              <a:ext uri="{FF2B5EF4-FFF2-40B4-BE49-F238E27FC236}">
                <a16:creationId xmlns:a16="http://schemas.microsoft.com/office/drawing/2014/main" id="{D698B595-6612-4AE3-AA0D-55BE0E5C9A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04" y="5740827"/>
            <a:ext cx="4079328" cy="1095375"/>
          </a:xfrm>
          <a:prstGeom prst="rect">
            <a:avLst/>
          </a:prstGeom>
        </p:spPr>
      </p:pic>
    </p:spTree>
    <p:extLst>
      <p:ext uri="{BB962C8B-B14F-4D97-AF65-F5344CB8AC3E}">
        <p14:creationId xmlns:p14="http://schemas.microsoft.com/office/powerpoint/2010/main" val="318142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计数排序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23523" y="-28575"/>
            <a:ext cx="11968477" cy="6809640"/>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算法描述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待排序的数组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和计数数组</a:t>
            </a:r>
            <a:r>
              <a:rPr lang="en-US" altLang="zh-CN" b="1" cap="none" dirty="0">
                <a:latin typeface="Times New Roman" panose="02020603050405020304" pitchFamily="18" charset="0"/>
                <a:cs typeface="Times New Roman" panose="02020603050405020304" pitchFamily="18" charset="0"/>
              </a:rPr>
              <a:t>B</a:t>
            </a:r>
            <a:r>
              <a:rPr lang="zh-CN" altLang="en-US" b="1" cap="none" dirty="0">
                <a:latin typeface="Times New Roman" panose="02020603050405020304" pitchFamily="18" charset="0"/>
                <a:cs typeface="Times New Roman" panose="02020603050405020304" pitchFamily="18" charset="0"/>
              </a:rPr>
              <a:t>如图所示。</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算法如下（续）：</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5</a:t>
            </a:r>
            <a:r>
              <a:rPr lang="zh-CN" altLang="en-US" b="1" cap="none" dirty="0">
                <a:latin typeface="Times New Roman" panose="02020603050405020304" pitchFamily="18" charset="0"/>
                <a:cs typeface="Times New Roman" panose="02020603050405020304" pitchFamily="18" charset="0"/>
              </a:rPr>
              <a:t>、创建</a:t>
            </a:r>
            <a:r>
              <a:rPr lang="zh-CN" altLang="en-US" b="1" cap="none" dirty="0">
                <a:solidFill>
                  <a:srgbClr val="FF3399"/>
                </a:solidFill>
                <a:latin typeface="Times New Roman" panose="02020603050405020304" pitchFamily="18" charset="0"/>
                <a:cs typeface="Times New Roman" panose="02020603050405020304" pitchFamily="18" charset="0"/>
              </a:rPr>
              <a:t>与</a:t>
            </a:r>
            <a:r>
              <a:rPr lang="en-US" altLang="zh-CN" b="1" cap="none" dirty="0">
                <a:solidFill>
                  <a:srgbClr val="FF3399"/>
                </a:solidFill>
                <a:latin typeface="Times New Roman" panose="02020603050405020304" pitchFamily="18" charset="0"/>
                <a:cs typeface="Times New Roman" panose="02020603050405020304" pitchFamily="18" charset="0"/>
              </a:rPr>
              <a:t>A</a:t>
            </a:r>
            <a:r>
              <a:rPr lang="zh-CN" altLang="en-US" b="1" cap="none" dirty="0">
                <a:solidFill>
                  <a:srgbClr val="FF3399"/>
                </a:solidFill>
                <a:latin typeface="Times New Roman" panose="02020603050405020304" pitchFamily="18" charset="0"/>
                <a:cs typeface="Times New Roman" panose="02020603050405020304" pitchFamily="18" charset="0"/>
              </a:rPr>
              <a:t>相同大小的数组</a:t>
            </a:r>
            <a:r>
              <a:rPr lang="en-US" altLang="zh-CN" b="1" cap="none" dirty="0">
                <a:solidFill>
                  <a:srgbClr val="FF3399"/>
                </a:solidFill>
                <a:latin typeface="Times New Roman" panose="02020603050405020304" pitchFamily="18" charset="0"/>
                <a:cs typeface="Times New Roman" panose="02020603050405020304" pitchFamily="18" charset="0"/>
              </a:rPr>
              <a:t>C</a:t>
            </a:r>
            <a:r>
              <a:rPr lang="zh-CN" altLang="en-US" b="1" cap="none" dirty="0">
                <a:latin typeface="Times New Roman" panose="02020603050405020304" pitchFamily="18" charset="0"/>
                <a:cs typeface="Times New Roman" panose="02020603050405020304" pitchFamily="18" charset="0"/>
              </a:rPr>
              <a:t>，用于</a:t>
            </a:r>
            <a:r>
              <a:rPr lang="zh-CN" altLang="en-US" b="1" cap="none" dirty="0">
                <a:solidFill>
                  <a:srgbClr val="6600FF"/>
                </a:solidFill>
                <a:latin typeface="Times New Roman" panose="02020603050405020304" pitchFamily="18" charset="0"/>
                <a:cs typeface="Times New Roman" panose="02020603050405020304" pitchFamily="18" charset="0"/>
              </a:rPr>
              <a:t>暂存排序结果</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FF3399"/>
                </a:solidFill>
                <a:latin typeface="Times New Roman" panose="02020603050405020304" pitchFamily="18" charset="0"/>
                <a:cs typeface="Times New Roman" panose="02020603050405020304" pitchFamily="18" charset="0"/>
              </a:rPr>
              <a:t>倒序遍历数组</a:t>
            </a:r>
            <a:r>
              <a:rPr lang="en-US" altLang="zh-CN" b="1" cap="none" dirty="0">
                <a:solidFill>
                  <a:srgbClr val="FF3399"/>
                </a:solidFill>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（保证稳定排序）。针对每一个元素</a:t>
            </a:r>
            <a:r>
              <a:rPr lang="en-US" altLang="zh-CN" b="1" cap="none" dirty="0" err="1">
                <a:latin typeface="Times New Roman" panose="02020603050405020304" pitchFamily="18" charset="0"/>
                <a:cs typeface="Times New Roman" panose="02020603050405020304" pitchFamily="18" charset="0"/>
              </a:rPr>
              <a:t>i</a:t>
            </a:r>
            <a:r>
              <a:rPr lang="zh-CN" altLang="en-US" b="1" cap="none" dirty="0">
                <a:latin typeface="Times New Roman" panose="02020603050405020304" pitchFamily="18" charset="0"/>
                <a:cs typeface="Times New Roman" panose="02020603050405020304" pitchFamily="18" charset="0"/>
              </a:rPr>
              <a:t>，依次执行如下操作：</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找到</a:t>
            </a:r>
            <a:r>
              <a:rPr lang="en-US" altLang="zh-CN" b="1" cap="none" dirty="0">
                <a:solidFill>
                  <a:srgbClr val="6600FF"/>
                </a:solidFill>
                <a:latin typeface="Times New Roman" panose="02020603050405020304" pitchFamily="18" charset="0"/>
                <a:cs typeface="Times New Roman" panose="02020603050405020304" pitchFamily="18" charset="0"/>
              </a:rPr>
              <a:t>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对应</a:t>
            </a:r>
            <a:r>
              <a:rPr lang="en-US" altLang="zh-CN" b="1" cap="none" dirty="0">
                <a:solidFill>
                  <a:srgbClr val="6600FF"/>
                </a:solidFill>
                <a:latin typeface="Times New Roman" panose="02020603050405020304" pitchFamily="18" charset="0"/>
                <a:cs typeface="Times New Roman" panose="02020603050405020304" pitchFamily="18" charset="0"/>
              </a:rPr>
              <a:t>B</a:t>
            </a:r>
            <a:r>
              <a:rPr lang="zh-CN" altLang="en-US" b="1" cap="none" dirty="0">
                <a:solidFill>
                  <a:srgbClr val="6600FF"/>
                </a:solidFill>
                <a:latin typeface="Times New Roman" panose="02020603050405020304" pitchFamily="18" charset="0"/>
                <a:cs typeface="Times New Roman" panose="02020603050405020304" pitchFamily="18" charset="0"/>
              </a:rPr>
              <a:t>数组中的值</a:t>
            </a:r>
            <a:r>
              <a:rPr lang="en-US" altLang="zh-CN" b="1" cap="none" dirty="0">
                <a:solidFill>
                  <a:srgbClr val="6600FF"/>
                </a:solidFill>
                <a:latin typeface="Times New Roman" panose="02020603050405020304" pitchFamily="18" charset="0"/>
                <a:cs typeface="Times New Roman" panose="02020603050405020304" pitchFamily="18" charset="0"/>
              </a:rPr>
              <a:t>B[A[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 - </a:t>
            </a:r>
            <a:r>
              <a:rPr lang="en-US" altLang="zh-CN" b="1" cap="none" dirty="0" err="1">
                <a:solidFill>
                  <a:srgbClr val="6600FF"/>
                </a:solidFill>
                <a:latin typeface="Times New Roman" panose="02020603050405020304" pitchFamily="18" charset="0"/>
                <a:cs typeface="Times New Roman" panose="02020603050405020304" pitchFamily="18" charset="0"/>
              </a:rPr>
              <a:t>minValue</a:t>
            </a:r>
            <a:r>
              <a:rPr lang="en-US" altLang="zh-CN"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，并将</a:t>
            </a:r>
            <a:r>
              <a:rPr lang="en-US" altLang="zh-CN" b="1" cap="none" dirty="0">
                <a:solidFill>
                  <a:srgbClr val="6600FF"/>
                </a:solidFill>
                <a:latin typeface="Times New Roman" panose="02020603050405020304" pitchFamily="18" charset="0"/>
                <a:cs typeface="Times New Roman" panose="02020603050405020304" pitchFamily="18" charset="0"/>
              </a:rPr>
              <a:t>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放到</a:t>
            </a:r>
            <a:r>
              <a:rPr lang="en-US" altLang="zh-CN" b="1" cap="none" dirty="0">
                <a:solidFill>
                  <a:srgbClr val="6600FF"/>
                </a:solidFill>
                <a:latin typeface="Times New Roman" panose="02020603050405020304" pitchFamily="18" charset="0"/>
                <a:cs typeface="Times New Roman" panose="02020603050405020304" pitchFamily="18" charset="0"/>
              </a:rPr>
              <a:t>C[B[A[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 - </a:t>
            </a:r>
            <a:r>
              <a:rPr lang="en-US" altLang="zh-CN" b="1" cap="none" dirty="0" err="1">
                <a:solidFill>
                  <a:srgbClr val="6600FF"/>
                </a:solidFill>
                <a:latin typeface="Times New Roman" panose="02020603050405020304" pitchFamily="18" charset="0"/>
                <a:cs typeface="Times New Roman" panose="02020603050405020304" pitchFamily="18" charset="0"/>
              </a:rPr>
              <a:t>minValue</a:t>
            </a:r>
            <a:r>
              <a:rPr lang="en-US" altLang="zh-CN" b="1" cap="none" dirty="0">
                <a:solidFill>
                  <a:srgbClr val="6600FF"/>
                </a:solidFill>
                <a:latin typeface="Times New Roman" panose="02020603050405020304" pitchFamily="18" charset="0"/>
                <a:cs typeface="Times New Roman" panose="02020603050405020304" pitchFamily="18" charset="0"/>
              </a:rPr>
              <a:t>] - 1]</a:t>
            </a:r>
            <a:r>
              <a:rPr lang="zh-CN" altLang="en-US" b="1" cap="none" dirty="0">
                <a:solidFill>
                  <a:srgbClr val="6600FF"/>
                </a:solidFill>
                <a:latin typeface="Times New Roman" panose="02020603050405020304" pitchFamily="18" charset="0"/>
                <a:cs typeface="Times New Roman" panose="02020603050405020304" pitchFamily="18" charset="0"/>
              </a:rPr>
              <a:t>处。</a:t>
            </a:r>
            <a:endParaRPr lang="en-US" altLang="zh-CN" b="1" cap="none" dirty="0">
              <a:solidFill>
                <a:srgbClr val="6600FF"/>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例如：</a:t>
            </a:r>
            <a:r>
              <a:rPr lang="en-US" altLang="zh-CN" b="1" cap="none" dirty="0">
                <a:latin typeface="Times New Roman" panose="02020603050405020304" pitchFamily="18" charset="0"/>
                <a:cs typeface="Times New Roman" panose="02020603050405020304" pitchFamily="18" charset="0"/>
              </a:rPr>
              <a:t>A[9]</a:t>
            </a:r>
            <a:r>
              <a:rPr lang="zh-CN" altLang="en-US" b="1" cap="none" dirty="0">
                <a:latin typeface="Times New Roman" panose="02020603050405020304" pitchFamily="18" charset="0"/>
                <a:cs typeface="Times New Roman" panose="02020603050405020304" pitchFamily="18" charset="0"/>
              </a:rPr>
              <a:t>的值为</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的最小值为</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，则</a:t>
            </a:r>
            <a:r>
              <a:rPr lang="en-US" altLang="zh-CN" b="1" cap="none" dirty="0">
                <a:latin typeface="Times New Roman" panose="02020603050405020304" pitchFamily="18" charset="0"/>
                <a:cs typeface="Times New Roman" panose="02020603050405020304" pitchFamily="18" charset="0"/>
              </a:rPr>
              <a:t>A[9]</a:t>
            </a:r>
            <a:r>
              <a:rPr lang="zh-CN" altLang="en-US" b="1" cap="none" dirty="0">
                <a:latin typeface="Times New Roman" panose="02020603050405020304" pitchFamily="18" charset="0"/>
                <a:cs typeface="Times New Roman" panose="02020603050405020304" pitchFamily="18" charset="0"/>
              </a:rPr>
              <a:t>对应的是</a:t>
            </a:r>
            <a:r>
              <a:rPr lang="en-US" altLang="zh-CN" b="1" cap="none" dirty="0">
                <a:latin typeface="Times New Roman" panose="02020603050405020304" pitchFamily="18" charset="0"/>
                <a:cs typeface="Times New Roman" panose="02020603050405020304" pitchFamily="18" charset="0"/>
              </a:rPr>
              <a:t>B[2]</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B</a:t>
            </a:r>
            <a:r>
              <a:rPr lang="zh-CN" altLang="en-US" b="1" cap="none" dirty="0">
                <a:latin typeface="Times New Roman" panose="02020603050405020304" pitchFamily="18" charset="0"/>
                <a:cs typeface="Times New Roman" panose="02020603050405020304" pitchFamily="18" charset="0"/>
              </a:rPr>
              <a:t>数组中的下标</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，代表的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数组中的数值为</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B[2]</a:t>
            </a:r>
            <a:r>
              <a:rPr lang="zh-CN" altLang="en-US" b="1" cap="none" dirty="0">
                <a:latin typeface="Times New Roman" panose="02020603050405020304" pitchFamily="18" charset="0"/>
                <a:cs typeface="Times New Roman" panose="02020603050405020304" pitchFamily="18" charset="0"/>
              </a:rPr>
              <a:t>等于</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，表示数组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中小于等于</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的元素个数有</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个。所以，数组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排好序的话，最后一个出现的</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，所在位置的下标为</a:t>
            </a:r>
            <a:r>
              <a:rPr lang="en-US" altLang="zh-CN" b="1" cap="none" dirty="0">
                <a:latin typeface="Times New Roman" panose="02020603050405020304" pitchFamily="18" charset="0"/>
                <a:cs typeface="Times New Roman" panose="02020603050405020304" pitchFamily="18" charset="0"/>
              </a:rPr>
              <a:t>5</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a:t>
            </a:r>
            <a:r>
              <a:rPr lang="en-US" altLang="zh-CN" b="1" cap="none" dirty="0">
                <a:latin typeface="Times New Roman" panose="02020603050405020304" pitchFamily="18" charset="0"/>
                <a:cs typeface="Times New Roman" panose="02020603050405020304" pitchFamily="18" charset="0"/>
              </a:rPr>
              <a:t>2</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将</a:t>
            </a:r>
            <a:r>
              <a:rPr lang="en-US" altLang="zh-CN" b="1" cap="none" dirty="0">
                <a:solidFill>
                  <a:srgbClr val="6600FF"/>
                </a:solidFill>
                <a:latin typeface="Times New Roman" panose="02020603050405020304" pitchFamily="18" charset="0"/>
                <a:cs typeface="Times New Roman" panose="02020603050405020304" pitchFamily="18" charset="0"/>
              </a:rPr>
              <a:t>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solidFill>
                  <a:srgbClr val="6600FF"/>
                </a:solidFill>
                <a:latin typeface="Times New Roman" panose="02020603050405020304" pitchFamily="18" charset="0"/>
                <a:cs typeface="Times New Roman" panose="02020603050405020304" pitchFamily="18" charset="0"/>
              </a:rPr>
              <a:t>对应</a:t>
            </a:r>
            <a:r>
              <a:rPr lang="en-US" altLang="zh-CN" b="1" cap="none" dirty="0">
                <a:solidFill>
                  <a:srgbClr val="6600FF"/>
                </a:solidFill>
                <a:latin typeface="Times New Roman" panose="02020603050405020304" pitchFamily="18" charset="0"/>
                <a:cs typeface="Times New Roman" panose="02020603050405020304" pitchFamily="18" charset="0"/>
              </a:rPr>
              <a:t>B</a:t>
            </a:r>
            <a:r>
              <a:rPr lang="zh-CN" altLang="en-US" b="1" cap="none" dirty="0">
                <a:solidFill>
                  <a:srgbClr val="6600FF"/>
                </a:solidFill>
                <a:latin typeface="Times New Roman" panose="02020603050405020304" pitchFamily="18" charset="0"/>
                <a:cs typeface="Times New Roman" panose="02020603050405020304" pitchFamily="18" charset="0"/>
              </a:rPr>
              <a:t>数组中的值减</a:t>
            </a:r>
            <a:r>
              <a:rPr lang="en-US" altLang="zh-CN" b="1" cap="none" dirty="0">
                <a:solidFill>
                  <a:srgbClr val="6600FF"/>
                </a:solidFill>
                <a:latin typeface="Times New Roman" panose="02020603050405020304" pitchFamily="18" charset="0"/>
                <a:cs typeface="Times New Roman" panose="02020603050405020304" pitchFamily="18" charset="0"/>
              </a:rPr>
              <a:t>1</a:t>
            </a:r>
            <a:r>
              <a:rPr lang="zh-CN" altLang="en-US" b="1" cap="none" dirty="0">
                <a:solidFill>
                  <a:srgbClr val="6600FF"/>
                </a:solidFill>
                <a:latin typeface="Times New Roman" panose="02020603050405020304" pitchFamily="18" charset="0"/>
                <a:cs typeface="Times New Roman" panose="02020603050405020304" pitchFamily="18" charset="0"/>
              </a:rPr>
              <a:t>（</a:t>
            </a:r>
            <a:r>
              <a:rPr lang="en-US" altLang="zh-CN" b="1" cap="none" dirty="0">
                <a:solidFill>
                  <a:srgbClr val="6600FF"/>
                </a:solidFill>
                <a:latin typeface="Times New Roman" panose="02020603050405020304" pitchFamily="18" charset="0"/>
                <a:cs typeface="Times New Roman" panose="02020603050405020304" pitchFamily="18" charset="0"/>
              </a:rPr>
              <a:t> B[A[</a:t>
            </a:r>
            <a:r>
              <a:rPr lang="en-US" altLang="zh-CN" b="1" cap="none" dirty="0" err="1">
                <a:solidFill>
                  <a:srgbClr val="6600FF"/>
                </a:solidFill>
                <a:latin typeface="Times New Roman" panose="02020603050405020304" pitchFamily="18" charset="0"/>
                <a:cs typeface="Times New Roman" panose="02020603050405020304" pitchFamily="18" charset="0"/>
              </a:rPr>
              <a:t>i</a:t>
            </a:r>
            <a:r>
              <a:rPr lang="en-US" altLang="zh-CN" b="1" cap="none" dirty="0">
                <a:solidFill>
                  <a:srgbClr val="6600FF"/>
                </a:solidFill>
                <a:latin typeface="Times New Roman" panose="02020603050405020304" pitchFamily="18" charset="0"/>
                <a:cs typeface="Times New Roman" panose="02020603050405020304" pitchFamily="18" charset="0"/>
              </a:rPr>
              <a:t>] - </a:t>
            </a:r>
            <a:r>
              <a:rPr lang="en-US" altLang="zh-CN" b="1" cap="none" dirty="0" err="1">
                <a:solidFill>
                  <a:srgbClr val="6600FF"/>
                </a:solidFill>
                <a:latin typeface="Times New Roman" panose="02020603050405020304" pitchFamily="18" charset="0"/>
                <a:cs typeface="Times New Roman" panose="02020603050405020304" pitchFamily="18" charset="0"/>
              </a:rPr>
              <a:t>minValue</a:t>
            </a:r>
            <a:r>
              <a:rPr lang="en-US" altLang="zh-CN" b="1" cap="none" dirty="0">
                <a:solidFill>
                  <a:srgbClr val="6600FF"/>
                </a:solidFill>
                <a:latin typeface="Times New Roman" panose="02020603050405020304" pitchFamily="18" charset="0"/>
                <a:cs typeface="Times New Roman" panose="02020603050405020304" pitchFamily="18" charset="0"/>
              </a:rPr>
              <a:t>] --</a:t>
            </a:r>
            <a:r>
              <a:rPr lang="zh-CN" altLang="en-US" b="1" cap="none" dirty="0">
                <a:solidFill>
                  <a:srgbClr val="6600FF"/>
                </a:solidFill>
                <a:latin typeface="Times New Roman" panose="02020603050405020304" pitchFamily="18" charset="0"/>
                <a:cs typeface="Times New Roman" panose="02020603050405020304" pitchFamily="18" charset="0"/>
              </a:rPr>
              <a:t>）。</a:t>
            </a:r>
            <a:r>
              <a:rPr lang="zh-CN" altLang="en-US" b="1" cap="none" dirty="0">
                <a:latin typeface="Times New Roman" panose="02020603050405020304" pitchFamily="18" charset="0"/>
                <a:cs typeface="Times New Roman" panose="02020603050405020304" pitchFamily="18" charset="0"/>
              </a:rPr>
              <a:t>表示数组</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中待遍历的元素中，小于等于</a:t>
            </a:r>
            <a:r>
              <a:rPr lang="en-US" altLang="zh-CN" b="1" cap="none" dirty="0">
                <a:latin typeface="Times New Roman" panose="02020603050405020304" pitchFamily="18" charset="0"/>
                <a:cs typeface="Times New Roman" panose="02020603050405020304" pitchFamily="18" charset="0"/>
              </a:rPr>
              <a:t>A[</a:t>
            </a:r>
            <a:r>
              <a:rPr lang="en-US" altLang="zh-CN" b="1" cap="none" dirty="0" err="1">
                <a:latin typeface="Times New Roman" panose="02020603050405020304" pitchFamily="18" charset="0"/>
                <a:cs typeface="Times New Roman" panose="02020603050405020304" pitchFamily="18" charset="0"/>
              </a:rPr>
              <a:t>i</a:t>
            </a:r>
            <a:r>
              <a:rPr lang="en-US" altLang="zh-CN" b="1" cap="none" dirty="0">
                <a:latin typeface="Times New Roman" panose="02020603050405020304" pitchFamily="18" charset="0"/>
                <a:cs typeface="Times New Roman" panose="02020603050405020304" pitchFamily="18" charset="0"/>
              </a:rPr>
              <a:t>]</a:t>
            </a:r>
            <a:r>
              <a:rPr lang="zh-CN" altLang="en-US" b="1" cap="none" dirty="0">
                <a:latin typeface="Times New Roman" panose="02020603050405020304" pitchFamily="18" charset="0"/>
                <a:cs typeface="Times New Roman" panose="02020603050405020304" pitchFamily="18" charset="0"/>
              </a:rPr>
              <a:t>的元素个数减少了</a:t>
            </a:r>
            <a:r>
              <a:rPr lang="en-US" altLang="zh-CN" b="1" cap="none" dirty="0">
                <a:latin typeface="Times New Roman" panose="02020603050405020304" pitchFamily="18" charset="0"/>
                <a:cs typeface="Times New Roman" panose="02020603050405020304" pitchFamily="18" charset="0"/>
              </a:rPr>
              <a:t>1</a:t>
            </a:r>
            <a:r>
              <a:rPr lang="zh-CN" altLang="en-US" b="1" cap="none" dirty="0">
                <a:latin typeface="Times New Roman" panose="02020603050405020304" pitchFamily="18" charset="0"/>
                <a:cs typeface="Times New Roman" panose="02020603050405020304" pitchFamily="18" charset="0"/>
              </a:rPr>
              <a:t>个。例如：遍历完</a:t>
            </a:r>
            <a:r>
              <a:rPr lang="en-US" altLang="zh-CN" b="1" cap="none" dirty="0">
                <a:latin typeface="Times New Roman" panose="02020603050405020304" pitchFamily="18" charset="0"/>
                <a:cs typeface="Times New Roman" panose="02020603050405020304" pitchFamily="18" charset="0"/>
              </a:rPr>
              <a:t>A[9]</a:t>
            </a:r>
            <a:r>
              <a:rPr lang="zh-CN" altLang="en-US" b="1" cap="none" dirty="0">
                <a:latin typeface="Times New Roman" panose="02020603050405020304" pitchFamily="18" charset="0"/>
                <a:cs typeface="Times New Roman" panose="02020603050405020304" pitchFamily="18" charset="0"/>
              </a:rPr>
              <a:t>后，</a:t>
            </a:r>
            <a:r>
              <a:rPr lang="en-US" altLang="zh-CN" b="1" cap="none" dirty="0">
                <a:latin typeface="Times New Roman" panose="02020603050405020304" pitchFamily="18" charset="0"/>
                <a:cs typeface="Times New Roman" panose="02020603050405020304" pitchFamily="18" charset="0"/>
              </a:rPr>
              <a:t>A</a:t>
            </a:r>
            <a:r>
              <a:rPr lang="zh-CN" altLang="en-US" b="1" cap="none" dirty="0">
                <a:latin typeface="Times New Roman" panose="02020603050405020304" pitchFamily="18" charset="0"/>
                <a:cs typeface="Times New Roman" panose="02020603050405020304" pitchFamily="18" charset="0"/>
              </a:rPr>
              <a:t>中剩下的</a:t>
            </a:r>
            <a:r>
              <a:rPr lang="en-US" altLang="zh-CN" b="1" cap="none" dirty="0">
                <a:latin typeface="Times New Roman" panose="02020603050405020304" pitchFamily="18" charset="0"/>
                <a:cs typeface="Times New Roman" panose="02020603050405020304" pitchFamily="18" charset="0"/>
              </a:rPr>
              <a:t>9</a:t>
            </a:r>
            <a:r>
              <a:rPr lang="zh-CN" altLang="en-US" b="1" cap="none" dirty="0">
                <a:latin typeface="Times New Roman" panose="02020603050405020304" pitchFamily="18" charset="0"/>
                <a:cs typeface="Times New Roman" panose="02020603050405020304" pitchFamily="18" charset="0"/>
              </a:rPr>
              <a:t>个元素中，小于等于</a:t>
            </a:r>
            <a:r>
              <a:rPr lang="en-US" altLang="zh-CN" b="1" cap="none" dirty="0">
                <a:latin typeface="Times New Roman" panose="02020603050405020304" pitchFamily="18" charset="0"/>
                <a:cs typeface="Times New Roman" panose="02020603050405020304" pitchFamily="18" charset="0"/>
              </a:rPr>
              <a:t>3</a:t>
            </a:r>
            <a:r>
              <a:rPr lang="zh-CN" altLang="en-US" b="1" cap="none" dirty="0">
                <a:latin typeface="Times New Roman" panose="02020603050405020304" pitchFamily="18" charset="0"/>
                <a:cs typeface="Times New Roman" panose="02020603050405020304" pitchFamily="18" charset="0"/>
              </a:rPr>
              <a:t>的元素个数由</a:t>
            </a:r>
            <a:r>
              <a:rPr lang="en-US" altLang="zh-CN" b="1" cap="none" dirty="0">
                <a:latin typeface="Times New Roman" panose="02020603050405020304" pitchFamily="18" charset="0"/>
                <a:cs typeface="Times New Roman" panose="02020603050405020304" pitchFamily="18" charset="0"/>
              </a:rPr>
              <a:t>6</a:t>
            </a:r>
            <a:r>
              <a:rPr lang="zh-CN" altLang="en-US" b="1" cap="none" dirty="0">
                <a:latin typeface="Times New Roman" panose="02020603050405020304" pitchFamily="18" charset="0"/>
                <a:cs typeface="Times New Roman" panose="02020603050405020304" pitchFamily="18" charset="0"/>
              </a:rPr>
              <a:t>变为</a:t>
            </a:r>
            <a:r>
              <a:rPr lang="en-US" altLang="zh-CN" b="1" cap="none" dirty="0">
                <a:latin typeface="Times New Roman" panose="02020603050405020304" pitchFamily="18" charset="0"/>
                <a:cs typeface="Times New Roman" panose="02020603050405020304" pitchFamily="18" charset="0"/>
              </a:rPr>
              <a:t>5</a:t>
            </a:r>
            <a:r>
              <a:rPr lang="zh-CN" altLang="en-US" b="1" cap="none" dirty="0">
                <a:latin typeface="Times New Roman" panose="02020603050405020304" pitchFamily="18" charset="0"/>
                <a:cs typeface="Times New Roman" panose="02020603050405020304" pitchFamily="18" charset="0"/>
              </a:rPr>
              <a:t>。</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altLang="zh-CN" b="1" cap="none" dirty="0">
                <a:latin typeface="Times New Roman" panose="02020603050405020304" pitchFamily="18" charset="0"/>
                <a:cs typeface="Times New Roman" panose="02020603050405020304" pitchFamily="18" charset="0"/>
              </a:rPr>
              <a:t>7</a:t>
            </a:r>
            <a:r>
              <a:rPr lang="zh-CN" altLang="en-US" b="1" cap="none" dirty="0">
                <a:latin typeface="Times New Roman" panose="02020603050405020304" pitchFamily="18" charset="0"/>
                <a:cs typeface="Times New Roman" panose="02020603050405020304" pitchFamily="18" charset="0"/>
              </a:rPr>
              <a:t>、</a:t>
            </a:r>
            <a:r>
              <a:rPr lang="zh-CN" altLang="en-US" b="1" cap="none" dirty="0">
                <a:solidFill>
                  <a:srgbClr val="009900"/>
                </a:solidFill>
                <a:latin typeface="Times New Roman" panose="02020603050405020304" pitchFamily="18" charset="0"/>
                <a:cs typeface="Times New Roman" panose="02020603050405020304" pitchFamily="18" charset="0"/>
              </a:rPr>
              <a:t>将数组</a:t>
            </a:r>
            <a:r>
              <a:rPr lang="en-US" altLang="zh-CN" b="1" cap="none" dirty="0">
                <a:solidFill>
                  <a:srgbClr val="009900"/>
                </a:solidFill>
                <a:latin typeface="Times New Roman" panose="02020603050405020304" pitchFamily="18" charset="0"/>
                <a:cs typeface="Times New Roman" panose="02020603050405020304" pitchFamily="18" charset="0"/>
              </a:rPr>
              <a:t>C</a:t>
            </a:r>
            <a:r>
              <a:rPr lang="zh-CN" altLang="en-US" b="1" cap="none" dirty="0">
                <a:solidFill>
                  <a:srgbClr val="009900"/>
                </a:solidFill>
                <a:latin typeface="Times New Roman" panose="02020603050405020304" pitchFamily="18" charset="0"/>
                <a:cs typeface="Times New Roman" panose="02020603050405020304" pitchFamily="18" charset="0"/>
              </a:rPr>
              <a:t>拷贝到数组</a:t>
            </a:r>
            <a:r>
              <a:rPr lang="en-US" altLang="zh-CN" b="1" cap="none" dirty="0">
                <a:solidFill>
                  <a:srgbClr val="009900"/>
                </a:solidFill>
                <a:latin typeface="Times New Roman" panose="02020603050405020304" pitchFamily="18" charset="0"/>
                <a:cs typeface="Times New Roman" panose="02020603050405020304" pitchFamily="18" charset="0"/>
              </a:rPr>
              <a:t>A</a:t>
            </a:r>
            <a:r>
              <a:rPr lang="zh-CN" altLang="en-US" b="1" cap="none" dirty="0">
                <a:solidFill>
                  <a:srgbClr val="009900"/>
                </a:solidFill>
                <a:latin typeface="Times New Roman" panose="02020603050405020304" pitchFamily="18" charset="0"/>
                <a:cs typeface="Times New Roman" panose="02020603050405020304" pitchFamily="18" charset="0"/>
              </a:rPr>
              <a:t>中</a:t>
            </a:r>
            <a:r>
              <a:rPr lang="zh-CN" altLang="en-US" b="1" cap="none" dirty="0">
                <a:latin typeface="Times New Roman" panose="02020603050405020304" pitchFamily="18" charset="0"/>
                <a:cs typeface="Times New Roman" panose="02020603050405020304" pitchFamily="18" charset="0"/>
              </a:rPr>
              <a:t>，结束计数排序。</a:t>
            </a:r>
            <a:endParaRPr lang="en-US" altLang="zh-CN" b="1" cap="none"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altLang="zh-CN" b="1" cap="none"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1E20DA9-C5B0-469C-89EE-3A0A760E5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832734"/>
            <a:ext cx="4411546" cy="771526"/>
          </a:xfrm>
          <a:prstGeom prst="rect">
            <a:avLst/>
          </a:prstGeom>
        </p:spPr>
      </p:pic>
      <p:pic>
        <p:nvPicPr>
          <p:cNvPr id="12" name="图片 11">
            <a:extLst>
              <a:ext uri="{FF2B5EF4-FFF2-40B4-BE49-F238E27FC236}">
                <a16:creationId xmlns:a16="http://schemas.microsoft.com/office/drawing/2014/main" id="{D698B595-6612-4AE3-AA0D-55BE0E5C9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766" y="562709"/>
            <a:ext cx="4028009" cy="1081595"/>
          </a:xfrm>
          <a:prstGeom prst="rect">
            <a:avLst/>
          </a:prstGeom>
        </p:spPr>
      </p:pic>
      <p:pic>
        <p:nvPicPr>
          <p:cNvPr id="5" name="图片 4">
            <a:extLst>
              <a:ext uri="{FF2B5EF4-FFF2-40B4-BE49-F238E27FC236}">
                <a16:creationId xmlns:a16="http://schemas.microsoft.com/office/drawing/2014/main" id="{C72F9D6E-9057-49CA-B38A-A8C71A092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62" y="3891894"/>
            <a:ext cx="4411546" cy="771526"/>
          </a:xfrm>
          <a:prstGeom prst="rect">
            <a:avLst/>
          </a:prstGeom>
        </p:spPr>
      </p:pic>
      <p:pic>
        <p:nvPicPr>
          <p:cNvPr id="7" name="图片 6">
            <a:extLst>
              <a:ext uri="{FF2B5EF4-FFF2-40B4-BE49-F238E27FC236}">
                <a16:creationId xmlns:a16="http://schemas.microsoft.com/office/drawing/2014/main" id="{326E427A-4E06-4B94-A12A-E3692314D2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62" y="5319208"/>
            <a:ext cx="3461273" cy="929416"/>
          </a:xfrm>
          <a:prstGeom prst="rect">
            <a:avLst/>
          </a:prstGeom>
        </p:spPr>
      </p:pic>
    </p:spTree>
    <p:extLst>
      <p:ext uri="{BB962C8B-B14F-4D97-AF65-F5344CB8AC3E}">
        <p14:creationId xmlns:p14="http://schemas.microsoft.com/office/powerpoint/2010/main" val="356643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计数排序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99412" y="714375"/>
            <a:ext cx="4930199" cy="5186363"/>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计数排序的实现</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时间复杂度：</a:t>
            </a:r>
            <a:r>
              <a:rPr lang="en-US" altLang="zh-CN" b="1" cap="none" dirty="0">
                <a:latin typeface="Times New Roman" panose="02020603050405020304" pitchFamily="18" charset="0"/>
                <a:cs typeface="Times New Roman" panose="02020603050405020304" pitchFamily="18" charset="0"/>
              </a:rPr>
              <a:t>O(n)</a:t>
            </a:r>
          </a:p>
          <a:p>
            <a:pPr marL="0" indent="0">
              <a:lnSpc>
                <a:spcPct val="100000"/>
              </a:lnSpc>
              <a:spcBef>
                <a:spcPts val="0"/>
              </a:spcBef>
              <a:buNone/>
            </a:pPr>
            <a:r>
              <a:rPr lang="zh-CN" altLang="en-US" b="1" cap="none" dirty="0">
                <a:latin typeface="Times New Roman" panose="02020603050405020304" pitchFamily="18" charset="0"/>
                <a:cs typeface="Times New Roman" panose="02020603050405020304" pitchFamily="18" charset="0"/>
              </a:rPr>
              <a:t>空间复杂度：</a:t>
            </a:r>
            <a:r>
              <a:rPr lang="en-US" altLang="zh-CN" b="1" cap="none" dirty="0">
                <a:latin typeface="Times New Roman" panose="02020603050405020304" pitchFamily="18" charset="0"/>
                <a:cs typeface="Times New Roman" panose="02020603050405020304" pitchFamily="18" charset="0"/>
              </a:rPr>
              <a:t>O(n)</a:t>
            </a:r>
          </a:p>
        </p:txBody>
      </p:sp>
      <p:pic>
        <p:nvPicPr>
          <p:cNvPr id="5" name="图片 4">
            <a:extLst>
              <a:ext uri="{FF2B5EF4-FFF2-40B4-BE49-F238E27FC236}">
                <a16:creationId xmlns:a16="http://schemas.microsoft.com/office/drawing/2014/main" id="{C71507C8-6FD8-4A07-900C-EB4CEC25A259}"/>
              </a:ext>
            </a:extLst>
          </p:cNvPr>
          <p:cNvPicPr>
            <a:picLocks noChangeAspect="1"/>
          </p:cNvPicPr>
          <p:nvPr/>
        </p:nvPicPr>
        <p:blipFill>
          <a:blip r:embed="rId2"/>
          <a:stretch>
            <a:fillRect/>
          </a:stretch>
        </p:blipFill>
        <p:spPr>
          <a:xfrm>
            <a:off x="3086468" y="543193"/>
            <a:ext cx="8700400" cy="6314806"/>
          </a:xfrm>
          <a:prstGeom prst="rect">
            <a:avLst/>
          </a:prstGeom>
        </p:spPr>
      </p:pic>
    </p:spTree>
    <p:extLst>
      <p:ext uri="{BB962C8B-B14F-4D97-AF65-F5344CB8AC3E}">
        <p14:creationId xmlns:p14="http://schemas.microsoft.com/office/powerpoint/2010/main" val="38253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347. Top K Frequent Elements</a:t>
            </a:r>
            <a:endParaRPr lang="zh-CN" altLang="en-US" cap="none" dirty="0"/>
          </a:p>
        </p:txBody>
      </p:sp>
      <p:pic>
        <p:nvPicPr>
          <p:cNvPr id="4" name="图片 3">
            <a:extLst>
              <a:ext uri="{FF2B5EF4-FFF2-40B4-BE49-F238E27FC236}">
                <a16:creationId xmlns:a16="http://schemas.microsoft.com/office/drawing/2014/main" id="{3A86F54B-0C46-49A9-98A4-0DD87E2A1FD1}"/>
              </a:ext>
            </a:extLst>
          </p:cNvPr>
          <p:cNvPicPr>
            <a:picLocks noChangeAspect="1"/>
          </p:cNvPicPr>
          <p:nvPr/>
        </p:nvPicPr>
        <p:blipFill>
          <a:blip r:embed="rId2"/>
          <a:stretch>
            <a:fillRect/>
          </a:stretch>
        </p:blipFill>
        <p:spPr>
          <a:xfrm>
            <a:off x="1651073" y="1433268"/>
            <a:ext cx="8357913" cy="4471143"/>
          </a:xfrm>
          <a:prstGeom prst="rect">
            <a:avLst/>
          </a:prstGeom>
        </p:spPr>
      </p:pic>
    </p:spTree>
    <p:extLst>
      <p:ext uri="{BB962C8B-B14F-4D97-AF65-F5344CB8AC3E}">
        <p14:creationId xmlns:p14="http://schemas.microsoft.com/office/powerpoint/2010/main" val="208055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347. Top K Frequent Elements</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4783016" cy="3693319"/>
          </a:xfrm>
          <a:prstGeom prst="rect">
            <a:avLst/>
          </a:prstGeom>
        </p:spPr>
        <p:txBody>
          <a:bodyPr wrap="square">
            <a:spAutoFit/>
          </a:bodyPr>
          <a:lstStyle/>
          <a:p>
            <a:r>
              <a:rPr lang="zh-CN" altLang="en-US" b="1" dirty="0"/>
              <a:t>解法一：</a:t>
            </a:r>
            <a:r>
              <a:rPr lang="zh-CN" altLang="en-US" b="1" dirty="0">
                <a:solidFill>
                  <a:srgbClr val="6600FF"/>
                </a:solidFill>
              </a:rPr>
              <a:t>堆排序</a:t>
            </a:r>
            <a:r>
              <a:rPr lang="zh-CN" altLang="en-US" b="1" dirty="0"/>
              <a:t>（时间复杂度</a:t>
            </a:r>
            <a:r>
              <a:rPr lang="en-US" altLang="zh-CN" b="1" dirty="0"/>
              <a:t>O(</a:t>
            </a:r>
            <a:r>
              <a:rPr lang="en-US" altLang="zh-CN" b="1" dirty="0" err="1"/>
              <a:t>nlogk</a:t>
            </a:r>
            <a:r>
              <a:rPr lang="en-US" altLang="zh-CN" b="1" dirty="0"/>
              <a:t>)</a:t>
            </a:r>
            <a:r>
              <a:rPr lang="zh-CN" altLang="en-US" b="1" dirty="0"/>
              <a:t>，空间复杂度</a:t>
            </a:r>
            <a:r>
              <a:rPr lang="en-US" altLang="zh-CN" b="1" dirty="0"/>
              <a:t>O(n)</a:t>
            </a:r>
            <a:r>
              <a:rPr lang="zh-CN" altLang="en-US" b="1" dirty="0"/>
              <a:t>）</a:t>
            </a:r>
            <a:endParaRPr lang="en-US" altLang="zh-CN" b="1" dirty="0"/>
          </a:p>
          <a:p>
            <a:r>
              <a:rPr lang="en-US" altLang="zh-CN" b="1" dirty="0"/>
              <a:t>1 </a:t>
            </a:r>
            <a:r>
              <a:rPr lang="zh-CN" altLang="en-US" b="1" dirty="0">
                <a:solidFill>
                  <a:srgbClr val="6600FF"/>
                </a:solidFill>
              </a:rPr>
              <a:t>建立哈希表</a:t>
            </a:r>
            <a:endParaRPr lang="en-US" altLang="zh-CN" b="1" dirty="0">
              <a:solidFill>
                <a:srgbClr val="6600FF"/>
              </a:solidFill>
            </a:endParaRPr>
          </a:p>
          <a:p>
            <a:r>
              <a:rPr lang="en-US" altLang="zh-CN" b="1" dirty="0">
                <a:solidFill>
                  <a:srgbClr val="FF3399"/>
                </a:solidFill>
              </a:rPr>
              <a:t>key</a:t>
            </a:r>
            <a:r>
              <a:rPr lang="zh-CN" altLang="en-US" b="1" dirty="0"/>
              <a:t>：</a:t>
            </a:r>
            <a:r>
              <a:rPr lang="en-US" altLang="zh-CN" b="1" dirty="0" err="1">
                <a:solidFill>
                  <a:srgbClr val="9900CC"/>
                </a:solidFill>
              </a:rPr>
              <a:t>nums</a:t>
            </a:r>
            <a:r>
              <a:rPr lang="zh-CN" altLang="en-US" b="1" dirty="0">
                <a:solidFill>
                  <a:srgbClr val="9900CC"/>
                </a:solidFill>
              </a:rPr>
              <a:t>数组元素值</a:t>
            </a:r>
            <a:endParaRPr lang="en-US" altLang="zh-CN" b="1" dirty="0">
              <a:solidFill>
                <a:srgbClr val="9900CC"/>
              </a:solidFill>
            </a:endParaRPr>
          </a:p>
          <a:p>
            <a:r>
              <a:rPr lang="en-US" altLang="zh-CN" b="1" dirty="0">
                <a:solidFill>
                  <a:srgbClr val="FF3399"/>
                </a:solidFill>
              </a:rPr>
              <a:t>value</a:t>
            </a:r>
            <a:r>
              <a:rPr lang="zh-CN" altLang="en-US" b="1" dirty="0"/>
              <a:t>：</a:t>
            </a:r>
            <a:r>
              <a:rPr lang="zh-CN" altLang="en-US" b="1" dirty="0">
                <a:solidFill>
                  <a:srgbClr val="9900CC"/>
                </a:solidFill>
              </a:rPr>
              <a:t>每个元素值出现的次数</a:t>
            </a:r>
            <a:endParaRPr lang="en-US" altLang="zh-CN" b="1" dirty="0">
              <a:solidFill>
                <a:srgbClr val="9900CC"/>
              </a:solidFill>
            </a:endParaRPr>
          </a:p>
          <a:p>
            <a:r>
              <a:rPr lang="en-US" altLang="zh-CN" b="1" dirty="0"/>
              <a:t>2 </a:t>
            </a:r>
            <a:r>
              <a:rPr lang="zh-CN" altLang="en-US" b="1" dirty="0">
                <a:solidFill>
                  <a:srgbClr val="6600FF"/>
                </a:solidFill>
              </a:rPr>
              <a:t>建立大小为</a:t>
            </a:r>
            <a:r>
              <a:rPr lang="en-US" altLang="zh-CN" b="1" dirty="0">
                <a:solidFill>
                  <a:srgbClr val="6600FF"/>
                </a:solidFill>
              </a:rPr>
              <a:t>k</a:t>
            </a:r>
            <a:r>
              <a:rPr lang="zh-CN" altLang="en-US" b="1" dirty="0">
                <a:solidFill>
                  <a:srgbClr val="6600FF"/>
                </a:solidFill>
              </a:rPr>
              <a:t>的最小堆</a:t>
            </a:r>
            <a:r>
              <a:rPr lang="zh-CN" altLang="en-US" b="1" dirty="0"/>
              <a:t>（如果是用优先级队列实现，则队列大小为</a:t>
            </a:r>
            <a:r>
              <a:rPr lang="en-US" altLang="zh-CN" b="1" dirty="0"/>
              <a:t>k+1</a:t>
            </a:r>
            <a:r>
              <a:rPr lang="zh-CN" altLang="en-US" b="1" dirty="0"/>
              <a:t>，多出来一个元素，是为了防止目标值被替换出去</a:t>
            </a:r>
            <a:r>
              <a:rPr lang="en-US" altLang="zh-CN" b="1" dirty="0"/>
              <a:t>[</a:t>
            </a:r>
            <a:r>
              <a:rPr lang="zh-CN" altLang="en-US" b="1" dirty="0"/>
              <a:t>只执行队列进出操作，不判断新元素是否大于队首元素</a:t>
            </a:r>
            <a:r>
              <a:rPr lang="en-US" altLang="zh-CN" b="1" dirty="0"/>
              <a:t>]</a:t>
            </a:r>
            <a:r>
              <a:rPr lang="zh-CN" altLang="en-US" b="1" dirty="0"/>
              <a:t>）</a:t>
            </a:r>
            <a:endParaRPr lang="en-US" altLang="zh-CN" b="1" dirty="0"/>
          </a:p>
          <a:p>
            <a:r>
              <a:rPr lang="en-US" altLang="zh-CN" b="1" dirty="0"/>
              <a:t>3 </a:t>
            </a:r>
            <a:r>
              <a:rPr lang="zh-CN" altLang="en-US" b="1" dirty="0"/>
              <a:t>对</a:t>
            </a:r>
            <a:r>
              <a:rPr lang="en-US" altLang="zh-CN" b="1" dirty="0"/>
              <a:t>value</a:t>
            </a:r>
            <a:r>
              <a:rPr lang="zh-CN" altLang="en-US" b="1" dirty="0"/>
              <a:t>执行堆排序，维持堆的大小为</a:t>
            </a:r>
            <a:r>
              <a:rPr lang="en-US" altLang="zh-CN" b="1" dirty="0"/>
              <a:t>k</a:t>
            </a:r>
            <a:r>
              <a:rPr lang="zh-CN" altLang="en-US" b="1" dirty="0"/>
              <a:t>，每次都将最小值从堆中移除</a:t>
            </a:r>
            <a:endParaRPr lang="en-US" altLang="zh-CN" b="1" dirty="0"/>
          </a:p>
          <a:p>
            <a:r>
              <a:rPr lang="en-US" altLang="zh-CN" b="1" dirty="0"/>
              <a:t>4 </a:t>
            </a:r>
            <a:r>
              <a:rPr lang="zh-CN" altLang="en-US" b="1" dirty="0"/>
              <a:t>最终将堆中的</a:t>
            </a:r>
            <a:r>
              <a:rPr lang="en-US" altLang="zh-CN" b="1" dirty="0"/>
              <a:t>k</a:t>
            </a:r>
            <a:r>
              <a:rPr lang="zh-CN" altLang="en-US" b="1" dirty="0"/>
              <a:t>个</a:t>
            </a:r>
            <a:r>
              <a:rPr lang="en-US" altLang="zh-CN" b="1" dirty="0"/>
              <a:t>value</a:t>
            </a:r>
            <a:r>
              <a:rPr lang="zh-CN" altLang="en-US" b="1" dirty="0"/>
              <a:t>对应的</a:t>
            </a:r>
            <a:r>
              <a:rPr lang="en-US" altLang="zh-CN" b="1" dirty="0"/>
              <a:t>key</a:t>
            </a:r>
            <a:r>
              <a:rPr lang="zh-CN" altLang="en-US" b="1" dirty="0"/>
              <a:t>，按从堆中移除的顺序，</a:t>
            </a:r>
            <a:r>
              <a:rPr lang="zh-CN" altLang="en-US" b="1" dirty="0">
                <a:solidFill>
                  <a:srgbClr val="009900"/>
                </a:solidFill>
              </a:rPr>
              <a:t>逆序存储</a:t>
            </a:r>
            <a:r>
              <a:rPr lang="zh-CN" altLang="en-US" b="1" dirty="0"/>
              <a:t>即可</a:t>
            </a:r>
            <a:endParaRPr lang="en-US" altLang="zh-CN" b="1" dirty="0"/>
          </a:p>
        </p:txBody>
      </p:sp>
      <p:pic>
        <p:nvPicPr>
          <p:cNvPr id="8" name="图片 7">
            <a:extLst>
              <a:ext uri="{FF2B5EF4-FFF2-40B4-BE49-F238E27FC236}">
                <a16:creationId xmlns:a16="http://schemas.microsoft.com/office/drawing/2014/main" id="{8C427669-6DCE-4559-9B55-4802688C9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343" y="0"/>
            <a:ext cx="7472316" cy="6858000"/>
          </a:xfrm>
          <a:prstGeom prst="rect">
            <a:avLst/>
          </a:prstGeom>
        </p:spPr>
      </p:pic>
    </p:spTree>
    <p:extLst>
      <p:ext uri="{BB962C8B-B14F-4D97-AF65-F5344CB8AC3E}">
        <p14:creationId xmlns:p14="http://schemas.microsoft.com/office/powerpoint/2010/main" val="1931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347. Top K Frequent Elements</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5900088" cy="2585323"/>
          </a:xfrm>
          <a:prstGeom prst="rect">
            <a:avLst/>
          </a:prstGeom>
        </p:spPr>
        <p:txBody>
          <a:bodyPr wrap="square">
            <a:spAutoFit/>
          </a:bodyPr>
          <a:lstStyle/>
          <a:p>
            <a:r>
              <a:rPr lang="zh-CN" altLang="en-US" b="1" dirty="0"/>
              <a:t>解法二：</a:t>
            </a:r>
            <a:r>
              <a:rPr lang="zh-CN" altLang="en-US" b="1" dirty="0">
                <a:solidFill>
                  <a:srgbClr val="6600FF"/>
                </a:solidFill>
              </a:rPr>
              <a:t>桶排序</a:t>
            </a:r>
            <a:r>
              <a:rPr lang="zh-CN" altLang="en-US" b="1" dirty="0"/>
              <a:t>（时间复杂度</a:t>
            </a:r>
            <a:r>
              <a:rPr lang="en-US" altLang="zh-CN" b="1" dirty="0"/>
              <a:t>O(n)</a:t>
            </a:r>
            <a:r>
              <a:rPr lang="zh-CN" altLang="en-US" b="1" dirty="0"/>
              <a:t>，空间复杂度</a:t>
            </a:r>
            <a:r>
              <a:rPr lang="en-US" altLang="zh-CN" b="1" dirty="0"/>
              <a:t>O(n)</a:t>
            </a:r>
            <a:r>
              <a:rPr lang="zh-CN" altLang="en-US" b="1" dirty="0"/>
              <a:t>）</a:t>
            </a:r>
            <a:endParaRPr lang="en-US" altLang="zh-CN" b="1" dirty="0"/>
          </a:p>
          <a:p>
            <a:r>
              <a:rPr lang="en-US" altLang="zh-CN" b="1" dirty="0"/>
              <a:t>1 </a:t>
            </a:r>
            <a:r>
              <a:rPr lang="zh-CN" altLang="en-US" b="1" dirty="0">
                <a:solidFill>
                  <a:srgbClr val="FF3399"/>
                </a:solidFill>
              </a:rPr>
              <a:t>建立大小为</a:t>
            </a:r>
            <a:r>
              <a:rPr lang="en-US" altLang="zh-CN" b="1" dirty="0" err="1">
                <a:solidFill>
                  <a:srgbClr val="FF3399"/>
                </a:solidFill>
              </a:rPr>
              <a:t>nums.length</a:t>
            </a:r>
            <a:r>
              <a:rPr lang="en-US" altLang="zh-CN" b="1" dirty="0">
                <a:solidFill>
                  <a:srgbClr val="FF3399"/>
                </a:solidFill>
              </a:rPr>
              <a:t> + 1</a:t>
            </a:r>
            <a:r>
              <a:rPr lang="zh-CN" altLang="en-US" b="1" dirty="0">
                <a:solidFill>
                  <a:srgbClr val="FF3399"/>
                </a:solidFill>
              </a:rPr>
              <a:t>的桶</a:t>
            </a:r>
            <a:r>
              <a:rPr lang="zh-CN" altLang="en-US" b="1" dirty="0"/>
              <a:t>，</a:t>
            </a:r>
            <a:r>
              <a:rPr lang="zh-CN" altLang="en-US" b="1" dirty="0">
                <a:solidFill>
                  <a:srgbClr val="CC6600"/>
                </a:solidFill>
              </a:rPr>
              <a:t>桶的下标表示元素值出现的次数</a:t>
            </a:r>
            <a:r>
              <a:rPr lang="zh-CN" altLang="en-US" b="1" dirty="0"/>
              <a:t>，</a:t>
            </a:r>
            <a:r>
              <a:rPr lang="zh-CN" altLang="en-US" b="1" dirty="0">
                <a:solidFill>
                  <a:srgbClr val="CC00CC"/>
                </a:solidFill>
              </a:rPr>
              <a:t>每个桶对应一个单链表</a:t>
            </a:r>
            <a:endParaRPr lang="en-US" altLang="zh-CN" b="1" dirty="0">
              <a:solidFill>
                <a:srgbClr val="CC00CC"/>
              </a:solidFill>
            </a:endParaRPr>
          </a:p>
          <a:p>
            <a:r>
              <a:rPr lang="en-US" altLang="zh-CN" b="1" dirty="0"/>
              <a:t>2 </a:t>
            </a:r>
            <a:r>
              <a:rPr lang="zh-CN" altLang="en-US" b="1" dirty="0">
                <a:solidFill>
                  <a:srgbClr val="FF3399"/>
                </a:solidFill>
              </a:rPr>
              <a:t>建立哈希表</a:t>
            </a:r>
            <a:endParaRPr lang="en-US" altLang="zh-CN" b="1" dirty="0">
              <a:solidFill>
                <a:srgbClr val="FF3399"/>
              </a:solidFill>
            </a:endParaRPr>
          </a:p>
          <a:p>
            <a:r>
              <a:rPr lang="en-US" altLang="zh-CN" b="1" dirty="0">
                <a:solidFill>
                  <a:srgbClr val="6600FF"/>
                </a:solidFill>
              </a:rPr>
              <a:t>key</a:t>
            </a:r>
            <a:r>
              <a:rPr lang="zh-CN" altLang="en-US" b="1" dirty="0"/>
              <a:t>：</a:t>
            </a:r>
            <a:r>
              <a:rPr lang="en-US" altLang="zh-CN" b="1" dirty="0" err="1">
                <a:solidFill>
                  <a:srgbClr val="CC6600"/>
                </a:solidFill>
              </a:rPr>
              <a:t>nums</a:t>
            </a:r>
            <a:r>
              <a:rPr lang="zh-CN" altLang="en-US" b="1" dirty="0">
                <a:solidFill>
                  <a:srgbClr val="CC6600"/>
                </a:solidFill>
              </a:rPr>
              <a:t>数组元素值</a:t>
            </a:r>
            <a:endParaRPr lang="en-US" altLang="zh-CN" b="1" dirty="0">
              <a:solidFill>
                <a:srgbClr val="CC6600"/>
              </a:solidFill>
            </a:endParaRPr>
          </a:p>
          <a:p>
            <a:r>
              <a:rPr lang="en-US" altLang="zh-CN" b="1" dirty="0">
                <a:solidFill>
                  <a:srgbClr val="6600FF"/>
                </a:solidFill>
              </a:rPr>
              <a:t>value</a:t>
            </a:r>
            <a:r>
              <a:rPr lang="zh-CN" altLang="en-US" b="1" dirty="0"/>
              <a:t>：</a:t>
            </a:r>
            <a:r>
              <a:rPr lang="zh-CN" altLang="en-US" b="1" dirty="0">
                <a:solidFill>
                  <a:srgbClr val="CC6600"/>
                </a:solidFill>
              </a:rPr>
              <a:t>每个元素值出现的次数</a:t>
            </a:r>
            <a:endParaRPr lang="en-US" altLang="zh-CN" b="1" dirty="0">
              <a:solidFill>
                <a:srgbClr val="CC6600"/>
              </a:solidFill>
            </a:endParaRPr>
          </a:p>
          <a:p>
            <a:r>
              <a:rPr lang="en-US" altLang="zh-CN" b="1" dirty="0"/>
              <a:t>3 </a:t>
            </a:r>
            <a:r>
              <a:rPr lang="zh-CN" altLang="en-US" b="1" dirty="0">
                <a:solidFill>
                  <a:srgbClr val="CC00CC"/>
                </a:solidFill>
              </a:rPr>
              <a:t>遍历哈希键值</a:t>
            </a:r>
            <a:r>
              <a:rPr lang="zh-CN" altLang="en-US" b="1" dirty="0"/>
              <a:t>，将</a:t>
            </a:r>
            <a:r>
              <a:rPr lang="en-US" altLang="zh-CN" b="1" dirty="0"/>
              <a:t>value</a:t>
            </a:r>
            <a:r>
              <a:rPr lang="zh-CN" altLang="en-US" b="1" dirty="0"/>
              <a:t>对应的</a:t>
            </a:r>
            <a:r>
              <a:rPr lang="en-US" altLang="zh-CN" b="1" dirty="0"/>
              <a:t>key</a:t>
            </a:r>
            <a:r>
              <a:rPr lang="zh-CN" altLang="en-US" b="1" dirty="0"/>
              <a:t>，放入下标为</a:t>
            </a:r>
            <a:r>
              <a:rPr lang="en-US" altLang="zh-CN" b="1" dirty="0"/>
              <a:t>value</a:t>
            </a:r>
            <a:r>
              <a:rPr lang="zh-CN" altLang="en-US" b="1" dirty="0"/>
              <a:t>的桶中</a:t>
            </a:r>
            <a:endParaRPr lang="en-US" altLang="zh-CN" b="1" dirty="0"/>
          </a:p>
          <a:p>
            <a:r>
              <a:rPr lang="en-US" altLang="zh-CN" b="1" dirty="0"/>
              <a:t>4 </a:t>
            </a:r>
            <a:r>
              <a:rPr lang="zh-CN" altLang="en-US" b="1" dirty="0">
                <a:solidFill>
                  <a:srgbClr val="009900"/>
                </a:solidFill>
              </a:rPr>
              <a:t>倒序遍历非空的桶</a:t>
            </a:r>
            <a:r>
              <a:rPr lang="zh-CN" altLang="en-US" b="1" dirty="0"/>
              <a:t>，按序从桶中取</a:t>
            </a:r>
            <a:r>
              <a:rPr lang="en-US" altLang="zh-CN" b="1" dirty="0"/>
              <a:t>k</a:t>
            </a:r>
            <a:r>
              <a:rPr lang="zh-CN" altLang="en-US" b="1" dirty="0"/>
              <a:t>个元素作为结果</a:t>
            </a:r>
            <a:endParaRPr lang="en-US" altLang="zh-CN" b="1" dirty="0"/>
          </a:p>
        </p:txBody>
      </p:sp>
      <p:pic>
        <p:nvPicPr>
          <p:cNvPr id="6" name="图片 5">
            <a:extLst>
              <a:ext uri="{FF2B5EF4-FFF2-40B4-BE49-F238E27FC236}">
                <a16:creationId xmlns:a16="http://schemas.microsoft.com/office/drawing/2014/main" id="{5A4A1BFF-32BD-498A-842B-4014B6D63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087" y="0"/>
            <a:ext cx="6291913" cy="6858000"/>
          </a:xfrm>
          <a:prstGeom prst="rect">
            <a:avLst/>
          </a:prstGeom>
        </p:spPr>
      </p:pic>
    </p:spTree>
    <p:extLst>
      <p:ext uri="{BB962C8B-B14F-4D97-AF65-F5344CB8AC3E}">
        <p14:creationId xmlns:p14="http://schemas.microsoft.com/office/powerpoint/2010/main" val="89401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305-0062-4575-AF52-7EC6C4FB7B6E}"/>
              </a:ext>
            </a:extLst>
          </p:cNvPr>
          <p:cNvSpPr>
            <a:spLocks noGrp="1"/>
          </p:cNvSpPr>
          <p:nvPr>
            <p:ph type="title"/>
          </p:nvPr>
        </p:nvSpPr>
        <p:spPr>
          <a:xfrm>
            <a:off x="913774" y="0"/>
            <a:ext cx="10364451" cy="1596177"/>
          </a:xfrm>
        </p:spPr>
        <p:txBody>
          <a:bodyPr/>
          <a:lstStyle/>
          <a:p>
            <a:r>
              <a:rPr lang="zh-CN" altLang="en-US" b="1"/>
              <a:t>大纲</a:t>
            </a:r>
          </a:p>
        </p:txBody>
      </p:sp>
      <p:sp>
        <p:nvSpPr>
          <p:cNvPr id="3" name="内容占位符 2">
            <a:extLst>
              <a:ext uri="{FF2B5EF4-FFF2-40B4-BE49-F238E27FC236}">
                <a16:creationId xmlns:a16="http://schemas.microsoft.com/office/drawing/2014/main" id="{20363EA3-B71F-48AC-BAB6-33BA77C53EE4}"/>
              </a:ext>
            </a:extLst>
          </p:cNvPr>
          <p:cNvSpPr>
            <a:spLocks noGrp="1"/>
          </p:cNvSpPr>
          <p:nvPr>
            <p:ph sz="quarter" idx="13"/>
          </p:nvPr>
        </p:nvSpPr>
        <p:spPr>
          <a:xfrm>
            <a:off x="1040383" y="1489518"/>
            <a:ext cx="10363826" cy="3878963"/>
          </a:xfrm>
        </p:spPr>
        <p:txBody>
          <a:bodyPr>
            <a:noAutofit/>
          </a:bodyPr>
          <a:lstStyle/>
          <a:p>
            <a:r>
              <a:rPr lang="zh-CN" altLang="en-US" sz="2800" b="1" cap="none" dirty="0">
                <a:solidFill>
                  <a:srgbClr val="FF3399"/>
                </a:solidFill>
              </a:rPr>
              <a:t>堆</a:t>
            </a:r>
            <a:r>
              <a:rPr lang="zh-CN" altLang="en-US" sz="2800" b="1" cap="none" dirty="0"/>
              <a:t>排序</a:t>
            </a:r>
            <a:endParaRPr lang="en-US" altLang="zh-CN" sz="2800" b="1" cap="none" dirty="0"/>
          </a:p>
          <a:p>
            <a:r>
              <a:rPr lang="zh-CN" altLang="en-US" sz="2800" b="1" cap="none" dirty="0">
                <a:solidFill>
                  <a:srgbClr val="CC6600"/>
                </a:solidFill>
              </a:rPr>
              <a:t>桶</a:t>
            </a:r>
            <a:r>
              <a:rPr lang="zh-CN" altLang="en-US" sz="2800" b="1" cap="none" dirty="0"/>
              <a:t>排序</a:t>
            </a:r>
            <a:endParaRPr lang="en-US" altLang="zh-CN" sz="2800" b="1" cap="none" dirty="0"/>
          </a:p>
          <a:p>
            <a:r>
              <a:rPr lang="zh-CN" altLang="en-US" sz="2800" b="1" cap="none" dirty="0">
                <a:solidFill>
                  <a:srgbClr val="009900"/>
                </a:solidFill>
              </a:rPr>
              <a:t>计数</a:t>
            </a:r>
            <a:r>
              <a:rPr lang="zh-CN" altLang="en-US" sz="2800" b="1" cap="none" dirty="0"/>
              <a:t>排序</a:t>
            </a:r>
            <a:endParaRPr lang="en-US" altLang="zh-CN" sz="2800" b="1" cap="none" dirty="0"/>
          </a:p>
          <a:p>
            <a:r>
              <a:rPr lang="zh-CN" altLang="en-US" sz="2800" b="1" cap="none" dirty="0"/>
              <a:t>真题解析</a:t>
            </a:r>
          </a:p>
        </p:txBody>
      </p:sp>
    </p:spTree>
    <p:extLst>
      <p:ext uri="{BB962C8B-B14F-4D97-AF65-F5344CB8AC3E}">
        <p14:creationId xmlns:p14="http://schemas.microsoft.com/office/powerpoint/2010/main" val="7346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767. Reorganize String</a:t>
            </a:r>
            <a:endParaRPr lang="zh-CN" altLang="en-US" cap="none" dirty="0"/>
          </a:p>
        </p:txBody>
      </p:sp>
      <p:pic>
        <p:nvPicPr>
          <p:cNvPr id="4" name="图片 3">
            <a:extLst>
              <a:ext uri="{FF2B5EF4-FFF2-40B4-BE49-F238E27FC236}">
                <a16:creationId xmlns:a16="http://schemas.microsoft.com/office/drawing/2014/main" id="{5F0DFBE6-E580-45EB-A2D1-E9B164B6EC98}"/>
              </a:ext>
            </a:extLst>
          </p:cNvPr>
          <p:cNvPicPr>
            <a:picLocks noChangeAspect="1"/>
          </p:cNvPicPr>
          <p:nvPr/>
        </p:nvPicPr>
        <p:blipFill>
          <a:blip r:embed="rId2"/>
          <a:stretch>
            <a:fillRect/>
          </a:stretch>
        </p:blipFill>
        <p:spPr>
          <a:xfrm>
            <a:off x="2664823" y="1223086"/>
            <a:ext cx="6732321" cy="5045727"/>
          </a:xfrm>
          <a:prstGeom prst="rect">
            <a:avLst/>
          </a:prstGeom>
        </p:spPr>
      </p:pic>
    </p:spTree>
    <p:extLst>
      <p:ext uri="{BB962C8B-B14F-4D97-AF65-F5344CB8AC3E}">
        <p14:creationId xmlns:p14="http://schemas.microsoft.com/office/powerpoint/2010/main" val="363900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767. Reorganize String</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2" y="669989"/>
            <a:ext cx="6958015" cy="5632311"/>
          </a:xfrm>
          <a:prstGeom prst="rect">
            <a:avLst/>
          </a:prstGeom>
        </p:spPr>
        <p:txBody>
          <a:bodyPr wrap="square">
            <a:spAutoFit/>
          </a:bodyPr>
          <a:lstStyle/>
          <a:p>
            <a:r>
              <a:rPr lang="zh-CN" altLang="en-US" b="1" dirty="0"/>
              <a:t>解法一：</a:t>
            </a:r>
            <a:r>
              <a:rPr lang="zh-CN" altLang="en-US" b="1" dirty="0">
                <a:solidFill>
                  <a:srgbClr val="6600FF"/>
                </a:solidFill>
              </a:rPr>
              <a:t>低频优先间隔放置法</a:t>
            </a:r>
            <a:r>
              <a:rPr lang="zh-CN" altLang="en-US" b="1" dirty="0"/>
              <a:t>（时间复杂度</a:t>
            </a:r>
            <a:r>
              <a:rPr lang="en-US" altLang="zh-CN" b="1" dirty="0"/>
              <a:t>O(n)</a:t>
            </a:r>
            <a:r>
              <a:rPr lang="zh-CN" altLang="en-US" b="1" dirty="0"/>
              <a:t>，空间复杂度</a:t>
            </a:r>
            <a:r>
              <a:rPr lang="en-US" altLang="zh-CN" b="1" dirty="0"/>
              <a:t>O(n)</a:t>
            </a:r>
            <a:r>
              <a:rPr lang="zh-CN" altLang="en-US" b="1" dirty="0"/>
              <a:t>）</a:t>
            </a:r>
            <a:endParaRPr lang="en-US" altLang="zh-CN" b="1" dirty="0"/>
          </a:p>
          <a:p>
            <a:r>
              <a:rPr lang="zh-CN" altLang="en-US" b="1" dirty="0"/>
              <a:t>假设输入字符串为</a:t>
            </a:r>
            <a:r>
              <a:rPr lang="en-US" altLang="zh-CN" b="1" dirty="0" err="1"/>
              <a:t>bbaccc</a:t>
            </a:r>
            <a:endParaRPr lang="en-US" altLang="zh-CN" b="1" dirty="0"/>
          </a:p>
          <a:p>
            <a:r>
              <a:rPr lang="en-US" altLang="zh-CN" b="1" dirty="0"/>
              <a:t>1</a:t>
            </a:r>
            <a:r>
              <a:rPr lang="zh-CN" altLang="en-US" b="1" dirty="0"/>
              <a:t> </a:t>
            </a:r>
            <a:r>
              <a:rPr lang="zh-CN" altLang="en-US" b="1" dirty="0">
                <a:solidFill>
                  <a:srgbClr val="FF3399"/>
                </a:solidFill>
              </a:rPr>
              <a:t>统计每个字符出现的次数</a:t>
            </a:r>
            <a:r>
              <a:rPr lang="zh-CN" altLang="en-US" b="1" dirty="0"/>
              <a:t>，判断有没有出现次数超过</a:t>
            </a:r>
            <a:r>
              <a:rPr lang="en-US" altLang="zh-CN" b="1" dirty="0"/>
              <a:t>(n+1)/2</a:t>
            </a:r>
            <a:r>
              <a:rPr lang="zh-CN" altLang="en-US" b="1" dirty="0"/>
              <a:t>的字母（比如：</a:t>
            </a:r>
            <a:r>
              <a:rPr lang="en-US" altLang="zh-CN" b="1" dirty="0" err="1"/>
              <a:t>cbcc</a:t>
            </a:r>
            <a:r>
              <a:rPr lang="zh-CN" altLang="en-US" b="1" dirty="0"/>
              <a:t>或者</a:t>
            </a:r>
            <a:r>
              <a:rPr lang="en-US" altLang="zh-CN" b="1" dirty="0" err="1"/>
              <a:t>cbcacc</a:t>
            </a:r>
            <a:r>
              <a:rPr lang="zh-CN" altLang="en-US" b="1" dirty="0"/>
              <a:t>，不可能做到相邻字母都不同）</a:t>
            </a:r>
            <a:endParaRPr lang="en-US" altLang="zh-CN" b="1" dirty="0"/>
          </a:p>
          <a:p>
            <a:r>
              <a:rPr lang="en-US" altLang="zh-CN" b="1" dirty="0"/>
              <a:t>    1.1 </a:t>
            </a:r>
            <a:r>
              <a:rPr lang="zh-CN" altLang="en-US" b="1" dirty="0"/>
              <a:t>有的话，返回空字符串</a:t>
            </a:r>
            <a:endParaRPr lang="en-US" altLang="zh-CN" b="1" dirty="0"/>
          </a:p>
          <a:p>
            <a:r>
              <a:rPr lang="en-US" altLang="zh-CN" b="1" dirty="0"/>
              <a:t>    1.2 </a:t>
            </a:r>
            <a:r>
              <a:rPr lang="zh-CN" altLang="en-US" b="1" dirty="0"/>
              <a:t>否的话，执行下一步</a:t>
            </a:r>
            <a:r>
              <a:rPr lang="en-US" altLang="zh-CN" b="1" dirty="0"/>
              <a:t> </a:t>
            </a:r>
          </a:p>
          <a:p>
            <a:r>
              <a:rPr lang="en-US" altLang="zh-CN" b="1" dirty="0"/>
              <a:t>a 1</a:t>
            </a:r>
          </a:p>
          <a:p>
            <a:r>
              <a:rPr lang="en-US" altLang="zh-CN" b="1" dirty="0"/>
              <a:t>b 2</a:t>
            </a:r>
          </a:p>
          <a:p>
            <a:r>
              <a:rPr lang="en-US" altLang="zh-CN" b="1" dirty="0"/>
              <a:t>c 3</a:t>
            </a:r>
          </a:p>
          <a:p>
            <a:r>
              <a:rPr lang="en-US" altLang="zh-CN" b="1" dirty="0"/>
              <a:t>2 </a:t>
            </a:r>
            <a:r>
              <a:rPr lang="zh-CN" altLang="en-US" b="1" dirty="0">
                <a:solidFill>
                  <a:srgbClr val="CC6600"/>
                </a:solidFill>
              </a:rPr>
              <a:t>按照字符出现次数升序排列字符</a:t>
            </a:r>
            <a:r>
              <a:rPr lang="zh-CN" altLang="en-US" b="1" dirty="0"/>
              <a:t>（</a:t>
            </a:r>
            <a:r>
              <a:rPr lang="en-US" altLang="zh-CN" b="1" dirty="0"/>
              <a:t>26</a:t>
            </a:r>
            <a:r>
              <a:rPr lang="zh-CN" altLang="en-US" b="1" dirty="0"/>
              <a:t>个元素排序，耗时为常数）</a:t>
            </a:r>
            <a:endParaRPr lang="en-US" altLang="zh-CN" b="1" dirty="0"/>
          </a:p>
          <a:p>
            <a:r>
              <a:rPr lang="en-US" altLang="zh-CN" b="1" dirty="0"/>
              <a:t>a b </a:t>
            </a:r>
            <a:r>
              <a:rPr lang="en-US" altLang="zh-CN" b="1" dirty="0" err="1"/>
              <a:t>b</a:t>
            </a:r>
            <a:r>
              <a:rPr lang="en-US" altLang="zh-CN" b="1" dirty="0"/>
              <a:t> c </a:t>
            </a:r>
            <a:r>
              <a:rPr lang="en-US" altLang="zh-CN" b="1" dirty="0" err="1"/>
              <a:t>c</a:t>
            </a:r>
            <a:r>
              <a:rPr lang="en-US" altLang="zh-CN" b="1" dirty="0"/>
              <a:t> </a:t>
            </a:r>
            <a:r>
              <a:rPr lang="en-US" altLang="zh-CN" b="1" dirty="0" err="1"/>
              <a:t>c</a:t>
            </a:r>
            <a:endParaRPr lang="en-US" altLang="zh-CN" b="1" dirty="0"/>
          </a:p>
          <a:p>
            <a:r>
              <a:rPr lang="en-US" altLang="zh-CN" b="1" dirty="0"/>
              <a:t>3 </a:t>
            </a:r>
            <a:r>
              <a:rPr lang="zh-CN" altLang="en-US" b="1" dirty="0"/>
              <a:t>目标字符串数组大小为</a:t>
            </a:r>
            <a:r>
              <a:rPr lang="en-US" altLang="zh-CN" b="1" dirty="0"/>
              <a:t>N</a:t>
            </a:r>
            <a:r>
              <a:rPr lang="zh-CN" altLang="en-US" b="1" dirty="0"/>
              <a:t>，</a:t>
            </a:r>
            <a:r>
              <a:rPr lang="zh-CN" altLang="en-US" b="1" dirty="0">
                <a:solidFill>
                  <a:srgbClr val="6600FF"/>
                </a:solidFill>
              </a:rPr>
              <a:t>从下标</a:t>
            </a:r>
            <a:r>
              <a:rPr lang="en-US" altLang="zh-CN" b="1" dirty="0">
                <a:solidFill>
                  <a:srgbClr val="FF0000"/>
                </a:solidFill>
              </a:rPr>
              <a:t>1</a:t>
            </a:r>
            <a:r>
              <a:rPr lang="zh-CN" altLang="en-US" b="1" dirty="0">
                <a:solidFill>
                  <a:srgbClr val="6600FF"/>
                </a:solidFill>
              </a:rPr>
              <a:t>开始</a:t>
            </a:r>
            <a:r>
              <a:rPr lang="zh-CN" altLang="en-US" b="1" dirty="0"/>
              <a:t>（确保出现次数过半的字母分列数组两边，例如：</a:t>
            </a:r>
            <a:r>
              <a:rPr lang="en-US" altLang="zh-CN" b="1" dirty="0" err="1"/>
              <a:t>cbcbc</a:t>
            </a:r>
            <a:r>
              <a:rPr lang="zh-CN" altLang="en-US" b="1" dirty="0"/>
              <a:t>），</a:t>
            </a:r>
            <a:r>
              <a:rPr lang="zh-CN" altLang="en-US" b="1" dirty="0">
                <a:solidFill>
                  <a:srgbClr val="6600FF"/>
                </a:solidFill>
              </a:rPr>
              <a:t>每隔</a:t>
            </a:r>
            <a:r>
              <a:rPr lang="en-US" altLang="zh-CN" b="1" dirty="0">
                <a:solidFill>
                  <a:srgbClr val="6600FF"/>
                </a:solidFill>
              </a:rPr>
              <a:t>1</a:t>
            </a:r>
            <a:r>
              <a:rPr lang="zh-CN" altLang="en-US" b="1" dirty="0">
                <a:solidFill>
                  <a:srgbClr val="6600FF"/>
                </a:solidFill>
              </a:rPr>
              <a:t>个下标，放一个字符</a:t>
            </a:r>
            <a:r>
              <a:rPr lang="zh-CN" altLang="en-US" b="1" dirty="0"/>
              <a:t>。不够放时，从下标</a:t>
            </a:r>
            <a:r>
              <a:rPr lang="en-US" altLang="zh-CN" b="1" dirty="0"/>
              <a:t>0</a:t>
            </a:r>
            <a:r>
              <a:rPr lang="zh-CN" altLang="en-US" b="1" dirty="0"/>
              <a:t>开始，继续放。</a:t>
            </a:r>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赤橙黄绿青蓝表示</a:t>
            </a:r>
            <a:r>
              <a:rPr lang="en-US" altLang="zh-CN" b="1" dirty="0"/>
              <a:t>6</a:t>
            </a:r>
            <a:r>
              <a:rPr lang="zh-CN" altLang="en-US" b="1" dirty="0"/>
              <a:t>个字母放到数组时的顺序。</a:t>
            </a:r>
            <a:endParaRPr lang="en-US" altLang="zh-CN" b="1" dirty="0"/>
          </a:p>
          <a:p>
            <a:r>
              <a:rPr lang="en-US" altLang="zh-CN" b="1" dirty="0"/>
              <a:t>4 </a:t>
            </a:r>
            <a:r>
              <a:rPr lang="zh-CN" altLang="en-US" b="1" dirty="0"/>
              <a:t>将目标字符数组拼接成字符串后，返回</a:t>
            </a:r>
            <a:endParaRPr lang="en-US" altLang="zh-CN" b="1" dirty="0"/>
          </a:p>
        </p:txBody>
      </p:sp>
      <p:pic>
        <p:nvPicPr>
          <p:cNvPr id="6" name="图片 5">
            <a:extLst>
              <a:ext uri="{FF2B5EF4-FFF2-40B4-BE49-F238E27FC236}">
                <a16:creationId xmlns:a16="http://schemas.microsoft.com/office/drawing/2014/main" id="{19839F01-2756-4E22-80BF-476816D02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156" y="0"/>
            <a:ext cx="5381801" cy="6858000"/>
          </a:xfrm>
          <a:prstGeom prst="rect">
            <a:avLst/>
          </a:prstGeom>
        </p:spPr>
      </p:pic>
      <p:pic>
        <p:nvPicPr>
          <p:cNvPr id="7" name="图片 6">
            <a:extLst>
              <a:ext uri="{FF2B5EF4-FFF2-40B4-BE49-F238E27FC236}">
                <a16:creationId xmlns:a16="http://schemas.microsoft.com/office/drawing/2014/main" id="{7FACACED-C40F-4616-9F73-6869073BC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36" y="4598127"/>
            <a:ext cx="2612569" cy="940525"/>
          </a:xfrm>
          <a:prstGeom prst="rect">
            <a:avLst/>
          </a:prstGeom>
        </p:spPr>
      </p:pic>
    </p:spTree>
    <p:extLst>
      <p:ext uri="{BB962C8B-B14F-4D97-AF65-F5344CB8AC3E}">
        <p14:creationId xmlns:p14="http://schemas.microsoft.com/office/powerpoint/2010/main" val="268794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496411" y="0"/>
            <a:ext cx="5556811" cy="501277"/>
          </a:xfrm>
        </p:spPr>
        <p:txBody>
          <a:bodyPr>
            <a:normAutofit fontScale="90000"/>
          </a:bodyPr>
          <a:lstStyle/>
          <a:p>
            <a:r>
              <a:rPr lang="zh-CN" altLang="en-US" b="1" dirty="0"/>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0"/>
            <a:ext cx="6274817" cy="414337"/>
          </a:xfrm>
        </p:spPr>
        <p:txBody>
          <a:bodyPr>
            <a:normAutofit fontScale="85000" lnSpcReduction="10000"/>
          </a:bodyPr>
          <a:lstStyle/>
          <a:p>
            <a:r>
              <a:rPr lang="en-US" altLang="zh-CN" sz="2400" b="1" cap="none" dirty="0"/>
              <a:t>767. Reorganize String</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98473" y="338421"/>
            <a:ext cx="7315201" cy="6632585"/>
          </a:xfrm>
          <a:prstGeom prst="rect">
            <a:avLst/>
          </a:prstGeom>
        </p:spPr>
        <p:txBody>
          <a:bodyPr wrap="square">
            <a:spAutoFit/>
          </a:bodyPr>
          <a:lstStyle/>
          <a:p>
            <a:r>
              <a:rPr lang="zh-CN" altLang="en-US" sz="1700" b="1" dirty="0"/>
              <a:t>解法二：</a:t>
            </a:r>
            <a:r>
              <a:rPr lang="zh-CN" altLang="en-US" sz="1700" b="1" dirty="0">
                <a:solidFill>
                  <a:srgbClr val="6600FF"/>
                </a:solidFill>
              </a:rPr>
              <a:t>堆排序</a:t>
            </a:r>
            <a:r>
              <a:rPr lang="zh-CN" altLang="en-US" sz="1700" b="1" dirty="0"/>
              <a:t>（时间复杂度</a:t>
            </a:r>
            <a:r>
              <a:rPr lang="en-US" altLang="zh-CN" sz="1700" b="1" dirty="0"/>
              <a:t>O(</a:t>
            </a:r>
            <a:r>
              <a:rPr lang="en-US" altLang="zh-CN" sz="1700" b="1" dirty="0" err="1"/>
              <a:t>nlogk</a:t>
            </a:r>
            <a:r>
              <a:rPr lang="zh-CN" altLang="en-US" sz="1700" b="1" dirty="0"/>
              <a:t>，</a:t>
            </a:r>
            <a:r>
              <a:rPr lang="en-US" altLang="zh-CN" sz="1700" b="1" dirty="0"/>
              <a:t>k</a:t>
            </a:r>
            <a:r>
              <a:rPr lang="zh-CN" altLang="en-US" sz="1700" b="1" dirty="0"/>
              <a:t>为</a:t>
            </a:r>
            <a:r>
              <a:rPr lang="en-US" altLang="zh-CN" sz="1700" b="1" dirty="0"/>
              <a:t>26)</a:t>
            </a:r>
            <a:r>
              <a:rPr lang="zh-CN" altLang="en-US" sz="1700" b="1" dirty="0"/>
              <a:t>，空间复杂度</a:t>
            </a:r>
            <a:r>
              <a:rPr lang="en-US" altLang="zh-CN" sz="1700" b="1" dirty="0"/>
              <a:t>O(n)</a:t>
            </a:r>
            <a:r>
              <a:rPr lang="zh-CN" altLang="en-US" sz="1700" b="1" dirty="0"/>
              <a:t>）</a:t>
            </a:r>
            <a:endParaRPr lang="en-US" altLang="zh-CN" sz="1700" b="1" dirty="0"/>
          </a:p>
          <a:p>
            <a:r>
              <a:rPr lang="zh-CN" altLang="en-US" sz="1700" b="1" dirty="0"/>
              <a:t>假设输入字符串为</a:t>
            </a:r>
            <a:r>
              <a:rPr lang="en-US" altLang="zh-CN" sz="1700" b="1" dirty="0" err="1"/>
              <a:t>bbacccc</a:t>
            </a:r>
            <a:endParaRPr lang="en-US" altLang="zh-CN" sz="1700" b="1" dirty="0"/>
          </a:p>
          <a:p>
            <a:r>
              <a:rPr lang="zh-CN" altLang="en-US" sz="1700" b="1" dirty="0">
                <a:solidFill>
                  <a:srgbClr val="6600FF"/>
                </a:solidFill>
              </a:rPr>
              <a:t>排序规则</a:t>
            </a:r>
            <a:r>
              <a:rPr lang="zh-CN" altLang="en-US" sz="1700" b="1" dirty="0"/>
              <a:t>：</a:t>
            </a:r>
            <a:endParaRPr lang="en-US" altLang="zh-CN" sz="1700" b="1" dirty="0"/>
          </a:p>
          <a:p>
            <a:r>
              <a:rPr lang="zh-CN" altLang="en-US" sz="1700" b="1" dirty="0"/>
              <a:t>（</a:t>
            </a:r>
            <a:r>
              <a:rPr lang="en-US" altLang="zh-CN" sz="1700" b="1" dirty="0"/>
              <a:t>1</a:t>
            </a:r>
            <a:r>
              <a:rPr lang="zh-CN" altLang="en-US" sz="1700" b="1" dirty="0"/>
              <a:t>）</a:t>
            </a:r>
            <a:r>
              <a:rPr lang="zh-CN" altLang="en-US" sz="1700" b="1" dirty="0">
                <a:solidFill>
                  <a:srgbClr val="CC00CC"/>
                </a:solidFill>
              </a:rPr>
              <a:t>按字符出现的</a:t>
            </a:r>
            <a:r>
              <a:rPr lang="zh-CN" altLang="en-US" sz="1700" b="1" dirty="0">
                <a:solidFill>
                  <a:srgbClr val="009900"/>
                </a:solidFill>
              </a:rPr>
              <a:t>次数倒序</a:t>
            </a:r>
            <a:r>
              <a:rPr lang="zh-CN" altLang="en-US" sz="1700" b="1" dirty="0">
                <a:solidFill>
                  <a:srgbClr val="CC00CC"/>
                </a:solidFill>
              </a:rPr>
              <a:t>排列</a:t>
            </a:r>
            <a:endParaRPr lang="en-US" altLang="zh-CN" sz="1700" b="1" dirty="0">
              <a:solidFill>
                <a:srgbClr val="CC00CC"/>
              </a:solidFill>
            </a:endParaRPr>
          </a:p>
          <a:p>
            <a:r>
              <a:rPr lang="zh-CN" altLang="en-US" sz="1700" b="1" dirty="0"/>
              <a:t>（</a:t>
            </a:r>
            <a:r>
              <a:rPr lang="en-US" altLang="zh-CN" sz="1700" b="1" dirty="0"/>
              <a:t>2</a:t>
            </a:r>
            <a:r>
              <a:rPr lang="zh-CN" altLang="en-US" sz="1700" b="1" dirty="0"/>
              <a:t>）</a:t>
            </a:r>
            <a:r>
              <a:rPr lang="zh-CN" altLang="en-US" sz="1700" b="1" dirty="0">
                <a:solidFill>
                  <a:srgbClr val="FF3399"/>
                </a:solidFill>
              </a:rPr>
              <a:t>出现次数</a:t>
            </a:r>
            <a:r>
              <a:rPr lang="zh-CN" altLang="en-US" sz="1700" b="1" dirty="0">
                <a:solidFill>
                  <a:srgbClr val="009900"/>
                </a:solidFill>
              </a:rPr>
              <a:t>相同的字符</a:t>
            </a:r>
            <a:r>
              <a:rPr lang="zh-CN" altLang="en-US" sz="1700" b="1" dirty="0">
                <a:solidFill>
                  <a:srgbClr val="FF3399"/>
                </a:solidFill>
              </a:rPr>
              <a:t>，按</a:t>
            </a:r>
            <a:r>
              <a:rPr lang="zh-CN" altLang="en-US" sz="1700" b="1" dirty="0">
                <a:solidFill>
                  <a:srgbClr val="009900"/>
                </a:solidFill>
              </a:rPr>
              <a:t>字典序</a:t>
            </a:r>
            <a:r>
              <a:rPr lang="zh-CN" altLang="en-US" sz="1700" b="1" dirty="0">
                <a:solidFill>
                  <a:srgbClr val="FF3399"/>
                </a:solidFill>
              </a:rPr>
              <a:t>排列</a:t>
            </a:r>
            <a:r>
              <a:rPr lang="zh-CN" altLang="en-US" sz="1700" b="1" dirty="0"/>
              <a:t>（不指定的话，顺序会错）</a:t>
            </a:r>
            <a:endParaRPr lang="en-US" altLang="zh-CN" sz="1700" b="1" dirty="0"/>
          </a:p>
          <a:p>
            <a:r>
              <a:rPr lang="en-US" altLang="zh-CN" sz="1700" b="1" dirty="0"/>
              <a:t>0 </a:t>
            </a:r>
            <a:r>
              <a:rPr lang="zh-CN" altLang="en-US" sz="1700" b="1" dirty="0"/>
              <a:t>参数非法或为空，返回空字符串</a:t>
            </a:r>
            <a:endParaRPr lang="en-US" altLang="zh-CN" sz="1700" b="1" dirty="0"/>
          </a:p>
          <a:p>
            <a:r>
              <a:rPr lang="en-US" altLang="zh-CN" sz="1700" b="1" dirty="0"/>
              <a:t>1 </a:t>
            </a:r>
            <a:r>
              <a:rPr lang="zh-CN" altLang="en-US" sz="1700" b="1" dirty="0"/>
              <a:t>建立哈希表</a:t>
            </a:r>
            <a:r>
              <a:rPr lang="en-US" altLang="zh-CN" sz="1700" b="1" dirty="0" err="1"/>
              <a:t>charMap</a:t>
            </a:r>
            <a:endParaRPr lang="en-US" altLang="zh-CN" sz="1700" b="1" dirty="0"/>
          </a:p>
          <a:p>
            <a:r>
              <a:rPr lang="en-US" altLang="zh-CN" sz="1700" b="1" dirty="0">
                <a:solidFill>
                  <a:srgbClr val="FF3399"/>
                </a:solidFill>
              </a:rPr>
              <a:t>key</a:t>
            </a:r>
            <a:r>
              <a:rPr lang="zh-CN" altLang="en-US" sz="1700" b="1" dirty="0"/>
              <a:t>：字符（或</a:t>
            </a:r>
            <a:r>
              <a:rPr lang="zh-CN" altLang="en-US" sz="1700" b="1" dirty="0">
                <a:solidFill>
                  <a:srgbClr val="CC6600"/>
                </a:solidFill>
              </a:rPr>
              <a:t>字符</a:t>
            </a:r>
            <a:r>
              <a:rPr lang="en-US" altLang="zh-CN" sz="1700" b="1" dirty="0">
                <a:solidFill>
                  <a:srgbClr val="CC6600"/>
                </a:solidFill>
              </a:rPr>
              <a:t>-’a’</a:t>
            </a:r>
            <a:r>
              <a:rPr lang="zh-CN" altLang="en-US" sz="1700" b="1" dirty="0"/>
              <a:t>），</a:t>
            </a:r>
            <a:r>
              <a:rPr lang="en-US" altLang="zh-CN" sz="1700" b="1" dirty="0">
                <a:solidFill>
                  <a:srgbClr val="FF3399"/>
                </a:solidFill>
              </a:rPr>
              <a:t>value</a:t>
            </a:r>
            <a:r>
              <a:rPr lang="zh-CN" altLang="en-US" sz="1700" b="1" dirty="0"/>
              <a:t>：</a:t>
            </a:r>
            <a:r>
              <a:rPr lang="zh-CN" altLang="en-US" sz="1700" b="1" dirty="0">
                <a:solidFill>
                  <a:srgbClr val="CC6600"/>
                </a:solidFill>
              </a:rPr>
              <a:t>字符出现的次数</a:t>
            </a:r>
            <a:endParaRPr lang="en-US" altLang="zh-CN" sz="1700" b="1" dirty="0">
              <a:solidFill>
                <a:srgbClr val="CC6600"/>
              </a:solidFill>
            </a:endParaRPr>
          </a:p>
          <a:p>
            <a:r>
              <a:rPr lang="zh-CN" altLang="en-US" sz="1700" b="1" dirty="0"/>
              <a:t>如果</a:t>
            </a:r>
            <a:r>
              <a:rPr lang="en-US" altLang="zh-CN" sz="1700" b="1" dirty="0"/>
              <a:t>value</a:t>
            </a:r>
            <a:r>
              <a:rPr lang="zh-CN" altLang="en-US" sz="1700" b="1" dirty="0"/>
              <a:t>大于</a:t>
            </a:r>
            <a:r>
              <a:rPr lang="en-US" altLang="zh-CN" sz="1700" b="1" dirty="0"/>
              <a:t>(n+1)/2</a:t>
            </a:r>
            <a:r>
              <a:rPr lang="zh-CN" altLang="en-US" sz="1700" b="1" dirty="0"/>
              <a:t>，则返回空字符串</a:t>
            </a:r>
            <a:endParaRPr lang="en-US" altLang="zh-CN" sz="1700" b="1" dirty="0"/>
          </a:p>
          <a:p>
            <a:r>
              <a:rPr lang="en-US" altLang="zh-CN" sz="1700" b="1" dirty="0"/>
              <a:t>2 </a:t>
            </a:r>
            <a:r>
              <a:rPr lang="zh-CN" altLang="en-US" sz="1700" b="1" dirty="0"/>
              <a:t>针对每个</a:t>
            </a:r>
            <a:r>
              <a:rPr lang="en-US" altLang="zh-CN" sz="1700" b="1" dirty="0"/>
              <a:t>key</a:t>
            </a:r>
            <a:r>
              <a:rPr lang="zh-CN" altLang="en-US" sz="1700" b="1" dirty="0"/>
              <a:t>，按排序规则建立</a:t>
            </a:r>
            <a:r>
              <a:rPr lang="zh-CN" altLang="en-US" sz="1700" b="1" dirty="0">
                <a:solidFill>
                  <a:srgbClr val="6600FF"/>
                </a:solidFill>
              </a:rPr>
              <a:t>最大堆</a:t>
            </a:r>
            <a:r>
              <a:rPr lang="zh-CN" altLang="en-US" sz="1700" b="1" dirty="0"/>
              <a:t>（或优先级队列）</a:t>
            </a:r>
            <a:endParaRPr lang="en-US" altLang="zh-CN" sz="1700" b="1" dirty="0"/>
          </a:p>
          <a:p>
            <a:r>
              <a:rPr lang="zh-CN" altLang="en-US" sz="1700" b="1" dirty="0"/>
              <a:t>则根节点为</a:t>
            </a:r>
            <a:r>
              <a:rPr lang="en-US" altLang="zh-CN" sz="1700" b="1" dirty="0"/>
              <a:t>c</a:t>
            </a:r>
            <a:r>
              <a:rPr lang="zh-CN" altLang="en-US" sz="1700" b="1" dirty="0"/>
              <a:t>，第二大的字符为</a:t>
            </a:r>
            <a:r>
              <a:rPr lang="en-US" altLang="zh-CN" sz="1700" b="1" dirty="0"/>
              <a:t>b</a:t>
            </a:r>
            <a:r>
              <a:rPr lang="zh-CN" altLang="en-US" sz="1700" b="1" dirty="0"/>
              <a:t>，第三大的字符为</a:t>
            </a:r>
            <a:r>
              <a:rPr lang="en-US" altLang="zh-CN" sz="1700" b="1" dirty="0"/>
              <a:t>a</a:t>
            </a:r>
          </a:p>
          <a:p>
            <a:r>
              <a:rPr lang="en-US" altLang="zh-CN" sz="1700" b="1" dirty="0"/>
              <a:t>3 </a:t>
            </a:r>
            <a:r>
              <a:rPr lang="zh-CN" altLang="en-US" sz="1700" b="1" dirty="0"/>
              <a:t>在堆非空且堆中元素个数大于等于</a:t>
            </a:r>
            <a:r>
              <a:rPr lang="en-US" altLang="zh-CN" sz="1700" b="1" dirty="0"/>
              <a:t>2</a:t>
            </a:r>
            <a:r>
              <a:rPr lang="zh-CN" altLang="en-US" sz="1700" b="1" dirty="0"/>
              <a:t>的情况下，依次执行如下操作：</a:t>
            </a:r>
            <a:endParaRPr lang="en-US" altLang="zh-CN" sz="1700" b="1" dirty="0"/>
          </a:p>
          <a:p>
            <a:r>
              <a:rPr lang="en-US" altLang="zh-CN" sz="1700" b="1" dirty="0"/>
              <a:t>    3.1 </a:t>
            </a:r>
            <a:r>
              <a:rPr lang="zh-CN" altLang="en-US" sz="1700" b="1" dirty="0"/>
              <a:t>将</a:t>
            </a:r>
            <a:r>
              <a:rPr lang="zh-CN" altLang="en-US" sz="1700" b="1" dirty="0">
                <a:solidFill>
                  <a:srgbClr val="FF3399"/>
                </a:solidFill>
              </a:rPr>
              <a:t>根节点从堆中移除</a:t>
            </a:r>
            <a:r>
              <a:rPr lang="zh-CN" altLang="en-US" sz="1700" b="1" dirty="0"/>
              <a:t>，并将移除的字符存入结果中：</a:t>
            </a:r>
            <a:r>
              <a:rPr lang="en-US" altLang="zh-CN" sz="1700" b="1" dirty="0"/>
              <a:t>c</a:t>
            </a:r>
          </a:p>
          <a:p>
            <a:r>
              <a:rPr lang="en-US" altLang="zh-CN" sz="1700" b="1" dirty="0"/>
              <a:t>    3.2 </a:t>
            </a:r>
            <a:r>
              <a:rPr lang="zh-CN" altLang="en-US" sz="1700" b="1" dirty="0"/>
              <a:t>将</a:t>
            </a:r>
            <a:r>
              <a:rPr lang="zh-CN" altLang="en-US" sz="1700" b="1" dirty="0">
                <a:solidFill>
                  <a:srgbClr val="6600FF"/>
                </a:solidFill>
              </a:rPr>
              <a:t>调整后的堆的根节点移除</a:t>
            </a:r>
            <a:r>
              <a:rPr lang="zh-CN" altLang="en-US" sz="1700" b="1" dirty="0"/>
              <a:t>，并将移除后的字符存入结果中：</a:t>
            </a:r>
            <a:r>
              <a:rPr lang="en-US" altLang="zh-CN" sz="1700" b="1" dirty="0" err="1"/>
              <a:t>cb</a:t>
            </a:r>
            <a:endParaRPr lang="en-US" altLang="zh-CN" sz="1700" b="1" dirty="0"/>
          </a:p>
          <a:p>
            <a:r>
              <a:rPr lang="en-US" altLang="zh-CN" sz="1700" b="1" dirty="0"/>
              <a:t>    3.3 </a:t>
            </a:r>
            <a:r>
              <a:rPr lang="zh-CN" altLang="en-US" sz="1700" b="1" dirty="0"/>
              <a:t>判断</a:t>
            </a:r>
            <a:r>
              <a:rPr lang="en-US" altLang="zh-CN" sz="1700" b="1" dirty="0"/>
              <a:t>3.1</a:t>
            </a:r>
            <a:r>
              <a:rPr lang="zh-CN" altLang="en-US" sz="1700" b="1" dirty="0"/>
              <a:t>步移除的字符剩余次数是否大于</a:t>
            </a:r>
            <a:r>
              <a:rPr lang="en-US" altLang="zh-CN" sz="1700" b="1" dirty="0"/>
              <a:t>1</a:t>
            </a:r>
          </a:p>
          <a:p>
            <a:r>
              <a:rPr lang="en-US" altLang="zh-CN" sz="1700" b="1" dirty="0"/>
              <a:t>        3.3.1 </a:t>
            </a:r>
            <a:r>
              <a:rPr lang="zh-CN" altLang="en-US" sz="1700" b="1" dirty="0"/>
              <a:t>是的话，将</a:t>
            </a:r>
            <a:r>
              <a:rPr lang="zh-CN" altLang="en-US" sz="1700" b="1" dirty="0">
                <a:solidFill>
                  <a:srgbClr val="CC6600"/>
                </a:solidFill>
              </a:rPr>
              <a:t>剩余次数更新到哈希表</a:t>
            </a:r>
            <a:r>
              <a:rPr lang="zh-CN" altLang="en-US" sz="1700" b="1" dirty="0"/>
              <a:t>中，</a:t>
            </a:r>
            <a:r>
              <a:rPr lang="en-US" altLang="zh-CN" sz="1700" b="1" dirty="0"/>
              <a:t>c</a:t>
            </a:r>
            <a:r>
              <a:rPr lang="zh-CN" altLang="en-US" sz="1700" b="1" dirty="0"/>
              <a:t>的次数变为</a:t>
            </a:r>
            <a:r>
              <a:rPr lang="en-US" altLang="zh-CN" sz="1700" b="1" dirty="0"/>
              <a:t>3</a:t>
            </a:r>
            <a:r>
              <a:rPr lang="zh-CN" altLang="en-US" sz="1700" b="1" dirty="0"/>
              <a:t>；将</a:t>
            </a:r>
            <a:r>
              <a:rPr lang="zh-CN" altLang="en-US" sz="1700" b="1" dirty="0">
                <a:solidFill>
                  <a:srgbClr val="009900"/>
                </a:solidFill>
              </a:rPr>
              <a:t>该字符再加入堆中</a:t>
            </a:r>
            <a:endParaRPr lang="en-US" altLang="zh-CN" sz="1700" b="1" dirty="0">
              <a:solidFill>
                <a:srgbClr val="009900"/>
              </a:solidFill>
            </a:endParaRPr>
          </a:p>
          <a:p>
            <a:r>
              <a:rPr lang="en-US" altLang="zh-CN" sz="1700" b="1" dirty="0"/>
              <a:t>    3.4 </a:t>
            </a:r>
            <a:r>
              <a:rPr lang="zh-CN" altLang="en-US" sz="1700" b="1" dirty="0"/>
              <a:t>判断</a:t>
            </a:r>
            <a:r>
              <a:rPr lang="en-US" altLang="zh-CN" sz="1700" b="1" dirty="0"/>
              <a:t>3.2</a:t>
            </a:r>
            <a:r>
              <a:rPr lang="zh-CN" altLang="en-US" sz="1700" b="1" dirty="0"/>
              <a:t>步移除的字符剩余次数是否大于</a:t>
            </a:r>
            <a:r>
              <a:rPr lang="en-US" altLang="zh-CN" sz="1700" b="1" dirty="0"/>
              <a:t>1</a:t>
            </a:r>
          </a:p>
          <a:p>
            <a:r>
              <a:rPr lang="en-US" altLang="zh-CN" sz="1700" b="1" dirty="0"/>
              <a:t>        3.3.2 </a:t>
            </a:r>
            <a:r>
              <a:rPr lang="zh-CN" altLang="en-US" sz="1700" b="1" dirty="0"/>
              <a:t>是的话，将</a:t>
            </a:r>
            <a:r>
              <a:rPr lang="zh-CN" altLang="en-US" sz="1700" b="1" dirty="0">
                <a:solidFill>
                  <a:srgbClr val="CC6600"/>
                </a:solidFill>
              </a:rPr>
              <a:t>剩余次数更新到哈希表</a:t>
            </a:r>
            <a:r>
              <a:rPr lang="zh-CN" altLang="en-US" sz="1700" b="1" dirty="0"/>
              <a:t>中，</a:t>
            </a:r>
            <a:r>
              <a:rPr lang="en-US" altLang="zh-CN" sz="1700" b="1" dirty="0"/>
              <a:t>b</a:t>
            </a:r>
            <a:r>
              <a:rPr lang="zh-CN" altLang="en-US" sz="1700" b="1" dirty="0"/>
              <a:t>的次数变为</a:t>
            </a:r>
            <a:r>
              <a:rPr lang="en-US" altLang="zh-CN" sz="1700" b="1" dirty="0"/>
              <a:t>1</a:t>
            </a:r>
            <a:r>
              <a:rPr lang="zh-CN" altLang="en-US" sz="1700" b="1" dirty="0"/>
              <a:t>；将</a:t>
            </a:r>
            <a:r>
              <a:rPr lang="zh-CN" altLang="en-US" sz="1700" b="1" dirty="0">
                <a:solidFill>
                  <a:srgbClr val="009900"/>
                </a:solidFill>
              </a:rPr>
              <a:t>该字符再加入堆中</a:t>
            </a:r>
            <a:endParaRPr lang="en-US" altLang="zh-CN" sz="1700" b="1" dirty="0">
              <a:solidFill>
                <a:srgbClr val="009900"/>
              </a:solidFill>
            </a:endParaRPr>
          </a:p>
          <a:p>
            <a:r>
              <a:rPr lang="en-US" altLang="zh-CN" sz="1700" b="1" dirty="0"/>
              <a:t>    </a:t>
            </a:r>
            <a:r>
              <a:rPr lang="zh-CN" altLang="en-US" sz="1700" b="1" dirty="0"/>
              <a:t>此时，根节点为</a:t>
            </a:r>
            <a:r>
              <a:rPr lang="en-US" altLang="zh-CN" sz="1700" b="1" dirty="0"/>
              <a:t>c</a:t>
            </a:r>
            <a:r>
              <a:rPr lang="zh-CN" altLang="en-US" sz="1700" b="1" dirty="0"/>
              <a:t>，第二大的字符为</a:t>
            </a:r>
            <a:r>
              <a:rPr lang="en-US" altLang="zh-CN" sz="1700" b="1" dirty="0"/>
              <a:t>a</a:t>
            </a:r>
            <a:r>
              <a:rPr lang="zh-CN" altLang="en-US" sz="1700" b="1" dirty="0"/>
              <a:t>，第三大的字符为</a:t>
            </a:r>
            <a:r>
              <a:rPr lang="en-US" altLang="zh-CN" sz="1700" b="1" dirty="0"/>
              <a:t>b</a:t>
            </a:r>
          </a:p>
          <a:p>
            <a:r>
              <a:rPr lang="en-US" altLang="zh-CN" sz="1700" b="1" dirty="0"/>
              <a:t>    </a:t>
            </a:r>
            <a:r>
              <a:rPr lang="zh-CN" altLang="en-US" sz="1700" b="1" dirty="0"/>
              <a:t>重复以上步骤，</a:t>
            </a:r>
            <a:r>
              <a:rPr lang="en-US" altLang="zh-CN" sz="1700" b="1" dirty="0"/>
              <a:t> </a:t>
            </a:r>
            <a:r>
              <a:rPr lang="zh-CN" altLang="en-US" sz="1700" b="1" dirty="0"/>
              <a:t>得到结果：</a:t>
            </a:r>
            <a:r>
              <a:rPr lang="en-US" altLang="zh-CN" sz="1700" b="1" dirty="0" err="1"/>
              <a:t>cbcacb</a:t>
            </a:r>
            <a:endParaRPr lang="en-US" altLang="zh-CN" sz="1700" b="1" dirty="0"/>
          </a:p>
          <a:p>
            <a:r>
              <a:rPr lang="en-US" altLang="zh-CN" sz="1700" b="1" dirty="0"/>
              <a:t>4 </a:t>
            </a:r>
            <a:r>
              <a:rPr lang="zh-CN" altLang="en-US" sz="1700" b="1" dirty="0"/>
              <a:t>判断堆中剩余元素是否等于</a:t>
            </a:r>
            <a:r>
              <a:rPr lang="en-US" altLang="zh-CN" sz="1700" b="1" dirty="0"/>
              <a:t>1</a:t>
            </a:r>
          </a:p>
          <a:p>
            <a:r>
              <a:rPr lang="en-US" altLang="zh-CN" sz="1700" b="1" dirty="0"/>
              <a:t>    4.1 </a:t>
            </a:r>
            <a:r>
              <a:rPr lang="zh-CN" altLang="en-US" sz="1700" b="1" dirty="0"/>
              <a:t>是的话，将</a:t>
            </a:r>
            <a:r>
              <a:rPr lang="zh-CN" altLang="en-US" sz="1700" b="1" dirty="0">
                <a:solidFill>
                  <a:srgbClr val="CC00CC"/>
                </a:solidFill>
              </a:rPr>
              <a:t>剩余元素加入结果中</a:t>
            </a:r>
            <a:r>
              <a:rPr lang="zh-CN" altLang="en-US" sz="1700" b="1" dirty="0"/>
              <a:t>，得到结果：</a:t>
            </a:r>
            <a:r>
              <a:rPr lang="en-US" altLang="zh-CN" sz="1700" b="1" dirty="0" err="1"/>
              <a:t>cbcacbc</a:t>
            </a:r>
            <a:endParaRPr lang="en-US" altLang="zh-CN" sz="1700" b="1" dirty="0"/>
          </a:p>
          <a:p>
            <a:r>
              <a:rPr lang="en-US" altLang="zh-CN" sz="1700" b="1" dirty="0"/>
              <a:t>5 </a:t>
            </a:r>
            <a:r>
              <a:rPr lang="zh-CN" altLang="en-US" sz="1700" b="1" dirty="0"/>
              <a:t>将结果转换为字符串返回</a:t>
            </a:r>
            <a:endParaRPr lang="en-US" altLang="zh-CN" sz="1700" b="1" dirty="0"/>
          </a:p>
        </p:txBody>
      </p:sp>
      <p:pic>
        <p:nvPicPr>
          <p:cNvPr id="6" name="图片 5">
            <a:extLst>
              <a:ext uri="{FF2B5EF4-FFF2-40B4-BE49-F238E27FC236}">
                <a16:creationId xmlns:a16="http://schemas.microsoft.com/office/drawing/2014/main" id="{080846F1-519B-43F6-934E-1DEA4C81C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185" y="0"/>
            <a:ext cx="5065815" cy="6858000"/>
          </a:xfrm>
          <a:prstGeom prst="rect">
            <a:avLst/>
          </a:prstGeom>
        </p:spPr>
      </p:pic>
    </p:spTree>
    <p:extLst>
      <p:ext uri="{BB962C8B-B14F-4D97-AF65-F5344CB8AC3E}">
        <p14:creationId xmlns:p14="http://schemas.microsoft.com/office/powerpoint/2010/main" val="142576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75. Sort Colors</a:t>
            </a:r>
            <a:endParaRPr lang="zh-CN" altLang="en-US" cap="none" dirty="0"/>
          </a:p>
        </p:txBody>
      </p:sp>
      <p:pic>
        <p:nvPicPr>
          <p:cNvPr id="5" name="图片 4">
            <a:extLst>
              <a:ext uri="{FF2B5EF4-FFF2-40B4-BE49-F238E27FC236}">
                <a16:creationId xmlns:a16="http://schemas.microsoft.com/office/drawing/2014/main" id="{408F495B-38D8-4CB9-A29E-FB4CA6B56FE4}"/>
              </a:ext>
            </a:extLst>
          </p:cNvPr>
          <p:cNvPicPr>
            <a:picLocks noChangeAspect="1"/>
          </p:cNvPicPr>
          <p:nvPr/>
        </p:nvPicPr>
        <p:blipFill>
          <a:blip r:embed="rId2"/>
          <a:stretch>
            <a:fillRect/>
          </a:stretch>
        </p:blipFill>
        <p:spPr>
          <a:xfrm>
            <a:off x="2175458" y="1255980"/>
            <a:ext cx="7841084" cy="5185458"/>
          </a:xfrm>
          <a:prstGeom prst="rect">
            <a:avLst/>
          </a:prstGeom>
        </p:spPr>
      </p:pic>
    </p:spTree>
    <p:extLst>
      <p:ext uri="{BB962C8B-B14F-4D97-AF65-F5344CB8AC3E}">
        <p14:creationId xmlns:p14="http://schemas.microsoft.com/office/powerpoint/2010/main" val="291416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75. Sort Colors</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000847" cy="5632311"/>
          </a:xfrm>
          <a:prstGeom prst="rect">
            <a:avLst/>
          </a:prstGeom>
        </p:spPr>
        <p:txBody>
          <a:bodyPr wrap="square">
            <a:spAutoFit/>
          </a:bodyPr>
          <a:lstStyle/>
          <a:p>
            <a:r>
              <a:rPr lang="zh-CN" altLang="en-US" b="1" dirty="0"/>
              <a:t>解法：</a:t>
            </a:r>
            <a:r>
              <a:rPr lang="zh-CN" altLang="en-US" b="1" dirty="0">
                <a:solidFill>
                  <a:srgbClr val="6600FF"/>
                </a:solidFill>
              </a:rPr>
              <a:t>两个指针</a:t>
            </a:r>
            <a:r>
              <a:rPr lang="zh-CN" altLang="en-US" b="1" dirty="0"/>
              <a:t>（时间复杂度</a:t>
            </a:r>
            <a:r>
              <a:rPr lang="en-US" altLang="zh-CN" b="1" dirty="0"/>
              <a:t>O(n)</a:t>
            </a:r>
            <a:r>
              <a:rPr lang="zh-CN" altLang="en-US" b="1" dirty="0"/>
              <a:t>，空间复杂度</a:t>
            </a:r>
            <a:r>
              <a:rPr lang="en-US" altLang="zh-CN" b="1" dirty="0"/>
              <a:t>O(1)</a:t>
            </a:r>
            <a:r>
              <a:rPr lang="zh-CN" altLang="en-US" b="1" dirty="0"/>
              <a:t>）</a:t>
            </a:r>
            <a:endParaRPr lang="en-US" altLang="zh-CN" b="1" dirty="0"/>
          </a:p>
          <a:p>
            <a:r>
              <a:rPr lang="zh-CN" altLang="en-US" b="1" dirty="0"/>
              <a:t>核心思想：</a:t>
            </a:r>
            <a:endParaRPr lang="en-US" altLang="zh-CN" b="1" dirty="0"/>
          </a:p>
          <a:p>
            <a:r>
              <a:rPr lang="en-US" altLang="zh-CN" b="1" dirty="0">
                <a:solidFill>
                  <a:srgbClr val="CC00CC"/>
                </a:solidFill>
              </a:rPr>
              <a:t>0</a:t>
            </a:r>
            <a:r>
              <a:rPr lang="zh-CN" altLang="en-US" b="1" dirty="0">
                <a:solidFill>
                  <a:srgbClr val="CC00CC"/>
                </a:solidFill>
              </a:rPr>
              <a:t>从前往后放，</a:t>
            </a:r>
            <a:r>
              <a:rPr lang="en-US" altLang="zh-CN" b="1" dirty="0">
                <a:solidFill>
                  <a:srgbClr val="CC00CC"/>
                </a:solidFill>
              </a:rPr>
              <a:t>2</a:t>
            </a:r>
            <a:r>
              <a:rPr lang="zh-CN" altLang="en-US" b="1" dirty="0">
                <a:solidFill>
                  <a:srgbClr val="CC00CC"/>
                </a:solidFill>
              </a:rPr>
              <a:t>从后往前放</a:t>
            </a:r>
            <a:endParaRPr lang="en-US" altLang="zh-CN" b="1" dirty="0">
              <a:solidFill>
                <a:srgbClr val="CC00CC"/>
              </a:solidFill>
            </a:endParaRPr>
          </a:p>
          <a:p>
            <a:endParaRPr lang="en-US" altLang="zh-CN" b="1" dirty="0"/>
          </a:p>
          <a:p>
            <a:r>
              <a:rPr lang="zh-CN" altLang="en-US" b="1" dirty="0">
                <a:solidFill>
                  <a:srgbClr val="FF3399"/>
                </a:solidFill>
              </a:rPr>
              <a:t>第一个指针</a:t>
            </a:r>
            <a:r>
              <a:rPr lang="en-US" altLang="zh-CN" b="1" dirty="0" err="1">
                <a:solidFill>
                  <a:srgbClr val="FF3399"/>
                </a:solidFill>
              </a:rPr>
              <a:t>zeroBound</a:t>
            </a:r>
            <a:r>
              <a:rPr lang="zh-CN" altLang="en-US" b="1" dirty="0"/>
              <a:t>：</a:t>
            </a:r>
            <a:r>
              <a:rPr lang="zh-CN" altLang="en-US" b="1" dirty="0">
                <a:solidFill>
                  <a:srgbClr val="CC6600"/>
                </a:solidFill>
              </a:rPr>
              <a:t>下一个数字</a:t>
            </a:r>
            <a:r>
              <a:rPr lang="en-US" altLang="zh-CN" b="1" dirty="0">
                <a:solidFill>
                  <a:srgbClr val="CC6600"/>
                </a:solidFill>
              </a:rPr>
              <a:t>0</a:t>
            </a:r>
            <a:r>
              <a:rPr lang="zh-CN" altLang="en-US" b="1" dirty="0">
                <a:solidFill>
                  <a:srgbClr val="CC6600"/>
                </a:solidFill>
              </a:rPr>
              <a:t>的下标位置</a:t>
            </a:r>
            <a:r>
              <a:rPr lang="en-US" altLang="zh-CN" b="1" dirty="0"/>
              <a:t>-&gt;0</a:t>
            </a:r>
          </a:p>
          <a:p>
            <a:r>
              <a:rPr lang="zh-CN" altLang="en-US" b="1" dirty="0">
                <a:solidFill>
                  <a:srgbClr val="FF3399"/>
                </a:solidFill>
              </a:rPr>
              <a:t>第二个指针</a:t>
            </a:r>
            <a:r>
              <a:rPr lang="en-US" altLang="zh-CN" b="1" dirty="0" err="1">
                <a:solidFill>
                  <a:srgbClr val="FF3399"/>
                </a:solidFill>
              </a:rPr>
              <a:t>twoBound</a:t>
            </a:r>
            <a:r>
              <a:rPr lang="zh-CN" altLang="en-US" b="1" dirty="0"/>
              <a:t>：</a:t>
            </a:r>
            <a:r>
              <a:rPr lang="zh-CN" altLang="en-US" b="1" dirty="0">
                <a:solidFill>
                  <a:srgbClr val="CC6600"/>
                </a:solidFill>
              </a:rPr>
              <a:t>下一个数字</a:t>
            </a:r>
            <a:r>
              <a:rPr lang="en-US" altLang="zh-CN" b="1" dirty="0">
                <a:solidFill>
                  <a:srgbClr val="CC6600"/>
                </a:solidFill>
              </a:rPr>
              <a:t>2</a:t>
            </a:r>
            <a:r>
              <a:rPr lang="zh-CN" altLang="en-US" b="1" dirty="0">
                <a:solidFill>
                  <a:srgbClr val="CC6600"/>
                </a:solidFill>
              </a:rPr>
              <a:t>的下标位置</a:t>
            </a:r>
            <a:r>
              <a:rPr lang="en-US" altLang="zh-CN" b="1" dirty="0"/>
              <a:t>-&gt;n - 1</a:t>
            </a:r>
          </a:p>
          <a:p>
            <a:r>
              <a:rPr lang="zh-CN" altLang="en-US" b="1" dirty="0"/>
              <a:t>游标</a:t>
            </a:r>
            <a:r>
              <a:rPr lang="en-US" altLang="zh-CN" b="1" dirty="0" err="1"/>
              <a:t>i</a:t>
            </a:r>
            <a:r>
              <a:rPr lang="zh-CN" altLang="en-US" b="1" dirty="0"/>
              <a:t>从</a:t>
            </a:r>
            <a:r>
              <a:rPr lang="en-US" altLang="zh-CN" b="1" dirty="0"/>
              <a:t>0</a:t>
            </a:r>
            <a:r>
              <a:rPr lang="zh-CN" altLang="en-US" b="1" dirty="0"/>
              <a:t>遍历到</a:t>
            </a:r>
            <a:r>
              <a:rPr lang="en-US" altLang="zh-CN" b="1" dirty="0" err="1"/>
              <a:t>twoBound</a:t>
            </a:r>
            <a:r>
              <a:rPr lang="zh-CN" altLang="en-US" b="1" dirty="0"/>
              <a:t>，依次执行如下操作：</a:t>
            </a:r>
            <a:endParaRPr lang="en-US" altLang="zh-CN" b="1" dirty="0"/>
          </a:p>
          <a:p>
            <a:r>
              <a:rPr lang="en-US" altLang="zh-CN" b="1" dirty="0"/>
              <a:t>1 </a:t>
            </a:r>
            <a:r>
              <a:rPr lang="zh-CN" altLang="en-US" b="1" dirty="0">
                <a:solidFill>
                  <a:srgbClr val="009900"/>
                </a:solidFill>
              </a:rPr>
              <a:t>判断</a:t>
            </a:r>
            <a:r>
              <a:rPr lang="en-US" altLang="zh-CN" b="1" dirty="0" err="1">
                <a:solidFill>
                  <a:srgbClr val="009900"/>
                </a:solidFill>
              </a:rPr>
              <a:t>nums</a:t>
            </a:r>
            <a:r>
              <a:rPr lang="en-US" altLang="zh-CN" b="1" dirty="0">
                <a:solidFill>
                  <a:srgbClr val="009900"/>
                </a:solidFill>
              </a:rPr>
              <a:t>[</a:t>
            </a:r>
            <a:r>
              <a:rPr lang="en-US" altLang="zh-CN" b="1" dirty="0" err="1">
                <a:solidFill>
                  <a:srgbClr val="009900"/>
                </a:solidFill>
              </a:rPr>
              <a:t>i</a:t>
            </a:r>
            <a:r>
              <a:rPr lang="en-US" altLang="zh-CN" b="1" dirty="0">
                <a:solidFill>
                  <a:srgbClr val="009900"/>
                </a:solidFill>
              </a:rPr>
              <a:t>]</a:t>
            </a:r>
            <a:r>
              <a:rPr lang="zh-CN" altLang="en-US" b="1" dirty="0">
                <a:solidFill>
                  <a:srgbClr val="009900"/>
                </a:solidFill>
              </a:rPr>
              <a:t>等于</a:t>
            </a:r>
            <a:r>
              <a:rPr lang="en-US" altLang="zh-CN" b="1" dirty="0">
                <a:solidFill>
                  <a:srgbClr val="009900"/>
                </a:solidFill>
              </a:rPr>
              <a:t>0</a:t>
            </a:r>
            <a:r>
              <a:rPr lang="zh-CN" altLang="en-US" b="1" dirty="0">
                <a:solidFill>
                  <a:srgbClr val="009900"/>
                </a:solidFill>
              </a:rPr>
              <a:t>和</a:t>
            </a:r>
            <a:r>
              <a:rPr lang="en-US" altLang="zh-CN" b="1" dirty="0" err="1">
                <a:solidFill>
                  <a:srgbClr val="009900"/>
                </a:solidFill>
              </a:rPr>
              <a:t>i</a:t>
            </a:r>
            <a:r>
              <a:rPr lang="zh-CN" altLang="en-US" b="1" dirty="0">
                <a:solidFill>
                  <a:srgbClr val="009900"/>
                </a:solidFill>
              </a:rPr>
              <a:t>不等于</a:t>
            </a:r>
            <a:r>
              <a:rPr lang="en-US" altLang="zh-CN" b="1" dirty="0" err="1">
                <a:solidFill>
                  <a:srgbClr val="009900"/>
                </a:solidFill>
              </a:rPr>
              <a:t>zeroBound</a:t>
            </a:r>
            <a:r>
              <a:rPr lang="zh-CN" altLang="en-US" b="1" dirty="0">
                <a:solidFill>
                  <a:srgbClr val="009900"/>
                </a:solidFill>
              </a:rPr>
              <a:t>是否同时成立</a:t>
            </a:r>
            <a:endParaRPr lang="en-US" altLang="zh-CN" b="1" dirty="0">
              <a:solidFill>
                <a:srgbClr val="009900"/>
              </a:solidFill>
            </a:endParaRPr>
          </a:p>
          <a:p>
            <a:r>
              <a:rPr lang="en-US" altLang="zh-CN" b="1" dirty="0"/>
              <a:t>    1.1 </a:t>
            </a:r>
            <a:r>
              <a:rPr lang="zh-CN" altLang="en-US" b="1" dirty="0"/>
              <a:t>是的话，将</a:t>
            </a:r>
            <a:r>
              <a:rPr lang="en-US" altLang="zh-CN" b="1" dirty="0" err="1"/>
              <a:t>nums</a:t>
            </a:r>
            <a:r>
              <a:rPr lang="en-US" altLang="zh-CN" b="1" dirty="0"/>
              <a:t>[</a:t>
            </a:r>
            <a:r>
              <a:rPr lang="en-US" altLang="zh-CN" b="1" dirty="0" err="1"/>
              <a:t>i</a:t>
            </a:r>
            <a:r>
              <a:rPr lang="en-US" altLang="zh-CN" b="1" dirty="0"/>
              <a:t>]</a:t>
            </a:r>
            <a:r>
              <a:rPr lang="zh-CN" altLang="en-US" b="1" dirty="0"/>
              <a:t>和</a:t>
            </a:r>
            <a:r>
              <a:rPr lang="en-US" altLang="zh-CN" b="1" dirty="0" err="1"/>
              <a:t>nums</a:t>
            </a:r>
            <a:r>
              <a:rPr lang="en-US" altLang="zh-CN" b="1" dirty="0"/>
              <a:t>[</a:t>
            </a:r>
            <a:r>
              <a:rPr lang="en-US" altLang="zh-CN" b="1" dirty="0" err="1"/>
              <a:t>zeroBound</a:t>
            </a:r>
            <a:r>
              <a:rPr lang="en-US" altLang="zh-CN" b="1" dirty="0"/>
              <a:t>]</a:t>
            </a:r>
            <a:r>
              <a:rPr lang="zh-CN" altLang="en-US" b="1" dirty="0"/>
              <a:t>的值交换</a:t>
            </a:r>
            <a:endParaRPr lang="en-US" altLang="zh-CN" b="1" dirty="0"/>
          </a:p>
          <a:p>
            <a:r>
              <a:rPr lang="en-US" altLang="zh-CN" b="1" dirty="0"/>
              <a:t>          </a:t>
            </a:r>
            <a:r>
              <a:rPr lang="en-US" altLang="zh-CN" b="1" dirty="0" err="1"/>
              <a:t>zeroBound</a:t>
            </a:r>
            <a:r>
              <a:rPr lang="zh-CN" altLang="en-US" b="1" dirty="0"/>
              <a:t>加</a:t>
            </a:r>
            <a:r>
              <a:rPr lang="en-US" altLang="zh-CN" b="1" dirty="0"/>
              <a:t>1</a:t>
            </a:r>
            <a:r>
              <a:rPr lang="zh-CN" altLang="en-US" b="1" dirty="0"/>
              <a:t>，表示填充了</a:t>
            </a:r>
            <a:r>
              <a:rPr lang="en-US" altLang="zh-CN" b="1" dirty="0"/>
              <a:t>1</a:t>
            </a:r>
            <a:r>
              <a:rPr lang="zh-CN" altLang="en-US" b="1" dirty="0"/>
              <a:t>个</a:t>
            </a:r>
            <a:r>
              <a:rPr lang="en-US" altLang="zh-CN" b="1" dirty="0"/>
              <a:t>0</a:t>
            </a:r>
          </a:p>
          <a:p>
            <a:r>
              <a:rPr lang="en-US" altLang="zh-CN" b="1" dirty="0"/>
              <a:t>          </a:t>
            </a:r>
            <a:r>
              <a:rPr lang="en-US" altLang="zh-CN" b="1" dirty="0" err="1"/>
              <a:t>i</a:t>
            </a:r>
            <a:r>
              <a:rPr lang="zh-CN" altLang="en-US" b="1" dirty="0"/>
              <a:t>减</a:t>
            </a:r>
            <a:r>
              <a:rPr lang="en-US" altLang="zh-CN" b="1" dirty="0"/>
              <a:t>1</a:t>
            </a:r>
            <a:r>
              <a:rPr lang="zh-CN" altLang="en-US" b="1" dirty="0"/>
              <a:t>（</a:t>
            </a:r>
            <a:r>
              <a:rPr lang="zh-CN" altLang="en-US" b="1" dirty="0">
                <a:solidFill>
                  <a:schemeClr val="accent1">
                    <a:lumMod val="75000"/>
                  </a:schemeClr>
                </a:solidFill>
              </a:rPr>
              <a:t>因为</a:t>
            </a:r>
            <a:r>
              <a:rPr lang="en-US" altLang="zh-CN" b="1" dirty="0">
                <a:solidFill>
                  <a:schemeClr val="accent1">
                    <a:lumMod val="75000"/>
                  </a:schemeClr>
                </a:solidFill>
              </a:rPr>
              <a:t>for</a:t>
            </a:r>
            <a:r>
              <a:rPr lang="zh-CN" altLang="en-US" b="1" dirty="0">
                <a:solidFill>
                  <a:schemeClr val="accent1">
                    <a:lumMod val="75000"/>
                  </a:schemeClr>
                </a:solidFill>
              </a:rPr>
              <a:t>循环有</a:t>
            </a:r>
            <a:r>
              <a:rPr lang="en-US" altLang="zh-CN" b="1" dirty="0" err="1">
                <a:solidFill>
                  <a:schemeClr val="accent1">
                    <a:lumMod val="75000"/>
                  </a:schemeClr>
                </a:solidFill>
              </a:rPr>
              <a:t>i</a:t>
            </a:r>
            <a:r>
              <a:rPr lang="zh-CN" altLang="en-US" b="1" dirty="0">
                <a:solidFill>
                  <a:schemeClr val="accent1">
                    <a:lumMod val="75000"/>
                  </a:schemeClr>
                </a:solidFill>
              </a:rPr>
              <a:t>加</a:t>
            </a:r>
            <a:r>
              <a:rPr lang="en-US" altLang="zh-CN" b="1" dirty="0">
                <a:solidFill>
                  <a:schemeClr val="accent1">
                    <a:lumMod val="75000"/>
                  </a:schemeClr>
                </a:solidFill>
              </a:rPr>
              <a:t>1</a:t>
            </a:r>
            <a:r>
              <a:rPr lang="zh-CN" altLang="en-US" b="1" dirty="0">
                <a:solidFill>
                  <a:schemeClr val="accent1">
                    <a:lumMod val="75000"/>
                  </a:schemeClr>
                </a:solidFill>
              </a:rPr>
              <a:t>操作，一减一加，相当于</a:t>
            </a:r>
            <a:r>
              <a:rPr lang="en-US" altLang="zh-CN" b="1" dirty="0" err="1">
                <a:solidFill>
                  <a:schemeClr val="accent1">
                    <a:lumMod val="75000"/>
                  </a:schemeClr>
                </a:solidFill>
              </a:rPr>
              <a:t>i</a:t>
            </a:r>
            <a:r>
              <a:rPr lang="zh-CN" altLang="en-US" b="1" dirty="0">
                <a:solidFill>
                  <a:schemeClr val="accent1">
                    <a:lumMod val="75000"/>
                  </a:schemeClr>
                </a:solidFill>
              </a:rPr>
              <a:t>值不变，下同</a:t>
            </a:r>
            <a:r>
              <a:rPr lang="zh-CN" altLang="en-US" b="1" dirty="0"/>
              <a:t>），表示</a:t>
            </a:r>
            <a:r>
              <a:rPr lang="en-US" altLang="zh-CN" b="1" dirty="0" err="1"/>
              <a:t>i</a:t>
            </a:r>
            <a:r>
              <a:rPr lang="zh-CN" altLang="en-US" b="1" dirty="0"/>
              <a:t>位置的值被替换（</a:t>
            </a:r>
            <a:r>
              <a:rPr lang="zh-CN" altLang="en-US" b="1" dirty="0">
                <a:solidFill>
                  <a:schemeClr val="accent1">
                    <a:lumMod val="75000"/>
                  </a:schemeClr>
                </a:solidFill>
              </a:rPr>
              <a:t>替换后的值可能是</a:t>
            </a:r>
            <a:r>
              <a:rPr lang="en-US" altLang="zh-CN" b="1" dirty="0">
                <a:solidFill>
                  <a:schemeClr val="accent1">
                    <a:lumMod val="75000"/>
                  </a:schemeClr>
                </a:solidFill>
              </a:rPr>
              <a:t>2</a:t>
            </a:r>
            <a:r>
              <a:rPr lang="zh-CN" altLang="en-US" b="1" dirty="0">
                <a:solidFill>
                  <a:schemeClr val="accent1">
                    <a:lumMod val="75000"/>
                  </a:schemeClr>
                </a:solidFill>
              </a:rPr>
              <a:t>，是的话，需要放到数组尾部</a:t>
            </a:r>
            <a:r>
              <a:rPr lang="zh-CN" altLang="en-US" b="1" dirty="0"/>
              <a:t>），需要重新判断</a:t>
            </a:r>
            <a:endParaRPr lang="en-US" altLang="zh-CN" b="1" dirty="0"/>
          </a:p>
          <a:p>
            <a:r>
              <a:rPr lang="en-US" altLang="zh-CN" b="1" dirty="0"/>
              <a:t>    1.2 </a:t>
            </a:r>
            <a:r>
              <a:rPr lang="zh-CN" altLang="en-US" b="1" dirty="0"/>
              <a:t>否的话，执行下一步判断</a:t>
            </a:r>
            <a:endParaRPr lang="en-US" altLang="zh-CN" b="1" dirty="0"/>
          </a:p>
          <a:p>
            <a:r>
              <a:rPr lang="en-US" altLang="zh-CN" b="1" dirty="0"/>
              <a:t>2 </a:t>
            </a:r>
            <a:r>
              <a:rPr lang="zh-CN" altLang="en-US" b="1" dirty="0">
                <a:solidFill>
                  <a:srgbClr val="009900"/>
                </a:solidFill>
              </a:rPr>
              <a:t>判断</a:t>
            </a:r>
            <a:r>
              <a:rPr lang="en-US" altLang="zh-CN" b="1" dirty="0" err="1">
                <a:solidFill>
                  <a:srgbClr val="009900"/>
                </a:solidFill>
              </a:rPr>
              <a:t>nums</a:t>
            </a:r>
            <a:r>
              <a:rPr lang="en-US" altLang="zh-CN" b="1" dirty="0">
                <a:solidFill>
                  <a:srgbClr val="009900"/>
                </a:solidFill>
              </a:rPr>
              <a:t>[</a:t>
            </a:r>
            <a:r>
              <a:rPr lang="en-US" altLang="zh-CN" b="1" dirty="0" err="1">
                <a:solidFill>
                  <a:srgbClr val="009900"/>
                </a:solidFill>
              </a:rPr>
              <a:t>i</a:t>
            </a:r>
            <a:r>
              <a:rPr lang="en-US" altLang="zh-CN" b="1" dirty="0">
                <a:solidFill>
                  <a:srgbClr val="009900"/>
                </a:solidFill>
              </a:rPr>
              <a:t>]</a:t>
            </a:r>
            <a:r>
              <a:rPr lang="zh-CN" altLang="en-US" b="1" dirty="0">
                <a:solidFill>
                  <a:srgbClr val="009900"/>
                </a:solidFill>
              </a:rPr>
              <a:t>等于</a:t>
            </a:r>
            <a:r>
              <a:rPr lang="en-US" altLang="zh-CN" b="1" dirty="0">
                <a:solidFill>
                  <a:srgbClr val="009900"/>
                </a:solidFill>
              </a:rPr>
              <a:t>2</a:t>
            </a:r>
            <a:r>
              <a:rPr lang="zh-CN" altLang="en-US" b="1" dirty="0">
                <a:solidFill>
                  <a:srgbClr val="009900"/>
                </a:solidFill>
              </a:rPr>
              <a:t>和</a:t>
            </a:r>
            <a:r>
              <a:rPr lang="en-US" altLang="zh-CN" b="1" dirty="0" err="1">
                <a:solidFill>
                  <a:srgbClr val="009900"/>
                </a:solidFill>
              </a:rPr>
              <a:t>i</a:t>
            </a:r>
            <a:r>
              <a:rPr lang="zh-CN" altLang="en-US" b="1" dirty="0">
                <a:solidFill>
                  <a:srgbClr val="009900"/>
                </a:solidFill>
              </a:rPr>
              <a:t>不等于</a:t>
            </a:r>
            <a:r>
              <a:rPr lang="en-US" altLang="zh-CN" b="1" dirty="0" err="1">
                <a:solidFill>
                  <a:srgbClr val="009900"/>
                </a:solidFill>
              </a:rPr>
              <a:t>twoBound</a:t>
            </a:r>
            <a:r>
              <a:rPr lang="zh-CN" altLang="en-US" b="1" dirty="0">
                <a:solidFill>
                  <a:srgbClr val="009900"/>
                </a:solidFill>
              </a:rPr>
              <a:t>是否同时成立</a:t>
            </a:r>
            <a:endParaRPr lang="en-US" altLang="zh-CN" b="1" dirty="0">
              <a:solidFill>
                <a:srgbClr val="009900"/>
              </a:solidFill>
            </a:endParaRPr>
          </a:p>
          <a:p>
            <a:r>
              <a:rPr lang="en-US" altLang="zh-CN" b="1" dirty="0"/>
              <a:t>    2.1 </a:t>
            </a:r>
            <a:r>
              <a:rPr lang="zh-CN" altLang="en-US" b="1" dirty="0"/>
              <a:t>是的话，将</a:t>
            </a:r>
            <a:r>
              <a:rPr lang="en-US" altLang="zh-CN" b="1" dirty="0" err="1"/>
              <a:t>nums</a:t>
            </a:r>
            <a:r>
              <a:rPr lang="en-US" altLang="zh-CN" b="1" dirty="0"/>
              <a:t>[</a:t>
            </a:r>
            <a:r>
              <a:rPr lang="en-US" altLang="zh-CN" b="1" dirty="0" err="1"/>
              <a:t>i</a:t>
            </a:r>
            <a:r>
              <a:rPr lang="en-US" altLang="zh-CN" b="1" dirty="0"/>
              <a:t>]</a:t>
            </a:r>
            <a:r>
              <a:rPr lang="zh-CN" altLang="en-US" b="1" dirty="0"/>
              <a:t>和</a:t>
            </a:r>
            <a:r>
              <a:rPr lang="en-US" altLang="zh-CN" b="1" dirty="0" err="1"/>
              <a:t>nums</a:t>
            </a:r>
            <a:r>
              <a:rPr lang="en-US" altLang="zh-CN" b="1" dirty="0"/>
              <a:t>[</a:t>
            </a:r>
            <a:r>
              <a:rPr lang="en-US" altLang="zh-CN" b="1" dirty="0" err="1"/>
              <a:t>twoBound</a:t>
            </a:r>
            <a:r>
              <a:rPr lang="en-US" altLang="zh-CN" b="1" dirty="0"/>
              <a:t>]</a:t>
            </a:r>
            <a:r>
              <a:rPr lang="zh-CN" altLang="en-US" b="1" dirty="0"/>
              <a:t>的值交换</a:t>
            </a:r>
            <a:endParaRPr lang="en-US" altLang="zh-CN" b="1" dirty="0"/>
          </a:p>
          <a:p>
            <a:r>
              <a:rPr lang="en-US" altLang="zh-CN" b="1" dirty="0"/>
              <a:t>          </a:t>
            </a:r>
            <a:r>
              <a:rPr lang="en-US" altLang="zh-CN" b="1" dirty="0" err="1"/>
              <a:t>twoBound</a:t>
            </a:r>
            <a:r>
              <a:rPr lang="zh-CN" altLang="en-US" b="1" dirty="0"/>
              <a:t>减</a:t>
            </a:r>
            <a:r>
              <a:rPr lang="en-US" altLang="zh-CN" b="1" dirty="0"/>
              <a:t>1</a:t>
            </a:r>
            <a:r>
              <a:rPr lang="zh-CN" altLang="en-US" b="1" dirty="0"/>
              <a:t>，表示填充了</a:t>
            </a:r>
            <a:r>
              <a:rPr lang="en-US" altLang="zh-CN" b="1" dirty="0"/>
              <a:t>1</a:t>
            </a:r>
            <a:r>
              <a:rPr lang="zh-CN" altLang="en-US" b="1" dirty="0"/>
              <a:t>个</a:t>
            </a:r>
            <a:r>
              <a:rPr lang="en-US" altLang="zh-CN" b="1" dirty="0"/>
              <a:t>2</a:t>
            </a:r>
          </a:p>
          <a:p>
            <a:r>
              <a:rPr lang="en-US" altLang="zh-CN" b="1" dirty="0"/>
              <a:t>          </a:t>
            </a:r>
            <a:r>
              <a:rPr lang="en-US" altLang="zh-CN" b="1" dirty="0" err="1"/>
              <a:t>i</a:t>
            </a:r>
            <a:r>
              <a:rPr lang="zh-CN" altLang="en-US" b="1" dirty="0"/>
              <a:t>减</a:t>
            </a:r>
            <a:r>
              <a:rPr lang="en-US" altLang="zh-CN" b="1" dirty="0"/>
              <a:t>1</a:t>
            </a:r>
            <a:r>
              <a:rPr lang="zh-CN" altLang="en-US" b="1" dirty="0"/>
              <a:t>，表示</a:t>
            </a:r>
            <a:r>
              <a:rPr lang="en-US" altLang="zh-CN" b="1" dirty="0" err="1"/>
              <a:t>i</a:t>
            </a:r>
            <a:r>
              <a:rPr lang="zh-CN" altLang="en-US" b="1" dirty="0"/>
              <a:t>位置的值被替换（</a:t>
            </a:r>
            <a:r>
              <a:rPr lang="zh-CN" altLang="en-US" b="1" dirty="0">
                <a:solidFill>
                  <a:schemeClr val="accent1">
                    <a:lumMod val="75000"/>
                  </a:schemeClr>
                </a:solidFill>
              </a:rPr>
              <a:t>替换后的值可能是</a:t>
            </a:r>
            <a:r>
              <a:rPr lang="en-US" altLang="zh-CN" b="1" dirty="0">
                <a:solidFill>
                  <a:schemeClr val="accent1">
                    <a:lumMod val="75000"/>
                  </a:schemeClr>
                </a:solidFill>
              </a:rPr>
              <a:t>0</a:t>
            </a:r>
            <a:r>
              <a:rPr lang="zh-CN" altLang="en-US" b="1" dirty="0">
                <a:solidFill>
                  <a:schemeClr val="accent1">
                    <a:lumMod val="75000"/>
                  </a:schemeClr>
                </a:solidFill>
              </a:rPr>
              <a:t>，是的话，需要放到数组头部</a:t>
            </a:r>
            <a:r>
              <a:rPr lang="zh-CN" altLang="en-US" b="1" dirty="0"/>
              <a:t>），需要重新判断</a:t>
            </a:r>
            <a:endParaRPr lang="en-US" altLang="zh-CN" b="1" dirty="0"/>
          </a:p>
          <a:p>
            <a:r>
              <a:rPr lang="en-US" altLang="zh-CN" b="1" dirty="0"/>
              <a:t>    2.2 </a:t>
            </a:r>
            <a:r>
              <a:rPr lang="zh-CN" altLang="en-US" b="1" dirty="0"/>
              <a:t>否的话，说明数字所在位置正确，不执行任何操作</a:t>
            </a:r>
            <a:endParaRPr lang="en-US" altLang="zh-CN" b="1" dirty="0"/>
          </a:p>
        </p:txBody>
      </p:sp>
      <p:pic>
        <p:nvPicPr>
          <p:cNvPr id="5" name="图片 4">
            <a:extLst>
              <a:ext uri="{FF2B5EF4-FFF2-40B4-BE49-F238E27FC236}">
                <a16:creationId xmlns:a16="http://schemas.microsoft.com/office/drawing/2014/main" id="{52C95941-6DAD-4D4E-B8D6-82E373C8F072}"/>
              </a:ext>
            </a:extLst>
          </p:cNvPr>
          <p:cNvPicPr>
            <a:picLocks noChangeAspect="1"/>
          </p:cNvPicPr>
          <p:nvPr/>
        </p:nvPicPr>
        <p:blipFill>
          <a:blip r:embed="rId2"/>
          <a:stretch>
            <a:fillRect/>
          </a:stretch>
        </p:blipFill>
        <p:spPr>
          <a:xfrm>
            <a:off x="6000846" y="589186"/>
            <a:ext cx="5885714" cy="5819048"/>
          </a:xfrm>
          <a:prstGeom prst="rect">
            <a:avLst/>
          </a:prstGeom>
        </p:spPr>
      </p:pic>
    </p:spTree>
    <p:extLst>
      <p:ext uri="{BB962C8B-B14F-4D97-AF65-F5344CB8AC3E}">
        <p14:creationId xmlns:p14="http://schemas.microsoft.com/office/powerpoint/2010/main" val="137693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56. Merge Intervals</a:t>
            </a:r>
            <a:endParaRPr lang="zh-CN" altLang="en-US" cap="none" dirty="0"/>
          </a:p>
        </p:txBody>
      </p:sp>
      <p:pic>
        <p:nvPicPr>
          <p:cNvPr id="4" name="图片 3">
            <a:extLst>
              <a:ext uri="{FF2B5EF4-FFF2-40B4-BE49-F238E27FC236}">
                <a16:creationId xmlns:a16="http://schemas.microsoft.com/office/drawing/2014/main" id="{49482AEF-C37B-4C0E-96FC-9A7E9749C5A2}"/>
              </a:ext>
            </a:extLst>
          </p:cNvPr>
          <p:cNvPicPr>
            <a:picLocks noChangeAspect="1"/>
          </p:cNvPicPr>
          <p:nvPr/>
        </p:nvPicPr>
        <p:blipFill>
          <a:blip r:embed="rId2"/>
          <a:stretch>
            <a:fillRect/>
          </a:stretch>
        </p:blipFill>
        <p:spPr>
          <a:xfrm>
            <a:off x="1858676" y="1421734"/>
            <a:ext cx="8200497" cy="4847080"/>
          </a:xfrm>
          <a:prstGeom prst="rect">
            <a:avLst/>
          </a:prstGeom>
        </p:spPr>
      </p:pic>
    </p:spTree>
    <p:extLst>
      <p:ext uri="{BB962C8B-B14F-4D97-AF65-F5344CB8AC3E}">
        <p14:creationId xmlns:p14="http://schemas.microsoft.com/office/powerpoint/2010/main" val="80722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1737360" y="13063"/>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9114"/>
            <a:ext cx="6274817" cy="414337"/>
          </a:xfrm>
        </p:spPr>
        <p:txBody>
          <a:bodyPr>
            <a:normAutofit fontScale="85000" lnSpcReduction="10000"/>
          </a:bodyPr>
          <a:lstStyle/>
          <a:p>
            <a:r>
              <a:rPr lang="en-US" altLang="zh-CN" sz="2400" b="1" cap="none"/>
              <a:t>56. Merge Intervals</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375536"/>
            <a:ext cx="5687239" cy="6463308"/>
          </a:xfrm>
          <a:prstGeom prst="rect">
            <a:avLst/>
          </a:prstGeom>
        </p:spPr>
        <p:txBody>
          <a:bodyPr wrap="square">
            <a:spAutoFit/>
          </a:bodyPr>
          <a:lstStyle/>
          <a:p>
            <a:r>
              <a:rPr lang="zh-CN" altLang="en-US" b="1" dirty="0"/>
              <a:t>解法：</a:t>
            </a:r>
            <a:r>
              <a:rPr lang="zh-CN" altLang="en-US" b="1" dirty="0">
                <a:solidFill>
                  <a:srgbClr val="6600FF"/>
                </a:solidFill>
              </a:rPr>
              <a:t>起始位置排序</a:t>
            </a:r>
            <a:r>
              <a:rPr lang="zh-CN" altLang="en-US" b="1" dirty="0"/>
              <a:t>（时间复杂度</a:t>
            </a:r>
            <a:r>
              <a:rPr lang="en-US" altLang="zh-CN" b="1" dirty="0"/>
              <a:t>O(</a:t>
            </a:r>
            <a:r>
              <a:rPr lang="en-US" altLang="zh-CN" b="1" dirty="0" err="1"/>
              <a:t>nlogn</a:t>
            </a:r>
            <a:r>
              <a:rPr lang="en-US" altLang="zh-CN" b="1" dirty="0"/>
              <a:t>)</a:t>
            </a:r>
            <a:r>
              <a:rPr lang="zh-CN" altLang="en-US" b="1" dirty="0"/>
              <a:t>，空间复杂度</a:t>
            </a:r>
            <a:r>
              <a:rPr lang="en-US" altLang="zh-CN" b="1" dirty="0"/>
              <a:t>O(n)</a:t>
            </a:r>
            <a:r>
              <a:rPr lang="zh-CN" altLang="en-US" b="1" dirty="0"/>
              <a:t>）</a:t>
            </a:r>
            <a:endParaRPr lang="en-US" altLang="zh-CN" b="1" dirty="0"/>
          </a:p>
          <a:p>
            <a:r>
              <a:rPr lang="en-US" altLang="zh-CN" b="1" dirty="0"/>
              <a:t>1</a:t>
            </a:r>
            <a:r>
              <a:rPr lang="zh-CN" altLang="en-US" b="1" dirty="0"/>
              <a:t> </a:t>
            </a:r>
            <a:r>
              <a:rPr lang="zh-CN" altLang="en-US" b="1" dirty="0">
                <a:solidFill>
                  <a:srgbClr val="FF3399"/>
                </a:solidFill>
              </a:rPr>
              <a:t>对起始位置排序</a:t>
            </a:r>
            <a:r>
              <a:rPr lang="zh-CN" altLang="en-US" b="1" dirty="0"/>
              <a:t>，重新组织区间</a:t>
            </a:r>
            <a:endParaRPr lang="en-US" altLang="zh-CN" b="1" dirty="0"/>
          </a:p>
          <a:p>
            <a:r>
              <a:rPr lang="en-US" altLang="zh-CN" b="1" dirty="0"/>
              <a:t>2 </a:t>
            </a:r>
            <a:r>
              <a:rPr lang="zh-CN" altLang="en-US" b="1" dirty="0"/>
              <a:t>遍历每个区间，依次执行如下判断：</a:t>
            </a:r>
            <a:endParaRPr lang="en-US" altLang="zh-CN" b="1" dirty="0"/>
          </a:p>
          <a:p>
            <a:r>
              <a:rPr lang="en-US" altLang="zh-CN" b="1" dirty="0"/>
              <a:t>    2.1 </a:t>
            </a:r>
            <a:r>
              <a:rPr lang="zh-CN" altLang="en-US" b="1" dirty="0">
                <a:solidFill>
                  <a:srgbClr val="009900"/>
                </a:solidFill>
              </a:rPr>
              <a:t>判断结果集为空或者最后一个结果的结束位置小于当前区间的开始位置，是否成立</a:t>
            </a:r>
            <a:endParaRPr lang="en-US" altLang="zh-CN" b="1" dirty="0">
              <a:solidFill>
                <a:srgbClr val="009900"/>
              </a:solidFill>
            </a:endParaRPr>
          </a:p>
          <a:p>
            <a:r>
              <a:rPr lang="en-US" altLang="zh-CN" b="1" dirty="0"/>
              <a:t>        2.1.1 </a:t>
            </a:r>
            <a:r>
              <a:rPr lang="zh-CN" altLang="en-US" b="1" dirty="0">
                <a:solidFill>
                  <a:srgbClr val="CC6600"/>
                </a:solidFill>
              </a:rPr>
              <a:t>是的话</a:t>
            </a:r>
            <a:r>
              <a:rPr lang="zh-CN" altLang="en-US" b="1" dirty="0"/>
              <a:t>，将</a:t>
            </a:r>
            <a:r>
              <a:rPr lang="zh-CN" altLang="en-US" b="1" dirty="0">
                <a:solidFill>
                  <a:srgbClr val="9900CC"/>
                </a:solidFill>
              </a:rPr>
              <a:t>当前区间加入结果集</a:t>
            </a:r>
            <a:endParaRPr lang="en-US" altLang="zh-CN" b="1" dirty="0">
              <a:solidFill>
                <a:srgbClr val="9900CC"/>
              </a:solidFill>
            </a:endParaRPr>
          </a:p>
          <a:p>
            <a:r>
              <a:rPr lang="en-US" altLang="zh-CN" b="1" dirty="0"/>
              <a:t>        2.1.2 </a:t>
            </a:r>
            <a:r>
              <a:rPr lang="zh-CN" altLang="en-US" b="1" dirty="0">
                <a:solidFill>
                  <a:srgbClr val="993300"/>
                </a:solidFill>
              </a:rPr>
              <a:t>否的话</a:t>
            </a:r>
            <a:r>
              <a:rPr lang="zh-CN" altLang="en-US" b="1" dirty="0"/>
              <a:t>，说明最后一个结果与当前区间有交集，更新</a:t>
            </a:r>
            <a:r>
              <a:rPr lang="zh-CN" altLang="en-US" b="1" dirty="0">
                <a:solidFill>
                  <a:schemeClr val="accent6">
                    <a:lumMod val="75000"/>
                  </a:schemeClr>
                </a:solidFill>
              </a:rPr>
              <a:t>最后一个结果的结束位置为两者中的较大值</a:t>
            </a:r>
            <a:endParaRPr lang="en-US" altLang="zh-CN" b="1" dirty="0">
              <a:solidFill>
                <a:schemeClr val="accent6">
                  <a:lumMod val="75000"/>
                </a:schemeClr>
              </a:solidFill>
            </a:endParaRPr>
          </a:p>
          <a:p>
            <a:endParaRPr lang="en-US" altLang="zh-CN" b="1" dirty="0"/>
          </a:p>
          <a:p>
            <a:r>
              <a:rPr lang="zh-CN" altLang="en-US" b="1" dirty="0"/>
              <a:t>假设原始区间为：</a:t>
            </a:r>
            <a:endParaRPr lang="en-US" altLang="zh-CN" b="1" dirty="0"/>
          </a:p>
          <a:p>
            <a:r>
              <a:rPr lang="en-US" altLang="zh-CN" b="1" dirty="0"/>
              <a:t>[1, 3]     [5, 6]    [2, 4]</a:t>
            </a:r>
          </a:p>
          <a:p>
            <a:r>
              <a:rPr lang="zh-CN" altLang="en-US" b="1" dirty="0"/>
              <a:t>起始位置排序后为：</a:t>
            </a:r>
            <a:endParaRPr lang="en-US" altLang="zh-CN" b="1" dirty="0"/>
          </a:p>
          <a:p>
            <a:r>
              <a:rPr lang="en-US" altLang="zh-CN" b="1" dirty="0"/>
              <a:t>[1, 3]     [2, 4]    [5, 6]</a:t>
            </a:r>
          </a:p>
          <a:p>
            <a:r>
              <a:rPr lang="zh-CN" altLang="en-US" b="1" dirty="0"/>
              <a:t>刚开始，</a:t>
            </a:r>
            <a:r>
              <a:rPr lang="zh-CN" altLang="en-US" b="1" dirty="0">
                <a:solidFill>
                  <a:srgbClr val="CC6600"/>
                </a:solidFill>
              </a:rPr>
              <a:t>结果集为空</a:t>
            </a:r>
            <a:r>
              <a:rPr lang="zh-CN" altLang="en-US" b="1" dirty="0"/>
              <a:t>，所以，</a:t>
            </a:r>
            <a:r>
              <a:rPr lang="zh-CN" altLang="en-US" b="1" dirty="0">
                <a:solidFill>
                  <a:srgbClr val="CC00CC"/>
                </a:solidFill>
              </a:rPr>
              <a:t>将</a:t>
            </a:r>
            <a:r>
              <a:rPr lang="en-US" altLang="zh-CN" b="1" dirty="0">
                <a:solidFill>
                  <a:srgbClr val="CC00CC"/>
                </a:solidFill>
              </a:rPr>
              <a:t>[1, 3]</a:t>
            </a:r>
            <a:r>
              <a:rPr lang="zh-CN" altLang="en-US" b="1" dirty="0">
                <a:solidFill>
                  <a:srgbClr val="CC00CC"/>
                </a:solidFill>
              </a:rPr>
              <a:t>放入结果集</a:t>
            </a:r>
            <a:endParaRPr lang="en-US" altLang="zh-CN" b="1" dirty="0">
              <a:solidFill>
                <a:srgbClr val="CC00CC"/>
              </a:solidFill>
            </a:endParaRPr>
          </a:p>
          <a:p>
            <a:r>
              <a:rPr lang="zh-CN" altLang="en-US" b="1" dirty="0"/>
              <a:t>接着，判断区间</a:t>
            </a:r>
            <a:r>
              <a:rPr lang="en-US" altLang="zh-CN" b="1" dirty="0"/>
              <a:t>[2, 4]</a:t>
            </a:r>
            <a:r>
              <a:rPr lang="zh-CN" altLang="en-US" b="1" dirty="0"/>
              <a:t>。因为该区间开始位置</a:t>
            </a:r>
            <a:r>
              <a:rPr lang="en-US" altLang="zh-CN" b="1" dirty="0"/>
              <a:t>2</a:t>
            </a:r>
            <a:r>
              <a:rPr lang="zh-CN" altLang="en-US" b="1" dirty="0"/>
              <a:t>小于结果集最后一个结果的结束位置</a:t>
            </a:r>
            <a:r>
              <a:rPr lang="en-US" altLang="zh-CN" b="1" dirty="0"/>
              <a:t>3</a:t>
            </a:r>
            <a:r>
              <a:rPr lang="zh-CN" altLang="en-US" b="1" dirty="0"/>
              <a:t>，说明</a:t>
            </a:r>
            <a:r>
              <a:rPr lang="zh-CN" altLang="en-US" b="1" dirty="0">
                <a:solidFill>
                  <a:srgbClr val="CC6600"/>
                </a:solidFill>
              </a:rPr>
              <a:t>区间有交集</a:t>
            </a:r>
            <a:r>
              <a:rPr lang="zh-CN" altLang="en-US" b="1" dirty="0"/>
              <a:t>，两个区间结束位置的最大值为</a:t>
            </a:r>
            <a:r>
              <a:rPr lang="en-US" altLang="zh-CN" b="1" dirty="0"/>
              <a:t>4</a:t>
            </a:r>
            <a:r>
              <a:rPr lang="zh-CN" altLang="en-US" b="1" dirty="0"/>
              <a:t>，所以，将</a:t>
            </a:r>
            <a:r>
              <a:rPr lang="zh-CN" altLang="en-US" b="1" dirty="0">
                <a:solidFill>
                  <a:srgbClr val="CC00CC"/>
                </a:solidFill>
              </a:rPr>
              <a:t>最后一个结果集更新为</a:t>
            </a:r>
            <a:r>
              <a:rPr lang="en-US" altLang="zh-CN" b="1" dirty="0">
                <a:solidFill>
                  <a:srgbClr val="CC00CC"/>
                </a:solidFill>
              </a:rPr>
              <a:t>[1, 4]</a:t>
            </a:r>
          </a:p>
          <a:p>
            <a:r>
              <a:rPr lang="zh-CN" altLang="en-US" b="1" dirty="0"/>
              <a:t>最后，判断区间</a:t>
            </a:r>
            <a:r>
              <a:rPr lang="en-US" altLang="zh-CN" b="1" dirty="0"/>
              <a:t>[5, 6]</a:t>
            </a:r>
            <a:r>
              <a:rPr lang="zh-CN" altLang="en-US" b="1" dirty="0"/>
              <a:t>，因为该区间的开始位置</a:t>
            </a:r>
            <a:r>
              <a:rPr lang="en-US" altLang="zh-CN" b="1" dirty="0"/>
              <a:t>5</a:t>
            </a:r>
            <a:r>
              <a:rPr lang="zh-CN" altLang="en-US" b="1" dirty="0"/>
              <a:t>大于结果集最后一个结果的结束位置</a:t>
            </a:r>
            <a:r>
              <a:rPr lang="en-US" altLang="zh-CN" b="1" dirty="0"/>
              <a:t>4</a:t>
            </a:r>
            <a:r>
              <a:rPr lang="zh-CN" altLang="en-US" b="1" dirty="0"/>
              <a:t>，说明</a:t>
            </a:r>
            <a:r>
              <a:rPr lang="zh-CN" altLang="en-US" b="1" dirty="0">
                <a:solidFill>
                  <a:srgbClr val="CC6600"/>
                </a:solidFill>
              </a:rPr>
              <a:t>区间没有交集</a:t>
            </a:r>
            <a:r>
              <a:rPr lang="zh-CN" altLang="en-US" b="1" dirty="0"/>
              <a:t>，</a:t>
            </a:r>
            <a:r>
              <a:rPr lang="zh-CN" altLang="en-US" b="1" dirty="0">
                <a:solidFill>
                  <a:srgbClr val="CC00CC"/>
                </a:solidFill>
              </a:rPr>
              <a:t>将该区间存入结果集</a:t>
            </a:r>
            <a:endParaRPr lang="en-US" altLang="zh-CN" b="1" dirty="0">
              <a:solidFill>
                <a:srgbClr val="CC00CC"/>
              </a:solidFill>
            </a:endParaRPr>
          </a:p>
          <a:p>
            <a:r>
              <a:rPr lang="zh-CN" altLang="en-US" b="1" dirty="0"/>
              <a:t>从而，得到</a:t>
            </a:r>
            <a:r>
              <a:rPr lang="zh-CN" altLang="en-US" b="1" dirty="0">
                <a:solidFill>
                  <a:srgbClr val="009900"/>
                </a:solidFill>
              </a:rPr>
              <a:t>结果集为</a:t>
            </a:r>
            <a:r>
              <a:rPr lang="en-US" altLang="zh-CN" b="1" dirty="0">
                <a:solidFill>
                  <a:srgbClr val="009900"/>
                </a:solidFill>
              </a:rPr>
              <a:t>[1, 4]</a:t>
            </a:r>
            <a:r>
              <a:rPr lang="zh-CN" altLang="en-US" b="1" dirty="0">
                <a:solidFill>
                  <a:srgbClr val="009900"/>
                </a:solidFill>
              </a:rPr>
              <a:t>和</a:t>
            </a:r>
            <a:r>
              <a:rPr lang="en-US" altLang="zh-CN" b="1" dirty="0">
                <a:solidFill>
                  <a:srgbClr val="009900"/>
                </a:solidFill>
              </a:rPr>
              <a:t>[5, 6]</a:t>
            </a:r>
          </a:p>
        </p:txBody>
      </p:sp>
      <p:pic>
        <p:nvPicPr>
          <p:cNvPr id="6" name="图片 5">
            <a:extLst>
              <a:ext uri="{FF2B5EF4-FFF2-40B4-BE49-F238E27FC236}">
                <a16:creationId xmlns:a16="http://schemas.microsoft.com/office/drawing/2014/main" id="{E8DF2C50-0BDA-403F-9FAA-D661EC652A58}"/>
              </a:ext>
            </a:extLst>
          </p:cNvPr>
          <p:cNvPicPr>
            <a:picLocks noChangeAspect="1"/>
          </p:cNvPicPr>
          <p:nvPr/>
        </p:nvPicPr>
        <p:blipFill>
          <a:blip r:embed="rId2"/>
          <a:stretch>
            <a:fillRect/>
          </a:stretch>
        </p:blipFill>
        <p:spPr>
          <a:xfrm>
            <a:off x="5687238" y="876813"/>
            <a:ext cx="6504762" cy="4609524"/>
          </a:xfrm>
          <a:prstGeom prst="rect">
            <a:avLst/>
          </a:prstGeom>
        </p:spPr>
      </p:pic>
    </p:spTree>
    <p:extLst>
      <p:ext uri="{BB962C8B-B14F-4D97-AF65-F5344CB8AC3E}">
        <p14:creationId xmlns:p14="http://schemas.microsoft.com/office/powerpoint/2010/main" val="205476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969. Pancake Sorting</a:t>
            </a:r>
            <a:endParaRPr lang="zh-CN" altLang="en-US" cap="none" dirty="0"/>
          </a:p>
        </p:txBody>
      </p:sp>
      <p:pic>
        <p:nvPicPr>
          <p:cNvPr id="4" name="图片 3">
            <a:extLst>
              <a:ext uri="{FF2B5EF4-FFF2-40B4-BE49-F238E27FC236}">
                <a16:creationId xmlns:a16="http://schemas.microsoft.com/office/drawing/2014/main" id="{162EBBDB-72F9-4D90-9E3C-919612B3F34F}"/>
              </a:ext>
            </a:extLst>
          </p:cNvPr>
          <p:cNvPicPr>
            <a:picLocks noChangeAspect="1"/>
          </p:cNvPicPr>
          <p:nvPr/>
        </p:nvPicPr>
        <p:blipFill>
          <a:blip r:embed="rId2"/>
          <a:stretch>
            <a:fillRect/>
          </a:stretch>
        </p:blipFill>
        <p:spPr>
          <a:xfrm>
            <a:off x="2710508" y="1149975"/>
            <a:ext cx="6065439" cy="5569861"/>
          </a:xfrm>
          <a:prstGeom prst="rect">
            <a:avLst/>
          </a:prstGeom>
        </p:spPr>
      </p:pic>
    </p:spTree>
    <p:extLst>
      <p:ext uri="{BB962C8B-B14F-4D97-AF65-F5344CB8AC3E}">
        <p14:creationId xmlns:p14="http://schemas.microsoft.com/office/powerpoint/2010/main" val="3925608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2220686" y="-14257"/>
            <a:ext cx="5556811" cy="501277"/>
          </a:xfrm>
        </p:spPr>
        <p:txBody>
          <a:bodyPr>
            <a:normAutofit fontScale="90000"/>
          </a:bodyPr>
          <a:lstStyle/>
          <a:p>
            <a:r>
              <a:rPr lang="zh-CN" altLang="en-US" b="1" dirty="0"/>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16414"/>
            <a:ext cx="6274817" cy="414337"/>
          </a:xfrm>
        </p:spPr>
        <p:txBody>
          <a:bodyPr>
            <a:normAutofit fontScale="85000" lnSpcReduction="10000"/>
          </a:bodyPr>
          <a:lstStyle/>
          <a:p>
            <a:r>
              <a:rPr lang="en-US" altLang="zh-CN" sz="2400" b="1" cap="none" dirty="0"/>
              <a:t>969. Pancake Sorting</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91128" y="373815"/>
            <a:ext cx="6274817" cy="6494085"/>
          </a:xfrm>
          <a:prstGeom prst="rect">
            <a:avLst/>
          </a:prstGeom>
        </p:spPr>
        <p:txBody>
          <a:bodyPr wrap="square">
            <a:spAutoFit/>
          </a:bodyPr>
          <a:lstStyle/>
          <a:p>
            <a:r>
              <a:rPr lang="zh-CN" altLang="en-US" sz="1600" b="1" dirty="0"/>
              <a:t>解法：</a:t>
            </a:r>
            <a:r>
              <a:rPr lang="zh-CN" altLang="en-US" sz="1600" b="1" dirty="0">
                <a:solidFill>
                  <a:srgbClr val="CC00CC"/>
                </a:solidFill>
              </a:rPr>
              <a:t>煎饼排序</a:t>
            </a:r>
            <a:r>
              <a:rPr lang="zh-CN" altLang="en-US" sz="1600" b="1" dirty="0"/>
              <a:t>（时间复杂度</a:t>
            </a:r>
            <a:r>
              <a:rPr lang="en-US" altLang="zh-CN" sz="1600" b="1" dirty="0"/>
              <a:t>O(n^2)</a:t>
            </a:r>
            <a:r>
              <a:rPr lang="zh-CN" altLang="en-US" sz="1600" b="1" dirty="0"/>
              <a:t>，空间复杂度</a:t>
            </a:r>
            <a:r>
              <a:rPr lang="en-US" altLang="zh-CN" sz="1600" b="1" dirty="0"/>
              <a:t>O(n)</a:t>
            </a:r>
            <a:r>
              <a:rPr lang="zh-CN" altLang="en-US" sz="1600" b="1" dirty="0"/>
              <a:t>）</a:t>
            </a:r>
            <a:endParaRPr lang="en-US" altLang="zh-CN" sz="1600" b="1" dirty="0"/>
          </a:p>
          <a:p>
            <a:r>
              <a:rPr lang="en-US" altLang="zh-CN" sz="1600" b="1" dirty="0"/>
              <a:t>1</a:t>
            </a:r>
            <a:r>
              <a:rPr lang="zh-CN" altLang="en-US" sz="1600" b="1" dirty="0"/>
              <a:t> </a:t>
            </a:r>
            <a:r>
              <a:rPr lang="zh-CN" altLang="en-US" sz="1600" b="1" dirty="0">
                <a:solidFill>
                  <a:srgbClr val="0000CC"/>
                </a:solidFill>
              </a:rPr>
              <a:t>按照数组</a:t>
            </a:r>
            <a:r>
              <a:rPr lang="en-US" altLang="zh-CN" sz="1600" b="1" dirty="0">
                <a:solidFill>
                  <a:srgbClr val="0000CC"/>
                </a:solidFill>
              </a:rPr>
              <a:t>A</a:t>
            </a:r>
            <a:r>
              <a:rPr lang="zh-CN" altLang="en-US" sz="1600" b="1" dirty="0">
                <a:solidFill>
                  <a:srgbClr val="0000CC"/>
                </a:solidFill>
              </a:rPr>
              <a:t>值从大到小的顺序，排列数组</a:t>
            </a:r>
            <a:r>
              <a:rPr lang="en-US" altLang="zh-CN" sz="1600" b="1" dirty="0">
                <a:solidFill>
                  <a:srgbClr val="0000CC"/>
                </a:solidFill>
              </a:rPr>
              <a:t>A</a:t>
            </a:r>
            <a:r>
              <a:rPr lang="zh-CN" altLang="en-US" sz="1600" b="1" dirty="0">
                <a:solidFill>
                  <a:srgbClr val="0000CC"/>
                </a:solidFill>
              </a:rPr>
              <a:t>的下标</a:t>
            </a:r>
            <a:endParaRPr lang="en-US" altLang="zh-CN" sz="1600" b="1" dirty="0">
              <a:solidFill>
                <a:srgbClr val="0000CC"/>
              </a:solidFill>
            </a:endParaRPr>
          </a:p>
          <a:p>
            <a:r>
              <a:rPr lang="en-US" altLang="zh-CN" sz="1600" b="1" dirty="0"/>
              <a:t>2 </a:t>
            </a:r>
            <a:r>
              <a:rPr lang="zh-CN" altLang="en-US" sz="1600" b="1" dirty="0"/>
              <a:t>遍历调序后的数组</a:t>
            </a:r>
            <a:r>
              <a:rPr lang="en-US" altLang="zh-CN" sz="1600" b="1" dirty="0"/>
              <a:t>A</a:t>
            </a:r>
            <a:r>
              <a:rPr lang="zh-CN" altLang="en-US" sz="1600" b="1" dirty="0"/>
              <a:t>的下标</a:t>
            </a:r>
            <a:r>
              <a:rPr lang="en-US" altLang="zh-CN" sz="1600" b="1" dirty="0" err="1"/>
              <a:t>eachIndex</a:t>
            </a:r>
            <a:r>
              <a:rPr lang="en-US" altLang="zh-CN" sz="1600" b="1" dirty="0"/>
              <a:t> </a:t>
            </a:r>
            <a:r>
              <a:rPr lang="zh-CN" altLang="en-US" sz="1600" b="1" dirty="0"/>
              <a:t>，依次执行如下操作</a:t>
            </a:r>
            <a:endParaRPr lang="en-US" altLang="zh-CN" sz="1600" b="1" dirty="0"/>
          </a:p>
          <a:p>
            <a:r>
              <a:rPr lang="en-US" altLang="zh-CN" sz="1600" b="1" dirty="0"/>
              <a:t>    2.1 </a:t>
            </a:r>
            <a:r>
              <a:rPr lang="zh-CN" altLang="en-US" sz="1600" b="1" dirty="0"/>
              <a:t>对于结果集的每一个次数</a:t>
            </a:r>
            <a:r>
              <a:rPr lang="en-US" altLang="zh-CN" sz="1600" b="1" dirty="0" err="1"/>
              <a:t>eachTime</a:t>
            </a:r>
            <a:r>
              <a:rPr lang="zh-CN" altLang="en-US" sz="1600" b="1" dirty="0"/>
              <a:t>，依次执行如下操作</a:t>
            </a:r>
            <a:endParaRPr lang="en-US" altLang="zh-CN" sz="1600" b="1" dirty="0"/>
          </a:p>
          <a:p>
            <a:r>
              <a:rPr lang="en-US" altLang="zh-CN" sz="1600" b="1" dirty="0"/>
              <a:t>         2.1.1[</a:t>
            </a:r>
            <a:r>
              <a:rPr lang="zh-CN" altLang="en-US" sz="1600" b="1" dirty="0">
                <a:solidFill>
                  <a:srgbClr val="0000CC"/>
                </a:solidFill>
              </a:rPr>
              <a:t>查找多次翻转后的最终位置</a:t>
            </a:r>
            <a:r>
              <a:rPr lang="en-US" altLang="zh-CN" sz="1600" b="1" dirty="0"/>
              <a:t>]</a:t>
            </a:r>
            <a:r>
              <a:rPr lang="zh-CN" altLang="en-US" sz="1600" b="1" dirty="0"/>
              <a:t>判断</a:t>
            </a:r>
            <a:r>
              <a:rPr lang="en-US" altLang="zh-CN" sz="1600" b="1" dirty="0" err="1"/>
              <a:t>eachIndex</a:t>
            </a:r>
            <a:r>
              <a:rPr lang="zh-CN" altLang="en-US" sz="1600" b="1" dirty="0"/>
              <a:t>小于</a:t>
            </a:r>
            <a:r>
              <a:rPr lang="en-US" altLang="zh-CN" sz="1600" b="1" dirty="0" err="1"/>
              <a:t>eachTime</a:t>
            </a:r>
            <a:r>
              <a:rPr lang="zh-CN" altLang="en-US" sz="1600" b="1" dirty="0"/>
              <a:t>是否成立</a:t>
            </a:r>
            <a:endParaRPr lang="en-US" altLang="zh-CN" sz="1600" b="1" dirty="0"/>
          </a:p>
          <a:p>
            <a:r>
              <a:rPr lang="en-US" altLang="zh-CN" sz="1600" b="1" dirty="0"/>
              <a:t>            2.1.1.1 </a:t>
            </a:r>
            <a:r>
              <a:rPr lang="zh-CN" altLang="en-US" sz="1600" b="1" dirty="0"/>
              <a:t>是的话，说明本次翻转，该元素被移动，将</a:t>
            </a:r>
            <a:r>
              <a:rPr lang="en-US" altLang="zh-CN" sz="1600" b="1" dirty="0" err="1"/>
              <a:t>eachIndex</a:t>
            </a:r>
            <a:r>
              <a:rPr lang="zh-CN" altLang="en-US" sz="1600" b="1" dirty="0"/>
              <a:t>更新为</a:t>
            </a:r>
            <a:r>
              <a:rPr lang="en-US" altLang="zh-CN" sz="1600" b="1" dirty="0" err="1"/>
              <a:t>eachTime</a:t>
            </a:r>
            <a:r>
              <a:rPr lang="en-US" altLang="zh-CN" sz="1600" b="1" dirty="0"/>
              <a:t> - 1 - </a:t>
            </a:r>
            <a:r>
              <a:rPr lang="en-US" altLang="zh-CN" sz="1600" b="1" dirty="0" err="1"/>
              <a:t>eachIndex</a:t>
            </a:r>
            <a:r>
              <a:rPr lang="en-US" altLang="zh-CN" sz="1600" b="1" dirty="0"/>
              <a:t>[</a:t>
            </a:r>
            <a:r>
              <a:rPr lang="zh-CN" altLang="en-US" sz="1600" b="1" dirty="0">
                <a:solidFill>
                  <a:srgbClr val="0000CC"/>
                </a:solidFill>
              </a:rPr>
              <a:t>翻转后的位置</a:t>
            </a:r>
            <a:r>
              <a:rPr lang="en-US" altLang="zh-CN" sz="1600" b="1" dirty="0"/>
              <a:t>]</a:t>
            </a:r>
          </a:p>
          <a:p>
            <a:r>
              <a:rPr lang="en-US" altLang="zh-CN" sz="1600" b="1" dirty="0"/>
              <a:t>    2.2 </a:t>
            </a:r>
            <a:r>
              <a:rPr lang="zh-CN" altLang="en-US" sz="1600" b="1" dirty="0"/>
              <a:t>判断</a:t>
            </a:r>
            <a:r>
              <a:rPr lang="en-US" altLang="zh-CN" sz="1600" b="1" dirty="0" err="1"/>
              <a:t>eachIndex</a:t>
            </a:r>
            <a:r>
              <a:rPr lang="zh-CN" altLang="en-US" sz="1600" b="1" dirty="0"/>
              <a:t>是否不等于</a:t>
            </a:r>
            <a:r>
              <a:rPr lang="en-US" altLang="zh-CN" sz="1600" b="1" dirty="0"/>
              <a:t>0</a:t>
            </a:r>
          </a:p>
          <a:p>
            <a:r>
              <a:rPr lang="en-US" altLang="zh-CN" sz="1600" b="1" dirty="0"/>
              <a:t>        2.2.1 </a:t>
            </a:r>
            <a:r>
              <a:rPr lang="zh-CN" altLang="en-US" sz="1600" b="1" dirty="0"/>
              <a:t>是的话，该元素不在头部，</a:t>
            </a:r>
            <a:r>
              <a:rPr lang="zh-CN" altLang="en-US" sz="1600" b="1" dirty="0">
                <a:solidFill>
                  <a:srgbClr val="0000CC"/>
                </a:solidFill>
              </a:rPr>
              <a:t>先交换到头部</a:t>
            </a:r>
            <a:r>
              <a:rPr lang="zh-CN" altLang="en-US" sz="1600" b="1" dirty="0"/>
              <a:t>，将</a:t>
            </a:r>
            <a:r>
              <a:rPr lang="en-US" altLang="zh-CN" sz="1600" b="1" dirty="0" err="1"/>
              <a:t>eachIndex</a:t>
            </a:r>
            <a:r>
              <a:rPr lang="en-US" altLang="zh-CN" sz="1600" b="1" dirty="0"/>
              <a:t> + 1</a:t>
            </a:r>
            <a:r>
              <a:rPr lang="zh-CN" altLang="en-US" sz="1600" b="1" dirty="0"/>
              <a:t>存入结果集（</a:t>
            </a:r>
            <a:r>
              <a:rPr lang="zh-CN" altLang="en-US" sz="1600" b="1" dirty="0">
                <a:solidFill>
                  <a:srgbClr val="993300"/>
                </a:solidFill>
              </a:rPr>
              <a:t>该元素及之前的元素，整体翻转，共</a:t>
            </a:r>
            <a:r>
              <a:rPr lang="en-US" altLang="zh-CN" sz="1600" b="1" dirty="0" err="1">
                <a:solidFill>
                  <a:srgbClr val="993300"/>
                </a:solidFill>
              </a:rPr>
              <a:t>eachIndex</a:t>
            </a:r>
            <a:r>
              <a:rPr lang="en-US" altLang="zh-CN" sz="1600" b="1" dirty="0">
                <a:solidFill>
                  <a:srgbClr val="993300"/>
                </a:solidFill>
              </a:rPr>
              <a:t> + 1</a:t>
            </a:r>
            <a:r>
              <a:rPr lang="zh-CN" altLang="en-US" sz="1600" b="1" dirty="0">
                <a:solidFill>
                  <a:srgbClr val="993300"/>
                </a:solidFill>
              </a:rPr>
              <a:t>个元素执行了翻转操作</a:t>
            </a:r>
            <a:r>
              <a:rPr lang="zh-CN" altLang="en-US" sz="1600" b="1" dirty="0"/>
              <a:t>）</a:t>
            </a:r>
            <a:r>
              <a:rPr lang="en-US" altLang="zh-CN" sz="1600" b="1" dirty="0">
                <a:solidFill>
                  <a:srgbClr val="FF3300"/>
                </a:solidFill>
              </a:rPr>
              <a:t>[</a:t>
            </a:r>
            <a:r>
              <a:rPr lang="zh-CN" altLang="en-US" sz="1600" b="1" dirty="0">
                <a:solidFill>
                  <a:srgbClr val="FF3300"/>
                </a:solidFill>
              </a:rPr>
              <a:t>第一次翻转</a:t>
            </a:r>
            <a:r>
              <a:rPr lang="en-US" altLang="zh-CN" sz="1600" b="1" dirty="0">
                <a:solidFill>
                  <a:srgbClr val="FF3300"/>
                </a:solidFill>
              </a:rPr>
              <a:t>]</a:t>
            </a:r>
          </a:p>
          <a:p>
            <a:r>
              <a:rPr lang="en-US" altLang="zh-CN" sz="1600" b="1" dirty="0"/>
              <a:t>    2.3 </a:t>
            </a:r>
            <a:r>
              <a:rPr lang="zh-CN" altLang="en-US" sz="1600" b="1" dirty="0">
                <a:solidFill>
                  <a:srgbClr val="0000CC"/>
                </a:solidFill>
              </a:rPr>
              <a:t>后交换到未归位元素列表的尾部，</a:t>
            </a:r>
            <a:r>
              <a:rPr lang="zh-CN" altLang="en-US" sz="1600" b="1" dirty="0"/>
              <a:t>将未归位元素个数</a:t>
            </a:r>
            <a:r>
              <a:rPr lang="en-US" altLang="zh-CN" sz="1600" b="1" dirty="0" err="1"/>
              <a:t>currentLength</a:t>
            </a:r>
            <a:r>
              <a:rPr lang="zh-CN" altLang="en-US" sz="1600" b="1" dirty="0"/>
              <a:t>存入结果集（</a:t>
            </a:r>
            <a:r>
              <a:rPr lang="zh-CN" altLang="en-US" sz="1600" b="1" dirty="0">
                <a:solidFill>
                  <a:srgbClr val="0000CC"/>
                </a:solidFill>
              </a:rPr>
              <a:t>未归位元素有</a:t>
            </a:r>
            <a:r>
              <a:rPr lang="en-US" altLang="zh-CN" sz="1600" b="1" dirty="0" err="1">
                <a:solidFill>
                  <a:srgbClr val="0000CC"/>
                </a:solidFill>
              </a:rPr>
              <a:t>currentLength</a:t>
            </a:r>
            <a:r>
              <a:rPr lang="zh-CN" altLang="en-US" sz="1600" b="1" dirty="0">
                <a:solidFill>
                  <a:srgbClr val="0000CC"/>
                </a:solidFill>
              </a:rPr>
              <a:t>个，前</a:t>
            </a:r>
            <a:r>
              <a:rPr lang="en-US" altLang="zh-CN" sz="1600" b="1" dirty="0" err="1">
                <a:solidFill>
                  <a:srgbClr val="0000CC"/>
                </a:solidFill>
              </a:rPr>
              <a:t>currentLength</a:t>
            </a:r>
            <a:r>
              <a:rPr lang="zh-CN" altLang="en-US" sz="1600" b="1" dirty="0">
                <a:solidFill>
                  <a:srgbClr val="0000CC"/>
                </a:solidFill>
              </a:rPr>
              <a:t>个元素翻转后，实现该元素的归位</a:t>
            </a:r>
            <a:r>
              <a:rPr lang="zh-CN" altLang="en-US" sz="1600" b="1" dirty="0"/>
              <a:t>）</a:t>
            </a:r>
            <a:r>
              <a:rPr lang="en-US" altLang="zh-CN" sz="1600" b="1" dirty="0">
                <a:solidFill>
                  <a:srgbClr val="FF3300"/>
                </a:solidFill>
              </a:rPr>
              <a:t>[</a:t>
            </a:r>
            <a:r>
              <a:rPr lang="zh-CN" altLang="en-US" sz="1600" b="1" dirty="0">
                <a:solidFill>
                  <a:srgbClr val="FF3300"/>
                </a:solidFill>
              </a:rPr>
              <a:t>第二次翻转</a:t>
            </a:r>
            <a:r>
              <a:rPr lang="en-US" altLang="zh-CN" sz="1600" b="1" dirty="0">
                <a:solidFill>
                  <a:srgbClr val="FF3300"/>
                </a:solidFill>
              </a:rPr>
              <a:t>]</a:t>
            </a:r>
          </a:p>
          <a:p>
            <a:r>
              <a:rPr lang="en-US" altLang="zh-CN" sz="1600" b="1" dirty="0"/>
              <a:t>    2.4 </a:t>
            </a:r>
            <a:r>
              <a:rPr lang="zh-CN" altLang="en-US" sz="1600" b="1" dirty="0"/>
              <a:t>未归位元素个数</a:t>
            </a:r>
            <a:r>
              <a:rPr lang="en-US" altLang="zh-CN" sz="1600" b="1" dirty="0" err="1"/>
              <a:t>currentLength</a:t>
            </a:r>
            <a:r>
              <a:rPr lang="zh-CN" altLang="en-US" sz="1600" b="1" dirty="0"/>
              <a:t>减一（</a:t>
            </a:r>
            <a:r>
              <a:rPr lang="zh-CN" altLang="en-US" sz="1600" b="1" dirty="0">
                <a:solidFill>
                  <a:srgbClr val="9900CC"/>
                </a:solidFill>
              </a:rPr>
              <a:t>上述步骤归位了一个元素</a:t>
            </a:r>
            <a:r>
              <a:rPr lang="zh-CN" altLang="en-US" sz="1600" b="1" dirty="0"/>
              <a:t>）</a:t>
            </a:r>
            <a:endParaRPr lang="en-US" altLang="zh-CN" sz="1600" b="1" dirty="0"/>
          </a:p>
          <a:p>
            <a:r>
              <a:rPr lang="en-US" altLang="zh-CN" sz="1600" b="1" dirty="0"/>
              <a:t>    2.5 </a:t>
            </a:r>
            <a:r>
              <a:rPr lang="zh-CN" altLang="en-US" sz="1600" b="1" dirty="0"/>
              <a:t>判断未归位元素个数是否等于</a:t>
            </a:r>
            <a:r>
              <a:rPr lang="en-US" altLang="zh-CN" sz="1600" b="1" dirty="0"/>
              <a:t>1</a:t>
            </a:r>
            <a:r>
              <a:rPr lang="zh-CN" altLang="en-US" sz="1600" b="1" dirty="0"/>
              <a:t> （</a:t>
            </a:r>
            <a:r>
              <a:rPr lang="zh-CN" altLang="en-US" sz="1600" b="1" dirty="0">
                <a:solidFill>
                  <a:srgbClr val="CC6600"/>
                </a:solidFill>
              </a:rPr>
              <a:t>是否只剩一个元素未归位</a:t>
            </a:r>
            <a:r>
              <a:rPr lang="zh-CN" altLang="en-US" sz="1600" b="1" dirty="0"/>
              <a:t>）</a:t>
            </a:r>
            <a:endParaRPr lang="en-US" altLang="zh-CN" sz="1600" b="1" dirty="0"/>
          </a:p>
          <a:p>
            <a:r>
              <a:rPr lang="en-US" altLang="zh-CN" sz="1600" b="1" dirty="0"/>
              <a:t>        2.5.1 </a:t>
            </a:r>
            <a:r>
              <a:rPr lang="zh-CN" altLang="en-US" sz="1600" b="1" dirty="0"/>
              <a:t>是的话，</a:t>
            </a:r>
            <a:r>
              <a:rPr lang="zh-CN" altLang="en-US" sz="1600" b="1" dirty="0">
                <a:solidFill>
                  <a:srgbClr val="0000CC"/>
                </a:solidFill>
              </a:rPr>
              <a:t>所有元素已归位</a:t>
            </a:r>
            <a:r>
              <a:rPr lang="zh-CN" altLang="en-US" sz="1600" b="1" dirty="0"/>
              <a:t>（</a:t>
            </a:r>
            <a:r>
              <a:rPr lang="zh-CN" altLang="en-US" sz="1600" b="1" dirty="0">
                <a:solidFill>
                  <a:srgbClr val="009900"/>
                </a:solidFill>
              </a:rPr>
              <a:t>无需翻转</a:t>
            </a:r>
            <a:r>
              <a:rPr lang="zh-CN" altLang="en-US" sz="1600" b="1" dirty="0"/>
              <a:t>） ，结束</a:t>
            </a:r>
            <a:endParaRPr lang="en-US" altLang="zh-CN" sz="1600" b="1" dirty="0"/>
          </a:p>
          <a:p>
            <a:r>
              <a:rPr lang="en-US" altLang="zh-CN" sz="1600" b="1" dirty="0"/>
              <a:t>3 2 4 1    </a:t>
            </a:r>
            <a:r>
              <a:rPr lang="zh-CN" altLang="en-US" sz="1600" b="1" dirty="0"/>
              <a:t>先处理</a:t>
            </a:r>
            <a:r>
              <a:rPr lang="en-US" altLang="zh-CN" sz="1600" b="1" dirty="0"/>
              <a:t>4</a:t>
            </a:r>
            <a:r>
              <a:rPr lang="zh-CN" altLang="en-US" sz="1600" b="1" dirty="0"/>
              <a:t>，将前</a:t>
            </a:r>
            <a:r>
              <a:rPr lang="en-US" altLang="zh-CN" sz="1600" b="1" dirty="0">
                <a:solidFill>
                  <a:srgbClr val="CC0066"/>
                </a:solidFill>
              </a:rPr>
              <a:t>3</a:t>
            </a:r>
            <a:r>
              <a:rPr lang="zh-CN" altLang="en-US" sz="1600" b="1" dirty="0"/>
              <a:t>个元素翻转</a:t>
            </a:r>
            <a:endParaRPr lang="en-US" altLang="zh-CN" sz="1600" b="1" dirty="0"/>
          </a:p>
          <a:p>
            <a:r>
              <a:rPr lang="en-US" altLang="zh-CN" sz="1600" b="1" dirty="0"/>
              <a:t>4 2 3 1    </a:t>
            </a:r>
            <a:r>
              <a:rPr lang="zh-CN" altLang="en-US" sz="1600" b="1" dirty="0"/>
              <a:t>将前</a:t>
            </a:r>
            <a:r>
              <a:rPr lang="en-US" altLang="zh-CN" sz="1600" b="1" dirty="0">
                <a:solidFill>
                  <a:srgbClr val="CC0066"/>
                </a:solidFill>
              </a:rPr>
              <a:t>4</a:t>
            </a:r>
            <a:r>
              <a:rPr lang="zh-CN" altLang="en-US" sz="1600" b="1" dirty="0"/>
              <a:t>个元素（</a:t>
            </a:r>
            <a:r>
              <a:rPr lang="zh-CN" altLang="en-US" sz="1600" b="1" dirty="0">
                <a:solidFill>
                  <a:srgbClr val="993300"/>
                </a:solidFill>
              </a:rPr>
              <a:t>整个数组</a:t>
            </a:r>
            <a:r>
              <a:rPr lang="zh-CN" altLang="en-US" sz="1600" b="1" dirty="0"/>
              <a:t>）翻转</a:t>
            </a:r>
            <a:endParaRPr lang="en-US" altLang="zh-CN" sz="1600" b="1" dirty="0"/>
          </a:p>
          <a:p>
            <a:r>
              <a:rPr lang="en-US" altLang="zh-CN" sz="1600" b="1" dirty="0"/>
              <a:t>1 3 2 4    4</a:t>
            </a:r>
            <a:r>
              <a:rPr lang="zh-CN" altLang="en-US" sz="1600" b="1" dirty="0"/>
              <a:t>已归位，再处理</a:t>
            </a:r>
            <a:r>
              <a:rPr lang="en-US" altLang="zh-CN" sz="1600" b="1" dirty="0"/>
              <a:t>3</a:t>
            </a:r>
            <a:r>
              <a:rPr lang="zh-CN" altLang="en-US" sz="1600" b="1" dirty="0"/>
              <a:t>，将前</a:t>
            </a:r>
            <a:r>
              <a:rPr lang="en-US" altLang="zh-CN" sz="1600" b="1" dirty="0">
                <a:solidFill>
                  <a:srgbClr val="CC0066"/>
                </a:solidFill>
              </a:rPr>
              <a:t>2</a:t>
            </a:r>
            <a:r>
              <a:rPr lang="zh-CN" altLang="en-US" sz="1600" b="1" dirty="0"/>
              <a:t>个元素翻转</a:t>
            </a:r>
            <a:endParaRPr lang="en-US" altLang="zh-CN" sz="1600" b="1" dirty="0"/>
          </a:p>
          <a:p>
            <a:r>
              <a:rPr lang="en-US" altLang="zh-CN" sz="1600" b="1" dirty="0"/>
              <a:t>3 1 2 4    </a:t>
            </a:r>
            <a:r>
              <a:rPr lang="zh-CN" altLang="en-US" sz="1600" b="1" dirty="0"/>
              <a:t>将前</a:t>
            </a:r>
            <a:r>
              <a:rPr lang="en-US" altLang="zh-CN" sz="1600" b="1" dirty="0">
                <a:solidFill>
                  <a:srgbClr val="CC0066"/>
                </a:solidFill>
              </a:rPr>
              <a:t>3</a:t>
            </a:r>
            <a:r>
              <a:rPr lang="zh-CN" altLang="en-US" sz="1600" b="1" dirty="0"/>
              <a:t>个元素（</a:t>
            </a:r>
            <a:r>
              <a:rPr lang="en-US" altLang="zh-CN" sz="1600" b="1" dirty="0">
                <a:solidFill>
                  <a:srgbClr val="993300"/>
                </a:solidFill>
              </a:rPr>
              <a:t>4</a:t>
            </a:r>
            <a:r>
              <a:rPr lang="zh-CN" altLang="en-US" sz="1600" b="1" dirty="0">
                <a:solidFill>
                  <a:srgbClr val="993300"/>
                </a:solidFill>
              </a:rPr>
              <a:t>已归位，不再参与</a:t>
            </a:r>
            <a:r>
              <a:rPr lang="zh-CN" altLang="en-US" sz="1600" b="1" dirty="0"/>
              <a:t>）翻转</a:t>
            </a:r>
            <a:endParaRPr lang="en-US" altLang="zh-CN" sz="1600" b="1" dirty="0"/>
          </a:p>
          <a:p>
            <a:r>
              <a:rPr lang="en-US" altLang="zh-CN" sz="1600" b="1" dirty="0"/>
              <a:t>2 1 3 4    3</a:t>
            </a:r>
            <a:r>
              <a:rPr lang="zh-CN" altLang="en-US" sz="1600" b="1" dirty="0"/>
              <a:t>已归位，再处理</a:t>
            </a:r>
            <a:r>
              <a:rPr lang="en-US" altLang="zh-CN" sz="1600" b="1" dirty="0"/>
              <a:t>2</a:t>
            </a:r>
            <a:r>
              <a:rPr lang="zh-CN" altLang="en-US" sz="1600" b="1" dirty="0"/>
              <a:t>，</a:t>
            </a:r>
            <a:r>
              <a:rPr lang="en-US" altLang="zh-CN" sz="1600" b="1" dirty="0"/>
              <a:t>2</a:t>
            </a:r>
            <a:r>
              <a:rPr lang="zh-CN" altLang="en-US" sz="1600" b="1" dirty="0"/>
              <a:t>就在头部，</a:t>
            </a:r>
            <a:endParaRPr lang="en-US" altLang="zh-CN" sz="1600" b="1" dirty="0"/>
          </a:p>
          <a:p>
            <a:r>
              <a:rPr lang="zh-CN" altLang="en-US" sz="1600" b="1" dirty="0"/>
              <a:t>               </a:t>
            </a:r>
            <a:r>
              <a:rPr lang="zh-CN" altLang="en-US" sz="1600" b="1" dirty="0">
                <a:solidFill>
                  <a:srgbClr val="FF0066"/>
                </a:solidFill>
              </a:rPr>
              <a:t>不执行第一次翻转</a:t>
            </a:r>
            <a:r>
              <a:rPr lang="zh-CN" altLang="en-US" sz="1600" b="1" dirty="0"/>
              <a:t>，直接执行第二次翻转，</a:t>
            </a:r>
            <a:endParaRPr lang="en-US" altLang="zh-CN" sz="1600" b="1" dirty="0"/>
          </a:p>
          <a:p>
            <a:r>
              <a:rPr lang="zh-CN" altLang="en-US" sz="1600" b="1" dirty="0"/>
              <a:t>               将前</a:t>
            </a:r>
            <a:r>
              <a:rPr lang="en-US" altLang="zh-CN" sz="1600" b="1" dirty="0"/>
              <a:t>2</a:t>
            </a:r>
            <a:r>
              <a:rPr lang="zh-CN" altLang="en-US" sz="1600" b="1" dirty="0"/>
              <a:t>个元素翻转（</a:t>
            </a:r>
            <a:r>
              <a:rPr lang="en-US" altLang="zh-CN" sz="1600" b="1" dirty="0">
                <a:solidFill>
                  <a:srgbClr val="993300"/>
                </a:solidFill>
              </a:rPr>
              <a:t>3</a:t>
            </a:r>
            <a:r>
              <a:rPr lang="zh-CN" altLang="en-US" sz="1600" b="1" dirty="0">
                <a:solidFill>
                  <a:srgbClr val="993300"/>
                </a:solidFill>
              </a:rPr>
              <a:t>、</a:t>
            </a:r>
            <a:r>
              <a:rPr lang="en-US" altLang="zh-CN" sz="1600" b="1" dirty="0">
                <a:solidFill>
                  <a:srgbClr val="993300"/>
                </a:solidFill>
              </a:rPr>
              <a:t>4</a:t>
            </a:r>
            <a:r>
              <a:rPr lang="zh-CN" altLang="en-US" sz="1600" b="1" dirty="0">
                <a:solidFill>
                  <a:srgbClr val="993300"/>
                </a:solidFill>
              </a:rPr>
              <a:t>已归位，不再参与</a:t>
            </a:r>
            <a:r>
              <a:rPr lang="zh-CN" altLang="en-US" sz="1600" b="1" dirty="0"/>
              <a:t>）</a:t>
            </a:r>
            <a:endParaRPr lang="en-US" altLang="zh-CN" sz="1600" b="1" dirty="0"/>
          </a:p>
          <a:p>
            <a:r>
              <a:rPr lang="en-US" altLang="zh-CN" sz="1600" b="1" dirty="0"/>
              <a:t>1 2 3 4    2</a:t>
            </a:r>
            <a:r>
              <a:rPr lang="zh-CN" altLang="en-US" sz="1600" b="1" dirty="0"/>
              <a:t>已归位，再处理</a:t>
            </a:r>
            <a:r>
              <a:rPr lang="en-US" altLang="zh-CN" sz="1600" b="1" dirty="0"/>
              <a:t>1</a:t>
            </a:r>
            <a:r>
              <a:rPr lang="zh-CN" altLang="en-US" sz="1600" b="1" dirty="0"/>
              <a:t>，</a:t>
            </a:r>
            <a:r>
              <a:rPr lang="en-US" altLang="zh-CN" sz="1600" b="1" dirty="0"/>
              <a:t>1</a:t>
            </a:r>
            <a:r>
              <a:rPr lang="zh-CN" altLang="en-US" sz="1600" b="1" dirty="0"/>
              <a:t>是最后</a:t>
            </a:r>
            <a:r>
              <a:rPr lang="en-US" altLang="zh-CN" sz="1600" b="1" dirty="0"/>
              <a:t>1</a:t>
            </a:r>
            <a:r>
              <a:rPr lang="zh-CN" altLang="en-US" sz="1600" b="1" dirty="0"/>
              <a:t>个元素，结束</a:t>
            </a:r>
            <a:endParaRPr lang="en-US" altLang="zh-CN" sz="1600" b="1" dirty="0"/>
          </a:p>
        </p:txBody>
      </p:sp>
      <p:pic>
        <p:nvPicPr>
          <p:cNvPr id="6" name="图片 5">
            <a:extLst>
              <a:ext uri="{FF2B5EF4-FFF2-40B4-BE49-F238E27FC236}">
                <a16:creationId xmlns:a16="http://schemas.microsoft.com/office/drawing/2014/main" id="{88D48B60-7CAA-457E-A20F-536F4D60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950" y="294108"/>
            <a:ext cx="6115050" cy="6543675"/>
          </a:xfrm>
          <a:prstGeom prst="rect">
            <a:avLst/>
          </a:prstGeom>
        </p:spPr>
      </p:pic>
    </p:spTree>
    <p:extLst>
      <p:ext uri="{BB962C8B-B14F-4D97-AF65-F5344CB8AC3E}">
        <p14:creationId xmlns:p14="http://schemas.microsoft.com/office/powerpoint/2010/main" val="406138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08253" y="1364565"/>
            <a:ext cx="5575493" cy="3024553"/>
          </a:xfrm>
        </p:spPr>
        <p:txBody>
          <a:bodyPr>
            <a:normAutofit/>
          </a:bodyPr>
          <a:lstStyle/>
          <a:p>
            <a:r>
              <a:rPr lang="en-US" altLang="zh-CN" sz="6000" b="1"/>
              <a:t>Q&amp;A</a:t>
            </a:r>
            <a:endParaRPr lang="zh-CN" altLang="en-US" sz="6000" b="1"/>
          </a:p>
        </p:txBody>
      </p:sp>
    </p:spTree>
    <p:extLst>
      <p:ext uri="{BB962C8B-B14F-4D97-AF65-F5344CB8AC3E}">
        <p14:creationId xmlns:p14="http://schemas.microsoft.com/office/powerpoint/2010/main" val="1960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304560" y="382026"/>
            <a:ext cx="11125440" cy="5542671"/>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堆的定义</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6600FF"/>
                </a:solidFill>
                <a:latin typeface="Times New Roman" panose="02020603050405020304" pitchFamily="18" charset="0"/>
                <a:cs typeface="Times New Roman" panose="02020603050405020304" pitchFamily="18" charset="0"/>
              </a:rPr>
              <a:t>堆</a:t>
            </a:r>
            <a:r>
              <a:rPr lang="zh-CN" altLang="en-US" sz="2400" b="1" cap="none" dirty="0">
                <a:latin typeface="Times New Roman" panose="02020603050405020304" pitchFamily="18" charset="0"/>
                <a:cs typeface="Times New Roman" panose="02020603050405020304" pitchFamily="18" charset="0"/>
              </a:rPr>
              <a:t>是一个</a:t>
            </a:r>
            <a:r>
              <a:rPr lang="zh-CN" altLang="en-US" sz="2400" b="1" cap="none" dirty="0">
                <a:solidFill>
                  <a:srgbClr val="CC00CC"/>
                </a:solidFill>
                <a:latin typeface="Times New Roman" panose="02020603050405020304" pitchFamily="18" charset="0"/>
                <a:cs typeface="Times New Roman" panose="02020603050405020304" pitchFamily="18" charset="0"/>
              </a:rPr>
              <a:t>完全二叉树</a:t>
            </a:r>
            <a:r>
              <a:rPr lang="zh-CN" altLang="en-US" sz="2400" b="1" cap="none" dirty="0">
                <a:latin typeface="Times New Roman" panose="02020603050405020304" pitchFamily="18" charset="0"/>
                <a:cs typeface="Times New Roman" panose="02020603050405020304" pitchFamily="18" charset="0"/>
              </a:rPr>
              <a:t>（叶子节点从左侧依次排列，没有间隙</a:t>
            </a:r>
            <a:r>
              <a:rPr lang="en-US" altLang="zh-CN" sz="2400" b="1" cap="none" dirty="0">
                <a:latin typeface="Times New Roman" panose="02020603050405020304" pitchFamily="18" charset="0"/>
                <a:cs typeface="Times New Roman" panose="02020603050405020304" pitchFamily="18" charset="0"/>
              </a:rPr>
              <a:t>[</a:t>
            </a:r>
            <a:r>
              <a:rPr lang="zh-CN" altLang="en-US" sz="2400" b="1" cap="none" dirty="0">
                <a:solidFill>
                  <a:srgbClr val="FF0066"/>
                </a:solidFill>
                <a:latin typeface="Times New Roman" panose="02020603050405020304" pitchFamily="18" charset="0"/>
                <a:cs typeface="Times New Roman" panose="02020603050405020304" pitchFamily="18" charset="0"/>
              </a:rPr>
              <a:t>可以不是满二叉树</a:t>
            </a:r>
            <a:r>
              <a:rPr lang="en-US" altLang="zh-CN" sz="2400" b="1" cap="none" dirty="0">
                <a:latin typeface="Times New Roman" panose="02020603050405020304" pitchFamily="18" charset="0"/>
                <a:cs typeface="Times New Roman" panose="02020603050405020304" pitchFamily="18" charset="0"/>
              </a:rPr>
              <a:t>]</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009900"/>
                </a:solidFill>
                <a:latin typeface="Times New Roman" panose="02020603050405020304" pitchFamily="18" charset="0"/>
                <a:cs typeface="Times New Roman" panose="02020603050405020304" pitchFamily="18" charset="0"/>
              </a:rPr>
              <a:t>最大堆</a:t>
            </a:r>
            <a:r>
              <a:rPr lang="zh-CN" altLang="en-US" sz="2400" b="1" cap="none" dirty="0">
                <a:latin typeface="Times New Roman" panose="02020603050405020304" pitchFamily="18" charset="0"/>
                <a:cs typeface="Times New Roman" panose="02020603050405020304" pitchFamily="18" charset="0"/>
              </a:rPr>
              <a:t>（大根堆）：每个结点的值都</a:t>
            </a:r>
            <a:r>
              <a:rPr lang="zh-CN" altLang="en-US" sz="2400" b="1" cap="none" dirty="0">
                <a:solidFill>
                  <a:srgbClr val="009900"/>
                </a:solidFill>
                <a:latin typeface="Times New Roman" panose="02020603050405020304" pitchFamily="18" charset="0"/>
                <a:cs typeface="Times New Roman" panose="02020603050405020304" pitchFamily="18" charset="0"/>
              </a:rPr>
              <a:t>大于或等于</a:t>
            </a:r>
            <a:r>
              <a:rPr lang="zh-CN" altLang="en-US" sz="2400" b="1" cap="none" dirty="0">
                <a:latin typeface="Times New Roman" panose="02020603050405020304" pitchFamily="18" charset="0"/>
                <a:cs typeface="Times New Roman" panose="02020603050405020304" pitchFamily="18" charset="0"/>
              </a:rPr>
              <a:t>其左右孩子结点的值。</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CC6600"/>
                </a:solidFill>
                <a:latin typeface="Times New Roman" panose="02020603050405020304" pitchFamily="18" charset="0"/>
                <a:cs typeface="Times New Roman" panose="02020603050405020304" pitchFamily="18" charset="0"/>
              </a:rPr>
              <a:t>最小堆</a:t>
            </a:r>
            <a:r>
              <a:rPr lang="zh-CN" altLang="en-US" sz="2400" b="1" cap="none" dirty="0">
                <a:latin typeface="Times New Roman" panose="02020603050405020304" pitchFamily="18" charset="0"/>
                <a:cs typeface="Times New Roman" panose="02020603050405020304" pitchFamily="18" charset="0"/>
              </a:rPr>
              <a:t>（小根堆）：每个结点的值都</a:t>
            </a:r>
            <a:r>
              <a:rPr lang="zh-CN" altLang="en-US" sz="2400" b="1" cap="none" dirty="0">
                <a:solidFill>
                  <a:srgbClr val="CC6600"/>
                </a:solidFill>
                <a:latin typeface="Times New Roman" panose="02020603050405020304" pitchFamily="18" charset="0"/>
                <a:cs typeface="Times New Roman" panose="02020603050405020304" pitchFamily="18" charset="0"/>
              </a:rPr>
              <a:t>小于或等于</a:t>
            </a:r>
            <a:r>
              <a:rPr lang="zh-CN" altLang="en-US" sz="2400" b="1" cap="none" dirty="0">
                <a:latin typeface="Times New Roman" panose="02020603050405020304" pitchFamily="18" charset="0"/>
                <a:cs typeface="Times New Roman" panose="02020603050405020304" pitchFamily="18" charset="0"/>
              </a:rPr>
              <a:t>其左右孩子结点的值。</a:t>
            </a:r>
            <a:endParaRPr lang="en-US" altLang="zh-CN" sz="2400" b="1" cap="none" dirty="0">
              <a:latin typeface="Times New Roman" panose="02020603050405020304" pitchFamily="18" charset="0"/>
              <a:cs typeface="Times New Roman" panose="02020603050405020304" pitchFamily="18" charset="0"/>
            </a:endParaRPr>
          </a:p>
        </p:txBody>
      </p:sp>
      <p:grpSp>
        <p:nvGrpSpPr>
          <p:cNvPr id="68" name="Group 69">
            <a:extLst>
              <a:ext uri="{FF2B5EF4-FFF2-40B4-BE49-F238E27FC236}">
                <a16:creationId xmlns:a16="http://schemas.microsoft.com/office/drawing/2014/main" id="{EF2F7E3D-2189-425B-AD3A-0ACB10064B38}"/>
              </a:ext>
            </a:extLst>
          </p:cNvPr>
          <p:cNvGrpSpPr>
            <a:grpSpLocks/>
          </p:cNvGrpSpPr>
          <p:nvPr/>
        </p:nvGrpSpPr>
        <p:grpSpPr bwMode="auto">
          <a:xfrm>
            <a:off x="1790700" y="3172972"/>
            <a:ext cx="3852862" cy="2973388"/>
            <a:chOff x="347" y="2302"/>
            <a:chExt cx="2427" cy="1873"/>
          </a:xfrm>
        </p:grpSpPr>
        <p:sp>
          <p:nvSpPr>
            <p:cNvPr id="69" name="Oval 8">
              <a:extLst>
                <a:ext uri="{FF2B5EF4-FFF2-40B4-BE49-F238E27FC236}">
                  <a16:creationId xmlns:a16="http://schemas.microsoft.com/office/drawing/2014/main" id="{4DA9F81A-EB46-4136-BB1A-730DD5B2E27F}"/>
                </a:ext>
              </a:extLst>
            </p:cNvPr>
            <p:cNvSpPr>
              <a:spLocks noChangeArrowheads="1"/>
            </p:cNvSpPr>
            <p:nvPr/>
          </p:nvSpPr>
          <p:spPr bwMode="auto">
            <a:xfrm>
              <a:off x="1570" y="230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70" name="Text Box 9">
              <a:extLst>
                <a:ext uri="{FF2B5EF4-FFF2-40B4-BE49-F238E27FC236}">
                  <a16:creationId xmlns:a16="http://schemas.microsoft.com/office/drawing/2014/main" id="{AAA5B33C-E97E-4273-BF0E-E88477937AD7}"/>
                </a:ext>
              </a:extLst>
            </p:cNvPr>
            <p:cNvSpPr txBox="1">
              <a:spLocks noChangeArrowheads="1"/>
            </p:cNvSpPr>
            <p:nvPr/>
          </p:nvSpPr>
          <p:spPr bwMode="auto">
            <a:xfrm>
              <a:off x="1617" y="232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chemeClr val="tx1"/>
                  </a:solidFill>
                </a:rPr>
                <a:t>18</a:t>
              </a:r>
            </a:p>
          </p:txBody>
        </p:sp>
        <p:sp>
          <p:nvSpPr>
            <p:cNvPr id="71" name="Freeform 10">
              <a:extLst>
                <a:ext uri="{FF2B5EF4-FFF2-40B4-BE49-F238E27FC236}">
                  <a16:creationId xmlns:a16="http://schemas.microsoft.com/office/drawing/2014/main" id="{CF09251D-EB59-44FB-A8AF-BA11579CC817}"/>
                </a:ext>
              </a:extLst>
            </p:cNvPr>
            <p:cNvSpPr>
              <a:spLocks/>
            </p:cNvSpPr>
            <p:nvPr/>
          </p:nvSpPr>
          <p:spPr bwMode="auto">
            <a:xfrm>
              <a:off x="1261" y="2520"/>
              <a:ext cx="340" cy="269"/>
            </a:xfrm>
            <a:custGeom>
              <a:avLst/>
              <a:gdLst>
                <a:gd name="T0" fmla="*/ 340 w 406"/>
                <a:gd name="T1" fmla="*/ 0 h 302"/>
                <a:gd name="T2" fmla="*/ 0 w 406"/>
                <a:gd name="T3" fmla="*/ 269 h 302"/>
                <a:gd name="T4" fmla="*/ 0 60000 65536"/>
                <a:gd name="T5" fmla="*/ 0 60000 65536"/>
                <a:gd name="T6" fmla="*/ 0 w 406"/>
                <a:gd name="T7" fmla="*/ 0 h 302"/>
                <a:gd name="T8" fmla="*/ 406 w 406"/>
                <a:gd name="T9" fmla="*/ 302 h 302"/>
              </a:gdLst>
              <a:ahLst/>
              <a:cxnLst>
                <a:cxn ang="T4">
                  <a:pos x="T0" y="T1"/>
                </a:cxn>
                <a:cxn ang="T5">
                  <a:pos x="T2" y="T3"/>
                </a:cxn>
              </a:cxnLst>
              <a:rect l="T6" t="T7" r="T8" b="T9"/>
              <a:pathLst>
                <a:path w="406" h="302">
                  <a:moveTo>
                    <a:pt x="406" y="0"/>
                  </a:moveTo>
                  <a:lnTo>
                    <a:pt x="0" y="302"/>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2" name="Freeform 11">
              <a:extLst>
                <a:ext uri="{FF2B5EF4-FFF2-40B4-BE49-F238E27FC236}">
                  <a16:creationId xmlns:a16="http://schemas.microsoft.com/office/drawing/2014/main" id="{B223B0EF-BE23-45FC-A559-4F6199A1380A}"/>
                </a:ext>
              </a:extLst>
            </p:cNvPr>
            <p:cNvSpPr>
              <a:spLocks/>
            </p:cNvSpPr>
            <p:nvPr/>
          </p:nvSpPr>
          <p:spPr bwMode="auto">
            <a:xfrm>
              <a:off x="767" y="2992"/>
              <a:ext cx="300" cy="322"/>
            </a:xfrm>
            <a:custGeom>
              <a:avLst/>
              <a:gdLst>
                <a:gd name="T0" fmla="*/ 300 w 318"/>
                <a:gd name="T1" fmla="*/ 0 h 288"/>
                <a:gd name="T2" fmla="*/ 0 w 318"/>
                <a:gd name="T3" fmla="*/ 32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3" name="Line 12">
              <a:extLst>
                <a:ext uri="{FF2B5EF4-FFF2-40B4-BE49-F238E27FC236}">
                  <a16:creationId xmlns:a16="http://schemas.microsoft.com/office/drawing/2014/main" id="{36D59CBA-3AAA-45DC-90A8-65AEE4B09749}"/>
                </a:ext>
              </a:extLst>
            </p:cNvPr>
            <p:cNvSpPr>
              <a:spLocks noChangeShapeType="1"/>
            </p:cNvSpPr>
            <p:nvPr/>
          </p:nvSpPr>
          <p:spPr bwMode="auto">
            <a:xfrm>
              <a:off x="1261" y="2992"/>
              <a:ext cx="272" cy="294"/>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74" name="Freeform 13">
              <a:extLst>
                <a:ext uri="{FF2B5EF4-FFF2-40B4-BE49-F238E27FC236}">
                  <a16:creationId xmlns:a16="http://schemas.microsoft.com/office/drawing/2014/main" id="{92DDC184-B160-40E2-B43E-D65F4DA0CD48}"/>
                </a:ext>
              </a:extLst>
            </p:cNvPr>
            <p:cNvSpPr>
              <a:spLocks/>
            </p:cNvSpPr>
            <p:nvPr/>
          </p:nvSpPr>
          <p:spPr bwMode="auto">
            <a:xfrm>
              <a:off x="467" y="3513"/>
              <a:ext cx="190" cy="368"/>
            </a:xfrm>
            <a:custGeom>
              <a:avLst/>
              <a:gdLst>
                <a:gd name="T0" fmla="*/ 190 w 159"/>
                <a:gd name="T1" fmla="*/ 0 h 357"/>
                <a:gd name="T2" fmla="*/ 0 w 159"/>
                <a:gd name="T3" fmla="*/ 368 h 357"/>
                <a:gd name="T4" fmla="*/ 0 60000 65536"/>
                <a:gd name="T5" fmla="*/ 0 60000 65536"/>
                <a:gd name="T6" fmla="*/ 0 w 159"/>
                <a:gd name="T7" fmla="*/ 0 h 357"/>
                <a:gd name="T8" fmla="*/ 159 w 159"/>
                <a:gd name="T9" fmla="*/ 357 h 357"/>
              </a:gdLst>
              <a:ahLst/>
              <a:cxnLst>
                <a:cxn ang="T4">
                  <a:pos x="T0" y="T1"/>
                </a:cxn>
                <a:cxn ang="T5">
                  <a:pos x="T2" y="T3"/>
                </a:cxn>
              </a:cxnLst>
              <a:rect l="T6" t="T7" r="T8" b="T9"/>
              <a:pathLst>
                <a:path w="159" h="357">
                  <a:moveTo>
                    <a:pt x="159" y="0"/>
                  </a:moveTo>
                  <a:lnTo>
                    <a:pt x="0" y="35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5" name="Freeform 14">
              <a:extLst>
                <a:ext uri="{FF2B5EF4-FFF2-40B4-BE49-F238E27FC236}">
                  <a16:creationId xmlns:a16="http://schemas.microsoft.com/office/drawing/2014/main" id="{D5AC81E0-8590-4B15-ACC8-9B0FB413DDE8}"/>
                </a:ext>
              </a:extLst>
            </p:cNvPr>
            <p:cNvSpPr>
              <a:spLocks/>
            </p:cNvSpPr>
            <p:nvPr/>
          </p:nvSpPr>
          <p:spPr bwMode="auto">
            <a:xfrm>
              <a:off x="1334" y="3549"/>
              <a:ext cx="161" cy="417"/>
            </a:xfrm>
            <a:custGeom>
              <a:avLst/>
              <a:gdLst>
                <a:gd name="T0" fmla="*/ 161 w 133"/>
                <a:gd name="T1" fmla="*/ 0 h 297"/>
                <a:gd name="T2" fmla="*/ 0 w 133"/>
                <a:gd name="T3" fmla="*/ 417 h 297"/>
                <a:gd name="T4" fmla="*/ 0 60000 65536"/>
                <a:gd name="T5" fmla="*/ 0 60000 65536"/>
                <a:gd name="T6" fmla="*/ 0 w 133"/>
                <a:gd name="T7" fmla="*/ 0 h 297"/>
                <a:gd name="T8" fmla="*/ 133 w 133"/>
                <a:gd name="T9" fmla="*/ 297 h 297"/>
              </a:gdLst>
              <a:ahLst/>
              <a:cxnLst>
                <a:cxn ang="T4">
                  <a:pos x="T0" y="T1"/>
                </a:cxn>
                <a:cxn ang="T5">
                  <a:pos x="T2" y="T3"/>
                </a:cxn>
              </a:cxnLst>
              <a:rect l="T6" t="T7" r="T8" b="T9"/>
              <a:pathLst>
                <a:path w="133" h="297">
                  <a:moveTo>
                    <a:pt x="133" y="0"/>
                  </a:moveTo>
                  <a:lnTo>
                    <a:pt x="0" y="29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6" name="Freeform 15">
              <a:extLst>
                <a:ext uri="{FF2B5EF4-FFF2-40B4-BE49-F238E27FC236}">
                  <a16:creationId xmlns:a16="http://schemas.microsoft.com/office/drawing/2014/main" id="{43A5865C-1958-4D0F-BDE2-34BAD0BF8216}"/>
                </a:ext>
              </a:extLst>
            </p:cNvPr>
            <p:cNvSpPr>
              <a:spLocks/>
            </p:cNvSpPr>
            <p:nvPr/>
          </p:nvSpPr>
          <p:spPr bwMode="auto">
            <a:xfrm>
              <a:off x="847" y="3539"/>
              <a:ext cx="94" cy="322"/>
            </a:xfrm>
            <a:custGeom>
              <a:avLst/>
              <a:gdLst>
                <a:gd name="T0" fmla="*/ 0 w 140"/>
                <a:gd name="T1" fmla="*/ 0 h 327"/>
                <a:gd name="T2" fmla="*/ 94 w 140"/>
                <a:gd name="T3" fmla="*/ 322 h 327"/>
                <a:gd name="T4" fmla="*/ 0 60000 65536"/>
                <a:gd name="T5" fmla="*/ 0 60000 65536"/>
                <a:gd name="T6" fmla="*/ 0 w 140"/>
                <a:gd name="T7" fmla="*/ 0 h 327"/>
                <a:gd name="T8" fmla="*/ 140 w 140"/>
                <a:gd name="T9" fmla="*/ 327 h 327"/>
              </a:gdLst>
              <a:ahLst/>
              <a:cxnLst>
                <a:cxn ang="T4">
                  <a:pos x="T0" y="T1"/>
                </a:cxn>
                <a:cxn ang="T5">
                  <a:pos x="T2" y="T3"/>
                </a:cxn>
              </a:cxnLst>
              <a:rect l="T6" t="T7" r="T8" b="T9"/>
              <a:pathLst>
                <a:path w="140" h="327">
                  <a:moveTo>
                    <a:pt x="0" y="0"/>
                  </a:moveTo>
                  <a:lnTo>
                    <a:pt x="140" y="32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7" name="Freeform 16">
              <a:extLst>
                <a:ext uri="{FF2B5EF4-FFF2-40B4-BE49-F238E27FC236}">
                  <a16:creationId xmlns:a16="http://schemas.microsoft.com/office/drawing/2014/main" id="{87E17552-BB08-4C66-B89F-3C9C7403C125}"/>
                </a:ext>
              </a:extLst>
            </p:cNvPr>
            <p:cNvSpPr>
              <a:spLocks/>
            </p:cNvSpPr>
            <p:nvPr/>
          </p:nvSpPr>
          <p:spPr bwMode="auto">
            <a:xfrm>
              <a:off x="1828" y="2520"/>
              <a:ext cx="343" cy="264"/>
            </a:xfrm>
            <a:custGeom>
              <a:avLst/>
              <a:gdLst>
                <a:gd name="T0" fmla="*/ 0 w 325"/>
                <a:gd name="T1" fmla="*/ 0 h 288"/>
                <a:gd name="T2" fmla="*/ 343 w 325"/>
                <a:gd name="T3" fmla="*/ 264 h 288"/>
                <a:gd name="T4" fmla="*/ 0 60000 65536"/>
                <a:gd name="T5" fmla="*/ 0 60000 65536"/>
                <a:gd name="T6" fmla="*/ 0 w 325"/>
                <a:gd name="T7" fmla="*/ 0 h 288"/>
                <a:gd name="T8" fmla="*/ 325 w 325"/>
                <a:gd name="T9" fmla="*/ 288 h 288"/>
              </a:gdLst>
              <a:ahLst/>
              <a:cxnLst>
                <a:cxn ang="T4">
                  <a:pos x="T0" y="T1"/>
                </a:cxn>
                <a:cxn ang="T5">
                  <a:pos x="T2" y="T3"/>
                </a:cxn>
              </a:cxnLst>
              <a:rect l="T6" t="T7" r="T8" b="T9"/>
              <a:pathLst>
                <a:path w="325" h="288">
                  <a:moveTo>
                    <a:pt x="0" y="0"/>
                  </a:moveTo>
                  <a:lnTo>
                    <a:pt x="325"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8" name="Oval 17">
              <a:extLst>
                <a:ext uri="{FF2B5EF4-FFF2-40B4-BE49-F238E27FC236}">
                  <a16:creationId xmlns:a16="http://schemas.microsoft.com/office/drawing/2014/main" id="{5F868A48-BC1D-4725-BCE4-1449C28B2520}"/>
                </a:ext>
              </a:extLst>
            </p:cNvPr>
            <p:cNvSpPr>
              <a:spLocks noChangeArrowheads="1"/>
            </p:cNvSpPr>
            <p:nvPr/>
          </p:nvSpPr>
          <p:spPr bwMode="auto">
            <a:xfrm>
              <a:off x="1012" y="274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79" name="Text Box 18">
              <a:extLst>
                <a:ext uri="{FF2B5EF4-FFF2-40B4-BE49-F238E27FC236}">
                  <a16:creationId xmlns:a16="http://schemas.microsoft.com/office/drawing/2014/main" id="{8821D3D6-1645-49DB-9E51-26FF3435DF24}"/>
                </a:ext>
              </a:extLst>
            </p:cNvPr>
            <p:cNvSpPr txBox="1">
              <a:spLocks noChangeArrowheads="1"/>
            </p:cNvSpPr>
            <p:nvPr/>
          </p:nvSpPr>
          <p:spPr bwMode="auto">
            <a:xfrm>
              <a:off x="1073" y="2766"/>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20</a:t>
              </a:r>
            </a:p>
          </p:txBody>
        </p:sp>
        <p:sp>
          <p:nvSpPr>
            <p:cNvPr id="80" name="Oval 19">
              <a:extLst>
                <a:ext uri="{FF2B5EF4-FFF2-40B4-BE49-F238E27FC236}">
                  <a16:creationId xmlns:a16="http://schemas.microsoft.com/office/drawing/2014/main" id="{5D06BFEF-036E-400A-A213-90347DD40956}"/>
                </a:ext>
              </a:extLst>
            </p:cNvPr>
            <p:cNvSpPr>
              <a:spLocks noChangeArrowheads="1"/>
            </p:cNvSpPr>
            <p:nvPr/>
          </p:nvSpPr>
          <p:spPr bwMode="auto">
            <a:xfrm>
              <a:off x="2128" y="274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81" name="Text Box 20">
              <a:extLst>
                <a:ext uri="{FF2B5EF4-FFF2-40B4-BE49-F238E27FC236}">
                  <a16:creationId xmlns:a16="http://schemas.microsoft.com/office/drawing/2014/main" id="{3D92EB87-5E64-4A0E-AB80-369641A1C0D8}"/>
                </a:ext>
              </a:extLst>
            </p:cNvPr>
            <p:cNvSpPr txBox="1">
              <a:spLocks noChangeArrowheads="1"/>
            </p:cNvSpPr>
            <p:nvPr/>
          </p:nvSpPr>
          <p:spPr bwMode="auto">
            <a:xfrm>
              <a:off x="2162" y="2764"/>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82" name="Oval 21">
              <a:extLst>
                <a:ext uri="{FF2B5EF4-FFF2-40B4-BE49-F238E27FC236}">
                  <a16:creationId xmlns:a16="http://schemas.microsoft.com/office/drawing/2014/main" id="{CE7BED24-0F73-4F74-9CF5-E76BD85C8C8C}"/>
                </a:ext>
              </a:extLst>
            </p:cNvPr>
            <p:cNvSpPr>
              <a:spLocks noChangeArrowheads="1"/>
            </p:cNvSpPr>
            <p:nvPr/>
          </p:nvSpPr>
          <p:spPr bwMode="auto">
            <a:xfrm>
              <a:off x="1934" y="328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83" name="Text Box 22">
              <a:extLst>
                <a:ext uri="{FF2B5EF4-FFF2-40B4-BE49-F238E27FC236}">
                  <a16:creationId xmlns:a16="http://schemas.microsoft.com/office/drawing/2014/main" id="{FC3D07D1-A6F9-48F4-9931-0A665AE855AA}"/>
                </a:ext>
              </a:extLst>
            </p:cNvPr>
            <p:cNvSpPr txBox="1">
              <a:spLocks noChangeArrowheads="1"/>
            </p:cNvSpPr>
            <p:nvPr/>
          </p:nvSpPr>
          <p:spPr bwMode="auto">
            <a:xfrm>
              <a:off x="1935" y="3309"/>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84" name="Oval 23">
              <a:extLst>
                <a:ext uri="{FF2B5EF4-FFF2-40B4-BE49-F238E27FC236}">
                  <a16:creationId xmlns:a16="http://schemas.microsoft.com/office/drawing/2014/main" id="{2EB51CA4-154C-47A4-9B48-DC710DC4E266}"/>
                </a:ext>
              </a:extLst>
            </p:cNvPr>
            <p:cNvSpPr>
              <a:spLocks noChangeArrowheads="1"/>
            </p:cNvSpPr>
            <p:nvPr/>
          </p:nvSpPr>
          <p:spPr bwMode="auto">
            <a:xfrm>
              <a:off x="2427" y="32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85" name="Text Box 24">
              <a:extLst>
                <a:ext uri="{FF2B5EF4-FFF2-40B4-BE49-F238E27FC236}">
                  <a16:creationId xmlns:a16="http://schemas.microsoft.com/office/drawing/2014/main" id="{D5E7A920-6A92-4C29-89B6-520DC1CFF24B}"/>
                </a:ext>
              </a:extLst>
            </p:cNvPr>
            <p:cNvSpPr txBox="1">
              <a:spLocks noChangeArrowheads="1"/>
            </p:cNvSpPr>
            <p:nvPr/>
          </p:nvSpPr>
          <p:spPr bwMode="auto">
            <a:xfrm>
              <a:off x="2434" y="33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45</a:t>
              </a:r>
            </a:p>
          </p:txBody>
        </p:sp>
        <p:sp>
          <p:nvSpPr>
            <p:cNvPr id="86" name="Oval 25">
              <a:extLst>
                <a:ext uri="{FF2B5EF4-FFF2-40B4-BE49-F238E27FC236}">
                  <a16:creationId xmlns:a16="http://schemas.microsoft.com/office/drawing/2014/main" id="{232E4FE3-73C5-438F-AE51-C6EF95A88D67}"/>
                </a:ext>
              </a:extLst>
            </p:cNvPr>
            <p:cNvSpPr>
              <a:spLocks noChangeArrowheads="1"/>
            </p:cNvSpPr>
            <p:nvPr/>
          </p:nvSpPr>
          <p:spPr bwMode="auto">
            <a:xfrm>
              <a:off x="1416" y="328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87" name="Text Box 26">
              <a:extLst>
                <a:ext uri="{FF2B5EF4-FFF2-40B4-BE49-F238E27FC236}">
                  <a16:creationId xmlns:a16="http://schemas.microsoft.com/office/drawing/2014/main" id="{E346645D-762E-41C8-B8D0-A4E75375C65A}"/>
                </a:ext>
              </a:extLst>
            </p:cNvPr>
            <p:cNvSpPr txBox="1">
              <a:spLocks noChangeArrowheads="1"/>
            </p:cNvSpPr>
            <p:nvPr/>
          </p:nvSpPr>
          <p:spPr bwMode="auto">
            <a:xfrm>
              <a:off x="1436" y="330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25</a:t>
              </a:r>
            </a:p>
          </p:txBody>
        </p:sp>
        <p:sp>
          <p:nvSpPr>
            <p:cNvPr id="88" name="Oval 27">
              <a:extLst>
                <a:ext uri="{FF2B5EF4-FFF2-40B4-BE49-F238E27FC236}">
                  <a16:creationId xmlns:a16="http://schemas.microsoft.com/office/drawing/2014/main" id="{222A53C1-C858-4B41-85F4-A3E13B1ABADA}"/>
                </a:ext>
              </a:extLst>
            </p:cNvPr>
            <p:cNvSpPr>
              <a:spLocks noChangeArrowheads="1"/>
            </p:cNvSpPr>
            <p:nvPr/>
          </p:nvSpPr>
          <p:spPr bwMode="auto">
            <a:xfrm>
              <a:off x="609" y="328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89" name="Text Box 28">
              <a:extLst>
                <a:ext uri="{FF2B5EF4-FFF2-40B4-BE49-F238E27FC236}">
                  <a16:creationId xmlns:a16="http://schemas.microsoft.com/office/drawing/2014/main" id="{3BB23EBF-AA50-4C77-81F2-D75EE20B99DC}"/>
                </a:ext>
              </a:extLst>
            </p:cNvPr>
            <p:cNvSpPr txBox="1">
              <a:spLocks noChangeArrowheads="1"/>
            </p:cNvSpPr>
            <p:nvPr/>
          </p:nvSpPr>
          <p:spPr bwMode="auto">
            <a:xfrm>
              <a:off x="629" y="3300"/>
              <a:ext cx="33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38</a:t>
              </a:r>
            </a:p>
          </p:txBody>
        </p:sp>
        <p:sp>
          <p:nvSpPr>
            <p:cNvPr id="90" name="Oval 29">
              <a:extLst>
                <a:ext uri="{FF2B5EF4-FFF2-40B4-BE49-F238E27FC236}">
                  <a16:creationId xmlns:a16="http://schemas.microsoft.com/office/drawing/2014/main" id="{189F92B7-ED8F-4D5B-A6BC-EECA65D43FF3}"/>
                </a:ext>
              </a:extLst>
            </p:cNvPr>
            <p:cNvSpPr>
              <a:spLocks noChangeArrowheads="1"/>
            </p:cNvSpPr>
            <p:nvPr/>
          </p:nvSpPr>
          <p:spPr bwMode="auto">
            <a:xfrm>
              <a:off x="347" y="386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91" name="Text Box 30">
              <a:extLst>
                <a:ext uri="{FF2B5EF4-FFF2-40B4-BE49-F238E27FC236}">
                  <a16:creationId xmlns:a16="http://schemas.microsoft.com/office/drawing/2014/main" id="{B149F075-7A27-4C41-85D5-A512F76CF172}"/>
                </a:ext>
              </a:extLst>
            </p:cNvPr>
            <p:cNvSpPr txBox="1">
              <a:spLocks noChangeArrowheads="1"/>
            </p:cNvSpPr>
            <p:nvPr/>
          </p:nvSpPr>
          <p:spPr bwMode="auto">
            <a:xfrm>
              <a:off x="393" y="389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50</a:t>
              </a:r>
            </a:p>
          </p:txBody>
        </p:sp>
        <p:sp>
          <p:nvSpPr>
            <p:cNvPr id="92" name="Oval 31">
              <a:extLst>
                <a:ext uri="{FF2B5EF4-FFF2-40B4-BE49-F238E27FC236}">
                  <a16:creationId xmlns:a16="http://schemas.microsoft.com/office/drawing/2014/main" id="{95434375-FB80-44C1-BEAF-E0387233D76D}"/>
                </a:ext>
              </a:extLst>
            </p:cNvPr>
            <p:cNvSpPr>
              <a:spLocks noChangeArrowheads="1"/>
            </p:cNvSpPr>
            <p:nvPr/>
          </p:nvSpPr>
          <p:spPr bwMode="auto">
            <a:xfrm>
              <a:off x="784" y="387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93" name="Text Box 32">
              <a:extLst>
                <a:ext uri="{FF2B5EF4-FFF2-40B4-BE49-F238E27FC236}">
                  <a16:creationId xmlns:a16="http://schemas.microsoft.com/office/drawing/2014/main" id="{87DFE045-6803-48CB-8EE3-FFE6E59C401A}"/>
                </a:ext>
              </a:extLst>
            </p:cNvPr>
            <p:cNvSpPr txBox="1">
              <a:spLocks noChangeArrowheads="1"/>
            </p:cNvSpPr>
            <p:nvPr/>
          </p:nvSpPr>
          <p:spPr bwMode="auto">
            <a:xfrm>
              <a:off x="801" y="389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40</a:t>
              </a:r>
            </a:p>
          </p:txBody>
        </p:sp>
        <p:sp>
          <p:nvSpPr>
            <p:cNvPr id="94" name="Oval 33">
              <a:extLst>
                <a:ext uri="{FF2B5EF4-FFF2-40B4-BE49-F238E27FC236}">
                  <a16:creationId xmlns:a16="http://schemas.microsoft.com/office/drawing/2014/main" id="{68784E76-69C8-4470-AF80-8A21CD733F93}"/>
                </a:ext>
              </a:extLst>
            </p:cNvPr>
            <p:cNvSpPr>
              <a:spLocks noChangeArrowheads="1"/>
            </p:cNvSpPr>
            <p:nvPr/>
          </p:nvSpPr>
          <p:spPr bwMode="auto">
            <a:xfrm>
              <a:off x="1173" y="388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95" name="Text Box 34">
              <a:extLst>
                <a:ext uri="{FF2B5EF4-FFF2-40B4-BE49-F238E27FC236}">
                  <a16:creationId xmlns:a16="http://schemas.microsoft.com/office/drawing/2014/main" id="{758985FD-0044-4B47-9993-A268DDBEABCD}"/>
                </a:ext>
              </a:extLst>
            </p:cNvPr>
            <p:cNvSpPr txBox="1">
              <a:spLocks noChangeArrowheads="1"/>
            </p:cNvSpPr>
            <p:nvPr/>
          </p:nvSpPr>
          <p:spPr bwMode="auto">
            <a:xfrm>
              <a:off x="1209" y="390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96" name="Freeform 35">
              <a:extLst>
                <a:ext uri="{FF2B5EF4-FFF2-40B4-BE49-F238E27FC236}">
                  <a16:creationId xmlns:a16="http://schemas.microsoft.com/office/drawing/2014/main" id="{54140D5B-3A46-4877-9AC7-3B82E30B6F18}"/>
                </a:ext>
              </a:extLst>
            </p:cNvPr>
            <p:cNvSpPr>
              <a:spLocks/>
            </p:cNvSpPr>
            <p:nvPr/>
          </p:nvSpPr>
          <p:spPr bwMode="auto">
            <a:xfrm>
              <a:off x="2043" y="2982"/>
              <a:ext cx="136" cy="332"/>
            </a:xfrm>
            <a:custGeom>
              <a:avLst/>
              <a:gdLst>
                <a:gd name="T0" fmla="*/ 136 w 318"/>
                <a:gd name="T1" fmla="*/ 0 h 288"/>
                <a:gd name="T2" fmla="*/ 0 w 318"/>
                <a:gd name="T3" fmla="*/ 33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7" name="Line 36">
              <a:extLst>
                <a:ext uri="{FF2B5EF4-FFF2-40B4-BE49-F238E27FC236}">
                  <a16:creationId xmlns:a16="http://schemas.microsoft.com/office/drawing/2014/main" id="{BF51B7B8-E5F1-45AE-B7EE-0AD46F4ECBE8}"/>
                </a:ext>
              </a:extLst>
            </p:cNvPr>
            <p:cNvSpPr>
              <a:spLocks noChangeShapeType="1"/>
            </p:cNvSpPr>
            <p:nvPr/>
          </p:nvSpPr>
          <p:spPr bwMode="auto">
            <a:xfrm>
              <a:off x="2383" y="2992"/>
              <a:ext cx="142" cy="322"/>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grpSp>
      <p:sp>
        <p:nvSpPr>
          <p:cNvPr id="98" name="Rectangle 67">
            <a:extLst>
              <a:ext uri="{FF2B5EF4-FFF2-40B4-BE49-F238E27FC236}">
                <a16:creationId xmlns:a16="http://schemas.microsoft.com/office/drawing/2014/main" id="{F291716E-5C02-4DFE-B4CD-AEE5AFD27CA2}"/>
              </a:ext>
            </a:extLst>
          </p:cNvPr>
          <p:cNvSpPr>
            <a:spLocks noChangeArrowheads="1"/>
          </p:cNvSpPr>
          <p:nvPr/>
        </p:nvSpPr>
        <p:spPr bwMode="auto">
          <a:xfrm>
            <a:off x="6621462" y="3577785"/>
            <a:ext cx="3441700" cy="18288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dirty="0">
                <a:solidFill>
                  <a:schemeClr val="tx1"/>
                </a:solidFill>
              </a:rPr>
              <a:t>1. </a:t>
            </a:r>
            <a:r>
              <a:rPr lang="zh-CN" altLang="en-US" dirty="0">
                <a:solidFill>
                  <a:schemeClr val="tx1"/>
                </a:solidFill>
              </a:rPr>
              <a:t>小根堆的根结点是所有结点的最小者。</a:t>
            </a:r>
          </a:p>
          <a:p>
            <a:r>
              <a:rPr lang="en-US" altLang="zh-CN" dirty="0">
                <a:solidFill>
                  <a:schemeClr val="tx1"/>
                </a:solidFill>
              </a:rPr>
              <a:t>2. </a:t>
            </a:r>
            <a:r>
              <a:rPr lang="zh-CN" altLang="en-US" dirty="0">
                <a:solidFill>
                  <a:schemeClr val="tx1"/>
                </a:solidFill>
              </a:rPr>
              <a:t>较小结点靠近根结点，但不绝对。</a:t>
            </a:r>
          </a:p>
        </p:txBody>
      </p:sp>
      <p:sp>
        <p:nvSpPr>
          <p:cNvPr id="99" name="AutoShape 68">
            <a:extLst>
              <a:ext uri="{FF2B5EF4-FFF2-40B4-BE49-F238E27FC236}">
                <a16:creationId xmlns:a16="http://schemas.microsoft.com/office/drawing/2014/main" id="{44666655-A617-4A45-B443-934EB99B24FB}"/>
              </a:ext>
            </a:extLst>
          </p:cNvPr>
          <p:cNvSpPr>
            <a:spLocks noChangeArrowheads="1"/>
          </p:cNvSpPr>
          <p:nvPr/>
        </p:nvSpPr>
        <p:spPr bwMode="auto">
          <a:xfrm>
            <a:off x="5816600" y="3958785"/>
            <a:ext cx="222250" cy="1038225"/>
          </a:xfrm>
          <a:prstGeom prst="rightArrow">
            <a:avLst>
              <a:gd name="adj1" fmla="val 50000"/>
              <a:gd name="adj2" fmla="val 34949"/>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grpSp>
        <p:nvGrpSpPr>
          <p:cNvPr id="100" name="Group 1120">
            <a:extLst>
              <a:ext uri="{FF2B5EF4-FFF2-40B4-BE49-F238E27FC236}">
                <a16:creationId xmlns:a16="http://schemas.microsoft.com/office/drawing/2014/main" id="{497F0BF2-C6C3-4501-AABD-F527AC967332}"/>
              </a:ext>
            </a:extLst>
          </p:cNvPr>
          <p:cNvGrpSpPr>
            <a:grpSpLocks/>
          </p:cNvGrpSpPr>
          <p:nvPr/>
        </p:nvGrpSpPr>
        <p:grpSpPr bwMode="auto">
          <a:xfrm>
            <a:off x="6072187" y="3226947"/>
            <a:ext cx="3890963" cy="2973388"/>
            <a:chOff x="2990" y="2330"/>
            <a:chExt cx="2451" cy="1873"/>
          </a:xfrm>
        </p:grpSpPr>
        <p:sp>
          <p:nvSpPr>
            <p:cNvPr id="101" name="Oval 1089">
              <a:extLst>
                <a:ext uri="{FF2B5EF4-FFF2-40B4-BE49-F238E27FC236}">
                  <a16:creationId xmlns:a16="http://schemas.microsoft.com/office/drawing/2014/main" id="{7C024A8E-88D5-4F0A-922F-E139594C07EB}"/>
                </a:ext>
              </a:extLst>
            </p:cNvPr>
            <p:cNvSpPr>
              <a:spLocks noChangeArrowheads="1"/>
            </p:cNvSpPr>
            <p:nvPr/>
          </p:nvSpPr>
          <p:spPr bwMode="auto">
            <a:xfrm>
              <a:off x="4256" y="233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02" name="Text Box 1090">
              <a:extLst>
                <a:ext uri="{FF2B5EF4-FFF2-40B4-BE49-F238E27FC236}">
                  <a16:creationId xmlns:a16="http://schemas.microsoft.com/office/drawing/2014/main" id="{BCC698CB-60C8-4758-B278-316EE645E6F0}"/>
                </a:ext>
              </a:extLst>
            </p:cNvPr>
            <p:cNvSpPr txBox="1">
              <a:spLocks noChangeArrowheads="1"/>
            </p:cNvSpPr>
            <p:nvPr/>
          </p:nvSpPr>
          <p:spPr bwMode="auto">
            <a:xfrm>
              <a:off x="4284" y="235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50</a:t>
              </a:r>
            </a:p>
          </p:txBody>
        </p:sp>
        <p:sp>
          <p:nvSpPr>
            <p:cNvPr id="103" name="Freeform 1091">
              <a:extLst>
                <a:ext uri="{FF2B5EF4-FFF2-40B4-BE49-F238E27FC236}">
                  <a16:creationId xmlns:a16="http://schemas.microsoft.com/office/drawing/2014/main" id="{0CC1DB7A-2DF8-41F5-B1F4-F8F8CA473383}"/>
                </a:ext>
              </a:extLst>
            </p:cNvPr>
            <p:cNvSpPr>
              <a:spLocks/>
            </p:cNvSpPr>
            <p:nvPr/>
          </p:nvSpPr>
          <p:spPr bwMode="auto">
            <a:xfrm>
              <a:off x="3947" y="2548"/>
              <a:ext cx="340" cy="269"/>
            </a:xfrm>
            <a:custGeom>
              <a:avLst/>
              <a:gdLst>
                <a:gd name="T0" fmla="*/ 340 w 406"/>
                <a:gd name="T1" fmla="*/ 0 h 302"/>
                <a:gd name="T2" fmla="*/ 0 w 406"/>
                <a:gd name="T3" fmla="*/ 269 h 302"/>
                <a:gd name="T4" fmla="*/ 0 60000 65536"/>
                <a:gd name="T5" fmla="*/ 0 60000 65536"/>
                <a:gd name="T6" fmla="*/ 0 w 406"/>
                <a:gd name="T7" fmla="*/ 0 h 302"/>
                <a:gd name="T8" fmla="*/ 406 w 406"/>
                <a:gd name="T9" fmla="*/ 302 h 302"/>
              </a:gdLst>
              <a:ahLst/>
              <a:cxnLst>
                <a:cxn ang="T4">
                  <a:pos x="T0" y="T1"/>
                </a:cxn>
                <a:cxn ang="T5">
                  <a:pos x="T2" y="T3"/>
                </a:cxn>
              </a:cxnLst>
              <a:rect l="T6" t="T7" r="T8" b="T9"/>
              <a:pathLst>
                <a:path w="406" h="302">
                  <a:moveTo>
                    <a:pt x="406" y="0"/>
                  </a:moveTo>
                  <a:lnTo>
                    <a:pt x="0" y="302"/>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04" name="Freeform 1092">
              <a:extLst>
                <a:ext uri="{FF2B5EF4-FFF2-40B4-BE49-F238E27FC236}">
                  <a16:creationId xmlns:a16="http://schemas.microsoft.com/office/drawing/2014/main" id="{2D09D1E1-9FCC-42A4-9CA9-317DD04C8D1C}"/>
                </a:ext>
              </a:extLst>
            </p:cNvPr>
            <p:cNvSpPr>
              <a:spLocks/>
            </p:cNvSpPr>
            <p:nvPr/>
          </p:nvSpPr>
          <p:spPr bwMode="auto">
            <a:xfrm>
              <a:off x="3453" y="3020"/>
              <a:ext cx="300" cy="322"/>
            </a:xfrm>
            <a:custGeom>
              <a:avLst/>
              <a:gdLst>
                <a:gd name="T0" fmla="*/ 300 w 318"/>
                <a:gd name="T1" fmla="*/ 0 h 288"/>
                <a:gd name="T2" fmla="*/ 0 w 318"/>
                <a:gd name="T3" fmla="*/ 32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05" name="Line 1093">
              <a:extLst>
                <a:ext uri="{FF2B5EF4-FFF2-40B4-BE49-F238E27FC236}">
                  <a16:creationId xmlns:a16="http://schemas.microsoft.com/office/drawing/2014/main" id="{8F00FB88-E067-4297-A6C4-994F6A96462D}"/>
                </a:ext>
              </a:extLst>
            </p:cNvPr>
            <p:cNvSpPr>
              <a:spLocks noChangeShapeType="1"/>
            </p:cNvSpPr>
            <p:nvPr/>
          </p:nvSpPr>
          <p:spPr bwMode="auto">
            <a:xfrm>
              <a:off x="3947" y="3020"/>
              <a:ext cx="272" cy="294"/>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06" name="Freeform 1094">
              <a:extLst>
                <a:ext uri="{FF2B5EF4-FFF2-40B4-BE49-F238E27FC236}">
                  <a16:creationId xmlns:a16="http://schemas.microsoft.com/office/drawing/2014/main" id="{69B8AEDF-B007-443E-A382-93F8920334CF}"/>
                </a:ext>
              </a:extLst>
            </p:cNvPr>
            <p:cNvSpPr>
              <a:spLocks/>
            </p:cNvSpPr>
            <p:nvPr/>
          </p:nvSpPr>
          <p:spPr bwMode="auto">
            <a:xfrm>
              <a:off x="3153" y="3541"/>
              <a:ext cx="190" cy="368"/>
            </a:xfrm>
            <a:custGeom>
              <a:avLst/>
              <a:gdLst>
                <a:gd name="T0" fmla="*/ 190 w 159"/>
                <a:gd name="T1" fmla="*/ 0 h 357"/>
                <a:gd name="T2" fmla="*/ 0 w 159"/>
                <a:gd name="T3" fmla="*/ 368 h 357"/>
                <a:gd name="T4" fmla="*/ 0 60000 65536"/>
                <a:gd name="T5" fmla="*/ 0 60000 65536"/>
                <a:gd name="T6" fmla="*/ 0 w 159"/>
                <a:gd name="T7" fmla="*/ 0 h 357"/>
                <a:gd name="T8" fmla="*/ 159 w 159"/>
                <a:gd name="T9" fmla="*/ 357 h 357"/>
              </a:gdLst>
              <a:ahLst/>
              <a:cxnLst>
                <a:cxn ang="T4">
                  <a:pos x="T0" y="T1"/>
                </a:cxn>
                <a:cxn ang="T5">
                  <a:pos x="T2" y="T3"/>
                </a:cxn>
              </a:cxnLst>
              <a:rect l="T6" t="T7" r="T8" b="T9"/>
              <a:pathLst>
                <a:path w="159" h="357">
                  <a:moveTo>
                    <a:pt x="159" y="0"/>
                  </a:moveTo>
                  <a:lnTo>
                    <a:pt x="0" y="35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07" name="Freeform 1095">
              <a:extLst>
                <a:ext uri="{FF2B5EF4-FFF2-40B4-BE49-F238E27FC236}">
                  <a16:creationId xmlns:a16="http://schemas.microsoft.com/office/drawing/2014/main" id="{DF915412-A40A-48A1-8C13-61306312A9FB}"/>
                </a:ext>
              </a:extLst>
            </p:cNvPr>
            <p:cNvSpPr>
              <a:spLocks/>
            </p:cNvSpPr>
            <p:nvPr/>
          </p:nvSpPr>
          <p:spPr bwMode="auto">
            <a:xfrm>
              <a:off x="4020" y="3577"/>
              <a:ext cx="161" cy="417"/>
            </a:xfrm>
            <a:custGeom>
              <a:avLst/>
              <a:gdLst>
                <a:gd name="T0" fmla="*/ 161 w 133"/>
                <a:gd name="T1" fmla="*/ 0 h 297"/>
                <a:gd name="T2" fmla="*/ 0 w 133"/>
                <a:gd name="T3" fmla="*/ 417 h 297"/>
                <a:gd name="T4" fmla="*/ 0 60000 65536"/>
                <a:gd name="T5" fmla="*/ 0 60000 65536"/>
                <a:gd name="T6" fmla="*/ 0 w 133"/>
                <a:gd name="T7" fmla="*/ 0 h 297"/>
                <a:gd name="T8" fmla="*/ 133 w 133"/>
                <a:gd name="T9" fmla="*/ 297 h 297"/>
              </a:gdLst>
              <a:ahLst/>
              <a:cxnLst>
                <a:cxn ang="T4">
                  <a:pos x="T0" y="T1"/>
                </a:cxn>
                <a:cxn ang="T5">
                  <a:pos x="T2" y="T3"/>
                </a:cxn>
              </a:cxnLst>
              <a:rect l="T6" t="T7" r="T8" b="T9"/>
              <a:pathLst>
                <a:path w="133" h="297">
                  <a:moveTo>
                    <a:pt x="133" y="0"/>
                  </a:moveTo>
                  <a:lnTo>
                    <a:pt x="0" y="29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08" name="Freeform 1096">
              <a:extLst>
                <a:ext uri="{FF2B5EF4-FFF2-40B4-BE49-F238E27FC236}">
                  <a16:creationId xmlns:a16="http://schemas.microsoft.com/office/drawing/2014/main" id="{7D138802-4160-49CF-AC96-BAB926496B68}"/>
                </a:ext>
              </a:extLst>
            </p:cNvPr>
            <p:cNvSpPr>
              <a:spLocks/>
            </p:cNvSpPr>
            <p:nvPr/>
          </p:nvSpPr>
          <p:spPr bwMode="auto">
            <a:xfrm>
              <a:off x="3533" y="3567"/>
              <a:ext cx="94" cy="322"/>
            </a:xfrm>
            <a:custGeom>
              <a:avLst/>
              <a:gdLst>
                <a:gd name="T0" fmla="*/ 0 w 140"/>
                <a:gd name="T1" fmla="*/ 0 h 327"/>
                <a:gd name="T2" fmla="*/ 94 w 140"/>
                <a:gd name="T3" fmla="*/ 322 h 327"/>
                <a:gd name="T4" fmla="*/ 0 60000 65536"/>
                <a:gd name="T5" fmla="*/ 0 60000 65536"/>
                <a:gd name="T6" fmla="*/ 0 w 140"/>
                <a:gd name="T7" fmla="*/ 0 h 327"/>
                <a:gd name="T8" fmla="*/ 140 w 140"/>
                <a:gd name="T9" fmla="*/ 327 h 327"/>
              </a:gdLst>
              <a:ahLst/>
              <a:cxnLst>
                <a:cxn ang="T4">
                  <a:pos x="T0" y="T1"/>
                </a:cxn>
                <a:cxn ang="T5">
                  <a:pos x="T2" y="T3"/>
                </a:cxn>
              </a:cxnLst>
              <a:rect l="T6" t="T7" r="T8" b="T9"/>
              <a:pathLst>
                <a:path w="140" h="327">
                  <a:moveTo>
                    <a:pt x="0" y="0"/>
                  </a:moveTo>
                  <a:lnTo>
                    <a:pt x="140" y="32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09" name="Freeform 1097">
              <a:extLst>
                <a:ext uri="{FF2B5EF4-FFF2-40B4-BE49-F238E27FC236}">
                  <a16:creationId xmlns:a16="http://schemas.microsoft.com/office/drawing/2014/main" id="{D6287843-7FB3-4A7A-A9EB-F0B457B0B347}"/>
                </a:ext>
              </a:extLst>
            </p:cNvPr>
            <p:cNvSpPr>
              <a:spLocks/>
            </p:cNvSpPr>
            <p:nvPr/>
          </p:nvSpPr>
          <p:spPr bwMode="auto">
            <a:xfrm>
              <a:off x="4514" y="2548"/>
              <a:ext cx="322" cy="264"/>
            </a:xfrm>
            <a:custGeom>
              <a:avLst/>
              <a:gdLst>
                <a:gd name="T0" fmla="*/ 0 w 325"/>
                <a:gd name="T1" fmla="*/ 0 h 288"/>
                <a:gd name="T2" fmla="*/ 322 w 325"/>
                <a:gd name="T3" fmla="*/ 264 h 288"/>
                <a:gd name="T4" fmla="*/ 0 60000 65536"/>
                <a:gd name="T5" fmla="*/ 0 60000 65536"/>
                <a:gd name="T6" fmla="*/ 0 w 325"/>
                <a:gd name="T7" fmla="*/ 0 h 288"/>
                <a:gd name="T8" fmla="*/ 325 w 325"/>
                <a:gd name="T9" fmla="*/ 288 h 288"/>
              </a:gdLst>
              <a:ahLst/>
              <a:cxnLst>
                <a:cxn ang="T4">
                  <a:pos x="T0" y="T1"/>
                </a:cxn>
                <a:cxn ang="T5">
                  <a:pos x="T2" y="T3"/>
                </a:cxn>
              </a:cxnLst>
              <a:rect l="T6" t="T7" r="T8" b="T9"/>
              <a:pathLst>
                <a:path w="325" h="288">
                  <a:moveTo>
                    <a:pt x="0" y="0"/>
                  </a:moveTo>
                  <a:lnTo>
                    <a:pt x="325"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0" name="Oval 1098">
              <a:extLst>
                <a:ext uri="{FF2B5EF4-FFF2-40B4-BE49-F238E27FC236}">
                  <a16:creationId xmlns:a16="http://schemas.microsoft.com/office/drawing/2014/main" id="{2EDC38B9-9F41-447A-9FF3-FD82F1A59641}"/>
                </a:ext>
              </a:extLst>
            </p:cNvPr>
            <p:cNvSpPr>
              <a:spLocks noChangeArrowheads="1"/>
            </p:cNvSpPr>
            <p:nvPr/>
          </p:nvSpPr>
          <p:spPr bwMode="auto">
            <a:xfrm>
              <a:off x="3698" y="277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11" name="Text Box 1099">
              <a:extLst>
                <a:ext uri="{FF2B5EF4-FFF2-40B4-BE49-F238E27FC236}">
                  <a16:creationId xmlns:a16="http://schemas.microsoft.com/office/drawing/2014/main" id="{5AE2EDCA-D114-460F-9C54-02DA8C479118}"/>
                </a:ext>
              </a:extLst>
            </p:cNvPr>
            <p:cNvSpPr txBox="1">
              <a:spLocks noChangeArrowheads="1"/>
            </p:cNvSpPr>
            <p:nvPr/>
          </p:nvSpPr>
          <p:spPr bwMode="auto">
            <a:xfrm>
              <a:off x="3695" y="2794"/>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38</a:t>
              </a:r>
            </a:p>
          </p:txBody>
        </p:sp>
        <p:sp>
          <p:nvSpPr>
            <p:cNvPr id="112" name="Oval 1100">
              <a:extLst>
                <a:ext uri="{FF2B5EF4-FFF2-40B4-BE49-F238E27FC236}">
                  <a16:creationId xmlns:a16="http://schemas.microsoft.com/office/drawing/2014/main" id="{129A4E0D-499F-42A7-898A-F2D41462119F}"/>
                </a:ext>
              </a:extLst>
            </p:cNvPr>
            <p:cNvSpPr>
              <a:spLocks noChangeArrowheads="1"/>
            </p:cNvSpPr>
            <p:nvPr/>
          </p:nvSpPr>
          <p:spPr bwMode="auto">
            <a:xfrm>
              <a:off x="4794" y="277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13" name="Text Box 1101">
              <a:extLst>
                <a:ext uri="{FF2B5EF4-FFF2-40B4-BE49-F238E27FC236}">
                  <a16:creationId xmlns:a16="http://schemas.microsoft.com/office/drawing/2014/main" id="{EC52D464-F6CA-4357-A569-D4A42B35DDBA}"/>
                </a:ext>
              </a:extLst>
            </p:cNvPr>
            <p:cNvSpPr txBox="1">
              <a:spLocks noChangeArrowheads="1"/>
            </p:cNvSpPr>
            <p:nvPr/>
          </p:nvSpPr>
          <p:spPr bwMode="auto">
            <a:xfrm>
              <a:off x="4829" y="279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45</a:t>
              </a:r>
            </a:p>
          </p:txBody>
        </p:sp>
        <p:sp>
          <p:nvSpPr>
            <p:cNvPr id="114" name="Oval 1102">
              <a:extLst>
                <a:ext uri="{FF2B5EF4-FFF2-40B4-BE49-F238E27FC236}">
                  <a16:creationId xmlns:a16="http://schemas.microsoft.com/office/drawing/2014/main" id="{DDE66631-599F-45FE-9263-6FDFD708D41A}"/>
                </a:ext>
              </a:extLst>
            </p:cNvPr>
            <p:cNvSpPr>
              <a:spLocks noChangeArrowheads="1"/>
            </p:cNvSpPr>
            <p:nvPr/>
          </p:nvSpPr>
          <p:spPr bwMode="auto">
            <a:xfrm>
              <a:off x="4552" y="3317"/>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15" name="Text Box 1103">
              <a:extLst>
                <a:ext uri="{FF2B5EF4-FFF2-40B4-BE49-F238E27FC236}">
                  <a16:creationId xmlns:a16="http://schemas.microsoft.com/office/drawing/2014/main" id="{D9D0ECFA-9960-4EAD-B708-16641BEB4CCA}"/>
                </a:ext>
              </a:extLst>
            </p:cNvPr>
            <p:cNvSpPr txBox="1">
              <a:spLocks noChangeArrowheads="1"/>
            </p:cNvSpPr>
            <p:nvPr/>
          </p:nvSpPr>
          <p:spPr bwMode="auto">
            <a:xfrm>
              <a:off x="4557" y="3337"/>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40</a:t>
              </a:r>
            </a:p>
          </p:txBody>
        </p:sp>
        <p:sp>
          <p:nvSpPr>
            <p:cNvPr id="116" name="Oval 1104">
              <a:extLst>
                <a:ext uri="{FF2B5EF4-FFF2-40B4-BE49-F238E27FC236}">
                  <a16:creationId xmlns:a16="http://schemas.microsoft.com/office/drawing/2014/main" id="{B09B8FEF-CBCA-4626-8C83-0B664C60919D}"/>
                </a:ext>
              </a:extLst>
            </p:cNvPr>
            <p:cNvSpPr>
              <a:spLocks noChangeArrowheads="1"/>
            </p:cNvSpPr>
            <p:nvPr/>
          </p:nvSpPr>
          <p:spPr bwMode="auto">
            <a:xfrm>
              <a:off x="5093" y="332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17" name="Text Box 1105">
              <a:extLst>
                <a:ext uri="{FF2B5EF4-FFF2-40B4-BE49-F238E27FC236}">
                  <a16:creationId xmlns:a16="http://schemas.microsoft.com/office/drawing/2014/main" id="{615FCC20-E9D3-4146-A067-93B558AB9E8D}"/>
                </a:ext>
              </a:extLst>
            </p:cNvPr>
            <p:cNvSpPr txBox="1">
              <a:spLocks noChangeArrowheads="1"/>
            </p:cNvSpPr>
            <p:nvPr/>
          </p:nvSpPr>
          <p:spPr bwMode="auto">
            <a:xfrm>
              <a:off x="5101" y="3346"/>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118" name="Oval 1106">
              <a:extLst>
                <a:ext uri="{FF2B5EF4-FFF2-40B4-BE49-F238E27FC236}">
                  <a16:creationId xmlns:a16="http://schemas.microsoft.com/office/drawing/2014/main" id="{83E81B9D-FFA7-4D26-BFDE-2C6DB055D534}"/>
                </a:ext>
              </a:extLst>
            </p:cNvPr>
            <p:cNvSpPr>
              <a:spLocks noChangeArrowheads="1"/>
            </p:cNvSpPr>
            <p:nvPr/>
          </p:nvSpPr>
          <p:spPr bwMode="auto">
            <a:xfrm>
              <a:off x="4102" y="331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19" name="Text Box 1107">
              <a:extLst>
                <a:ext uri="{FF2B5EF4-FFF2-40B4-BE49-F238E27FC236}">
                  <a16:creationId xmlns:a16="http://schemas.microsoft.com/office/drawing/2014/main" id="{AD3049BF-EE10-4D36-B3E6-B5A7703CF0BC}"/>
                </a:ext>
              </a:extLst>
            </p:cNvPr>
            <p:cNvSpPr txBox="1">
              <a:spLocks noChangeArrowheads="1"/>
            </p:cNvSpPr>
            <p:nvPr/>
          </p:nvSpPr>
          <p:spPr bwMode="auto">
            <a:xfrm>
              <a:off x="4103" y="3336"/>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120" name="Oval 1108">
              <a:extLst>
                <a:ext uri="{FF2B5EF4-FFF2-40B4-BE49-F238E27FC236}">
                  <a16:creationId xmlns:a16="http://schemas.microsoft.com/office/drawing/2014/main" id="{17D31793-5B60-4882-8FF9-0AEEB3E2B4BD}"/>
                </a:ext>
              </a:extLst>
            </p:cNvPr>
            <p:cNvSpPr>
              <a:spLocks noChangeArrowheads="1"/>
            </p:cNvSpPr>
            <p:nvPr/>
          </p:nvSpPr>
          <p:spPr bwMode="auto">
            <a:xfrm>
              <a:off x="3295" y="330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21" name="Text Box 1109">
              <a:extLst>
                <a:ext uri="{FF2B5EF4-FFF2-40B4-BE49-F238E27FC236}">
                  <a16:creationId xmlns:a16="http://schemas.microsoft.com/office/drawing/2014/main" id="{DFB26989-673F-40D0-9887-2110F3312E6B}"/>
                </a:ext>
              </a:extLst>
            </p:cNvPr>
            <p:cNvSpPr txBox="1">
              <a:spLocks noChangeArrowheads="1"/>
            </p:cNvSpPr>
            <p:nvPr/>
          </p:nvSpPr>
          <p:spPr bwMode="auto">
            <a:xfrm>
              <a:off x="3332" y="3329"/>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122" name="Oval 1110">
              <a:extLst>
                <a:ext uri="{FF2B5EF4-FFF2-40B4-BE49-F238E27FC236}">
                  <a16:creationId xmlns:a16="http://schemas.microsoft.com/office/drawing/2014/main" id="{B0CA0E95-850E-4ED3-AE3B-06BD29B6A992}"/>
                </a:ext>
              </a:extLst>
            </p:cNvPr>
            <p:cNvSpPr>
              <a:spLocks noChangeArrowheads="1"/>
            </p:cNvSpPr>
            <p:nvPr/>
          </p:nvSpPr>
          <p:spPr bwMode="auto">
            <a:xfrm>
              <a:off x="2990" y="388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23" name="Text Box 1111">
              <a:extLst>
                <a:ext uri="{FF2B5EF4-FFF2-40B4-BE49-F238E27FC236}">
                  <a16:creationId xmlns:a16="http://schemas.microsoft.com/office/drawing/2014/main" id="{293B1AD9-B013-4DD0-A54B-A3FC82A9097A}"/>
                </a:ext>
              </a:extLst>
            </p:cNvPr>
            <p:cNvSpPr txBox="1">
              <a:spLocks noChangeArrowheads="1"/>
            </p:cNvSpPr>
            <p:nvPr/>
          </p:nvSpPr>
          <p:spPr bwMode="auto">
            <a:xfrm>
              <a:off x="3014" y="3909"/>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20</a:t>
              </a:r>
            </a:p>
          </p:txBody>
        </p:sp>
        <p:sp>
          <p:nvSpPr>
            <p:cNvPr id="124" name="Oval 1112">
              <a:extLst>
                <a:ext uri="{FF2B5EF4-FFF2-40B4-BE49-F238E27FC236}">
                  <a16:creationId xmlns:a16="http://schemas.microsoft.com/office/drawing/2014/main" id="{8A3FBE09-BB1F-4B27-95AA-EE27BE9FEDD1}"/>
                </a:ext>
              </a:extLst>
            </p:cNvPr>
            <p:cNvSpPr>
              <a:spLocks noChangeArrowheads="1"/>
            </p:cNvSpPr>
            <p:nvPr/>
          </p:nvSpPr>
          <p:spPr bwMode="auto">
            <a:xfrm>
              <a:off x="3470" y="38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25" name="Text Box 1113">
              <a:extLst>
                <a:ext uri="{FF2B5EF4-FFF2-40B4-BE49-F238E27FC236}">
                  <a16:creationId xmlns:a16="http://schemas.microsoft.com/office/drawing/2014/main" id="{C98CCCD3-F3D1-466D-8D64-622143AD260E}"/>
                </a:ext>
              </a:extLst>
            </p:cNvPr>
            <p:cNvSpPr txBox="1">
              <a:spLocks noChangeArrowheads="1"/>
            </p:cNvSpPr>
            <p:nvPr/>
          </p:nvSpPr>
          <p:spPr bwMode="auto">
            <a:xfrm>
              <a:off x="3468" y="39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126" name="Oval 1114">
              <a:extLst>
                <a:ext uri="{FF2B5EF4-FFF2-40B4-BE49-F238E27FC236}">
                  <a16:creationId xmlns:a16="http://schemas.microsoft.com/office/drawing/2014/main" id="{CED11FFC-E117-4EEE-B1B6-4CFBA56C3B84}"/>
                </a:ext>
              </a:extLst>
            </p:cNvPr>
            <p:cNvSpPr>
              <a:spLocks noChangeArrowheads="1"/>
            </p:cNvSpPr>
            <p:nvPr/>
          </p:nvSpPr>
          <p:spPr bwMode="auto">
            <a:xfrm>
              <a:off x="3859" y="390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27" name="Text Box 1115">
              <a:extLst>
                <a:ext uri="{FF2B5EF4-FFF2-40B4-BE49-F238E27FC236}">
                  <a16:creationId xmlns:a16="http://schemas.microsoft.com/office/drawing/2014/main" id="{2732667E-6004-4DB1-AE7C-E6F7BE7087DF}"/>
                </a:ext>
              </a:extLst>
            </p:cNvPr>
            <p:cNvSpPr txBox="1">
              <a:spLocks noChangeArrowheads="1"/>
            </p:cNvSpPr>
            <p:nvPr/>
          </p:nvSpPr>
          <p:spPr bwMode="auto">
            <a:xfrm>
              <a:off x="3876" y="392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128" name="Freeform 1116">
              <a:extLst>
                <a:ext uri="{FF2B5EF4-FFF2-40B4-BE49-F238E27FC236}">
                  <a16:creationId xmlns:a16="http://schemas.microsoft.com/office/drawing/2014/main" id="{A1174B2F-67E8-473D-8180-A1E914B5E101}"/>
                </a:ext>
              </a:extLst>
            </p:cNvPr>
            <p:cNvSpPr>
              <a:spLocks/>
            </p:cNvSpPr>
            <p:nvPr/>
          </p:nvSpPr>
          <p:spPr bwMode="auto">
            <a:xfrm>
              <a:off x="4709" y="3010"/>
              <a:ext cx="136" cy="332"/>
            </a:xfrm>
            <a:custGeom>
              <a:avLst/>
              <a:gdLst>
                <a:gd name="T0" fmla="*/ 136 w 318"/>
                <a:gd name="T1" fmla="*/ 0 h 288"/>
                <a:gd name="T2" fmla="*/ 0 w 318"/>
                <a:gd name="T3" fmla="*/ 33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29" name="Line 1117">
              <a:extLst>
                <a:ext uri="{FF2B5EF4-FFF2-40B4-BE49-F238E27FC236}">
                  <a16:creationId xmlns:a16="http://schemas.microsoft.com/office/drawing/2014/main" id="{613A4607-35F5-4DA7-BA93-D5F51545E2E2}"/>
                </a:ext>
              </a:extLst>
            </p:cNvPr>
            <p:cNvSpPr>
              <a:spLocks noChangeShapeType="1"/>
            </p:cNvSpPr>
            <p:nvPr/>
          </p:nvSpPr>
          <p:spPr bwMode="auto">
            <a:xfrm>
              <a:off x="5049" y="3020"/>
              <a:ext cx="142" cy="322"/>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grpSp>
      <p:sp>
        <p:nvSpPr>
          <p:cNvPr id="130" name="Rectangle 1119">
            <a:extLst>
              <a:ext uri="{FF2B5EF4-FFF2-40B4-BE49-F238E27FC236}">
                <a16:creationId xmlns:a16="http://schemas.microsoft.com/office/drawing/2014/main" id="{C4871917-1811-4247-9CAA-C45B1B737AAB}"/>
              </a:ext>
            </a:extLst>
          </p:cNvPr>
          <p:cNvSpPr>
            <a:spLocks noChangeArrowheads="1"/>
          </p:cNvSpPr>
          <p:nvPr/>
        </p:nvSpPr>
        <p:spPr bwMode="auto">
          <a:xfrm>
            <a:off x="2051050" y="3542860"/>
            <a:ext cx="3441700" cy="18288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dirty="0">
                <a:solidFill>
                  <a:schemeClr val="tx1"/>
                </a:solidFill>
              </a:rPr>
              <a:t>1. </a:t>
            </a:r>
            <a:r>
              <a:rPr lang="zh-CN" altLang="en-US" dirty="0">
                <a:solidFill>
                  <a:schemeClr val="tx1"/>
                </a:solidFill>
              </a:rPr>
              <a:t>大根堆的根结点是所有结点的最大者。</a:t>
            </a:r>
          </a:p>
          <a:p>
            <a:r>
              <a:rPr lang="en-US" altLang="zh-CN" dirty="0">
                <a:solidFill>
                  <a:schemeClr val="tx1"/>
                </a:solidFill>
              </a:rPr>
              <a:t>2. </a:t>
            </a:r>
            <a:r>
              <a:rPr lang="zh-CN" altLang="en-US" dirty="0">
                <a:solidFill>
                  <a:schemeClr val="tx1"/>
                </a:solidFill>
              </a:rPr>
              <a:t>较大结点靠近根结点，但不绝对。</a:t>
            </a:r>
          </a:p>
        </p:txBody>
      </p:sp>
      <p:sp>
        <p:nvSpPr>
          <p:cNvPr id="131" name="AutoShape 1121">
            <a:extLst>
              <a:ext uri="{FF2B5EF4-FFF2-40B4-BE49-F238E27FC236}">
                <a16:creationId xmlns:a16="http://schemas.microsoft.com/office/drawing/2014/main" id="{628ECA2B-31B2-4779-8967-1CF4F07A0517}"/>
              </a:ext>
            </a:extLst>
          </p:cNvPr>
          <p:cNvSpPr>
            <a:spLocks noChangeArrowheads="1"/>
          </p:cNvSpPr>
          <p:nvPr/>
        </p:nvSpPr>
        <p:spPr bwMode="auto">
          <a:xfrm>
            <a:off x="5965825" y="3922272"/>
            <a:ext cx="231775" cy="1039813"/>
          </a:xfrm>
          <a:prstGeom prst="leftArrow">
            <a:avLst>
              <a:gd name="adj1" fmla="val 50000"/>
              <a:gd name="adj2" fmla="val 40528"/>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Tree>
    <p:extLst>
      <p:ext uri="{BB962C8B-B14F-4D97-AF65-F5344CB8AC3E}">
        <p14:creationId xmlns:p14="http://schemas.microsoft.com/office/powerpoint/2010/main" val="138078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68"/>
                                        </p:tgtEl>
                                        <p:attrNameLst>
                                          <p:attrName>ppt_x</p:attrName>
                                        </p:attrNameLst>
                                      </p:cBhvr>
                                      <p:tavLst>
                                        <p:tav tm="0">
                                          <p:val>
                                            <p:strVal val="ppt_x"/>
                                          </p:val>
                                        </p:tav>
                                        <p:tav tm="100000">
                                          <p:val>
                                            <p:strVal val="ppt_x"/>
                                          </p:val>
                                        </p:tav>
                                      </p:tavLst>
                                    </p:anim>
                                    <p:anim calcmode="lin" valueType="num">
                                      <p:cBhvr additive="base">
                                        <p:cTn id="21" dur="500"/>
                                        <p:tgtEl>
                                          <p:spTgt spid="68"/>
                                        </p:tgtEl>
                                        <p:attrNameLst>
                                          <p:attrName>ppt_y</p:attrName>
                                        </p:attrNameLst>
                                      </p:cBhvr>
                                      <p:tavLst>
                                        <p:tav tm="0">
                                          <p:val>
                                            <p:strVal val="ppt_y"/>
                                          </p:val>
                                        </p:tav>
                                        <p:tav tm="100000">
                                          <p:val>
                                            <p:strVal val="1+ppt_h/2"/>
                                          </p:val>
                                        </p:tav>
                                      </p:tavLst>
                                    </p:anim>
                                    <p:set>
                                      <p:cBhvr>
                                        <p:cTn id="22" dur="1" fill="hold">
                                          <p:stCondLst>
                                            <p:cond delay="499"/>
                                          </p:stCondLst>
                                        </p:cTn>
                                        <p:tgtEl>
                                          <p:spTgt spid="68"/>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98"/>
                                        </p:tgtEl>
                                        <p:attrNameLst>
                                          <p:attrName>ppt_x</p:attrName>
                                        </p:attrNameLst>
                                      </p:cBhvr>
                                      <p:tavLst>
                                        <p:tav tm="0">
                                          <p:val>
                                            <p:strVal val="ppt_x"/>
                                          </p:val>
                                        </p:tav>
                                        <p:tav tm="100000">
                                          <p:val>
                                            <p:strVal val="ppt_x"/>
                                          </p:val>
                                        </p:tav>
                                      </p:tavLst>
                                    </p:anim>
                                    <p:anim calcmode="lin" valueType="num">
                                      <p:cBhvr additive="base">
                                        <p:cTn id="25" dur="500"/>
                                        <p:tgtEl>
                                          <p:spTgt spid="98"/>
                                        </p:tgtEl>
                                        <p:attrNameLst>
                                          <p:attrName>ppt_y</p:attrName>
                                        </p:attrNameLst>
                                      </p:cBhvr>
                                      <p:tavLst>
                                        <p:tav tm="0">
                                          <p:val>
                                            <p:strVal val="ppt_y"/>
                                          </p:val>
                                        </p:tav>
                                        <p:tav tm="100000">
                                          <p:val>
                                            <p:strVal val="1+ppt_h/2"/>
                                          </p:val>
                                        </p:tav>
                                      </p:tavLst>
                                    </p:anim>
                                    <p:set>
                                      <p:cBhvr>
                                        <p:cTn id="26" dur="1" fill="hold">
                                          <p:stCondLst>
                                            <p:cond delay="499"/>
                                          </p:stCondLst>
                                        </p:cTn>
                                        <p:tgtEl>
                                          <p:spTgt spid="98"/>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99"/>
                                        </p:tgtEl>
                                        <p:attrNameLst>
                                          <p:attrName>ppt_x</p:attrName>
                                        </p:attrNameLst>
                                      </p:cBhvr>
                                      <p:tavLst>
                                        <p:tav tm="0">
                                          <p:val>
                                            <p:strVal val="ppt_x"/>
                                          </p:val>
                                        </p:tav>
                                        <p:tav tm="100000">
                                          <p:val>
                                            <p:strVal val="ppt_x"/>
                                          </p:val>
                                        </p:tav>
                                      </p:tavLst>
                                    </p:anim>
                                    <p:anim calcmode="lin" valueType="num">
                                      <p:cBhvr additive="base">
                                        <p:cTn id="29" dur="500"/>
                                        <p:tgtEl>
                                          <p:spTgt spid="99"/>
                                        </p:tgtEl>
                                        <p:attrNameLst>
                                          <p:attrName>ppt_y</p:attrName>
                                        </p:attrNameLst>
                                      </p:cBhvr>
                                      <p:tavLst>
                                        <p:tav tm="0">
                                          <p:val>
                                            <p:strVal val="ppt_y"/>
                                          </p:val>
                                        </p:tav>
                                        <p:tav tm="100000">
                                          <p:val>
                                            <p:strVal val="1+ppt_h/2"/>
                                          </p:val>
                                        </p:tav>
                                      </p:tavLst>
                                    </p:anim>
                                    <p:set>
                                      <p:cBhvr>
                                        <p:cTn id="30" dur="1" fill="hold">
                                          <p:stCondLst>
                                            <p:cond delay="499"/>
                                          </p:stCondLst>
                                        </p:cTn>
                                        <p:tgtEl>
                                          <p:spTgt spid="9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blinds(horizontal)">
                                      <p:cBhvr>
                                        <p:cTn id="35" dur="500"/>
                                        <p:tgtEl>
                                          <p:spTgt spid="10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wipe(right)">
                                      <p:cBhvr>
                                        <p:cTn id="40" dur="500"/>
                                        <p:tgtEl>
                                          <p:spTgt spid="13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99" grpId="0" animBg="1"/>
      <p:bldP spid="99" grpId="1" animBg="1"/>
      <p:bldP spid="130" grpId="0" animBg="1"/>
      <p:bldP spid="1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657664"/>
            <a:ext cx="9932027" cy="1202091"/>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堆的存储</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堆使用</a:t>
            </a:r>
            <a:r>
              <a:rPr lang="zh-CN" altLang="en-US" sz="2400" b="1" cap="none" dirty="0">
                <a:solidFill>
                  <a:srgbClr val="9900CC"/>
                </a:solidFill>
                <a:latin typeface="Times New Roman" panose="02020603050405020304" pitchFamily="18" charset="0"/>
                <a:cs typeface="Times New Roman" panose="02020603050405020304" pitchFamily="18" charset="0"/>
              </a:rPr>
              <a:t>一维数组</a:t>
            </a:r>
            <a:r>
              <a:rPr lang="zh-CN" altLang="en-US" sz="2400" b="1" cap="none" dirty="0">
                <a:latin typeface="Times New Roman" panose="02020603050405020304" pitchFamily="18" charset="0"/>
                <a:cs typeface="Times New Roman" panose="02020603050405020304" pitchFamily="18" charset="0"/>
              </a:rPr>
              <a:t>，按照层次遍历的顺序存储。以下均以最大堆进行举例。</a:t>
            </a:r>
            <a:endParaRPr lang="en-US" altLang="zh-CN" sz="2400" b="1" cap="none" dirty="0">
              <a:latin typeface="Times New Roman" panose="02020603050405020304" pitchFamily="18" charset="0"/>
              <a:cs typeface="Times New Roman" panose="02020603050405020304" pitchFamily="18" charset="0"/>
            </a:endParaRPr>
          </a:p>
        </p:txBody>
      </p:sp>
      <p:grpSp>
        <p:nvGrpSpPr>
          <p:cNvPr id="4" name="Group 1130">
            <a:extLst>
              <a:ext uri="{FF2B5EF4-FFF2-40B4-BE49-F238E27FC236}">
                <a16:creationId xmlns:a16="http://schemas.microsoft.com/office/drawing/2014/main" id="{1D520544-022F-4668-A350-B55A953B8840}"/>
              </a:ext>
            </a:extLst>
          </p:cNvPr>
          <p:cNvGrpSpPr>
            <a:grpSpLocks/>
          </p:cNvGrpSpPr>
          <p:nvPr/>
        </p:nvGrpSpPr>
        <p:grpSpPr bwMode="auto">
          <a:xfrm>
            <a:off x="4646613" y="2280443"/>
            <a:ext cx="3856038" cy="2957513"/>
            <a:chOff x="542" y="1054"/>
            <a:chExt cx="2429" cy="1863"/>
          </a:xfrm>
        </p:grpSpPr>
        <p:sp>
          <p:nvSpPr>
            <p:cNvPr id="5" name="Oval 1084">
              <a:extLst>
                <a:ext uri="{FF2B5EF4-FFF2-40B4-BE49-F238E27FC236}">
                  <a16:creationId xmlns:a16="http://schemas.microsoft.com/office/drawing/2014/main" id="{0D6BB9CC-0F66-4718-B24E-4A31E7ECA32F}"/>
                </a:ext>
              </a:extLst>
            </p:cNvPr>
            <p:cNvSpPr>
              <a:spLocks noChangeArrowheads="1"/>
            </p:cNvSpPr>
            <p:nvPr/>
          </p:nvSpPr>
          <p:spPr bwMode="auto">
            <a:xfrm>
              <a:off x="1808" y="105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6" name="Text Box 1085">
              <a:extLst>
                <a:ext uri="{FF2B5EF4-FFF2-40B4-BE49-F238E27FC236}">
                  <a16:creationId xmlns:a16="http://schemas.microsoft.com/office/drawing/2014/main" id="{40C784E4-15FF-4196-B840-3A35CEAB1189}"/>
                </a:ext>
              </a:extLst>
            </p:cNvPr>
            <p:cNvSpPr txBox="1">
              <a:spLocks noChangeArrowheads="1"/>
            </p:cNvSpPr>
            <p:nvPr/>
          </p:nvSpPr>
          <p:spPr bwMode="auto">
            <a:xfrm>
              <a:off x="1814" y="1074"/>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50</a:t>
              </a:r>
            </a:p>
          </p:txBody>
        </p:sp>
        <p:sp>
          <p:nvSpPr>
            <p:cNvPr id="7" name="Freeform 1086">
              <a:extLst>
                <a:ext uri="{FF2B5EF4-FFF2-40B4-BE49-F238E27FC236}">
                  <a16:creationId xmlns:a16="http://schemas.microsoft.com/office/drawing/2014/main" id="{99954A8D-753B-404A-9A52-E443F3CDD26F}"/>
                </a:ext>
              </a:extLst>
            </p:cNvPr>
            <p:cNvSpPr>
              <a:spLocks/>
            </p:cNvSpPr>
            <p:nvPr/>
          </p:nvSpPr>
          <p:spPr bwMode="auto">
            <a:xfrm>
              <a:off x="1499" y="1272"/>
              <a:ext cx="340" cy="269"/>
            </a:xfrm>
            <a:custGeom>
              <a:avLst/>
              <a:gdLst>
                <a:gd name="T0" fmla="*/ 340 w 406"/>
                <a:gd name="T1" fmla="*/ 0 h 302"/>
                <a:gd name="T2" fmla="*/ 0 w 406"/>
                <a:gd name="T3" fmla="*/ 269 h 302"/>
                <a:gd name="T4" fmla="*/ 0 60000 65536"/>
                <a:gd name="T5" fmla="*/ 0 60000 65536"/>
                <a:gd name="T6" fmla="*/ 0 w 406"/>
                <a:gd name="T7" fmla="*/ 0 h 302"/>
                <a:gd name="T8" fmla="*/ 406 w 406"/>
                <a:gd name="T9" fmla="*/ 302 h 302"/>
              </a:gdLst>
              <a:ahLst/>
              <a:cxnLst>
                <a:cxn ang="T4">
                  <a:pos x="T0" y="T1"/>
                </a:cxn>
                <a:cxn ang="T5">
                  <a:pos x="T2" y="T3"/>
                </a:cxn>
              </a:cxnLst>
              <a:rect l="T6" t="T7" r="T8" b="T9"/>
              <a:pathLst>
                <a:path w="406" h="302">
                  <a:moveTo>
                    <a:pt x="406" y="0"/>
                  </a:moveTo>
                  <a:lnTo>
                    <a:pt x="0" y="302"/>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8" name="Freeform 1087">
              <a:extLst>
                <a:ext uri="{FF2B5EF4-FFF2-40B4-BE49-F238E27FC236}">
                  <a16:creationId xmlns:a16="http://schemas.microsoft.com/office/drawing/2014/main" id="{6545CA6B-5162-464B-B4A6-6D984D691A6D}"/>
                </a:ext>
              </a:extLst>
            </p:cNvPr>
            <p:cNvSpPr>
              <a:spLocks/>
            </p:cNvSpPr>
            <p:nvPr/>
          </p:nvSpPr>
          <p:spPr bwMode="auto">
            <a:xfrm>
              <a:off x="1005" y="1744"/>
              <a:ext cx="300" cy="322"/>
            </a:xfrm>
            <a:custGeom>
              <a:avLst/>
              <a:gdLst>
                <a:gd name="T0" fmla="*/ 300 w 318"/>
                <a:gd name="T1" fmla="*/ 0 h 288"/>
                <a:gd name="T2" fmla="*/ 0 w 318"/>
                <a:gd name="T3" fmla="*/ 32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 name="Line 1088">
              <a:extLst>
                <a:ext uri="{FF2B5EF4-FFF2-40B4-BE49-F238E27FC236}">
                  <a16:creationId xmlns:a16="http://schemas.microsoft.com/office/drawing/2014/main" id="{14B24997-3B86-4313-B405-B1D4595E3E3D}"/>
                </a:ext>
              </a:extLst>
            </p:cNvPr>
            <p:cNvSpPr>
              <a:spLocks noChangeShapeType="1"/>
            </p:cNvSpPr>
            <p:nvPr/>
          </p:nvSpPr>
          <p:spPr bwMode="auto">
            <a:xfrm>
              <a:off x="1499" y="1744"/>
              <a:ext cx="272" cy="294"/>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0" name="Freeform 1089">
              <a:extLst>
                <a:ext uri="{FF2B5EF4-FFF2-40B4-BE49-F238E27FC236}">
                  <a16:creationId xmlns:a16="http://schemas.microsoft.com/office/drawing/2014/main" id="{1D5310B5-26EC-4787-B55E-575E127F9B63}"/>
                </a:ext>
              </a:extLst>
            </p:cNvPr>
            <p:cNvSpPr>
              <a:spLocks/>
            </p:cNvSpPr>
            <p:nvPr/>
          </p:nvSpPr>
          <p:spPr bwMode="auto">
            <a:xfrm>
              <a:off x="705" y="2265"/>
              <a:ext cx="190" cy="368"/>
            </a:xfrm>
            <a:custGeom>
              <a:avLst/>
              <a:gdLst>
                <a:gd name="T0" fmla="*/ 190 w 159"/>
                <a:gd name="T1" fmla="*/ 0 h 357"/>
                <a:gd name="T2" fmla="*/ 0 w 159"/>
                <a:gd name="T3" fmla="*/ 368 h 357"/>
                <a:gd name="T4" fmla="*/ 0 60000 65536"/>
                <a:gd name="T5" fmla="*/ 0 60000 65536"/>
                <a:gd name="T6" fmla="*/ 0 w 159"/>
                <a:gd name="T7" fmla="*/ 0 h 357"/>
                <a:gd name="T8" fmla="*/ 159 w 159"/>
                <a:gd name="T9" fmla="*/ 357 h 357"/>
              </a:gdLst>
              <a:ahLst/>
              <a:cxnLst>
                <a:cxn ang="T4">
                  <a:pos x="T0" y="T1"/>
                </a:cxn>
                <a:cxn ang="T5">
                  <a:pos x="T2" y="T3"/>
                </a:cxn>
              </a:cxnLst>
              <a:rect l="T6" t="T7" r="T8" b="T9"/>
              <a:pathLst>
                <a:path w="159" h="357">
                  <a:moveTo>
                    <a:pt x="159" y="0"/>
                  </a:moveTo>
                  <a:lnTo>
                    <a:pt x="0" y="35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 name="Freeform 1090">
              <a:extLst>
                <a:ext uri="{FF2B5EF4-FFF2-40B4-BE49-F238E27FC236}">
                  <a16:creationId xmlns:a16="http://schemas.microsoft.com/office/drawing/2014/main" id="{6706482D-0BCB-4C91-9B7A-B9CF19975C57}"/>
                </a:ext>
              </a:extLst>
            </p:cNvPr>
            <p:cNvSpPr>
              <a:spLocks/>
            </p:cNvSpPr>
            <p:nvPr/>
          </p:nvSpPr>
          <p:spPr bwMode="auto">
            <a:xfrm>
              <a:off x="1572" y="2301"/>
              <a:ext cx="161" cy="417"/>
            </a:xfrm>
            <a:custGeom>
              <a:avLst/>
              <a:gdLst>
                <a:gd name="T0" fmla="*/ 161 w 133"/>
                <a:gd name="T1" fmla="*/ 0 h 297"/>
                <a:gd name="T2" fmla="*/ 0 w 133"/>
                <a:gd name="T3" fmla="*/ 417 h 297"/>
                <a:gd name="T4" fmla="*/ 0 60000 65536"/>
                <a:gd name="T5" fmla="*/ 0 60000 65536"/>
                <a:gd name="T6" fmla="*/ 0 w 133"/>
                <a:gd name="T7" fmla="*/ 0 h 297"/>
                <a:gd name="T8" fmla="*/ 133 w 133"/>
                <a:gd name="T9" fmla="*/ 297 h 297"/>
              </a:gdLst>
              <a:ahLst/>
              <a:cxnLst>
                <a:cxn ang="T4">
                  <a:pos x="T0" y="T1"/>
                </a:cxn>
                <a:cxn ang="T5">
                  <a:pos x="T2" y="T3"/>
                </a:cxn>
              </a:cxnLst>
              <a:rect l="T6" t="T7" r="T8" b="T9"/>
              <a:pathLst>
                <a:path w="133" h="297">
                  <a:moveTo>
                    <a:pt x="133" y="0"/>
                  </a:moveTo>
                  <a:lnTo>
                    <a:pt x="0" y="29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2" name="Freeform 1091">
              <a:extLst>
                <a:ext uri="{FF2B5EF4-FFF2-40B4-BE49-F238E27FC236}">
                  <a16:creationId xmlns:a16="http://schemas.microsoft.com/office/drawing/2014/main" id="{4214F75D-8C5C-4539-B37A-D147D9FE5418}"/>
                </a:ext>
              </a:extLst>
            </p:cNvPr>
            <p:cNvSpPr>
              <a:spLocks/>
            </p:cNvSpPr>
            <p:nvPr/>
          </p:nvSpPr>
          <p:spPr bwMode="auto">
            <a:xfrm>
              <a:off x="1085" y="2291"/>
              <a:ext cx="94" cy="322"/>
            </a:xfrm>
            <a:custGeom>
              <a:avLst/>
              <a:gdLst>
                <a:gd name="T0" fmla="*/ 0 w 140"/>
                <a:gd name="T1" fmla="*/ 0 h 327"/>
                <a:gd name="T2" fmla="*/ 94 w 140"/>
                <a:gd name="T3" fmla="*/ 322 h 327"/>
                <a:gd name="T4" fmla="*/ 0 60000 65536"/>
                <a:gd name="T5" fmla="*/ 0 60000 65536"/>
                <a:gd name="T6" fmla="*/ 0 w 140"/>
                <a:gd name="T7" fmla="*/ 0 h 327"/>
                <a:gd name="T8" fmla="*/ 140 w 140"/>
                <a:gd name="T9" fmla="*/ 327 h 327"/>
              </a:gdLst>
              <a:ahLst/>
              <a:cxnLst>
                <a:cxn ang="T4">
                  <a:pos x="T0" y="T1"/>
                </a:cxn>
                <a:cxn ang="T5">
                  <a:pos x="T2" y="T3"/>
                </a:cxn>
              </a:cxnLst>
              <a:rect l="T6" t="T7" r="T8" b="T9"/>
              <a:pathLst>
                <a:path w="140" h="327">
                  <a:moveTo>
                    <a:pt x="0" y="0"/>
                  </a:moveTo>
                  <a:lnTo>
                    <a:pt x="140" y="327"/>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3" name="Freeform 1092">
              <a:extLst>
                <a:ext uri="{FF2B5EF4-FFF2-40B4-BE49-F238E27FC236}">
                  <a16:creationId xmlns:a16="http://schemas.microsoft.com/office/drawing/2014/main" id="{0467AD86-00AC-4E51-BE2B-52DCBAEBE2B3}"/>
                </a:ext>
              </a:extLst>
            </p:cNvPr>
            <p:cNvSpPr>
              <a:spLocks/>
            </p:cNvSpPr>
            <p:nvPr/>
          </p:nvSpPr>
          <p:spPr bwMode="auto">
            <a:xfrm>
              <a:off x="2066" y="1262"/>
              <a:ext cx="350" cy="276"/>
            </a:xfrm>
            <a:custGeom>
              <a:avLst/>
              <a:gdLst>
                <a:gd name="T0" fmla="*/ 0 w 325"/>
                <a:gd name="T1" fmla="*/ 0 h 288"/>
                <a:gd name="T2" fmla="*/ 350 w 325"/>
                <a:gd name="T3" fmla="*/ 276 h 288"/>
                <a:gd name="T4" fmla="*/ 0 60000 65536"/>
                <a:gd name="T5" fmla="*/ 0 60000 65536"/>
                <a:gd name="T6" fmla="*/ 0 w 325"/>
                <a:gd name="T7" fmla="*/ 0 h 288"/>
                <a:gd name="T8" fmla="*/ 325 w 325"/>
                <a:gd name="T9" fmla="*/ 288 h 288"/>
              </a:gdLst>
              <a:ahLst/>
              <a:cxnLst>
                <a:cxn ang="T4">
                  <a:pos x="T0" y="T1"/>
                </a:cxn>
                <a:cxn ang="T5">
                  <a:pos x="T2" y="T3"/>
                </a:cxn>
              </a:cxnLst>
              <a:rect l="T6" t="T7" r="T8" b="T9"/>
              <a:pathLst>
                <a:path w="325" h="288">
                  <a:moveTo>
                    <a:pt x="0" y="0"/>
                  </a:moveTo>
                  <a:lnTo>
                    <a:pt x="325"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4" name="Oval 1093">
              <a:extLst>
                <a:ext uri="{FF2B5EF4-FFF2-40B4-BE49-F238E27FC236}">
                  <a16:creationId xmlns:a16="http://schemas.microsoft.com/office/drawing/2014/main" id="{547E90C2-D59E-4088-827A-530F1DA59F4C}"/>
                </a:ext>
              </a:extLst>
            </p:cNvPr>
            <p:cNvSpPr>
              <a:spLocks noChangeArrowheads="1"/>
            </p:cNvSpPr>
            <p:nvPr/>
          </p:nvSpPr>
          <p:spPr bwMode="auto">
            <a:xfrm>
              <a:off x="1250"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5" name="Text Box 1094">
              <a:extLst>
                <a:ext uri="{FF2B5EF4-FFF2-40B4-BE49-F238E27FC236}">
                  <a16:creationId xmlns:a16="http://schemas.microsoft.com/office/drawing/2014/main" id="{2FDDD2AA-7C6D-430D-923F-8B69098FEB8C}"/>
                </a:ext>
              </a:extLst>
            </p:cNvPr>
            <p:cNvSpPr txBox="1">
              <a:spLocks noChangeArrowheads="1"/>
            </p:cNvSpPr>
            <p:nvPr/>
          </p:nvSpPr>
          <p:spPr bwMode="auto">
            <a:xfrm>
              <a:off x="1270"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38</a:t>
              </a:r>
            </a:p>
          </p:txBody>
        </p:sp>
        <p:sp>
          <p:nvSpPr>
            <p:cNvPr id="16" name="Oval 1095">
              <a:extLst>
                <a:ext uri="{FF2B5EF4-FFF2-40B4-BE49-F238E27FC236}">
                  <a16:creationId xmlns:a16="http://schemas.microsoft.com/office/drawing/2014/main" id="{EC890907-AC24-46B3-BD19-3828D1345898}"/>
                </a:ext>
              </a:extLst>
            </p:cNvPr>
            <p:cNvSpPr>
              <a:spLocks noChangeArrowheads="1"/>
            </p:cNvSpPr>
            <p:nvPr/>
          </p:nvSpPr>
          <p:spPr bwMode="auto">
            <a:xfrm>
              <a:off x="2344"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7" name="Text Box 1096">
              <a:extLst>
                <a:ext uri="{FF2B5EF4-FFF2-40B4-BE49-F238E27FC236}">
                  <a16:creationId xmlns:a16="http://schemas.microsoft.com/office/drawing/2014/main" id="{1BC2B008-F9BA-496D-9BD2-F02116337989}"/>
                </a:ext>
              </a:extLst>
            </p:cNvPr>
            <p:cNvSpPr txBox="1">
              <a:spLocks noChangeArrowheads="1"/>
            </p:cNvSpPr>
            <p:nvPr/>
          </p:nvSpPr>
          <p:spPr bwMode="auto">
            <a:xfrm>
              <a:off x="2359"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45</a:t>
              </a:r>
            </a:p>
          </p:txBody>
        </p:sp>
        <p:sp>
          <p:nvSpPr>
            <p:cNvPr id="18" name="Oval 1097">
              <a:extLst>
                <a:ext uri="{FF2B5EF4-FFF2-40B4-BE49-F238E27FC236}">
                  <a16:creationId xmlns:a16="http://schemas.microsoft.com/office/drawing/2014/main" id="{F22DBE20-E0D1-47B3-88D8-B01D39DC3B68}"/>
                </a:ext>
              </a:extLst>
            </p:cNvPr>
            <p:cNvSpPr>
              <a:spLocks noChangeArrowheads="1"/>
            </p:cNvSpPr>
            <p:nvPr/>
          </p:nvSpPr>
          <p:spPr bwMode="auto">
            <a:xfrm>
              <a:off x="2102" y="204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19" name="Text Box 1098">
              <a:extLst>
                <a:ext uri="{FF2B5EF4-FFF2-40B4-BE49-F238E27FC236}">
                  <a16:creationId xmlns:a16="http://schemas.microsoft.com/office/drawing/2014/main" id="{35EE3A36-0EEA-479C-975D-0A8CA1373FB3}"/>
                </a:ext>
              </a:extLst>
            </p:cNvPr>
            <p:cNvSpPr txBox="1">
              <a:spLocks noChangeArrowheads="1"/>
            </p:cNvSpPr>
            <p:nvPr/>
          </p:nvSpPr>
          <p:spPr bwMode="auto">
            <a:xfrm>
              <a:off x="2132" y="206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40</a:t>
              </a:r>
            </a:p>
          </p:txBody>
        </p:sp>
        <p:sp>
          <p:nvSpPr>
            <p:cNvPr id="20" name="Oval 1099">
              <a:extLst>
                <a:ext uri="{FF2B5EF4-FFF2-40B4-BE49-F238E27FC236}">
                  <a16:creationId xmlns:a16="http://schemas.microsoft.com/office/drawing/2014/main" id="{8017C8B2-AE95-45B8-8BFF-CC45B072670B}"/>
                </a:ext>
              </a:extLst>
            </p:cNvPr>
            <p:cNvSpPr>
              <a:spLocks noChangeArrowheads="1"/>
            </p:cNvSpPr>
            <p:nvPr/>
          </p:nvSpPr>
          <p:spPr bwMode="auto">
            <a:xfrm>
              <a:off x="2643" y="204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21" name="Text Box 1100">
              <a:extLst>
                <a:ext uri="{FF2B5EF4-FFF2-40B4-BE49-F238E27FC236}">
                  <a16:creationId xmlns:a16="http://schemas.microsoft.com/office/drawing/2014/main" id="{20B0E3A1-FC6E-4F63-BDE2-715E2FBCB988}"/>
                </a:ext>
              </a:extLst>
            </p:cNvPr>
            <p:cNvSpPr txBox="1">
              <a:spLocks noChangeArrowheads="1"/>
            </p:cNvSpPr>
            <p:nvPr/>
          </p:nvSpPr>
          <p:spPr bwMode="auto">
            <a:xfrm>
              <a:off x="2631" y="206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22" name="Oval 1101">
              <a:extLst>
                <a:ext uri="{FF2B5EF4-FFF2-40B4-BE49-F238E27FC236}">
                  <a16:creationId xmlns:a16="http://schemas.microsoft.com/office/drawing/2014/main" id="{9E692337-26E1-43DC-B85F-CBEF626FBA38}"/>
                </a:ext>
              </a:extLst>
            </p:cNvPr>
            <p:cNvSpPr>
              <a:spLocks noChangeArrowheads="1"/>
            </p:cNvSpPr>
            <p:nvPr/>
          </p:nvSpPr>
          <p:spPr bwMode="auto">
            <a:xfrm>
              <a:off x="1654" y="204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23" name="Text Box 1102">
              <a:extLst>
                <a:ext uri="{FF2B5EF4-FFF2-40B4-BE49-F238E27FC236}">
                  <a16:creationId xmlns:a16="http://schemas.microsoft.com/office/drawing/2014/main" id="{2B9A19EF-199A-4807-A01E-DC6C1B6048E2}"/>
                </a:ext>
              </a:extLst>
            </p:cNvPr>
            <p:cNvSpPr txBox="1">
              <a:spLocks noChangeArrowheads="1"/>
            </p:cNvSpPr>
            <p:nvPr/>
          </p:nvSpPr>
          <p:spPr bwMode="auto">
            <a:xfrm>
              <a:off x="1678" y="206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24" name="Oval 1103">
              <a:extLst>
                <a:ext uri="{FF2B5EF4-FFF2-40B4-BE49-F238E27FC236}">
                  <a16:creationId xmlns:a16="http://schemas.microsoft.com/office/drawing/2014/main" id="{C8011F31-639D-4ABF-A559-3F056232E482}"/>
                </a:ext>
              </a:extLst>
            </p:cNvPr>
            <p:cNvSpPr>
              <a:spLocks noChangeArrowheads="1"/>
            </p:cNvSpPr>
            <p:nvPr/>
          </p:nvSpPr>
          <p:spPr bwMode="auto">
            <a:xfrm>
              <a:off x="847" y="203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25" name="Text Box 1104">
              <a:extLst>
                <a:ext uri="{FF2B5EF4-FFF2-40B4-BE49-F238E27FC236}">
                  <a16:creationId xmlns:a16="http://schemas.microsoft.com/office/drawing/2014/main" id="{252E1715-2181-4AD2-A324-7E30B989C89E}"/>
                </a:ext>
              </a:extLst>
            </p:cNvPr>
            <p:cNvSpPr txBox="1">
              <a:spLocks noChangeArrowheads="1"/>
            </p:cNvSpPr>
            <p:nvPr/>
          </p:nvSpPr>
          <p:spPr bwMode="auto">
            <a:xfrm>
              <a:off x="862" y="205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26" name="Oval 1105">
              <a:extLst>
                <a:ext uri="{FF2B5EF4-FFF2-40B4-BE49-F238E27FC236}">
                  <a16:creationId xmlns:a16="http://schemas.microsoft.com/office/drawing/2014/main" id="{F3074B7A-02B0-4D39-BFF1-0FA989E31159}"/>
                </a:ext>
              </a:extLst>
            </p:cNvPr>
            <p:cNvSpPr>
              <a:spLocks noChangeArrowheads="1"/>
            </p:cNvSpPr>
            <p:nvPr/>
          </p:nvSpPr>
          <p:spPr bwMode="auto">
            <a:xfrm>
              <a:off x="542" y="261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27" name="Text Box 1106">
              <a:extLst>
                <a:ext uri="{FF2B5EF4-FFF2-40B4-BE49-F238E27FC236}">
                  <a16:creationId xmlns:a16="http://schemas.microsoft.com/office/drawing/2014/main" id="{A7141CAE-43BF-4094-909A-EC8CBA152C4E}"/>
                </a:ext>
              </a:extLst>
            </p:cNvPr>
            <p:cNvSpPr txBox="1">
              <a:spLocks noChangeArrowheads="1"/>
            </p:cNvSpPr>
            <p:nvPr/>
          </p:nvSpPr>
          <p:spPr bwMode="auto">
            <a:xfrm>
              <a:off x="544" y="263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20</a:t>
              </a:r>
            </a:p>
          </p:txBody>
        </p:sp>
        <p:sp>
          <p:nvSpPr>
            <p:cNvPr id="28" name="Oval 1107">
              <a:extLst>
                <a:ext uri="{FF2B5EF4-FFF2-40B4-BE49-F238E27FC236}">
                  <a16:creationId xmlns:a16="http://schemas.microsoft.com/office/drawing/2014/main" id="{15887E76-FA2C-4187-A73A-642EB6711C11}"/>
                </a:ext>
              </a:extLst>
            </p:cNvPr>
            <p:cNvSpPr>
              <a:spLocks noChangeArrowheads="1"/>
            </p:cNvSpPr>
            <p:nvPr/>
          </p:nvSpPr>
          <p:spPr bwMode="auto">
            <a:xfrm>
              <a:off x="1022"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29" name="Text Box 1108">
              <a:extLst>
                <a:ext uri="{FF2B5EF4-FFF2-40B4-BE49-F238E27FC236}">
                  <a16:creationId xmlns:a16="http://schemas.microsoft.com/office/drawing/2014/main" id="{51FE88ED-095F-422C-AE6C-2DF0E2444EBD}"/>
                </a:ext>
              </a:extLst>
            </p:cNvPr>
            <p:cNvSpPr txBox="1">
              <a:spLocks noChangeArrowheads="1"/>
            </p:cNvSpPr>
            <p:nvPr/>
          </p:nvSpPr>
          <p:spPr bwMode="auto">
            <a:xfrm>
              <a:off x="1043"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30" name="Oval 1109">
              <a:extLst>
                <a:ext uri="{FF2B5EF4-FFF2-40B4-BE49-F238E27FC236}">
                  <a16:creationId xmlns:a16="http://schemas.microsoft.com/office/drawing/2014/main" id="{EB1631A1-84F4-4662-A105-C7A8EBA47394}"/>
                </a:ext>
              </a:extLst>
            </p:cNvPr>
            <p:cNvSpPr>
              <a:spLocks noChangeArrowheads="1"/>
            </p:cNvSpPr>
            <p:nvPr/>
          </p:nvSpPr>
          <p:spPr bwMode="auto">
            <a:xfrm>
              <a:off x="1421"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sz="2400"/>
            </a:p>
          </p:txBody>
        </p:sp>
        <p:sp>
          <p:nvSpPr>
            <p:cNvPr id="31" name="Text Box 1110">
              <a:extLst>
                <a:ext uri="{FF2B5EF4-FFF2-40B4-BE49-F238E27FC236}">
                  <a16:creationId xmlns:a16="http://schemas.microsoft.com/office/drawing/2014/main" id="{F577E727-330A-4250-858C-012D05BF8D0D}"/>
                </a:ext>
              </a:extLst>
            </p:cNvPr>
            <p:cNvSpPr txBox="1">
              <a:spLocks noChangeArrowheads="1"/>
            </p:cNvSpPr>
            <p:nvPr/>
          </p:nvSpPr>
          <p:spPr bwMode="auto">
            <a:xfrm>
              <a:off x="1451"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32" name="Freeform 1111">
              <a:extLst>
                <a:ext uri="{FF2B5EF4-FFF2-40B4-BE49-F238E27FC236}">
                  <a16:creationId xmlns:a16="http://schemas.microsoft.com/office/drawing/2014/main" id="{55D4FD86-DAB2-4EFD-9A39-D6271B916F8F}"/>
                </a:ext>
              </a:extLst>
            </p:cNvPr>
            <p:cNvSpPr>
              <a:spLocks/>
            </p:cNvSpPr>
            <p:nvPr/>
          </p:nvSpPr>
          <p:spPr bwMode="auto">
            <a:xfrm>
              <a:off x="2259" y="1736"/>
              <a:ext cx="136" cy="332"/>
            </a:xfrm>
            <a:custGeom>
              <a:avLst/>
              <a:gdLst>
                <a:gd name="T0" fmla="*/ 136 w 318"/>
                <a:gd name="T1" fmla="*/ 0 h 288"/>
                <a:gd name="T2" fmla="*/ 0 w 318"/>
                <a:gd name="T3" fmla="*/ 332 h 288"/>
                <a:gd name="T4" fmla="*/ 0 60000 65536"/>
                <a:gd name="T5" fmla="*/ 0 60000 65536"/>
                <a:gd name="T6" fmla="*/ 0 w 318"/>
                <a:gd name="T7" fmla="*/ 0 h 288"/>
                <a:gd name="T8" fmla="*/ 318 w 318"/>
                <a:gd name="T9" fmla="*/ 288 h 288"/>
              </a:gdLst>
              <a:ahLst/>
              <a:cxnLst>
                <a:cxn ang="T4">
                  <a:pos x="T0" y="T1"/>
                </a:cxn>
                <a:cxn ang="T5">
                  <a:pos x="T2" y="T3"/>
                </a:cxn>
              </a:cxnLst>
              <a:rect l="T6" t="T7" r="T8" b="T9"/>
              <a:pathLst>
                <a:path w="318" h="288">
                  <a:moveTo>
                    <a:pt x="318" y="0"/>
                  </a:moveTo>
                  <a:lnTo>
                    <a:pt x="0" y="288"/>
                  </a:lnTo>
                </a:path>
              </a:pathLst>
            </a:custGeom>
            <a:noFill/>
            <a:ln w="38100"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33" name="Line 1112">
              <a:extLst>
                <a:ext uri="{FF2B5EF4-FFF2-40B4-BE49-F238E27FC236}">
                  <a16:creationId xmlns:a16="http://schemas.microsoft.com/office/drawing/2014/main" id="{55C0B159-9891-40B3-AF24-3F5064C2A831}"/>
                </a:ext>
              </a:extLst>
            </p:cNvPr>
            <p:cNvSpPr>
              <a:spLocks noChangeShapeType="1"/>
            </p:cNvSpPr>
            <p:nvPr/>
          </p:nvSpPr>
          <p:spPr bwMode="auto">
            <a:xfrm>
              <a:off x="2599" y="1746"/>
              <a:ext cx="142" cy="322"/>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grpSp>
      <p:grpSp>
        <p:nvGrpSpPr>
          <p:cNvPr id="34" name="Group 1129">
            <a:extLst>
              <a:ext uri="{FF2B5EF4-FFF2-40B4-BE49-F238E27FC236}">
                <a16:creationId xmlns:a16="http://schemas.microsoft.com/office/drawing/2014/main" id="{1DA9E0FF-988D-4254-BF05-41CE041F2ECC}"/>
              </a:ext>
            </a:extLst>
          </p:cNvPr>
          <p:cNvGrpSpPr>
            <a:grpSpLocks/>
          </p:cNvGrpSpPr>
          <p:nvPr/>
        </p:nvGrpSpPr>
        <p:grpSpPr bwMode="auto">
          <a:xfrm>
            <a:off x="4953001" y="5447506"/>
            <a:ext cx="7112000" cy="919162"/>
            <a:chOff x="735" y="3049"/>
            <a:chExt cx="4480" cy="579"/>
          </a:xfrm>
        </p:grpSpPr>
        <p:grpSp>
          <p:nvGrpSpPr>
            <p:cNvPr id="35" name="Group 1122">
              <a:extLst>
                <a:ext uri="{FF2B5EF4-FFF2-40B4-BE49-F238E27FC236}">
                  <a16:creationId xmlns:a16="http://schemas.microsoft.com/office/drawing/2014/main" id="{928EB3A9-892D-49D8-86DE-6CEFC752F0AE}"/>
                </a:ext>
              </a:extLst>
            </p:cNvPr>
            <p:cNvGrpSpPr>
              <a:grpSpLocks/>
            </p:cNvGrpSpPr>
            <p:nvPr/>
          </p:nvGrpSpPr>
          <p:grpSpPr bwMode="auto">
            <a:xfrm>
              <a:off x="735" y="3332"/>
              <a:ext cx="4423" cy="296"/>
              <a:chOff x="527" y="3177"/>
              <a:chExt cx="4423" cy="296"/>
            </a:xfrm>
          </p:grpSpPr>
          <p:sp>
            <p:nvSpPr>
              <p:cNvPr id="37" name="Text Box 1036">
                <a:extLst>
                  <a:ext uri="{FF2B5EF4-FFF2-40B4-BE49-F238E27FC236}">
                    <a16:creationId xmlns:a16="http://schemas.microsoft.com/office/drawing/2014/main" id="{2915E527-864E-4BD0-B428-567634A5E4C3}"/>
                  </a:ext>
                </a:extLst>
              </p:cNvPr>
              <p:cNvSpPr txBox="1">
                <a:spLocks noChangeArrowheads="1"/>
              </p:cNvSpPr>
              <p:nvPr/>
            </p:nvSpPr>
            <p:spPr bwMode="auto">
              <a:xfrm>
                <a:off x="527" y="3181"/>
                <a:ext cx="4423" cy="292"/>
              </a:xfrm>
              <a:prstGeom prst="rect">
                <a:avLst/>
              </a:prstGeom>
              <a:solidFill>
                <a:schemeClr val="hlink"/>
              </a:solidFill>
              <a:ln w="28575">
                <a:solidFill>
                  <a:schemeClr val="accent1"/>
                </a:solidFill>
                <a:miter lim="800000"/>
                <a:headEnd/>
                <a:tailEnd/>
              </a:ln>
            </p:spPr>
            <p:txBody>
              <a:bodyPr lIns="90000" tIns="0" rIns="0" bIns="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lgn="just"/>
                <a:r>
                  <a:rPr lang="en-US" altLang="zh-CN" sz="3200" dirty="0">
                    <a:solidFill>
                      <a:schemeClr val="tx1"/>
                    </a:solidFill>
                  </a:rPr>
                  <a:t>50   38   45   32   36   40   28   20   18   28</a:t>
                </a:r>
              </a:p>
            </p:txBody>
          </p:sp>
          <p:sp>
            <p:nvSpPr>
              <p:cNvPr id="38" name="Line 1113">
                <a:extLst>
                  <a:ext uri="{FF2B5EF4-FFF2-40B4-BE49-F238E27FC236}">
                    <a16:creationId xmlns:a16="http://schemas.microsoft.com/office/drawing/2014/main" id="{4E090891-6489-4FB8-AF8C-86ABC237556E}"/>
                  </a:ext>
                </a:extLst>
              </p:cNvPr>
              <p:cNvSpPr>
                <a:spLocks noChangeShapeType="1"/>
              </p:cNvSpPr>
              <p:nvPr/>
            </p:nvSpPr>
            <p:spPr bwMode="auto">
              <a:xfrm>
                <a:off x="972" y="3181"/>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 name="Line 1114">
                <a:extLst>
                  <a:ext uri="{FF2B5EF4-FFF2-40B4-BE49-F238E27FC236}">
                    <a16:creationId xmlns:a16="http://schemas.microsoft.com/office/drawing/2014/main" id="{70CA64BF-F468-4FF2-A167-6FDEC09BCCB5}"/>
                  </a:ext>
                </a:extLst>
              </p:cNvPr>
              <p:cNvSpPr>
                <a:spLocks noChangeShapeType="1"/>
              </p:cNvSpPr>
              <p:nvPr/>
            </p:nvSpPr>
            <p:spPr bwMode="auto">
              <a:xfrm>
                <a:off x="1407" y="3189"/>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Line 1115">
                <a:extLst>
                  <a:ext uri="{FF2B5EF4-FFF2-40B4-BE49-F238E27FC236}">
                    <a16:creationId xmlns:a16="http://schemas.microsoft.com/office/drawing/2014/main" id="{2F44AD9B-8E3D-4963-BC45-4265E9D65844}"/>
                  </a:ext>
                </a:extLst>
              </p:cNvPr>
              <p:cNvSpPr>
                <a:spLocks noChangeShapeType="1"/>
              </p:cNvSpPr>
              <p:nvPr/>
            </p:nvSpPr>
            <p:spPr bwMode="auto">
              <a:xfrm>
                <a:off x="1841" y="3181"/>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1" name="Line 1116">
                <a:extLst>
                  <a:ext uri="{FF2B5EF4-FFF2-40B4-BE49-F238E27FC236}">
                    <a16:creationId xmlns:a16="http://schemas.microsoft.com/office/drawing/2014/main" id="{22B440BB-2070-4035-AF45-B0D7C42CD5C8}"/>
                  </a:ext>
                </a:extLst>
              </p:cNvPr>
              <p:cNvSpPr>
                <a:spLocks noChangeShapeType="1"/>
              </p:cNvSpPr>
              <p:nvPr/>
            </p:nvSpPr>
            <p:spPr bwMode="auto">
              <a:xfrm>
                <a:off x="2306" y="3189"/>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1117">
                <a:extLst>
                  <a:ext uri="{FF2B5EF4-FFF2-40B4-BE49-F238E27FC236}">
                    <a16:creationId xmlns:a16="http://schemas.microsoft.com/office/drawing/2014/main" id="{8E0615FA-9B4B-4C6B-AB80-CBB68ECD6A0F}"/>
                  </a:ext>
                </a:extLst>
              </p:cNvPr>
              <p:cNvSpPr>
                <a:spLocks noChangeShapeType="1"/>
              </p:cNvSpPr>
              <p:nvPr/>
            </p:nvSpPr>
            <p:spPr bwMode="auto">
              <a:xfrm>
                <a:off x="2748" y="3179"/>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 name="Line 1118">
                <a:extLst>
                  <a:ext uri="{FF2B5EF4-FFF2-40B4-BE49-F238E27FC236}">
                    <a16:creationId xmlns:a16="http://schemas.microsoft.com/office/drawing/2014/main" id="{41B02AF2-346C-4F3D-A314-6B7114ADB3B7}"/>
                  </a:ext>
                </a:extLst>
              </p:cNvPr>
              <p:cNvSpPr>
                <a:spLocks noChangeShapeType="1"/>
              </p:cNvSpPr>
              <p:nvPr/>
            </p:nvSpPr>
            <p:spPr bwMode="auto">
              <a:xfrm>
                <a:off x="3193" y="3181"/>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4" name="Line 1119">
                <a:extLst>
                  <a:ext uri="{FF2B5EF4-FFF2-40B4-BE49-F238E27FC236}">
                    <a16:creationId xmlns:a16="http://schemas.microsoft.com/office/drawing/2014/main" id="{D444890E-2E1E-4590-9756-FEE719E6A0FE}"/>
                  </a:ext>
                </a:extLst>
              </p:cNvPr>
              <p:cNvSpPr>
                <a:spLocks noChangeShapeType="1"/>
              </p:cNvSpPr>
              <p:nvPr/>
            </p:nvSpPr>
            <p:spPr bwMode="auto">
              <a:xfrm>
                <a:off x="3637" y="3181"/>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 name="Line 1120">
                <a:extLst>
                  <a:ext uri="{FF2B5EF4-FFF2-40B4-BE49-F238E27FC236}">
                    <a16:creationId xmlns:a16="http://schemas.microsoft.com/office/drawing/2014/main" id="{CDAFF176-0C41-4436-8BF0-CE9D338A5519}"/>
                  </a:ext>
                </a:extLst>
              </p:cNvPr>
              <p:cNvSpPr>
                <a:spLocks noChangeShapeType="1"/>
              </p:cNvSpPr>
              <p:nvPr/>
            </p:nvSpPr>
            <p:spPr bwMode="auto">
              <a:xfrm>
                <a:off x="4092" y="3181"/>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Line 1121">
                <a:extLst>
                  <a:ext uri="{FF2B5EF4-FFF2-40B4-BE49-F238E27FC236}">
                    <a16:creationId xmlns:a16="http://schemas.microsoft.com/office/drawing/2014/main" id="{64EAA70C-4CB6-422B-8EDC-1F28EA167E77}"/>
                  </a:ext>
                </a:extLst>
              </p:cNvPr>
              <p:cNvSpPr>
                <a:spLocks noChangeShapeType="1"/>
              </p:cNvSpPr>
              <p:nvPr/>
            </p:nvSpPr>
            <p:spPr bwMode="auto">
              <a:xfrm>
                <a:off x="4533" y="3177"/>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6" name="Text Box 1123">
              <a:extLst>
                <a:ext uri="{FF2B5EF4-FFF2-40B4-BE49-F238E27FC236}">
                  <a16:creationId xmlns:a16="http://schemas.microsoft.com/office/drawing/2014/main" id="{25D03591-5D56-4C9C-8606-E0E0A5F3D263}"/>
                </a:ext>
              </a:extLst>
            </p:cNvPr>
            <p:cNvSpPr txBox="1">
              <a:spLocks noChangeArrowheads="1"/>
            </p:cNvSpPr>
            <p:nvPr/>
          </p:nvSpPr>
          <p:spPr bwMode="auto">
            <a:xfrm>
              <a:off x="860" y="3049"/>
              <a:ext cx="43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chemeClr val="tx1"/>
                  </a:solidFill>
                </a:rPr>
                <a:t>0      1      2     3      4      5      6      7      8     9</a:t>
              </a:r>
            </a:p>
          </p:txBody>
        </p:sp>
      </p:grpSp>
      <p:grpSp>
        <p:nvGrpSpPr>
          <p:cNvPr id="47" name="Group 1128">
            <a:extLst>
              <a:ext uri="{FF2B5EF4-FFF2-40B4-BE49-F238E27FC236}">
                <a16:creationId xmlns:a16="http://schemas.microsoft.com/office/drawing/2014/main" id="{7EEF61BB-0881-4DFE-8010-A05CAC29FB1F}"/>
              </a:ext>
            </a:extLst>
          </p:cNvPr>
          <p:cNvGrpSpPr>
            <a:grpSpLocks/>
          </p:cNvGrpSpPr>
          <p:nvPr/>
        </p:nvGrpSpPr>
        <p:grpSpPr bwMode="auto">
          <a:xfrm>
            <a:off x="9036051" y="3991768"/>
            <a:ext cx="2384425" cy="1214438"/>
            <a:chOff x="3307" y="2132"/>
            <a:chExt cx="1502" cy="765"/>
          </a:xfrm>
        </p:grpSpPr>
        <p:sp>
          <p:nvSpPr>
            <p:cNvPr id="48" name="Text Box 1126">
              <a:extLst>
                <a:ext uri="{FF2B5EF4-FFF2-40B4-BE49-F238E27FC236}">
                  <a16:creationId xmlns:a16="http://schemas.microsoft.com/office/drawing/2014/main" id="{811A2064-67CF-4DB3-960B-DAC382C1EEA9}"/>
                </a:ext>
              </a:extLst>
            </p:cNvPr>
            <p:cNvSpPr txBox="1">
              <a:spLocks noChangeArrowheads="1"/>
            </p:cNvSpPr>
            <p:nvPr/>
          </p:nvSpPr>
          <p:spPr bwMode="auto">
            <a:xfrm>
              <a:off x="3307" y="2132"/>
              <a:ext cx="1502" cy="33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1"/>
                  </a:solidFill>
                </a:rPr>
                <a:t>采用顺序存储</a:t>
              </a:r>
            </a:p>
          </p:txBody>
        </p:sp>
        <p:sp>
          <p:nvSpPr>
            <p:cNvPr id="49" name="AutoShape 1127">
              <a:extLst>
                <a:ext uri="{FF2B5EF4-FFF2-40B4-BE49-F238E27FC236}">
                  <a16:creationId xmlns:a16="http://schemas.microsoft.com/office/drawing/2014/main" id="{B284A931-F331-4479-A726-ADCF5F8D39BA}"/>
                </a:ext>
              </a:extLst>
            </p:cNvPr>
            <p:cNvSpPr>
              <a:spLocks noChangeArrowheads="1"/>
            </p:cNvSpPr>
            <p:nvPr/>
          </p:nvSpPr>
          <p:spPr bwMode="auto">
            <a:xfrm>
              <a:off x="3914" y="2529"/>
              <a:ext cx="255" cy="368"/>
            </a:xfrm>
            <a:prstGeom prst="downArrow">
              <a:avLst>
                <a:gd name="adj1" fmla="val 50000"/>
                <a:gd name="adj2" fmla="val 30586"/>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grpSp>
      <p:sp>
        <p:nvSpPr>
          <p:cNvPr id="50" name="文本框 49">
            <a:extLst>
              <a:ext uri="{FF2B5EF4-FFF2-40B4-BE49-F238E27FC236}">
                <a16:creationId xmlns:a16="http://schemas.microsoft.com/office/drawing/2014/main" id="{F0142FC1-C3FD-443E-8DA1-F2FF77E1C754}"/>
              </a:ext>
            </a:extLst>
          </p:cNvPr>
          <p:cNvSpPr txBox="1"/>
          <p:nvPr/>
        </p:nvSpPr>
        <p:spPr>
          <a:xfrm>
            <a:off x="1085282" y="2280443"/>
            <a:ext cx="2969083" cy="3724096"/>
          </a:xfrm>
          <a:prstGeom prst="rect">
            <a:avLst/>
          </a:prstGeom>
          <a:noFill/>
        </p:spPr>
        <p:txBody>
          <a:bodyPr wrap="none" rtlCol="0">
            <a:spAutoFit/>
          </a:bodyPr>
          <a:lstStyle/>
          <a:p>
            <a:r>
              <a:rPr lang="zh-CN" altLang="en-US" sz="2400" b="1" dirty="0"/>
              <a:t>节点数 </a:t>
            </a:r>
            <a:r>
              <a:rPr lang="en-US" altLang="zh-CN" sz="2400" b="1" dirty="0"/>
              <a:t>n</a:t>
            </a:r>
          </a:p>
          <a:p>
            <a:r>
              <a:rPr lang="zh-CN" altLang="en-US" sz="2400" b="1" dirty="0"/>
              <a:t>高度 </a:t>
            </a:r>
            <a:r>
              <a:rPr lang="en-US" altLang="zh-CN" sz="2400" b="1" dirty="0" err="1"/>
              <a:t>logn</a:t>
            </a:r>
            <a:endParaRPr lang="en-US" altLang="zh-CN" sz="2400" b="1" dirty="0"/>
          </a:p>
          <a:p>
            <a:r>
              <a:rPr lang="zh-CN" altLang="en-US" sz="2400" b="1" dirty="0">
                <a:solidFill>
                  <a:srgbClr val="FF3399"/>
                </a:solidFill>
              </a:rPr>
              <a:t>父节点</a:t>
            </a:r>
            <a:r>
              <a:rPr lang="en-US" altLang="zh-CN" sz="2400" b="1" dirty="0">
                <a:solidFill>
                  <a:srgbClr val="FF3399"/>
                </a:solidFill>
              </a:rPr>
              <a:t> </a:t>
            </a:r>
            <a:r>
              <a:rPr lang="en-US" altLang="zh-CN" sz="2400" b="1" dirty="0" err="1">
                <a:solidFill>
                  <a:srgbClr val="CC6600"/>
                </a:solidFill>
              </a:rPr>
              <a:t>i</a:t>
            </a:r>
            <a:endParaRPr lang="en-US" altLang="zh-CN" sz="2400" b="1" dirty="0">
              <a:solidFill>
                <a:srgbClr val="CC6600"/>
              </a:solidFill>
            </a:endParaRPr>
          </a:p>
          <a:p>
            <a:r>
              <a:rPr lang="zh-CN" altLang="en-US" sz="2400" b="1" dirty="0">
                <a:solidFill>
                  <a:srgbClr val="009900"/>
                </a:solidFill>
              </a:rPr>
              <a:t>左子节点 </a:t>
            </a:r>
            <a:r>
              <a:rPr lang="en-US" altLang="zh-CN" sz="2400" b="1" dirty="0">
                <a:solidFill>
                  <a:srgbClr val="FF0000"/>
                </a:solidFill>
              </a:rPr>
              <a:t>2</a:t>
            </a:r>
            <a:r>
              <a:rPr lang="en-US" altLang="zh-CN" sz="2400" b="1" dirty="0"/>
              <a:t>*</a:t>
            </a:r>
            <a:r>
              <a:rPr lang="en-US" altLang="zh-CN" sz="2400" b="1" dirty="0">
                <a:solidFill>
                  <a:srgbClr val="CC6600"/>
                </a:solidFill>
              </a:rPr>
              <a:t>i</a:t>
            </a:r>
            <a:r>
              <a:rPr lang="en-US" altLang="zh-CN" sz="2400" b="1" dirty="0"/>
              <a:t>+</a:t>
            </a:r>
            <a:r>
              <a:rPr lang="en-US" altLang="zh-CN" sz="2400" b="1" dirty="0">
                <a:solidFill>
                  <a:srgbClr val="FF0000"/>
                </a:solidFill>
              </a:rPr>
              <a:t>1</a:t>
            </a:r>
            <a:r>
              <a:rPr lang="en-US" altLang="zh-CN" sz="2400" b="1" dirty="0"/>
              <a:t> </a:t>
            </a:r>
          </a:p>
          <a:p>
            <a:r>
              <a:rPr lang="zh-CN" altLang="en-US" sz="2400" b="1" dirty="0">
                <a:solidFill>
                  <a:srgbClr val="CC00CC"/>
                </a:solidFill>
              </a:rPr>
              <a:t>右子节点</a:t>
            </a:r>
            <a:r>
              <a:rPr lang="en-US" altLang="zh-CN" sz="2400" b="1" dirty="0">
                <a:solidFill>
                  <a:srgbClr val="FF0000"/>
                </a:solidFill>
              </a:rPr>
              <a:t>2</a:t>
            </a:r>
            <a:r>
              <a:rPr lang="en-US" altLang="zh-CN" sz="2400" b="1" dirty="0"/>
              <a:t>*</a:t>
            </a:r>
            <a:r>
              <a:rPr lang="en-US" altLang="zh-CN" sz="2400" b="1" dirty="0">
                <a:solidFill>
                  <a:srgbClr val="CC6600"/>
                </a:solidFill>
              </a:rPr>
              <a:t>i</a:t>
            </a:r>
            <a:r>
              <a:rPr lang="en-US" altLang="zh-CN" sz="2400" b="1" dirty="0"/>
              <a:t>+</a:t>
            </a:r>
            <a:r>
              <a:rPr lang="en-US" altLang="zh-CN" sz="2400" b="1" dirty="0">
                <a:solidFill>
                  <a:srgbClr val="FF0000"/>
                </a:solidFill>
              </a:rPr>
              <a:t>2</a:t>
            </a:r>
          </a:p>
          <a:p>
            <a:r>
              <a:rPr lang="zh-CN" altLang="en-US" sz="2400" b="1" dirty="0"/>
              <a:t>父节点所在区间：</a:t>
            </a:r>
            <a:endParaRPr lang="en-US" altLang="zh-CN" sz="2400" b="1" dirty="0"/>
          </a:p>
          <a:p>
            <a:r>
              <a:rPr lang="en-US" altLang="zh-CN" sz="2400" b="1" dirty="0"/>
              <a:t>[0, (n/2) - 1]</a:t>
            </a:r>
          </a:p>
          <a:p>
            <a:r>
              <a:rPr lang="zh-CN" altLang="en-US" sz="2400" b="1" dirty="0"/>
              <a:t>叶子节点所在区间：</a:t>
            </a:r>
            <a:endParaRPr lang="en-US" altLang="zh-CN" sz="2400" b="1" dirty="0"/>
          </a:p>
          <a:p>
            <a:r>
              <a:rPr lang="en-US" altLang="zh-CN" sz="2400" b="1" dirty="0"/>
              <a:t>[n/2, n - 1]</a:t>
            </a:r>
            <a:endParaRPr lang="zh-CN" altLang="en-US" sz="2400" b="1" dirty="0"/>
          </a:p>
          <a:p>
            <a:endParaRPr lang="zh-CN" altLang="en-US" sz="2000" b="1" dirty="0"/>
          </a:p>
        </p:txBody>
      </p:sp>
    </p:spTree>
    <p:extLst>
      <p:ext uri="{BB962C8B-B14F-4D97-AF65-F5344CB8AC3E}">
        <p14:creationId xmlns:p14="http://schemas.microsoft.com/office/powerpoint/2010/main" val="188913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657664"/>
            <a:ext cx="9932027" cy="3404748"/>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堆的调整</a:t>
            </a:r>
          </a:p>
          <a:p>
            <a:pPr marL="0" indent="0">
              <a:buNone/>
            </a:pPr>
            <a:r>
              <a:rPr lang="zh-CN" altLang="en-US" sz="2400" b="1" cap="none" dirty="0">
                <a:latin typeface="Times New Roman" panose="02020603050405020304" pitchFamily="18" charset="0"/>
                <a:cs typeface="Times New Roman" panose="02020603050405020304" pitchFamily="18" charset="0"/>
              </a:rPr>
              <a:t>假设某个节点的左右子树都已经满足堆的性质。该如何调整该节点呢？</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1 </a:t>
            </a:r>
            <a:r>
              <a:rPr lang="zh-CN" altLang="en-US" sz="2400" b="1" cap="none" dirty="0">
                <a:solidFill>
                  <a:srgbClr val="9900CC"/>
                </a:solidFill>
                <a:latin typeface="Times New Roman" panose="02020603050405020304" pitchFamily="18" charset="0"/>
                <a:cs typeface="Times New Roman" panose="02020603050405020304" pitchFamily="18" charset="0"/>
              </a:rPr>
              <a:t>找出该节点、左孩子、右孩子的最大值</a:t>
            </a:r>
            <a:r>
              <a:rPr lang="zh-CN" altLang="en-US" sz="2400" b="1" cap="none" dirty="0">
                <a:latin typeface="Times New Roman" panose="02020603050405020304" pitchFamily="18" charset="0"/>
                <a:cs typeface="Times New Roman" panose="02020603050405020304" pitchFamily="18" charset="0"/>
              </a:rPr>
              <a:t>。判断最大值是否为该节点</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    1.1 </a:t>
            </a:r>
            <a:r>
              <a:rPr lang="zh-CN" altLang="en-US" sz="2400" b="1" cap="none" dirty="0">
                <a:latin typeface="Times New Roman" panose="02020603050405020304" pitchFamily="18" charset="0"/>
                <a:cs typeface="Times New Roman" panose="02020603050405020304" pitchFamily="18" charset="0"/>
              </a:rPr>
              <a:t>是的话，满足堆的性质，结束</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    1.2 </a:t>
            </a:r>
            <a:r>
              <a:rPr lang="zh-CN" altLang="en-US" sz="2400" b="1" cap="none" dirty="0">
                <a:latin typeface="Times New Roman" panose="02020603050405020304" pitchFamily="18" charset="0"/>
                <a:cs typeface="Times New Roman" panose="02020603050405020304" pitchFamily="18" charset="0"/>
              </a:rPr>
              <a:t>否的话，</a:t>
            </a:r>
            <a:r>
              <a:rPr lang="zh-CN" altLang="en-US" sz="2400" b="1" cap="none" dirty="0">
                <a:solidFill>
                  <a:srgbClr val="009900"/>
                </a:solidFill>
                <a:latin typeface="Times New Roman" panose="02020603050405020304" pitchFamily="18" charset="0"/>
                <a:cs typeface="Times New Roman" panose="02020603050405020304" pitchFamily="18" charset="0"/>
              </a:rPr>
              <a:t>将该节点与最大值所在节点</a:t>
            </a:r>
            <a:r>
              <a:rPr lang="en-US" altLang="zh-CN" sz="2400" b="1" cap="none" dirty="0">
                <a:solidFill>
                  <a:srgbClr val="009900"/>
                </a:solidFill>
                <a:latin typeface="Times New Roman" panose="02020603050405020304" pitchFamily="18" charset="0"/>
                <a:cs typeface="Times New Roman" panose="02020603050405020304" pitchFamily="18" charset="0"/>
              </a:rPr>
              <a:t>A</a:t>
            </a:r>
            <a:r>
              <a:rPr lang="zh-CN" altLang="en-US" sz="2400" b="1" cap="none" dirty="0">
                <a:solidFill>
                  <a:srgbClr val="009900"/>
                </a:solidFill>
                <a:latin typeface="Times New Roman" panose="02020603050405020304" pitchFamily="18" charset="0"/>
                <a:cs typeface="Times New Roman" panose="02020603050405020304" pitchFamily="18" charset="0"/>
              </a:rPr>
              <a:t>的值交换</a:t>
            </a:r>
            <a:r>
              <a:rPr lang="zh-CN" altLang="en-US" sz="2400" b="1" cap="none" dirty="0">
                <a:latin typeface="Times New Roman" panose="02020603050405020304" pitchFamily="18" charset="0"/>
                <a:cs typeface="Times New Roman" panose="02020603050405020304" pitchFamily="18" charset="0"/>
              </a:rPr>
              <a:t>，针对节点</a:t>
            </a:r>
            <a:r>
              <a:rPr lang="en-US" altLang="zh-CN" sz="2400" b="1" cap="none" dirty="0">
                <a:latin typeface="Times New Roman" panose="02020603050405020304" pitchFamily="18" charset="0"/>
                <a:cs typeface="Times New Roman" panose="02020603050405020304" pitchFamily="18" charset="0"/>
              </a:rPr>
              <a:t>A</a:t>
            </a:r>
            <a:r>
              <a:rPr lang="zh-CN" altLang="en-US" sz="2400" b="1" cap="none" dirty="0">
                <a:latin typeface="Times New Roman" panose="02020603050405020304" pitchFamily="18" charset="0"/>
                <a:cs typeface="Times New Roman" panose="02020603050405020304" pitchFamily="18" charset="0"/>
              </a:rPr>
              <a:t>重复步骤</a:t>
            </a:r>
            <a:r>
              <a:rPr lang="en-US" altLang="zh-CN" sz="2400" b="1" cap="none" dirty="0">
                <a:latin typeface="Times New Roman" panose="02020603050405020304" pitchFamily="18" charset="0"/>
                <a:cs typeface="Times New Roman" panose="02020603050405020304" pitchFamily="18" charset="0"/>
              </a:rPr>
              <a:t>1</a:t>
            </a:r>
            <a:r>
              <a:rPr lang="zh-CN" altLang="en-US" sz="2400" b="1" cap="none" dirty="0">
                <a:latin typeface="Times New Roman" panose="02020603050405020304" pitchFamily="18" charset="0"/>
                <a:cs typeface="Times New Roman" panose="02020603050405020304" pitchFamily="18" charset="0"/>
              </a:rPr>
              <a:t>，直到到达叶子节点</a:t>
            </a:r>
            <a:endParaRPr lang="en-US" altLang="zh-CN" sz="2400" b="1" cap="none" dirty="0">
              <a:latin typeface="Times New Roman" panose="02020603050405020304" pitchFamily="18" charset="0"/>
              <a:cs typeface="Times New Roman" panose="02020603050405020304" pitchFamily="18" charset="0"/>
            </a:endParaRPr>
          </a:p>
        </p:txBody>
      </p:sp>
      <p:grpSp>
        <p:nvGrpSpPr>
          <p:cNvPr id="51" name="Group 95">
            <a:extLst>
              <a:ext uri="{FF2B5EF4-FFF2-40B4-BE49-F238E27FC236}">
                <a16:creationId xmlns:a16="http://schemas.microsoft.com/office/drawing/2014/main" id="{B5FD1A71-BB35-4110-AA00-883D2C514061}"/>
              </a:ext>
            </a:extLst>
          </p:cNvPr>
          <p:cNvGrpSpPr>
            <a:grpSpLocks/>
          </p:cNvGrpSpPr>
          <p:nvPr/>
        </p:nvGrpSpPr>
        <p:grpSpPr bwMode="auto">
          <a:xfrm>
            <a:off x="1735137" y="4329113"/>
            <a:ext cx="2541588" cy="2216150"/>
            <a:chOff x="777" y="1984"/>
            <a:chExt cx="1601" cy="1396"/>
          </a:xfrm>
        </p:grpSpPr>
        <p:sp>
          <p:nvSpPr>
            <p:cNvPr id="52" name="Oval 13">
              <a:extLst>
                <a:ext uri="{FF2B5EF4-FFF2-40B4-BE49-F238E27FC236}">
                  <a16:creationId xmlns:a16="http://schemas.microsoft.com/office/drawing/2014/main" id="{810CEDDA-056A-46E8-A8C6-5439688979F1}"/>
                </a:ext>
              </a:extLst>
            </p:cNvPr>
            <p:cNvSpPr>
              <a:spLocks noChangeArrowheads="1"/>
            </p:cNvSpPr>
            <p:nvPr/>
          </p:nvSpPr>
          <p:spPr bwMode="auto">
            <a:xfrm>
              <a:off x="1601" y="1984"/>
              <a:ext cx="295" cy="295"/>
            </a:xfrm>
            <a:prstGeom prst="ellipse">
              <a:avLst/>
            </a:prstGeom>
            <a:gradFill rotWithShape="0">
              <a:gsLst>
                <a:gs pos="0">
                  <a:srgbClr val="D60093"/>
                </a:gs>
                <a:gs pos="100000">
                  <a:srgbClr val="630044"/>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53" name="Text Box 14">
              <a:extLst>
                <a:ext uri="{FF2B5EF4-FFF2-40B4-BE49-F238E27FC236}">
                  <a16:creationId xmlns:a16="http://schemas.microsoft.com/office/drawing/2014/main" id="{6F6E4C1E-3BCF-4826-8B20-C73AFBB7767D}"/>
                </a:ext>
              </a:extLst>
            </p:cNvPr>
            <p:cNvSpPr txBox="1">
              <a:spLocks noChangeArrowheads="1"/>
            </p:cNvSpPr>
            <p:nvPr/>
          </p:nvSpPr>
          <p:spPr bwMode="auto">
            <a:xfrm>
              <a:off x="1629" y="199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chemeClr val="tx1"/>
                  </a:solidFill>
                </a:rPr>
                <a:t>28</a:t>
              </a:r>
            </a:p>
          </p:txBody>
        </p:sp>
        <p:sp>
          <p:nvSpPr>
            <p:cNvPr id="54" name="Freeform 19">
              <a:extLst>
                <a:ext uri="{FF2B5EF4-FFF2-40B4-BE49-F238E27FC236}">
                  <a16:creationId xmlns:a16="http://schemas.microsoft.com/office/drawing/2014/main" id="{129BEC77-0D6C-44F2-AD71-5EB1F4DF76BA}"/>
                </a:ext>
              </a:extLst>
            </p:cNvPr>
            <p:cNvSpPr>
              <a:spLocks/>
            </p:cNvSpPr>
            <p:nvPr/>
          </p:nvSpPr>
          <p:spPr bwMode="auto">
            <a:xfrm>
              <a:off x="1860" y="2194"/>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55" name="Freeform 20">
              <a:extLst>
                <a:ext uri="{FF2B5EF4-FFF2-40B4-BE49-F238E27FC236}">
                  <a16:creationId xmlns:a16="http://schemas.microsoft.com/office/drawing/2014/main" id="{86091899-5D59-4F5E-ABA3-9717D4ED0838}"/>
                </a:ext>
              </a:extLst>
            </p:cNvPr>
            <p:cNvSpPr>
              <a:spLocks/>
            </p:cNvSpPr>
            <p:nvPr/>
          </p:nvSpPr>
          <p:spPr bwMode="auto">
            <a:xfrm>
              <a:off x="1333" y="2694"/>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56" name="Freeform 21">
              <a:extLst>
                <a:ext uri="{FF2B5EF4-FFF2-40B4-BE49-F238E27FC236}">
                  <a16:creationId xmlns:a16="http://schemas.microsoft.com/office/drawing/2014/main" id="{CA271308-7E37-4BD6-8C59-C598AF412830}"/>
                </a:ext>
              </a:extLst>
            </p:cNvPr>
            <p:cNvSpPr>
              <a:spLocks/>
            </p:cNvSpPr>
            <p:nvPr/>
          </p:nvSpPr>
          <p:spPr bwMode="auto">
            <a:xfrm>
              <a:off x="949" y="2701"/>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57" name="Line 22">
              <a:extLst>
                <a:ext uri="{FF2B5EF4-FFF2-40B4-BE49-F238E27FC236}">
                  <a16:creationId xmlns:a16="http://schemas.microsoft.com/office/drawing/2014/main" id="{CCB9D59A-431E-4E89-884B-C7F66EC10881}"/>
                </a:ext>
              </a:extLst>
            </p:cNvPr>
            <p:cNvSpPr>
              <a:spLocks noChangeShapeType="1"/>
            </p:cNvSpPr>
            <p:nvPr/>
          </p:nvSpPr>
          <p:spPr bwMode="auto">
            <a:xfrm flipH="1">
              <a:off x="1346" y="2204"/>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58" name="Freeform 23">
              <a:extLst>
                <a:ext uri="{FF2B5EF4-FFF2-40B4-BE49-F238E27FC236}">
                  <a16:creationId xmlns:a16="http://schemas.microsoft.com/office/drawing/2014/main" id="{431999AF-8C49-4126-9BA8-AC47E5F2691A}"/>
                </a:ext>
              </a:extLst>
            </p:cNvPr>
            <p:cNvSpPr>
              <a:spLocks/>
            </p:cNvSpPr>
            <p:nvPr/>
          </p:nvSpPr>
          <p:spPr bwMode="auto">
            <a:xfrm>
              <a:off x="1998" y="2691"/>
              <a:ext cx="142" cy="368"/>
            </a:xfrm>
            <a:custGeom>
              <a:avLst/>
              <a:gdLst>
                <a:gd name="T0" fmla="*/ 142 w 188"/>
                <a:gd name="T1" fmla="*/ 0 h 329"/>
                <a:gd name="T2" fmla="*/ 0 w 188"/>
                <a:gd name="T3" fmla="*/ 368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59" name="Oval 63">
              <a:extLst>
                <a:ext uri="{FF2B5EF4-FFF2-40B4-BE49-F238E27FC236}">
                  <a16:creationId xmlns:a16="http://schemas.microsoft.com/office/drawing/2014/main" id="{03FC3F89-8365-4121-97EC-B973BE65F941}"/>
                </a:ext>
              </a:extLst>
            </p:cNvPr>
            <p:cNvSpPr>
              <a:spLocks noChangeArrowheads="1"/>
            </p:cNvSpPr>
            <p:nvPr/>
          </p:nvSpPr>
          <p:spPr bwMode="auto">
            <a:xfrm>
              <a:off x="1103" y="243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0" name="Text Box 64">
              <a:extLst>
                <a:ext uri="{FF2B5EF4-FFF2-40B4-BE49-F238E27FC236}">
                  <a16:creationId xmlns:a16="http://schemas.microsoft.com/office/drawing/2014/main" id="{14EDF83A-3255-46B5-9379-D127F4C717CE}"/>
                </a:ext>
              </a:extLst>
            </p:cNvPr>
            <p:cNvSpPr txBox="1">
              <a:spLocks noChangeArrowheads="1"/>
            </p:cNvSpPr>
            <p:nvPr/>
          </p:nvSpPr>
          <p:spPr bwMode="auto">
            <a:xfrm>
              <a:off x="1131" y="246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61" name="Oval 65">
              <a:extLst>
                <a:ext uri="{FF2B5EF4-FFF2-40B4-BE49-F238E27FC236}">
                  <a16:creationId xmlns:a16="http://schemas.microsoft.com/office/drawing/2014/main" id="{3A04358D-DE3E-4B81-B879-D27DB1FED821}"/>
                </a:ext>
              </a:extLst>
            </p:cNvPr>
            <p:cNvSpPr>
              <a:spLocks noChangeArrowheads="1"/>
            </p:cNvSpPr>
            <p:nvPr/>
          </p:nvSpPr>
          <p:spPr bwMode="auto">
            <a:xfrm>
              <a:off x="2083" y="243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2" name="Text Box 66">
              <a:extLst>
                <a:ext uri="{FF2B5EF4-FFF2-40B4-BE49-F238E27FC236}">
                  <a16:creationId xmlns:a16="http://schemas.microsoft.com/office/drawing/2014/main" id="{BF790F41-47A0-4DB6-99CE-6CF983CBC30B}"/>
                </a:ext>
              </a:extLst>
            </p:cNvPr>
            <p:cNvSpPr txBox="1">
              <a:spLocks noChangeArrowheads="1"/>
            </p:cNvSpPr>
            <p:nvPr/>
          </p:nvSpPr>
          <p:spPr bwMode="auto">
            <a:xfrm>
              <a:off x="2111" y="246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63" name="Oval 67">
              <a:extLst>
                <a:ext uri="{FF2B5EF4-FFF2-40B4-BE49-F238E27FC236}">
                  <a16:creationId xmlns:a16="http://schemas.microsoft.com/office/drawing/2014/main" id="{75C3A447-CC6B-4DFB-ABB3-E7FA5D09B824}"/>
                </a:ext>
              </a:extLst>
            </p:cNvPr>
            <p:cNvSpPr>
              <a:spLocks noChangeArrowheads="1"/>
            </p:cNvSpPr>
            <p:nvPr/>
          </p:nvSpPr>
          <p:spPr bwMode="auto">
            <a:xfrm>
              <a:off x="1816" y="303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4" name="Text Box 68">
              <a:extLst>
                <a:ext uri="{FF2B5EF4-FFF2-40B4-BE49-F238E27FC236}">
                  <a16:creationId xmlns:a16="http://schemas.microsoft.com/office/drawing/2014/main" id="{BBFCD048-24A5-4BE8-8310-587F68FBC4D5}"/>
                </a:ext>
              </a:extLst>
            </p:cNvPr>
            <p:cNvSpPr txBox="1">
              <a:spLocks noChangeArrowheads="1"/>
            </p:cNvSpPr>
            <p:nvPr/>
          </p:nvSpPr>
          <p:spPr bwMode="auto">
            <a:xfrm>
              <a:off x="1846" y="303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65" name="Oval 69">
              <a:extLst>
                <a:ext uri="{FF2B5EF4-FFF2-40B4-BE49-F238E27FC236}">
                  <a16:creationId xmlns:a16="http://schemas.microsoft.com/office/drawing/2014/main" id="{DD4FE0C3-CAB2-485F-BA43-8F75C0B1DCBC}"/>
                </a:ext>
              </a:extLst>
            </p:cNvPr>
            <p:cNvSpPr>
              <a:spLocks noChangeArrowheads="1"/>
            </p:cNvSpPr>
            <p:nvPr/>
          </p:nvSpPr>
          <p:spPr bwMode="auto">
            <a:xfrm>
              <a:off x="1414" y="303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6" name="Text Box 70">
              <a:extLst>
                <a:ext uri="{FF2B5EF4-FFF2-40B4-BE49-F238E27FC236}">
                  <a16:creationId xmlns:a16="http://schemas.microsoft.com/office/drawing/2014/main" id="{4BF3A566-97AA-4836-B4DD-4E85A0A2A32A}"/>
                </a:ext>
              </a:extLst>
            </p:cNvPr>
            <p:cNvSpPr txBox="1">
              <a:spLocks noChangeArrowheads="1"/>
            </p:cNvSpPr>
            <p:nvPr/>
          </p:nvSpPr>
          <p:spPr bwMode="auto">
            <a:xfrm>
              <a:off x="1442" y="305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67" name="Oval 71">
              <a:extLst>
                <a:ext uri="{FF2B5EF4-FFF2-40B4-BE49-F238E27FC236}">
                  <a16:creationId xmlns:a16="http://schemas.microsoft.com/office/drawing/2014/main" id="{1D5A241F-7585-4B8A-9E7A-FB0451F26C24}"/>
                </a:ext>
              </a:extLst>
            </p:cNvPr>
            <p:cNvSpPr>
              <a:spLocks noChangeArrowheads="1"/>
            </p:cNvSpPr>
            <p:nvPr/>
          </p:nvSpPr>
          <p:spPr bwMode="auto">
            <a:xfrm>
              <a:off x="777" y="303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8" name="Text Box 72">
              <a:extLst>
                <a:ext uri="{FF2B5EF4-FFF2-40B4-BE49-F238E27FC236}">
                  <a16:creationId xmlns:a16="http://schemas.microsoft.com/office/drawing/2014/main" id="{62FA303F-A16B-4EF6-A222-F387DA8105B1}"/>
                </a:ext>
              </a:extLst>
            </p:cNvPr>
            <p:cNvSpPr txBox="1">
              <a:spLocks noChangeArrowheads="1"/>
            </p:cNvSpPr>
            <p:nvPr/>
          </p:nvSpPr>
          <p:spPr bwMode="auto">
            <a:xfrm>
              <a:off x="805" y="305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30</a:t>
              </a:r>
            </a:p>
          </p:txBody>
        </p:sp>
      </p:grpSp>
      <p:sp>
        <p:nvSpPr>
          <p:cNvPr id="69" name="AutoShape 75">
            <a:extLst>
              <a:ext uri="{FF2B5EF4-FFF2-40B4-BE49-F238E27FC236}">
                <a16:creationId xmlns:a16="http://schemas.microsoft.com/office/drawing/2014/main" id="{43D1FF38-FEDF-4E56-B54F-24BA65B027D4}"/>
              </a:ext>
            </a:extLst>
          </p:cNvPr>
          <p:cNvSpPr>
            <a:spLocks noChangeArrowheads="1"/>
          </p:cNvSpPr>
          <p:nvPr/>
        </p:nvSpPr>
        <p:spPr bwMode="auto">
          <a:xfrm>
            <a:off x="4543425" y="4849813"/>
            <a:ext cx="230187" cy="1038225"/>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grpSp>
        <p:nvGrpSpPr>
          <p:cNvPr id="70" name="Group 98">
            <a:extLst>
              <a:ext uri="{FF2B5EF4-FFF2-40B4-BE49-F238E27FC236}">
                <a16:creationId xmlns:a16="http://schemas.microsoft.com/office/drawing/2014/main" id="{06CF9C00-321D-4139-BDFA-C96499A009A2}"/>
              </a:ext>
            </a:extLst>
          </p:cNvPr>
          <p:cNvGrpSpPr>
            <a:grpSpLocks/>
          </p:cNvGrpSpPr>
          <p:nvPr/>
        </p:nvGrpSpPr>
        <p:grpSpPr bwMode="auto">
          <a:xfrm>
            <a:off x="5105400" y="4751388"/>
            <a:ext cx="2541587" cy="1882775"/>
            <a:chOff x="2979" y="2210"/>
            <a:chExt cx="1601" cy="1186"/>
          </a:xfrm>
        </p:grpSpPr>
        <p:sp>
          <p:nvSpPr>
            <p:cNvPr id="71" name="Freeform 78">
              <a:extLst>
                <a:ext uri="{FF2B5EF4-FFF2-40B4-BE49-F238E27FC236}">
                  <a16:creationId xmlns:a16="http://schemas.microsoft.com/office/drawing/2014/main" id="{6ED97978-14DC-4A6A-A661-63C0106722D9}"/>
                </a:ext>
              </a:extLst>
            </p:cNvPr>
            <p:cNvSpPr>
              <a:spLocks/>
            </p:cNvSpPr>
            <p:nvPr/>
          </p:nvSpPr>
          <p:spPr bwMode="auto">
            <a:xfrm>
              <a:off x="4062" y="2210"/>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2" name="Freeform 79">
              <a:extLst>
                <a:ext uri="{FF2B5EF4-FFF2-40B4-BE49-F238E27FC236}">
                  <a16:creationId xmlns:a16="http://schemas.microsoft.com/office/drawing/2014/main" id="{D75B0713-D1A8-43A4-B51C-96C30B6E0840}"/>
                </a:ext>
              </a:extLst>
            </p:cNvPr>
            <p:cNvSpPr>
              <a:spLocks/>
            </p:cNvSpPr>
            <p:nvPr/>
          </p:nvSpPr>
          <p:spPr bwMode="auto">
            <a:xfrm>
              <a:off x="3535" y="2710"/>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3" name="Freeform 80">
              <a:extLst>
                <a:ext uri="{FF2B5EF4-FFF2-40B4-BE49-F238E27FC236}">
                  <a16:creationId xmlns:a16="http://schemas.microsoft.com/office/drawing/2014/main" id="{F73592E0-4941-4B77-A894-4C1F8E9B55DB}"/>
                </a:ext>
              </a:extLst>
            </p:cNvPr>
            <p:cNvSpPr>
              <a:spLocks/>
            </p:cNvSpPr>
            <p:nvPr/>
          </p:nvSpPr>
          <p:spPr bwMode="auto">
            <a:xfrm>
              <a:off x="3151" y="2717"/>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4" name="Freeform 82">
              <a:extLst>
                <a:ext uri="{FF2B5EF4-FFF2-40B4-BE49-F238E27FC236}">
                  <a16:creationId xmlns:a16="http://schemas.microsoft.com/office/drawing/2014/main" id="{63004A26-DD84-491D-B1B8-DA83726B717C}"/>
                </a:ext>
              </a:extLst>
            </p:cNvPr>
            <p:cNvSpPr>
              <a:spLocks/>
            </p:cNvSpPr>
            <p:nvPr/>
          </p:nvSpPr>
          <p:spPr bwMode="auto">
            <a:xfrm>
              <a:off x="4200" y="2707"/>
              <a:ext cx="142" cy="368"/>
            </a:xfrm>
            <a:custGeom>
              <a:avLst/>
              <a:gdLst>
                <a:gd name="T0" fmla="*/ 142 w 188"/>
                <a:gd name="T1" fmla="*/ 0 h 329"/>
                <a:gd name="T2" fmla="*/ 0 w 188"/>
                <a:gd name="T3" fmla="*/ 368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75" name="Oval 85">
              <a:extLst>
                <a:ext uri="{FF2B5EF4-FFF2-40B4-BE49-F238E27FC236}">
                  <a16:creationId xmlns:a16="http://schemas.microsoft.com/office/drawing/2014/main" id="{28F16A29-4136-4C6E-8103-84929C4CC099}"/>
                </a:ext>
              </a:extLst>
            </p:cNvPr>
            <p:cNvSpPr>
              <a:spLocks noChangeArrowheads="1"/>
            </p:cNvSpPr>
            <p:nvPr/>
          </p:nvSpPr>
          <p:spPr bwMode="auto">
            <a:xfrm>
              <a:off x="4285" y="245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76" name="Text Box 86">
              <a:extLst>
                <a:ext uri="{FF2B5EF4-FFF2-40B4-BE49-F238E27FC236}">
                  <a16:creationId xmlns:a16="http://schemas.microsoft.com/office/drawing/2014/main" id="{B94D01F9-7843-4FB9-854F-6220DF3CC157}"/>
                </a:ext>
              </a:extLst>
            </p:cNvPr>
            <p:cNvSpPr txBox="1">
              <a:spLocks noChangeArrowheads="1"/>
            </p:cNvSpPr>
            <p:nvPr/>
          </p:nvSpPr>
          <p:spPr bwMode="auto">
            <a:xfrm>
              <a:off x="4313" y="247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77" name="Oval 87">
              <a:extLst>
                <a:ext uri="{FF2B5EF4-FFF2-40B4-BE49-F238E27FC236}">
                  <a16:creationId xmlns:a16="http://schemas.microsoft.com/office/drawing/2014/main" id="{ABDCC376-138C-488D-80A2-420A038A07DB}"/>
                </a:ext>
              </a:extLst>
            </p:cNvPr>
            <p:cNvSpPr>
              <a:spLocks noChangeArrowheads="1"/>
            </p:cNvSpPr>
            <p:nvPr/>
          </p:nvSpPr>
          <p:spPr bwMode="auto">
            <a:xfrm>
              <a:off x="4018" y="305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78" name="Text Box 88">
              <a:extLst>
                <a:ext uri="{FF2B5EF4-FFF2-40B4-BE49-F238E27FC236}">
                  <a16:creationId xmlns:a16="http://schemas.microsoft.com/office/drawing/2014/main" id="{6A1C7C7F-48F0-4BA3-9494-9D4FA44E3795}"/>
                </a:ext>
              </a:extLst>
            </p:cNvPr>
            <p:cNvSpPr txBox="1">
              <a:spLocks noChangeArrowheads="1"/>
            </p:cNvSpPr>
            <p:nvPr/>
          </p:nvSpPr>
          <p:spPr bwMode="auto">
            <a:xfrm>
              <a:off x="4048" y="304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79" name="Oval 89">
              <a:extLst>
                <a:ext uri="{FF2B5EF4-FFF2-40B4-BE49-F238E27FC236}">
                  <a16:creationId xmlns:a16="http://schemas.microsoft.com/office/drawing/2014/main" id="{AE62FF6D-66F3-47DD-AAED-8F3B695E2A10}"/>
                </a:ext>
              </a:extLst>
            </p:cNvPr>
            <p:cNvSpPr>
              <a:spLocks noChangeArrowheads="1"/>
            </p:cNvSpPr>
            <p:nvPr/>
          </p:nvSpPr>
          <p:spPr bwMode="auto">
            <a:xfrm>
              <a:off x="3616" y="304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80" name="Text Box 90">
              <a:extLst>
                <a:ext uri="{FF2B5EF4-FFF2-40B4-BE49-F238E27FC236}">
                  <a16:creationId xmlns:a16="http://schemas.microsoft.com/office/drawing/2014/main" id="{6851BB5F-9906-4243-95E5-615DEB973839}"/>
                </a:ext>
              </a:extLst>
            </p:cNvPr>
            <p:cNvSpPr txBox="1">
              <a:spLocks noChangeArrowheads="1"/>
            </p:cNvSpPr>
            <p:nvPr/>
          </p:nvSpPr>
          <p:spPr bwMode="auto">
            <a:xfrm>
              <a:off x="3644" y="307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81" name="Oval 91">
              <a:extLst>
                <a:ext uri="{FF2B5EF4-FFF2-40B4-BE49-F238E27FC236}">
                  <a16:creationId xmlns:a16="http://schemas.microsoft.com/office/drawing/2014/main" id="{02B33298-7ADF-453F-802D-46A34F3791A9}"/>
                </a:ext>
              </a:extLst>
            </p:cNvPr>
            <p:cNvSpPr>
              <a:spLocks noChangeArrowheads="1"/>
            </p:cNvSpPr>
            <p:nvPr/>
          </p:nvSpPr>
          <p:spPr bwMode="auto">
            <a:xfrm>
              <a:off x="2979" y="304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82" name="Text Box 92">
              <a:extLst>
                <a:ext uri="{FF2B5EF4-FFF2-40B4-BE49-F238E27FC236}">
                  <a16:creationId xmlns:a16="http://schemas.microsoft.com/office/drawing/2014/main" id="{F25539A9-B4AF-45B9-9212-BD95B0E5E182}"/>
                </a:ext>
              </a:extLst>
            </p:cNvPr>
            <p:cNvSpPr txBox="1">
              <a:spLocks noChangeArrowheads="1"/>
            </p:cNvSpPr>
            <p:nvPr/>
          </p:nvSpPr>
          <p:spPr bwMode="auto">
            <a:xfrm>
              <a:off x="3007" y="307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30</a:t>
              </a:r>
            </a:p>
          </p:txBody>
        </p:sp>
      </p:grpSp>
      <p:grpSp>
        <p:nvGrpSpPr>
          <p:cNvPr id="83" name="Group 97">
            <a:extLst>
              <a:ext uri="{FF2B5EF4-FFF2-40B4-BE49-F238E27FC236}">
                <a16:creationId xmlns:a16="http://schemas.microsoft.com/office/drawing/2014/main" id="{9B8FA31B-A414-4FDA-8C57-07B4CE2D2837}"/>
              </a:ext>
            </a:extLst>
          </p:cNvPr>
          <p:cNvGrpSpPr>
            <a:grpSpLocks/>
          </p:cNvGrpSpPr>
          <p:nvPr/>
        </p:nvGrpSpPr>
        <p:grpSpPr bwMode="auto">
          <a:xfrm>
            <a:off x="5653087" y="4422775"/>
            <a:ext cx="1203325" cy="1241425"/>
            <a:chOff x="3324" y="2003"/>
            <a:chExt cx="758" cy="782"/>
          </a:xfrm>
        </p:grpSpPr>
        <p:sp>
          <p:nvSpPr>
            <p:cNvPr id="84" name="Line 81">
              <a:extLst>
                <a:ext uri="{FF2B5EF4-FFF2-40B4-BE49-F238E27FC236}">
                  <a16:creationId xmlns:a16="http://schemas.microsoft.com/office/drawing/2014/main" id="{65DEDA5A-3E2E-4E59-BCE8-729962540095}"/>
                </a:ext>
              </a:extLst>
            </p:cNvPr>
            <p:cNvSpPr>
              <a:spLocks noChangeShapeType="1"/>
            </p:cNvSpPr>
            <p:nvPr/>
          </p:nvSpPr>
          <p:spPr bwMode="auto">
            <a:xfrm flipH="1">
              <a:off x="3548" y="2220"/>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85" name="Oval 83">
              <a:extLst>
                <a:ext uri="{FF2B5EF4-FFF2-40B4-BE49-F238E27FC236}">
                  <a16:creationId xmlns:a16="http://schemas.microsoft.com/office/drawing/2014/main" id="{323F5E95-EC18-4439-BB3B-B5B581BB6B54}"/>
                </a:ext>
              </a:extLst>
            </p:cNvPr>
            <p:cNvSpPr>
              <a:spLocks noChangeArrowheads="1"/>
            </p:cNvSpPr>
            <p:nvPr/>
          </p:nvSpPr>
          <p:spPr bwMode="auto">
            <a:xfrm>
              <a:off x="3787" y="200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86" name="Text Box 84">
              <a:extLst>
                <a:ext uri="{FF2B5EF4-FFF2-40B4-BE49-F238E27FC236}">
                  <a16:creationId xmlns:a16="http://schemas.microsoft.com/office/drawing/2014/main" id="{24B357E0-2E67-4736-A185-25AA62450CB1}"/>
                </a:ext>
              </a:extLst>
            </p:cNvPr>
            <p:cNvSpPr txBox="1">
              <a:spLocks noChangeArrowheads="1"/>
            </p:cNvSpPr>
            <p:nvPr/>
          </p:nvSpPr>
          <p:spPr bwMode="auto">
            <a:xfrm>
              <a:off x="3815" y="202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87" name="Oval 93">
              <a:extLst>
                <a:ext uri="{FF2B5EF4-FFF2-40B4-BE49-F238E27FC236}">
                  <a16:creationId xmlns:a16="http://schemas.microsoft.com/office/drawing/2014/main" id="{753FEC20-47E2-4586-8466-F0877FCF5CD9}"/>
                </a:ext>
              </a:extLst>
            </p:cNvPr>
            <p:cNvSpPr>
              <a:spLocks noChangeArrowheads="1"/>
            </p:cNvSpPr>
            <p:nvPr/>
          </p:nvSpPr>
          <p:spPr bwMode="auto">
            <a:xfrm>
              <a:off x="3324" y="2458"/>
              <a:ext cx="295" cy="295"/>
            </a:xfrm>
            <a:prstGeom prst="ellipse">
              <a:avLst/>
            </a:prstGeom>
            <a:gradFill rotWithShape="0">
              <a:gsLst>
                <a:gs pos="0">
                  <a:srgbClr val="D60093"/>
                </a:gs>
                <a:gs pos="100000">
                  <a:srgbClr val="630044"/>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88" name="Text Box 94">
              <a:extLst>
                <a:ext uri="{FF2B5EF4-FFF2-40B4-BE49-F238E27FC236}">
                  <a16:creationId xmlns:a16="http://schemas.microsoft.com/office/drawing/2014/main" id="{883D9C13-C6CD-411C-AC96-E90008A71BD0}"/>
                </a:ext>
              </a:extLst>
            </p:cNvPr>
            <p:cNvSpPr txBox="1">
              <a:spLocks noChangeArrowheads="1"/>
            </p:cNvSpPr>
            <p:nvPr/>
          </p:nvSpPr>
          <p:spPr bwMode="auto">
            <a:xfrm>
              <a:off x="3352" y="246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chemeClr val="tx1"/>
                  </a:solidFill>
                </a:rPr>
                <a:t>28</a:t>
              </a:r>
            </a:p>
          </p:txBody>
        </p:sp>
      </p:grpSp>
      <p:sp>
        <p:nvSpPr>
          <p:cNvPr id="89" name="AutoShape 75">
            <a:extLst>
              <a:ext uri="{FF2B5EF4-FFF2-40B4-BE49-F238E27FC236}">
                <a16:creationId xmlns:a16="http://schemas.microsoft.com/office/drawing/2014/main" id="{5D435D96-958E-4FB3-9C92-F8B2B6DF0A28}"/>
              </a:ext>
            </a:extLst>
          </p:cNvPr>
          <p:cNvSpPr>
            <a:spLocks noChangeArrowheads="1"/>
          </p:cNvSpPr>
          <p:nvPr/>
        </p:nvSpPr>
        <p:spPr bwMode="auto">
          <a:xfrm>
            <a:off x="7712075" y="4938713"/>
            <a:ext cx="230187" cy="1039812"/>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grpSp>
        <p:nvGrpSpPr>
          <p:cNvPr id="90" name="Group 98">
            <a:extLst>
              <a:ext uri="{FF2B5EF4-FFF2-40B4-BE49-F238E27FC236}">
                <a16:creationId xmlns:a16="http://schemas.microsoft.com/office/drawing/2014/main" id="{44EED18D-E1EB-466A-B54D-1DEC1EB7AB1A}"/>
              </a:ext>
            </a:extLst>
          </p:cNvPr>
          <p:cNvGrpSpPr>
            <a:grpSpLocks/>
          </p:cNvGrpSpPr>
          <p:nvPr/>
        </p:nvGrpSpPr>
        <p:grpSpPr bwMode="auto">
          <a:xfrm>
            <a:off x="8001000" y="4751388"/>
            <a:ext cx="2541587" cy="1882775"/>
            <a:chOff x="2979" y="2210"/>
            <a:chExt cx="1601" cy="1186"/>
          </a:xfrm>
        </p:grpSpPr>
        <p:sp>
          <p:nvSpPr>
            <p:cNvPr id="91" name="Freeform 78">
              <a:extLst>
                <a:ext uri="{FF2B5EF4-FFF2-40B4-BE49-F238E27FC236}">
                  <a16:creationId xmlns:a16="http://schemas.microsoft.com/office/drawing/2014/main" id="{2578BBC7-BBC6-445F-A4DB-79EF58808B32}"/>
                </a:ext>
              </a:extLst>
            </p:cNvPr>
            <p:cNvSpPr>
              <a:spLocks/>
            </p:cNvSpPr>
            <p:nvPr/>
          </p:nvSpPr>
          <p:spPr bwMode="auto">
            <a:xfrm>
              <a:off x="4062" y="2210"/>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2" name="Freeform 79">
              <a:extLst>
                <a:ext uri="{FF2B5EF4-FFF2-40B4-BE49-F238E27FC236}">
                  <a16:creationId xmlns:a16="http://schemas.microsoft.com/office/drawing/2014/main" id="{BA15B1AC-5AA2-401F-96BA-7902ADB05F79}"/>
                </a:ext>
              </a:extLst>
            </p:cNvPr>
            <p:cNvSpPr>
              <a:spLocks/>
            </p:cNvSpPr>
            <p:nvPr/>
          </p:nvSpPr>
          <p:spPr bwMode="auto">
            <a:xfrm>
              <a:off x="3535" y="2710"/>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3" name="Freeform 80">
              <a:extLst>
                <a:ext uri="{FF2B5EF4-FFF2-40B4-BE49-F238E27FC236}">
                  <a16:creationId xmlns:a16="http://schemas.microsoft.com/office/drawing/2014/main" id="{AE230D50-963F-4EFD-A382-44C0D0E58F66}"/>
                </a:ext>
              </a:extLst>
            </p:cNvPr>
            <p:cNvSpPr>
              <a:spLocks/>
            </p:cNvSpPr>
            <p:nvPr/>
          </p:nvSpPr>
          <p:spPr bwMode="auto">
            <a:xfrm>
              <a:off x="3151" y="2717"/>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4" name="Freeform 82">
              <a:extLst>
                <a:ext uri="{FF2B5EF4-FFF2-40B4-BE49-F238E27FC236}">
                  <a16:creationId xmlns:a16="http://schemas.microsoft.com/office/drawing/2014/main" id="{C746439F-E1FE-442B-BB51-E53ABC750777}"/>
                </a:ext>
              </a:extLst>
            </p:cNvPr>
            <p:cNvSpPr>
              <a:spLocks/>
            </p:cNvSpPr>
            <p:nvPr/>
          </p:nvSpPr>
          <p:spPr bwMode="auto">
            <a:xfrm>
              <a:off x="4200" y="2707"/>
              <a:ext cx="142" cy="368"/>
            </a:xfrm>
            <a:custGeom>
              <a:avLst/>
              <a:gdLst>
                <a:gd name="T0" fmla="*/ 142 w 188"/>
                <a:gd name="T1" fmla="*/ 0 h 329"/>
                <a:gd name="T2" fmla="*/ 0 w 188"/>
                <a:gd name="T3" fmla="*/ 368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95" name="Oval 85">
              <a:extLst>
                <a:ext uri="{FF2B5EF4-FFF2-40B4-BE49-F238E27FC236}">
                  <a16:creationId xmlns:a16="http://schemas.microsoft.com/office/drawing/2014/main" id="{E948A6BF-B088-4162-B786-96B4E7D6DEA8}"/>
                </a:ext>
              </a:extLst>
            </p:cNvPr>
            <p:cNvSpPr>
              <a:spLocks noChangeArrowheads="1"/>
            </p:cNvSpPr>
            <p:nvPr/>
          </p:nvSpPr>
          <p:spPr bwMode="auto">
            <a:xfrm>
              <a:off x="4285" y="245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96" name="Text Box 86">
              <a:extLst>
                <a:ext uri="{FF2B5EF4-FFF2-40B4-BE49-F238E27FC236}">
                  <a16:creationId xmlns:a16="http://schemas.microsoft.com/office/drawing/2014/main" id="{5C588DEB-7457-4665-A866-AD7DD1450305}"/>
                </a:ext>
              </a:extLst>
            </p:cNvPr>
            <p:cNvSpPr txBox="1">
              <a:spLocks noChangeArrowheads="1"/>
            </p:cNvSpPr>
            <p:nvPr/>
          </p:nvSpPr>
          <p:spPr bwMode="auto">
            <a:xfrm>
              <a:off x="4313" y="247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97" name="Oval 87">
              <a:extLst>
                <a:ext uri="{FF2B5EF4-FFF2-40B4-BE49-F238E27FC236}">
                  <a16:creationId xmlns:a16="http://schemas.microsoft.com/office/drawing/2014/main" id="{D2568EAE-61E2-4B8E-BE35-EAE71FB32221}"/>
                </a:ext>
              </a:extLst>
            </p:cNvPr>
            <p:cNvSpPr>
              <a:spLocks noChangeArrowheads="1"/>
            </p:cNvSpPr>
            <p:nvPr/>
          </p:nvSpPr>
          <p:spPr bwMode="auto">
            <a:xfrm>
              <a:off x="4018" y="305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98" name="Text Box 88">
              <a:extLst>
                <a:ext uri="{FF2B5EF4-FFF2-40B4-BE49-F238E27FC236}">
                  <a16:creationId xmlns:a16="http://schemas.microsoft.com/office/drawing/2014/main" id="{D9FAF607-1E8D-4199-8F6C-7263699D3E99}"/>
                </a:ext>
              </a:extLst>
            </p:cNvPr>
            <p:cNvSpPr txBox="1">
              <a:spLocks noChangeArrowheads="1"/>
            </p:cNvSpPr>
            <p:nvPr/>
          </p:nvSpPr>
          <p:spPr bwMode="auto">
            <a:xfrm>
              <a:off x="4048" y="304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99" name="Oval 89">
              <a:extLst>
                <a:ext uri="{FF2B5EF4-FFF2-40B4-BE49-F238E27FC236}">
                  <a16:creationId xmlns:a16="http://schemas.microsoft.com/office/drawing/2014/main" id="{0E157924-ACD9-4376-B8C6-493A13997A1E}"/>
                </a:ext>
              </a:extLst>
            </p:cNvPr>
            <p:cNvSpPr>
              <a:spLocks noChangeArrowheads="1"/>
            </p:cNvSpPr>
            <p:nvPr/>
          </p:nvSpPr>
          <p:spPr bwMode="auto">
            <a:xfrm>
              <a:off x="3616" y="3049"/>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00" name="Text Box 90">
              <a:extLst>
                <a:ext uri="{FF2B5EF4-FFF2-40B4-BE49-F238E27FC236}">
                  <a16:creationId xmlns:a16="http://schemas.microsoft.com/office/drawing/2014/main" id="{7EE0AADF-D150-4899-8976-49553D323895}"/>
                </a:ext>
              </a:extLst>
            </p:cNvPr>
            <p:cNvSpPr txBox="1">
              <a:spLocks noChangeArrowheads="1"/>
            </p:cNvSpPr>
            <p:nvPr/>
          </p:nvSpPr>
          <p:spPr bwMode="auto">
            <a:xfrm>
              <a:off x="3644" y="307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101" name="Oval 91">
              <a:extLst>
                <a:ext uri="{FF2B5EF4-FFF2-40B4-BE49-F238E27FC236}">
                  <a16:creationId xmlns:a16="http://schemas.microsoft.com/office/drawing/2014/main" id="{2331738C-1084-443B-9068-E920D58F6F45}"/>
                </a:ext>
              </a:extLst>
            </p:cNvPr>
            <p:cNvSpPr>
              <a:spLocks noChangeArrowheads="1"/>
            </p:cNvSpPr>
            <p:nvPr/>
          </p:nvSpPr>
          <p:spPr bwMode="auto">
            <a:xfrm>
              <a:off x="2979" y="3049"/>
              <a:ext cx="295" cy="295"/>
            </a:xfrm>
            <a:prstGeom prst="ellipse">
              <a:avLst/>
            </a:prstGeom>
            <a:solidFill>
              <a:srgbClr val="FF0000"/>
            </a:solidFill>
            <a:ln w="9525">
              <a:solidFill>
                <a:srgbClr val="FF0000"/>
              </a:solidFill>
              <a:round/>
              <a:headEnd/>
              <a:tailEnd/>
            </a:ln>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102" name="Text Box 92">
              <a:extLst>
                <a:ext uri="{FF2B5EF4-FFF2-40B4-BE49-F238E27FC236}">
                  <a16:creationId xmlns:a16="http://schemas.microsoft.com/office/drawing/2014/main" id="{91299740-BB2D-491B-97A3-854ADBB8991F}"/>
                </a:ext>
              </a:extLst>
            </p:cNvPr>
            <p:cNvSpPr txBox="1">
              <a:spLocks noChangeArrowheads="1"/>
            </p:cNvSpPr>
            <p:nvPr/>
          </p:nvSpPr>
          <p:spPr bwMode="auto">
            <a:xfrm>
              <a:off x="3007" y="307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grpSp>
      <p:grpSp>
        <p:nvGrpSpPr>
          <p:cNvPr id="103" name="Group 97">
            <a:extLst>
              <a:ext uri="{FF2B5EF4-FFF2-40B4-BE49-F238E27FC236}">
                <a16:creationId xmlns:a16="http://schemas.microsoft.com/office/drawing/2014/main" id="{A1D1D319-2F0A-44F7-AF06-2B9B20D5C19B}"/>
              </a:ext>
            </a:extLst>
          </p:cNvPr>
          <p:cNvGrpSpPr>
            <a:grpSpLocks/>
          </p:cNvGrpSpPr>
          <p:nvPr/>
        </p:nvGrpSpPr>
        <p:grpSpPr bwMode="auto">
          <a:xfrm>
            <a:off x="8505825" y="4422775"/>
            <a:ext cx="1246187" cy="1203325"/>
            <a:chOff x="3297" y="2003"/>
            <a:chExt cx="785" cy="758"/>
          </a:xfrm>
        </p:grpSpPr>
        <p:sp>
          <p:nvSpPr>
            <p:cNvPr id="104" name="Line 81">
              <a:extLst>
                <a:ext uri="{FF2B5EF4-FFF2-40B4-BE49-F238E27FC236}">
                  <a16:creationId xmlns:a16="http://schemas.microsoft.com/office/drawing/2014/main" id="{B126BB7A-8608-4D52-915A-041215241984}"/>
                </a:ext>
              </a:extLst>
            </p:cNvPr>
            <p:cNvSpPr>
              <a:spLocks noChangeShapeType="1"/>
            </p:cNvSpPr>
            <p:nvPr/>
          </p:nvSpPr>
          <p:spPr bwMode="auto">
            <a:xfrm flipH="1">
              <a:off x="3548" y="2220"/>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05" name="Oval 83">
              <a:extLst>
                <a:ext uri="{FF2B5EF4-FFF2-40B4-BE49-F238E27FC236}">
                  <a16:creationId xmlns:a16="http://schemas.microsoft.com/office/drawing/2014/main" id="{484E1605-2973-40E7-A6D5-7D42CA589E22}"/>
                </a:ext>
              </a:extLst>
            </p:cNvPr>
            <p:cNvSpPr>
              <a:spLocks noChangeArrowheads="1"/>
            </p:cNvSpPr>
            <p:nvPr/>
          </p:nvSpPr>
          <p:spPr bwMode="auto">
            <a:xfrm>
              <a:off x="3787" y="200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06" name="Text Box 84">
              <a:extLst>
                <a:ext uri="{FF2B5EF4-FFF2-40B4-BE49-F238E27FC236}">
                  <a16:creationId xmlns:a16="http://schemas.microsoft.com/office/drawing/2014/main" id="{FCD90CDA-9B90-4ECF-8955-AF72D2BBAAAA}"/>
                </a:ext>
              </a:extLst>
            </p:cNvPr>
            <p:cNvSpPr txBox="1">
              <a:spLocks noChangeArrowheads="1"/>
            </p:cNvSpPr>
            <p:nvPr/>
          </p:nvSpPr>
          <p:spPr bwMode="auto">
            <a:xfrm>
              <a:off x="3815" y="202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36</a:t>
              </a:r>
            </a:p>
          </p:txBody>
        </p:sp>
        <p:sp>
          <p:nvSpPr>
            <p:cNvPr id="107" name="Oval 93">
              <a:extLst>
                <a:ext uri="{FF2B5EF4-FFF2-40B4-BE49-F238E27FC236}">
                  <a16:creationId xmlns:a16="http://schemas.microsoft.com/office/drawing/2014/main" id="{BA62FE78-AE37-4454-9D29-8AE42B559677}"/>
                </a:ext>
              </a:extLst>
            </p:cNvPr>
            <p:cNvSpPr>
              <a:spLocks noChangeArrowheads="1"/>
            </p:cNvSpPr>
            <p:nvPr/>
          </p:nvSpPr>
          <p:spPr bwMode="auto">
            <a:xfrm>
              <a:off x="3297" y="2443"/>
              <a:ext cx="363" cy="310"/>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108" name="Text Box 94">
              <a:extLst>
                <a:ext uri="{FF2B5EF4-FFF2-40B4-BE49-F238E27FC236}">
                  <a16:creationId xmlns:a16="http://schemas.microsoft.com/office/drawing/2014/main" id="{C92095F0-6FA3-4599-8730-4888299F6F8D}"/>
                </a:ext>
              </a:extLst>
            </p:cNvPr>
            <p:cNvSpPr txBox="1">
              <a:spLocks noChangeArrowheads="1"/>
            </p:cNvSpPr>
            <p:nvPr/>
          </p:nvSpPr>
          <p:spPr bwMode="auto">
            <a:xfrm>
              <a:off x="3352" y="2464"/>
              <a:ext cx="217" cy="297"/>
            </a:xfrm>
            <a:prstGeom prst="rect">
              <a:avLst/>
            </a:prstGeom>
            <a:solidFill>
              <a:srgbClr val="00B050"/>
            </a:solidFill>
            <a:ln w="9525">
              <a:solidFill>
                <a:schemeClr val="accent1"/>
              </a:solidFill>
              <a:miter lim="800000"/>
              <a:headEnd/>
              <a:tailEnd/>
            </a:ln>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30</a:t>
              </a:r>
              <a:endParaRPr lang="zh-CN" altLang="en-US" sz="2400" dirty="0">
                <a:solidFill>
                  <a:schemeClr val="tx1"/>
                </a:solidFill>
              </a:endParaRPr>
            </a:p>
          </p:txBody>
        </p:sp>
      </p:grpSp>
    </p:spTree>
    <p:extLst>
      <p:ext uri="{BB962C8B-B14F-4D97-AF65-F5344CB8AC3E}">
        <p14:creationId xmlns:p14="http://schemas.microsoft.com/office/powerpoint/2010/main" val="48008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box(in)">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wipe(left)">
                                      <p:cBhvr>
                                        <p:cTn id="25" dur="500"/>
                                        <p:tgtEl>
                                          <p:spTgt spid="8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box(in)">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8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65120" y="411273"/>
            <a:ext cx="4143017" cy="6052918"/>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堆的建立</a:t>
            </a:r>
          </a:p>
          <a:p>
            <a:pPr marL="0" indent="0">
              <a:buNone/>
            </a:pPr>
            <a:r>
              <a:rPr lang="zh-CN" altLang="en-US" sz="2400" b="1" dirty="0">
                <a:solidFill>
                  <a:srgbClr val="FF3399"/>
                </a:solidFill>
              </a:rPr>
              <a:t>叶子节点</a:t>
            </a:r>
            <a:r>
              <a:rPr lang="zh-CN" altLang="en-US" sz="2400" b="1" dirty="0">
                <a:solidFill>
                  <a:srgbClr val="009900"/>
                </a:solidFill>
              </a:rPr>
              <a:t>都满足堆的性质</a:t>
            </a:r>
            <a:r>
              <a:rPr lang="zh-CN" altLang="en-US" sz="2400" b="1" dirty="0"/>
              <a:t>。</a:t>
            </a:r>
            <a:endParaRPr lang="en-US" altLang="zh-CN" sz="2400" b="1" dirty="0"/>
          </a:p>
          <a:p>
            <a:pPr marL="0" indent="0">
              <a:buNone/>
            </a:pPr>
            <a:r>
              <a:rPr lang="zh-CN" altLang="en-US" sz="2400" b="1" dirty="0"/>
              <a:t>针对每一个</a:t>
            </a:r>
            <a:r>
              <a:rPr lang="zh-CN" altLang="en-US" sz="2400" b="1" dirty="0">
                <a:solidFill>
                  <a:srgbClr val="FF3399"/>
                </a:solidFill>
              </a:rPr>
              <a:t>非叶子节点</a:t>
            </a:r>
            <a:r>
              <a:rPr lang="zh-CN" altLang="en-US" sz="2400" b="1" dirty="0"/>
              <a:t>（区间</a:t>
            </a:r>
            <a:r>
              <a:rPr lang="en-US" altLang="zh-CN" sz="2400" b="1" dirty="0"/>
              <a:t>[0, (n/2) - 1]</a:t>
            </a:r>
            <a:r>
              <a:rPr lang="zh-CN" altLang="en-US" sz="2400" b="1" dirty="0"/>
              <a:t>的元素），</a:t>
            </a:r>
            <a:r>
              <a:rPr lang="zh-CN" altLang="en-US" sz="2400" b="1" dirty="0">
                <a:solidFill>
                  <a:srgbClr val="009900"/>
                </a:solidFill>
              </a:rPr>
              <a:t>倒序</a:t>
            </a:r>
            <a:r>
              <a:rPr lang="zh-CN" altLang="en-US" sz="2400" b="1" dirty="0"/>
              <a:t>（从第</a:t>
            </a:r>
            <a:r>
              <a:rPr lang="en-US" altLang="zh-CN" sz="2400" b="1" dirty="0"/>
              <a:t>(n/2) - 1 </a:t>
            </a:r>
            <a:r>
              <a:rPr lang="zh-CN" altLang="en-US" sz="2400" b="1" dirty="0"/>
              <a:t>的元素开始操作）执行</a:t>
            </a:r>
            <a:r>
              <a:rPr lang="zh-CN" altLang="en-US" sz="2400" b="1" dirty="0">
                <a:solidFill>
                  <a:srgbClr val="CC00CC"/>
                </a:solidFill>
              </a:rPr>
              <a:t>堆的调整</a:t>
            </a:r>
            <a:r>
              <a:rPr lang="zh-CN" altLang="en-US" sz="2400" b="1" dirty="0"/>
              <a:t>操作，直到所有节点（直到操作完第</a:t>
            </a:r>
            <a:r>
              <a:rPr lang="en-US" altLang="zh-CN" sz="2400" b="1" dirty="0"/>
              <a:t>0</a:t>
            </a:r>
            <a:r>
              <a:rPr lang="zh-CN" altLang="en-US" sz="2400" b="1" dirty="0"/>
              <a:t>个元素</a:t>
            </a:r>
            <a:r>
              <a:rPr lang="en-US" altLang="zh-CN" sz="2400" b="1" dirty="0"/>
              <a:t>[</a:t>
            </a:r>
            <a:r>
              <a:rPr lang="zh-CN" altLang="en-US" sz="2400" b="1" dirty="0"/>
              <a:t>根节点</a:t>
            </a:r>
            <a:r>
              <a:rPr lang="en-US" altLang="zh-CN" sz="2400" b="1" dirty="0"/>
              <a:t>]</a:t>
            </a:r>
            <a:r>
              <a:rPr lang="zh-CN" altLang="en-US" sz="2400" b="1" dirty="0"/>
              <a:t>）都满足堆的性质。</a:t>
            </a:r>
            <a:endParaRPr lang="en-US" altLang="zh-CN" sz="2400" b="1" dirty="0"/>
          </a:p>
          <a:p>
            <a:pPr marL="0" indent="0">
              <a:buNone/>
            </a:pPr>
            <a:endParaRPr lang="zh-CN" altLang="en-US" sz="2400" b="1" dirty="0"/>
          </a:p>
        </p:txBody>
      </p:sp>
      <p:sp>
        <p:nvSpPr>
          <p:cNvPr id="109" name="页脚占位符 2">
            <a:extLst>
              <a:ext uri="{FF2B5EF4-FFF2-40B4-BE49-F238E27FC236}">
                <a16:creationId xmlns:a16="http://schemas.microsoft.com/office/drawing/2014/main" id="{68350662-6271-4B09-BE45-7676A7B6D4E4}"/>
              </a:ext>
            </a:extLst>
          </p:cNvPr>
          <p:cNvSpPr txBox="1">
            <a:spLocks/>
          </p:cNvSpPr>
          <p:nvPr/>
        </p:nvSpPr>
        <p:spPr>
          <a:xfrm>
            <a:off x="10118726" y="5976938"/>
            <a:ext cx="2319337" cy="334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1" latinLnBrk="0" hangingPunct="1">
              <a:defRPr kumimoji="1" sz="2800" b="1" kern="1200">
                <a:solidFill>
                  <a:srgbClr val="FFFF66"/>
                </a:solidFill>
                <a:latin typeface="Times New Roman" panose="02020603050405020304" pitchFamily="18" charset="0"/>
                <a:ea typeface="宋体" panose="02010600030101010101" pitchFamily="2" charset="-122"/>
                <a:cs typeface="+mn-cs"/>
              </a:defRPr>
            </a:lvl1pPr>
            <a:lvl2pPr marL="742950" indent="-285750" algn="l" defTabSz="457200" rtl="0" eaLnBrk="1" latinLnBrk="0" hangingPunct="1">
              <a:defRPr kumimoji="1" sz="2800" b="1" kern="1200">
                <a:solidFill>
                  <a:srgbClr val="FFFF66"/>
                </a:solidFill>
                <a:latin typeface="Times New Roman" panose="02020603050405020304" pitchFamily="18" charset="0"/>
                <a:ea typeface="宋体" panose="02010600030101010101" pitchFamily="2" charset="-122"/>
                <a:cs typeface="+mn-cs"/>
              </a:defRPr>
            </a:lvl2pPr>
            <a:lvl3pPr marL="1143000" indent="-228600" algn="l" defTabSz="457200" rtl="0" eaLnBrk="1" latinLnBrk="0" hangingPunct="1">
              <a:defRPr kumimoji="1" sz="2800" b="1" kern="1200">
                <a:solidFill>
                  <a:srgbClr val="FFFF66"/>
                </a:solidFill>
                <a:latin typeface="Times New Roman" panose="02020603050405020304" pitchFamily="18" charset="0"/>
                <a:ea typeface="宋体" panose="02010600030101010101" pitchFamily="2" charset="-122"/>
                <a:cs typeface="+mn-cs"/>
              </a:defRPr>
            </a:lvl3pPr>
            <a:lvl4pPr marL="1600200" indent="-228600" algn="l" defTabSz="457200" rtl="0" eaLnBrk="1" latinLnBrk="0" hangingPunct="1">
              <a:defRPr kumimoji="1" sz="2800" b="1" kern="1200">
                <a:solidFill>
                  <a:srgbClr val="FFFF66"/>
                </a:solidFill>
                <a:latin typeface="Times New Roman" panose="02020603050405020304" pitchFamily="18" charset="0"/>
                <a:ea typeface="宋体" panose="02010600030101010101" pitchFamily="2" charset="-122"/>
                <a:cs typeface="+mn-cs"/>
              </a:defRPr>
            </a:lvl4pPr>
            <a:lvl5pPr marL="2057400" indent="-228600" algn="l" defTabSz="457200" rtl="0" eaLnBrk="1" latinLnBrk="0" hangingPunct="1">
              <a:defRPr kumimoji="1" sz="2800" b="1" kern="1200">
                <a:solidFill>
                  <a:srgbClr val="FFFF66"/>
                </a:solidFill>
                <a:latin typeface="Times New Roman" panose="02020603050405020304" pitchFamily="18" charset="0"/>
                <a:ea typeface="宋体" panose="02010600030101010101" pitchFamily="2" charset="-122"/>
                <a:cs typeface="+mn-cs"/>
              </a:defRPr>
            </a:lvl5pPr>
            <a:lvl6pPr marL="2514600" indent="-228600" algn="l" defTabSz="457200" rtl="0" eaLnBrk="0" fontAlgn="base" latinLnBrk="0" hangingPunct="0">
              <a:spcBef>
                <a:spcPct val="0"/>
              </a:spcBef>
              <a:spcAft>
                <a:spcPct val="0"/>
              </a:spcAft>
              <a:defRPr kumimoji="1" sz="2800" b="1" kern="1200">
                <a:solidFill>
                  <a:srgbClr val="FFFF66"/>
                </a:solidFill>
                <a:latin typeface="Times New Roman" panose="02020603050405020304" pitchFamily="18" charset="0"/>
                <a:ea typeface="宋体" panose="02010600030101010101" pitchFamily="2" charset="-122"/>
                <a:cs typeface="+mn-cs"/>
              </a:defRPr>
            </a:lvl6pPr>
            <a:lvl7pPr marL="2971800" indent="-228600" algn="l" defTabSz="457200" rtl="0" eaLnBrk="0" fontAlgn="base" latinLnBrk="0" hangingPunct="0">
              <a:spcBef>
                <a:spcPct val="0"/>
              </a:spcBef>
              <a:spcAft>
                <a:spcPct val="0"/>
              </a:spcAft>
              <a:defRPr kumimoji="1" sz="2800" b="1" kern="1200">
                <a:solidFill>
                  <a:srgbClr val="FFFF66"/>
                </a:solidFill>
                <a:latin typeface="Times New Roman" panose="02020603050405020304" pitchFamily="18" charset="0"/>
                <a:ea typeface="宋体" panose="02010600030101010101" pitchFamily="2" charset="-122"/>
                <a:cs typeface="+mn-cs"/>
              </a:defRPr>
            </a:lvl7pPr>
            <a:lvl8pPr marL="3429000" indent="-228600" algn="l" defTabSz="457200" rtl="0" eaLnBrk="0" fontAlgn="base" latinLnBrk="0" hangingPunct="0">
              <a:spcBef>
                <a:spcPct val="0"/>
              </a:spcBef>
              <a:spcAft>
                <a:spcPct val="0"/>
              </a:spcAft>
              <a:defRPr kumimoji="1" sz="2800" b="1" kern="1200">
                <a:solidFill>
                  <a:srgbClr val="FFFF66"/>
                </a:solidFill>
                <a:latin typeface="Times New Roman" panose="02020603050405020304" pitchFamily="18" charset="0"/>
                <a:ea typeface="宋体" panose="02010600030101010101" pitchFamily="2" charset="-122"/>
                <a:cs typeface="+mn-cs"/>
              </a:defRPr>
            </a:lvl8pPr>
            <a:lvl9pPr marL="3886200" indent="-228600" algn="l" defTabSz="457200" rtl="0" eaLnBrk="0" fontAlgn="base" latinLnBrk="0" hangingPunct="0">
              <a:spcBef>
                <a:spcPct val="0"/>
              </a:spcBef>
              <a:spcAft>
                <a:spcPct val="0"/>
              </a:spcAft>
              <a:defRPr kumimoji="1" sz="2800" b="1" kern="1200">
                <a:solidFill>
                  <a:srgbClr val="FFFF66"/>
                </a:solidFill>
                <a:latin typeface="Times New Roman" panose="02020603050405020304" pitchFamily="18" charset="0"/>
                <a:ea typeface="宋体" panose="02010600030101010101" pitchFamily="2" charset="-122"/>
                <a:cs typeface="+mn-cs"/>
              </a:defRPr>
            </a:lvl9pPr>
          </a:lstStyle>
          <a:p>
            <a:fld id="{93A8B3F6-8D52-4CC0-88D5-1F599AA24766}" type="slidenum">
              <a:rPr lang="en-US" altLang="zh-CN" sz="1400" b="0" smtClean="0">
                <a:solidFill>
                  <a:schemeClr val="bg1"/>
                </a:solidFill>
              </a:rPr>
              <a:pPr/>
              <a:t>6</a:t>
            </a:fld>
            <a:r>
              <a:rPr lang="en-US" altLang="zh-CN" sz="1400" b="0">
                <a:solidFill>
                  <a:schemeClr val="bg1"/>
                </a:solidFill>
              </a:rPr>
              <a:t>/26</a:t>
            </a:r>
          </a:p>
        </p:txBody>
      </p:sp>
      <p:grpSp>
        <p:nvGrpSpPr>
          <p:cNvPr id="110" name="Group 1053">
            <a:extLst>
              <a:ext uri="{FF2B5EF4-FFF2-40B4-BE49-F238E27FC236}">
                <a16:creationId xmlns:a16="http://schemas.microsoft.com/office/drawing/2014/main" id="{E279F76C-984C-4F8C-9BD9-538766F257F2}"/>
              </a:ext>
            </a:extLst>
          </p:cNvPr>
          <p:cNvGrpSpPr>
            <a:grpSpLocks/>
          </p:cNvGrpSpPr>
          <p:nvPr/>
        </p:nvGrpSpPr>
        <p:grpSpPr bwMode="auto">
          <a:xfrm>
            <a:off x="4777727" y="1520825"/>
            <a:ext cx="2541587" cy="2216150"/>
            <a:chOff x="215" y="1139"/>
            <a:chExt cx="1601" cy="1396"/>
          </a:xfrm>
        </p:grpSpPr>
        <p:sp>
          <p:nvSpPr>
            <p:cNvPr id="111" name="Oval 1032">
              <a:extLst>
                <a:ext uri="{FF2B5EF4-FFF2-40B4-BE49-F238E27FC236}">
                  <a16:creationId xmlns:a16="http://schemas.microsoft.com/office/drawing/2014/main" id="{0CB8B6D8-E718-4634-8831-E32908C0A6D8}"/>
                </a:ext>
              </a:extLst>
            </p:cNvPr>
            <p:cNvSpPr>
              <a:spLocks noChangeArrowheads="1"/>
            </p:cNvSpPr>
            <p:nvPr/>
          </p:nvSpPr>
          <p:spPr bwMode="auto">
            <a:xfrm>
              <a:off x="1039" y="113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112" name="Text Box 1033">
              <a:extLst>
                <a:ext uri="{FF2B5EF4-FFF2-40B4-BE49-F238E27FC236}">
                  <a16:creationId xmlns:a16="http://schemas.microsoft.com/office/drawing/2014/main" id="{EA40E3EF-4326-47DE-B197-5CDA007A6AD3}"/>
                </a:ext>
              </a:extLst>
            </p:cNvPr>
            <p:cNvSpPr txBox="1">
              <a:spLocks noChangeArrowheads="1"/>
            </p:cNvSpPr>
            <p:nvPr/>
          </p:nvSpPr>
          <p:spPr bwMode="auto">
            <a:xfrm>
              <a:off x="1067" y="114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rgbClr val="F4F999"/>
                  </a:solidFill>
                </a:rPr>
                <a:t>28</a:t>
              </a:r>
            </a:p>
          </p:txBody>
        </p:sp>
        <p:sp>
          <p:nvSpPr>
            <p:cNvPr id="113" name="Freeform 1034">
              <a:extLst>
                <a:ext uri="{FF2B5EF4-FFF2-40B4-BE49-F238E27FC236}">
                  <a16:creationId xmlns:a16="http://schemas.microsoft.com/office/drawing/2014/main" id="{895504DE-EE01-4B3F-9FE5-8675223CD481}"/>
                </a:ext>
              </a:extLst>
            </p:cNvPr>
            <p:cNvSpPr>
              <a:spLocks/>
            </p:cNvSpPr>
            <p:nvPr/>
          </p:nvSpPr>
          <p:spPr bwMode="auto">
            <a:xfrm>
              <a:off x="1298" y="1349"/>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4" name="Freeform 1035">
              <a:extLst>
                <a:ext uri="{FF2B5EF4-FFF2-40B4-BE49-F238E27FC236}">
                  <a16:creationId xmlns:a16="http://schemas.microsoft.com/office/drawing/2014/main" id="{D64A5D25-860E-4DDE-8EE6-CDE5DECC47B6}"/>
                </a:ext>
              </a:extLst>
            </p:cNvPr>
            <p:cNvSpPr>
              <a:spLocks/>
            </p:cNvSpPr>
            <p:nvPr/>
          </p:nvSpPr>
          <p:spPr bwMode="auto">
            <a:xfrm>
              <a:off x="771" y="1849"/>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5" name="Freeform 1036">
              <a:extLst>
                <a:ext uri="{FF2B5EF4-FFF2-40B4-BE49-F238E27FC236}">
                  <a16:creationId xmlns:a16="http://schemas.microsoft.com/office/drawing/2014/main" id="{9016CA24-798A-42DF-AD70-1ED5E588C815}"/>
                </a:ext>
              </a:extLst>
            </p:cNvPr>
            <p:cNvSpPr>
              <a:spLocks/>
            </p:cNvSpPr>
            <p:nvPr/>
          </p:nvSpPr>
          <p:spPr bwMode="auto">
            <a:xfrm>
              <a:off x="387" y="1856"/>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6" name="Line 1037">
              <a:extLst>
                <a:ext uri="{FF2B5EF4-FFF2-40B4-BE49-F238E27FC236}">
                  <a16:creationId xmlns:a16="http://schemas.microsoft.com/office/drawing/2014/main" id="{D31E2909-C246-493C-A445-C759684E80EC}"/>
                </a:ext>
              </a:extLst>
            </p:cNvPr>
            <p:cNvSpPr>
              <a:spLocks noChangeShapeType="1"/>
            </p:cNvSpPr>
            <p:nvPr/>
          </p:nvSpPr>
          <p:spPr bwMode="auto">
            <a:xfrm flipH="1">
              <a:off x="784" y="1359"/>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17" name="Freeform 1038">
              <a:extLst>
                <a:ext uri="{FF2B5EF4-FFF2-40B4-BE49-F238E27FC236}">
                  <a16:creationId xmlns:a16="http://schemas.microsoft.com/office/drawing/2014/main" id="{1CBA626D-FAA9-4542-80A8-BB68DCBCC3FA}"/>
                </a:ext>
              </a:extLst>
            </p:cNvPr>
            <p:cNvSpPr>
              <a:spLocks/>
            </p:cNvSpPr>
            <p:nvPr/>
          </p:nvSpPr>
          <p:spPr bwMode="auto">
            <a:xfrm>
              <a:off x="1406" y="1848"/>
              <a:ext cx="170" cy="340"/>
            </a:xfrm>
            <a:custGeom>
              <a:avLst/>
              <a:gdLst>
                <a:gd name="T0" fmla="*/ 170 w 188"/>
                <a:gd name="T1" fmla="*/ 0 h 329"/>
                <a:gd name="T2" fmla="*/ 0 w 188"/>
                <a:gd name="T3" fmla="*/ 340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18" name="Oval 1039">
              <a:extLst>
                <a:ext uri="{FF2B5EF4-FFF2-40B4-BE49-F238E27FC236}">
                  <a16:creationId xmlns:a16="http://schemas.microsoft.com/office/drawing/2014/main" id="{4A7DF9AC-746C-4683-9F3A-BFA5D752D264}"/>
                </a:ext>
              </a:extLst>
            </p:cNvPr>
            <p:cNvSpPr>
              <a:spLocks noChangeArrowheads="1"/>
            </p:cNvSpPr>
            <p:nvPr/>
          </p:nvSpPr>
          <p:spPr bwMode="auto">
            <a:xfrm>
              <a:off x="541" y="159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19" name="Text Box 1040">
              <a:extLst>
                <a:ext uri="{FF2B5EF4-FFF2-40B4-BE49-F238E27FC236}">
                  <a16:creationId xmlns:a16="http://schemas.microsoft.com/office/drawing/2014/main" id="{AEE3485D-0B5C-4169-800E-711AD1C8B0CB}"/>
                </a:ext>
              </a:extLst>
            </p:cNvPr>
            <p:cNvSpPr txBox="1">
              <a:spLocks noChangeArrowheads="1"/>
            </p:cNvSpPr>
            <p:nvPr/>
          </p:nvSpPr>
          <p:spPr bwMode="auto">
            <a:xfrm>
              <a:off x="569" y="161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25</a:t>
              </a:r>
            </a:p>
          </p:txBody>
        </p:sp>
        <p:sp>
          <p:nvSpPr>
            <p:cNvPr id="120" name="Oval 1041">
              <a:extLst>
                <a:ext uri="{FF2B5EF4-FFF2-40B4-BE49-F238E27FC236}">
                  <a16:creationId xmlns:a16="http://schemas.microsoft.com/office/drawing/2014/main" id="{FF1498E1-DED4-4F77-9623-2658F5C1DFE4}"/>
                </a:ext>
              </a:extLst>
            </p:cNvPr>
            <p:cNvSpPr>
              <a:spLocks noChangeArrowheads="1"/>
            </p:cNvSpPr>
            <p:nvPr/>
          </p:nvSpPr>
          <p:spPr bwMode="auto">
            <a:xfrm>
              <a:off x="1521" y="159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21" name="Text Box 1042">
              <a:extLst>
                <a:ext uri="{FF2B5EF4-FFF2-40B4-BE49-F238E27FC236}">
                  <a16:creationId xmlns:a16="http://schemas.microsoft.com/office/drawing/2014/main" id="{1AC7F766-2E8B-493F-9542-80B8C887E677}"/>
                </a:ext>
              </a:extLst>
            </p:cNvPr>
            <p:cNvSpPr txBox="1">
              <a:spLocks noChangeArrowheads="1"/>
            </p:cNvSpPr>
            <p:nvPr/>
          </p:nvSpPr>
          <p:spPr bwMode="auto">
            <a:xfrm>
              <a:off x="1549" y="161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16</a:t>
              </a:r>
            </a:p>
          </p:txBody>
        </p:sp>
        <p:sp>
          <p:nvSpPr>
            <p:cNvPr id="122" name="Oval 1043">
              <a:extLst>
                <a:ext uri="{FF2B5EF4-FFF2-40B4-BE49-F238E27FC236}">
                  <a16:creationId xmlns:a16="http://schemas.microsoft.com/office/drawing/2014/main" id="{A07AD60B-CA53-4586-881B-57669F17FA00}"/>
                </a:ext>
              </a:extLst>
            </p:cNvPr>
            <p:cNvSpPr>
              <a:spLocks noChangeArrowheads="1"/>
            </p:cNvSpPr>
            <p:nvPr/>
          </p:nvSpPr>
          <p:spPr bwMode="auto">
            <a:xfrm>
              <a:off x="1224" y="219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23" name="Text Box 1044">
              <a:extLst>
                <a:ext uri="{FF2B5EF4-FFF2-40B4-BE49-F238E27FC236}">
                  <a16:creationId xmlns:a16="http://schemas.microsoft.com/office/drawing/2014/main" id="{BA01313A-92A4-4D4D-BAE3-5C712172FEC2}"/>
                </a:ext>
              </a:extLst>
            </p:cNvPr>
            <p:cNvSpPr txBox="1">
              <a:spLocks noChangeArrowheads="1"/>
            </p:cNvSpPr>
            <p:nvPr/>
          </p:nvSpPr>
          <p:spPr bwMode="auto">
            <a:xfrm>
              <a:off x="1254" y="218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32</a:t>
              </a:r>
            </a:p>
          </p:txBody>
        </p:sp>
        <p:sp>
          <p:nvSpPr>
            <p:cNvPr id="124" name="Oval 1045">
              <a:extLst>
                <a:ext uri="{FF2B5EF4-FFF2-40B4-BE49-F238E27FC236}">
                  <a16:creationId xmlns:a16="http://schemas.microsoft.com/office/drawing/2014/main" id="{2CED0AF8-7236-4F4F-8AFB-FD3B2FC7B9A8}"/>
                </a:ext>
              </a:extLst>
            </p:cNvPr>
            <p:cNvSpPr>
              <a:spLocks noChangeArrowheads="1"/>
            </p:cNvSpPr>
            <p:nvPr/>
          </p:nvSpPr>
          <p:spPr bwMode="auto">
            <a:xfrm>
              <a:off x="852" y="218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25" name="Text Box 1046">
              <a:extLst>
                <a:ext uri="{FF2B5EF4-FFF2-40B4-BE49-F238E27FC236}">
                  <a16:creationId xmlns:a16="http://schemas.microsoft.com/office/drawing/2014/main" id="{411BFD09-796B-43BA-895B-F994C3B298E4}"/>
                </a:ext>
              </a:extLst>
            </p:cNvPr>
            <p:cNvSpPr txBox="1">
              <a:spLocks noChangeArrowheads="1"/>
            </p:cNvSpPr>
            <p:nvPr/>
          </p:nvSpPr>
          <p:spPr bwMode="auto">
            <a:xfrm>
              <a:off x="880" y="221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18</a:t>
              </a:r>
            </a:p>
          </p:txBody>
        </p:sp>
        <p:sp>
          <p:nvSpPr>
            <p:cNvPr id="126" name="Oval 1047">
              <a:extLst>
                <a:ext uri="{FF2B5EF4-FFF2-40B4-BE49-F238E27FC236}">
                  <a16:creationId xmlns:a16="http://schemas.microsoft.com/office/drawing/2014/main" id="{68323016-7F5C-4933-9974-A729C775681E}"/>
                </a:ext>
              </a:extLst>
            </p:cNvPr>
            <p:cNvSpPr>
              <a:spLocks noChangeArrowheads="1"/>
            </p:cNvSpPr>
            <p:nvPr/>
          </p:nvSpPr>
          <p:spPr bwMode="auto">
            <a:xfrm>
              <a:off x="215" y="218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27" name="Text Box 1048">
              <a:extLst>
                <a:ext uri="{FF2B5EF4-FFF2-40B4-BE49-F238E27FC236}">
                  <a16:creationId xmlns:a16="http://schemas.microsoft.com/office/drawing/2014/main" id="{995BF65D-D38E-41ED-8F8E-C0B3690323F2}"/>
                </a:ext>
              </a:extLst>
            </p:cNvPr>
            <p:cNvSpPr txBox="1">
              <a:spLocks noChangeArrowheads="1"/>
            </p:cNvSpPr>
            <p:nvPr/>
          </p:nvSpPr>
          <p:spPr bwMode="auto">
            <a:xfrm>
              <a:off x="243" y="221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36</a:t>
              </a:r>
            </a:p>
          </p:txBody>
        </p:sp>
      </p:grpSp>
      <p:sp>
        <p:nvSpPr>
          <p:cNvPr id="128" name="AutoShape 1049">
            <a:extLst>
              <a:ext uri="{FF2B5EF4-FFF2-40B4-BE49-F238E27FC236}">
                <a16:creationId xmlns:a16="http://schemas.microsoft.com/office/drawing/2014/main" id="{1643713F-5FEC-4ECF-888A-C537C6C30202}"/>
              </a:ext>
            </a:extLst>
          </p:cNvPr>
          <p:cNvSpPr>
            <a:spLocks noChangeArrowheads="1"/>
          </p:cNvSpPr>
          <p:nvPr/>
        </p:nvSpPr>
        <p:spPr bwMode="auto">
          <a:xfrm>
            <a:off x="7793977" y="2332038"/>
            <a:ext cx="495300" cy="314325"/>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grpSp>
        <p:nvGrpSpPr>
          <p:cNvPr id="129" name="Group 1052">
            <a:extLst>
              <a:ext uri="{FF2B5EF4-FFF2-40B4-BE49-F238E27FC236}">
                <a16:creationId xmlns:a16="http://schemas.microsoft.com/office/drawing/2014/main" id="{622CCDCA-1699-4E11-83DE-A27E17752AB4}"/>
              </a:ext>
            </a:extLst>
          </p:cNvPr>
          <p:cNvGrpSpPr>
            <a:grpSpLocks/>
          </p:cNvGrpSpPr>
          <p:nvPr/>
        </p:nvGrpSpPr>
        <p:grpSpPr bwMode="auto">
          <a:xfrm>
            <a:off x="6847827" y="2244725"/>
            <a:ext cx="468312" cy="550863"/>
            <a:chOff x="1888" y="2106"/>
            <a:chExt cx="295" cy="347"/>
          </a:xfrm>
        </p:grpSpPr>
        <p:sp>
          <p:nvSpPr>
            <p:cNvPr id="130" name="Oval 1050">
              <a:extLst>
                <a:ext uri="{FF2B5EF4-FFF2-40B4-BE49-F238E27FC236}">
                  <a16:creationId xmlns:a16="http://schemas.microsoft.com/office/drawing/2014/main" id="{707F7AA9-08C1-478E-A56C-F132BEA4402A}"/>
                </a:ext>
              </a:extLst>
            </p:cNvPr>
            <p:cNvSpPr>
              <a:spLocks noChangeArrowheads="1"/>
            </p:cNvSpPr>
            <p:nvPr/>
          </p:nvSpPr>
          <p:spPr bwMode="auto">
            <a:xfrm>
              <a:off x="1888" y="2106"/>
              <a:ext cx="295" cy="295"/>
            </a:xfrm>
            <a:prstGeom prst="ellipse">
              <a:avLst/>
            </a:prstGeom>
            <a:gradFill rotWithShape="0">
              <a:gsLst>
                <a:gs pos="0">
                  <a:srgbClr val="D60093"/>
                </a:gs>
                <a:gs pos="100000">
                  <a:srgbClr val="63004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sp>
          <p:nvSpPr>
            <p:cNvPr id="131" name="Text Box 1051">
              <a:extLst>
                <a:ext uri="{FF2B5EF4-FFF2-40B4-BE49-F238E27FC236}">
                  <a16:creationId xmlns:a16="http://schemas.microsoft.com/office/drawing/2014/main" id="{EF763C64-2840-4BB2-9B4D-CE9FC0284B57}"/>
                </a:ext>
              </a:extLst>
            </p:cNvPr>
            <p:cNvSpPr txBox="1">
              <a:spLocks noChangeArrowheads="1"/>
            </p:cNvSpPr>
            <p:nvPr/>
          </p:nvSpPr>
          <p:spPr bwMode="auto">
            <a:xfrm>
              <a:off x="1916" y="213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16</a:t>
              </a:r>
            </a:p>
          </p:txBody>
        </p:sp>
      </p:grpSp>
      <p:grpSp>
        <p:nvGrpSpPr>
          <p:cNvPr id="132" name="Group 1075">
            <a:extLst>
              <a:ext uri="{FF2B5EF4-FFF2-40B4-BE49-F238E27FC236}">
                <a16:creationId xmlns:a16="http://schemas.microsoft.com/office/drawing/2014/main" id="{E50FF137-E2E5-4B57-A533-645F522613EA}"/>
              </a:ext>
            </a:extLst>
          </p:cNvPr>
          <p:cNvGrpSpPr>
            <a:grpSpLocks/>
          </p:cNvGrpSpPr>
          <p:nvPr/>
        </p:nvGrpSpPr>
        <p:grpSpPr bwMode="auto">
          <a:xfrm>
            <a:off x="10160939" y="2244725"/>
            <a:ext cx="939800" cy="1485900"/>
            <a:chOff x="3606" y="1705"/>
            <a:chExt cx="592" cy="936"/>
          </a:xfrm>
        </p:grpSpPr>
        <p:sp>
          <p:nvSpPr>
            <p:cNvPr id="133" name="Freeform 1061">
              <a:extLst>
                <a:ext uri="{FF2B5EF4-FFF2-40B4-BE49-F238E27FC236}">
                  <a16:creationId xmlns:a16="http://schemas.microsoft.com/office/drawing/2014/main" id="{BA4AA9CF-A09F-4BF6-96F7-565704941498}"/>
                </a:ext>
              </a:extLst>
            </p:cNvPr>
            <p:cNvSpPr>
              <a:spLocks/>
            </p:cNvSpPr>
            <p:nvPr/>
          </p:nvSpPr>
          <p:spPr bwMode="auto">
            <a:xfrm>
              <a:off x="3788" y="1962"/>
              <a:ext cx="170" cy="340"/>
            </a:xfrm>
            <a:custGeom>
              <a:avLst/>
              <a:gdLst>
                <a:gd name="T0" fmla="*/ 170 w 188"/>
                <a:gd name="T1" fmla="*/ 0 h 329"/>
                <a:gd name="T2" fmla="*/ 0 w 188"/>
                <a:gd name="T3" fmla="*/ 340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34" name="Oval 1064">
              <a:extLst>
                <a:ext uri="{FF2B5EF4-FFF2-40B4-BE49-F238E27FC236}">
                  <a16:creationId xmlns:a16="http://schemas.microsoft.com/office/drawing/2014/main" id="{A05D6D07-BE0C-4D7D-BCF6-91EF4A80D035}"/>
                </a:ext>
              </a:extLst>
            </p:cNvPr>
            <p:cNvSpPr>
              <a:spLocks noChangeArrowheads="1"/>
            </p:cNvSpPr>
            <p:nvPr/>
          </p:nvSpPr>
          <p:spPr bwMode="auto">
            <a:xfrm>
              <a:off x="3903" y="1705"/>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35" name="Text Box 1065">
              <a:extLst>
                <a:ext uri="{FF2B5EF4-FFF2-40B4-BE49-F238E27FC236}">
                  <a16:creationId xmlns:a16="http://schemas.microsoft.com/office/drawing/2014/main" id="{F4D93E2E-7D88-4D7C-910E-3A31AFE087EF}"/>
                </a:ext>
              </a:extLst>
            </p:cNvPr>
            <p:cNvSpPr txBox="1">
              <a:spLocks noChangeArrowheads="1"/>
            </p:cNvSpPr>
            <p:nvPr/>
          </p:nvSpPr>
          <p:spPr bwMode="auto">
            <a:xfrm>
              <a:off x="3931" y="173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32</a:t>
              </a:r>
            </a:p>
          </p:txBody>
        </p:sp>
        <p:sp>
          <p:nvSpPr>
            <p:cNvPr id="136" name="Oval 1066">
              <a:extLst>
                <a:ext uri="{FF2B5EF4-FFF2-40B4-BE49-F238E27FC236}">
                  <a16:creationId xmlns:a16="http://schemas.microsoft.com/office/drawing/2014/main" id="{B748758C-8E41-4C19-B04D-125E9236330D}"/>
                </a:ext>
              </a:extLst>
            </p:cNvPr>
            <p:cNvSpPr>
              <a:spLocks noChangeArrowheads="1"/>
            </p:cNvSpPr>
            <p:nvPr/>
          </p:nvSpPr>
          <p:spPr bwMode="auto">
            <a:xfrm>
              <a:off x="3606" y="2305"/>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37" name="Text Box 1067">
              <a:extLst>
                <a:ext uri="{FF2B5EF4-FFF2-40B4-BE49-F238E27FC236}">
                  <a16:creationId xmlns:a16="http://schemas.microsoft.com/office/drawing/2014/main" id="{1C6885F2-26D7-465A-9DD0-862EEE8D12D2}"/>
                </a:ext>
              </a:extLst>
            </p:cNvPr>
            <p:cNvSpPr txBox="1">
              <a:spLocks noChangeArrowheads="1"/>
            </p:cNvSpPr>
            <p:nvPr/>
          </p:nvSpPr>
          <p:spPr bwMode="auto">
            <a:xfrm>
              <a:off x="3636" y="232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16</a:t>
              </a:r>
            </a:p>
          </p:txBody>
        </p:sp>
      </p:grpSp>
      <p:grpSp>
        <p:nvGrpSpPr>
          <p:cNvPr id="138" name="Group 1077">
            <a:extLst>
              <a:ext uri="{FF2B5EF4-FFF2-40B4-BE49-F238E27FC236}">
                <a16:creationId xmlns:a16="http://schemas.microsoft.com/office/drawing/2014/main" id="{FE26EA94-85A0-4204-BF0D-21F41DE0C98C}"/>
              </a:ext>
            </a:extLst>
          </p:cNvPr>
          <p:cNvGrpSpPr>
            <a:grpSpLocks/>
          </p:cNvGrpSpPr>
          <p:nvPr/>
        </p:nvGrpSpPr>
        <p:grpSpPr bwMode="auto">
          <a:xfrm>
            <a:off x="8559152" y="1527175"/>
            <a:ext cx="2163762" cy="2216150"/>
            <a:chOff x="2597" y="1253"/>
            <a:chExt cx="1363" cy="1396"/>
          </a:xfrm>
        </p:grpSpPr>
        <p:sp>
          <p:nvSpPr>
            <p:cNvPr id="139" name="Freeform 1057">
              <a:extLst>
                <a:ext uri="{FF2B5EF4-FFF2-40B4-BE49-F238E27FC236}">
                  <a16:creationId xmlns:a16="http://schemas.microsoft.com/office/drawing/2014/main" id="{A528690B-B57D-4446-9C63-2163991C3AA1}"/>
                </a:ext>
              </a:extLst>
            </p:cNvPr>
            <p:cNvSpPr>
              <a:spLocks/>
            </p:cNvSpPr>
            <p:nvPr/>
          </p:nvSpPr>
          <p:spPr bwMode="auto">
            <a:xfrm>
              <a:off x="3680" y="1463"/>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grpSp>
          <p:nvGrpSpPr>
            <p:cNvPr id="140" name="Group 1076">
              <a:extLst>
                <a:ext uri="{FF2B5EF4-FFF2-40B4-BE49-F238E27FC236}">
                  <a16:creationId xmlns:a16="http://schemas.microsoft.com/office/drawing/2014/main" id="{91C550A7-77BA-4BBD-846E-76A284DD2782}"/>
                </a:ext>
              </a:extLst>
            </p:cNvPr>
            <p:cNvGrpSpPr>
              <a:grpSpLocks/>
            </p:cNvGrpSpPr>
            <p:nvPr/>
          </p:nvGrpSpPr>
          <p:grpSpPr bwMode="auto">
            <a:xfrm>
              <a:off x="2597" y="1253"/>
              <a:ext cx="1119" cy="1396"/>
              <a:chOff x="2597" y="1253"/>
              <a:chExt cx="1119" cy="1396"/>
            </a:xfrm>
          </p:grpSpPr>
          <p:sp>
            <p:nvSpPr>
              <p:cNvPr id="141" name="Oval 1055">
                <a:extLst>
                  <a:ext uri="{FF2B5EF4-FFF2-40B4-BE49-F238E27FC236}">
                    <a16:creationId xmlns:a16="http://schemas.microsoft.com/office/drawing/2014/main" id="{A7623B2E-52CC-41A5-8A04-0ECE334CF309}"/>
                  </a:ext>
                </a:extLst>
              </p:cNvPr>
              <p:cNvSpPr>
                <a:spLocks noChangeArrowheads="1"/>
              </p:cNvSpPr>
              <p:nvPr/>
            </p:nvSpPr>
            <p:spPr bwMode="auto">
              <a:xfrm>
                <a:off x="3421" y="1253"/>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142" name="Text Box 1056">
                <a:extLst>
                  <a:ext uri="{FF2B5EF4-FFF2-40B4-BE49-F238E27FC236}">
                    <a16:creationId xmlns:a16="http://schemas.microsoft.com/office/drawing/2014/main" id="{FFF7597A-F5DE-4C24-8ABF-4B521065EA68}"/>
                  </a:ext>
                </a:extLst>
              </p:cNvPr>
              <p:cNvSpPr txBox="1">
                <a:spLocks noChangeArrowheads="1"/>
              </p:cNvSpPr>
              <p:nvPr/>
            </p:nvSpPr>
            <p:spPr bwMode="auto">
              <a:xfrm>
                <a:off x="3449" y="125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rgbClr val="F4F999"/>
                    </a:solidFill>
                  </a:rPr>
                  <a:t>28</a:t>
                </a:r>
              </a:p>
            </p:txBody>
          </p:sp>
          <p:sp>
            <p:nvSpPr>
              <p:cNvPr id="143" name="Freeform 1058">
                <a:extLst>
                  <a:ext uri="{FF2B5EF4-FFF2-40B4-BE49-F238E27FC236}">
                    <a16:creationId xmlns:a16="http://schemas.microsoft.com/office/drawing/2014/main" id="{88C990DD-DC98-4F8B-A3B5-48FA7D3FBBC4}"/>
                  </a:ext>
                </a:extLst>
              </p:cNvPr>
              <p:cNvSpPr>
                <a:spLocks/>
              </p:cNvSpPr>
              <p:nvPr/>
            </p:nvSpPr>
            <p:spPr bwMode="auto">
              <a:xfrm>
                <a:off x="3153" y="1963"/>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44" name="Freeform 1059">
                <a:extLst>
                  <a:ext uri="{FF2B5EF4-FFF2-40B4-BE49-F238E27FC236}">
                    <a16:creationId xmlns:a16="http://schemas.microsoft.com/office/drawing/2014/main" id="{E68132BE-5AD2-47AF-8A5B-F3287A3D7AC7}"/>
                  </a:ext>
                </a:extLst>
              </p:cNvPr>
              <p:cNvSpPr>
                <a:spLocks/>
              </p:cNvSpPr>
              <p:nvPr/>
            </p:nvSpPr>
            <p:spPr bwMode="auto">
              <a:xfrm>
                <a:off x="2769" y="1970"/>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45" name="Line 1060">
                <a:extLst>
                  <a:ext uri="{FF2B5EF4-FFF2-40B4-BE49-F238E27FC236}">
                    <a16:creationId xmlns:a16="http://schemas.microsoft.com/office/drawing/2014/main" id="{181721C7-2C51-45FE-8FC6-7DFC4156C352}"/>
                  </a:ext>
                </a:extLst>
              </p:cNvPr>
              <p:cNvSpPr>
                <a:spLocks noChangeShapeType="1"/>
              </p:cNvSpPr>
              <p:nvPr/>
            </p:nvSpPr>
            <p:spPr bwMode="auto">
              <a:xfrm flipH="1">
                <a:off x="3166" y="1473"/>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46" name="Oval 1062">
                <a:extLst>
                  <a:ext uri="{FF2B5EF4-FFF2-40B4-BE49-F238E27FC236}">
                    <a16:creationId xmlns:a16="http://schemas.microsoft.com/office/drawing/2014/main" id="{B2A5115D-5F61-4EDA-8202-01D377577FC4}"/>
                  </a:ext>
                </a:extLst>
              </p:cNvPr>
              <p:cNvSpPr>
                <a:spLocks noChangeArrowheads="1"/>
              </p:cNvSpPr>
              <p:nvPr/>
            </p:nvSpPr>
            <p:spPr bwMode="auto">
              <a:xfrm>
                <a:off x="2923" y="1707"/>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47" name="Text Box 1063">
                <a:extLst>
                  <a:ext uri="{FF2B5EF4-FFF2-40B4-BE49-F238E27FC236}">
                    <a16:creationId xmlns:a16="http://schemas.microsoft.com/office/drawing/2014/main" id="{10DF93AB-71E8-4A2A-8ABD-CCBB778F8A8E}"/>
                  </a:ext>
                </a:extLst>
              </p:cNvPr>
              <p:cNvSpPr txBox="1">
                <a:spLocks noChangeArrowheads="1"/>
              </p:cNvSpPr>
              <p:nvPr/>
            </p:nvSpPr>
            <p:spPr bwMode="auto">
              <a:xfrm>
                <a:off x="2951" y="1733"/>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25</a:t>
                </a:r>
              </a:p>
            </p:txBody>
          </p:sp>
          <p:sp>
            <p:nvSpPr>
              <p:cNvPr id="148" name="Oval 1068">
                <a:extLst>
                  <a:ext uri="{FF2B5EF4-FFF2-40B4-BE49-F238E27FC236}">
                    <a16:creationId xmlns:a16="http://schemas.microsoft.com/office/drawing/2014/main" id="{CBF8BDE4-8585-45F5-9EE3-9E62D20CA312}"/>
                  </a:ext>
                </a:extLst>
              </p:cNvPr>
              <p:cNvSpPr>
                <a:spLocks noChangeArrowheads="1"/>
              </p:cNvSpPr>
              <p:nvPr/>
            </p:nvSpPr>
            <p:spPr bwMode="auto">
              <a:xfrm>
                <a:off x="3234" y="230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49" name="Text Box 1069">
                <a:extLst>
                  <a:ext uri="{FF2B5EF4-FFF2-40B4-BE49-F238E27FC236}">
                    <a16:creationId xmlns:a16="http://schemas.microsoft.com/office/drawing/2014/main" id="{1AEA0503-6126-40C2-9274-13782F0D3562}"/>
                  </a:ext>
                </a:extLst>
              </p:cNvPr>
              <p:cNvSpPr txBox="1">
                <a:spLocks noChangeArrowheads="1"/>
              </p:cNvSpPr>
              <p:nvPr/>
            </p:nvSpPr>
            <p:spPr bwMode="auto">
              <a:xfrm>
                <a:off x="3262" y="232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18</a:t>
                </a:r>
              </a:p>
            </p:txBody>
          </p:sp>
          <p:sp>
            <p:nvSpPr>
              <p:cNvPr id="150" name="Oval 1070">
                <a:extLst>
                  <a:ext uri="{FF2B5EF4-FFF2-40B4-BE49-F238E27FC236}">
                    <a16:creationId xmlns:a16="http://schemas.microsoft.com/office/drawing/2014/main" id="{14B05D70-3623-4DE8-9E59-4DD942B7F925}"/>
                  </a:ext>
                </a:extLst>
              </p:cNvPr>
              <p:cNvSpPr>
                <a:spLocks noChangeArrowheads="1"/>
              </p:cNvSpPr>
              <p:nvPr/>
            </p:nvSpPr>
            <p:spPr bwMode="auto">
              <a:xfrm>
                <a:off x="2597" y="230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51" name="Text Box 1071">
                <a:extLst>
                  <a:ext uri="{FF2B5EF4-FFF2-40B4-BE49-F238E27FC236}">
                    <a16:creationId xmlns:a16="http://schemas.microsoft.com/office/drawing/2014/main" id="{E929EF72-D31A-438A-AAEB-DD50909DF941}"/>
                  </a:ext>
                </a:extLst>
              </p:cNvPr>
              <p:cNvSpPr txBox="1">
                <a:spLocks noChangeArrowheads="1"/>
              </p:cNvSpPr>
              <p:nvPr/>
            </p:nvSpPr>
            <p:spPr bwMode="auto">
              <a:xfrm>
                <a:off x="2625" y="232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36</a:t>
                </a:r>
              </a:p>
            </p:txBody>
          </p:sp>
        </p:grpSp>
      </p:grpSp>
      <p:grpSp>
        <p:nvGrpSpPr>
          <p:cNvPr id="152" name="Group 1072">
            <a:extLst>
              <a:ext uri="{FF2B5EF4-FFF2-40B4-BE49-F238E27FC236}">
                <a16:creationId xmlns:a16="http://schemas.microsoft.com/office/drawing/2014/main" id="{4C7AF445-CCA2-4C61-A903-157554238214}"/>
              </a:ext>
            </a:extLst>
          </p:cNvPr>
          <p:cNvGrpSpPr>
            <a:grpSpLocks/>
          </p:cNvGrpSpPr>
          <p:nvPr/>
        </p:nvGrpSpPr>
        <p:grpSpPr bwMode="auto">
          <a:xfrm>
            <a:off x="9084614" y="2246313"/>
            <a:ext cx="468313" cy="550862"/>
            <a:chOff x="1888" y="2106"/>
            <a:chExt cx="295" cy="347"/>
          </a:xfrm>
        </p:grpSpPr>
        <p:sp>
          <p:nvSpPr>
            <p:cNvPr id="153" name="Oval 1073">
              <a:extLst>
                <a:ext uri="{FF2B5EF4-FFF2-40B4-BE49-F238E27FC236}">
                  <a16:creationId xmlns:a16="http://schemas.microsoft.com/office/drawing/2014/main" id="{05C806A0-0D46-4C14-9CC8-E9036017A7BE}"/>
                </a:ext>
              </a:extLst>
            </p:cNvPr>
            <p:cNvSpPr>
              <a:spLocks noChangeArrowheads="1"/>
            </p:cNvSpPr>
            <p:nvPr/>
          </p:nvSpPr>
          <p:spPr bwMode="auto">
            <a:xfrm>
              <a:off x="1888" y="2106"/>
              <a:ext cx="295" cy="295"/>
            </a:xfrm>
            <a:prstGeom prst="ellipse">
              <a:avLst/>
            </a:prstGeom>
            <a:gradFill rotWithShape="0">
              <a:gsLst>
                <a:gs pos="0">
                  <a:srgbClr val="D60093"/>
                </a:gs>
                <a:gs pos="100000">
                  <a:srgbClr val="63004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sp>
          <p:nvSpPr>
            <p:cNvPr id="154" name="Text Box 1074">
              <a:extLst>
                <a:ext uri="{FF2B5EF4-FFF2-40B4-BE49-F238E27FC236}">
                  <a16:creationId xmlns:a16="http://schemas.microsoft.com/office/drawing/2014/main" id="{DA9CC667-AD24-43B2-9B7A-33619225AA6D}"/>
                </a:ext>
              </a:extLst>
            </p:cNvPr>
            <p:cNvSpPr txBox="1">
              <a:spLocks noChangeArrowheads="1"/>
            </p:cNvSpPr>
            <p:nvPr/>
          </p:nvSpPr>
          <p:spPr bwMode="auto">
            <a:xfrm>
              <a:off x="1916" y="213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25</a:t>
              </a:r>
            </a:p>
          </p:txBody>
        </p:sp>
      </p:grpSp>
      <p:sp>
        <p:nvSpPr>
          <p:cNvPr id="155" name="AutoShape 1078">
            <a:extLst>
              <a:ext uri="{FF2B5EF4-FFF2-40B4-BE49-F238E27FC236}">
                <a16:creationId xmlns:a16="http://schemas.microsoft.com/office/drawing/2014/main" id="{92DA17DF-2AE4-4C41-B849-C79FEB08DD4D}"/>
              </a:ext>
            </a:extLst>
          </p:cNvPr>
          <p:cNvSpPr>
            <a:spLocks noChangeArrowheads="1"/>
          </p:cNvSpPr>
          <p:nvPr/>
        </p:nvSpPr>
        <p:spPr bwMode="auto">
          <a:xfrm>
            <a:off x="11673827" y="2332038"/>
            <a:ext cx="495300" cy="314325"/>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grpSp>
        <p:nvGrpSpPr>
          <p:cNvPr id="156" name="Group 1104">
            <a:extLst>
              <a:ext uri="{FF2B5EF4-FFF2-40B4-BE49-F238E27FC236}">
                <a16:creationId xmlns:a16="http://schemas.microsoft.com/office/drawing/2014/main" id="{FF2A6609-A34F-46B5-AA01-C838B6A6C697}"/>
              </a:ext>
            </a:extLst>
          </p:cNvPr>
          <p:cNvGrpSpPr>
            <a:grpSpLocks/>
          </p:cNvGrpSpPr>
          <p:nvPr/>
        </p:nvGrpSpPr>
        <p:grpSpPr bwMode="auto">
          <a:xfrm>
            <a:off x="5681014" y="3906838"/>
            <a:ext cx="1638300" cy="2203450"/>
            <a:chOff x="784" y="2642"/>
            <a:chExt cx="1032" cy="1388"/>
          </a:xfrm>
        </p:grpSpPr>
        <p:sp>
          <p:nvSpPr>
            <p:cNvPr id="157" name="Freeform 1080">
              <a:extLst>
                <a:ext uri="{FF2B5EF4-FFF2-40B4-BE49-F238E27FC236}">
                  <a16:creationId xmlns:a16="http://schemas.microsoft.com/office/drawing/2014/main" id="{9AC7989A-4376-4DDA-9B72-FF3C23046ACA}"/>
                </a:ext>
              </a:extLst>
            </p:cNvPr>
            <p:cNvSpPr>
              <a:spLocks/>
            </p:cNvSpPr>
            <p:nvPr/>
          </p:nvSpPr>
          <p:spPr bwMode="auto">
            <a:xfrm>
              <a:off x="1406" y="3351"/>
              <a:ext cx="170" cy="340"/>
            </a:xfrm>
            <a:custGeom>
              <a:avLst/>
              <a:gdLst>
                <a:gd name="T0" fmla="*/ 170 w 188"/>
                <a:gd name="T1" fmla="*/ 0 h 329"/>
                <a:gd name="T2" fmla="*/ 0 w 188"/>
                <a:gd name="T3" fmla="*/ 340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58" name="Oval 1081">
              <a:extLst>
                <a:ext uri="{FF2B5EF4-FFF2-40B4-BE49-F238E27FC236}">
                  <a16:creationId xmlns:a16="http://schemas.microsoft.com/office/drawing/2014/main" id="{7B53D623-C77B-4A42-AF13-1FB46313BEEE}"/>
                </a:ext>
              </a:extLst>
            </p:cNvPr>
            <p:cNvSpPr>
              <a:spLocks noChangeArrowheads="1"/>
            </p:cNvSpPr>
            <p:nvPr/>
          </p:nvSpPr>
          <p:spPr bwMode="auto">
            <a:xfrm>
              <a:off x="1521" y="309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59" name="Text Box 1082">
              <a:extLst>
                <a:ext uri="{FF2B5EF4-FFF2-40B4-BE49-F238E27FC236}">
                  <a16:creationId xmlns:a16="http://schemas.microsoft.com/office/drawing/2014/main" id="{08137B91-5AC0-4B0F-90E6-134B37F94378}"/>
                </a:ext>
              </a:extLst>
            </p:cNvPr>
            <p:cNvSpPr txBox="1">
              <a:spLocks noChangeArrowheads="1"/>
            </p:cNvSpPr>
            <p:nvPr/>
          </p:nvSpPr>
          <p:spPr bwMode="auto">
            <a:xfrm>
              <a:off x="1549" y="312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32</a:t>
              </a:r>
            </a:p>
          </p:txBody>
        </p:sp>
        <p:sp>
          <p:nvSpPr>
            <p:cNvPr id="160" name="Oval 1083">
              <a:extLst>
                <a:ext uri="{FF2B5EF4-FFF2-40B4-BE49-F238E27FC236}">
                  <a16:creationId xmlns:a16="http://schemas.microsoft.com/office/drawing/2014/main" id="{F9E542D0-8A4C-4174-A12D-9F9D9A79E482}"/>
                </a:ext>
              </a:extLst>
            </p:cNvPr>
            <p:cNvSpPr>
              <a:spLocks noChangeArrowheads="1"/>
            </p:cNvSpPr>
            <p:nvPr/>
          </p:nvSpPr>
          <p:spPr bwMode="auto">
            <a:xfrm>
              <a:off x="1224" y="369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61" name="Text Box 1084">
              <a:extLst>
                <a:ext uri="{FF2B5EF4-FFF2-40B4-BE49-F238E27FC236}">
                  <a16:creationId xmlns:a16="http://schemas.microsoft.com/office/drawing/2014/main" id="{D7B7AA52-96DC-450C-AA2E-12ED519F63B3}"/>
                </a:ext>
              </a:extLst>
            </p:cNvPr>
            <p:cNvSpPr txBox="1">
              <a:spLocks noChangeArrowheads="1"/>
            </p:cNvSpPr>
            <p:nvPr/>
          </p:nvSpPr>
          <p:spPr bwMode="auto">
            <a:xfrm>
              <a:off x="1254" y="370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16</a:t>
              </a:r>
            </a:p>
          </p:txBody>
        </p:sp>
        <p:sp>
          <p:nvSpPr>
            <p:cNvPr id="162" name="Freeform 1086">
              <a:extLst>
                <a:ext uri="{FF2B5EF4-FFF2-40B4-BE49-F238E27FC236}">
                  <a16:creationId xmlns:a16="http://schemas.microsoft.com/office/drawing/2014/main" id="{ACF40AE4-26F6-456D-9EBD-7371C194E04D}"/>
                </a:ext>
              </a:extLst>
            </p:cNvPr>
            <p:cNvSpPr>
              <a:spLocks/>
            </p:cNvSpPr>
            <p:nvPr/>
          </p:nvSpPr>
          <p:spPr bwMode="auto">
            <a:xfrm>
              <a:off x="1298" y="2852"/>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63" name="Oval 1088">
              <a:extLst>
                <a:ext uri="{FF2B5EF4-FFF2-40B4-BE49-F238E27FC236}">
                  <a16:creationId xmlns:a16="http://schemas.microsoft.com/office/drawing/2014/main" id="{67CF7F62-7715-44E1-9DFE-30AFA43A1C4E}"/>
                </a:ext>
              </a:extLst>
            </p:cNvPr>
            <p:cNvSpPr>
              <a:spLocks noChangeArrowheads="1"/>
            </p:cNvSpPr>
            <p:nvPr/>
          </p:nvSpPr>
          <p:spPr bwMode="auto">
            <a:xfrm>
              <a:off x="1039" y="2642"/>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164" name="Text Box 1089">
              <a:extLst>
                <a:ext uri="{FF2B5EF4-FFF2-40B4-BE49-F238E27FC236}">
                  <a16:creationId xmlns:a16="http://schemas.microsoft.com/office/drawing/2014/main" id="{9770D942-FC88-4CA6-AF72-50BB4AAB03F1}"/>
                </a:ext>
              </a:extLst>
            </p:cNvPr>
            <p:cNvSpPr txBox="1">
              <a:spLocks noChangeArrowheads="1"/>
            </p:cNvSpPr>
            <p:nvPr/>
          </p:nvSpPr>
          <p:spPr bwMode="auto">
            <a:xfrm>
              <a:off x="1067" y="264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zh-CN" altLang="en-US" sz="2400">
                  <a:solidFill>
                    <a:srgbClr val="F4F999"/>
                  </a:solidFill>
                </a:rPr>
                <a:t>28</a:t>
              </a:r>
            </a:p>
          </p:txBody>
        </p:sp>
        <p:sp>
          <p:nvSpPr>
            <p:cNvPr id="165" name="Line 1092">
              <a:extLst>
                <a:ext uri="{FF2B5EF4-FFF2-40B4-BE49-F238E27FC236}">
                  <a16:creationId xmlns:a16="http://schemas.microsoft.com/office/drawing/2014/main" id="{90877952-C685-4620-865E-8841AA37A9DD}"/>
                </a:ext>
              </a:extLst>
            </p:cNvPr>
            <p:cNvSpPr>
              <a:spLocks noChangeShapeType="1"/>
            </p:cNvSpPr>
            <p:nvPr/>
          </p:nvSpPr>
          <p:spPr bwMode="auto">
            <a:xfrm flipH="1">
              <a:off x="784" y="2862"/>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grpSp>
      <p:grpSp>
        <p:nvGrpSpPr>
          <p:cNvPr id="166" name="Group 1103">
            <a:extLst>
              <a:ext uri="{FF2B5EF4-FFF2-40B4-BE49-F238E27FC236}">
                <a16:creationId xmlns:a16="http://schemas.microsoft.com/office/drawing/2014/main" id="{D538F84E-2DA8-4706-AA16-BA70503B9F7E}"/>
              </a:ext>
            </a:extLst>
          </p:cNvPr>
          <p:cNvGrpSpPr>
            <a:grpSpLocks/>
          </p:cNvGrpSpPr>
          <p:nvPr/>
        </p:nvGrpSpPr>
        <p:grpSpPr bwMode="auto">
          <a:xfrm>
            <a:off x="4777727" y="4627563"/>
            <a:ext cx="1479550" cy="1495425"/>
            <a:chOff x="215" y="3096"/>
            <a:chExt cx="932" cy="942"/>
          </a:xfrm>
        </p:grpSpPr>
        <p:sp>
          <p:nvSpPr>
            <p:cNvPr id="167" name="Freeform 1090">
              <a:extLst>
                <a:ext uri="{FF2B5EF4-FFF2-40B4-BE49-F238E27FC236}">
                  <a16:creationId xmlns:a16="http://schemas.microsoft.com/office/drawing/2014/main" id="{E7B431A2-EB0D-4A05-9E6C-1094EC66FB03}"/>
                </a:ext>
              </a:extLst>
            </p:cNvPr>
            <p:cNvSpPr>
              <a:spLocks/>
            </p:cNvSpPr>
            <p:nvPr/>
          </p:nvSpPr>
          <p:spPr bwMode="auto">
            <a:xfrm>
              <a:off x="771" y="3352"/>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68" name="Oval 1095">
              <a:extLst>
                <a:ext uri="{FF2B5EF4-FFF2-40B4-BE49-F238E27FC236}">
                  <a16:creationId xmlns:a16="http://schemas.microsoft.com/office/drawing/2014/main" id="{486712DD-F2B1-4DF3-8FED-31699F3CDD69}"/>
                </a:ext>
              </a:extLst>
            </p:cNvPr>
            <p:cNvSpPr>
              <a:spLocks noChangeArrowheads="1"/>
            </p:cNvSpPr>
            <p:nvPr/>
          </p:nvSpPr>
          <p:spPr bwMode="auto">
            <a:xfrm>
              <a:off x="852" y="369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69" name="Text Box 1096">
              <a:extLst>
                <a:ext uri="{FF2B5EF4-FFF2-40B4-BE49-F238E27FC236}">
                  <a16:creationId xmlns:a16="http://schemas.microsoft.com/office/drawing/2014/main" id="{E484645D-93F6-4E7E-A299-3F8E95F87BFA}"/>
                </a:ext>
              </a:extLst>
            </p:cNvPr>
            <p:cNvSpPr txBox="1">
              <a:spLocks noChangeArrowheads="1"/>
            </p:cNvSpPr>
            <p:nvPr/>
          </p:nvSpPr>
          <p:spPr bwMode="auto">
            <a:xfrm>
              <a:off x="880" y="371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18</a:t>
              </a:r>
            </a:p>
          </p:txBody>
        </p:sp>
        <p:grpSp>
          <p:nvGrpSpPr>
            <p:cNvPr id="170" name="Group 1102">
              <a:extLst>
                <a:ext uri="{FF2B5EF4-FFF2-40B4-BE49-F238E27FC236}">
                  <a16:creationId xmlns:a16="http://schemas.microsoft.com/office/drawing/2014/main" id="{A22EF047-5171-47EF-8D40-7820394A2639}"/>
                </a:ext>
              </a:extLst>
            </p:cNvPr>
            <p:cNvGrpSpPr>
              <a:grpSpLocks/>
            </p:cNvGrpSpPr>
            <p:nvPr/>
          </p:nvGrpSpPr>
          <p:grpSpPr bwMode="auto">
            <a:xfrm>
              <a:off x="215" y="3096"/>
              <a:ext cx="621" cy="942"/>
              <a:chOff x="215" y="3096"/>
              <a:chExt cx="621" cy="942"/>
            </a:xfrm>
          </p:grpSpPr>
          <p:sp>
            <p:nvSpPr>
              <p:cNvPr id="171" name="Freeform 1091">
                <a:extLst>
                  <a:ext uri="{FF2B5EF4-FFF2-40B4-BE49-F238E27FC236}">
                    <a16:creationId xmlns:a16="http://schemas.microsoft.com/office/drawing/2014/main" id="{BDDB2E64-A342-48E0-BB21-C340CC998DC7}"/>
                  </a:ext>
                </a:extLst>
              </p:cNvPr>
              <p:cNvSpPr>
                <a:spLocks/>
              </p:cNvSpPr>
              <p:nvPr/>
            </p:nvSpPr>
            <p:spPr bwMode="auto">
              <a:xfrm>
                <a:off x="387" y="3359"/>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72" name="Oval 1093">
                <a:extLst>
                  <a:ext uri="{FF2B5EF4-FFF2-40B4-BE49-F238E27FC236}">
                    <a16:creationId xmlns:a16="http://schemas.microsoft.com/office/drawing/2014/main" id="{31A09220-AEF1-4F49-ADAD-1958ED85D665}"/>
                  </a:ext>
                </a:extLst>
              </p:cNvPr>
              <p:cNvSpPr>
                <a:spLocks noChangeArrowheads="1"/>
              </p:cNvSpPr>
              <p:nvPr/>
            </p:nvSpPr>
            <p:spPr bwMode="auto">
              <a:xfrm>
                <a:off x="541" y="309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73" name="Text Box 1094">
                <a:extLst>
                  <a:ext uri="{FF2B5EF4-FFF2-40B4-BE49-F238E27FC236}">
                    <a16:creationId xmlns:a16="http://schemas.microsoft.com/office/drawing/2014/main" id="{B3F509FF-01E7-4886-B19E-4DBDFED85729}"/>
                  </a:ext>
                </a:extLst>
              </p:cNvPr>
              <p:cNvSpPr txBox="1">
                <a:spLocks noChangeArrowheads="1"/>
              </p:cNvSpPr>
              <p:nvPr/>
            </p:nvSpPr>
            <p:spPr bwMode="auto">
              <a:xfrm>
                <a:off x="569" y="312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36</a:t>
                </a:r>
              </a:p>
            </p:txBody>
          </p:sp>
          <p:sp>
            <p:nvSpPr>
              <p:cNvPr id="174" name="Oval 1097">
                <a:extLst>
                  <a:ext uri="{FF2B5EF4-FFF2-40B4-BE49-F238E27FC236}">
                    <a16:creationId xmlns:a16="http://schemas.microsoft.com/office/drawing/2014/main" id="{1E4674A7-C35F-4FE3-A2AE-34B8CA7D3E87}"/>
                  </a:ext>
                </a:extLst>
              </p:cNvPr>
              <p:cNvSpPr>
                <a:spLocks noChangeArrowheads="1"/>
              </p:cNvSpPr>
              <p:nvPr/>
            </p:nvSpPr>
            <p:spPr bwMode="auto">
              <a:xfrm>
                <a:off x="215" y="3691"/>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75" name="Text Box 1098">
                <a:extLst>
                  <a:ext uri="{FF2B5EF4-FFF2-40B4-BE49-F238E27FC236}">
                    <a16:creationId xmlns:a16="http://schemas.microsoft.com/office/drawing/2014/main" id="{AD0FB747-A923-4A19-9D20-B10E291300E4}"/>
                  </a:ext>
                </a:extLst>
              </p:cNvPr>
              <p:cNvSpPr txBox="1">
                <a:spLocks noChangeArrowheads="1"/>
              </p:cNvSpPr>
              <p:nvPr/>
            </p:nvSpPr>
            <p:spPr bwMode="auto">
              <a:xfrm>
                <a:off x="243" y="371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25</a:t>
                </a:r>
              </a:p>
            </p:txBody>
          </p:sp>
        </p:grpSp>
      </p:grpSp>
      <p:grpSp>
        <p:nvGrpSpPr>
          <p:cNvPr id="176" name="Group 1099">
            <a:extLst>
              <a:ext uri="{FF2B5EF4-FFF2-40B4-BE49-F238E27FC236}">
                <a16:creationId xmlns:a16="http://schemas.microsoft.com/office/drawing/2014/main" id="{A5A2D310-9943-480B-A036-74D43FECBC1F}"/>
              </a:ext>
            </a:extLst>
          </p:cNvPr>
          <p:cNvGrpSpPr>
            <a:grpSpLocks/>
          </p:cNvGrpSpPr>
          <p:nvPr/>
        </p:nvGrpSpPr>
        <p:grpSpPr bwMode="auto">
          <a:xfrm>
            <a:off x="6082652" y="3906838"/>
            <a:ext cx="468312" cy="550862"/>
            <a:chOff x="1888" y="2106"/>
            <a:chExt cx="295" cy="347"/>
          </a:xfrm>
        </p:grpSpPr>
        <p:sp>
          <p:nvSpPr>
            <p:cNvPr id="177" name="Oval 1100">
              <a:extLst>
                <a:ext uri="{FF2B5EF4-FFF2-40B4-BE49-F238E27FC236}">
                  <a16:creationId xmlns:a16="http://schemas.microsoft.com/office/drawing/2014/main" id="{642C00C5-2725-48FA-B4D9-EB94156DB1FF}"/>
                </a:ext>
              </a:extLst>
            </p:cNvPr>
            <p:cNvSpPr>
              <a:spLocks noChangeArrowheads="1"/>
            </p:cNvSpPr>
            <p:nvPr/>
          </p:nvSpPr>
          <p:spPr bwMode="auto">
            <a:xfrm>
              <a:off x="1888" y="2106"/>
              <a:ext cx="295" cy="295"/>
            </a:xfrm>
            <a:prstGeom prst="ellipse">
              <a:avLst/>
            </a:prstGeom>
            <a:gradFill rotWithShape="0">
              <a:gsLst>
                <a:gs pos="0">
                  <a:srgbClr val="D60093"/>
                </a:gs>
                <a:gs pos="100000">
                  <a:srgbClr val="63004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sp>
          <p:nvSpPr>
            <p:cNvPr id="178" name="Text Box 1101">
              <a:extLst>
                <a:ext uri="{FF2B5EF4-FFF2-40B4-BE49-F238E27FC236}">
                  <a16:creationId xmlns:a16="http://schemas.microsoft.com/office/drawing/2014/main" id="{665C1D92-0181-4BCC-B68A-24A89EDBD5B4}"/>
                </a:ext>
              </a:extLst>
            </p:cNvPr>
            <p:cNvSpPr txBox="1">
              <a:spLocks noChangeArrowheads="1"/>
            </p:cNvSpPr>
            <p:nvPr/>
          </p:nvSpPr>
          <p:spPr bwMode="auto">
            <a:xfrm>
              <a:off x="1916" y="213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28</a:t>
              </a:r>
            </a:p>
          </p:txBody>
        </p:sp>
      </p:grpSp>
      <p:sp>
        <p:nvSpPr>
          <p:cNvPr id="179" name="AutoShape 1105">
            <a:extLst>
              <a:ext uri="{FF2B5EF4-FFF2-40B4-BE49-F238E27FC236}">
                <a16:creationId xmlns:a16="http://schemas.microsoft.com/office/drawing/2014/main" id="{C5FB3502-E3CF-4496-B286-81D27A02FA87}"/>
              </a:ext>
            </a:extLst>
          </p:cNvPr>
          <p:cNvSpPr>
            <a:spLocks noChangeArrowheads="1"/>
          </p:cNvSpPr>
          <p:nvPr/>
        </p:nvSpPr>
        <p:spPr bwMode="auto">
          <a:xfrm>
            <a:off x="7747939" y="4762500"/>
            <a:ext cx="495300" cy="314325"/>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p>
        </p:txBody>
      </p:sp>
      <p:grpSp>
        <p:nvGrpSpPr>
          <p:cNvPr id="180" name="Group 1129">
            <a:extLst>
              <a:ext uri="{FF2B5EF4-FFF2-40B4-BE49-F238E27FC236}">
                <a16:creationId xmlns:a16="http://schemas.microsoft.com/office/drawing/2014/main" id="{3509EB1F-EAA7-49EB-9D9C-8D489E4916DC}"/>
              </a:ext>
            </a:extLst>
          </p:cNvPr>
          <p:cNvGrpSpPr>
            <a:grpSpLocks/>
          </p:cNvGrpSpPr>
          <p:nvPr/>
        </p:nvGrpSpPr>
        <p:grpSpPr bwMode="auto">
          <a:xfrm>
            <a:off x="9391002" y="3894138"/>
            <a:ext cx="2024062" cy="1271587"/>
            <a:chOff x="3121" y="2714"/>
            <a:chExt cx="1275" cy="801"/>
          </a:xfrm>
        </p:grpSpPr>
        <p:sp>
          <p:nvSpPr>
            <p:cNvPr id="181" name="Oval 1108">
              <a:extLst>
                <a:ext uri="{FF2B5EF4-FFF2-40B4-BE49-F238E27FC236}">
                  <a16:creationId xmlns:a16="http://schemas.microsoft.com/office/drawing/2014/main" id="{01DA30C4-E604-4D4F-BBB9-35F30CE34FDE}"/>
                </a:ext>
              </a:extLst>
            </p:cNvPr>
            <p:cNvSpPr>
              <a:spLocks noChangeArrowheads="1"/>
            </p:cNvSpPr>
            <p:nvPr/>
          </p:nvSpPr>
          <p:spPr bwMode="auto">
            <a:xfrm>
              <a:off x="4101" y="316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82" name="Text Box 1109">
              <a:extLst>
                <a:ext uri="{FF2B5EF4-FFF2-40B4-BE49-F238E27FC236}">
                  <a16:creationId xmlns:a16="http://schemas.microsoft.com/office/drawing/2014/main" id="{D9B41606-FA77-46E5-B06C-F47FAE5F66B8}"/>
                </a:ext>
              </a:extLst>
            </p:cNvPr>
            <p:cNvSpPr txBox="1">
              <a:spLocks noChangeArrowheads="1"/>
            </p:cNvSpPr>
            <p:nvPr/>
          </p:nvSpPr>
          <p:spPr bwMode="auto">
            <a:xfrm>
              <a:off x="4129" y="319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32</a:t>
              </a:r>
            </a:p>
          </p:txBody>
        </p:sp>
        <p:sp>
          <p:nvSpPr>
            <p:cNvPr id="183" name="Freeform 1112">
              <a:extLst>
                <a:ext uri="{FF2B5EF4-FFF2-40B4-BE49-F238E27FC236}">
                  <a16:creationId xmlns:a16="http://schemas.microsoft.com/office/drawing/2014/main" id="{52D475EF-1E6E-4336-9F2C-6AB3EE52682D}"/>
                </a:ext>
              </a:extLst>
            </p:cNvPr>
            <p:cNvSpPr>
              <a:spLocks/>
            </p:cNvSpPr>
            <p:nvPr/>
          </p:nvSpPr>
          <p:spPr bwMode="auto">
            <a:xfrm>
              <a:off x="3878" y="2924"/>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84" name="Oval 1113">
              <a:extLst>
                <a:ext uri="{FF2B5EF4-FFF2-40B4-BE49-F238E27FC236}">
                  <a16:creationId xmlns:a16="http://schemas.microsoft.com/office/drawing/2014/main" id="{AF3E2CFD-9328-459A-BB79-CE227A4566A1}"/>
                </a:ext>
              </a:extLst>
            </p:cNvPr>
            <p:cNvSpPr>
              <a:spLocks noChangeArrowheads="1"/>
            </p:cNvSpPr>
            <p:nvPr/>
          </p:nvSpPr>
          <p:spPr bwMode="auto">
            <a:xfrm>
              <a:off x="3619" y="2714"/>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185" name="Text Box 1114">
              <a:extLst>
                <a:ext uri="{FF2B5EF4-FFF2-40B4-BE49-F238E27FC236}">
                  <a16:creationId xmlns:a16="http://schemas.microsoft.com/office/drawing/2014/main" id="{04270CB4-AE10-4AB2-8B89-C087D6F677F4}"/>
                </a:ext>
              </a:extLst>
            </p:cNvPr>
            <p:cNvSpPr txBox="1">
              <a:spLocks noChangeArrowheads="1"/>
            </p:cNvSpPr>
            <p:nvPr/>
          </p:nvSpPr>
          <p:spPr bwMode="auto">
            <a:xfrm>
              <a:off x="3647" y="272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36</a:t>
              </a:r>
            </a:p>
          </p:txBody>
        </p:sp>
        <p:sp>
          <p:nvSpPr>
            <p:cNvPr id="186" name="Line 1115">
              <a:extLst>
                <a:ext uri="{FF2B5EF4-FFF2-40B4-BE49-F238E27FC236}">
                  <a16:creationId xmlns:a16="http://schemas.microsoft.com/office/drawing/2014/main" id="{4401B8E1-E817-4DC2-BFBD-CCF8B5EA78BB}"/>
                </a:ext>
              </a:extLst>
            </p:cNvPr>
            <p:cNvSpPr>
              <a:spLocks noChangeShapeType="1"/>
            </p:cNvSpPr>
            <p:nvPr/>
          </p:nvSpPr>
          <p:spPr bwMode="auto">
            <a:xfrm flipH="1">
              <a:off x="3364" y="2934"/>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87" name="Oval 1122">
              <a:extLst>
                <a:ext uri="{FF2B5EF4-FFF2-40B4-BE49-F238E27FC236}">
                  <a16:creationId xmlns:a16="http://schemas.microsoft.com/office/drawing/2014/main" id="{8B7E3A66-C4D5-4379-9CB4-302B9DAE40DE}"/>
                </a:ext>
              </a:extLst>
            </p:cNvPr>
            <p:cNvSpPr>
              <a:spLocks noChangeArrowheads="1"/>
            </p:cNvSpPr>
            <p:nvPr/>
          </p:nvSpPr>
          <p:spPr bwMode="auto">
            <a:xfrm>
              <a:off x="3121" y="316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88" name="Text Box 1123">
              <a:extLst>
                <a:ext uri="{FF2B5EF4-FFF2-40B4-BE49-F238E27FC236}">
                  <a16:creationId xmlns:a16="http://schemas.microsoft.com/office/drawing/2014/main" id="{8B55E9C2-B3E2-49AC-B853-6AC018A181CC}"/>
                </a:ext>
              </a:extLst>
            </p:cNvPr>
            <p:cNvSpPr txBox="1">
              <a:spLocks noChangeArrowheads="1"/>
            </p:cNvSpPr>
            <p:nvPr/>
          </p:nvSpPr>
          <p:spPr bwMode="auto">
            <a:xfrm>
              <a:off x="3149" y="319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28</a:t>
              </a:r>
            </a:p>
          </p:txBody>
        </p:sp>
      </p:grpSp>
      <p:grpSp>
        <p:nvGrpSpPr>
          <p:cNvPr id="189" name="Group 1130">
            <a:extLst>
              <a:ext uri="{FF2B5EF4-FFF2-40B4-BE49-F238E27FC236}">
                <a16:creationId xmlns:a16="http://schemas.microsoft.com/office/drawing/2014/main" id="{3394E896-06A3-481C-B6BE-D83FFEBC7338}"/>
              </a:ext>
            </a:extLst>
          </p:cNvPr>
          <p:cNvGrpSpPr>
            <a:grpSpLocks/>
          </p:cNvGrpSpPr>
          <p:nvPr/>
        </p:nvGrpSpPr>
        <p:grpSpPr bwMode="auto">
          <a:xfrm>
            <a:off x="8873477" y="5019675"/>
            <a:ext cx="2160587" cy="1090613"/>
            <a:chOff x="2795" y="3423"/>
            <a:chExt cx="1361" cy="687"/>
          </a:xfrm>
        </p:grpSpPr>
        <p:sp>
          <p:nvSpPr>
            <p:cNvPr id="190" name="Freeform 1107">
              <a:extLst>
                <a:ext uri="{FF2B5EF4-FFF2-40B4-BE49-F238E27FC236}">
                  <a16:creationId xmlns:a16="http://schemas.microsoft.com/office/drawing/2014/main" id="{9B6192FB-D001-4BC8-8ABC-DC35477A0408}"/>
                </a:ext>
              </a:extLst>
            </p:cNvPr>
            <p:cNvSpPr>
              <a:spLocks/>
            </p:cNvSpPr>
            <p:nvPr/>
          </p:nvSpPr>
          <p:spPr bwMode="auto">
            <a:xfrm>
              <a:off x="3986" y="3423"/>
              <a:ext cx="170" cy="340"/>
            </a:xfrm>
            <a:custGeom>
              <a:avLst/>
              <a:gdLst>
                <a:gd name="T0" fmla="*/ 170 w 188"/>
                <a:gd name="T1" fmla="*/ 0 h 329"/>
                <a:gd name="T2" fmla="*/ 0 w 188"/>
                <a:gd name="T3" fmla="*/ 340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91" name="Oval 1110">
              <a:extLst>
                <a:ext uri="{FF2B5EF4-FFF2-40B4-BE49-F238E27FC236}">
                  <a16:creationId xmlns:a16="http://schemas.microsoft.com/office/drawing/2014/main" id="{D7C57A91-4EE2-4651-B2A8-B45726C84F00}"/>
                </a:ext>
              </a:extLst>
            </p:cNvPr>
            <p:cNvSpPr>
              <a:spLocks noChangeArrowheads="1"/>
            </p:cNvSpPr>
            <p:nvPr/>
          </p:nvSpPr>
          <p:spPr bwMode="auto">
            <a:xfrm>
              <a:off x="3804" y="376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92" name="Text Box 1111">
              <a:extLst>
                <a:ext uri="{FF2B5EF4-FFF2-40B4-BE49-F238E27FC236}">
                  <a16:creationId xmlns:a16="http://schemas.microsoft.com/office/drawing/2014/main" id="{5D1117A6-D52A-4B9E-93C0-2665DF72F1BF}"/>
                </a:ext>
              </a:extLst>
            </p:cNvPr>
            <p:cNvSpPr txBox="1">
              <a:spLocks noChangeArrowheads="1"/>
            </p:cNvSpPr>
            <p:nvPr/>
          </p:nvSpPr>
          <p:spPr bwMode="auto">
            <a:xfrm>
              <a:off x="3834" y="378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16</a:t>
              </a:r>
            </a:p>
          </p:txBody>
        </p:sp>
        <p:sp>
          <p:nvSpPr>
            <p:cNvPr id="193" name="Freeform 1117">
              <a:extLst>
                <a:ext uri="{FF2B5EF4-FFF2-40B4-BE49-F238E27FC236}">
                  <a16:creationId xmlns:a16="http://schemas.microsoft.com/office/drawing/2014/main" id="{C1967CCE-5B68-41B2-AA11-D04C952C5196}"/>
                </a:ext>
              </a:extLst>
            </p:cNvPr>
            <p:cNvSpPr>
              <a:spLocks/>
            </p:cNvSpPr>
            <p:nvPr/>
          </p:nvSpPr>
          <p:spPr bwMode="auto">
            <a:xfrm>
              <a:off x="3351" y="3424"/>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94" name="Oval 1118">
              <a:extLst>
                <a:ext uri="{FF2B5EF4-FFF2-40B4-BE49-F238E27FC236}">
                  <a16:creationId xmlns:a16="http://schemas.microsoft.com/office/drawing/2014/main" id="{1144939D-2B69-441C-9923-E4D0CFB50CEF}"/>
                </a:ext>
              </a:extLst>
            </p:cNvPr>
            <p:cNvSpPr>
              <a:spLocks noChangeArrowheads="1"/>
            </p:cNvSpPr>
            <p:nvPr/>
          </p:nvSpPr>
          <p:spPr bwMode="auto">
            <a:xfrm>
              <a:off x="3432" y="37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95" name="Text Box 1119">
              <a:extLst>
                <a:ext uri="{FF2B5EF4-FFF2-40B4-BE49-F238E27FC236}">
                  <a16:creationId xmlns:a16="http://schemas.microsoft.com/office/drawing/2014/main" id="{5BF295D9-5C7F-4F83-933C-E70971F6E75D}"/>
                </a:ext>
              </a:extLst>
            </p:cNvPr>
            <p:cNvSpPr txBox="1">
              <a:spLocks noChangeArrowheads="1"/>
            </p:cNvSpPr>
            <p:nvPr/>
          </p:nvSpPr>
          <p:spPr bwMode="auto">
            <a:xfrm>
              <a:off x="3460" y="37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18</a:t>
              </a:r>
            </a:p>
          </p:txBody>
        </p:sp>
        <p:sp>
          <p:nvSpPr>
            <p:cNvPr id="196" name="Freeform 1121">
              <a:extLst>
                <a:ext uri="{FF2B5EF4-FFF2-40B4-BE49-F238E27FC236}">
                  <a16:creationId xmlns:a16="http://schemas.microsoft.com/office/drawing/2014/main" id="{5A5D79D6-CFA9-4BDD-BB2C-DA93E384586A}"/>
                </a:ext>
              </a:extLst>
            </p:cNvPr>
            <p:cNvSpPr>
              <a:spLocks/>
            </p:cNvSpPr>
            <p:nvPr/>
          </p:nvSpPr>
          <p:spPr bwMode="auto">
            <a:xfrm>
              <a:off x="2967" y="3431"/>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97" name="Oval 1124">
              <a:extLst>
                <a:ext uri="{FF2B5EF4-FFF2-40B4-BE49-F238E27FC236}">
                  <a16:creationId xmlns:a16="http://schemas.microsoft.com/office/drawing/2014/main" id="{9C83CBC1-0F1D-43F3-8139-848295079866}"/>
                </a:ext>
              </a:extLst>
            </p:cNvPr>
            <p:cNvSpPr>
              <a:spLocks noChangeArrowheads="1"/>
            </p:cNvSpPr>
            <p:nvPr/>
          </p:nvSpPr>
          <p:spPr bwMode="auto">
            <a:xfrm>
              <a:off x="2795" y="37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98" name="Text Box 1125">
              <a:extLst>
                <a:ext uri="{FF2B5EF4-FFF2-40B4-BE49-F238E27FC236}">
                  <a16:creationId xmlns:a16="http://schemas.microsoft.com/office/drawing/2014/main" id="{28380564-5A69-4A20-B57F-4643762174B3}"/>
                </a:ext>
              </a:extLst>
            </p:cNvPr>
            <p:cNvSpPr txBox="1">
              <a:spLocks noChangeArrowheads="1"/>
            </p:cNvSpPr>
            <p:nvPr/>
          </p:nvSpPr>
          <p:spPr bwMode="auto">
            <a:xfrm>
              <a:off x="2823" y="37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rgbClr val="F4F999"/>
                  </a:solidFill>
                </a:rPr>
                <a:t>25</a:t>
              </a:r>
            </a:p>
          </p:txBody>
        </p:sp>
      </p:grpSp>
      <p:sp>
        <p:nvSpPr>
          <p:cNvPr id="199" name="Text Box 1132">
            <a:extLst>
              <a:ext uri="{FF2B5EF4-FFF2-40B4-BE49-F238E27FC236}">
                <a16:creationId xmlns:a16="http://schemas.microsoft.com/office/drawing/2014/main" id="{DF3EF0A0-BD3A-4393-9954-0674BBBDE456}"/>
              </a:ext>
            </a:extLst>
          </p:cNvPr>
          <p:cNvSpPr txBox="1">
            <a:spLocks noChangeArrowheads="1"/>
          </p:cNvSpPr>
          <p:nvPr/>
        </p:nvSpPr>
        <p:spPr bwMode="auto">
          <a:xfrm>
            <a:off x="6316014" y="2151063"/>
            <a:ext cx="1217613" cy="1624012"/>
          </a:xfrm>
          <a:prstGeom prst="rect">
            <a:avLst/>
          </a:prstGeom>
          <a:noFill/>
          <a:ln w="190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p:txBody>
      </p:sp>
      <p:sp>
        <p:nvSpPr>
          <p:cNvPr id="200" name="Text Box 1133">
            <a:extLst>
              <a:ext uri="{FF2B5EF4-FFF2-40B4-BE49-F238E27FC236}">
                <a16:creationId xmlns:a16="http://schemas.microsoft.com/office/drawing/2014/main" id="{7B56C13F-E648-4F3E-85E4-875375FA60C7}"/>
              </a:ext>
            </a:extLst>
          </p:cNvPr>
          <p:cNvSpPr txBox="1">
            <a:spLocks noChangeArrowheads="1"/>
          </p:cNvSpPr>
          <p:nvPr/>
        </p:nvSpPr>
        <p:spPr bwMode="auto">
          <a:xfrm>
            <a:off x="8479777" y="2151063"/>
            <a:ext cx="1619250" cy="1624012"/>
          </a:xfrm>
          <a:prstGeom prst="rect">
            <a:avLst/>
          </a:prstGeom>
          <a:noFill/>
          <a:ln w="190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p:txBody>
      </p:sp>
      <p:sp>
        <p:nvSpPr>
          <p:cNvPr id="201" name="Text Box 1134">
            <a:extLst>
              <a:ext uri="{FF2B5EF4-FFF2-40B4-BE49-F238E27FC236}">
                <a16:creationId xmlns:a16="http://schemas.microsoft.com/office/drawing/2014/main" id="{3114D38B-D9B1-4486-8CFB-CE73F510CEDD}"/>
              </a:ext>
            </a:extLst>
          </p:cNvPr>
          <p:cNvSpPr txBox="1">
            <a:spLocks noChangeArrowheads="1"/>
          </p:cNvSpPr>
          <p:nvPr/>
        </p:nvSpPr>
        <p:spPr bwMode="auto">
          <a:xfrm>
            <a:off x="4744389" y="3862388"/>
            <a:ext cx="2654300" cy="2449512"/>
          </a:xfrm>
          <a:prstGeom prst="rect">
            <a:avLst/>
          </a:prstGeom>
          <a:noFill/>
          <a:ln w="190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a:p>
            <a:pPr>
              <a:spcBef>
                <a:spcPct val="50000"/>
              </a:spcBef>
            </a:pPr>
            <a:endParaRPr lang="zh-CN" altLang="en-US"/>
          </a:p>
        </p:txBody>
      </p:sp>
    </p:spTree>
    <p:extLst>
      <p:ext uri="{BB962C8B-B14F-4D97-AF65-F5344CB8AC3E}">
        <p14:creationId xmlns:p14="http://schemas.microsoft.com/office/powerpoint/2010/main" val="42489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ipe(down)">
                                      <p:cBhvr>
                                        <p:cTn id="11" dur="500"/>
                                        <p:tgtEl>
                                          <p:spTgt spid="1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99"/>
                                        </p:tgtEl>
                                        <p:attrNameLst>
                                          <p:attrName>style.visibility</p:attrName>
                                        </p:attrNameLst>
                                      </p:cBhvr>
                                      <p:to>
                                        <p:strVal val="visible"/>
                                      </p:to>
                                    </p:set>
                                    <p:animEffect transition="in" filter="wipe(down)">
                                      <p:cBhvr>
                                        <p:cTn id="16" dur="500"/>
                                        <p:tgtEl>
                                          <p:spTgt spid="1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left)">
                                      <p:cBhvr>
                                        <p:cTn id="21" dur="500"/>
                                        <p:tgtEl>
                                          <p:spTgt spid="12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box(in)">
                                      <p:cBhvr>
                                        <p:cTn id="26" dur="500"/>
                                        <p:tgtEl>
                                          <p:spTgt spid="13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2"/>
                                        </p:tgtEl>
                                        <p:attrNameLst>
                                          <p:attrName>style.visibility</p:attrName>
                                        </p:attrNameLst>
                                      </p:cBhvr>
                                      <p:to>
                                        <p:strVal val="visible"/>
                                      </p:to>
                                    </p:set>
                                    <p:animEffect transition="in" filter="wipe(down)">
                                      <p:cBhvr>
                                        <p:cTn id="35" dur="500"/>
                                        <p:tgtEl>
                                          <p:spTgt spid="1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wipe(down)">
                                      <p:cBhvr>
                                        <p:cTn id="40" dur="500"/>
                                        <p:tgtEl>
                                          <p:spTgt spid="2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animEffect transition="in" filter="wipe(left)">
                                      <p:cBhvr>
                                        <p:cTn id="45" dur="500"/>
                                        <p:tgtEl>
                                          <p:spTgt spid="155"/>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box(in)">
                                      <p:cBhvr>
                                        <p:cTn id="50" dur="500"/>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76"/>
                                        </p:tgtEl>
                                        <p:attrNameLst>
                                          <p:attrName>style.visibility</p:attrName>
                                        </p:attrNameLst>
                                      </p:cBhvr>
                                      <p:to>
                                        <p:strVal val="visible"/>
                                      </p:to>
                                    </p:set>
                                    <p:animEffect transition="in" filter="wipe(down)">
                                      <p:cBhvr>
                                        <p:cTn id="59" dur="500"/>
                                        <p:tgtEl>
                                          <p:spTgt spid="1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01"/>
                                        </p:tgtEl>
                                        <p:attrNameLst>
                                          <p:attrName>style.visibility</p:attrName>
                                        </p:attrNameLst>
                                      </p:cBhvr>
                                      <p:to>
                                        <p:strVal val="visible"/>
                                      </p:to>
                                    </p:set>
                                    <p:animEffect transition="in" filter="wipe(down)">
                                      <p:cBhvr>
                                        <p:cTn id="64" dur="500"/>
                                        <p:tgtEl>
                                          <p:spTgt spid="20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9"/>
                                        </p:tgtEl>
                                        <p:attrNameLst>
                                          <p:attrName>style.visibility</p:attrName>
                                        </p:attrNameLst>
                                      </p:cBhvr>
                                      <p:to>
                                        <p:strVal val="visible"/>
                                      </p:to>
                                    </p:set>
                                    <p:animEffect transition="in" filter="wipe(left)">
                                      <p:cBhvr>
                                        <p:cTn id="69" dur="500"/>
                                        <p:tgtEl>
                                          <p:spTgt spid="179"/>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80"/>
                                        </p:tgtEl>
                                        <p:attrNameLst>
                                          <p:attrName>style.visibility</p:attrName>
                                        </p:attrNameLst>
                                      </p:cBhvr>
                                      <p:to>
                                        <p:strVal val="visible"/>
                                      </p:to>
                                    </p:set>
                                    <p:animEffect transition="in" filter="box(in)">
                                      <p:cBhvr>
                                        <p:cTn id="74" dur="500"/>
                                        <p:tgtEl>
                                          <p:spTgt spid="18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55" grpId="0" animBg="1"/>
      <p:bldP spid="179" grpId="0" animBg="1"/>
      <p:bldP spid="199" grpId="0" animBg="1"/>
      <p:bldP spid="200" grpId="0" animBg="1"/>
      <p:bldP spid="2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65120" y="411273"/>
            <a:ext cx="4178268" cy="6052918"/>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堆排序</a:t>
            </a:r>
          </a:p>
          <a:p>
            <a:pPr marL="0" indent="0">
              <a:buNone/>
            </a:pPr>
            <a:r>
              <a:rPr lang="en-US" altLang="zh-CN" sz="2400" b="1" dirty="0"/>
              <a:t>1 </a:t>
            </a:r>
            <a:r>
              <a:rPr lang="zh-CN" altLang="en-US" sz="2400" b="1" dirty="0"/>
              <a:t>对于原始数组执行</a:t>
            </a:r>
            <a:r>
              <a:rPr lang="zh-CN" altLang="en-US" sz="2400" b="1" dirty="0">
                <a:solidFill>
                  <a:srgbClr val="FF3399"/>
                </a:solidFill>
              </a:rPr>
              <a:t>建堆</a:t>
            </a:r>
            <a:r>
              <a:rPr lang="zh-CN" altLang="en-US" sz="2400" b="1" dirty="0"/>
              <a:t>操作，使其满足堆的性质</a:t>
            </a:r>
            <a:endParaRPr lang="en-US" altLang="zh-CN" sz="2400" b="1" dirty="0"/>
          </a:p>
          <a:p>
            <a:pPr marL="0" indent="0">
              <a:buNone/>
            </a:pPr>
            <a:r>
              <a:rPr lang="en-US" altLang="zh-CN" sz="2400" b="1" dirty="0"/>
              <a:t>2 </a:t>
            </a:r>
            <a:r>
              <a:rPr lang="zh-CN" altLang="en-US" sz="2400" b="1" dirty="0"/>
              <a:t>将根节点（</a:t>
            </a:r>
            <a:r>
              <a:rPr lang="zh-CN" altLang="en-US" sz="2400" b="1" dirty="0">
                <a:solidFill>
                  <a:srgbClr val="CC6600"/>
                </a:solidFill>
              </a:rPr>
              <a:t>第一个元素</a:t>
            </a:r>
            <a:r>
              <a:rPr lang="zh-CN" altLang="en-US" sz="2400" b="1" dirty="0"/>
              <a:t>）与最后一个（</a:t>
            </a:r>
            <a:r>
              <a:rPr lang="zh-CN" altLang="en-US" sz="2400" b="1" dirty="0">
                <a:solidFill>
                  <a:srgbClr val="CC6600"/>
                </a:solidFill>
              </a:rPr>
              <a:t>最后一个元素</a:t>
            </a:r>
            <a:r>
              <a:rPr lang="zh-CN" altLang="en-US" sz="2400" b="1" dirty="0"/>
              <a:t>）叶子节点</a:t>
            </a:r>
            <a:r>
              <a:rPr lang="en-US" altLang="zh-CN" sz="2400" b="1" dirty="0"/>
              <a:t>A</a:t>
            </a:r>
            <a:r>
              <a:rPr lang="zh-CN" altLang="en-US" sz="2400" b="1" dirty="0"/>
              <a:t>进行</a:t>
            </a:r>
            <a:r>
              <a:rPr lang="zh-CN" altLang="en-US" sz="2400" b="1" dirty="0">
                <a:solidFill>
                  <a:srgbClr val="FF3399"/>
                </a:solidFill>
              </a:rPr>
              <a:t>交换</a:t>
            </a:r>
            <a:r>
              <a:rPr lang="zh-CN" altLang="en-US" sz="2400" b="1" dirty="0"/>
              <a:t>，将</a:t>
            </a:r>
            <a:r>
              <a:rPr lang="zh-CN" altLang="en-US" sz="2400" b="1" dirty="0">
                <a:solidFill>
                  <a:srgbClr val="FF3399"/>
                </a:solidFill>
              </a:rPr>
              <a:t>堆的大小减一</a:t>
            </a:r>
            <a:r>
              <a:rPr lang="zh-CN" altLang="en-US" sz="2400" b="1" dirty="0"/>
              <a:t>，将根节点分离出来</a:t>
            </a:r>
            <a:endParaRPr lang="en-US" altLang="zh-CN" sz="2400" b="1" dirty="0"/>
          </a:p>
          <a:p>
            <a:pPr marL="0" indent="0">
              <a:buNone/>
            </a:pPr>
            <a:r>
              <a:rPr lang="en-US" altLang="zh-CN" sz="2400" b="1" dirty="0"/>
              <a:t>3 </a:t>
            </a:r>
            <a:r>
              <a:rPr lang="zh-CN" altLang="en-US" sz="2400" b="1" dirty="0"/>
              <a:t>对</a:t>
            </a:r>
            <a:r>
              <a:rPr lang="zh-CN" altLang="en-US" sz="2400" b="1" dirty="0">
                <a:solidFill>
                  <a:srgbClr val="9900CC"/>
                </a:solidFill>
              </a:rPr>
              <a:t>新的根节点</a:t>
            </a:r>
            <a:r>
              <a:rPr lang="zh-CN" altLang="en-US" sz="2400" b="1" dirty="0"/>
              <a:t>执行</a:t>
            </a:r>
            <a:r>
              <a:rPr lang="zh-CN" altLang="en-US" sz="2400" b="1" dirty="0">
                <a:solidFill>
                  <a:srgbClr val="FF3399"/>
                </a:solidFill>
              </a:rPr>
              <a:t>堆的调整</a:t>
            </a:r>
            <a:r>
              <a:rPr lang="zh-CN" altLang="en-US" sz="2400" b="1" dirty="0"/>
              <a:t>操作，使其满足堆的性质</a:t>
            </a:r>
            <a:endParaRPr lang="en-US" altLang="zh-CN" sz="2400" b="1" dirty="0"/>
          </a:p>
          <a:p>
            <a:pPr marL="0" indent="0">
              <a:buNone/>
            </a:pPr>
            <a:r>
              <a:rPr lang="en-US" altLang="zh-CN" sz="2400" b="1" dirty="0"/>
              <a:t>4 </a:t>
            </a:r>
            <a:r>
              <a:rPr lang="zh-CN" altLang="en-US" sz="2400" b="1" dirty="0"/>
              <a:t>针对新的堆，</a:t>
            </a:r>
            <a:r>
              <a:rPr lang="zh-CN" altLang="en-US" sz="2400" b="1" dirty="0">
                <a:solidFill>
                  <a:srgbClr val="009900"/>
                </a:solidFill>
              </a:rPr>
              <a:t>重复步骤</a:t>
            </a:r>
            <a:r>
              <a:rPr lang="en-US" altLang="zh-CN" sz="2400" b="1" dirty="0">
                <a:solidFill>
                  <a:srgbClr val="009900"/>
                </a:solidFill>
              </a:rPr>
              <a:t>2</a:t>
            </a:r>
            <a:r>
              <a:rPr lang="zh-CN" altLang="en-US" sz="2400" b="1" dirty="0"/>
              <a:t>，直到堆的大小为</a:t>
            </a:r>
            <a:r>
              <a:rPr lang="en-US" altLang="zh-CN" sz="2400" b="1" dirty="0"/>
              <a:t>1</a:t>
            </a:r>
          </a:p>
          <a:p>
            <a:pPr marL="0" indent="0">
              <a:buNone/>
            </a:pPr>
            <a:r>
              <a:rPr lang="zh-CN" altLang="en-US" sz="2400" b="1" dirty="0"/>
              <a:t>步骤</a:t>
            </a:r>
            <a:r>
              <a:rPr lang="en-US" altLang="zh-CN" sz="2400" b="1" dirty="0"/>
              <a:t>1</a:t>
            </a:r>
            <a:r>
              <a:rPr lang="zh-CN" altLang="en-US" sz="2400" b="1" dirty="0"/>
              <a:t>、</a:t>
            </a:r>
            <a:r>
              <a:rPr lang="en-US" altLang="zh-CN" sz="2400" b="1" dirty="0"/>
              <a:t>2</a:t>
            </a:r>
            <a:r>
              <a:rPr lang="zh-CN" altLang="en-US" sz="2400" b="1" dirty="0"/>
              <a:t>如右图所示</a:t>
            </a:r>
          </a:p>
        </p:txBody>
      </p:sp>
      <p:grpSp>
        <p:nvGrpSpPr>
          <p:cNvPr id="97" name="Group 80">
            <a:extLst>
              <a:ext uri="{FF2B5EF4-FFF2-40B4-BE49-F238E27FC236}">
                <a16:creationId xmlns:a16="http://schemas.microsoft.com/office/drawing/2014/main" id="{41323CCD-0FB0-4DA8-ACFE-D66D91AADFEA}"/>
              </a:ext>
            </a:extLst>
          </p:cNvPr>
          <p:cNvGrpSpPr>
            <a:grpSpLocks/>
          </p:cNvGrpSpPr>
          <p:nvPr/>
        </p:nvGrpSpPr>
        <p:grpSpPr bwMode="auto">
          <a:xfrm>
            <a:off x="3995887" y="1965324"/>
            <a:ext cx="2541588" cy="2216150"/>
            <a:chOff x="510" y="1071"/>
            <a:chExt cx="1601" cy="1396"/>
          </a:xfrm>
        </p:grpSpPr>
        <p:grpSp>
          <p:nvGrpSpPr>
            <p:cNvPr id="98" name="Group 6">
              <a:extLst>
                <a:ext uri="{FF2B5EF4-FFF2-40B4-BE49-F238E27FC236}">
                  <a16:creationId xmlns:a16="http://schemas.microsoft.com/office/drawing/2014/main" id="{5BB8CC9C-7E1C-4602-8B6C-0735209BC36F}"/>
                </a:ext>
              </a:extLst>
            </p:cNvPr>
            <p:cNvGrpSpPr>
              <a:grpSpLocks/>
            </p:cNvGrpSpPr>
            <p:nvPr/>
          </p:nvGrpSpPr>
          <p:grpSpPr bwMode="auto">
            <a:xfrm>
              <a:off x="836" y="1071"/>
              <a:ext cx="1275" cy="801"/>
              <a:chOff x="3121" y="2714"/>
              <a:chExt cx="1275" cy="801"/>
            </a:xfrm>
          </p:grpSpPr>
          <p:sp>
            <p:nvSpPr>
              <p:cNvPr id="202" name="Oval 7">
                <a:extLst>
                  <a:ext uri="{FF2B5EF4-FFF2-40B4-BE49-F238E27FC236}">
                    <a16:creationId xmlns:a16="http://schemas.microsoft.com/office/drawing/2014/main" id="{6A645B1F-4A60-485A-ADA9-E9AE1698B109}"/>
                  </a:ext>
                </a:extLst>
              </p:cNvPr>
              <p:cNvSpPr>
                <a:spLocks noChangeArrowheads="1"/>
              </p:cNvSpPr>
              <p:nvPr/>
            </p:nvSpPr>
            <p:spPr bwMode="auto">
              <a:xfrm>
                <a:off x="4101" y="316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03" name="Text Box 8">
                <a:extLst>
                  <a:ext uri="{FF2B5EF4-FFF2-40B4-BE49-F238E27FC236}">
                    <a16:creationId xmlns:a16="http://schemas.microsoft.com/office/drawing/2014/main" id="{59B3233D-4BA6-443C-B7E0-7CBA9D4A5B0A}"/>
                  </a:ext>
                </a:extLst>
              </p:cNvPr>
              <p:cNvSpPr txBox="1">
                <a:spLocks noChangeArrowheads="1"/>
              </p:cNvSpPr>
              <p:nvPr/>
            </p:nvSpPr>
            <p:spPr bwMode="auto">
              <a:xfrm>
                <a:off x="4129" y="319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204" name="Freeform 9">
                <a:extLst>
                  <a:ext uri="{FF2B5EF4-FFF2-40B4-BE49-F238E27FC236}">
                    <a16:creationId xmlns:a16="http://schemas.microsoft.com/office/drawing/2014/main" id="{AD1F535D-DB57-49C3-A480-010CDCE05C03}"/>
                  </a:ext>
                </a:extLst>
              </p:cNvPr>
              <p:cNvSpPr>
                <a:spLocks/>
              </p:cNvSpPr>
              <p:nvPr/>
            </p:nvSpPr>
            <p:spPr bwMode="auto">
              <a:xfrm>
                <a:off x="3878" y="2924"/>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205" name="Oval 10">
                <a:extLst>
                  <a:ext uri="{FF2B5EF4-FFF2-40B4-BE49-F238E27FC236}">
                    <a16:creationId xmlns:a16="http://schemas.microsoft.com/office/drawing/2014/main" id="{8854E7CF-102A-4F37-B0BC-A97192D2FB3A}"/>
                  </a:ext>
                </a:extLst>
              </p:cNvPr>
              <p:cNvSpPr>
                <a:spLocks noChangeArrowheads="1"/>
              </p:cNvSpPr>
              <p:nvPr/>
            </p:nvSpPr>
            <p:spPr bwMode="auto">
              <a:xfrm>
                <a:off x="3619" y="2714"/>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b="1"/>
              </a:p>
            </p:txBody>
          </p:sp>
          <p:sp>
            <p:nvSpPr>
              <p:cNvPr id="206" name="Text Box 11">
                <a:extLst>
                  <a:ext uri="{FF2B5EF4-FFF2-40B4-BE49-F238E27FC236}">
                    <a16:creationId xmlns:a16="http://schemas.microsoft.com/office/drawing/2014/main" id="{41EE5D73-A4EB-458C-90EC-E7169E5DB6AE}"/>
                  </a:ext>
                </a:extLst>
              </p:cNvPr>
              <p:cNvSpPr txBox="1">
                <a:spLocks noChangeArrowheads="1"/>
              </p:cNvSpPr>
              <p:nvPr/>
            </p:nvSpPr>
            <p:spPr bwMode="auto">
              <a:xfrm>
                <a:off x="3647" y="272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207" name="Line 12">
                <a:extLst>
                  <a:ext uri="{FF2B5EF4-FFF2-40B4-BE49-F238E27FC236}">
                    <a16:creationId xmlns:a16="http://schemas.microsoft.com/office/drawing/2014/main" id="{A8A196CF-8ABC-46EA-AA4C-0E07E85608C2}"/>
                  </a:ext>
                </a:extLst>
              </p:cNvPr>
              <p:cNvSpPr>
                <a:spLocks noChangeShapeType="1"/>
              </p:cNvSpPr>
              <p:nvPr/>
            </p:nvSpPr>
            <p:spPr bwMode="auto">
              <a:xfrm flipH="1">
                <a:off x="3364" y="2934"/>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b="1"/>
              </a:p>
            </p:txBody>
          </p:sp>
          <p:sp>
            <p:nvSpPr>
              <p:cNvPr id="208" name="Oval 13">
                <a:extLst>
                  <a:ext uri="{FF2B5EF4-FFF2-40B4-BE49-F238E27FC236}">
                    <a16:creationId xmlns:a16="http://schemas.microsoft.com/office/drawing/2014/main" id="{BC0DA852-7582-44BC-A508-927ABD23CEBA}"/>
                  </a:ext>
                </a:extLst>
              </p:cNvPr>
              <p:cNvSpPr>
                <a:spLocks noChangeArrowheads="1"/>
              </p:cNvSpPr>
              <p:nvPr/>
            </p:nvSpPr>
            <p:spPr bwMode="auto">
              <a:xfrm>
                <a:off x="3121" y="316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09" name="Text Box 14">
                <a:extLst>
                  <a:ext uri="{FF2B5EF4-FFF2-40B4-BE49-F238E27FC236}">
                    <a16:creationId xmlns:a16="http://schemas.microsoft.com/office/drawing/2014/main" id="{B22E4872-B4C8-4494-B375-A56EF5FF54C3}"/>
                  </a:ext>
                </a:extLst>
              </p:cNvPr>
              <p:cNvSpPr txBox="1">
                <a:spLocks noChangeArrowheads="1"/>
              </p:cNvSpPr>
              <p:nvPr/>
            </p:nvSpPr>
            <p:spPr bwMode="auto">
              <a:xfrm>
                <a:off x="3149" y="319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grpSp>
        <p:grpSp>
          <p:nvGrpSpPr>
            <p:cNvPr id="99" name="Group 15">
              <a:extLst>
                <a:ext uri="{FF2B5EF4-FFF2-40B4-BE49-F238E27FC236}">
                  <a16:creationId xmlns:a16="http://schemas.microsoft.com/office/drawing/2014/main" id="{A40175C2-EB3E-4EF7-A9B3-9B822966B179}"/>
                </a:ext>
              </a:extLst>
            </p:cNvPr>
            <p:cNvGrpSpPr>
              <a:grpSpLocks/>
            </p:cNvGrpSpPr>
            <p:nvPr/>
          </p:nvGrpSpPr>
          <p:grpSpPr bwMode="auto">
            <a:xfrm>
              <a:off x="510" y="1780"/>
              <a:ext cx="1361" cy="687"/>
              <a:chOff x="2795" y="3423"/>
              <a:chExt cx="1361" cy="687"/>
            </a:xfrm>
          </p:grpSpPr>
          <p:sp>
            <p:nvSpPr>
              <p:cNvPr id="100" name="Freeform 16">
                <a:extLst>
                  <a:ext uri="{FF2B5EF4-FFF2-40B4-BE49-F238E27FC236}">
                    <a16:creationId xmlns:a16="http://schemas.microsoft.com/office/drawing/2014/main" id="{B277AB4B-2D6D-46E5-A2D7-BE71FBA2587B}"/>
                  </a:ext>
                </a:extLst>
              </p:cNvPr>
              <p:cNvSpPr>
                <a:spLocks/>
              </p:cNvSpPr>
              <p:nvPr/>
            </p:nvSpPr>
            <p:spPr bwMode="auto">
              <a:xfrm>
                <a:off x="3986" y="3423"/>
                <a:ext cx="170" cy="340"/>
              </a:xfrm>
              <a:custGeom>
                <a:avLst/>
                <a:gdLst>
                  <a:gd name="T0" fmla="*/ 170 w 188"/>
                  <a:gd name="T1" fmla="*/ 0 h 329"/>
                  <a:gd name="T2" fmla="*/ 0 w 188"/>
                  <a:gd name="T3" fmla="*/ 340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101" name="Oval 17">
                <a:extLst>
                  <a:ext uri="{FF2B5EF4-FFF2-40B4-BE49-F238E27FC236}">
                    <a16:creationId xmlns:a16="http://schemas.microsoft.com/office/drawing/2014/main" id="{753FBED4-BB94-46A7-AF30-D3346E107D6D}"/>
                  </a:ext>
                </a:extLst>
              </p:cNvPr>
              <p:cNvSpPr>
                <a:spLocks noChangeArrowheads="1"/>
              </p:cNvSpPr>
              <p:nvPr/>
            </p:nvSpPr>
            <p:spPr bwMode="auto">
              <a:xfrm>
                <a:off x="3804" y="3766"/>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102" name="Text Box 18">
                <a:extLst>
                  <a:ext uri="{FF2B5EF4-FFF2-40B4-BE49-F238E27FC236}">
                    <a16:creationId xmlns:a16="http://schemas.microsoft.com/office/drawing/2014/main" id="{5A30D4CC-1D76-4B1D-B7E6-B58A6A77A7C0}"/>
                  </a:ext>
                </a:extLst>
              </p:cNvPr>
              <p:cNvSpPr txBox="1">
                <a:spLocks noChangeArrowheads="1"/>
              </p:cNvSpPr>
              <p:nvPr/>
            </p:nvSpPr>
            <p:spPr bwMode="auto">
              <a:xfrm>
                <a:off x="3834" y="378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103" name="Freeform 19">
                <a:extLst>
                  <a:ext uri="{FF2B5EF4-FFF2-40B4-BE49-F238E27FC236}">
                    <a16:creationId xmlns:a16="http://schemas.microsoft.com/office/drawing/2014/main" id="{E0071E92-3DE1-4A23-84B1-897678E3B732}"/>
                  </a:ext>
                </a:extLst>
              </p:cNvPr>
              <p:cNvSpPr>
                <a:spLocks/>
              </p:cNvSpPr>
              <p:nvPr/>
            </p:nvSpPr>
            <p:spPr bwMode="auto">
              <a:xfrm>
                <a:off x="3351" y="3424"/>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104" name="Oval 20">
                <a:extLst>
                  <a:ext uri="{FF2B5EF4-FFF2-40B4-BE49-F238E27FC236}">
                    <a16:creationId xmlns:a16="http://schemas.microsoft.com/office/drawing/2014/main" id="{B88F2003-C745-4252-A5FA-06E9DD29CD9B}"/>
                  </a:ext>
                </a:extLst>
              </p:cNvPr>
              <p:cNvSpPr>
                <a:spLocks noChangeArrowheads="1"/>
              </p:cNvSpPr>
              <p:nvPr/>
            </p:nvSpPr>
            <p:spPr bwMode="auto">
              <a:xfrm>
                <a:off x="3432" y="37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105" name="Text Box 21">
                <a:extLst>
                  <a:ext uri="{FF2B5EF4-FFF2-40B4-BE49-F238E27FC236}">
                    <a16:creationId xmlns:a16="http://schemas.microsoft.com/office/drawing/2014/main" id="{22B0D9B5-4092-40EC-8A06-BDB2D0E131B7}"/>
                  </a:ext>
                </a:extLst>
              </p:cNvPr>
              <p:cNvSpPr txBox="1">
                <a:spLocks noChangeArrowheads="1"/>
              </p:cNvSpPr>
              <p:nvPr/>
            </p:nvSpPr>
            <p:spPr bwMode="auto">
              <a:xfrm>
                <a:off x="3460" y="37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106" name="Freeform 22">
                <a:extLst>
                  <a:ext uri="{FF2B5EF4-FFF2-40B4-BE49-F238E27FC236}">
                    <a16:creationId xmlns:a16="http://schemas.microsoft.com/office/drawing/2014/main" id="{A359AF69-D634-4343-B187-54A79BCBD349}"/>
                  </a:ext>
                </a:extLst>
              </p:cNvPr>
              <p:cNvSpPr>
                <a:spLocks/>
              </p:cNvSpPr>
              <p:nvPr/>
            </p:nvSpPr>
            <p:spPr bwMode="auto">
              <a:xfrm>
                <a:off x="2967" y="3431"/>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107" name="Oval 23">
                <a:extLst>
                  <a:ext uri="{FF2B5EF4-FFF2-40B4-BE49-F238E27FC236}">
                    <a16:creationId xmlns:a16="http://schemas.microsoft.com/office/drawing/2014/main" id="{659C38A4-DFAE-45E9-B821-7A938E09F2B8}"/>
                  </a:ext>
                </a:extLst>
              </p:cNvPr>
              <p:cNvSpPr>
                <a:spLocks noChangeArrowheads="1"/>
              </p:cNvSpPr>
              <p:nvPr/>
            </p:nvSpPr>
            <p:spPr bwMode="auto">
              <a:xfrm>
                <a:off x="2795" y="37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108" name="Text Box 24">
                <a:extLst>
                  <a:ext uri="{FF2B5EF4-FFF2-40B4-BE49-F238E27FC236}">
                    <a16:creationId xmlns:a16="http://schemas.microsoft.com/office/drawing/2014/main" id="{F9254C64-6D37-4748-8793-C8F30018553F}"/>
                  </a:ext>
                </a:extLst>
              </p:cNvPr>
              <p:cNvSpPr txBox="1">
                <a:spLocks noChangeArrowheads="1"/>
              </p:cNvSpPr>
              <p:nvPr/>
            </p:nvSpPr>
            <p:spPr bwMode="auto">
              <a:xfrm>
                <a:off x="2823" y="37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25</a:t>
                </a:r>
              </a:p>
            </p:txBody>
          </p:sp>
        </p:grpSp>
      </p:grpSp>
      <p:grpSp>
        <p:nvGrpSpPr>
          <p:cNvPr id="210" name="Group 39">
            <a:extLst>
              <a:ext uri="{FF2B5EF4-FFF2-40B4-BE49-F238E27FC236}">
                <a16:creationId xmlns:a16="http://schemas.microsoft.com/office/drawing/2014/main" id="{3D3CF1E4-9C07-4D6C-9002-C028FF0C02B7}"/>
              </a:ext>
            </a:extLst>
          </p:cNvPr>
          <p:cNvGrpSpPr>
            <a:grpSpLocks/>
          </p:cNvGrpSpPr>
          <p:nvPr/>
        </p:nvGrpSpPr>
        <p:grpSpPr bwMode="auto">
          <a:xfrm>
            <a:off x="3514875" y="5410199"/>
            <a:ext cx="3689350" cy="919163"/>
            <a:chOff x="187" y="2925"/>
            <a:chExt cx="2324" cy="579"/>
          </a:xfrm>
        </p:grpSpPr>
        <p:sp>
          <p:nvSpPr>
            <p:cNvPr id="211" name="Text Box 27">
              <a:extLst>
                <a:ext uri="{FF2B5EF4-FFF2-40B4-BE49-F238E27FC236}">
                  <a16:creationId xmlns:a16="http://schemas.microsoft.com/office/drawing/2014/main" id="{7B4E6BA1-027C-4D03-912D-B731EC45A693}"/>
                </a:ext>
              </a:extLst>
            </p:cNvPr>
            <p:cNvSpPr txBox="1">
              <a:spLocks noChangeArrowheads="1"/>
            </p:cNvSpPr>
            <p:nvPr/>
          </p:nvSpPr>
          <p:spPr bwMode="auto">
            <a:xfrm>
              <a:off x="187" y="3212"/>
              <a:ext cx="2324" cy="292"/>
            </a:xfrm>
            <a:prstGeom prst="rect">
              <a:avLst/>
            </a:prstGeom>
            <a:solidFill>
              <a:schemeClr val="hlink"/>
            </a:solidFill>
            <a:ln w="28575">
              <a:solidFill>
                <a:schemeClr val="accent1"/>
              </a:solidFill>
              <a:miter lim="800000"/>
              <a:headEnd/>
              <a:tailEnd/>
            </a:ln>
          </p:spPr>
          <p:txBody>
            <a:bodyPr lIns="90000" tIns="0" rIns="0" bIns="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lgn="just"/>
              <a:r>
                <a:rPr lang="en-US" altLang="zh-CN">
                  <a:solidFill>
                    <a:schemeClr val="tx1"/>
                  </a:solidFill>
                </a:rPr>
                <a:t>36   28   32   25   18   16</a:t>
              </a:r>
            </a:p>
          </p:txBody>
        </p:sp>
        <p:sp>
          <p:nvSpPr>
            <p:cNvPr id="212" name="Line 28">
              <a:extLst>
                <a:ext uri="{FF2B5EF4-FFF2-40B4-BE49-F238E27FC236}">
                  <a16:creationId xmlns:a16="http://schemas.microsoft.com/office/drawing/2014/main" id="{59E56940-44AC-4319-9943-5E13FB172D88}"/>
                </a:ext>
              </a:extLst>
            </p:cNvPr>
            <p:cNvSpPr>
              <a:spLocks noChangeShapeType="1"/>
            </p:cNvSpPr>
            <p:nvPr/>
          </p:nvSpPr>
          <p:spPr bwMode="auto">
            <a:xfrm>
              <a:off x="562" y="3212"/>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13" name="Line 29">
              <a:extLst>
                <a:ext uri="{FF2B5EF4-FFF2-40B4-BE49-F238E27FC236}">
                  <a16:creationId xmlns:a16="http://schemas.microsoft.com/office/drawing/2014/main" id="{4286A854-6DAF-4E40-90FD-931B7223206F}"/>
                </a:ext>
              </a:extLst>
            </p:cNvPr>
            <p:cNvSpPr>
              <a:spLocks noChangeShapeType="1"/>
            </p:cNvSpPr>
            <p:nvPr/>
          </p:nvSpPr>
          <p:spPr bwMode="auto">
            <a:xfrm>
              <a:off x="957" y="322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14" name="Line 30">
              <a:extLst>
                <a:ext uri="{FF2B5EF4-FFF2-40B4-BE49-F238E27FC236}">
                  <a16:creationId xmlns:a16="http://schemas.microsoft.com/office/drawing/2014/main" id="{B74DE418-CC22-44DC-B485-673718D3DAE1}"/>
                </a:ext>
              </a:extLst>
            </p:cNvPr>
            <p:cNvSpPr>
              <a:spLocks noChangeShapeType="1"/>
            </p:cNvSpPr>
            <p:nvPr/>
          </p:nvSpPr>
          <p:spPr bwMode="auto">
            <a:xfrm>
              <a:off x="1351" y="3212"/>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15" name="Line 31">
              <a:extLst>
                <a:ext uri="{FF2B5EF4-FFF2-40B4-BE49-F238E27FC236}">
                  <a16:creationId xmlns:a16="http://schemas.microsoft.com/office/drawing/2014/main" id="{B1D21D27-4D80-4EB0-875F-1ABF58D2E4D2}"/>
                </a:ext>
              </a:extLst>
            </p:cNvPr>
            <p:cNvSpPr>
              <a:spLocks noChangeShapeType="1"/>
            </p:cNvSpPr>
            <p:nvPr/>
          </p:nvSpPr>
          <p:spPr bwMode="auto">
            <a:xfrm>
              <a:off x="1736" y="322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16" name="Line 32">
              <a:extLst>
                <a:ext uri="{FF2B5EF4-FFF2-40B4-BE49-F238E27FC236}">
                  <a16:creationId xmlns:a16="http://schemas.microsoft.com/office/drawing/2014/main" id="{BE841A68-BBA4-4C1E-8D0C-7A59D4B96B38}"/>
                </a:ext>
              </a:extLst>
            </p:cNvPr>
            <p:cNvSpPr>
              <a:spLocks noChangeShapeType="1"/>
            </p:cNvSpPr>
            <p:nvPr/>
          </p:nvSpPr>
          <p:spPr bwMode="auto">
            <a:xfrm>
              <a:off x="2138" y="321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17" name="Text Box 37">
              <a:extLst>
                <a:ext uri="{FF2B5EF4-FFF2-40B4-BE49-F238E27FC236}">
                  <a16:creationId xmlns:a16="http://schemas.microsoft.com/office/drawing/2014/main" id="{2CD51B63-98AE-4884-8A9C-FA77E70C413C}"/>
                </a:ext>
              </a:extLst>
            </p:cNvPr>
            <p:cNvSpPr txBox="1">
              <a:spLocks noChangeArrowheads="1"/>
            </p:cNvSpPr>
            <p:nvPr/>
          </p:nvSpPr>
          <p:spPr bwMode="auto">
            <a:xfrm>
              <a:off x="300" y="2925"/>
              <a:ext cx="21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chemeClr val="tx1"/>
                  </a:solidFill>
                </a:rPr>
                <a:t>0      1      2     3      4      5</a:t>
              </a:r>
            </a:p>
          </p:txBody>
        </p:sp>
      </p:grpSp>
      <p:sp>
        <p:nvSpPr>
          <p:cNvPr id="218" name="AutoShape 40">
            <a:extLst>
              <a:ext uri="{FF2B5EF4-FFF2-40B4-BE49-F238E27FC236}">
                <a16:creationId xmlns:a16="http://schemas.microsoft.com/office/drawing/2014/main" id="{FDCD8EB0-5330-4FF3-A117-CC12232F2C3A}"/>
              </a:ext>
            </a:extLst>
          </p:cNvPr>
          <p:cNvSpPr>
            <a:spLocks noChangeArrowheads="1"/>
          </p:cNvSpPr>
          <p:nvPr/>
        </p:nvSpPr>
        <p:spPr bwMode="auto">
          <a:xfrm>
            <a:off x="5011887" y="4313237"/>
            <a:ext cx="855663" cy="1081087"/>
          </a:xfrm>
          <a:prstGeom prst="upDownArrow">
            <a:avLst>
              <a:gd name="adj1" fmla="val 50000"/>
              <a:gd name="adj2" fmla="val 25269"/>
            </a:avLst>
          </a:prstGeom>
          <a:solidFill>
            <a:schemeClr val="hlink"/>
          </a:solidFill>
          <a:ln w="28575">
            <a:solidFill>
              <a:schemeClr val="accent1"/>
            </a:solidFill>
            <a:miter lim="800000"/>
            <a:headEnd/>
            <a:tailEnd/>
          </a:ln>
        </p:spPr>
        <p:txBody>
          <a:bodyPr lIns="54000" rIns="0"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lnSpc>
                <a:spcPct val="90000"/>
              </a:lnSpc>
            </a:pPr>
            <a:r>
              <a:rPr lang="zh-CN" altLang="en-US">
                <a:solidFill>
                  <a:schemeClr val="tx1"/>
                </a:solidFill>
              </a:rPr>
              <a:t>对</a:t>
            </a:r>
          </a:p>
          <a:p>
            <a:pPr>
              <a:lnSpc>
                <a:spcPct val="90000"/>
              </a:lnSpc>
            </a:pPr>
            <a:r>
              <a:rPr lang="zh-CN" altLang="en-US">
                <a:solidFill>
                  <a:schemeClr val="tx1"/>
                </a:solidFill>
              </a:rPr>
              <a:t>应</a:t>
            </a:r>
          </a:p>
        </p:txBody>
      </p:sp>
      <p:grpSp>
        <p:nvGrpSpPr>
          <p:cNvPr id="219" name="Group 45">
            <a:extLst>
              <a:ext uri="{FF2B5EF4-FFF2-40B4-BE49-F238E27FC236}">
                <a16:creationId xmlns:a16="http://schemas.microsoft.com/office/drawing/2014/main" id="{30C22AC1-CCCA-45E3-990B-08DC7A0187C6}"/>
              </a:ext>
            </a:extLst>
          </p:cNvPr>
          <p:cNvGrpSpPr>
            <a:grpSpLocks/>
          </p:cNvGrpSpPr>
          <p:nvPr/>
        </p:nvGrpSpPr>
        <p:grpSpPr bwMode="auto">
          <a:xfrm>
            <a:off x="3816500" y="6362699"/>
            <a:ext cx="3100387" cy="495300"/>
            <a:chOff x="397" y="3841"/>
            <a:chExt cx="1953" cy="312"/>
          </a:xfrm>
        </p:grpSpPr>
        <p:sp>
          <p:nvSpPr>
            <p:cNvPr id="220" name="Line 41">
              <a:extLst>
                <a:ext uri="{FF2B5EF4-FFF2-40B4-BE49-F238E27FC236}">
                  <a16:creationId xmlns:a16="http://schemas.microsoft.com/office/drawing/2014/main" id="{77905577-F1E0-4FCF-881B-CD9498D10E23}"/>
                </a:ext>
              </a:extLst>
            </p:cNvPr>
            <p:cNvSpPr>
              <a:spLocks noChangeShapeType="1"/>
            </p:cNvSpPr>
            <p:nvPr/>
          </p:nvSpPr>
          <p:spPr bwMode="auto">
            <a:xfrm flipV="1">
              <a:off x="397" y="3841"/>
              <a:ext cx="0" cy="312"/>
            </a:xfrm>
            <a:prstGeom prst="line">
              <a:avLst/>
            </a:prstGeom>
            <a:noFill/>
            <a:ln w="38100">
              <a:solidFill>
                <a:schemeClr val="accent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zh-CN" altLang="en-US" b="1"/>
            </a:p>
          </p:txBody>
        </p:sp>
        <p:sp>
          <p:nvSpPr>
            <p:cNvPr id="221" name="Line 42">
              <a:extLst>
                <a:ext uri="{FF2B5EF4-FFF2-40B4-BE49-F238E27FC236}">
                  <a16:creationId xmlns:a16="http://schemas.microsoft.com/office/drawing/2014/main" id="{B4974994-3F44-46AA-AFCD-97ED4B3C1E8D}"/>
                </a:ext>
              </a:extLst>
            </p:cNvPr>
            <p:cNvSpPr>
              <a:spLocks noChangeShapeType="1"/>
            </p:cNvSpPr>
            <p:nvPr/>
          </p:nvSpPr>
          <p:spPr bwMode="auto">
            <a:xfrm flipV="1">
              <a:off x="2350" y="3841"/>
              <a:ext cx="0" cy="312"/>
            </a:xfrm>
            <a:prstGeom prst="line">
              <a:avLst/>
            </a:prstGeom>
            <a:noFill/>
            <a:ln w="38100">
              <a:solidFill>
                <a:schemeClr val="accent1"/>
              </a:solidFill>
              <a:round/>
              <a:headEnd/>
              <a:tailEnd type="stealth" w="lg" len="lg"/>
            </a:ln>
            <a:extLst>
              <a:ext uri="{909E8E84-426E-40DD-AFC4-6F175D3DCCD1}">
                <a14:hiddenFill xmlns:a14="http://schemas.microsoft.com/office/drawing/2010/main">
                  <a:noFill/>
                </a14:hiddenFill>
              </a:ext>
            </a:extLst>
          </p:spPr>
          <p:txBody>
            <a:bodyPr anchor="ctr">
              <a:spAutoFit/>
            </a:bodyPr>
            <a:lstStyle/>
            <a:p>
              <a:endParaRPr lang="zh-CN" altLang="en-US" b="1"/>
            </a:p>
          </p:txBody>
        </p:sp>
        <p:sp>
          <p:nvSpPr>
            <p:cNvPr id="222" name="Line 43">
              <a:extLst>
                <a:ext uri="{FF2B5EF4-FFF2-40B4-BE49-F238E27FC236}">
                  <a16:creationId xmlns:a16="http://schemas.microsoft.com/office/drawing/2014/main" id="{2C0F7099-8E40-4CFE-AD3A-0B9C37167ED0}"/>
                </a:ext>
              </a:extLst>
            </p:cNvPr>
            <p:cNvSpPr>
              <a:spLocks noChangeShapeType="1"/>
            </p:cNvSpPr>
            <p:nvPr/>
          </p:nvSpPr>
          <p:spPr bwMode="auto">
            <a:xfrm flipV="1">
              <a:off x="397" y="4144"/>
              <a:ext cx="19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b="1"/>
            </a:p>
          </p:txBody>
        </p:sp>
        <p:sp>
          <p:nvSpPr>
            <p:cNvPr id="223" name="Text Box 44">
              <a:extLst>
                <a:ext uri="{FF2B5EF4-FFF2-40B4-BE49-F238E27FC236}">
                  <a16:creationId xmlns:a16="http://schemas.microsoft.com/office/drawing/2014/main" id="{529E204B-CAAB-45F7-A9A7-9EEC75C8F480}"/>
                </a:ext>
              </a:extLst>
            </p:cNvPr>
            <p:cNvSpPr txBox="1">
              <a:spLocks noChangeArrowheads="1"/>
            </p:cNvSpPr>
            <p:nvPr/>
          </p:nvSpPr>
          <p:spPr bwMode="auto">
            <a:xfrm>
              <a:off x="1096" y="3861"/>
              <a:ext cx="511" cy="288"/>
            </a:xfrm>
            <a:prstGeom prst="rect">
              <a:avLst/>
            </a:prstGeom>
            <a:noFill/>
            <a:ln w="63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chemeClr val="tx1"/>
                  </a:solidFill>
                </a:rPr>
                <a:t>交换</a:t>
              </a:r>
            </a:p>
          </p:txBody>
        </p:sp>
      </p:grpSp>
      <p:grpSp>
        <p:nvGrpSpPr>
          <p:cNvPr id="224" name="Group 46">
            <a:extLst>
              <a:ext uri="{FF2B5EF4-FFF2-40B4-BE49-F238E27FC236}">
                <a16:creationId xmlns:a16="http://schemas.microsoft.com/office/drawing/2014/main" id="{9A5D0A8B-974B-4098-B166-35A8D3206462}"/>
              </a:ext>
            </a:extLst>
          </p:cNvPr>
          <p:cNvGrpSpPr>
            <a:grpSpLocks/>
          </p:cNvGrpSpPr>
          <p:nvPr/>
        </p:nvGrpSpPr>
        <p:grpSpPr bwMode="auto">
          <a:xfrm>
            <a:off x="8282137" y="5418137"/>
            <a:ext cx="3689350" cy="919162"/>
            <a:chOff x="187" y="2925"/>
            <a:chExt cx="2324" cy="579"/>
          </a:xfrm>
        </p:grpSpPr>
        <p:sp>
          <p:nvSpPr>
            <p:cNvPr id="225" name="Text Box 47">
              <a:extLst>
                <a:ext uri="{FF2B5EF4-FFF2-40B4-BE49-F238E27FC236}">
                  <a16:creationId xmlns:a16="http://schemas.microsoft.com/office/drawing/2014/main" id="{E4EDB636-8820-4BDE-842A-271D8517937E}"/>
                </a:ext>
              </a:extLst>
            </p:cNvPr>
            <p:cNvSpPr txBox="1">
              <a:spLocks noChangeArrowheads="1"/>
            </p:cNvSpPr>
            <p:nvPr/>
          </p:nvSpPr>
          <p:spPr bwMode="auto">
            <a:xfrm>
              <a:off x="187" y="3212"/>
              <a:ext cx="2324" cy="292"/>
            </a:xfrm>
            <a:prstGeom prst="rect">
              <a:avLst/>
            </a:prstGeom>
            <a:solidFill>
              <a:schemeClr val="hlink"/>
            </a:solidFill>
            <a:ln w="28575">
              <a:solidFill>
                <a:schemeClr val="accent1"/>
              </a:solidFill>
              <a:miter lim="800000"/>
              <a:headEnd/>
              <a:tailEnd/>
            </a:ln>
          </p:spPr>
          <p:txBody>
            <a:bodyPr lIns="90000" tIns="0" rIns="0" bIns="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lgn="just"/>
              <a:r>
                <a:rPr lang="en-US" altLang="zh-CN">
                  <a:solidFill>
                    <a:schemeClr val="tx1"/>
                  </a:solidFill>
                </a:rPr>
                <a:t>16   28   32   25   18   36</a:t>
              </a:r>
            </a:p>
          </p:txBody>
        </p:sp>
        <p:sp>
          <p:nvSpPr>
            <p:cNvPr id="226" name="Line 48">
              <a:extLst>
                <a:ext uri="{FF2B5EF4-FFF2-40B4-BE49-F238E27FC236}">
                  <a16:creationId xmlns:a16="http://schemas.microsoft.com/office/drawing/2014/main" id="{BD4B1185-8902-4323-86CC-EDAE50F70C48}"/>
                </a:ext>
              </a:extLst>
            </p:cNvPr>
            <p:cNvSpPr>
              <a:spLocks noChangeShapeType="1"/>
            </p:cNvSpPr>
            <p:nvPr/>
          </p:nvSpPr>
          <p:spPr bwMode="auto">
            <a:xfrm>
              <a:off x="562" y="3212"/>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27" name="Line 49">
              <a:extLst>
                <a:ext uri="{FF2B5EF4-FFF2-40B4-BE49-F238E27FC236}">
                  <a16:creationId xmlns:a16="http://schemas.microsoft.com/office/drawing/2014/main" id="{2F055556-A56D-416F-BC84-BCC2E3ED42E7}"/>
                </a:ext>
              </a:extLst>
            </p:cNvPr>
            <p:cNvSpPr>
              <a:spLocks noChangeShapeType="1"/>
            </p:cNvSpPr>
            <p:nvPr/>
          </p:nvSpPr>
          <p:spPr bwMode="auto">
            <a:xfrm>
              <a:off x="957" y="322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28" name="Line 50">
              <a:extLst>
                <a:ext uri="{FF2B5EF4-FFF2-40B4-BE49-F238E27FC236}">
                  <a16:creationId xmlns:a16="http://schemas.microsoft.com/office/drawing/2014/main" id="{5FA6C90C-CB3A-46D0-AFBA-330B22198D3D}"/>
                </a:ext>
              </a:extLst>
            </p:cNvPr>
            <p:cNvSpPr>
              <a:spLocks noChangeShapeType="1"/>
            </p:cNvSpPr>
            <p:nvPr/>
          </p:nvSpPr>
          <p:spPr bwMode="auto">
            <a:xfrm>
              <a:off x="1351" y="3212"/>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29" name="Line 51">
              <a:extLst>
                <a:ext uri="{FF2B5EF4-FFF2-40B4-BE49-F238E27FC236}">
                  <a16:creationId xmlns:a16="http://schemas.microsoft.com/office/drawing/2014/main" id="{323E3A13-98C3-46AC-8A29-ABE80C81ACFA}"/>
                </a:ext>
              </a:extLst>
            </p:cNvPr>
            <p:cNvSpPr>
              <a:spLocks noChangeShapeType="1"/>
            </p:cNvSpPr>
            <p:nvPr/>
          </p:nvSpPr>
          <p:spPr bwMode="auto">
            <a:xfrm>
              <a:off x="1736" y="322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30" name="Line 52">
              <a:extLst>
                <a:ext uri="{FF2B5EF4-FFF2-40B4-BE49-F238E27FC236}">
                  <a16:creationId xmlns:a16="http://schemas.microsoft.com/office/drawing/2014/main" id="{4F3BFA81-2F3E-43CA-9FC4-EECA916BA45D}"/>
                </a:ext>
              </a:extLst>
            </p:cNvPr>
            <p:cNvSpPr>
              <a:spLocks noChangeShapeType="1"/>
            </p:cNvSpPr>
            <p:nvPr/>
          </p:nvSpPr>
          <p:spPr bwMode="auto">
            <a:xfrm>
              <a:off x="2138" y="3210"/>
              <a:ext cx="0" cy="28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p>
          </p:txBody>
        </p:sp>
        <p:sp>
          <p:nvSpPr>
            <p:cNvPr id="231" name="Text Box 53">
              <a:extLst>
                <a:ext uri="{FF2B5EF4-FFF2-40B4-BE49-F238E27FC236}">
                  <a16:creationId xmlns:a16="http://schemas.microsoft.com/office/drawing/2014/main" id="{4BD3D004-AFAA-44D2-952C-93B0DCA62DE9}"/>
                </a:ext>
              </a:extLst>
            </p:cNvPr>
            <p:cNvSpPr txBox="1">
              <a:spLocks noChangeArrowheads="1"/>
            </p:cNvSpPr>
            <p:nvPr/>
          </p:nvSpPr>
          <p:spPr bwMode="auto">
            <a:xfrm>
              <a:off x="300" y="2925"/>
              <a:ext cx="21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chemeClr val="tx1"/>
                  </a:solidFill>
                </a:rPr>
                <a:t>0      1      2     3      4      5</a:t>
              </a:r>
            </a:p>
          </p:txBody>
        </p:sp>
      </p:grpSp>
      <p:sp>
        <p:nvSpPr>
          <p:cNvPr id="232" name="AutoShape 54">
            <a:extLst>
              <a:ext uri="{FF2B5EF4-FFF2-40B4-BE49-F238E27FC236}">
                <a16:creationId xmlns:a16="http://schemas.microsoft.com/office/drawing/2014/main" id="{3D238467-5024-4E7F-B960-301FDF1CC7C5}"/>
              </a:ext>
            </a:extLst>
          </p:cNvPr>
          <p:cNvSpPr>
            <a:spLocks noChangeArrowheads="1"/>
          </p:cNvSpPr>
          <p:nvPr/>
        </p:nvSpPr>
        <p:spPr bwMode="auto">
          <a:xfrm>
            <a:off x="9704537" y="4313237"/>
            <a:ext cx="855663" cy="1081087"/>
          </a:xfrm>
          <a:prstGeom prst="upDownArrow">
            <a:avLst>
              <a:gd name="adj1" fmla="val 50000"/>
              <a:gd name="adj2" fmla="val 25269"/>
            </a:avLst>
          </a:prstGeom>
          <a:solidFill>
            <a:schemeClr val="hlink"/>
          </a:solidFill>
          <a:ln w="28575">
            <a:solidFill>
              <a:schemeClr val="accent1"/>
            </a:solidFill>
            <a:miter lim="800000"/>
            <a:headEnd/>
            <a:tailEnd/>
          </a:ln>
        </p:spPr>
        <p:txBody>
          <a:bodyPr lIns="54000" rIns="0"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pPr>
              <a:lnSpc>
                <a:spcPct val="90000"/>
              </a:lnSpc>
            </a:pPr>
            <a:r>
              <a:rPr lang="zh-CN" altLang="en-US">
                <a:solidFill>
                  <a:schemeClr val="tx1"/>
                </a:solidFill>
              </a:rPr>
              <a:t>对</a:t>
            </a:r>
          </a:p>
          <a:p>
            <a:pPr>
              <a:lnSpc>
                <a:spcPct val="90000"/>
              </a:lnSpc>
            </a:pPr>
            <a:r>
              <a:rPr lang="zh-CN" altLang="en-US">
                <a:solidFill>
                  <a:schemeClr val="tx1"/>
                </a:solidFill>
              </a:rPr>
              <a:t>应</a:t>
            </a:r>
          </a:p>
        </p:txBody>
      </p:sp>
      <p:grpSp>
        <p:nvGrpSpPr>
          <p:cNvPr id="233" name="Group 74">
            <a:extLst>
              <a:ext uri="{FF2B5EF4-FFF2-40B4-BE49-F238E27FC236}">
                <a16:creationId xmlns:a16="http://schemas.microsoft.com/office/drawing/2014/main" id="{E013DBC9-FA7E-49C8-A8AE-660922292D60}"/>
              </a:ext>
            </a:extLst>
          </p:cNvPr>
          <p:cNvGrpSpPr>
            <a:grpSpLocks/>
          </p:cNvGrpSpPr>
          <p:nvPr/>
        </p:nvGrpSpPr>
        <p:grpSpPr bwMode="auto">
          <a:xfrm>
            <a:off x="8604400" y="1965324"/>
            <a:ext cx="2541587" cy="2216150"/>
            <a:chOff x="3263" y="1111"/>
            <a:chExt cx="1601" cy="1396"/>
          </a:xfrm>
        </p:grpSpPr>
        <p:sp>
          <p:nvSpPr>
            <p:cNvPr id="234" name="Oval 56">
              <a:extLst>
                <a:ext uri="{FF2B5EF4-FFF2-40B4-BE49-F238E27FC236}">
                  <a16:creationId xmlns:a16="http://schemas.microsoft.com/office/drawing/2014/main" id="{17517170-8838-498E-8DCD-B7A4EE467114}"/>
                </a:ext>
              </a:extLst>
            </p:cNvPr>
            <p:cNvSpPr>
              <a:spLocks noChangeArrowheads="1"/>
            </p:cNvSpPr>
            <p:nvPr/>
          </p:nvSpPr>
          <p:spPr bwMode="auto">
            <a:xfrm>
              <a:off x="4569" y="15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35" name="Text Box 57">
              <a:extLst>
                <a:ext uri="{FF2B5EF4-FFF2-40B4-BE49-F238E27FC236}">
                  <a16:creationId xmlns:a16="http://schemas.microsoft.com/office/drawing/2014/main" id="{794187B0-8992-4510-B5B7-486150313E8D}"/>
                </a:ext>
              </a:extLst>
            </p:cNvPr>
            <p:cNvSpPr txBox="1">
              <a:spLocks noChangeArrowheads="1"/>
            </p:cNvSpPr>
            <p:nvPr/>
          </p:nvSpPr>
          <p:spPr bwMode="auto">
            <a:xfrm>
              <a:off x="4597" y="15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32</a:t>
              </a:r>
            </a:p>
          </p:txBody>
        </p:sp>
        <p:sp>
          <p:nvSpPr>
            <p:cNvPr id="236" name="Freeform 58">
              <a:extLst>
                <a:ext uri="{FF2B5EF4-FFF2-40B4-BE49-F238E27FC236}">
                  <a16:creationId xmlns:a16="http://schemas.microsoft.com/office/drawing/2014/main" id="{96C33679-C593-4975-BB69-251AC957CCE8}"/>
                </a:ext>
              </a:extLst>
            </p:cNvPr>
            <p:cNvSpPr>
              <a:spLocks/>
            </p:cNvSpPr>
            <p:nvPr/>
          </p:nvSpPr>
          <p:spPr bwMode="auto">
            <a:xfrm>
              <a:off x="4346" y="1321"/>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237" name="Oval 59">
              <a:extLst>
                <a:ext uri="{FF2B5EF4-FFF2-40B4-BE49-F238E27FC236}">
                  <a16:creationId xmlns:a16="http://schemas.microsoft.com/office/drawing/2014/main" id="{971526C8-4F37-47EC-A871-A4D7830774A1}"/>
                </a:ext>
              </a:extLst>
            </p:cNvPr>
            <p:cNvSpPr>
              <a:spLocks noChangeArrowheads="1"/>
            </p:cNvSpPr>
            <p:nvPr/>
          </p:nvSpPr>
          <p:spPr bwMode="auto">
            <a:xfrm>
              <a:off x="4087" y="1111"/>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b="1"/>
            </a:p>
          </p:txBody>
        </p:sp>
        <p:sp>
          <p:nvSpPr>
            <p:cNvPr id="238" name="Text Box 60">
              <a:extLst>
                <a:ext uri="{FF2B5EF4-FFF2-40B4-BE49-F238E27FC236}">
                  <a16:creationId xmlns:a16="http://schemas.microsoft.com/office/drawing/2014/main" id="{F221ABA5-2809-41CE-B84E-EFF606E646E6}"/>
                </a:ext>
              </a:extLst>
            </p:cNvPr>
            <p:cNvSpPr txBox="1">
              <a:spLocks noChangeArrowheads="1"/>
            </p:cNvSpPr>
            <p:nvPr/>
          </p:nvSpPr>
          <p:spPr bwMode="auto">
            <a:xfrm>
              <a:off x="4115" y="111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239" name="Line 61">
              <a:extLst>
                <a:ext uri="{FF2B5EF4-FFF2-40B4-BE49-F238E27FC236}">
                  <a16:creationId xmlns:a16="http://schemas.microsoft.com/office/drawing/2014/main" id="{FEEA159E-DAFF-4A72-9667-C0ACC52AC23F}"/>
                </a:ext>
              </a:extLst>
            </p:cNvPr>
            <p:cNvSpPr>
              <a:spLocks noChangeShapeType="1"/>
            </p:cNvSpPr>
            <p:nvPr/>
          </p:nvSpPr>
          <p:spPr bwMode="auto">
            <a:xfrm flipH="1">
              <a:off x="3832" y="1331"/>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b="1"/>
            </a:p>
          </p:txBody>
        </p:sp>
        <p:sp>
          <p:nvSpPr>
            <p:cNvPr id="240" name="Oval 62">
              <a:extLst>
                <a:ext uri="{FF2B5EF4-FFF2-40B4-BE49-F238E27FC236}">
                  <a16:creationId xmlns:a16="http://schemas.microsoft.com/office/drawing/2014/main" id="{6572F747-958D-488D-B18B-40E7A7715126}"/>
                </a:ext>
              </a:extLst>
            </p:cNvPr>
            <p:cNvSpPr>
              <a:spLocks noChangeArrowheads="1"/>
            </p:cNvSpPr>
            <p:nvPr/>
          </p:nvSpPr>
          <p:spPr bwMode="auto">
            <a:xfrm>
              <a:off x="3589" y="1565"/>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41" name="Text Box 63">
              <a:extLst>
                <a:ext uri="{FF2B5EF4-FFF2-40B4-BE49-F238E27FC236}">
                  <a16:creationId xmlns:a16="http://schemas.microsoft.com/office/drawing/2014/main" id="{38C76CCF-31E2-4FA3-AC0D-6C33ECD56FDC}"/>
                </a:ext>
              </a:extLst>
            </p:cNvPr>
            <p:cNvSpPr txBox="1">
              <a:spLocks noChangeArrowheads="1"/>
            </p:cNvSpPr>
            <p:nvPr/>
          </p:nvSpPr>
          <p:spPr bwMode="auto">
            <a:xfrm>
              <a:off x="3617" y="159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242" name="Oval 66">
              <a:extLst>
                <a:ext uri="{FF2B5EF4-FFF2-40B4-BE49-F238E27FC236}">
                  <a16:creationId xmlns:a16="http://schemas.microsoft.com/office/drawing/2014/main" id="{5584B835-301A-42BA-A473-882711AFC51B}"/>
                </a:ext>
              </a:extLst>
            </p:cNvPr>
            <p:cNvSpPr>
              <a:spLocks noChangeArrowheads="1"/>
            </p:cNvSpPr>
            <p:nvPr/>
          </p:nvSpPr>
          <p:spPr bwMode="auto">
            <a:xfrm>
              <a:off x="4272" y="2163"/>
              <a:ext cx="295" cy="295"/>
            </a:xfrm>
            <a:prstGeom prst="ellipse">
              <a:avLst/>
            </a:prstGeom>
            <a:gradFill rotWithShape="0">
              <a:gsLst>
                <a:gs pos="0">
                  <a:srgbClr val="DBB7FF"/>
                </a:gs>
                <a:gs pos="100000">
                  <a:srgbClr val="655576"/>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243" name="Text Box 67">
              <a:extLst>
                <a:ext uri="{FF2B5EF4-FFF2-40B4-BE49-F238E27FC236}">
                  <a16:creationId xmlns:a16="http://schemas.microsoft.com/office/drawing/2014/main" id="{FBDC54ED-F071-4E99-BFF1-A37A4B7ECE8C}"/>
                </a:ext>
              </a:extLst>
            </p:cNvPr>
            <p:cNvSpPr txBox="1">
              <a:spLocks noChangeArrowheads="1"/>
            </p:cNvSpPr>
            <p:nvPr/>
          </p:nvSpPr>
          <p:spPr bwMode="auto">
            <a:xfrm>
              <a:off x="4302" y="217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244" name="Freeform 68">
              <a:extLst>
                <a:ext uri="{FF2B5EF4-FFF2-40B4-BE49-F238E27FC236}">
                  <a16:creationId xmlns:a16="http://schemas.microsoft.com/office/drawing/2014/main" id="{572309BB-D574-43A7-A5F6-E7F673CE2F35}"/>
                </a:ext>
              </a:extLst>
            </p:cNvPr>
            <p:cNvSpPr>
              <a:spLocks/>
            </p:cNvSpPr>
            <p:nvPr/>
          </p:nvSpPr>
          <p:spPr bwMode="auto">
            <a:xfrm>
              <a:off x="3819" y="1821"/>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245" name="Oval 69">
              <a:extLst>
                <a:ext uri="{FF2B5EF4-FFF2-40B4-BE49-F238E27FC236}">
                  <a16:creationId xmlns:a16="http://schemas.microsoft.com/office/drawing/2014/main" id="{63990045-2B75-4EBE-A099-DB33B850DBC1}"/>
                </a:ext>
              </a:extLst>
            </p:cNvPr>
            <p:cNvSpPr>
              <a:spLocks noChangeArrowheads="1"/>
            </p:cNvSpPr>
            <p:nvPr/>
          </p:nvSpPr>
          <p:spPr bwMode="auto">
            <a:xfrm>
              <a:off x="3900" y="216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46" name="Text Box 70">
              <a:extLst>
                <a:ext uri="{FF2B5EF4-FFF2-40B4-BE49-F238E27FC236}">
                  <a16:creationId xmlns:a16="http://schemas.microsoft.com/office/drawing/2014/main" id="{8802CAE4-4B58-4D12-9DD3-E834D872931D}"/>
                </a:ext>
              </a:extLst>
            </p:cNvPr>
            <p:cNvSpPr txBox="1">
              <a:spLocks noChangeArrowheads="1"/>
            </p:cNvSpPr>
            <p:nvPr/>
          </p:nvSpPr>
          <p:spPr bwMode="auto">
            <a:xfrm>
              <a:off x="3928" y="218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247" name="Freeform 71">
              <a:extLst>
                <a:ext uri="{FF2B5EF4-FFF2-40B4-BE49-F238E27FC236}">
                  <a16:creationId xmlns:a16="http://schemas.microsoft.com/office/drawing/2014/main" id="{1523AD02-4110-4E76-A17C-AA20C4BC09D3}"/>
                </a:ext>
              </a:extLst>
            </p:cNvPr>
            <p:cNvSpPr>
              <a:spLocks/>
            </p:cNvSpPr>
            <p:nvPr/>
          </p:nvSpPr>
          <p:spPr bwMode="auto">
            <a:xfrm>
              <a:off x="3435" y="1828"/>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b="1"/>
            </a:p>
          </p:txBody>
        </p:sp>
        <p:sp>
          <p:nvSpPr>
            <p:cNvPr id="248" name="Oval 72">
              <a:extLst>
                <a:ext uri="{FF2B5EF4-FFF2-40B4-BE49-F238E27FC236}">
                  <a16:creationId xmlns:a16="http://schemas.microsoft.com/office/drawing/2014/main" id="{91544039-0606-4964-A9F2-529CB5F9F558}"/>
                </a:ext>
              </a:extLst>
            </p:cNvPr>
            <p:cNvSpPr>
              <a:spLocks noChangeArrowheads="1"/>
            </p:cNvSpPr>
            <p:nvPr/>
          </p:nvSpPr>
          <p:spPr bwMode="auto">
            <a:xfrm>
              <a:off x="3263" y="216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b="1"/>
            </a:p>
          </p:txBody>
        </p:sp>
        <p:sp>
          <p:nvSpPr>
            <p:cNvPr id="249" name="Text Box 73">
              <a:extLst>
                <a:ext uri="{FF2B5EF4-FFF2-40B4-BE49-F238E27FC236}">
                  <a16:creationId xmlns:a16="http://schemas.microsoft.com/office/drawing/2014/main" id="{FC1D539D-EF09-4696-9DB1-CC1A1FB5A85E}"/>
                </a:ext>
              </a:extLst>
            </p:cNvPr>
            <p:cNvSpPr txBox="1">
              <a:spLocks noChangeArrowheads="1"/>
            </p:cNvSpPr>
            <p:nvPr/>
          </p:nvSpPr>
          <p:spPr bwMode="auto">
            <a:xfrm>
              <a:off x="3291" y="218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25</a:t>
              </a:r>
            </a:p>
          </p:txBody>
        </p:sp>
      </p:grpSp>
      <p:sp>
        <p:nvSpPr>
          <p:cNvPr id="250" name="AutoShape 81">
            <a:extLst>
              <a:ext uri="{FF2B5EF4-FFF2-40B4-BE49-F238E27FC236}">
                <a16:creationId xmlns:a16="http://schemas.microsoft.com/office/drawing/2014/main" id="{FBEDBC2F-E8FC-4C30-B5C0-60B584B28E3C}"/>
              </a:ext>
            </a:extLst>
          </p:cNvPr>
          <p:cNvSpPr>
            <a:spLocks noChangeArrowheads="1"/>
          </p:cNvSpPr>
          <p:nvPr/>
        </p:nvSpPr>
        <p:spPr bwMode="auto">
          <a:xfrm>
            <a:off x="7532837" y="5581649"/>
            <a:ext cx="230188" cy="1038225"/>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Tree>
    <p:extLst>
      <p:ext uri="{BB962C8B-B14F-4D97-AF65-F5344CB8AC3E}">
        <p14:creationId xmlns:p14="http://schemas.microsoft.com/office/powerpoint/2010/main" val="40736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18"/>
                                        </p:tgtEl>
                                        <p:attrNameLst>
                                          <p:attrName>style.visibility</p:attrName>
                                        </p:attrNameLst>
                                      </p:cBhvr>
                                      <p:to>
                                        <p:strVal val="visible"/>
                                      </p:to>
                                    </p:set>
                                    <p:animEffect transition="in" filter="wipe(up)">
                                      <p:cBhvr>
                                        <p:cTn id="11" dur="500"/>
                                        <p:tgtEl>
                                          <p:spTgt spid="2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0"/>
                                        </p:tgtEl>
                                        <p:attrNameLst>
                                          <p:attrName>style.visibility</p:attrName>
                                        </p:attrNameLst>
                                      </p:cBhvr>
                                      <p:to>
                                        <p:strVal val="visible"/>
                                      </p:to>
                                    </p:set>
                                    <p:animEffect transition="in" filter="wipe(left)">
                                      <p:cBhvr>
                                        <p:cTn id="16" dur="500"/>
                                        <p:tgtEl>
                                          <p:spTgt spid="2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9"/>
                                        </p:tgtEl>
                                        <p:attrNameLst>
                                          <p:attrName>style.visibility</p:attrName>
                                        </p:attrNameLst>
                                      </p:cBhvr>
                                      <p:to>
                                        <p:strVal val="visible"/>
                                      </p:to>
                                    </p:set>
                                    <p:animEffect transition="in" filter="wipe(down)">
                                      <p:cBhvr>
                                        <p:cTn id="21" dur="500"/>
                                        <p:tgtEl>
                                          <p:spTgt spid="2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0"/>
                                        </p:tgtEl>
                                        <p:attrNameLst>
                                          <p:attrName>style.visibility</p:attrName>
                                        </p:attrNameLst>
                                      </p:cBhvr>
                                      <p:to>
                                        <p:strVal val="visible"/>
                                      </p:to>
                                    </p:set>
                                    <p:animEffect transition="in" filter="wipe(left)">
                                      <p:cBhvr>
                                        <p:cTn id="26" dur="500"/>
                                        <p:tgtEl>
                                          <p:spTgt spid="25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2"/>
                                        </p:tgtEl>
                                        <p:attrNameLst>
                                          <p:attrName>style.visibility</p:attrName>
                                        </p:attrNameLst>
                                      </p:cBhvr>
                                      <p:to>
                                        <p:strVal val="visible"/>
                                      </p:to>
                                    </p:set>
                                    <p:animEffect transition="in" filter="wipe(down)">
                                      <p:cBhvr>
                                        <p:cTn id="35" dur="500"/>
                                        <p:tgtEl>
                                          <p:spTgt spid="23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32" grpId="0" animBg="1"/>
      <p:bldP spid="2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65120" y="411273"/>
            <a:ext cx="10187280" cy="6052918"/>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堆排序</a:t>
            </a:r>
          </a:p>
          <a:p>
            <a:pPr marL="0" indent="0">
              <a:buNone/>
            </a:pPr>
            <a:r>
              <a:rPr lang="zh-CN" altLang="en-US" sz="2400" b="1" dirty="0"/>
              <a:t>步骤</a:t>
            </a:r>
            <a:r>
              <a:rPr lang="en-US" altLang="zh-CN" sz="2400" b="1" dirty="0"/>
              <a:t>3</a:t>
            </a:r>
            <a:r>
              <a:rPr lang="zh-CN" altLang="en-US" sz="2400" b="1" dirty="0"/>
              <a:t>如下图所示。（忽略动画效果和背景色）</a:t>
            </a:r>
            <a:endParaRPr lang="en-US" altLang="zh-CN" sz="2400" b="1" dirty="0"/>
          </a:p>
        </p:txBody>
      </p:sp>
      <p:grpSp>
        <p:nvGrpSpPr>
          <p:cNvPr id="4" name="Group 53">
            <a:extLst>
              <a:ext uri="{FF2B5EF4-FFF2-40B4-BE49-F238E27FC236}">
                <a16:creationId xmlns:a16="http://schemas.microsoft.com/office/drawing/2014/main" id="{1604E2C0-28C1-452E-9D39-F79DD74A62A0}"/>
              </a:ext>
            </a:extLst>
          </p:cNvPr>
          <p:cNvGrpSpPr>
            <a:grpSpLocks/>
          </p:cNvGrpSpPr>
          <p:nvPr/>
        </p:nvGrpSpPr>
        <p:grpSpPr bwMode="auto">
          <a:xfrm>
            <a:off x="1666550" y="2743200"/>
            <a:ext cx="2541587" cy="2216150"/>
            <a:chOff x="3263" y="1111"/>
            <a:chExt cx="1601" cy="1396"/>
          </a:xfrm>
        </p:grpSpPr>
        <p:sp>
          <p:nvSpPr>
            <p:cNvPr id="5" name="Oval 54">
              <a:extLst>
                <a:ext uri="{FF2B5EF4-FFF2-40B4-BE49-F238E27FC236}">
                  <a16:creationId xmlns:a16="http://schemas.microsoft.com/office/drawing/2014/main" id="{060B718D-27FD-4180-B6E5-93EBDA01CEB6}"/>
                </a:ext>
              </a:extLst>
            </p:cNvPr>
            <p:cNvSpPr>
              <a:spLocks noChangeArrowheads="1"/>
            </p:cNvSpPr>
            <p:nvPr/>
          </p:nvSpPr>
          <p:spPr bwMode="auto">
            <a:xfrm>
              <a:off x="4569" y="156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6" name="Text Box 55">
              <a:extLst>
                <a:ext uri="{FF2B5EF4-FFF2-40B4-BE49-F238E27FC236}">
                  <a16:creationId xmlns:a16="http://schemas.microsoft.com/office/drawing/2014/main" id="{F2E2F54B-67EF-4CA6-9FF1-E82C0514F8BD}"/>
                </a:ext>
              </a:extLst>
            </p:cNvPr>
            <p:cNvSpPr txBox="1">
              <a:spLocks noChangeArrowheads="1"/>
            </p:cNvSpPr>
            <p:nvPr/>
          </p:nvSpPr>
          <p:spPr bwMode="auto">
            <a:xfrm>
              <a:off x="4597" y="1589"/>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32</a:t>
              </a:r>
            </a:p>
          </p:txBody>
        </p:sp>
        <p:sp>
          <p:nvSpPr>
            <p:cNvPr id="7" name="Freeform 56">
              <a:extLst>
                <a:ext uri="{FF2B5EF4-FFF2-40B4-BE49-F238E27FC236}">
                  <a16:creationId xmlns:a16="http://schemas.microsoft.com/office/drawing/2014/main" id="{30DA115F-AF90-43DD-A381-47CB952D93A0}"/>
                </a:ext>
              </a:extLst>
            </p:cNvPr>
            <p:cNvSpPr>
              <a:spLocks/>
            </p:cNvSpPr>
            <p:nvPr/>
          </p:nvSpPr>
          <p:spPr bwMode="auto">
            <a:xfrm>
              <a:off x="4346" y="1321"/>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8" name="Oval 57">
              <a:extLst>
                <a:ext uri="{FF2B5EF4-FFF2-40B4-BE49-F238E27FC236}">
                  <a16:creationId xmlns:a16="http://schemas.microsoft.com/office/drawing/2014/main" id="{7718C617-68FD-4C0F-9BA2-BC6D316362D2}"/>
                </a:ext>
              </a:extLst>
            </p:cNvPr>
            <p:cNvSpPr>
              <a:spLocks noChangeArrowheads="1"/>
            </p:cNvSpPr>
            <p:nvPr/>
          </p:nvSpPr>
          <p:spPr bwMode="auto">
            <a:xfrm>
              <a:off x="4087" y="1111"/>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9" name="Text Box 58">
              <a:extLst>
                <a:ext uri="{FF2B5EF4-FFF2-40B4-BE49-F238E27FC236}">
                  <a16:creationId xmlns:a16="http://schemas.microsoft.com/office/drawing/2014/main" id="{23A31683-1B89-4D1F-8380-09AE493A7F76}"/>
                </a:ext>
              </a:extLst>
            </p:cNvPr>
            <p:cNvSpPr txBox="1">
              <a:spLocks noChangeArrowheads="1"/>
            </p:cNvSpPr>
            <p:nvPr/>
          </p:nvSpPr>
          <p:spPr bwMode="auto">
            <a:xfrm>
              <a:off x="4115" y="1117"/>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16</a:t>
              </a:r>
            </a:p>
          </p:txBody>
        </p:sp>
        <p:sp>
          <p:nvSpPr>
            <p:cNvPr id="10" name="Line 59">
              <a:extLst>
                <a:ext uri="{FF2B5EF4-FFF2-40B4-BE49-F238E27FC236}">
                  <a16:creationId xmlns:a16="http://schemas.microsoft.com/office/drawing/2014/main" id="{7D5B5D55-849B-445E-A463-44C6771DD0B3}"/>
                </a:ext>
              </a:extLst>
            </p:cNvPr>
            <p:cNvSpPr>
              <a:spLocks noChangeShapeType="1"/>
            </p:cNvSpPr>
            <p:nvPr/>
          </p:nvSpPr>
          <p:spPr bwMode="auto">
            <a:xfrm flipH="1">
              <a:off x="3832" y="1331"/>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11" name="Oval 60">
              <a:extLst>
                <a:ext uri="{FF2B5EF4-FFF2-40B4-BE49-F238E27FC236}">
                  <a16:creationId xmlns:a16="http://schemas.microsoft.com/office/drawing/2014/main" id="{6C51342D-0405-4574-8C8F-EE370DEFB155}"/>
                </a:ext>
              </a:extLst>
            </p:cNvPr>
            <p:cNvSpPr>
              <a:spLocks noChangeArrowheads="1"/>
            </p:cNvSpPr>
            <p:nvPr/>
          </p:nvSpPr>
          <p:spPr bwMode="auto">
            <a:xfrm>
              <a:off x="3589" y="1565"/>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2" name="Text Box 61">
              <a:extLst>
                <a:ext uri="{FF2B5EF4-FFF2-40B4-BE49-F238E27FC236}">
                  <a16:creationId xmlns:a16="http://schemas.microsoft.com/office/drawing/2014/main" id="{876626A5-B650-40C5-A3CB-2CD9D42B5650}"/>
                </a:ext>
              </a:extLst>
            </p:cNvPr>
            <p:cNvSpPr txBox="1">
              <a:spLocks noChangeArrowheads="1"/>
            </p:cNvSpPr>
            <p:nvPr/>
          </p:nvSpPr>
          <p:spPr bwMode="auto">
            <a:xfrm>
              <a:off x="3617" y="1591"/>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28</a:t>
              </a:r>
            </a:p>
          </p:txBody>
        </p:sp>
        <p:sp>
          <p:nvSpPr>
            <p:cNvPr id="13" name="Oval 62">
              <a:extLst>
                <a:ext uri="{FF2B5EF4-FFF2-40B4-BE49-F238E27FC236}">
                  <a16:creationId xmlns:a16="http://schemas.microsoft.com/office/drawing/2014/main" id="{4C45DA97-8E03-4A1A-85AE-FC31902E5B1B}"/>
                </a:ext>
              </a:extLst>
            </p:cNvPr>
            <p:cNvSpPr>
              <a:spLocks noChangeArrowheads="1"/>
            </p:cNvSpPr>
            <p:nvPr/>
          </p:nvSpPr>
          <p:spPr bwMode="auto">
            <a:xfrm>
              <a:off x="4272" y="2163"/>
              <a:ext cx="295" cy="295"/>
            </a:xfrm>
            <a:prstGeom prst="ellipse">
              <a:avLst/>
            </a:prstGeom>
            <a:gradFill rotWithShape="0">
              <a:gsLst>
                <a:gs pos="0">
                  <a:srgbClr val="DBB7FF"/>
                </a:gs>
                <a:gs pos="100000">
                  <a:srgbClr val="655576"/>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14" name="Text Box 63">
              <a:extLst>
                <a:ext uri="{FF2B5EF4-FFF2-40B4-BE49-F238E27FC236}">
                  <a16:creationId xmlns:a16="http://schemas.microsoft.com/office/drawing/2014/main" id="{3B803426-0F5B-4E5E-8A72-7A07A46713BC}"/>
                </a:ext>
              </a:extLst>
            </p:cNvPr>
            <p:cNvSpPr txBox="1">
              <a:spLocks noChangeArrowheads="1"/>
            </p:cNvSpPr>
            <p:nvPr/>
          </p:nvSpPr>
          <p:spPr bwMode="auto">
            <a:xfrm>
              <a:off x="4302" y="2178"/>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36</a:t>
              </a:r>
            </a:p>
          </p:txBody>
        </p:sp>
        <p:sp>
          <p:nvSpPr>
            <p:cNvPr id="15" name="Freeform 64">
              <a:extLst>
                <a:ext uri="{FF2B5EF4-FFF2-40B4-BE49-F238E27FC236}">
                  <a16:creationId xmlns:a16="http://schemas.microsoft.com/office/drawing/2014/main" id="{7593BF73-2406-44DF-BDB4-377E3321253B}"/>
                </a:ext>
              </a:extLst>
            </p:cNvPr>
            <p:cNvSpPr>
              <a:spLocks/>
            </p:cNvSpPr>
            <p:nvPr/>
          </p:nvSpPr>
          <p:spPr bwMode="auto">
            <a:xfrm>
              <a:off x="3819" y="1821"/>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6" name="Oval 65">
              <a:extLst>
                <a:ext uri="{FF2B5EF4-FFF2-40B4-BE49-F238E27FC236}">
                  <a16:creationId xmlns:a16="http://schemas.microsoft.com/office/drawing/2014/main" id="{5B709A02-6678-4F65-A62D-45E28C0D1468}"/>
                </a:ext>
              </a:extLst>
            </p:cNvPr>
            <p:cNvSpPr>
              <a:spLocks noChangeArrowheads="1"/>
            </p:cNvSpPr>
            <p:nvPr/>
          </p:nvSpPr>
          <p:spPr bwMode="auto">
            <a:xfrm>
              <a:off x="3900" y="216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17" name="Text Box 66">
              <a:extLst>
                <a:ext uri="{FF2B5EF4-FFF2-40B4-BE49-F238E27FC236}">
                  <a16:creationId xmlns:a16="http://schemas.microsoft.com/office/drawing/2014/main" id="{2860414F-4AEF-4D2A-9936-9690EB59BCDD}"/>
                </a:ext>
              </a:extLst>
            </p:cNvPr>
            <p:cNvSpPr txBox="1">
              <a:spLocks noChangeArrowheads="1"/>
            </p:cNvSpPr>
            <p:nvPr/>
          </p:nvSpPr>
          <p:spPr bwMode="auto">
            <a:xfrm>
              <a:off x="3928" y="218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18" name="Freeform 67">
              <a:extLst>
                <a:ext uri="{FF2B5EF4-FFF2-40B4-BE49-F238E27FC236}">
                  <a16:creationId xmlns:a16="http://schemas.microsoft.com/office/drawing/2014/main" id="{42481BFE-974B-4217-A2ED-48B9A493CE67}"/>
                </a:ext>
              </a:extLst>
            </p:cNvPr>
            <p:cNvSpPr>
              <a:spLocks/>
            </p:cNvSpPr>
            <p:nvPr/>
          </p:nvSpPr>
          <p:spPr bwMode="auto">
            <a:xfrm>
              <a:off x="3435" y="1828"/>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19" name="Oval 68">
              <a:extLst>
                <a:ext uri="{FF2B5EF4-FFF2-40B4-BE49-F238E27FC236}">
                  <a16:creationId xmlns:a16="http://schemas.microsoft.com/office/drawing/2014/main" id="{D15EFD2A-2664-4D51-AC01-BA77D86B88D4}"/>
                </a:ext>
              </a:extLst>
            </p:cNvPr>
            <p:cNvSpPr>
              <a:spLocks noChangeArrowheads="1"/>
            </p:cNvSpPr>
            <p:nvPr/>
          </p:nvSpPr>
          <p:spPr bwMode="auto">
            <a:xfrm>
              <a:off x="3263" y="216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20" name="Text Box 69">
              <a:extLst>
                <a:ext uri="{FF2B5EF4-FFF2-40B4-BE49-F238E27FC236}">
                  <a16:creationId xmlns:a16="http://schemas.microsoft.com/office/drawing/2014/main" id="{E7A62C67-EFC8-4D4C-88B5-B1114EA88101}"/>
                </a:ext>
              </a:extLst>
            </p:cNvPr>
            <p:cNvSpPr txBox="1">
              <a:spLocks noChangeArrowheads="1"/>
            </p:cNvSpPr>
            <p:nvPr/>
          </p:nvSpPr>
          <p:spPr bwMode="auto">
            <a:xfrm>
              <a:off x="3291" y="218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25</a:t>
              </a:r>
            </a:p>
          </p:txBody>
        </p:sp>
      </p:grpSp>
      <p:grpSp>
        <p:nvGrpSpPr>
          <p:cNvPr id="21" name="Group 26">
            <a:extLst>
              <a:ext uri="{FF2B5EF4-FFF2-40B4-BE49-F238E27FC236}">
                <a16:creationId xmlns:a16="http://schemas.microsoft.com/office/drawing/2014/main" id="{4813242B-3866-4778-A13A-AE2ADEFDB61C}"/>
              </a:ext>
            </a:extLst>
          </p:cNvPr>
          <p:cNvGrpSpPr>
            <a:grpSpLocks/>
          </p:cNvGrpSpPr>
          <p:nvPr/>
        </p:nvGrpSpPr>
        <p:grpSpPr bwMode="auto">
          <a:xfrm>
            <a:off x="2971475" y="2743200"/>
            <a:ext cx="468312" cy="550862"/>
            <a:chOff x="1888" y="2106"/>
            <a:chExt cx="295" cy="347"/>
          </a:xfrm>
        </p:grpSpPr>
        <p:sp>
          <p:nvSpPr>
            <p:cNvPr id="22" name="Oval 27">
              <a:extLst>
                <a:ext uri="{FF2B5EF4-FFF2-40B4-BE49-F238E27FC236}">
                  <a16:creationId xmlns:a16="http://schemas.microsoft.com/office/drawing/2014/main" id="{F7CEEB64-E20A-4F94-BCFE-DB13EC0907B4}"/>
                </a:ext>
              </a:extLst>
            </p:cNvPr>
            <p:cNvSpPr>
              <a:spLocks noChangeArrowheads="1"/>
            </p:cNvSpPr>
            <p:nvPr/>
          </p:nvSpPr>
          <p:spPr bwMode="auto">
            <a:xfrm>
              <a:off x="1888" y="2106"/>
              <a:ext cx="295" cy="295"/>
            </a:xfrm>
            <a:prstGeom prst="ellipse">
              <a:avLst/>
            </a:prstGeom>
            <a:gradFill rotWithShape="0">
              <a:gsLst>
                <a:gs pos="0">
                  <a:srgbClr val="D60093"/>
                </a:gs>
                <a:gs pos="100000">
                  <a:srgbClr val="63004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23" name="Text Box 28">
              <a:extLst>
                <a:ext uri="{FF2B5EF4-FFF2-40B4-BE49-F238E27FC236}">
                  <a16:creationId xmlns:a16="http://schemas.microsoft.com/office/drawing/2014/main" id="{4F52B3ED-D01E-4AF5-94DA-A6134E3D9380}"/>
                </a:ext>
              </a:extLst>
            </p:cNvPr>
            <p:cNvSpPr txBox="1">
              <a:spLocks noChangeArrowheads="1"/>
            </p:cNvSpPr>
            <p:nvPr/>
          </p:nvSpPr>
          <p:spPr bwMode="auto">
            <a:xfrm>
              <a:off x="1916" y="2132"/>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16</a:t>
              </a:r>
            </a:p>
          </p:txBody>
        </p:sp>
      </p:grpSp>
      <p:sp>
        <p:nvSpPr>
          <p:cNvPr id="24" name="AutoShape 29">
            <a:extLst>
              <a:ext uri="{FF2B5EF4-FFF2-40B4-BE49-F238E27FC236}">
                <a16:creationId xmlns:a16="http://schemas.microsoft.com/office/drawing/2014/main" id="{6826F89C-59E8-415E-95E8-E8A6CC1376DE}"/>
              </a:ext>
            </a:extLst>
          </p:cNvPr>
          <p:cNvSpPr>
            <a:spLocks noChangeArrowheads="1"/>
          </p:cNvSpPr>
          <p:nvPr/>
        </p:nvSpPr>
        <p:spPr bwMode="auto">
          <a:xfrm>
            <a:off x="4482775" y="3190310"/>
            <a:ext cx="229395" cy="1039356"/>
          </a:xfrm>
          <a:prstGeom prst="rightArrow">
            <a:avLst>
              <a:gd name="adj1" fmla="val 50000"/>
              <a:gd name="adj2" fmla="val 39394"/>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grpSp>
        <p:nvGrpSpPr>
          <p:cNvPr id="25" name="Group 51">
            <a:extLst>
              <a:ext uri="{FF2B5EF4-FFF2-40B4-BE49-F238E27FC236}">
                <a16:creationId xmlns:a16="http://schemas.microsoft.com/office/drawing/2014/main" id="{EA5A9FD6-4597-4142-AD11-1A04B82FD7A0}"/>
              </a:ext>
            </a:extLst>
          </p:cNvPr>
          <p:cNvGrpSpPr>
            <a:grpSpLocks/>
          </p:cNvGrpSpPr>
          <p:nvPr/>
        </p:nvGrpSpPr>
        <p:grpSpPr bwMode="auto">
          <a:xfrm>
            <a:off x="5262237" y="2740025"/>
            <a:ext cx="1258888" cy="1271587"/>
            <a:chOff x="2724" y="1224"/>
            <a:chExt cx="793" cy="801"/>
          </a:xfrm>
        </p:grpSpPr>
        <p:sp>
          <p:nvSpPr>
            <p:cNvPr id="26" name="Oval 34">
              <a:extLst>
                <a:ext uri="{FF2B5EF4-FFF2-40B4-BE49-F238E27FC236}">
                  <a16:creationId xmlns:a16="http://schemas.microsoft.com/office/drawing/2014/main" id="{201246FA-AE32-4D62-B3AC-D88CED71D73B}"/>
                </a:ext>
              </a:extLst>
            </p:cNvPr>
            <p:cNvSpPr>
              <a:spLocks noChangeArrowheads="1"/>
            </p:cNvSpPr>
            <p:nvPr/>
          </p:nvSpPr>
          <p:spPr bwMode="auto">
            <a:xfrm>
              <a:off x="3222" y="1224"/>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w="9525">
              <a:noFill/>
              <a:round/>
              <a:headEnd/>
              <a:tailEnd/>
            </a:ln>
            <a:effectLst/>
          </p:spPr>
          <p:txBody>
            <a:bodyPr lIns="10800" tIns="28800" rIns="0" bIns="10800"/>
            <a:lstStyle/>
            <a:p>
              <a:pPr>
                <a:defRPr/>
              </a:pPr>
              <a:endParaRPr lang="zh-CN" altLang="en-US"/>
            </a:p>
          </p:txBody>
        </p:sp>
        <p:sp>
          <p:nvSpPr>
            <p:cNvPr id="27" name="Text Box 35">
              <a:extLst>
                <a:ext uri="{FF2B5EF4-FFF2-40B4-BE49-F238E27FC236}">
                  <a16:creationId xmlns:a16="http://schemas.microsoft.com/office/drawing/2014/main" id="{150DF43B-D2B3-46CA-A237-7B2B86F0A0A9}"/>
                </a:ext>
              </a:extLst>
            </p:cNvPr>
            <p:cNvSpPr txBox="1">
              <a:spLocks noChangeArrowheads="1"/>
            </p:cNvSpPr>
            <p:nvPr/>
          </p:nvSpPr>
          <p:spPr bwMode="auto">
            <a:xfrm>
              <a:off x="3250" y="123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32</a:t>
              </a:r>
            </a:p>
          </p:txBody>
        </p:sp>
        <p:sp>
          <p:nvSpPr>
            <p:cNvPr id="28" name="Line 36">
              <a:extLst>
                <a:ext uri="{FF2B5EF4-FFF2-40B4-BE49-F238E27FC236}">
                  <a16:creationId xmlns:a16="http://schemas.microsoft.com/office/drawing/2014/main" id="{EFC9AA11-BC9A-433B-9927-1EA2110037F5}"/>
                </a:ext>
              </a:extLst>
            </p:cNvPr>
            <p:cNvSpPr>
              <a:spLocks noChangeShapeType="1"/>
            </p:cNvSpPr>
            <p:nvPr/>
          </p:nvSpPr>
          <p:spPr bwMode="auto">
            <a:xfrm flipH="1">
              <a:off x="2967" y="1444"/>
              <a:ext cx="277"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lIns="10800" tIns="0" rIns="0" bIns="10800"/>
            <a:lstStyle/>
            <a:p>
              <a:endParaRPr lang="zh-CN" altLang="en-US"/>
            </a:p>
          </p:txBody>
        </p:sp>
        <p:sp>
          <p:nvSpPr>
            <p:cNvPr id="29" name="Oval 37">
              <a:extLst>
                <a:ext uri="{FF2B5EF4-FFF2-40B4-BE49-F238E27FC236}">
                  <a16:creationId xmlns:a16="http://schemas.microsoft.com/office/drawing/2014/main" id="{1BFE44D8-DDCE-40EE-A6DC-5C0C049337B1}"/>
                </a:ext>
              </a:extLst>
            </p:cNvPr>
            <p:cNvSpPr>
              <a:spLocks noChangeArrowheads="1"/>
            </p:cNvSpPr>
            <p:nvPr/>
          </p:nvSpPr>
          <p:spPr bwMode="auto">
            <a:xfrm>
              <a:off x="2724" y="1678"/>
              <a:ext cx="295" cy="295"/>
            </a:xfrm>
            <a:prstGeom prst="ellipse">
              <a:avLst/>
            </a:prstGeom>
            <a:gradFill rotWithShape="0">
              <a:gsLst>
                <a:gs pos="0">
                  <a:srgbClr val="D60093"/>
                </a:gs>
                <a:gs pos="100000">
                  <a:srgbClr val="630044"/>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30" name="Text Box 38">
              <a:extLst>
                <a:ext uri="{FF2B5EF4-FFF2-40B4-BE49-F238E27FC236}">
                  <a16:creationId xmlns:a16="http://schemas.microsoft.com/office/drawing/2014/main" id="{960DF498-27CB-475E-9052-5872FA5F708A}"/>
                </a:ext>
              </a:extLst>
            </p:cNvPr>
            <p:cNvSpPr txBox="1">
              <a:spLocks noChangeArrowheads="1"/>
            </p:cNvSpPr>
            <p:nvPr/>
          </p:nvSpPr>
          <p:spPr bwMode="auto">
            <a:xfrm>
              <a:off x="2752" y="1704"/>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28</a:t>
              </a:r>
            </a:p>
          </p:txBody>
        </p:sp>
      </p:grpSp>
      <p:grpSp>
        <p:nvGrpSpPr>
          <p:cNvPr id="31" name="Group 87">
            <a:extLst>
              <a:ext uri="{FF2B5EF4-FFF2-40B4-BE49-F238E27FC236}">
                <a16:creationId xmlns:a16="http://schemas.microsoft.com/office/drawing/2014/main" id="{BF0A456C-F8B7-4CC5-9ED5-43DA6928CB90}"/>
              </a:ext>
            </a:extLst>
          </p:cNvPr>
          <p:cNvGrpSpPr>
            <a:grpSpLocks/>
          </p:cNvGrpSpPr>
          <p:nvPr/>
        </p:nvGrpSpPr>
        <p:grpSpPr bwMode="auto">
          <a:xfrm>
            <a:off x="4760587" y="3098800"/>
            <a:ext cx="2541588" cy="1882775"/>
            <a:chOff x="2852" y="2228"/>
            <a:chExt cx="1601" cy="1186"/>
          </a:xfrm>
        </p:grpSpPr>
        <p:sp>
          <p:nvSpPr>
            <p:cNvPr id="32" name="Oval 71">
              <a:extLst>
                <a:ext uri="{FF2B5EF4-FFF2-40B4-BE49-F238E27FC236}">
                  <a16:creationId xmlns:a16="http://schemas.microsoft.com/office/drawing/2014/main" id="{3D3EDD49-B2CC-44D7-BDA2-1147BDF562A3}"/>
                </a:ext>
              </a:extLst>
            </p:cNvPr>
            <p:cNvSpPr>
              <a:spLocks noChangeArrowheads="1"/>
            </p:cNvSpPr>
            <p:nvPr/>
          </p:nvSpPr>
          <p:spPr bwMode="auto">
            <a:xfrm>
              <a:off x="4158" y="247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33" name="Text Box 72">
              <a:extLst>
                <a:ext uri="{FF2B5EF4-FFF2-40B4-BE49-F238E27FC236}">
                  <a16:creationId xmlns:a16="http://schemas.microsoft.com/office/drawing/2014/main" id="{4F37D129-80BF-4A6B-B189-FA965BA90047}"/>
                </a:ext>
              </a:extLst>
            </p:cNvPr>
            <p:cNvSpPr txBox="1">
              <a:spLocks noChangeArrowheads="1"/>
            </p:cNvSpPr>
            <p:nvPr/>
          </p:nvSpPr>
          <p:spPr bwMode="auto">
            <a:xfrm>
              <a:off x="4186" y="2496"/>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16</a:t>
              </a:r>
            </a:p>
          </p:txBody>
        </p:sp>
        <p:sp>
          <p:nvSpPr>
            <p:cNvPr id="34" name="Freeform 73">
              <a:extLst>
                <a:ext uri="{FF2B5EF4-FFF2-40B4-BE49-F238E27FC236}">
                  <a16:creationId xmlns:a16="http://schemas.microsoft.com/office/drawing/2014/main" id="{D7A072D7-E834-4247-B8BF-381C02942D53}"/>
                </a:ext>
              </a:extLst>
            </p:cNvPr>
            <p:cNvSpPr>
              <a:spLocks/>
            </p:cNvSpPr>
            <p:nvPr/>
          </p:nvSpPr>
          <p:spPr bwMode="auto">
            <a:xfrm>
              <a:off x="3935" y="2228"/>
              <a:ext cx="280" cy="270"/>
            </a:xfrm>
            <a:custGeom>
              <a:avLst/>
              <a:gdLst>
                <a:gd name="T0" fmla="*/ 0 w 353"/>
                <a:gd name="T1" fmla="*/ 0 h 384"/>
                <a:gd name="T2" fmla="*/ 280 w 353"/>
                <a:gd name="T3" fmla="*/ 270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35" name="Oval 79">
              <a:extLst>
                <a:ext uri="{FF2B5EF4-FFF2-40B4-BE49-F238E27FC236}">
                  <a16:creationId xmlns:a16="http://schemas.microsoft.com/office/drawing/2014/main" id="{BC81860A-E59F-4FB5-B69C-6A2399E72C60}"/>
                </a:ext>
              </a:extLst>
            </p:cNvPr>
            <p:cNvSpPr>
              <a:spLocks noChangeArrowheads="1"/>
            </p:cNvSpPr>
            <p:nvPr/>
          </p:nvSpPr>
          <p:spPr bwMode="auto">
            <a:xfrm>
              <a:off x="3861" y="3070"/>
              <a:ext cx="295" cy="295"/>
            </a:xfrm>
            <a:prstGeom prst="ellipse">
              <a:avLst/>
            </a:prstGeom>
            <a:gradFill rotWithShape="0">
              <a:gsLst>
                <a:gs pos="0">
                  <a:srgbClr val="DBB7FF"/>
                </a:gs>
                <a:gs pos="100000">
                  <a:srgbClr val="655576"/>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endParaRPr lang="zh-CN" altLang="en-US">
                <a:solidFill>
                  <a:schemeClr val="tx1"/>
                </a:solidFill>
              </a:endParaRPr>
            </a:p>
          </p:txBody>
        </p:sp>
        <p:sp>
          <p:nvSpPr>
            <p:cNvPr id="36" name="Text Box 80">
              <a:extLst>
                <a:ext uri="{FF2B5EF4-FFF2-40B4-BE49-F238E27FC236}">
                  <a16:creationId xmlns:a16="http://schemas.microsoft.com/office/drawing/2014/main" id="{E6427E23-59CF-47E7-A588-0C4BA22DBF68}"/>
                </a:ext>
              </a:extLst>
            </p:cNvPr>
            <p:cNvSpPr txBox="1">
              <a:spLocks noChangeArrowheads="1"/>
            </p:cNvSpPr>
            <p:nvPr/>
          </p:nvSpPr>
          <p:spPr bwMode="auto">
            <a:xfrm>
              <a:off x="3891" y="3085"/>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dirty="0">
                  <a:solidFill>
                    <a:schemeClr val="tx1"/>
                  </a:solidFill>
                </a:rPr>
                <a:t>36</a:t>
              </a:r>
            </a:p>
          </p:txBody>
        </p:sp>
        <p:sp>
          <p:nvSpPr>
            <p:cNvPr id="37" name="Freeform 81">
              <a:extLst>
                <a:ext uri="{FF2B5EF4-FFF2-40B4-BE49-F238E27FC236}">
                  <a16:creationId xmlns:a16="http://schemas.microsoft.com/office/drawing/2014/main" id="{865FDE8E-B445-4440-AF21-3455831ACC93}"/>
                </a:ext>
              </a:extLst>
            </p:cNvPr>
            <p:cNvSpPr>
              <a:spLocks/>
            </p:cNvSpPr>
            <p:nvPr/>
          </p:nvSpPr>
          <p:spPr bwMode="auto">
            <a:xfrm>
              <a:off x="3408" y="2728"/>
              <a:ext cx="183" cy="365"/>
            </a:xfrm>
            <a:custGeom>
              <a:avLst/>
              <a:gdLst>
                <a:gd name="T0" fmla="*/ 0 w 249"/>
                <a:gd name="T1" fmla="*/ 0 h 365"/>
                <a:gd name="T2" fmla="*/ 183 w 249"/>
                <a:gd name="T3" fmla="*/ 36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38" name="Oval 82">
              <a:extLst>
                <a:ext uri="{FF2B5EF4-FFF2-40B4-BE49-F238E27FC236}">
                  <a16:creationId xmlns:a16="http://schemas.microsoft.com/office/drawing/2014/main" id="{25F8A6B5-66B5-4206-A760-988739F45F69}"/>
                </a:ext>
              </a:extLst>
            </p:cNvPr>
            <p:cNvSpPr>
              <a:spLocks noChangeArrowheads="1"/>
            </p:cNvSpPr>
            <p:nvPr/>
          </p:nvSpPr>
          <p:spPr bwMode="auto">
            <a:xfrm>
              <a:off x="3489" y="3067"/>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39" name="Text Box 83">
              <a:extLst>
                <a:ext uri="{FF2B5EF4-FFF2-40B4-BE49-F238E27FC236}">
                  <a16:creationId xmlns:a16="http://schemas.microsoft.com/office/drawing/2014/main" id="{FB31AF81-DC54-4084-BE16-68FB5ECE2CE7}"/>
                </a:ext>
              </a:extLst>
            </p:cNvPr>
            <p:cNvSpPr txBox="1">
              <a:spLocks noChangeArrowheads="1"/>
            </p:cNvSpPr>
            <p:nvPr/>
          </p:nvSpPr>
          <p:spPr bwMode="auto">
            <a:xfrm>
              <a:off x="3517" y="3093"/>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18</a:t>
              </a:r>
            </a:p>
          </p:txBody>
        </p:sp>
        <p:sp>
          <p:nvSpPr>
            <p:cNvPr id="40" name="Freeform 84">
              <a:extLst>
                <a:ext uri="{FF2B5EF4-FFF2-40B4-BE49-F238E27FC236}">
                  <a16:creationId xmlns:a16="http://schemas.microsoft.com/office/drawing/2014/main" id="{1CFAE369-C82F-460E-9AC9-5C47FEE294F7}"/>
                </a:ext>
              </a:extLst>
            </p:cNvPr>
            <p:cNvSpPr>
              <a:spLocks/>
            </p:cNvSpPr>
            <p:nvPr/>
          </p:nvSpPr>
          <p:spPr bwMode="auto">
            <a:xfrm>
              <a:off x="3024" y="2735"/>
              <a:ext cx="226" cy="358"/>
            </a:xfrm>
            <a:custGeom>
              <a:avLst/>
              <a:gdLst>
                <a:gd name="T0" fmla="*/ 226 w 236"/>
                <a:gd name="T1" fmla="*/ 0 h 350"/>
                <a:gd name="T2" fmla="*/ 0 w 236"/>
                <a:gd name="T3" fmla="*/ 358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28575" cmpd="sng">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10800" tIns="0" rIns="0" bIns="10800"/>
            <a:lstStyle/>
            <a:p>
              <a:endParaRPr lang="zh-CN" altLang="en-US"/>
            </a:p>
          </p:txBody>
        </p:sp>
        <p:sp>
          <p:nvSpPr>
            <p:cNvPr id="41" name="Oval 85">
              <a:extLst>
                <a:ext uri="{FF2B5EF4-FFF2-40B4-BE49-F238E27FC236}">
                  <a16:creationId xmlns:a16="http://schemas.microsoft.com/office/drawing/2014/main" id="{05A8EF30-515D-425C-95B0-D75E553D299F}"/>
                </a:ext>
              </a:extLst>
            </p:cNvPr>
            <p:cNvSpPr>
              <a:spLocks noChangeArrowheads="1"/>
            </p:cNvSpPr>
            <p:nvPr/>
          </p:nvSpPr>
          <p:spPr bwMode="auto">
            <a:xfrm>
              <a:off x="2852" y="3067"/>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lang="zh-CN" altLang="en-US"/>
            </a:p>
          </p:txBody>
        </p:sp>
        <p:sp>
          <p:nvSpPr>
            <p:cNvPr id="42" name="Text Box 86">
              <a:extLst>
                <a:ext uri="{FF2B5EF4-FFF2-40B4-BE49-F238E27FC236}">
                  <a16:creationId xmlns:a16="http://schemas.microsoft.com/office/drawing/2014/main" id="{D4DE67E4-7D7A-4058-A2E2-AB515D179F6E}"/>
                </a:ext>
              </a:extLst>
            </p:cNvPr>
            <p:cNvSpPr txBox="1">
              <a:spLocks noChangeArrowheads="1"/>
            </p:cNvSpPr>
            <p:nvPr/>
          </p:nvSpPr>
          <p:spPr bwMode="auto">
            <a:xfrm>
              <a:off x="2880" y="3093"/>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a:defRPr kumimoji="1" sz="2800" b="1">
                  <a:solidFill>
                    <a:srgbClr val="FFFF66"/>
                  </a:solidFill>
                  <a:latin typeface="Times New Roman" panose="02020603050405020304" pitchFamily="18" charset="0"/>
                  <a:ea typeface="宋体" panose="02010600030101010101" pitchFamily="2" charset="-122"/>
                </a:defRPr>
              </a:lvl1pPr>
              <a:lvl2pPr marL="742950" indent="-285750">
                <a:defRPr kumimoji="1" sz="2800" b="1">
                  <a:solidFill>
                    <a:srgbClr val="FFFF66"/>
                  </a:solidFill>
                  <a:latin typeface="Times New Roman" panose="02020603050405020304" pitchFamily="18" charset="0"/>
                  <a:ea typeface="宋体" panose="02010600030101010101" pitchFamily="2" charset="-122"/>
                </a:defRPr>
              </a:lvl2pPr>
              <a:lvl3pPr marL="1143000" indent="-228600">
                <a:defRPr kumimoji="1" sz="2800" b="1">
                  <a:solidFill>
                    <a:srgbClr val="FFFF66"/>
                  </a:solidFill>
                  <a:latin typeface="Times New Roman" panose="02020603050405020304" pitchFamily="18" charset="0"/>
                  <a:ea typeface="宋体" panose="02010600030101010101" pitchFamily="2" charset="-122"/>
                </a:defRPr>
              </a:lvl3pPr>
              <a:lvl4pPr marL="1600200" indent="-228600">
                <a:defRPr kumimoji="1" sz="2800" b="1">
                  <a:solidFill>
                    <a:srgbClr val="FFFF66"/>
                  </a:solidFill>
                  <a:latin typeface="Times New Roman" panose="02020603050405020304" pitchFamily="18" charset="0"/>
                  <a:ea typeface="宋体" panose="02010600030101010101" pitchFamily="2" charset="-122"/>
                </a:defRPr>
              </a:lvl4pPr>
              <a:lvl5pPr marL="2057400" indent="-228600">
                <a:defRPr kumimoji="1" sz="2800" b="1">
                  <a:solidFill>
                    <a:srgbClr val="FFFF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FFFF66"/>
                  </a:solidFill>
                  <a:latin typeface="Times New Roman" panose="02020603050405020304" pitchFamily="18" charset="0"/>
                  <a:ea typeface="宋体" panose="02010600030101010101" pitchFamily="2" charset="-122"/>
                </a:defRPr>
              </a:lvl9pPr>
            </a:lstStyle>
            <a:p>
              <a:r>
                <a:rPr lang="en-US" altLang="zh-CN" sz="2400">
                  <a:solidFill>
                    <a:schemeClr val="tx1"/>
                  </a:solidFill>
                </a:rPr>
                <a:t>25</a:t>
              </a:r>
            </a:p>
          </p:txBody>
        </p:sp>
      </p:grpSp>
    </p:spTree>
    <p:extLst>
      <p:ext uri="{BB962C8B-B14F-4D97-AF65-F5344CB8AC3E}">
        <p14:creationId xmlns:p14="http://schemas.microsoft.com/office/powerpoint/2010/main" val="342858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dirty="0"/>
              <a:t>堆排序</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65120" y="411273"/>
            <a:ext cx="4143017" cy="6052918"/>
          </a:xfrm>
        </p:spPr>
        <p:txBody>
          <a:bodyPr>
            <a:normAutofit/>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堆排序的实现</a:t>
            </a:r>
          </a:p>
          <a:p>
            <a:pPr marL="0" indent="0">
              <a:buNone/>
            </a:pPr>
            <a:r>
              <a:rPr lang="zh-CN" altLang="en-US" sz="2400" b="1" dirty="0"/>
              <a:t>堆的调整：</a:t>
            </a:r>
          </a:p>
        </p:txBody>
      </p:sp>
      <p:pic>
        <p:nvPicPr>
          <p:cNvPr id="5" name="图片 4">
            <a:extLst>
              <a:ext uri="{FF2B5EF4-FFF2-40B4-BE49-F238E27FC236}">
                <a16:creationId xmlns:a16="http://schemas.microsoft.com/office/drawing/2014/main" id="{62696A97-A3D5-4831-8DC8-B3A701576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0" y="1714499"/>
            <a:ext cx="6324600" cy="5143500"/>
          </a:xfrm>
          <a:prstGeom prst="rect">
            <a:avLst/>
          </a:prstGeom>
        </p:spPr>
      </p:pic>
      <p:sp>
        <p:nvSpPr>
          <p:cNvPr id="6" name="文本框 5">
            <a:extLst>
              <a:ext uri="{FF2B5EF4-FFF2-40B4-BE49-F238E27FC236}">
                <a16:creationId xmlns:a16="http://schemas.microsoft.com/office/drawing/2014/main" id="{D9C7485D-EC77-432F-85F9-943AC8A734BA}"/>
              </a:ext>
            </a:extLst>
          </p:cNvPr>
          <p:cNvSpPr txBox="1"/>
          <p:nvPr/>
        </p:nvSpPr>
        <p:spPr>
          <a:xfrm>
            <a:off x="6518308" y="1123950"/>
            <a:ext cx="5340317" cy="498342"/>
          </a:xfrm>
          <a:prstGeom prst="rect">
            <a:avLst/>
          </a:prstGeom>
          <a:noFill/>
        </p:spPr>
        <p:txBody>
          <a:bodyPr wrap="square" rtlCol="0">
            <a:spAutoFit/>
          </a:bodyPr>
          <a:lstStyle/>
          <a:p>
            <a:pPr defTabSz="914400">
              <a:lnSpc>
                <a:spcPct val="120000"/>
              </a:lnSpc>
              <a:spcBef>
                <a:spcPts val="1000"/>
              </a:spcBef>
              <a:buClr>
                <a:schemeClr val="tx1"/>
              </a:buClr>
            </a:pPr>
            <a:r>
              <a:rPr lang="zh-CN" altLang="en-US" sz="2400" b="1" cap="all" dirty="0"/>
              <a:t>堆排序（时间复杂度</a:t>
            </a:r>
            <a:r>
              <a:rPr lang="en-US" altLang="zh-CN" sz="2400" b="1" dirty="0"/>
              <a:t>O(</a:t>
            </a:r>
            <a:r>
              <a:rPr lang="en-US" altLang="zh-CN" sz="2400" b="1" dirty="0" err="1"/>
              <a:t>nlogn</a:t>
            </a:r>
            <a:r>
              <a:rPr lang="en-US" altLang="zh-CN" sz="2400" b="1" dirty="0"/>
              <a:t>)</a:t>
            </a:r>
            <a:r>
              <a:rPr lang="zh-CN" altLang="en-US" sz="2400" b="1" cap="all" dirty="0"/>
              <a:t>）：</a:t>
            </a:r>
          </a:p>
        </p:txBody>
      </p:sp>
      <p:pic>
        <p:nvPicPr>
          <p:cNvPr id="8" name="图片 7">
            <a:extLst>
              <a:ext uri="{FF2B5EF4-FFF2-40B4-BE49-F238E27FC236}">
                <a16:creationId xmlns:a16="http://schemas.microsoft.com/office/drawing/2014/main" id="{9DD9D3A7-A549-4C5C-83AA-2514504F7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75" y="1783556"/>
            <a:ext cx="5238750" cy="3990975"/>
          </a:xfrm>
          <a:prstGeom prst="rect">
            <a:avLst/>
          </a:prstGeom>
        </p:spPr>
      </p:pic>
      <p:sp>
        <p:nvSpPr>
          <p:cNvPr id="9" name="文本框 8">
            <a:extLst>
              <a:ext uri="{FF2B5EF4-FFF2-40B4-BE49-F238E27FC236}">
                <a16:creationId xmlns:a16="http://schemas.microsoft.com/office/drawing/2014/main" id="{FBD13230-930A-4571-A79A-A6BBAEAF2AE6}"/>
              </a:ext>
            </a:extLst>
          </p:cNvPr>
          <p:cNvSpPr txBox="1"/>
          <p:nvPr/>
        </p:nvSpPr>
        <p:spPr>
          <a:xfrm>
            <a:off x="6619875" y="5957888"/>
            <a:ext cx="5340317" cy="830997"/>
          </a:xfrm>
          <a:prstGeom prst="rect">
            <a:avLst/>
          </a:prstGeom>
          <a:noFill/>
        </p:spPr>
        <p:txBody>
          <a:bodyPr wrap="square" rtlCol="0">
            <a:spAutoFit/>
          </a:bodyPr>
          <a:lstStyle/>
          <a:p>
            <a:r>
              <a:rPr lang="zh-CN" altLang="en-US" sz="2400" b="1" dirty="0"/>
              <a:t>空间复杂度：迭代法</a:t>
            </a:r>
            <a:r>
              <a:rPr lang="en-US" altLang="zh-CN" sz="2400" b="1" dirty="0"/>
              <a:t>O(1)</a:t>
            </a:r>
            <a:r>
              <a:rPr lang="zh-CN" altLang="en-US" sz="2400" b="1" dirty="0"/>
              <a:t>，递归法</a:t>
            </a:r>
            <a:r>
              <a:rPr lang="en-US" altLang="zh-CN" sz="2400" b="1" dirty="0"/>
              <a:t>O(</a:t>
            </a:r>
            <a:r>
              <a:rPr lang="en-US" altLang="zh-CN" sz="2400" b="1" dirty="0" err="1"/>
              <a:t>nlogn</a:t>
            </a:r>
            <a:r>
              <a:rPr lang="en-US" altLang="zh-CN" sz="2400" b="1" dirty="0"/>
              <a:t>)</a:t>
            </a:r>
            <a:endParaRPr lang="zh-CN" altLang="en-US" sz="2400" b="1" dirty="0"/>
          </a:p>
        </p:txBody>
      </p:sp>
    </p:spTree>
    <p:extLst>
      <p:ext uri="{BB962C8B-B14F-4D97-AF65-F5344CB8AC3E}">
        <p14:creationId xmlns:p14="http://schemas.microsoft.com/office/powerpoint/2010/main" val="2134581454"/>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2123</TotalTime>
  <Words>3922</Words>
  <Application>Microsoft Office PowerPoint</Application>
  <PresentationFormat>宽屏</PresentationFormat>
  <Paragraphs>412</Paragraphs>
  <Slides>29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Arial</vt:lpstr>
      <vt:lpstr>Segoe UI Black</vt:lpstr>
      <vt:lpstr>Times New Roman</vt:lpstr>
      <vt:lpstr>Tw Cen MT</vt:lpstr>
      <vt:lpstr>Wingdings</vt:lpstr>
      <vt:lpstr>水滴</vt:lpstr>
      <vt:lpstr>数据结构和算法 第18讲</vt:lpstr>
      <vt:lpstr>大纲</vt:lpstr>
      <vt:lpstr>堆排序</vt:lpstr>
      <vt:lpstr>堆排序</vt:lpstr>
      <vt:lpstr>堆排序</vt:lpstr>
      <vt:lpstr>堆排序</vt:lpstr>
      <vt:lpstr>堆排序</vt:lpstr>
      <vt:lpstr>堆排序</vt:lpstr>
      <vt:lpstr>堆排序</vt:lpstr>
      <vt:lpstr>桶排序</vt:lpstr>
      <vt:lpstr>桶排序</vt:lpstr>
      <vt:lpstr>桶排序</vt:lpstr>
      <vt:lpstr>桶排序</vt:lpstr>
      <vt:lpstr>计数排序</vt:lpstr>
      <vt:lpstr>计数排序</vt:lpstr>
      <vt:lpstr>计数排序</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数据结构和算法</dc:title>
  <dc:creator>侯方园</dc:creator>
  <cp:lastModifiedBy>方园 侯</cp:lastModifiedBy>
  <cp:revision>2035</cp:revision>
  <dcterms:created xsi:type="dcterms:W3CDTF">2018-06-21T02:18:15Z</dcterms:created>
  <dcterms:modified xsi:type="dcterms:W3CDTF">2019-12-03T15:46:21Z</dcterms:modified>
</cp:coreProperties>
</file>