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58" r:id="rId5"/>
    <p:sldId id="354" r:id="rId6"/>
    <p:sldId id="359" r:id="rId7"/>
    <p:sldId id="360" r:id="rId8"/>
    <p:sldId id="361" r:id="rId9"/>
    <p:sldId id="356" r:id="rId10"/>
    <p:sldId id="357" r:id="rId11"/>
    <p:sldId id="362" r:id="rId12"/>
    <p:sldId id="363" r:id="rId13"/>
    <p:sldId id="364" r:id="rId14"/>
    <p:sldId id="365" r:id="rId15"/>
    <p:sldId id="366" r:id="rId16"/>
    <p:sldId id="367" r:id="rId17"/>
    <p:sldId id="371" r:id="rId18"/>
    <p:sldId id="368" r:id="rId19"/>
    <p:sldId id="369" r:id="rId20"/>
    <p:sldId id="370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0066"/>
    <a:srgbClr val="0000CC"/>
    <a:srgbClr val="9900CC"/>
    <a:srgbClr val="009900"/>
    <a:srgbClr val="CC00CC"/>
    <a:srgbClr val="6600FF"/>
    <a:srgbClr val="0066FF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26" y="108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19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2019.06.21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412. Fizz Buzz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en-US" altLang="zh-CN" b="1" dirty="0" err="1">
                <a:solidFill>
                  <a:srgbClr val="0000CC"/>
                </a:solidFill>
              </a:rPr>
              <a:t>LinkedHashMap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建立</a:t>
            </a:r>
            <a:r>
              <a:rPr lang="en-US" altLang="zh-CN" b="1" dirty="0" err="1"/>
              <a:t>LinkedHashMap</a:t>
            </a:r>
            <a:r>
              <a:rPr lang="zh-CN" altLang="en-US" b="1" dirty="0"/>
              <a:t>（特点：</a:t>
            </a:r>
            <a:r>
              <a:rPr lang="en-US" altLang="zh-CN" b="1" dirty="0"/>
              <a:t>key</a:t>
            </a:r>
            <a:r>
              <a:rPr lang="zh-CN" altLang="en-US" b="1" dirty="0"/>
              <a:t>按元素加入顺序排列）</a:t>
            </a:r>
          </a:p>
          <a:p>
            <a:r>
              <a:rPr lang="en-US" altLang="zh-CN" b="1" dirty="0">
                <a:solidFill>
                  <a:srgbClr val="FF0066"/>
                </a:solidFill>
              </a:rPr>
              <a:t>key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00CC"/>
                </a:solidFill>
              </a:rPr>
              <a:t>除数</a:t>
            </a:r>
          </a:p>
          <a:p>
            <a:r>
              <a:rPr lang="en-US" altLang="zh-CN" b="1" dirty="0">
                <a:solidFill>
                  <a:srgbClr val="FF0066"/>
                </a:solidFill>
              </a:rPr>
              <a:t>value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00CC"/>
                </a:solidFill>
              </a:rPr>
              <a:t>能整除时，代表的字符串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对于</a:t>
            </a:r>
            <a:r>
              <a:rPr lang="en-US" altLang="zh-CN" b="1" dirty="0"/>
              <a:t>1</a:t>
            </a:r>
            <a:r>
              <a:rPr lang="zh-CN" altLang="en-US" b="1" dirty="0"/>
              <a:t>到</a:t>
            </a:r>
            <a:r>
              <a:rPr lang="en-US" altLang="zh-CN" b="1" dirty="0"/>
              <a:t>n</a:t>
            </a:r>
            <a:r>
              <a:rPr lang="zh-CN" altLang="en-US" b="1" dirty="0"/>
              <a:t>的每个数字</a:t>
            </a:r>
            <a:r>
              <a:rPr lang="en-US" altLang="zh-CN" b="1" dirty="0" err="1"/>
              <a:t>i</a:t>
            </a:r>
            <a:r>
              <a:rPr lang="zh-CN" altLang="en-US" b="1" dirty="0"/>
              <a:t>，依次执行如下操作：</a:t>
            </a:r>
          </a:p>
          <a:p>
            <a:r>
              <a:rPr lang="en-US" altLang="zh-CN" b="1" dirty="0"/>
              <a:t>2.1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eachResult</a:t>
            </a:r>
            <a:r>
              <a:rPr lang="zh-CN" altLang="en-US" b="1" dirty="0"/>
              <a:t>为空字符串</a:t>
            </a:r>
          </a:p>
          <a:p>
            <a:r>
              <a:rPr lang="en-US" altLang="zh-CN" b="1" dirty="0"/>
              <a:t>2.2 </a:t>
            </a:r>
            <a:r>
              <a:rPr lang="zh-CN" altLang="en-US" b="1" dirty="0"/>
              <a:t>对于哈希表中的每个</a:t>
            </a:r>
            <a:r>
              <a:rPr lang="en-US" altLang="zh-CN" b="1" dirty="0"/>
              <a:t>key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2.2.1 </a:t>
            </a:r>
            <a:r>
              <a:rPr lang="zh-CN" altLang="en-US" b="1" dirty="0">
                <a:solidFill>
                  <a:srgbClr val="9900CC"/>
                </a:solidFill>
              </a:rPr>
              <a:t>判断</a:t>
            </a:r>
            <a:r>
              <a:rPr lang="en-US" altLang="zh-CN" b="1" dirty="0" err="1">
                <a:solidFill>
                  <a:srgbClr val="9900CC"/>
                </a:solidFill>
              </a:rPr>
              <a:t>i</a:t>
            </a:r>
            <a:r>
              <a:rPr lang="zh-CN" altLang="en-US" b="1" dirty="0">
                <a:solidFill>
                  <a:srgbClr val="9900CC"/>
                </a:solidFill>
              </a:rPr>
              <a:t>能否被</a:t>
            </a:r>
            <a:r>
              <a:rPr lang="en-US" altLang="zh-CN" b="1" dirty="0">
                <a:solidFill>
                  <a:srgbClr val="9900CC"/>
                </a:solidFill>
              </a:rPr>
              <a:t>key</a:t>
            </a:r>
            <a:r>
              <a:rPr lang="zh-CN" altLang="en-US" b="1" dirty="0">
                <a:solidFill>
                  <a:srgbClr val="9900CC"/>
                </a:solidFill>
              </a:rPr>
              <a:t>整除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2.2.1.1 </a:t>
            </a:r>
            <a:r>
              <a:rPr lang="zh-CN" altLang="en-US" b="1" dirty="0"/>
              <a:t>能的话，将</a:t>
            </a:r>
            <a:r>
              <a:rPr lang="en-US" altLang="zh-CN" b="1" dirty="0"/>
              <a:t>value</a:t>
            </a:r>
            <a:r>
              <a:rPr lang="zh-CN" altLang="en-US" b="1" dirty="0"/>
              <a:t>拼接到</a:t>
            </a:r>
            <a:r>
              <a:rPr lang="en-US" altLang="zh-CN" b="1" dirty="0" err="1"/>
              <a:t>eachResult</a:t>
            </a:r>
            <a:r>
              <a:rPr lang="zh-CN" altLang="en-US" b="1" dirty="0"/>
              <a:t>中</a:t>
            </a:r>
          </a:p>
          <a:p>
            <a:r>
              <a:rPr lang="en-US" altLang="zh-CN" b="1" dirty="0"/>
              <a:t>2.3 </a:t>
            </a:r>
            <a:r>
              <a:rPr lang="zh-CN" altLang="en-US" b="1" dirty="0">
                <a:solidFill>
                  <a:srgbClr val="9900CC"/>
                </a:solidFill>
              </a:rPr>
              <a:t>判断</a:t>
            </a:r>
            <a:r>
              <a:rPr lang="en-US" altLang="zh-CN" b="1" dirty="0" err="1">
                <a:solidFill>
                  <a:srgbClr val="9900CC"/>
                </a:solidFill>
              </a:rPr>
              <a:t>eachResult</a:t>
            </a:r>
            <a:r>
              <a:rPr lang="zh-CN" altLang="en-US" b="1" dirty="0">
                <a:solidFill>
                  <a:srgbClr val="9900CC"/>
                </a:solidFill>
              </a:rPr>
              <a:t>是否为空字符串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2.3.1 </a:t>
            </a:r>
            <a:r>
              <a:rPr lang="zh-CN" altLang="en-US" b="1" dirty="0"/>
              <a:t>是的话，将</a:t>
            </a:r>
            <a:r>
              <a:rPr lang="en-US" altLang="zh-CN" b="1" dirty="0" err="1"/>
              <a:t>i</a:t>
            </a:r>
            <a:r>
              <a:rPr lang="zh-CN" altLang="en-US" b="1" dirty="0"/>
              <a:t>转换成字符串，赋值给</a:t>
            </a:r>
            <a:r>
              <a:rPr lang="en-US" altLang="zh-CN" b="1" dirty="0" err="1"/>
              <a:t>eachResult</a:t>
            </a:r>
            <a:endParaRPr lang="en-US" altLang="zh-CN" b="1" dirty="0"/>
          </a:p>
          <a:p>
            <a:r>
              <a:rPr lang="en-US" altLang="zh-CN" b="1" dirty="0"/>
              <a:t>2.4 </a:t>
            </a:r>
            <a:r>
              <a:rPr lang="zh-CN" altLang="en-US" b="1" dirty="0"/>
              <a:t>将</a:t>
            </a:r>
            <a:r>
              <a:rPr lang="en-US" altLang="zh-CN" b="1" dirty="0" err="1"/>
              <a:t>eachResult</a:t>
            </a:r>
            <a:r>
              <a:rPr lang="zh-CN" altLang="en-US" b="1" dirty="0"/>
              <a:t>加入</a:t>
            </a:r>
            <a:r>
              <a:rPr lang="en-US" altLang="zh-CN" b="1" dirty="0" err="1"/>
              <a:t>finalResult</a:t>
            </a:r>
            <a:endParaRPr lang="en-US" altLang="zh-CN" b="1" dirty="0"/>
          </a:p>
          <a:p>
            <a:r>
              <a:rPr lang="en-US" altLang="zh-CN" b="1" dirty="0"/>
              <a:t>    </a:t>
            </a:r>
          </a:p>
          <a:p>
            <a:r>
              <a:rPr lang="zh-CN" altLang="en-US" b="1" dirty="0"/>
              <a:t>该方法的特点：可以处理任意多的除数。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94CAB2-0883-47C8-95F9-C773D07F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68" y="1259130"/>
            <a:ext cx="6222083" cy="55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39093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904. Fruit Into Baskets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DD43CC-F19D-40F3-86D0-20732825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" y="1106806"/>
            <a:ext cx="7745687" cy="31697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185BBE-2B1E-418F-997F-EC5EAD40F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937" y="476579"/>
            <a:ext cx="4323809" cy="3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2B3E03-7EEB-4AFE-837B-64B34E57B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4" y="4276579"/>
            <a:ext cx="5780952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904. Fruit Into Baskets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59824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滑动窗口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读懂题意后，将该问题转换为：</a:t>
            </a:r>
          </a:p>
          <a:p>
            <a:r>
              <a:rPr lang="zh-CN" altLang="en-US" b="1" dirty="0">
                <a:solidFill>
                  <a:srgbClr val="009900"/>
                </a:solidFill>
              </a:rPr>
              <a:t>求最长区间，该区间最多出现</a:t>
            </a:r>
            <a:r>
              <a:rPr lang="en-US" altLang="zh-CN" b="1" dirty="0">
                <a:solidFill>
                  <a:srgbClr val="009900"/>
                </a:solidFill>
              </a:rPr>
              <a:t>2</a:t>
            </a:r>
            <a:r>
              <a:rPr lang="zh-CN" altLang="en-US" b="1" dirty="0">
                <a:solidFill>
                  <a:srgbClr val="009900"/>
                </a:solidFill>
              </a:rPr>
              <a:t>种不同数字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建立哈希表</a:t>
            </a:r>
            <a:r>
              <a:rPr lang="en-US" altLang="zh-CN" b="1" dirty="0" err="1"/>
              <a:t>itemMap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66"/>
                </a:solidFill>
              </a:rPr>
              <a:t>key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00CC"/>
                </a:solidFill>
              </a:rPr>
              <a:t>元素值</a:t>
            </a:r>
          </a:p>
          <a:p>
            <a:r>
              <a:rPr lang="en-US" altLang="zh-CN" b="1" dirty="0">
                <a:solidFill>
                  <a:srgbClr val="FF0066"/>
                </a:solidFill>
              </a:rPr>
              <a:t>value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00CC"/>
                </a:solidFill>
              </a:rPr>
              <a:t>元素的下标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初始化开始位置</a:t>
            </a:r>
            <a:r>
              <a:rPr lang="en-US" altLang="zh-CN" b="1" dirty="0" err="1"/>
              <a:t>startPosition</a:t>
            </a:r>
            <a:r>
              <a:rPr lang="zh-CN" altLang="en-US" b="1" dirty="0"/>
              <a:t>、</a:t>
            </a:r>
            <a:r>
              <a:rPr lang="en-US" altLang="zh-CN" b="1" dirty="0" err="1"/>
              <a:t>endPosition</a:t>
            </a:r>
            <a:r>
              <a:rPr lang="zh-CN" altLang="en-US" b="1" dirty="0"/>
              <a:t>、</a:t>
            </a:r>
            <a:r>
              <a:rPr lang="en-US" altLang="zh-CN" b="1" dirty="0" err="1"/>
              <a:t>minIndex</a:t>
            </a:r>
            <a:r>
              <a:rPr lang="zh-CN" altLang="en-US" b="1" dirty="0"/>
              <a:t>、</a:t>
            </a:r>
            <a:r>
              <a:rPr lang="en-US" altLang="zh-CN" b="1" dirty="0" err="1"/>
              <a:t>maxLength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3 </a:t>
            </a:r>
            <a:r>
              <a:rPr lang="en-US" altLang="zh-CN" b="1" dirty="0" err="1"/>
              <a:t>endPosition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/>
              <a:t>n - 1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3.1 </a:t>
            </a:r>
            <a:r>
              <a:rPr lang="zh-CN" altLang="en-US" b="1" dirty="0">
                <a:solidFill>
                  <a:srgbClr val="9900CC"/>
                </a:solidFill>
              </a:rPr>
              <a:t>将</a:t>
            </a:r>
            <a:r>
              <a:rPr lang="en-US" altLang="zh-CN" b="1" dirty="0" err="1">
                <a:solidFill>
                  <a:srgbClr val="9900CC"/>
                </a:solidFill>
              </a:rPr>
              <a:t>endPosition</a:t>
            </a:r>
            <a:r>
              <a:rPr lang="zh-CN" altLang="en-US" b="1" dirty="0">
                <a:solidFill>
                  <a:srgbClr val="9900CC"/>
                </a:solidFill>
              </a:rPr>
              <a:t>位置的元素存入哈希表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3.2 </a:t>
            </a:r>
            <a:r>
              <a:rPr lang="zh-CN" altLang="en-US" b="1" dirty="0">
                <a:solidFill>
                  <a:srgbClr val="0000CC"/>
                </a:solidFill>
              </a:rPr>
              <a:t>判断哈希表的大小是否大于</a:t>
            </a:r>
            <a:r>
              <a:rPr lang="en-US" altLang="zh-CN" b="1" dirty="0">
                <a:solidFill>
                  <a:srgbClr val="0000CC"/>
                </a:solidFill>
              </a:rPr>
              <a:t>2</a:t>
            </a:r>
          </a:p>
          <a:p>
            <a:r>
              <a:rPr lang="en-US" altLang="zh-CN" b="1" dirty="0"/>
              <a:t>        3.2.1 </a:t>
            </a:r>
            <a:r>
              <a:rPr lang="zh-CN" altLang="en-US" b="1" dirty="0"/>
              <a:t>是的话，依次执行如下操作：</a:t>
            </a:r>
          </a:p>
          <a:p>
            <a:r>
              <a:rPr lang="zh-CN" altLang="en-US" b="1" dirty="0"/>
              <a:t>            </a:t>
            </a:r>
            <a:r>
              <a:rPr lang="en-US" altLang="zh-CN" b="1" dirty="0"/>
              <a:t>3.2.1.1 </a:t>
            </a:r>
            <a:r>
              <a:rPr lang="zh-CN" altLang="en-US" b="1" dirty="0"/>
              <a:t>将</a:t>
            </a:r>
            <a:r>
              <a:rPr lang="en-US" altLang="zh-CN" b="1" dirty="0" err="1"/>
              <a:t>itemMap</a:t>
            </a:r>
            <a:r>
              <a:rPr lang="zh-CN" altLang="en-US" b="1" dirty="0"/>
              <a:t>的</a:t>
            </a:r>
            <a:r>
              <a:rPr lang="en-US" altLang="zh-CN" b="1" dirty="0"/>
              <a:t>value</a:t>
            </a:r>
            <a:r>
              <a:rPr lang="zh-CN" altLang="en-US" b="1" dirty="0"/>
              <a:t>中的最小值赋值给</a:t>
            </a:r>
            <a:r>
              <a:rPr lang="en-US" altLang="zh-CN" b="1" dirty="0" err="1"/>
              <a:t>minIndex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6600"/>
                </a:solidFill>
              </a:rPr>
              <a:t>第一个元素在区间中最后一次出现的位置，因为哈希表只有</a:t>
            </a:r>
            <a:r>
              <a:rPr lang="en-US" altLang="zh-CN" b="1" dirty="0">
                <a:solidFill>
                  <a:srgbClr val="CC6600"/>
                </a:solidFill>
              </a:rPr>
              <a:t>3</a:t>
            </a:r>
            <a:r>
              <a:rPr lang="zh-CN" altLang="en-US" b="1" dirty="0">
                <a:solidFill>
                  <a:srgbClr val="CC6600"/>
                </a:solidFill>
              </a:rPr>
              <a:t>个元素，所以，求最小值的时间复杂度为常数，可以忽略不计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         </a:t>
            </a:r>
            <a:r>
              <a:rPr lang="en-US" altLang="zh-CN" b="1" dirty="0"/>
              <a:t>3.2.1.2 </a:t>
            </a:r>
            <a:r>
              <a:rPr lang="zh-CN" altLang="en-US" b="1" dirty="0"/>
              <a:t>将</a:t>
            </a:r>
            <a:r>
              <a:rPr lang="en-US" altLang="zh-CN" b="1" dirty="0" err="1"/>
              <a:t>minIndex</a:t>
            </a:r>
            <a:r>
              <a:rPr lang="zh-CN" altLang="en-US" b="1" dirty="0"/>
              <a:t>对应的元素从</a:t>
            </a:r>
            <a:r>
              <a:rPr lang="en-US" altLang="zh-CN" b="1" dirty="0" err="1"/>
              <a:t>itemMap</a:t>
            </a:r>
            <a:r>
              <a:rPr lang="zh-CN" altLang="en-US" b="1" dirty="0"/>
              <a:t>中删除</a:t>
            </a:r>
          </a:p>
          <a:p>
            <a:r>
              <a:rPr lang="zh-CN" altLang="en-US" b="1" dirty="0"/>
              <a:t>            </a:t>
            </a:r>
            <a:r>
              <a:rPr lang="en-US" altLang="zh-CN" b="1" dirty="0"/>
              <a:t>3.2.1.3 </a:t>
            </a:r>
            <a:r>
              <a:rPr lang="zh-CN" altLang="en-US" b="1" dirty="0">
                <a:solidFill>
                  <a:srgbClr val="FF0066"/>
                </a:solidFill>
              </a:rPr>
              <a:t>将</a:t>
            </a:r>
            <a:r>
              <a:rPr lang="en-US" altLang="zh-CN" b="1" dirty="0" err="1">
                <a:solidFill>
                  <a:srgbClr val="FF0066"/>
                </a:solidFill>
              </a:rPr>
              <a:t>minIndex</a:t>
            </a:r>
            <a:r>
              <a:rPr lang="en-US" altLang="zh-CN" b="1" dirty="0">
                <a:solidFill>
                  <a:srgbClr val="FF0066"/>
                </a:solidFill>
              </a:rPr>
              <a:t> + 1</a:t>
            </a:r>
            <a:r>
              <a:rPr lang="zh-CN" altLang="en-US" b="1" dirty="0">
                <a:solidFill>
                  <a:srgbClr val="FF0066"/>
                </a:solidFill>
              </a:rPr>
              <a:t>赋值（第二个元素在区间中第一次出现的位置）给</a:t>
            </a:r>
            <a:r>
              <a:rPr lang="en-US" altLang="zh-CN" b="1" dirty="0" err="1">
                <a:solidFill>
                  <a:srgbClr val="FF0066"/>
                </a:solidFill>
              </a:rPr>
              <a:t>startPosition</a:t>
            </a:r>
            <a:endParaRPr lang="en-US" altLang="zh-CN" b="1" dirty="0">
              <a:solidFill>
                <a:srgbClr val="FF0066"/>
              </a:solidFill>
            </a:endParaRPr>
          </a:p>
          <a:p>
            <a:r>
              <a:rPr lang="en-US" altLang="zh-CN" b="1" dirty="0"/>
              <a:t>    3.3 </a:t>
            </a:r>
            <a:r>
              <a:rPr lang="zh-CN" altLang="en-US" b="1" dirty="0">
                <a:solidFill>
                  <a:srgbClr val="009900"/>
                </a:solidFill>
              </a:rPr>
              <a:t>更新最长区间为</a:t>
            </a:r>
            <a:r>
              <a:rPr lang="en-US" altLang="zh-CN" b="1" dirty="0" err="1">
                <a:solidFill>
                  <a:srgbClr val="009900"/>
                </a:solidFill>
              </a:rPr>
              <a:t>Math.max</a:t>
            </a:r>
            <a:r>
              <a:rPr lang="en-US" altLang="zh-CN" b="1" dirty="0">
                <a:solidFill>
                  <a:srgbClr val="009900"/>
                </a:solidFill>
              </a:rPr>
              <a:t>(</a:t>
            </a:r>
            <a:r>
              <a:rPr lang="en-US" altLang="zh-CN" b="1" dirty="0" err="1">
                <a:solidFill>
                  <a:srgbClr val="009900"/>
                </a:solidFill>
              </a:rPr>
              <a:t>maxLength</a:t>
            </a:r>
            <a:r>
              <a:rPr lang="en-US" altLang="zh-CN" b="1" dirty="0">
                <a:solidFill>
                  <a:srgbClr val="009900"/>
                </a:solidFill>
              </a:rPr>
              <a:t>, </a:t>
            </a:r>
            <a:r>
              <a:rPr lang="en-US" altLang="zh-CN" b="1" dirty="0" err="1">
                <a:solidFill>
                  <a:srgbClr val="009900"/>
                </a:solidFill>
              </a:rPr>
              <a:t>endPositon</a:t>
            </a:r>
            <a:r>
              <a:rPr lang="en-US" altLang="zh-CN" b="1" dirty="0">
                <a:solidFill>
                  <a:srgbClr val="009900"/>
                </a:solidFill>
              </a:rPr>
              <a:t> - </a:t>
            </a:r>
            <a:r>
              <a:rPr lang="en-US" altLang="zh-CN" b="1" dirty="0" err="1">
                <a:solidFill>
                  <a:srgbClr val="009900"/>
                </a:solidFill>
              </a:rPr>
              <a:t>startPosition</a:t>
            </a:r>
            <a:r>
              <a:rPr lang="en-US" altLang="zh-CN" b="1" dirty="0">
                <a:solidFill>
                  <a:srgbClr val="009900"/>
                </a:solidFill>
              </a:rPr>
              <a:t> + 1)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/>
              <a:t>maxLength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FD7628-D2CB-4D47-A2C0-B2A04951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02" y="877157"/>
            <a:ext cx="6209524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39093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76. Minimum Window Substring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34C92F-8E5C-4FC1-8F6E-EEE34C4F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0" y="1617785"/>
            <a:ext cx="9900207" cy="40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3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76. Minimum Window Substring</a:t>
            </a:r>
            <a:endParaRPr lang="zh-CN" altLang="en-US" sz="2400" cap="none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239ACF-4235-4BF1-A15F-C95A11F0E22C}"/>
              </a:ext>
            </a:extLst>
          </p:cNvPr>
          <p:cNvSpPr/>
          <p:nvPr/>
        </p:nvSpPr>
        <p:spPr>
          <a:xfrm>
            <a:off x="0" y="708445"/>
            <a:ext cx="73855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dirty="0"/>
              <a:t>解法：</a:t>
            </a:r>
            <a:r>
              <a:rPr lang="zh-CN" altLang="zh-CN" b="1" dirty="0">
                <a:solidFill>
                  <a:srgbClr val="0000CC"/>
                </a:solidFill>
              </a:rPr>
              <a:t>滑动窗口</a:t>
            </a:r>
            <a:r>
              <a:rPr lang="zh-CN" altLang="zh-CN" b="1" dirty="0"/>
              <a:t>（时间复杂度</a:t>
            </a:r>
            <a:r>
              <a:rPr lang="en-US" altLang="zh-CN" b="1" dirty="0"/>
              <a:t>O(|S|+|T|)</a:t>
            </a:r>
            <a:r>
              <a:rPr lang="zh-CN" altLang="zh-CN" b="1" dirty="0"/>
              <a:t>，空间复杂度</a:t>
            </a:r>
            <a:r>
              <a:rPr lang="en-US" altLang="zh-CN" b="1" dirty="0"/>
              <a:t>O(|S|+|T|)</a:t>
            </a:r>
            <a:r>
              <a:rPr lang="zh-CN" altLang="zh-CN" b="1" dirty="0"/>
              <a:t>）</a:t>
            </a:r>
          </a:p>
          <a:p>
            <a:pPr algn="just">
              <a:spcAft>
                <a:spcPts val="0"/>
              </a:spcAft>
            </a:pPr>
            <a:r>
              <a:rPr lang="zh-CN" altLang="zh-CN" b="1" dirty="0"/>
              <a:t>假设</a:t>
            </a:r>
            <a:r>
              <a:rPr lang="en-US" altLang="zh-CN" b="1" dirty="0"/>
              <a:t>S</a:t>
            </a:r>
            <a:r>
              <a:rPr lang="zh-CN" altLang="zh-CN" b="1" dirty="0"/>
              <a:t>为“</a:t>
            </a:r>
            <a:r>
              <a:rPr lang="en-US" altLang="zh-CN" b="1" dirty="0"/>
              <a:t>ABAACBAB</a:t>
            </a:r>
            <a:r>
              <a:rPr lang="zh-CN" altLang="zh-CN" b="1" dirty="0"/>
              <a:t>”，</a:t>
            </a:r>
            <a:r>
              <a:rPr lang="en-US" altLang="zh-CN" b="1" dirty="0"/>
              <a:t>T</a:t>
            </a:r>
            <a:r>
              <a:rPr lang="zh-CN" altLang="zh-CN" b="1" dirty="0"/>
              <a:t>为</a:t>
            </a:r>
            <a:r>
              <a:rPr lang="en-US" altLang="zh-CN" b="1" dirty="0"/>
              <a:t>” ABC”</a:t>
            </a:r>
            <a:endParaRPr lang="zh-CN" altLang="zh-CN" b="1" dirty="0"/>
          </a:p>
          <a:p>
            <a:pPr algn="just">
              <a:spcAft>
                <a:spcPts val="0"/>
              </a:spcAft>
            </a:pPr>
            <a:r>
              <a:rPr lang="en-US" altLang="zh-CN" b="1" dirty="0"/>
              <a:t>1 </a:t>
            </a:r>
            <a:r>
              <a:rPr lang="zh-CN" altLang="zh-CN" b="1" dirty="0">
                <a:solidFill>
                  <a:srgbClr val="FF0066"/>
                </a:solidFill>
              </a:rPr>
              <a:t>初始化左指针为</a:t>
            </a:r>
            <a:r>
              <a:rPr lang="en-US" altLang="zh-CN" b="1" dirty="0">
                <a:solidFill>
                  <a:srgbClr val="FF0066"/>
                </a:solidFill>
              </a:rPr>
              <a:t>0</a:t>
            </a:r>
            <a:r>
              <a:rPr lang="zh-CN" altLang="zh-CN" b="1" dirty="0">
                <a:solidFill>
                  <a:srgbClr val="FF0066"/>
                </a:solidFill>
              </a:rPr>
              <a:t>，右指针为</a:t>
            </a:r>
            <a:r>
              <a:rPr lang="en-US" altLang="zh-CN" b="1" dirty="0">
                <a:solidFill>
                  <a:srgbClr val="FF0066"/>
                </a:solidFill>
              </a:rPr>
              <a:t>0</a:t>
            </a:r>
            <a:r>
              <a:rPr lang="zh-CN" altLang="zh-CN" b="1" dirty="0">
                <a:solidFill>
                  <a:srgbClr val="FF0066"/>
                </a:solidFill>
              </a:rPr>
              <a:t>。</a:t>
            </a:r>
            <a:endParaRPr lang="en-US" altLang="zh-CN" b="1" dirty="0">
              <a:solidFill>
                <a:srgbClr val="FF0066"/>
              </a:solidFill>
            </a:endParaRPr>
          </a:p>
          <a:p>
            <a:pPr algn="just">
              <a:spcAft>
                <a:spcPts val="0"/>
              </a:spcAft>
            </a:pPr>
            <a:endParaRPr lang="en-US" altLang="zh-CN" b="1" dirty="0"/>
          </a:p>
          <a:p>
            <a:pPr algn="just">
              <a:spcAft>
                <a:spcPts val="0"/>
              </a:spcAft>
            </a:pPr>
            <a:endParaRPr lang="en-US" altLang="zh-CN" b="1" dirty="0"/>
          </a:p>
          <a:p>
            <a:pPr algn="just">
              <a:spcAft>
                <a:spcPts val="0"/>
              </a:spcAft>
            </a:pPr>
            <a:endParaRPr lang="en-US" altLang="zh-CN" b="1" dirty="0"/>
          </a:p>
          <a:p>
            <a:pPr algn="just">
              <a:spcAft>
                <a:spcPts val="0"/>
              </a:spcAft>
            </a:pPr>
            <a:endParaRPr lang="en-US" altLang="zh-CN" b="1" dirty="0"/>
          </a:p>
          <a:p>
            <a:pPr algn="just">
              <a:spcAft>
                <a:spcPts val="0"/>
              </a:spcAft>
            </a:pPr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CC6600"/>
                </a:solidFill>
              </a:rPr>
              <a:t>移动右指针，直到两个指针间的元素包含了</a:t>
            </a:r>
            <a:r>
              <a:rPr lang="en-US" altLang="zh-CN" b="1" dirty="0">
                <a:solidFill>
                  <a:srgbClr val="CC6600"/>
                </a:solidFill>
              </a:rPr>
              <a:t>T</a:t>
            </a:r>
            <a:r>
              <a:rPr lang="zh-CN" altLang="en-US" b="1" dirty="0">
                <a:solidFill>
                  <a:srgbClr val="CC6600"/>
                </a:solidFill>
              </a:rPr>
              <a:t>中所有元素。</a:t>
            </a:r>
            <a:endParaRPr lang="en-US" altLang="zh-CN" b="1" dirty="0">
              <a:solidFill>
                <a:srgbClr val="CC6600"/>
              </a:solidFill>
            </a:endParaRPr>
          </a:p>
          <a:p>
            <a:pPr algn="just">
              <a:spcAft>
                <a:spcPts val="0"/>
              </a:spcAft>
            </a:pPr>
            <a:endParaRPr lang="en-US" altLang="zh-CN" b="1" dirty="0"/>
          </a:p>
          <a:p>
            <a:pPr algn="just">
              <a:spcAft>
                <a:spcPts val="0"/>
              </a:spcAft>
            </a:pPr>
            <a:endParaRPr lang="en-US" altLang="zh-CN" b="1" dirty="0"/>
          </a:p>
          <a:p>
            <a:pPr algn="just">
              <a:spcAft>
                <a:spcPts val="0"/>
              </a:spcAft>
            </a:pPr>
            <a:endParaRPr lang="en-US" altLang="zh-CN" b="1" dirty="0"/>
          </a:p>
          <a:p>
            <a:pPr algn="just">
              <a:spcAft>
                <a:spcPts val="0"/>
              </a:spcAft>
            </a:pPr>
            <a:endParaRPr lang="en-US" altLang="zh-CN" b="1" dirty="0"/>
          </a:p>
          <a:p>
            <a:pPr algn="just">
              <a:spcAft>
                <a:spcPts val="0"/>
              </a:spcAft>
            </a:pPr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6600FF"/>
                </a:solidFill>
              </a:rPr>
              <a:t>不断移动左指针，减少区间大小，只要其仍包含</a:t>
            </a:r>
            <a:r>
              <a:rPr lang="en-US" altLang="zh-CN" b="1" dirty="0">
                <a:solidFill>
                  <a:srgbClr val="6600FF"/>
                </a:solidFill>
              </a:rPr>
              <a:t>T</a:t>
            </a:r>
            <a:r>
              <a:rPr lang="zh-CN" altLang="en-US" b="1" dirty="0">
                <a:solidFill>
                  <a:srgbClr val="6600FF"/>
                </a:solidFill>
              </a:rPr>
              <a:t>中所有元素，就将其作为候选区间。</a:t>
            </a:r>
            <a:endParaRPr lang="en-US" altLang="zh-CN" b="1" dirty="0">
              <a:solidFill>
                <a:srgbClr val="6600FF"/>
              </a:solidFill>
            </a:endParaRPr>
          </a:p>
          <a:p>
            <a:pPr algn="just">
              <a:spcAft>
                <a:spcPts val="0"/>
              </a:spcAft>
            </a:pPr>
            <a:endParaRPr lang="en-US" altLang="zh-CN" b="1" dirty="0"/>
          </a:p>
          <a:p>
            <a:pPr algn="just">
              <a:spcAft>
                <a:spcPts val="0"/>
              </a:spcAft>
            </a:pPr>
            <a:endParaRPr lang="en-US" altLang="zh-CN" b="1" dirty="0"/>
          </a:p>
          <a:p>
            <a:pPr algn="just">
              <a:spcAft>
                <a:spcPts val="0"/>
              </a:spcAft>
            </a:pPr>
            <a:endParaRPr lang="en-US" altLang="zh-CN" b="1" dirty="0"/>
          </a:p>
          <a:p>
            <a:pPr algn="just">
              <a:spcAft>
                <a:spcPts val="0"/>
              </a:spcAft>
            </a:pPr>
            <a:endParaRPr lang="en-US" altLang="zh-CN" b="1" dirty="0"/>
          </a:p>
          <a:p>
            <a:pPr algn="just">
              <a:spcAft>
                <a:spcPts val="0"/>
              </a:spcAft>
            </a:pPr>
            <a:r>
              <a:rPr lang="en-US" altLang="zh-CN" b="1" dirty="0">
                <a:solidFill>
                  <a:srgbClr val="CC00CC"/>
                </a:solidFill>
              </a:rPr>
              <a:t>4 </a:t>
            </a:r>
            <a:r>
              <a:rPr lang="zh-CN" altLang="en-US" b="1" dirty="0">
                <a:solidFill>
                  <a:srgbClr val="CC00CC"/>
                </a:solidFill>
              </a:rPr>
              <a:t>当左指针移动到不再包含</a:t>
            </a:r>
            <a:r>
              <a:rPr lang="en-US" altLang="zh-CN" b="1" dirty="0">
                <a:solidFill>
                  <a:srgbClr val="CC00CC"/>
                </a:solidFill>
              </a:rPr>
              <a:t>T</a:t>
            </a:r>
            <a:r>
              <a:rPr lang="zh-CN" altLang="en-US" b="1" dirty="0">
                <a:solidFill>
                  <a:srgbClr val="CC00CC"/>
                </a:solidFill>
              </a:rPr>
              <a:t>中所有元素的位置时，左指针停止移动。</a:t>
            </a:r>
          </a:p>
          <a:p>
            <a:pPr algn="just">
              <a:spcAft>
                <a:spcPts val="0"/>
              </a:spcAft>
            </a:pPr>
            <a:r>
              <a:rPr lang="zh-CN" altLang="en-US" b="1" dirty="0">
                <a:solidFill>
                  <a:srgbClr val="009900"/>
                </a:solidFill>
              </a:rPr>
              <a:t>重复步骤</a:t>
            </a:r>
            <a:r>
              <a:rPr lang="en-US" altLang="zh-CN" b="1" dirty="0">
                <a:solidFill>
                  <a:srgbClr val="009900"/>
                </a:solidFill>
              </a:rPr>
              <a:t>2-4</a:t>
            </a:r>
            <a:r>
              <a:rPr lang="zh-CN" altLang="en-US" b="1" dirty="0">
                <a:solidFill>
                  <a:srgbClr val="009900"/>
                </a:solidFill>
              </a:rPr>
              <a:t>，不断寻找候选区间，将候选区间最小的，作为结果返回。</a:t>
            </a:r>
            <a:endParaRPr lang="en-US" altLang="zh-CN" b="1" dirty="0">
              <a:solidFill>
                <a:srgbClr val="009900"/>
              </a:solidFill>
            </a:endParaRPr>
          </a:p>
          <a:p>
            <a:pPr algn="just">
              <a:spcAft>
                <a:spcPts val="0"/>
              </a:spcAft>
            </a:pPr>
            <a:endParaRPr lang="en-US" altLang="zh-CN" b="1" dirty="0"/>
          </a:p>
          <a:p>
            <a:pPr algn="just">
              <a:spcAft>
                <a:spcPts val="0"/>
              </a:spcAft>
            </a:pPr>
            <a:endParaRPr lang="zh-CN" altLang="zh-CN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AB15C9B-B1B2-49FA-8F84-D18045039E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273" y="1653217"/>
            <a:ext cx="4206510" cy="10471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0584C3-E10C-4C8E-B5D6-1B22B873AE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368" y="2932374"/>
            <a:ext cx="4209415" cy="104711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BD3686-5BB6-4303-B48A-D9B2AC51A4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030" y="4592276"/>
            <a:ext cx="4276090" cy="10280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400489-D649-4247-B091-F566EAF5A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926" y="0"/>
            <a:ext cx="4795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49327" y="-109984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695. Max Area of Island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056828-FA96-467E-B6FD-451B6393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4" y="557228"/>
            <a:ext cx="7506375" cy="44803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4EB35F-1B36-4C04-B270-81C03347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5" y="5037596"/>
            <a:ext cx="6542104" cy="177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695. Max Area of Island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2748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方法一：</a:t>
            </a:r>
            <a:r>
              <a:rPr lang="zh-CN" altLang="en-US" b="1" dirty="0">
                <a:solidFill>
                  <a:srgbClr val="0000CC"/>
                </a:solidFill>
              </a:rPr>
              <a:t>深度优先遍历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O(R*C)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O(R*C)</a:t>
            </a:r>
            <a:r>
              <a:rPr lang="zh-CN" altLang="en-US" b="1" dirty="0"/>
              <a:t>）</a:t>
            </a:r>
          </a:p>
          <a:p>
            <a:r>
              <a:rPr lang="zh-CN" altLang="en-US" b="1" dirty="0">
                <a:solidFill>
                  <a:srgbClr val="FF0066"/>
                </a:solidFill>
              </a:rPr>
              <a:t>递归函数</a:t>
            </a:r>
            <a:r>
              <a:rPr lang="zh-CN" altLang="en-US" b="1" dirty="0"/>
              <a:t>：</a:t>
            </a:r>
            <a:r>
              <a:rPr lang="en-US" altLang="zh-CN" b="1" dirty="0" err="1"/>
              <a:t>countArea</a:t>
            </a:r>
            <a:endParaRPr lang="en-US" altLang="zh-CN" b="1" dirty="0"/>
          </a:p>
          <a:p>
            <a:r>
              <a:rPr lang="zh-CN" altLang="en-US" b="1" dirty="0"/>
              <a:t>输入：</a:t>
            </a:r>
            <a:r>
              <a:rPr lang="en-US" altLang="zh-CN" b="1" dirty="0"/>
              <a:t>grid</a:t>
            </a:r>
            <a:r>
              <a:rPr lang="zh-CN" altLang="en-US" b="1" dirty="0"/>
              <a:t>数组、行号</a:t>
            </a:r>
            <a:r>
              <a:rPr lang="en-US" altLang="zh-CN" b="1" dirty="0"/>
              <a:t>x</a:t>
            </a:r>
            <a:r>
              <a:rPr lang="zh-CN" altLang="en-US" b="1" dirty="0"/>
              <a:t>、列号</a:t>
            </a:r>
            <a:r>
              <a:rPr lang="en-US" altLang="zh-CN" b="1" dirty="0"/>
              <a:t>y</a:t>
            </a:r>
          </a:p>
          <a:p>
            <a:r>
              <a:rPr lang="zh-CN" altLang="en-US" b="1" dirty="0"/>
              <a:t>输出：邻接的</a:t>
            </a:r>
            <a:r>
              <a:rPr lang="en-US" altLang="zh-CN" b="1" dirty="0"/>
              <a:t>1</a:t>
            </a:r>
            <a:r>
              <a:rPr lang="zh-CN" altLang="en-US" b="1" dirty="0"/>
              <a:t>的个数（岛屿面积）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如果参数非法或者</a:t>
            </a:r>
            <a:r>
              <a:rPr lang="en-US" altLang="zh-CN" b="1" dirty="0"/>
              <a:t>grid[x][y]</a:t>
            </a:r>
            <a:r>
              <a:rPr lang="zh-CN" altLang="en-US" b="1" dirty="0"/>
              <a:t>等于</a:t>
            </a:r>
            <a:r>
              <a:rPr lang="en-US" altLang="zh-CN" b="1" dirty="0"/>
              <a:t>0</a:t>
            </a:r>
            <a:r>
              <a:rPr lang="zh-CN" altLang="en-US" b="1" dirty="0"/>
              <a:t>，返回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2 grid[x][y]</a:t>
            </a:r>
            <a:r>
              <a:rPr lang="zh-CN" altLang="en-US" b="1" dirty="0"/>
              <a:t>赋值为</a:t>
            </a:r>
            <a:r>
              <a:rPr lang="en-US" altLang="zh-CN" b="1" dirty="0"/>
              <a:t>0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6600"/>
                </a:solidFill>
              </a:rPr>
              <a:t>将</a:t>
            </a:r>
            <a:r>
              <a:rPr lang="en-US" altLang="zh-CN" b="1" dirty="0">
                <a:solidFill>
                  <a:srgbClr val="CC6600"/>
                </a:solidFill>
              </a:rPr>
              <a:t>1</a:t>
            </a:r>
            <a:r>
              <a:rPr lang="zh-CN" altLang="en-US" b="1" dirty="0">
                <a:solidFill>
                  <a:srgbClr val="CC6600"/>
                </a:solidFill>
              </a:rPr>
              <a:t>改为</a:t>
            </a:r>
            <a:r>
              <a:rPr lang="en-US" altLang="zh-CN" b="1" dirty="0">
                <a:solidFill>
                  <a:srgbClr val="CC6600"/>
                </a:solidFill>
              </a:rPr>
              <a:t>0</a:t>
            </a:r>
            <a:r>
              <a:rPr lang="zh-CN" altLang="en-US" b="1" dirty="0">
                <a:solidFill>
                  <a:srgbClr val="CC6600"/>
                </a:solidFill>
              </a:rPr>
              <a:t>，表示遍历过了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返回</a:t>
            </a:r>
            <a:r>
              <a:rPr lang="en-US" altLang="zh-CN" b="1" dirty="0"/>
              <a:t>1 + </a:t>
            </a:r>
            <a:r>
              <a:rPr lang="en-US" altLang="zh-CN" b="1" dirty="0" err="1"/>
              <a:t>countArea</a:t>
            </a:r>
            <a:r>
              <a:rPr lang="en-US" altLang="zh-CN" b="1" dirty="0"/>
              <a:t>(grid, x - 1, y) + </a:t>
            </a:r>
            <a:r>
              <a:rPr lang="en-US" altLang="zh-CN" b="1" dirty="0" err="1"/>
              <a:t>countArea</a:t>
            </a:r>
            <a:r>
              <a:rPr lang="en-US" altLang="zh-CN" b="1" dirty="0"/>
              <a:t>(grid, x + 1, y)</a:t>
            </a:r>
          </a:p>
          <a:p>
            <a:r>
              <a:rPr lang="en-US" altLang="zh-CN" b="1" dirty="0"/>
              <a:t>		+ </a:t>
            </a:r>
            <a:r>
              <a:rPr lang="en-US" altLang="zh-CN" b="1" dirty="0" err="1"/>
              <a:t>countArea</a:t>
            </a:r>
            <a:r>
              <a:rPr lang="en-US" altLang="zh-CN" b="1" dirty="0"/>
              <a:t>(grid, x, y - 1) + </a:t>
            </a:r>
            <a:r>
              <a:rPr lang="en-US" altLang="zh-CN" b="1" dirty="0" err="1"/>
              <a:t>countArea</a:t>
            </a:r>
            <a:r>
              <a:rPr lang="en-US" altLang="zh-CN" b="1" dirty="0"/>
              <a:t>(grid, x, y + 1)</a:t>
            </a:r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9900CC"/>
                </a:solidFill>
              </a:rPr>
              <a:t>主函数</a:t>
            </a:r>
            <a:r>
              <a:rPr lang="zh-CN" altLang="en-US" b="1" dirty="0"/>
              <a:t>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如果参数非法，返回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maxArea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行号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遍历到结尾，列号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遍历到结尾，判断</a:t>
            </a:r>
            <a:r>
              <a:rPr lang="en-US" altLang="zh-CN" b="1" dirty="0"/>
              <a:t>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是否等于</a:t>
            </a:r>
            <a:r>
              <a:rPr lang="en-US" altLang="zh-CN" b="1" dirty="0"/>
              <a:t>1</a:t>
            </a:r>
          </a:p>
          <a:p>
            <a:r>
              <a:rPr lang="en-US" altLang="zh-CN" b="1" dirty="0"/>
              <a:t>	3.1 </a:t>
            </a:r>
            <a:r>
              <a:rPr lang="zh-CN" altLang="en-US" b="1" dirty="0"/>
              <a:t>是的话，更新</a:t>
            </a:r>
            <a:r>
              <a:rPr lang="en-US" altLang="zh-CN" b="1" dirty="0" err="1"/>
              <a:t>maxArea</a:t>
            </a:r>
            <a:r>
              <a:rPr lang="zh-CN" altLang="en-US" b="1" dirty="0"/>
              <a:t>为</a:t>
            </a:r>
            <a:r>
              <a:rPr lang="en-US" altLang="zh-CN" b="1" dirty="0" err="1"/>
              <a:t>Math.max</a:t>
            </a:r>
            <a:r>
              <a:rPr lang="en-US" altLang="zh-CN" b="1" dirty="0"/>
              <a:t>(</a:t>
            </a:r>
            <a:r>
              <a:rPr lang="en-US" altLang="zh-CN" b="1" dirty="0" err="1"/>
              <a:t>maxArea</a:t>
            </a:r>
            <a:r>
              <a:rPr lang="en-US" altLang="zh-CN" b="1" dirty="0"/>
              <a:t>, </a:t>
            </a:r>
            <a:r>
              <a:rPr lang="en-US" altLang="zh-CN" b="1" dirty="0" err="1"/>
              <a:t>countArea</a:t>
            </a:r>
            <a:r>
              <a:rPr lang="en-US" altLang="zh-CN" b="1" dirty="0"/>
              <a:t>(grid, </a:t>
            </a:r>
            <a:r>
              <a:rPr lang="en-US" altLang="zh-CN" b="1" dirty="0" err="1"/>
              <a:t>i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/>
              <a:t>))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/>
              <a:t>maxArea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F83FF2-02DA-4F6A-B79E-2FAE42DC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817" y="981326"/>
            <a:ext cx="5828571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3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415" y="4346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30409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695. Max Area of Island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39922"/>
            <a:ext cx="737273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方法二：</a:t>
            </a:r>
            <a:r>
              <a:rPr lang="zh-CN" altLang="en-US" b="1" dirty="0">
                <a:solidFill>
                  <a:srgbClr val="0000CC"/>
                </a:solidFill>
              </a:rPr>
              <a:t>广度优先遍历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O(R*C)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O(R*C)</a:t>
            </a:r>
            <a:r>
              <a:rPr lang="zh-CN" altLang="en-US" b="1" dirty="0"/>
              <a:t>）</a:t>
            </a:r>
          </a:p>
          <a:p>
            <a:r>
              <a:rPr lang="zh-CN" altLang="en-US" b="1" dirty="0">
                <a:solidFill>
                  <a:srgbClr val="9900CC"/>
                </a:solidFill>
              </a:rPr>
              <a:t>从左上到右下，层次遍历方式给元素编号为</a:t>
            </a:r>
            <a:r>
              <a:rPr lang="en-US" altLang="zh-CN" b="1" dirty="0">
                <a:solidFill>
                  <a:srgbClr val="9900CC"/>
                </a:solidFill>
              </a:rPr>
              <a:t>0</a:t>
            </a:r>
            <a:r>
              <a:rPr lang="zh-CN" altLang="en-US" b="1" dirty="0">
                <a:solidFill>
                  <a:srgbClr val="9900CC"/>
                </a:solidFill>
              </a:rPr>
              <a:t>到</a:t>
            </a:r>
            <a:r>
              <a:rPr lang="en-US" altLang="zh-CN" b="1" dirty="0">
                <a:solidFill>
                  <a:srgbClr val="9900CC"/>
                </a:solidFill>
              </a:rPr>
              <a:t>R*C - 1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如果参数非法，返回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eachArea</a:t>
            </a:r>
            <a:r>
              <a:rPr lang="zh-CN" altLang="en-US" b="1" dirty="0"/>
              <a:t>、</a:t>
            </a:r>
            <a:r>
              <a:rPr lang="en-US" altLang="zh-CN" b="1" dirty="0" err="1"/>
              <a:t>maxArea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，创建</a:t>
            </a:r>
            <a:r>
              <a:rPr lang="en-US" altLang="zh-CN" b="1" dirty="0" err="1"/>
              <a:t>islandQueue</a:t>
            </a:r>
            <a:r>
              <a:rPr lang="zh-CN" altLang="en-US" b="1" dirty="0"/>
              <a:t>，初始化</a:t>
            </a:r>
            <a:r>
              <a:rPr lang="en-US" altLang="zh-CN" b="1" dirty="0" err="1"/>
              <a:t>rowAmount</a:t>
            </a:r>
            <a:r>
              <a:rPr lang="zh-CN" altLang="en-US" b="1" dirty="0"/>
              <a:t>、</a:t>
            </a:r>
            <a:r>
              <a:rPr lang="en-US" altLang="zh-CN" b="1" dirty="0" err="1"/>
              <a:t>columnAmount</a:t>
            </a:r>
            <a:r>
              <a:rPr lang="zh-CN" altLang="en-US" b="1" dirty="0"/>
              <a:t>为实际值，初始化</a:t>
            </a:r>
            <a:r>
              <a:rPr lang="en-US" altLang="zh-CN" b="1" dirty="0" err="1"/>
              <a:t>eachRow</a:t>
            </a:r>
            <a:r>
              <a:rPr lang="zh-CN" altLang="en-US" b="1" dirty="0"/>
              <a:t>、</a:t>
            </a:r>
            <a:r>
              <a:rPr lang="en-US" altLang="zh-CN" b="1" dirty="0" err="1"/>
              <a:t>eachColumn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行号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遍历到结尾，列号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遍历到结尾，依次执行如下操作：</a:t>
            </a:r>
          </a:p>
          <a:p>
            <a:r>
              <a:rPr lang="zh-CN" altLang="en-US" b="1" dirty="0"/>
              <a:t>	</a:t>
            </a:r>
            <a:r>
              <a:rPr lang="en-US" altLang="zh-CN" b="1" dirty="0">
                <a:solidFill>
                  <a:srgbClr val="FF0066"/>
                </a:solidFill>
              </a:rPr>
              <a:t>3.1 </a:t>
            </a:r>
            <a:r>
              <a:rPr lang="en-US" altLang="zh-CN" b="1" dirty="0" err="1">
                <a:solidFill>
                  <a:srgbClr val="FF0066"/>
                </a:solidFill>
              </a:rPr>
              <a:t>eachArea</a:t>
            </a:r>
            <a:r>
              <a:rPr lang="zh-CN" altLang="en-US" b="1" dirty="0">
                <a:solidFill>
                  <a:srgbClr val="FF0066"/>
                </a:solidFill>
              </a:rPr>
              <a:t>赋值为</a:t>
            </a:r>
            <a:r>
              <a:rPr lang="en-US" altLang="zh-CN" b="1" dirty="0">
                <a:solidFill>
                  <a:srgbClr val="FF0066"/>
                </a:solidFill>
              </a:rPr>
              <a:t>0</a:t>
            </a:r>
          </a:p>
          <a:p>
            <a:r>
              <a:rPr lang="en-US" altLang="zh-CN" b="1" dirty="0"/>
              <a:t>	3.2 </a:t>
            </a:r>
            <a:r>
              <a:rPr lang="zh-CN" altLang="en-US" b="1" dirty="0"/>
              <a:t>如果</a:t>
            </a:r>
            <a:r>
              <a:rPr lang="en-US" altLang="zh-CN" b="1" dirty="0"/>
              <a:t>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等于</a:t>
            </a:r>
            <a:r>
              <a:rPr lang="en-US" altLang="zh-CN" b="1" dirty="0"/>
              <a:t>1</a:t>
            </a:r>
            <a:r>
              <a:rPr lang="zh-CN" altLang="en-US" b="1" dirty="0"/>
              <a:t>，依次执行如下操作</a:t>
            </a:r>
          </a:p>
          <a:p>
            <a:r>
              <a:rPr lang="zh-CN" altLang="en-US" b="1" dirty="0"/>
              <a:t>		</a:t>
            </a:r>
            <a:r>
              <a:rPr lang="en-US" altLang="zh-CN" b="1" dirty="0"/>
              <a:t>3.2.1 </a:t>
            </a:r>
            <a:r>
              <a:rPr lang="en-US" altLang="zh-CN" b="1" dirty="0" err="1"/>
              <a:t>eachArea</a:t>
            </a:r>
            <a:r>
              <a:rPr lang="zh-CN" altLang="en-US" b="1" dirty="0"/>
              <a:t>加</a:t>
            </a:r>
            <a:r>
              <a:rPr lang="en-US" altLang="zh-CN" b="1" dirty="0"/>
              <a:t>1</a:t>
            </a:r>
          </a:p>
          <a:p>
            <a:r>
              <a:rPr lang="en-US" altLang="zh-CN" b="1" dirty="0"/>
              <a:t>		3.2.2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赋值为</a:t>
            </a:r>
            <a:r>
              <a:rPr lang="en-US" altLang="zh-CN" b="1" dirty="0"/>
              <a:t>0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6600"/>
                </a:solidFill>
              </a:rPr>
              <a:t>将</a:t>
            </a:r>
            <a:r>
              <a:rPr lang="en-US" altLang="zh-CN" b="1" dirty="0">
                <a:solidFill>
                  <a:srgbClr val="CC6600"/>
                </a:solidFill>
              </a:rPr>
              <a:t>1</a:t>
            </a:r>
            <a:r>
              <a:rPr lang="zh-CN" altLang="en-US" b="1" dirty="0">
                <a:solidFill>
                  <a:srgbClr val="CC6600"/>
                </a:solidFill>
              </a:rPr>
              <a:t>改为</a:t>
            </a:r>
            <a:r>
              <a:rPr lang="en-US" altLang="zh-CN" b="1" dirty="0">
                <a:solidFill>
                  <a:srgbClr val="CC6600"/>
                </a:solidFill>
              </a:rPr>
              <a:t>0</a:t>
            </a:r>
            <a:r>
              <a:rPr lang="zh-CN" altLang="en-US" b="1" dirty="0">
                <a:solidFill>
                  <a:srgbClr val="CC6600"/>
                </a:solidFill>
              </a:rPr>
              <a:t>，表示遍历过了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		</a:t>
            </a:r>
            <a:r>
              <a:rPr lang="en-US" altLang="zh-CN" b="1" dirty="0"/>
              <a:t>3.2.3 </a:t>
            </a:r>
            <a:r>
              <a:rPr lang="zh-CN" altLang="en-US" b="1" dirty="0"/>
              <a:t>将</a:t>
            </a:r>
            <a:r>
              <a:rPr lang="en-US" altLang="zh-CN" b="1" dirty="0" err="1"/>
              <a:t>i</a:t>
            </a:r>
            <a:r>
              <a:rPr lang="en-US" altLang="zh-CN" b="1" dirty="0"/>
              <a:t> * </a:t>
            </a:r>
            <a:r>
              <a:rPr lang="en-US" altLang="zh-CN" b="1" dirty="0" err="1"/>
              <a:t>columnAmount</a:t>
            </a:r>
            <a:r>
              <a:rPr lang="en-US" altLang="zh-CN" b="1" dirty="0"/>
              <a:t> + 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入队列</a:t>
            </a:r>
            <a:r>
              <a:rPr lang="en-US" altLang="zh-CN" b="1" dirty="0" err="1"/>
              <a:t>islandQueue</a:t>
            </a:r>
            <a:endParaRPr lang="en-US" altLang="zh-CN" b="1" dirty="0"/>
          </a:p>
          <a:p>
            <a:r>
              <a:rPr lang="en-US" altLang="zh-CN" b="1" dirty="0"/>
              <a:t>		3.2.4 </a:t>
            </a:r>
            <a:r>
              <a:rPr lang="zh-CN" altLang="en-US" b="1" dirty="0"/>
              <a:t>在</a:t>
            </a:r>
            <a:r>
              <a:rPr lang="en-US" altLang="zh-CN" b="1" dirty="0" err="1"/>
              <a:t>islandQueue</a:t>
            </a:r>
            <a:r>
              <a:rPr lang="zh-CN" altLang="en-US" b="1" dirty="0"/>
              <a:t>非空的情况下，依次执行如下操作：</a:t>
            </a:r>
          </a:p>
          <a:p>
            <a:r>
              <a:rPr lang="zh-CN" altLang="en-US" b="1" dirty="0"/>
              <a:t>			</a:t>
            </a:r>
            <a:r>
              <a:rPr lang="en-US" altLang="zh-CN" b="1" dirty="0"/>
              <a:t>3.2.4.1 </a:t>
            </a:r>
            <a:r>
              <a:rPr lang="zh-CN" altLang="en-US" b="1" dirty="0"/>
              <a:t>计算队列首元素的行号</a:t>
            </a:r>
            <a:r>
              <a:rPr lang="en-US" altLang="zh-CN" b="1" dirty="0" err="1"/>
              <a:t>eachRow</a:t>
            </a:r>
            <a:r>
              <a:rPr lang="zh-CN" altLang="en-US" b="1" dirty="0"/>
              <a:t>、列号</a:t>
            </a:r>
            <a:r>
              <a:rPr lang="en-US" altLang="zh-CN" b="1" dirty="0" err="1"/>
              <a:t>eachColumn</a:t>
            </a:r>
            <a:endParaRPr lang="en-US" altLang="zh-CN" b="1" dirty="0"/>
          </a:p>
          <a:p>
            <a:r>
              <a:rPr lang="en-US" altLang="zh-CN" b="1" dirty="0"/>
              <a:t>			3.2.4.2 </a:t>
            </a:r>
            <a:r>
              <a:rPr lang="zh-CN" altLang="en-US" b="1" dirty="0"/>
              <a:t>判断队首上、下、左、右的元素是否为</a:t>
            </a:r>
            <a:r>
              <a:rPr lang="en-US" altLang="zh-CN" b="1" dirty="0"/>
              <a:t>1</a:t>
            </a:r>
          </a:p>
          <a:p>
            <a:r>
              <a:rPr lang="en-US" altLang="zh-CN" b="1" dirty="0"/>
              <a:t>				3.2.4.2.1 </a:t>
            </a:r>
            <a:r>
              <a:rPr lang="zh-CN" altLang="en-US" b="1" dirty="0">
                <a:solidFill>
                  <a:srgbClr val="0000CC"/>
                </a:solidFill>
              </a:rPr>
              <a:t>是的话，</a:t>
            </a:r>
            <a:r>
              <a:rPr lang="en-US" altLang="zh-CN" b="1" dirty="0" err="1">
                <a:solidFill>
                  <a:srgbClr val="0000CC"/>
                </a:solidFill>
              </a:rPr>
              <a:t>eachArea</a:t>
            </a:r>
            <a:r>
              <a:rPr lang="zh-CN" altLang="en-US" b="1" dirty="0">
                <a:solidFill>
                  <a:srgbClr val="0000CC"/>
                </a:solidFill>
              </a:rPr>
              <a:t>加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，元素值改为</a:t>
            </a:r>
            <a:r>
              <a:rPr lang="en-US" altLang="zh-CN" b="1" dirty="0">
                <a:solidFill>
                  <a:srgbClr val="0000CC"/>
                </a:solidFill>
              </a:rPr>
              <a:t>0</a:t>
            </a:r>
            <a:r>
              <a:rPr lang="zh-CN" altLang="en-US" b="1" dirty="0">
                <a:solidFill>
                  <a:srgbClr val="0000CC"/>
                </a:solidFill>
              </a:rPr>
              <a:t>，元素序号入队列</a:t>
            </a:r>
            <a:r>
              <a:rPr lang="en-US" altLang="zh-CN" b="1" dirty="0" err="1">
                <a:solidFill>
                  <a:srgbClr val="0000CC"/>
                </a:solidFill>
              </a:rPr>
              <a:t>islandQueue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en-US" altLang="zh-CN" b="1" dirty="0"/>
              <a:t>			3.2.4.3 </a:t>
            </a:r>
            <a:r>
              <a:rPr lang="zh-CN" altLang="en-US" b="1" dirty="0"/>
              <a:t>队列首元素出队列</a:t>
            </a:r>
          </a:p>
          <a:p>
            <a:r>
              <a:rPr lang="zh-CN" altLang="en-US" b="1" dirty="0"/>
              <a:t>		</a:t>
            </a:r>
            <a:r>
              <a:rPr lang="en-US" altLang="zh-CN" b="1" dirty="0"/>
              <a:t>3.2.5 </a:t>
            </a:r>
            <a:r>
              <a:rPr lang="zh-CN" altLang="en-US" b="1" dirty="0">
                <a:solidFill>
                  <a:srgbClr val="009900"/>
                </a:solidFill>
              </a:rPr>
              <a:t>将</a:t>
            </a:r>
            <a:r>
              <a:rPr lang="en-US" altLang="zh-CN" b="1" dirty="0" err="1">
                <a:solidFill>
                  <a:srgbClr val="009900"/>
                </a:solidFill>
              </a:rPr>
              <a:t>maxArea</a:t>
            </a:r>
            <a:r>
              <a:rPr lang="zh-CN" altLang="en-US" b="1" dirty="0">
                <a:solidFill>
                  <a:srgbClr val="009900"/>
                </a:solidFill>
              </a:rPr>
              <a:t>更新为</a:t>
            </a:r>
            <a:r>
              <a:rPr lang="en-US" altLang="zh-CN" b="1" dirty="0" err="1">
                <a:solidFill>
                  <a:srgbClr val="009900"/>
                </a:solidFill>
              </a:rPr>
              <a:t>Math.max</a:t>
            </a:r>
            <a:r>
              <a:rPr lang="en-US" altLang="zh-CN" b="1" dirty="0">
                <a:solidFill>
                  <a:srgbClr val="009900"/>
                </a:solidFill>
              </a:rPr>
              <a:t>(</a:t>
            </a:r>
            <a:r>
              <a:rPr lang="en-US" altLang="zh-CN" b="1" dirty="0" err="1">
                <a:solidFill>
                  <a:srgbClr val="009900"/>
                </a:solidFill>
              </a:rPr>
              <a:t>maxArea</a:t>
            </a:r>
            <a:r>
              <a:rPr lang="en-US" altLang="zh-CN" b="1" dirty="0">
                <a:solidFill>
                  <a:srgbClr val="009900"/>
                </a:solidFill>
              </a:rPr>
              <a:t>, </a:t>
            </a:r>
            <a:r>
              <a:rPr lang="en-US" altLang="zh-CN" b="1" dirty="0" err="1">
                <a:solidFill>
                  <a:srgbClr val="009900"/>
                </a:solidFill>
              </a:rPr>
              <a:t>eachArea</a:t>
            </a:r>
            <a:r>
              <a:rPr lang="en-US" altLang="zh-CN" b="1" dirty="0">
                <a:solidFill>
                  <a:srgbClr val="009900"/>
                </a:solidFill>
              </a:rPr>
              <a:t>)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/>
              <a:t>maxArea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0000CC"/>
                </a:solidFill>
              </a:rPr>
              <a:t>备注</a:t>
            </a:r>
            <a:r>
              <a:rPr lang="zh-CN" altLang="en-US" b="1" dirty="0"/>
              <a:t>：可以</a:t>
            </a:r>
            <a:r>
              <a:rPr lang="zh-CN" altLang="en-US" b="1" dirty="0">
                <a:solidFill>
                  <a:srgbClr val="009900"/>
                </a:solidFill>
              </a:rPr>
              <a:t>定义方向数组</a:t>
            </a:r>
            <a:r>
              <a:rPr lang="en-US" altLang="zh-CN" b="1" dirty="0"/>
              <a:t>DIRECTIONS = {{-1, 0}, {1, 0}, {0, -1}, {0, 1}};</a:t>
            </a:r>
            <a:r>
              <a:rPr lang="zh-CN" altLang="en-US" b="1" dirty="0"/>
              <a:t>来表示上下左右，针对每个元素，</a:t>
            </a:r>
            <a:r>
              <a:rPr lang="zh-CN" altLang="en-US" b="1" dirty="0">
                <a:solidFill>
                  <a:srgbClr val="009900"/>
                </a:solidFill>
              </a:rPr>
              <a:t>遍历该数组来构造下一个元素的坐标</a:t>
            </a:r>
            <a:r>
              <a:rPr lang="zh-CN" altLang="en-US" b="1" dirty="0"/>
              <a:t>，从而，减少代码量。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3B1F9D-E177-4013-9178-A3A71E98F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79" y="0"/>
            <a:ext cx="3805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6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-108021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151. Reverse Words in a String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5FB48D-D37C-4D6E-BE42-A0D1BDFDB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3" y="567229"/>
            <a:ext cx="6653579" cy="45535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2CF09E7-F617-405F-8B16-D3761076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3" y="5200152"/>
            <a:ext cx="8388915" cy="16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19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151. Reverse Words in a String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方法一：</a:t>
            </a:r>
            <a:r>
              <a:rPr lang="zh-CN" altLang="en-US" b="1" dirty="0">
                <a:solidFill>
                  <a:srgbClr val="0000CC"/>
                </a:solidFill>
              </a:rPr>
              <a:t>两轮翻转法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O(1)[C</a:t>
            </a:r>
            <a:r>
              <a:rPr lang="zh-CN" altLang="en-US" b="1" dirty="0"/>
              <a:t>语言</a:t>
            </a:r>
            <a:r>
              <a:rPr lang="en-US" altLang="zh-CN" b="1" dirty="0"/>
              <a:t>]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A </a:t>
            </a:r>
            <a:r>
              <a:rPr lang="zh-CN" altLang="en-US" b="1" dirty="0">
                <a:solidFill>
                  <a:srgbClr val="FF0066"/>
                </a:solidFill>
              </a:rPr>
              <a:t>实现</a:t>
            </a:r>
            <a:r>
              <a:rPr lang="en-US" altLang="zh-CN" b="1" dirty="0" err="1">
                <a:solidFill>
                  <a:srgbClr val="FF0066"/>
                </a:solidFill>
              </a:rPr>
              <a:t>reverseArray</a:t>
            </a:r>
            <a:r>
              <a:rPr lang="zh-CN" altLang="en-US" b="1" dirty="0">
                <a:solidFill>
                  <a:srgbClr val="FF0066"/>
                </a:solidFill>
              </a:rPr>
              <a:t>函数</a:t>
            </a:r>
            <a:r>
              <a:rPr lang="zh-CN" altLang="en-US" b="1" dirty="0"/>
              <a:t>，对字符串数组区间进行整体翻转</a:t>
            </a:r>
          </a:p>
          <a:p>
            <a:r>
              <a:rPr lang="en-US" altLang="zh-CN" b="1" dirty="0"/>
              <a:t>B </a:t>
            </a:r>
            <a:r>
              <a:rPr lang="zh-CN" altLang="en-US" b="1" dirty="0">
                <a:solidFill>
                  <a:srgbClr val="CC6600"/>
                </a:solidFill>
              </a:rPr>
              <a:t>实现</a:t>
            </a:r>
            <a:r>
              <a:rPr lang="en-US" altLang="zh-CN" b="1" dirty="0" err="1">
                <a:solidFill>
                  <a:srgbClr val="CC6600"/>
                </a:solidFill>
              </a:rPr>
              <a:t>formatArray</a:t>
            </a:r>
            <a:r>
              <a:rPr lang="zh-CN" altLang="en-US" b="1" dirty="0">
                <a:solidFill>
                  <a:srgbClr val="CC6600"/>
                </a:solidFill>
              </a:rPr>
              <a:t>函数</a:t>
            </a:r>
            <a:r>
              <a:rPr lang="zh-CN" altLang="en-US" b="1" dirty="0"/>
              <a:t>，通过移动字符的形式，将字符数组开头、中间、结尾多余的空格覆盖掉，返回有效字符串的长度</a:t>
            </a:r>
            <a:r>
              <a:rPr lang="en-US" altLang="zh-CN" b="1" dirty="0"/>
              <a:t>+1</a:t>
            </a:r>
          </a:p>
          <a:p>
            <a:r>
              <a:rPr lang="en-US" altLang="zh-CN" b="1" dirty="0"/>
              <a:t>C </a:t>
            </a:r>
            <a:r>
              <a:rPr lang="zh-CN" altLang="en-US" b="1" dirty="0">
                <a:solidFill>
                  <a:srgbClr val="9900CC"/>
                </a:solidFill>
              </a:rPr>
              <a:t>实现主函数</a:t>
            </a:r>
            <a:r>
              <a:rPr lang="zh-CN" altLang="en-US" b="1" dirty="0"/>
              <a:t>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将字符串转换为字符数组，调用</a:t>
            </a:r>
            <a:r>
              <a:rPr lang="en-US" altLang="zh-CN" b="1" dirty="0" err="1"/>
              <a:t>reverseArray</a:t>
            </a:r>
            <a:r>
              <a:rPr lang="zh-CN" altLang="en-US" b="1" dirty="0"/>
              <a:t>将数组整体翻转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遍历字符数组，找到每个单词的起止位置，对单词数组区间调用</a:t>
            </a:r>
            <a:r>
              <a:rPr lang="en-US" altLang="zh-CN" b="1" dirty="0" err="1"/>
              <a:t>reverseArray</a:t>
            </a:r>
            <a:r>
              <a:rPr lang="zh-CN" altLang="en-US" b="1" dirty="0"/>
              <a:t>进行翻转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调用</a:t>
            </a:r>
            <a:r>
              <a:rPr lang="en-US" altLang="zh-CN" b="1" dirty="0" err="1"/>
              <a:t>formatArray</a:t>
            </a:r>
            <a:r>
              <a:rPr lang="zh-CN" altLang="en-US" b="1" dirty="0"/>
              <a:t>函数，规格化字符数组，获得数组长度</a:t>
            </a:r>
            <a:r>
              <a:rPr lang="en-US" altLang="zh-CN" b="1" dirty="0"/>
              <a:t>+1</a:t>
            </a:r>
            <a:r>
              <a:rPr lang="zh-CN" altLang="en-US" b="1" dirty="0"/>
              <a:t>的值</a:t>
            </a:r>
            <a:r>
              <a:rPr lang="en-US" altLang="zh-CN" b="1" dirty="0" err="1"/>
              <a:t>lengthBound</a:t>
            </a:r>
            <a:endParaRPr lang="en-US" altLang="zh-CN" b="1" dirty="0"/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/>
              <a:t>String.valueOf</a:t>
            </a:r>
            <a:r>
              <a:rPr lang="en-US" altLang="zh-CN" b="1" dirty="0"/>
              <a:t>(</a:t>
            </a:r>
            <a:r>
              <a:rPr lang="en-US" altLang="zh-CN" b="1" dirty="0" err="1"/>
              <a:t>inputArray</a:t>
            </a:r>
            <a:r>
              <a:rPr lang="en-US" altLang="zh-CN" b="1" dirty="0"/>
              <a:t>).substring(0, </a:t>
            </a:r>
            <a:r>
              <a:rPr lang="en-US" altLang="zh-CN" b="1" dirty="0" err="1"/>
              <a:t>lengthBound</a:t>
            </a:r>
            <a:r>
              <a:rPr lang="en-US" altLang="zh-CN" b="1" dirty="0"/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886E08-5FDB-4B4D-B89F-5946AD40E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096" y="0"/>
            <a:ext cx="2477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7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0383" y="1489518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 dirty="0"/>
              <a:t>线段树的</a:t>
            </a:r>
            <a:r>
              <a:rPr lang="zh-CN" altLang="en-US" sz="2800" b="1" cap="none" dirty="0">
                <a:solidFill>
                  <a:srgbClr val="FF0066"/>
                </a:solidFill>
              </a:rPr>
              <a:t>定义和特点</a:t>
            </a:r>
            <a:endParaRPr lang="en-US" altLang="zh-CN" sz="2800" b="1" cap="none" dirty="0">
              <a:solidFill>
                <a:srgbClr val="FF0066"/>
              </a:solidFill>
            </a:endParaRPr>
          </a:p>
          <a:p>
            <a:r>
              <a:rPr lang="zh-CN" altLang="en-US" sz="2800" b="1" cap="none" dirty="0"/>
              <a:t>线段树的</a:t>
            </a:r>
            <a:r>
              <a:rPr lang="zh-CN" altLang="en-US" sz="2800" b="1" cap="none" dirty="0">
                <a:solidFill>
                  <a:srgbClr val="CC6600"/>
                </a:solidFill>
              </a:rPr>
              <a:t>初始化</a:t>
            </a:r>
            <a:r>
              <a:rPr lang="zh-CN" altLang="en-US" sz="2800" b="1" cap="none" dirty="0"/>
              <a:t>（真题举例）</a:t>
            </a:r>
            <a:endParaRPr lang="en-US" altLang="zh-CN" sz="2800" b="1" cap="none" dirty="0"/>
          </a:p>
          <a:p>
            <a:r>
              <a:rPr lang="zh-CN" altLang="en-US" sz="2800" b="1" cap="none" dirty="0"/>
              <a:t>线段树的</a:t>
            </a:r>
            <a:r>
              <a:rPr lang="zh-CN" altLang="en-US" sz="2800" b="1" cap="none" dirty="0">
                <a:solidFill>
                  <a:srgbClr val="0000CC"/>
                </a:solidFill>
              </a:rPr>
              <a:t>更新</a:t>
            </a:r>
            <a:r>
              <a:rPr lang="zh-CN" altLang="en-US" sz="2800" b="1" cap="none" dirty="0"/>
              <a:t>（真题举例）</a:t>
            </a:r>
            <a:endParaRPr lang="en-US" altLang="zh-CN" sz="2800" b="1" cap="none" dirty="0"/>
          </a:p>
          <a:p>
            <a:r>
              <a:rPr lang="zh-CN" altLang="en-US" sz="2800" b="1" cap="none" dirty="0"/>
              <a:t>线段树的</a:t>
            </a:r>
            <a:r>
              <a:rPr lang="zh-CN" altLang="en-US" sz="2800" b="1" cap="none" dirty="0">
                <a:solidFill>
                  <a:srgbClr val="CC00CC"/>
                </a:solidFill>
              </a:rPr>
              <a:t>区间查询</a:t>
            </a:r>
            <a:r>
              <a:rPr lang="zh-CN" altLang="en-US" sz="2800" b="1" cap="none" dirty="0"/>
              <a:t>（真题举例）</a:t>
            </a:r>
            <a:endParaRPr lang="en-US" altLang="zh-CN" sz="2800" b="1" cap="none" dirty="0"/>
          </a:p>
          <a:p>
            <a:r>
              <a:rPr lang="zh-CN" altLang="en-US" sz="2800" b="1" cap="none" dirty="0"/>
              <a:t>线段树的</a:t>
            </a:r>
            <a:r>
              <a:rPr lang="zh-CN" altLang="en-US" sz="2800" b="1" cap="none" dirty="0">
                <a:solidFill>
                  <a:srgbClr val="009900"/>
                </a:solidFill>
              </a:rPr>
              <a:t>实现</a:t>
            </a:r>
            <a:r>
              <a:rPr lang="zh-CN" altLang="en-US" sz="2800" b="1" cap="none" dirty="0"/>
              <a:t>（真题举例）</a:t>
            </a:r>
            <a:endParaRPr lang="en-US" altLang="zh-CN" sz="2800" b="1" cap="none" dirty="0"/>
          </a:p>
          <a:p>
            <a:r>
              <a:rPr lang="zh-CN" altLang="en-US" sz="2800" b="1" cap="none" dirty="0"/>
              <a:t>真题解析（其他知识点）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151. Reverse Words in a String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方法二：</a:t>
            </a:r>
            <a:r>
              <a:rPr lang="zh-CN" altLang="en-US" b="1" dirty="0">
                <a:solidFill>
                  <a:srgbClr val="0000CC"/>
                </a:solidFill>
              </a:rPr>
              <a:t>拆分拼接法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去掉字符串首尾空格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按照空白字符串（</a:t>
            </a:r>
            <a:r>
              <a:rPr lang="en-US" altLang="zh-CN" b="1" dirty="0">
                <a:solidFill>
                  <a:srgbClr val="FF0066"/>
                </a:solidFill>
              </a:rPr>
              <a:t>\s+</a:t>
            </a:r>
            <a:r>
              <a:rPr lang="zh-CN" altLang="en-US" b="1" dirty="0"/>
              <a:t>）分割字符串为字符串数组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将字符串数组逆序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用空格拼接字符串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EDA292-A48D-422F-9CCA-25FFA587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88" y="2919266"/>
            <a:ext cx="7675858" cy="32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7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 cap="none"/>
              <a:t>线段树的定义和特点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254" y="0"/>
            <a:ext cx="11423592" cy="68579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线段树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是一棵用来存放给定区间内对应信息的</a:t>
            </a:r>
            <a:r>
              <a:rPr lang="zh-CN" altLang="en-US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完全二叉树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不一定是满二叉树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：对于元素值</a:t>
            </a:r>
            <a:r>
              <a:rPr lang="zh-CN" altLang="en-US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频繁更新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的数组，可以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快速求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区间和、区间最值或区间异或值。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：对于元素值</a:t>
            </a:r>
            <a:r>
              <a:rPr lang="zh-CN" altLang="en-US" sz="2400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固定不变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的数组，实现起来显得</a:t>
            </a:r>
            <a:r>
              <a:rPr lang="zh-CN" altLang="en-US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圆角矩形 37">
            <a:extLst>
              <a:ext uri="{FF2B5EF4-FFF2-40B4-BE49-F238E27FC236}">
                <a16:creationId xmlns:a16="http://schemas.microsoft.com/office/drawing/2014/main" id="{13F12C0A-6F2E-471A-89F7-C2455FDFA30B}"/>
              </a:ext>
            </a:extLst>
          </p:cNvPr>
          <p:cNvSpPr/>
          <p:nvPr/>
        </p:nvSpPr>
        <p:spPr>
          <a:xfrm>
            <a:off x="4188899" y="1056079"/>
            <a:ext cx="1008063" cy="5032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[1,8]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4" name="圆角矩形 38">
            <a:extLst>
              <a:ext uri="{FF2B5EF4-FFF2-40B4-BE49-F238E27FC236}">
                <a16:creationId xmlns:a16="http://schemas.microsoft.com/office/drawing/2014/main" id="{A0F41318-FCFB-40FE-B3E9-8771C9F70CE8}"/>
              </a:ext>
            </a:extLst>
          </p:cNvPr>
          <p:cNvSpPr/>
          <p:nvPr/>
        </p:nvSpPr>
        <p:spPr>
          <a:xfrm>
            <a:off x="2101337" y="1919679"/>
            <a:ext cx="1008062" cy="5032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[1,4]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5" name="圆角矩形 39">
            <a:extLst>
              <a:ext uri="{FF2B5EF4-FFF2-40B4-BE49-F238E27FC236}">
                <a16:creationId xmlns:a16="http://schemas.microsoft.com/office/drawing/2014/main" id="{739F70AA-B358-4786-913E-F830679E2CB8}"/>
              </a:ext>
            </a:extLst>
          </p:cNvPr>
          <p:cNvSpPr/>
          <p:nvPr/>
        </p:nvSpPr>
        <p:spPr>
          <a:xfrm>
            <a:off x="6422512" y="1919679"/>
            <a:ext cx="1008062" cy="5032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[5,8]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6" name="圆角矩形 40">
            <a:extLst>
              <a:ext uri="{FF2B5EF4-FFF2-40B4-BE49-F238E27FC236}">
                <a16:creationId xmlns:a16="http://schemas.microsoft.com/office/drawing/2014/main" id="{92AF6DF8-2599-4A6B-A7C9-A1D53F55CC31}"/>
              </a:ext>
            </a:extLst>
          </p:cNvPr>
          <p:cNvSpPr/>
          <p:nvPr/>
        </p:nvSpPr>
        <p:spPr>
          <a:xfrm>
            <a:off x="3109399" y="2927741"/>
            <a:ext cx="1008063" cy="503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[3,4]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7" name="圆角矩形 41">
            <a:extLst>
              <a:ext uri="{FF2B5EF4-FFF2-40B4-BE49-F238E27FC236}">
                <a16:creationId xmlns:a16="http://schemas.microsoft.com/office/drawing/2014/main" id="{C63CE9CE-9620-4F33-8775-B550DD951BCA}"/>
              </a:ext>
            </a:extLst>
          </p:cNvPr>
          <p:cNvSpPr/>
          <p:nvPr/>
        </p:nvSpPr>
        <p:spPr>
          <a:xfrm>
            <a:off x="948812" y="2927741"/>
            <a:ext cx="1008062" cy="503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[1,2]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8" name="圆角矩形 42">
            <a:extLst>
              <a:ext uri="{FF2B5EF4-FFF2-40B4-BE49-F238E27FC236}">
                <a16:creationId xmlns:a16="http://schemas.microsoft.com/office/drawing/2014/main" id="{C2A16207-ECC0-46AC-8DB3-0796C64374FA}"/>
              </a:ext>
            </a:extLst>
          </p:cNvPr>
          <p:cNvSpPr/>
          <p:nvPr/>
        </p:nvSpPr>
        <p:spPr>
          <a:xfrm>
            <a:off x="7502012" y="2927741"/>
            <a:ext cx="1008062" cy="503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[7,8]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9" name="圆角矩形 43">
            <a:extLst>
              <a:ext uri="{FF2B5EF4-FFF2-40B4-BE49-F238E27FC236}">
                <a16:creationId xmlns:a16="http://schemas.microsoft.com/office/drawing/2014/main" id="{6365A1D3-5A0B-4CFA-BC5A-0F30D92DA8FC}"/>
              </a:ext>
            </a:extLst>
          </p:cNvPr>
          <p:cNvSpPr/>
          <p:nvPr/>
        </p:nvSpPr>
        <p:spPr>
          <a:xfrm>
            <a:off x="5341424" y="2927741"/>
            <a:ext cx="1008063" cy="503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[5,6]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0" name="圆角矩形 44">
            <a:extLst>
              <a:ext uri="{FF2B5EF4-FFF2-40B4-BE49-F238E27FC236}">
                <a16:creationId xmlns:a16="http://schemas.microsoft.com/office/drawing/2014/main" id="{83C17B13-CA0A-422E-9EF3-BD07CD8F4DA3}"/>
              </a:ext>
            </a:extLst>
          </p:cNvPr>
          <p:cNvSpPr/>
          <p:nvPr/>
        </p:nvSpPr>
        <p:spPr>
          <a:xfrm>
            <a:off x="1463162" y="4007241"/>
            <a:ext cx="1008062" cy="504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2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1" name="圆角矩形 45">
            <a:extLst>
              <a:ext uri="{FF2B5EF4-FFF2-40B4-BE49-F238E27FC236}">
                <a16:creationId xmlns:a16="http://schemas.microsoft.com/office/drawing/2014/main" id="{2141B683-FE13-4018-9665-3BC8DA8B994E}"/>
              </a:ext>
            </a:extLst>
          </p:cNvPr>
          <p:cNvSpPr/>
          <p:nvPr/>
        </p:nvSpPr>
        <p:spPr>
          <a:xfrm>
            <a:off x="372549" y="4007241"/>
            <a:ext cx="1008063" cy="504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1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2" name="圆角矩形 46">
            <a:extLst>
              <a:ext uri="{FF2B5EF4-FFF2-40B4-BE49-F238E27FC236}">
                <a16:creationId xmlns:a16="http://schemas.microsoft.com/office/drawing/2014/main" id="{6A866F0C-3030-424B-BE06-98616F974212}"/>
              </a:ext>
            </a:extLst>
          </p:cNvPr>
          <p:cNvSpPr/>
          <p:nvPr/>
        </p:nvSpPr>
        <p:spPr>
          <a:xfrm>
            <a:off x="3644387" y="4007241"/>
            <a:ext cx="1008062" cy="504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4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3" name="圆角矩形 47">
            <a:extLst>
              <a:ext uri="{FF2B5EF4-FFF2-40B4-BE49-F238E27FC236}">
                <a16:creationId xmlns:a16="http://schemas.microsoft.com/office/drawing/2014/main" id="{372FFCD5-46F7-4CBD-9F60-EA8849E0FEBD}"/>
              </a:ext>
            </a:extLst>
          </p:cNvPr>
          <p:cNvSpPr/>
          <p:nvPr/>
        </p:nvSpPr>
        <p:spPr>
          <a:xfrm>
            <a:off x="2553774" y="4007241"/>
            <a:ext cx="1008063" cy="504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3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4" name="圆角矩形 48">
            <a:extLst>
              <a:ext uri="{FF2B5EF4-FFF2-40B4-BE49-F238E27FC236}">
                <a16:creationId xmlns:a16="http://schemas.microsoft.com/office/drawing/2014/main" id="{BB67D1BC-9010-457D-8C23-E5EEC4E8079B}"/>
              </a:ext>
            </a:extLst>
          </p:cNvPr>
          <p:cNvSpPr/>
          <p:nvPr/>
        </p:nvSpPr>
        <p:spPr>
          <a:xfrm>
            <a:off x="5825612" y="4007241"/>
            <a:ext cx="1008062" cy="504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6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5" name="圆角矩形 49">
            <a:extLst>
              <a:ext uri="{FF2B5EF4-FFF2-40B4-BE49-F238E27FC236}">
                <a16:creationId xmlns:a16="http://schemas.microsoft.com/office/drawing/2014/main" id="{295AB39D-FB7D-4C9D-B474-29642EC180C2}"/>
              </a:ext>
            </a:extLst>
          </p:cNvPr>
          <p:cNvSpPr/>
          <p:nvPr/>
        </p:nvSpPr>
        <p:spPr>
          <a:xfrm>
            <a:off x="4734999" y="4007241"/>
            <a:ext cx="1008063" cy="504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5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6" name="圆角矩形 50">
            <a:extLst>
              <a:ext uri="{FF2B5EF4-FFF2-40B4-BE49-F238E27FC236}">
                <a16:creationId xmlns:a16="http://schemas.microsoft.com/office/drawing/2014/main" id="{4D5E5642-B18E-40BB-B244-AE9C89923951}"/>
              </a:ext>
            </a:extLst>
          </p:cNvPr>
          <p:cNvSpPr/>
          <p:nvPr/>
        </p:nvSpPr>
        <p:spPr>
          <a:xfrm>
            <a:off x="8005249" y="4007241"/>
            <a:ext cx="1008063" cy="504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8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7" name="圆角矩形 51">
            <a:extLst>
              <a:ext uri="{FF2B5EF4-FFF2-40B4-BE49-F238E27FC236}">
                <a16:creationId xmlns:a16="http://schemas.microsoft.com/office/drawing/2014/main" id="{73A0142E-9070-414C-9BA1-4C1247BEDDC1}"/>
              </a:ext>
            </a:extLst>
          </p:cNvPr>
          <p:cNvSpPr/>
          <p:nvPr/>
        </p:nvSpPr>
        <p:spPr>
          <a:xfrm>
            <a:off x="6916224" y="4007241"/>
            <a:ext cx="1008063" cy="504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schemeClr val="tx2"/>
                </a:solidFill>
              </a:rPr>
              <a:t>7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B01B5CE-619F-4863-A277-6F85A4DEBA22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2606162" y="1559316"/>
            <a:ext cx="2087562" cy="3603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8B7E3E9-A1C4-42F8-BC61-F63253B74C52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4693724" y="1559316"/>
            <a:ext cx="2232025" cy="3603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D6FFC5D-9391-4F5E-B9DD-99D5DC714451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>
            <a:off x="6925749" y="2422916"/>
            <a:ext cx="1079500" cy="5048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46CEE0-29B7-49FE-9FFB-A882FB656045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 flipH="1">
            <a:off x="5846249" y="2422916"/>
            <a:ext cx="1079500" cy="5048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F4D42D0-6624-49F0-BC75-EE211276897E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 flipH="1">
            <a:off x="1453637" y="2422916"/>
            <a:ext cx="1152525" cy="5048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3809150-A541-45AF-8327-E9D27AAC6EEC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2606162" y="2422916"/>
            <a:ext cx="1008062" cy="5048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497A818-9386-4141-97BB-F7743854E1C8}"/>
              </a:ext>
            </a:extLst>
          </p:cNvPr>
          <p:cNvCxnSpPr>
            <a:stCxn id="37" idx="2"/>
            <a:endCxn id="41" idx="0"/>
          </p:cNvCxnSpPr>
          <p:nvPr/>
        </p:nvCxnSpPr>
        <p:spPr>
          <a:xfrm flipH="1">
            <a:off x="877374" y="3430979"/>
            <a:ext cx="576263" cy="576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DFBD24D-08D1-478F-9891-839CCA2689FC}"/>
              </a:ext>
            </a:extLst>
          </p:cNvPr>
          <p:cNvCxnSpPr>
            <a:stCxn id="37" idx="2"/>
            <a:endCxn id="40" idx="0"/>
          </p:cNvCxnSpPr>
          <p:nvPr/>
        </p:nvCxnSpPr>
        <p:spPr>
          <a:xfrm>
            <a:off x="1453637" y="3430979"/>
            <a:ext cx="514350" cy="576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1D763B5-0BC5-4EB9-96EB-EFBDBAF048C7}"/>
              </a:ext>
            </a:extLst>
          </p:cNvPr>
          <p:cNvCxnSpPr>
            <a:stCxn id="36" idx="2"/>
            <a:endCxn id="43" idx="0"/>
          </p:cNvCxnSpPr>
          <p:nvPr/>
        </p:nvCxnSpPr>
        <p:spPr>
          <a:xfrm flipH="1">
            <a:off x="3058599" y="3430979"/>
            <a:ext cx="555625" cy="576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0F85D68-12C9-4880-A5B1-C5CD211C2FE1}"/>
              </a:ext>
            </a:extLst>
          </p:cNvPr>
          <p:cNvCxnSpPr>
            <a:stCxn id="36" idx="2"/>
            <a:endCxn id="42" idx="0"/>
          </p:cNvCxnSpPr>
          <p:nvPr/>
        </p:nvCxnSpPr>
        <p:spPr>
          <a:xfrm>
            <a:off x="3614224" y="3430979"/>
            <a:ext cx="533400" cy="576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FFB47CB-75FD-4486-8704-A9393E0B6CD9}"/>
              </a:ext>
            </a:extLst>
          </p:cNvPr>
          <p:cNvCxnSpPr>
            <a:stCxn id="39" idx="2"/>
            <a:endCxn id="45" idx="0"/>
          </p:cNvCxnSpPr>
          <p:nvPr/>
        </p:nvCxnSpPr>
        <p:spPr>
          <a:xfrm flipH="1">
            <a:off x="5238237" y="3430979"/>
            <a:ext cx="608012" cy="576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7F870DE-CF1A-4E6A-8559-864975A9FFCD}"/>
              </a:ext>
            </a:extLst>
          </p:cNvPr>
          <p:cNvCxnSpPr>
            <a:stCxn id="39" idx="2"/>
            <a:endCxn id="44" idx="0"/>
          </p:cNvCxnSpPr>
          <p:nvPr/>
        </p:nvCxnSpPr>
        <p:spPr>
          <a:xfrm>
            <a:off x="5846249" y="3430979"/>
            <a:ext cx="482600" cy="576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DDF17C0-56E4-4AAF-8F47-BB7A8971C400}"/>
              </a:ext>
            </a:extLst>
          </p:cNvPr>
          <p:cNvCxnSpPr>
            <a:stCxn id="38" idx="2"/>
            <a:endCxn id="46" idx="0"/>
          </p:cNvCxnSpPr>
          <p:nvPr/>
        </p:nvCxnSpPr>
        <p:spPr>
          <a:xfrm>
            <a:off x="8005249" y="3430979"/>
            <a:ext cx="504825" cy="576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1CE7A88-51DA-470F-A7A2-D8471825234C}"/>
              </a:ext>
            </a:extLst>
          </p:cNvPr>
          <p:cNvCxnSpPr>
            <a:stCxn id="38" idx="2"/>
            <a:endCxn id="47" idx="0"/>
          </p:cNvCxnSpPr>
          <p:nvPr/>
        </p:nvCxnSpPr>
        <p:spPr>
          <a:xfrm flipH="1">
            <a:off x="7419462" y="3430979"/>
            <a:ext cx="585787" cy="576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 cap="none"/>
              <a:t>线段树的初始化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39093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307. Range Sum Query - Mutable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D91B0C-42AC-4958-8487-A63A0016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16" y="1231832"/>
            <a:ext cx="8620594" cy="55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0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 cap="none"/>
              <a:t>线段树的初始化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39092"/>
            <a:ext cx="12192000" cy="631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假设输入数组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A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为：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[4,3,5,1,6,7,2]</a:t>
            </a: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、创建</a:t>
            </a:r>
            <a:r>
              <a:rPr lang="zh-CN" altLang="en-US" sz="2400" b="1" cap="none" dirty="0">
                <a:solidFill>
                  <a:srgbClr val="FF0066"/>
                </a:solidFill>
                <a:latin typeface="+mj-ea"/>
                <a:ea typeface="+mj-ea"/>
              </a:rPr>
              <a:t>目标数组</a:t>
            </a:r>
            <a:r>
              <a:rPr lang="en-US" altLang="zh-CN" sz="2400" b="1" cap="none" dirty="0">
                <a:solidFill>
                  <a:srgbClr val="FF0066"/>
                </a:solidFill>
                <a:latin typeface="+mj-ea"/>
                <a:ea typeface="+mj-ea"/>
              </a:rPr>
              <a:t>B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，大小为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A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的</a:t>
            </a:r>
            <a:r>
              <a:rPr lang="zh-CN" altLang="en-US" sz="2400" b="1" cap="none" dirty="0">
                <a:solidFill>
                  <a:srgbClr val="0000CC"/>
                </a:solidFill>
                <a:latin typeface="+mj-ea"/>
                <a:ea typeface="+mj-ea"/>
              </a:rPr>
              <a:t>两倍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，</a:t>
            </a:r>
            <a:r>
              <a:rPr lang="en-US" altLang="zh-CN" sz="2400" b="1" cap="none" dirty="0">
                <a:solidFill>
                  <a:srgbClr val="9900CC"/>
                </a:solidFill>
                <a:latin typeface="+mj-ea"/>
                <a:ea typeface="+mj-ea"/>
              </a:rPr>
              <a:t>B[0]</a:t>
            </a:r>
            <a:r>
              <a:rPr lang="zh-CN" altLang="en-US" sz="2400" b="1" cap="none" dirty="0">
                <a:solidFill>
                  <a:srgbClr val="9900CC"/>
                </a:solidFill>
                <a:latin typeface="+mj-ea"/>
                <a:ea typeface="+mj-ea"/>
              </a:rPr>
              <a:t>不使用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。满二叉树，总元素个数为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2^n - 1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。</a:t>
            </a: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、将</a:t>
            </a:r>
            <a:r>
              <a:rPr lang="zh-CN" altLang="en-US" sz="2400" b="1" cap="none" dirty="0">
                <a:solidFill>
                  <a:srgbClr val="6600FF"/>
                </a:solidFill>
                <a:latin typeface="+mj-ea"/>
                <a:ea typeface="+mj-ea"/>
              </a:rPr>
              <a:t>数组</a:t>
            </a:r>
            <a:r>
              <a:rPr lang="en-US" altLang="zh-CN" sz="2400" b="1" cap="none" dirty="0">
                <a:solidFill>
                  <a:srgbClr val="6600FF"/>
                </a:solidFill>
                <a:latin typeface="+mj-ea"/>
                <a:ea typeface="+mj-ea"/>
              </a:rPr>
              <a:t>A</a:t>
            </a:r>
            <a:r>
              <a:rPr lang="zh-CN" altLang="en-US" sz="2400" b="1" cap="none" dirty="0">
                <a:solidFill>
                  <a:srgbClr val="6600FF"/>
                </a:solidFill>
                <a:latin typeface="+mj-ea"/>
                <a:ea typeface="+mj-ea"/>
              </a:rPr>
              <a:t>的值，存储到</a:t>
            </a:r>
            <a:r>
              <a:rPr lang="en-US" altLang="zh-CN" sz="2400" b="1" cap="none" dirty="0">
                <a:solidFill>
                  <a:srgbClr val="6600FF"/>
                </a:solidFill>
                <a:latin typeface="+mj-ea"/>
                <a:ea typeface="+mj-ea"/>
              </a:rPr>
              <a:t>B[7]</a:t>
            </a:r>
            <a:r>
              <a:rPr lang="zh-CN" altLang="en-US" sz="2400" b="1" cap="none" dirty="0">
                <a:solidFill>
                  <a:srgbClr val="6600FF"/>
                </a:solidFill>
                <a:latin typeface="+mj-ea"/>
                <a:ea typeface="+mj-ea"/>
              </a:rPr>
              <a:t>到</a:t>
            </a:r>
            <a:r>
              <a:rPr lang="en-US" altLang="zh-CN" sz="2400" b="1" cap="none" dirty="0">
                <a:solidFill>
                  <a:srgbClr val="6600FF"/>
                </a:solidFill>
                <a:latin typeface="+mj-ea"/>
                <a:ea typeface="+mj-ea"/>
              </a:rPr>
              <a:t>B[13]</a:t>
            </a:r>
            <a:r>
              <a:rPr lang="zh-CN" altLang="en-US" sz="2400" b="1" cap="none" dirty="0">
                <a:solidFill>
                  <a:srgbClr val="6600FF"/>
                </a:solidFill>
                <a:latin typeface="+mj-ea"/>
                <a:ea typeface="+mj-ea"/>
              </a:rPr>
              <a:t>中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。</a:t>
            </a: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、将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B[1]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到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B[13]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表示为完全二叉树结构。</a:t>
            </a: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、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B[1]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到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B[6]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的值为</a:t>
            </a:r>
            <a:r>
              <a:rPr lang="en-US" altLang="zh-CN" sz="2400" b="1" cap="none" dirty="0">
                <a:solidFill>
                  <a:srgbClr val="CC00CC"/>
                </a:solidFill>
                <a:latin typeface="+mj-ea"/>
                <a:ea typeface="+mj-ea"/>
              </a:rPr>
              <a:t>B[</a:t>
            </a:r>
            <a:r>
              <a:rPr lang="en-US" altLang="zh-CN" sz="2400" b="1" cap="none" dirty="0" err="1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lang="en-US" altLang="zh-CN" sz="2400" b="1" cap="none" dirty="0">
                <a:solidFill>
                  <a:srgbClr val="CC00CC"/>
                </a:solidFill>
                <a:latin typeface="+mj-ea"/>
                <a:ea typeface="+mj-ea"/>
              </a:rPr>
              <a:t>] = B[</a:t>
            </a:r>
            <a:r>
              <a:rPr lang="en-US" altLang="zh-CN" sz="2400" b="1" cap="none" dirty="0">
                <a:solidFill>
                  <a:srgbClr val="CC6600"/>
                </a:solidFill>
                <a:latin typeface="+mj-ea"/>
                <a:ea typeface="+mj-ea"/>
              </a:rPr>
              <a:t>2</a:t>
            </a:r>
            <a:r>
              <a:rPr lang="en-US" altLang="zh-CN" sz="2400" b="1" cap="none" dirty="0">
                <a:solidFill>
                  <a:srgbClr val="CC00CC"/>
                </a:solidFill>
                <a:latin typeface="+mj-ea"/>
                <a:ea typeface="+mj-ea"/>
              </a:rPr>
              <a:t>*</a:t>
            </a:r>
            <a:r>
              <a:rPr lang="en-US" altLang="zh-CN" sz="2400" b="1" cap="none" dirty="0" err="1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lang="en-US" altLang="zh-CN" sz="2400" b="1" cap="none" dirty="0">
                <a:solidFill>
                  <a:srgbClr val="CC00CC"/>
                </a:solidFill>
                <a:latin typeface="+mj-ea"/>
                <a:ea typeface="+mj-ea"/>
              </a:rPr>
              <a:t>] + B[</a:t>
            </a:r>
            <a:r>
              <a:rPr lang="en-US" altLang="zh-CN" sz="2400" b="1" cap="none" dirty="0">
                <a:solidFill>
                  <a:srgbClr val="CC6600"/>
                </a:solidFill>
                <a:latin typeface="+mj-ea"/>
                <a:ea typeface="+mj-ea"/>
              </a:rPr>
              <a:t>2</a:t>
            </a:r>
            <a:r>
              <a:rPr lang="en-US" altLang="zh-CN" sz="2400" b="1" cap="none" dirty="0">
                <a:solidFill>
                  <a:srgbClr val="CC00CC"/>
                </a:solidFill>
                <a:latin typeface="+mj-ea"/>
                <a:ea typeface="+mj-ea"/>
              </a:rPr>
              <a:t>*</a:t>
            </a:r>
            <a:r>
              <a:rPr lang="en-US" altLang="zh-CN" sz="2400" b="1" cap="none" dirty="0">
                <a:solidFill>
                  <a:srgbClr val="FF0000"/>
                </a:solidFill>
                <a:latin typeface="+mj-ea"/>
                <a:ea typeface="+mj-ea"/>
              </a:rPr>
              <a:t>i</a:t>
            </a:r>
            <a:r>
              <a:rPr lang="en-US" altLang="zh-CN" sz="2400" b="1" cap="none" dirty="0">
                <a:solidFill>
                  <a:srgbClr val="CC00CC"/>
                </a:solidFill>
                <a:latin typeface="+mj-ea"/>
                <a:ea typeface="+mj-ea"/>
              </a:rPr>
              <a:t>+</a:t>
            </a:r>
            <a:r>
              <a:rPr lang="en-US" altLang="zh-CN" sz="2400" b="1" cap="none" dirty="0">
                <a:solidFill>
                  <a:srgbClr val="009900"/>
                </a:solidFill>
                <a:latin typeface="+mj-ea"/>
                <a:ea typeface="+mj-ea"/>
              </a:rPr>
              <a:t>1</a:t>
            </a:r>
            <a:r>
              <a:rPr lang="en-US" altLang="zh-CN" sz="2400" b="1" cap="none" dirty="0">
                <a:solidFill>
                  <a:srgbClr val="CC00CC"/>
                </a:solidFill>
                <a:latin typeface="+mj-ea"/>
                <a:ea typeface="+mj-ea"/>
              </a:rPr>
              <a:t>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。</a:t>
            </a: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树的高度：</a:t>
            </a:r>
            <a:r>
              <a:rPr lang="en-US" altLang="zh-CN" sz="2400" b="1" cap="none" dirty="0" err="1">
                <a:solidFill>
                  <a:srgbClr val="000000"/>
                </a:solidFill>
                <a:latin typeface="+mj-ea"/>
                <a:ea typeface="+mj-ea"/>
              </a:rPr>
              <a:t>logn</a:t>
            </a: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FF0066"/>
                </a:solidFill>
                <a:latin typeface="+mj-ea"/>
                <a:ea typeface="+mj-ea"/>
              </a:rPr>
              <a:t>父节点下标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：</a:t>
            </a:r>
            <a:r>
              <a:rPr lang="en-US" altLang="zh-CN" sz="2400" b="1" cap="none" dirty="0" err="1">
                <a:solidFill>
                  <a:srgbClr val="009900"/>
                </a:solidFill>
                <a:latin typeface="+mj-ea"/>
                <a:ea typeface="+mj-ea"/>
              </a:rPr>
              <a:t>i</a:t>
            </a:r>
            <a:endParaRPr lang="en-US" altLang="zh-CN" sz="2400" b="1" cap="none" dirty="0">
              <a:solidFill>
                <a:srgbClr val="0099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FF0066"/>
                </a:solidFill>
                <a:latin typeface="+mj-ea"/>
                <a:ea typeface="+mj-ea"/>
              </a:rPr>
              <a:t>左孩子下标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（偶数）：</a:t>
            </a:r>
            <a:r>
              <a:rPr lang="en-US" altLang="zh-CN" sz="2400" b="1" cap="none" dirty="0">
                <a:solidFill>
                  <a:srgbClr val="6600FF"/>
                </a:solidFill>
                <a:latin typeface="+mj-ea"/>
                <a:ea typeface="+mj-ea"/>
              </a:rPr>
              <a:t>2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*</a:t>
            </a:r>
            <a:r>
              <a:rPr lang="en-US" altLang="zh-CN" sz="2400" b="1" cap="none" dirty="0" err="1">
                <a:solidFill>
                  <a:srgbClr val="009900"/>
                </a:solidFill>
                <a:latin typeface="+mj-ea"/>
                <a:ea typeface="+mj-ea"/>
              </a:rPr>
              <a:t>i</a:t>
            </a:r>
            <a:endParaRPr lang="en-US" altLang="zh-CN" sz="2400" b="1" cap="none" dirty="0">
              <a:solidFill>
                <a:srgbClr val="0099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FF0066"/>
                </a:solidFill>
                <a:latin typeface="+mj-ea"/>
                <a:ea typeface="+mj-ea"/>
              </a:rPr>
              <a:t>右孩子下标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（奇数）：</a:t>
            </a:r>
            <a:r>
              <a:rPr lang="en-US" altLang="zh-CN" sz="2400" b="1" cap="none" dirty="0">
                <a:solidFill>
                  <a:srgbClr val="6600FF"/>
                </a:solidFill>
                <a:latin typeface="+mj-ea"/>
                <a:ea typeface="+mj-ea"/>
              </a:rPr>
              <a:t>2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*</a:t>
            </a:r>
            <a:r>
              <a:rPr lang="en-US" altLang="zh-CN" sz="2400" b="1" cap="none" dirty="0">
                <a:solidFill>
                  <a:srgbClr val="009900"/>
                </a:solidFill>
                <a:latin typeface="+mj-ea"/>
                <a:ea typeface="+mj-ea"/>
              </a:rPr>
              <a:t>i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r>
              <a:rPr lang="en-US" altLang="zh-CN" sz="2400" b="1" cap="none" dirty="0">
                <a:solidFill>
                  <a:srgbClr val="CC6600"/>
                </a:solidFill>
                <a:latin typeface="+mj-ea"/>
                <a:ea typeface="+mj-ea"/>
              </a:rPr>
              <a:t>1</a:t>
            </a:r>
          </a:p>
          <a:p>
            <a:pPr marL="0" indent="0">
              <a:buNone/>
            </a:pPr>
            <a:endParaRPr lang="zh-CN" altLang="en-US" sz="2400" b="1" cap="non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341FC9-1791-45F4-A429-93906C72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4" y="3277772"/>
            <a:ext cx="9741401" cy="12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 cap="none"/>
              <a:t>线段树的更新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39092"/>
            <a:ext cx="12192000" cy="631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构建好的线段树为：</a:t>
            </a: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假设要将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A[4]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（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B[11]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）的值改为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8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，则更新后的线段树为（只有父级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[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多层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节点受影响）：</a:t>
            </a: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1 A[</a:t>
            </a:r>
            <a:r>
              <a:rPr lang="en-US" altLang="zh-CN" sz="2400" b="1" cap="none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存储在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B[</a:t>
            </a:r>
            <a:r>
              <a:rPr lang="en-US" altLang="zh-CN" sz="2400" b="1" cap="none" dirty="0" err="1">
                <a:solidFill>
                  <a:srgbClr val="000000"/>
                </a:solidFill>
                <a:latin typeface="+mj-ea"/>
                <a:ea typeface="+mj-ea"/>
              </a:rPr>
              <a:t>i+n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位置。</a:t>
            </a: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2 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将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B[</a:t>
            </a:r>
            <a:r>
              <a:rPr lang="en-US" altLang="zh-CN" sz="2400" b="1" cap="none" dirty="0" err="1">
                <a:solidFill>
                  <a:srgbClr val="000000"/>
                </a:solidFill>
                <a:latin typeface="+mj-ea"/>
                <a:ea typeface="+mj-ea"/>
              </a:rPr>
              <a:t>i+n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的值设置为新的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A[</a:t>
            </a:r>
            <a:r>
              <a:rPr lang="en-US" altLang="zh-CN" sz="2400" b="1" cap="none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。</a:t>
            </a:r>
            <a:r>
              <a:rPr lang="en-US" altLang="zh-CN" sz="2400" b="1" cap="none" dirty="0" err="1">
                <a:solidFill>
                  <a:srgbClr val="000000"/>
                </a:solidFill>
                <a:latin typeface="+mj-ea"/>
                <a:ea typeface="+mj-ea"/>
              </a:rPr>
              <a:t>i+n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记为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k</a:t>
            </a: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3 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在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k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大于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0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的情况下，依次执行如下操作：</a:t>
            </a: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    3.1 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将</a:t>
            </a:r>
            <a:r>
              <a:rPr lang="en-US" altLang="zh-CN" sz="2400" b="1" cap="none" dirty="0">
                <a:solidFill>
                  <a:srgbClr val="FF0066"/>
                </a:solidFill>
                <a:latin typeface="+mj-ea"/>
                <a:ea typeface="+mj-ea"/>
              </a:rPr>
              <a:t>k</a:t>
            </a:r>
            <a:r>
              <a:rPr lang="zh-CN" altLang="en-US" sz="2400" b="1" cap="none" dirty="0">
                <a:solidFill>
                  <a:srgbClr val="FF0066"/>
                </a:solidFill>
                <a:latin typeface="+mj-ea"/>
                <a:ea typeface="+mj-ea"/>
              </a:rPr>
              <a:t>值减半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，得到父节点 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k = k/2;</a:t>
            </a:r>
          </a:p>
          <a:p>
            <a:pPr marL="0" indent="0">
              <a:buNone/>
            </a:pP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    3.2 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将父节点的值，更新为左右孩子节点的和 </a:t>
            </a:r>
            <a:r>
              <a:rPr lang="en-US" altLang="zh-CN" sz="2400" b="1" cap="none" dirty="0">
                <a:solidFill>
                  <a:srgbClr val="6600FF"/>
                </a:solidFill>
                <a:latin typeface="+mj-ea"/>
                <a:ea typeface="+mj-ea"/>
              </a:rPr>
              <a:t>B[k] = B[2*k] + B[2*k+1]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</a:p>
          <a:p>
            <a:pPr marL="0" indent="0">
              <a:buNone/>
            </a:pP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2400" b="1" cap="non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10A9A4-6EAB-440A-B810-286449CC0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7" y="968157"/>
            <a:ext cx="9741401" cy="12999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A29143-B951-427A-89AE-E1D6C4502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7" y="2697201"/>
            <a:ext cx="9741394" cy="12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2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 cap="none"/>
              <a:t>线段树的区间查询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38164"/>
            <a:ext cx="12192000" cy="6719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构建好的区间树为：</a:t>
            </a: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查询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A[0]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（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B[7]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）到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A[5]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（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B[12]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）的和（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B[7]+B[</a:t>
            </a:r>
            <a:r>
              <a:rPr lang="en-US" altLang="zh-CN" sz="2400" b="1" cap="none" dirty="0">
                <a:solidFill>
                  <a:srgbClr val="CC00CC"/>
                </a:solidFill>
                <a:latin typeface="+mj-ea"/>
                <a:ea typeface="+mj-ea"/>
              </a:rPr>
              <a:t>12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]+B[2] = 26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）。</a:t>
            </a: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cap="none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 初始化开始位置</a:t>
            </a:r>
            <a:r>
              <a:rPr lang="en-US" altLang="zh-CN" sz="2200" b="1" cap="none" dirty="0">
                <a:solidFill>
                  <a:srgbClr val="000000"/>
                </a:solidFill>
                <a:latin typeface="+mj-ea"/>
                <a:ea typeface="+mj-ea"/>
              </a:rPr>
              <a:t>start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（左边界）为</a:t>
            </a:r>
            <a:r>
              <a:rPr lang="en-US" altLang="zh-CN" sz="2200" b="1" cap="none" dirty="0" err="1">
                <a:solidFill>
                  <a:srgbClr val="000000"/>
                </a:solidFill>
                <a:latin typeface="+mj-ea"/>
                <a:ea typeface="+mj-ea"/>
              </a:rPr>
              <a:t>i+n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，结束位置</a:t>
            </a:r>
            <a:r>
              <a:rPr lang="en-US" altLang="zh-CN" sz="2200" b="1" cap="none" dirty="0">
                <a:solidFill>
                  <a:srgbClr val="000000"/>
                </a:solidFill>
                <a:latin typeface="+mj-ea"/>
                <a:ea typeface="+mj-ea"/>
              </a:rPr>
              <a:t>end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（右边界）为</a:t>
            </a:r>
            <a:r>
              <a:rPr lang="en-US" altLang="zh-CN" sz="2200" b="1" cap="none" dirty="0" err="1">
                <a:solidFill>
                  <a:srgbClr val="000000"/>
                </a:solidFill>
                <a:latin typeface="+mj-ea"/>
                <a:ea typeface="+mj-ea"/>
              </a:rPr>
              <a:t>j+n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，结果</a:t>
            </a:r>
            <a:r>
              <a:rPr lang="en-US" altLang="zh-CN" sz="2200" b="1" cap="none" dirty="0" err="1">
                <a:solidFill>
                  <a:srgbClr val="000000"/>
                </a:solidFill>
                <a:latin typeface="+mj-ea"/>
                <a:ea typeface="+mj-ea"/>
              </a:rPr>
              <a:t>finalResult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为</a:t>
            </a:r>
            <a:r>
              <a:rPr lang="en-US" altLang="zh-CN" sz="2200" b="1" cap="none" dirty="0">
                <a:solidFill>
                  <a:srgbClr val="000000"/>
                </a:solidFill>
                <a:latin typeface="+mj-ea"/>
                <a:ea typeface="+mj-ea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cap="none" dirty="0">
                <a:solidFill>
                  <a:srgbClr val="000000"/>
                </a:solidFill>
                <a:latin typeface="+mj-ea"/>
                <a:ea typeface="+mj-ea"/>
              </a:rPr>
              <a:t>2 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在</a:t>
            </a:r>
            <a:r>
              <a:rPr lang="en-US" altLang="zh-CN" sz="2200" b="1" cap="none" dirty="0">
                <a:solidFill>
                  <a:srgbClr val="000000"/>
                </a:solidFill>
                <a:latin typeface="+mj-ea"/>
                <a:ea typeface="+mj-ea"/>
              </a:rPr>
              <a:t>start &lt;= end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的情况下，依次执行如下操作：</a:t>
            </a:r>
            <a:endParaRPr lang="en-US" altLang="zh-CN" sz="22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cap="none" dirty="0">
                <a:solidFill>
                  <a:srgbClr val="000000"/>
                </a:solidFill>
                <a:latin typeface="+mj-ea"/>
                <a:ea typeface="+mj-ea"/>
              </a:rPr>
              <a:t>    2.1 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如果</a:t>
            </a:r>
            <a:r>
              <a:rPr lang="en-US" altLang="zh-CN" sz="2200" b="1" cap="none" dirty="0">
                <a:solidFill>
                  <a:srgbClr val="6600FF"/>
                </a:solidFill>
                <a:latin typeface="+mj-ea"/>
                <a:ea typeface="+mj-ea"/>
              </a:rPr>
              <a:t>start%2</a:t>
            </a:r>
            <a:r>
              <a:rPr lang="zh-CN" altLang="en-US" sz="2200" b="1" cap="none" dirty="0">
                <a:solidFill>
                  <a:srgbClr val="6600FF"/>
                </a:solidFill>
                <a:latin typeface="+mj-ea"/>
                <a:ea typeface="+mj-ea"/>
              </a:rPr>
              <a:t>的余数为</a:t>
            </a:r>
            <a:r>
              <a:rPr lang="en-US" altLang="zh-CN" sz="2200" b="1" cap="none" dirty="0">
                <a:solidFill>
                  <a:srgbClr val="6600FF"/>
                </a:solidFill>
                <a:latin typeface="+mj-ea"/>
                <a:ea typeface="+mj-ea"/>
              </a:rPr>
              <a:t>1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，说明</a:t>
            </a:r>
            <a:r>
              <a:rPr lang="zh-CN" altLang="en-US" sz="2200" b="1" cap="none" dirty="0">
                <a:solidFill>
                  <a:srgbClr val="FF0066"/>
                </a:solidFill>
                <a:latin typeface="+mj-ea"/>
                <a:ea typeface="+mj-ea"/>
              </a:rPr>
              <a:t>开始位置是个右孩子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，</a:t>
            </a:r>
            <a:r>
              <a:rPr lang="zh-CN" altLang="en-US" sz="2200" b="1" cap="none" dirty="0">
                <a:solidFill>
                  <a:srgbClr val="CC6600"/>
                </a:solidFill>
                <a:latin typeface="+mj-ea"/>
                <a:ea typeface="+mj-ea"/>
              </a:rPr>
              <a:t>无法利用其父节点的区间和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（没有左孩子），所以，</a:t>
            </a:r>
            <a:r>
              <a:rPr lang="zh-CN" altLang="en-US" sz="2200" b="1" cap="none" dirty="0">
                <a:solidFill>
                  <a:srgbClr val="CC00CC"/>
                </a:solidFill>
                <a:latin typeface="+mj-ea"/>
                <a:ea typeface="+mj-ea"/>
              </a:rPr>
              <a:t>将</a:t>
            </a:r>
            <a:r>
              <a:rPr lang="en-US" altLang="zh-CN" sz="2200" b="1" cap="none" dirty="0">
                <a:solidFill>
                  <a:srgbClr val="CC00CC"/>
                </a:solidFill>
                <a:latin typeface="+mj-ea"/>
                <a:ea typeface="+mj-ea"/>
              </a:rPr>
              <a:t>B[start]</a:t>
            </a:r>
            <a:r>
              <a:rPr lang="zh-CN" altLang="en-US" sz="2200" b="1" cap="none" dirty="0">
                <a:solidFill>
                  <a:srgbClr val="CC00CC"/>
                </a:solidFill>
                <a:latin typeface="+mj-ea"/>
                <a:ea typeface="+mj-ea"/>
              </a:rPr>
              <a:t>累加到</a:t>
            </a:r>
            <a:r>
              <a:rPr lang="en-US" altLang="zh-CN" sz="2200" b="1" cap="none" dirty="0" err="1">
                <a:solidFill>
                  <a:srgbClr val="CC00CC"/>
                </a:solidFill>
                <a:latin typeface="+mj-ea"/>
                <a:ea typeface="+mj-ea"/>
              </a:rPr>
              <a:t>finalResult</a:t>
            </a:r>
            <a:r>
              <a:rPr lang="zh-CN" altLang="en-US" sz="2200" b="1" cap="none" dirty="0">
                <a:solidFill>
                  <a:srgbClr val="CC00CC"/>
                </a:solidFill>
                <a:latin typeface="+mj-ea"/>
                <a:ea typeface="+mj-ea"/>
              </a:rPr>
              <a:t>中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，</a:t>
            </a:r>
            <a:r>
              <a:rPr lang="en-US" altLang="zh-CN" sz="2200" b="1" cap="none" dirty="0">
                <a:solidFill>
                  <a:srgbClr val="009900"/>
                </a:solidFill>
                <a:latin typeface="+mj-ea"/>
                <a:ea typeface="+mj-ea"/>
              </a:rPr>
              <a:t>start</a:t>
            </a:r>
            <a:r>
              <a:rPr lang="zh-CN" altLang="en-US" sz="2200" b="1" cap="none" dirty="0">
                <a:solidFill>
                  <a:srgbClr val="009900"/>
                </a:solidFill>
                <a:latin typeface="+mj-ea"/>
                <a:ea typeface="+mj-ea"/>
              </a:rPr>
              <a:t>加</a:t>
            </a:r>
            <a:r>
              <a:rPr lang="en-US" altLang="zh-CN" sz="2200" b="1" cap="none" dirty="0">
                <a:solidFill>
                  <a:srgbClr val="009900"/>
                </a:solidFill>
                <a:latin typeface="+mj-ea"/>
                <a:ea typeface="+mj-ea"/>
              </a:rPr>
              <a:t>1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（进入可以利用父节点的区间）</a:t>
            </a:r>
            <a:endParaRPr lang="en-US" altLang="zh-CN" sz="22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cap="none" dirty="0">
                <a:solidFill>
                  <a:srgbClr val="000000"/>
                </a:solidFill>
                <a:latin typeface="+mj-ea"/>
                <a:ea typeface="+mj-ea"/>
              </a:rPr>
              <a:t>    2.2 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如果</a:t>
            </a:r>
            <a:r>
              <a:rPr lang="en-US" altLang="zh-CN" sz="2200" b="1" cap="none" dirty="0">
                <a:solidFill>
                  <a:srgbClr val="6600FF"/>
                </a:solidFill>
                <a:latin typeface="+mj-ea"/>
                <a:ea typeface="+mj-ea"/>
              </a:rPr>
              <a:t>end%2</a:t>
            </a:r>
            <a:r>
              <a:rPr lang="zh-CN" altLang="en-US" sz="2200" b="1" cap="none" dirty="0">
                <a:solidFill>
                  <a:srgbClr val="6600FF"/>
                </a:solidFill>
                <a:latin typeface="+mj-ea"/>
                <a:ea typeface="+mj-ea"/>
              </a:rPr>
              <a:t>的余数为</a:t>
            </a:r>
            <a:r>
              <a:rPr lang="en-US" altLang="zh-CN" sz="2200" b="1" cap="none" dirty="0">
                <a:solidFill>
                  <a:srgbClr val="6600FF"/>
                </a:solidFill>
                <a:latin typeface="+mj-ea"/>
                <a:ea typeface="+mj-ea"/>
              </a:rPr>
              <a:t>0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，说明</a:t>
            </a:r>
            <a:r>
              <a:rPr lang="zh-CN" altLang="en-US" sz="2200" b="1" cap="none" dirty="0">
                <a:solidFill>
                  <a:srgbClr val="FF0066"/>
                </a:solidFill>
                <a:latin typeface="+mj-ea"/>
                <a:ea typeface="+mj-ea"/>
              </a:rPr>
              <a:t>结束位置是个左孩子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，</a:t>
            </a:r>
            <a:r>
              <a:rPr lang="zh-CN" altLang="en-US" sz="2200" b="1" cap="none" dirty="0">
                <a:solidFill>
                  <a:srgbClr val="CC6600"/>
                </a:solidFill>
                <a:latin typeface="+mj-ea"/>
                <a:ea typeface="+mj-ea"/>
              </a:rPr>
              <a:t>无法利用其父节点的区间和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（没有右孩子），所以，</a:t>
            </a:r>
            <a:r>
              <a:rPr lang="zh-CN" altLang="en-US" sz="2200" b="1" cap="none" dirty="0">
                <a:solidFill>
                  <a:srgbClr val="CC00CC"/>
                </a:solidFill>
                <a:latin typeface="+mj-ea"/>
                <a:ea typeface="+mj-ea"/>
              </a:rPr>
              <a:t>将</a:t>
            </a:r>
            <a:r>
              <a:rPr lang="en-US" altLang="zh-CN" sz="2200" b="1" cap="none" dirty="0">
                <a:solidFill>
                  <a:srgbClr val="CC00CC"/>
                </a:solidFill>
                <a:latin typeface="+mj-ea"/>
                <a:ea typeface="+mj-ea"/>
              </a:rPr>
              <a:t>B[end]</a:t>
            </a:r>
            <a:r>
              <a:rPr lang="zh-CN" altLang="en-US" sz="2200" b="1" cap="none" dirty="0">
                <a:solidFill>
                  <a:srgbClr val="CC00CC"/>
                </a:solidFill>
                <a:latin typeface="+mj-ea"/>
                <a:ea typeface="+mj-ea"/>
              </a:rPr>
              <a:t>累加到</a:t>
            </a:r>
            <a:r>
              <a:rPr lang="en-US" altLang="zh-CN" sz="2200" b="1" cap="none" dirty="0" err="1">
                <a:solidFill>
                  <a:srgbClr val="CC00CC"/>
                </a:solidFill>
                <a:latin typeface="+mj-ea"/>
                <a:ea typeface="+mj-ea"/>
              </a:rPr>
              <a:t>finalResult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，</a:t>
            </a:r>
            <a:r>
              <a:rPr lang="en-US" altLang="zh-CN" sz="2200" b="1" cap="none" dirty="0">
                <a:solidFill>
                  <a:srgbClr val="009900"/>
                </a:solidFill>
                <a:latin typeface="+mj-ea"/>
                <a:ea typeface="+mj-ea"/>
              </a:rPr>
              <a:t>end</a:t>
            </a:r>
            <a:r>
              <a:rPr lang="zh-CN" altLang="en-US" sz="2200" b="1" cap="none" dirty="0">
                <a:solidFill>
                  <a:srgbClr val="009900"/>
                </a:solidFill>
                <a:latin typeface="+mj-ea"/>
                <a:ea typeface="+mj-ea"/>
              </a:rPr>
              <a:t>位置减</a:t>
            </a:r>
            <a:r>
              <a:rPr lang="en-US" altLang="zh-CN" sz="2200" b="1" cap="none" dirty="0">
                <a:solidFill>
                  <a:srgbClr val="009900"/>
                </a:solidFill>
                <a:latin typeface="+mj-ea"/>
                <a:ea typeface="+mj-ea"/>
              </a:rPr>
              <a:t>1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（进入可以利用父节点的区间）</a:t>
            </a:r>
            <a:endParaRPr lang="en-US" altLang="zh-CN" sz="22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cap="none" dirty="0">
                <a:solidFill>
                  <a:srgbClr val="000000"/>
                </a:solidFill>
                <a:latin typeface="+mj-ea"/>
                <a:ea typeface="+mj-ea"/>
              </a:rPr>
              <a:t>    2.3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 将</a:t>
            </a:r>
            <a:r>
              <a:rPr lang="en-US" altLang="zh-CN" sz="2200" b="1" cap="none" dirty="0">
                <a:solidFill>
                  <a:srgbClr val="0066FF"/>
                </a:solidFill>
                <a:latin typeface="+mj-ea"/>
                <a:ea typeface="+mj-ea"/>
              </a:rPr>
              <a:t>start</a:t>
            </a:r>
            <a:r>
              <a:rPr lang="zh-CN" altLang="en-US" sz="2200" b="1" cap="none" dirty="0">
                <a:solidFill>
                  <a:srgbClr val="0066FF"/>
                </a:solidFill>
                <a:latin typeface="+mj-ea"/>
                <a:ea typeface="+mj-ea"/>
              </a:rPr>
              <a:t>和</a:t>
            </a:r>
            <a:r>
              <a:rPr lang="en-US" altLang="zh-CN" sz="2200" b="1" cap="none" dirty="0">
                <a:solidFill>
                  <a:srgbClr val="0066FF"/>
                </a:solidFill>
                <a:latin typeface="+mj-ea"/>
                <a:ea typeface="+mj-ea"/>
              </a:rPr>
              <a:t>end</a:t>
            </a:r>
            <a:r>
              <a:rPr lang="zh-CN" altLang="en-US" sz="2200" b="1" cap="none" dirty="0">
                <a:solidFill>
                  <a:srgbClr val="0066FF"/>
                </a:solidFill>
                <a:latin typeface="+mj-ea"/>
                <a:ea typeface="+mj-ea"/>
              </a:rPr>
              <a:t>的值减半</a:t>
            </a:r>
            <a:r>
              <a:rPr lang="zh-CN" altLang="en-US" sz="2200" b="1" cap="none" dirty="0">
                <a:solidFill>
                  <a:srgbClr val="000000"/>
                </a:solidFill>
                <a:latin typeface="+mj-ea"/>
                <a:ea typeface="+mj-ea"/>
              </a:rPr>
              <a:t>，进入父节点的区间</a:t>
            </a:r>
            <a:endParaRPr lang="en-US" altLang="zh-CN" sz="22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2400" b="1" cap="non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BD26FD-B19A-4EEF-9B05-4250DCD7B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1" y="567229"/>
            <a:ext cx="9741401" cy="12999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BEFE48-CC22-45F9-B944-BC69E1118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1" y="2412635"/>
            <a:ext cx="9741400" cy="12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6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509" y="110026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 cap="none"/>
              <a:t>线段树的实现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39092"/>
            <a:ext cx="12192000" cy="631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cap="none" dirty="0"/>
              <a:t>307. Range Sum Query - Mutable</a:t>
            </a:r>
            <a:endParaRPr lang="zh-CN" altLang="en-US" sz="2400" cap="none" dirty="0"/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解法：</a:t>
            </a:r>
            <a:r>
              <a:rPr lang="zh-CN" altLang="en-US" sz="2400" b="1" cap="none" dirty="0">
                <a:solidFill>
                  <a:srgbClr val="0000CC"/>
                </a:solidFill>
                <a:latin typeface="+mj-ea"/>
                <a:ea typeface="+mj-ea"/>
              </a:rPr>
              <a:t>线段树</a:t>
            </a:r>
            <a:endParaRPr lang="en-US" altLang="zh-CN" sz="2400" b="1" cap="none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构建的时间复杂度为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O(n)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。</a:t>
            </a: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更新、查询的时间复杂度均为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O(</a:t>
            </a:r>
            <a:r>
              <a:rPr lang="en-US" altLang="zh-CN" sz="2400" b="1" cap="none" dirty="0" err="1">
                <a:solidFill>
                  <a:srgbClr val="000000"/>
                </a:solidFill>
                <a:latin typeface="+mj-ea"/>
                <a:ea typeface="+mj-ea"/>
              </a:rPr>
              <a:t>logn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。</a:t>
            </a: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空间复杂度为</a:t>
            </a:r>
            <a:r>
              <a:rPr lang="en-US" altLang="zh-CN" sz="2400" b="1" cap="none" dirty="0">
                <a:solidFill>
                  <a:srgbClr val="000000"/>
                </a:solidFill>
                <a:latin typeface="+mj-ea"/>
                <a:ea typeface="+mj-ea"/>
              </a:rPr>
              <a:t>O(n)</a:t>
            </a:r>
            <a:r>
              <a:rPr lang="zh-CN" altLang="en-US" sz="2400" b="1" cap="none" dirty="0">
                <a:solidFill>
                  <a:srgbClr val="000000"/>
                </a:solidFill>
                <a:latin typeface="+mj-ea"/>
                <a:ea typeface="+mj-ea"/>
              </a:rPr>
              <a:t>。</a:t>
            </a: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b="1" cap="none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2400" b="1" cap="none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F1CEC5-AAF0-4A48-AE8A-C66DDEE4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37" y="0"/>
            <a:ext cx="3833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39093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412. Fizz Buzz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6AD6CD-6026-4649-AAD1-6FF73CE1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6" y="1214050"/>
            <a:ext cx="10062806" cy="14166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08D71D-EE53-40C7-818E-C62901F5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982" y="45685"/>
            <a:ext cx="1927018" cy="67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1255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1308</TotalTime>
  <Words>2070</Words>
  <Application>Microsoft Office PowerPoint</Application>
  <PresentationFormat>宽屏</PresentationFormat>
  <Paragraphs>202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Times New Roman</vt:lpstr>
      <vt:lpstr>Tw Cen MT</vt:lpstr>
      <vt:lpstr>Wingdings</vt:lpstr>
      <vt:lpstr>水滴</vt:lpstr>
      <vt:lpstr>数据结构和算法 第19讲</vt:lpstr>
      <vt:lpstr>大纲</vt:lpstr>
      <vt:lpstr>线段树的定义和特点</vt:lpstr>
      <vt:lpstr>线段树的初始化</vt:lpstr>
      <vt:lpstr>线段树的初始化</vt:lpstr>
      <vt:lpstr>线段树的更新</vt:lpstr>
      <vt:lpstr>线段树的区间查询</vt:lpstr>
      <vt:lpstr>线段树的实现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1845</cp:revision>
  <dcterms:created xsi:type="dcterms:W3CDTF">2018-06-21T02:18:15Z</dcterms:created>
  <dcterms:modified xsi:type="dcterms:W3CDTF">2019-12-03T16:29:37Z</dcterms:modified>
</cp:coreProperties>
</file>