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77" r:id="rId9"/>
    <p:sldId id="278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9933"/>
    <a:srgbClr val="0000CC"/>
    <a:srgbClr val="80008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2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2018.6.27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169. Majority Element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F70B7-C28C-4EAF-9D6A-D85E51F75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1" y="1800180"/>
            <a:ext cx="10995456" cy="38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6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749306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0" y="538291"/>
            <a:ext cx="6204480" cy="6108694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cap="none"/>
              <a:t>169. Majority Element</a:t>
            </a:r>
            <a:endParaRPr lang="zh-CN" altLang="en-US" sz="2400" cap="none"/>
          </a:p>
          <a:p>
            <a:pPr marL="0" indent="0">
              <a:buNone/>
            </a:pPr>
            <a:r>
              <a:rPr lang="zh-CN" altLang="en-US" b="1" cap="none"/>
              <a:t>解析：</a:t>
            </a:r>
            <a:endParaRPr lang="en-US" altLang="zh-CN" b="1" cap="none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cap="none">
                <a:solidFill>
                  <a:srgbClr val="0000CC"/>
                </a:solidFill>
              </a:rPr>
              <a:t>方法一：哈希</a:t>
            </a:r>
            <a:r>
              <a:rPr lang="en-US" altLang="zh-CN" b="1" cap="none">
                <a:solidFill>
                  <a:srgbClr val="0000CC"/>
                </a:solidFill>
              </a:rPr>
              <a:t>[</a:t>
            </a:r>
            <a:r>
              <a:rPr lang="zh-CN" altLang="en-US" b="1" cap="none">
                <a:solidFill>
                  <a:srgbClr val="0000CC"/>
                </a:solidFill>
              </a:rPr>
              <a:t>时间</a:t>
            </a:r>
            <a:r>
              <a:rPr lang="en-US" altLang="zh-CN" b="1" cap="none">
                <a:solidFill>
                  <a:srgbClr val="0000CC"/>
                </a:solidFill>
              </a:rPr>
              <a:t>O(n), </a:t>
            </a:r>
            <a:r>
              <a:rPr lang="zh-CN" altLang="en-US" b="1" cap="none">
                <a:solidFill>
                  <a:srgbClr val="0000CC"/>
                </a:solidFill>
              </a:rPr>
              <a:t>空间</a:t>
            </a:r>
            <a:r>
              <a:rPr lang="en-US" altLang="zh-CN" b="1" cap="none">
                <a:solidFill>
                  <a:srgbClr val="0000CC"/>
                </a:solidFill>
              </a:rPr>
              <a:t>O(n)]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/>
              <a:t>1</a:t>
            </a:r>
            <a:r>
              <a:rPr lang="zh-CN" altLang="en-US" b="1" cap="none"/>
              <a:t>、依次统计每个数字出现的次数，存哈希表，</a:t>
            </a:r>
            <a:r>
              <a:rPr lang="en-US" altLang="zh-CN" b="1" cap="none"/>
              <a:t>key</a:t>
            </a:r>
            <a:r>
              <a:rPr lang="zh-CN" altLang="en-US" b="1" cap="none"/>
              <a:t>为数字本身，</a:t>
            </a:r>
            <a:r>
              <a:rPr lang="en-US" altLang="zh-CN" b="1" cap="none"/>
              <a:t>value</a:t>
            </a:r>
            <a:r>
              <a:rPr lang="zh-CN" altLang="en-US" b="1" cap="none"/>
              <a:t>为该数字出现次数</a:t>
            </a:r>
            <a:endParaRPr lang="en-US" altLang="zh-CN" b="1" cap="none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/>
              <a:t>2</a:t>
            </a:r>
            <a:r>
              <a:rPr lang="zh-CN" altLang="en-US" b="1" cap="none"/>
              <a:t>、返回出现次数过半的</a:t>
            </a:r>
            <a:r>
              <a:rPr lang="en-US" altLang="zh-CN" b="1" cap="none"/>
              <a:t>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cap="none">
                <a:solidFill>
                  <a:srgbClr val="0000CC"/>
                </a:solidFill>
              </a:rPr>
              <a:t>方法二：快速排序</a:t>
            </a:r>
            <a:r>
              <a:rPr lang="en-US" altLang="zh-CN" b="1" cap="none">
                <a:solidFill>
                  <a:srgbClr val="0000CC"/>
                </a:solidFill>
              </a:rPr>
              <a:t>[</a:t>
            </a:r>
            <a:r>
              <a:rPr lang="zh-CN" altLang="en-US" b="1" cap="none">
                <a:solidFill>
                  <a:srgbClr val="0000CC"/>
                </a:solidFill>
              </a:rPr>
              <a:t>时间</a:t>
            </a:r>
            <a:r>
              <a:rPr lang="en-US" altLang="zh-CN" b="1" cap="none">
                <a:solidFill>
                  <a:srgbClr val="0000CC"/>
                </a:solidFill>
              </a:rPr>
              <a:t>O(nlogn),</a:t>
            </a:r>
            <a:r>
              <a:rPr lang="zh-CN" altLang="en-US" b="1" cap="none">
                <a:solidFill>
                  <a:srgbClr val="0000CC"/>
                </a:solidFill>
              </a:rPr>
              <a:t> 空间</a:t>
            </a:r>
            <a:r>
              <a:rPr lang="en-US" altLang="zh-CN" b="1" cap="none">
                <a:solidFill>
                  <a:srgbClr val="0000CC"/>
                </a:solidFill>
              </a:rPr>
              <a:t>O(1)]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/>
              <a:t>1</a:t>
            </a:r>
            <a:r>
              <a:rPr lang="zh-CN" altLang="en-US" b="1" cap="none"/>
              <a:t>、将数字升序排列（使用库函数）</a:t>
            </a:r>
            <a:endParaRPr lang="en-US" altLang="zh-CN" b="1" cap="none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/>
              <a:t>2</a:t>
            </a:r>
            <a:r>
              <a:rPr lang="zh-CN" altLang="en-US" b="1" cap="none"/>
              <a:t>、找</a:t>
            </a:r>
            <a:r>
              <a:rPr lang="en-US" altLang="zh-CN" b="1" cap="none"/>
              <a:t>n/2</a:t>
            </a:r>
            <a:r>
              <a:rPr lang="zh-CN" altLang="en-US" b="1" cap="none"/>
              <a:t>位置的值返回</a:t>
            </a:r>
            <a:endParaRPr lang="en-US" altLang="zh-CN" b="1" cap="none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cap="none">
                <a:solidFill>
                  <a:srgbClr val="0000CC"/>
                </a:solidFill>
              </a:rPr>
              <a:t>方法三：</a:t>
            </a:r>
            <a:r>
              <a:rPr lang="en-US" altLang="zh-CN" b="1" cap="none">
                <a:solidFill>
                  <a:srgbClr val="0000CC"/>
                </a:solidFill>
              </a:rPr>
              <a:t>Boyer-Moore</a:t>
            </a:r>
            <a:r>
              <a:rPr lang="zh-CN" altLang="en-US" b="1" cap="none">
                <a:solidFill>
                  <a:srgbClr val="0000CC"/>
                </a:solidFill>
              </a:rPr>
              <a:t>投票法</a:t>
            </a:r>
            <a:r>
              <a:rPr lang="en-US" altLang="zh-CN" b="1" cap="none">
                <a:solidFill>
                  <a:srgbClr val="0000CC"/>
                </a:solidFill>
              </a:rPr>
              <a:t>[</a:t>
            </a:r>
            <a:r>
              <a:rPr lang="zh-CN" altLang="en-US" b="1" cap="none">
                <a:solidFill>
                  <a:srgbClr val="0000CC"/>
                </a:solidFill>
              </a:rPr>
              <a:t>时间</a:t>
            </a:r>
            <a:r>
              <a:rPr lang="en-US" altLang="zh-CN" b="1" cap="none">
                <a:solidFill>
                  <a:srgbClr val="0000CC"/>
                </a:solidFill>
              </a:rPr>
              <a:t>O(n), </a:t>
            </a:r>
            <a:r>
              <a:rPr lang="zh-CN" altLang="en-US" b="1" cap="none">
                <a:solidFill>
                  <a:srgbClr val="0000CC"/>
                </a:solidFill>
              </a:rPr>
              <a:t>空间</a:t>
            </a:r>
            <a:r>
              <a:rPr lang="en-US" altLang="zh-CN" b="1" cap="none">
                <a:solidFill>
                  <a:srgbClr val="0000CC"/>
                </a:solidFill>
              </a:rPr>
              <a:t>O(1)]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cap="none"/>
              <a:t>网址：</a:t>
            </a:r>
            <a:r>
              <a:rPr lang="en-US" altLang="zh-CN" sz="1400" b="1" cap="none">
                <a:latin typeface="Albertus Medium" panose="020E0602030304020304" pitchFamily="34" charset="0"/>
              </a:rPr>
              <a:t>http://www.cs.utexas.edu/~moore/best-ideas/mjrty/index.html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/>
              <a:t>1</a:t>
            </a:r>
            <a:r>
              <a:rPr lang="zh-CN" altLang="en-US" b="1" cap="none"/>
              <a:t>、将第一个元素作为目标值，出现次数记为</a:t>
            </a:r>
            <a:r>
              <a:rPr lang="en-US" altLang="zh-CN" b="1" cap="none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/>
              <a:t>2</a:t>
            </a:r>
            <a:r>
              <a:rPr lang="zh-CN" altLang="en-US" b="1" cap="none"/>
              <a:t>、下一个数，如果相同，则次数加</a:t>
            </a:r>
            <a:r>
              <a:rPr lang="en-US" altLang="zh-CN" b="1" cap="none"/>
              <a:t>1</a:t>
            </a:r>
            <a:r>
              <a:rPr lang="zh-CN" altLang="en-US" b="1" cap="none"/>
              <a:t>；否则，次数减</a:t>
            </a:r>
            <a:r>
              <a:rPr lang="en-US" altLang="zh-CN" b="1" cap="none"/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/>
              <a:t>3</a:t>
            </a:r>
            <a:r>
              <a:rPr lang="zh-CN" altLang="en-US" b="1" cap="none"/>
              <a:t>、若次数减为</a:t>
            </a:r>
            <a:r>
              <a:rPr lang="en-US" altLang="zh-CN" b="1" cap="none"/>
              <a:t>0</a:t>
            </a:r>
            <a:r>
              <a:rPr lang="zh-CN" altLang="en-US" b="1" cap="none"/>
              <a:t>，则将下一数作为目标值，重复以上步骤，直到出现次数大于数组长度一半或遍历结束。</a:t>
            </a:r>
            <a:endParaRPr lang="en-US" altLang="zh-CN" b="1" cap="none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b="1" cap="none"/>
              <a:t>备注：</a:t>
            </a:r>
            <a:endParaRPr lang="en-US" altLang="zh-CN" b="1" cap="none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/>
              <a:t>1</a:t>
            </a:r>
            <a:r>
              <a:rPr lang="zh-CN" altLang="en-US" b="1" cap="none"/>
              <a:t>、题目中注明了该数字一定存在；</a:t>
            </a:r>
            <a:endParaRPr lang="en-US" altLang="zh-CN" b="1" cap="none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1" cap="none"/>
              <a:t>2</a:t>
            </a:r>
            <a:r>
              <a:rPr lang="zh-CN" altLang="en-US" b="1" cap="none"/>
              <a:t>、如果不一定存在，则再顺序遍历一遍进行验证。</a:t>
            </a:r>
            <a:endParaRPr lang="en-US" altLang="zh-CN" b="1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05E66-67DC-4254-9452-E9DD8124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844" y="1"/>
            <a:ext cx="5946156" cy="610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3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283. Move Zeroes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551E7-6917-4385-A405-686C8B29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" y="2034450"/>
            <a:ext cx="12075813" cy="32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749306"/>
            <a:ext cx="5556811" cy="6108693"/>
          </a:xfrm>
        </p:spPr>
        <p:txBody>
          <a:bodyPr/>
          <a:lstStyle/>
          <a:p>
            <a:r>
              <a:rPr lang="en-US" altLang="zh-CN" sz="2400" b="1" cap="none" dirty="0"/>
              <a:t>283. Move Zeroes</a:t>
            </a:r>
          </a:p>
          <a:p>
            <a:pPr marL="0" indent="0">
              <a:buNone/>
            </a:pPr>
            <a:r>
              <a:rPr lang="zh-CN" altLang="en-US" b="1" cap="none" dirty="0"/>
              <a:t>解析：</a:t>
            </a:r>
            <a:endParaRPr lang="en-US" altLang="zh-CN" b="1" cap="none" dirty="0"/>
          </a:p>
          <a:p>
            <a:pPr marL="0" indent="0">
              <a:buNone/>
            </a:pPr>
            <a:r>
              <a:rPr lang="zh-CN" altLang="en-US" b="1" cap="none" dirty="0">
                <a:solidFill>
                  <a:srgbClr val="0000CC"/>
                </a:solidFill>
              </a:rPr>
              <a:t>方法一：移位（时间复杂度</a:t>
            </a:r>
            <a:r>
              <a:rPr lang="en-US" altLang="zh-CN" b="1" cap="none" dirty="0">
                <a:solidFill>
                  <a:srgbClr val="0000CC"/>
                </a:solidFill>
              </a:rPr>
              <a:t>O(n)</a:t>
            </a:r>
            <a:r>
              <a:rPr lang="zh-CN" altLang="en-US" b="1" cap="none" dirty="0">
                <a:solidFill>
                  <a:srgbClr val="0000CC"/>
                </a:solidFill>
              </a:rPr>
              <a:t>，空间复杂度</a:t>
            </a:r>
            <a:r>
              <a:rPr lang="en-US" altLang="zh-CN" b="1" cap="none" dirty="0">
                <a:solidFill>
                  <a:srgbClr val="0000CC"/>
                </a:solidFill>
              </a:rPr>
              <a:t>O(1)</a:t>
            </a:r>
            <a:r>
              <a:rPr lang="zh-CN" altLang="en-US" b="1" cap="none" dirty="0">
                <a:solidFill>
                  <a:srgbClr val="0000CC"/>
                </a:solidFill>
              </a:rPr>
              <a:t>）</a:t>
            </a: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b="1" cap="none" dirty="0"/>
              <a:t>1</a:t>
            </a:r>
            <a:r>
              <a:rPr lang="zh-CN" altLang="en-US" b="1" cap="none" dirty="0"/>
              <a:t>、从</a:t>
            </a:r>
            <a:r>
              <a:rPr lang="zh-CN" altLang="en-US" b="1" cap="none" dirty="0">
                <a:solidFill>
                  <a:srgbClr val="FF0000"/>
                </a:solidFill>
              </a:rPr>
              <a:t>头</a:t>
            </a:r>
            <a:r>
              <a:rPr lang="zh-CN" altLang="en-US" b="1" cap="none" dirty="0"/>
              <a:t>开始遍历，将非</a:t>
            </a:r>
            <a:r>
              <a:rPr lang="en-US" altLang="zh-CN" b="1" cap="none" dirty="0"/>
              <a:t>0</a:t>
            </a:r>
            <a:r>
              <a:rPr lang="zh-CN" altLang="en-US" b="1" cap="none" dirty="0"/>
              <a:t>的值往前移</a:t>
            </a:r>
            <a:r>
              <a:rPr lang="en-US" altLang="zh-CN" b="1" cap="none" dirty="0"/>
              <a:t>[</a:t>
            </a:r>
            <a:r>
              <a:rPr lang="zh-CN" altLang="en-US" b="1" cap="none" dirty="0"/>
              <a:t>赋值</a:t>
            </a:r>
            <a:r>
              <a:rPr lang="en-US" altLang="zh-CN" b="1" cap="none" dirty="0"/>
              <a:t>]</a:t>
            </a:r>
          </a:p>
          <a:p>
            <a:pPr marL="0" indent="0">
              <a:buNone/>
            </a:pPr>
            <a:r>
              <a:rPr lang="en-US" altLang="zh-CN" b="1" cap="none" dirty="0"/>
              <a:t>2</a:t>
            </a:r>
            <a:r>
              <a:rPr lang="zh-CN" altLang="en-US" b="1" cap="none" dirty="0"/>
              <a:t>、完成移动后，将剩余位置设置为</a:t>
            </a:r>
            <a:r>
              <a:rPr lang="en-US" altLang="zh-CN" b="1" cap="none" dirty="0"/>
              <a:t>0</a:t>
            </a:r>
          </a:p>
          <a:p>
            <a:pPr marL="0" indent="0">
              <a:buNone/>
            </a:pPr>
            <a:r>
              <a:rPr lang="zh-CN" altLang="en-US" b="1" cap="none" dirty="0">
                <a:solidFill>
                  <a:srgbClr val="0000CC"/>
                </a:solidFill>
              </a:rPr>
              <a:t>方法二：交换（时间复杂度</a:t>
            </a:r>
            <a:r>
              <a:rPr lang="en-US" altLang="zh-CN" b="1" cap="none" dirty="0">
                <a:solidFill>
                  <a:srgbClr val="0000CC"/>
                </a:solidFill>
              </a:rPr>
              <a:t>O(n)</a:t>
            </a:r>
            <a:r>
              <a:rPr lang="zh-CN" altLang="en-US" b="1" cap="none" dirty="0">
                <a:solidFill>
                  <a:srgbClr val="0000CC"/>
                </a:solidFill>
              </a:rPr>
              <a:t>，空间复杂度</a:t>
            </a:r>
            <a:r>
              <a:rPr lang="en-US" altLang="zh-CN" b="1" cap="none" dirty="0">
                <a:solidFill>
                  <a:srgbClr val="0000CC"/>
                </a:solidFill>
              </a:rPr>
              <a:t>O(1)</a:t>
            </a:r>
            <a:r>
              <a:rPr lang="zh-CN" altLang="en-US" b="1" cap="none" dirty="0">
                <a:solidFill>
                  <a:srgbClr val="0000CC"/>
                </a:solidFill>
              </a:rPr>
              <a:t>）</a:t>
            </a: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b="1" cap="none" dirty="0"/>
              <a:t>1</a:t>
            </a:r>
            <a:r>
              <a:rPr lang="zh-CN" altLang="en-US" b="1" cap="none" dirty="0"/>
              <a:t>、非零位置</a:t>
            </a:r>
            <a:r>
              <a:rPr lang="en-US" altLang="zh-CN" b="1" cap="none" dirty="0" err="1"/>
              <a:t>noneZeroIndex</a:t>
            </a:r>
            <a:r>
              <a:rPr lang="zh-CN" altLang="en-US" b="1" cap="none" dirty="0"/>
              <a:t>设置为</a:t>
            </a:r>
            <a:r>
              <a:rPr lang="en-US" altLang="zh-CN" b="1" cap="none" dirty="0"/>
              <a:t>0</a:t>
            </a:r>
          </a:p>
          <a:p>
            <a:pPr marL="0" indent="0">
              <a:buNone/>
            </a:pPr>
            <a:r>
              <a:rPr lang="en-US" altLang="zh-CN" b="1" cap="none" dirty="0"/>
              <a:t>2</a:t>
            </a:r>
            <a:r>
              <a:rPr lang="zh-CN" altLang="en-US" b="1" cap="none" dirty="0"/>
              <a:t>、从</a:t>
            </a:r>
            <a:r>
              <a:rPr lang="zh-CN" altLang="en-US" b="1" cap="none" dirty="0">
                <a:solidFill>
                  <a:srgbClr val="FF0000"/>
                </a:solidFill>
              </a:rPr>
              <a:t>头</a:t>
            </a:r>
            <a:r>
              <a:rPr lang="zh-CN" altLang="en-US" b="1" cap="none" dirty="0"/>
              <a:t>开始遍历，遇到一个非零值，如果该值的下标不是</a:t>
            </a:r>
            <a:r>
              <a:rPr lang="en-US" altLang="zh-CN" b="1" cap="none" dirty="0" err="1"/>
              <a:t>noneZeroIndex</a:t>
            </a:r>
            <a:r>
              <a:rPr lang="zh-CN" altLang="en-US" b="1" cap="none" dirty="0"/>
              <a:t>，则与</a:t>
            </a:r>
            <a:r>
              <a:rPr lang="en-US" altLang="zh-CN" b="1" cap="none" dirty="0" err="1"/>
              <a:t>noneZeroIndex</a:t>
            </a:r>
            <a:r>
              <a:rPr lang="zh-CN" altLang="en-US" b="1" cap="none" dirty="0"/>
              <a:t>位置的值进行交换。给</a:t>
            </a:r>
            <a:r>
              <a:rPr lang="en-US" altLang="zh-CN" b="1" cap="none" dirty="0" err="1"/>
              <a:t>noneZeroIndex</a:t>
            </a:r>
            <a:r>
              <a:rPr lang="zh-CN" altLang="en-US" b="1" cap="none" dirty="0"/>
              <a:t>加</a:t>
            </a:r>
            <a:r>
              <a:rPr lang="en-US" altLang="zh-CN" b="1" cap="none" dirty="0"/>
              <a:t>1</a:t>
            </a:r>
            <a:r>
              <a:rPr lang="zh-CN" altLang="en-US" b="1" cap="none" dirty="0"/>
              <a:t>。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3</a:t>
            </a:r>
            <a:r>
              <a:rPr lang="zh-CN" altLang="en-US" b="1" cap="none" dirty="0"/>
              <a:t>、重复步骤</a:t>
            </a:r>
            <a:r>
              <a:rPr lang="en-US" altLang="zh-CN" b="1" cap="none" dirty="0"/>
              <a:t>2</a:t>
            </a:r>
            <a:r>
              <a:rPr lang="zh-CN" altLang="en-US" b="1" cap="none" dirty="0"/>
              <a:t>，直到结束。</a:t>
            </a:r>
            <a:endParaRPr lang="en-US" altLang="zh-CN" b="1" cap="none" dirty="0"/>
          </a:p>
          <a:p>
            <a:pPr marL="0" indent="0">
              <a:buNone/>
            </a:pPr>
            <a:endParaRPr lang="en-US" altLang="zh-CN" b="1" cap="non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3C3331-2821-4A72-B5B9-E9B1D74A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247" y="0"/>
            <a:ext cx="6771753" cy="53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4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11. Container With Most Water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2ECD93-59DC-41CD-ACEF-E9FC4D4B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1" y="2772706"/>
            <a:ext cx="11799358" cy="161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28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6"/>
            <a:ext cx="6438868" cy="6108693"/>
          </a:xfrm>
        </p:spPr>
        <p:txBody>
          <a:bodyPr/>
          <a:lstStyle/>
          <a:p>
            <a:r>
              <a:rPr lang="en-US" altLang="zh-CN" sz="2400" b="1" cap="none" dirty="0"/>
              <a:t>11. Container With Most Water</a:t>
            </a:r>
            <a:endParaRPr lang="zh-CN" altLang="en-US" sz="2400" cap="none" dirty="0"/>
          </a:p>
          <a:p>
            <a:pPr marL="0" indent="0">
              <a:buNone/>
            </a:pPr>
            <a:r>
              <a:rPr lang="zh-CN" altLang="en-US" b="1" cap="none" dirty="0"/>
              <a:t>解析</a:t>
            </a:r>
            <a:r>
              <a:rPr lang="zh-CN" altLang="en-US" b="1" cap="none" dirty="0">
                <a:solidFill>
                  <a:srgbClr val="0000CC"/>
                </a:solidFill>
              </a:rPr>
              <a:t>（时间复杂度</a:t>
            </a:r>
            <a:r>
              <a:rPr lang="en-US" altLang="zh-CN" b="1" cap="none" dirty="0">
                <a:solidFill>
                  <a:srgbClr val="0000CC"/>
                </a:solidFill>
              </a:rPr>
              <a:t>O(n)</a:t>
            </a:r>
            <a:r>
              <a:rPr lang="zh-CN" altLang="en-US" b="1" cap="none" dirty="0">
                <a:solidFill>
                  <a:srgbClr val="0000CC"/>
                </a:solidFill>
              </a:rPr>
              <a:t>，空间复杂度</a:t>
            </a:r>
            <a:r>
              <a:rPr lang="en-US" altLang="zh-CN" b="1" cap="none" dirty="0">
                <a:solidFill>
                  <a:srgbClr val="0000CC"/>
                </a:solidFill>
              </a:rPr>
              <a:t>O(1)</a:t>
            </a:r>
            <a:r>
              <a:rPr lang="zh-CN" altLang="en-US" b="1" cap="none" dirty="0">
                <a:solidFill>
                  <a:srgbClr val="0000CC"/>
                </a:solidFill>
              </a:rPr>
              <a:t>） </a:t>
            </a:r>
            <a:r>
              <a:rPr lang="zh-CN" altLang="en-US" b="1" cap="none" dirty="0"/>
              <a:t>：</a:t>
            </a:r>
            <a:endParaRPr lang="en-US" altLang="zh-CN" b="1" cap="none" dirty="0"/>
          </a:p>
          <a:p>
            <a:pPr marL="0" indent="0">
              <a:buNone/>
            </a:pPr>
            <a:r>
              <a:rPr lang="zh-CN" altLang="en-US" b="1" cap="none" dirty="0"/>
              <a:t>网址：</a:t>
            </a:r>
            <a:r>
              <a:rPr lang="en-US" altLang="zh-CN" b="1" cap="none" dirty="0"/>
              <a:t>https://leetcode.com/problems/container-with-most-water/solution/</a:t>
            </a:r>
          </a:p>
          <a:p>
            <a:pPr marL="0" indent="0">
              <a:buNone/>
            </a:pPr>
            <a:r>
              <a:rPr lang="zh-CN" altLang="en-US" b="1" cap="none" dirty="0">
                <a:solidFill>
                  <a:srgbClr val="0000CC"/>
                </a:solidFill>
              </a:rPr>
              <a:t>使用反证法。</a:t>
            </a: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b="1" cap="none" dirty="0"/>
              <a:t>例如：</a:t>
            </a:r>
            <a:r>
              <a:rPr lang="en-US" altLang="zh-CN" b="1" cap="none" dirty="0"/>
              <a:t>1 8 6 2 5 4 8 3 7</a:t>
            </a:r>
          </a:p>
          <a:p>
            <a:pPr marL="0" indent="0">
              <a:buNone/>
            </a:pPr>
            <a:r>
              <a:rPr lang="zh-CN" altLang="en-US" b="1" cap="none" dirty="0"/>
              <a:t>步骤：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1</a:t>
            </a:r>
            <a:r>
              <a:rPr lang="zh-CN" altLang="en-US" b="1" cap="none" dirty="0"/>
              <a:t>、从两端</a:t>
            </a:r>
            <a:r>
              <a:rPr lang="zh-CN" altLang="en-US" b="1" cap="none" dirty="0">
                <a:solidFill>
                  <a:srgbClr val="FF0000"/>
                </a:solidFill>
              </a:rPr>
              <a:t>向</a:t>
            </a:r>
            <a:r>
              <a:rPr lang="zh-CN" altLang="en-US" b="1" cap="none" dirty="0"/>
              <a:t>中间移步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2</a:t>
            </a:r>
            <a:r>
              <a:rPr lang="zh-CN" altLang="en-US" b="1" cap="none" dirty="0"/>
              <a:t>、计算出当前面积作为最大面积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3</a:t>
            </a:r>
            <a:r>
              <a:rPr lang="zh-CN" altLang="en-US" b="1" cap="none" dirty="0"/>
              <a:t>、如果左侧值大于右侧值，则右侧左移；否则，左侧右移。之后，再计算面积，比最大面积大，则替换。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4</a:t>
            </a:r>
            <a:r>
              <a:rPr lang="zh-CN" altLang="en-US" b="1" cap="none" dirty="0"/>
              <a:t>、重复步骤</a:t>
            </a:r>
            <a:r>
              <a:rPr lang="en-US" altLang="zh-CN" b="1" cap="none" dirty="0"/>
              <a:t>3</a:t>
            </a:r>
            <a:r>
              <a:rPr lang="zh-CN" altLang="en-US" b="1" cap="none" dirty="0"/>
              <a:t>，直到左右侧值相遇。</a:t>
            </a:r>
            <a:endParaRPr lang="en-US" altLang="zh-CN" b="1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84376B-E9F6-4946-8E4C-78B79C0A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89" y="1"/>
            <a:ext cx="5556811" cy="4002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3D73B9-E8F4-43F1-9A2F-19FE4BB9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00" y="4002009"/>
            <a:ext cx="4966149" cy="285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2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542234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0389" y="38354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122. Best Time to Buy and Sell Stock II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67962A-DC99-4977-96D5-852FBB6C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196" y="794825"/>
            <a:ext cx="9829693" cy="606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5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6"/>
            <a:ext cx="4685168" cy="6108693"/>
          </a:xfrm>
        </p:spPr>
        <p:txBody>
          <a:bodyPr/>
          <a:lstStyle/>
          <a:p>
            <a:r>
              <a:rPr lang="en-US" altLang="zh-CN" sz="2400" b="1" cap="none" dirty="0"/>
              <a:t>122. Best Time to Buy and Sell Stock II</a:t>
            </a:r>
            <a:endParaRPr lang="zh-CN" altLang="en-US" sz="2400" cap="none" dirty="0"/>
          </a:p>
          <a:p>
            <a:pPr marL="0" indent="0">
              <a:buNone/>
            </a:pPr>
            <a:r>
              <a:rPr lang="zh-CN" altLang="en-US" b="1" cap="none" dirty="0"/>
              <a:t>解析</a:t>
            </a:r>
            <a:r>
              <a:rPr lang="zh-CN" altLang="en-US" b="1" cap="none" dirty="0">
                <a:solidFill>
                  <a:srgbClr val="0000CC"/>
                </a:solidFill>
              </a:rPr>
              <a:t>（时间复杂度</a:t>
            </a:r>
            <a:r>
              <a:rPr lang="en-US" altLang="zh-CN" b="1" cap="none" dirty="0">
                <a:solidFill>
                  <a:srgbClr val="0000CC"/>
                </a:solidFill>
              </a:rPr>
              <a:t>O(n)</a:t>
            </a:r>
            <a:r>
              <a:rPr lang="zh-CN" altLang="en-US" b="1" cap="none" dirty="0">
                <a:solidFill>
                  <a:srgbClr val="0000CC"/>
                </a:solidFill>
              </a:rPr>
              <a:t>，空间复杂度</a:t>
            </a:r>
            <a:r>
              <a:rPr lang="en-US" altLang="zh-CN" b="1" cap="none" dirty="0">
                <a:solidFill>
                  <a:srgbClr val="0000CC"/>
                </a:solidFill>
              </a:rPr>
              <a:t>O(1)</a:t>
            </a:r>
            <a:r>
              <a:rPr lang="zh-CN" altLang="en-US" b="1" cap="none" dirty="0">
                <a:solidFill>
                  <a:srgbClr val="0000CC"/>
                </a:solidFill>
              </a:rPr>
              <a:t>） </a:t>
            </a:r>
            <a:r>
              <a:rPr lang="zh-CN" altLang="en-US" b="1" cap="none" dirty="0"/>
              <a:t>：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1</a:t>
            </a:r>
            <a:r>
              <a:rPr lang="zh-CN" altLang="en-US" b="1" cap="none" dirty="0"/>
              <a:t>、从头开始遍历，按序</a:t>
            </a:r>
            <a:r>
              <a:rPr lang="zh-CN" altLang="en-US" b="1" cap="none" dirty="0">
                <a:solidFill>
                  <a:srgbClr val="0000CC"/>
                </a:solidFill>
              </a:rPr>
              <a:t>两两相减（</a:t>
            </a:r>
            <a:r>
              <a:rPr lang="zh-CN" altLang="en-US" b="1" cap="none" dirty="0">
                <a:solidFill>
                  <a:srgbClr val="FF0066"/>
                </a:solidFill>
              </a:rPr>
              <a:t>后者减去前者</a:t>
            </a:r>
            <a:r>
              <a:rPr lang="zh-CN" altLang="en-US" b="1" cap="none" dirty="0">
                <a:solidFill>
                  <a:srgbClr val="0000CC"/>
                </a:solidFill>
              </a:rPr>
              <a:t>）</a:t>
            </a:r>
            <a:r>
              <a:rPr lang="zh-CN" altLang="en-US" b="1" cap="none" dirty="0"/>
              <a:t>，值如果大于</a:t>
            </a:r>
            <a:r>
              <a:rPr lang="en-US" altLang="zh-CN" b="1" cap="none" dirty="0"/>
              <a:t>0</a:t>
            </a:r>
            <a:r>
              <a:rPr lang="zh-CN" altLang="en-US" b="1" cap="none" dirty="0"/>
              <a:t>，则计算到收益中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2</a:t>
            </a:r>
            <a:r>
              <a:rPr lang="zh-CN" altLang="en-US" b="1" cap="none" dirty="0"/>
              <a:t>、输出收益</a:t>
            </a:r>
            <a:endParaRPr lang="en-US" altLang="zh-CN" b="1" cap="non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CAAB64-6849-4E63-999A-70A48314E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948" y="248047"/>
            <a:ext cx="7058043" cy="51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39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/>
              <a:t>数组</a:t>
            </a:r>
            <a:endParaRPr lang="en-US" altLang="zh-CN" sz="2800" b="1"/>
          </a:p>
          <a:p>
            <a:r>
              <a:rPr lang="zh-CN" altLang="en-US" sz="2800" b="1"/>
              <a:t>字符串</a:t>
            </a:r>
            <a:endParaRPr lang="en-US" altLang="zh-CN" sz="2800" b="1"/>
          </a:p>
          <a:p>
            <a:r>
              <a:rPr lang="zh-CN" altLang="en-US" sz="2800" b="1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数组是若干个相同数据类型的数据元素构成的有限序列（</a:t>
            </a:r>
            <a:r>
              <a:rPr lang="zh-CN" altLang="en-US" sz="24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顺序存储的线性表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、占用的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内存空间地址连续</a:t>
            </a:r>
          </a:p>
          <a:p>
            <a:pPr marL="0" indent="0"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、数组中的每个元素还可以是一个数组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、数组的操作主要是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读、写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，没有插入和删除</a:t>
            </a:r>
            <a:endParaRPr lang="zh-CN" altLang="en-US" sz="2400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48640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存储实现机制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738555"/>
            <a:ext cx="5416688" cy="611944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一维数组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a[n] 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下标：</a:t>
            </a:r>
            <a:r>
              <a:rPr lang="en-US" altLang="zh-CN" b="1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~ n-1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）中任意元素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的内存地址：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Address(a[</a:t>
            </a:r>
            <a:r>
              <a:rPr lang="en-US" altLang="zh-CN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 = Address(a[0]) + </a:t>
            </a:r>
            <a:r>
              <a:rPr lang="en-US" altLang="zh-CN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(a[0]);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a[m][n]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b="1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下标：</a:t>
            </a:r>
            <a:r>
              <a:rPr lang="en-US" altLang="zh-CN" b="1" cap="none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 ~ m-1,n-1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）中任意元素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的内存地址：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Address(a[</a:t>
            </a:r>
            <a:r>
              <a:rPr lang="en-US" altLang="zh-CN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][j]) = Address(a[0][0]) + (</a:t>
            </a:r>
            <a:r>
              <a:rPr lang="en-US" altLang="zh-CN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*n + j)*</a:t>
            </a:r>
            <a:r>
              <a:rPr lang="en-US" altLang="zh-CN" b="1" cap="none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(a[0][0]);</a:t>
            </a:r>
          </a:p>
          <a:p>
            <a:pPr marL="0" indent="0">
              <a:buNone/>
            </a:pP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备注：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b="1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以行序为主的存储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(xxx)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为元素内存大小，跟语言相关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语言占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个字节，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占</a:t>
            </a:r>
            <a:r>
              <a:rPr lang="en-US" altLang="zh-C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</a:t>
            </a:r>
            <a:endParaRPr lang="en-US" altLang="zh-CN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BA4BF959-7F85-41FC-9943-0A46EA7DA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447509"/>
              </p:ext>
            </p:extLst>
          </p:nvPr>
        </p:nvGraphicFramePr>
        <p:xfrm>
          <a:off x="3048000" y="4444572"/>
          <a:ext cx="9144000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Visio" r:id="rId3" imgW="4096893" imgH="1060839" progId="Visio.Drawing.11">
                  <p:embed/>
                </p:oleObj>
              </mc:Choice>
              <mc:Fallback>
                <p:oleObj name="Visio" r:id="rId3" imgW="4096893" imgH="1060839" progId="Visio.Drawing.11">
                  <p:embed/>
                  <p:pic>
                    <p:nvPicPr>
                      <p:cNvPr id="297991" name="Object 7">
                        <a:extLst>
                          <a:ext uri="{FF2B5EF4-FFF2-40B4-BE49-F238E27FC236}">
                            <a16:creationId xmlns:a16="http://schemas.microsoft.com/office/drawing/2014/main" id="{E2897AF3-30DD-40D3-AE80-EC6629BD0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44572"/>
                        <a:ext cx="9144000" cy="236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5F243231-0A83-4CC7-8874-36E592A0C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0340"/>
              </p:ext>
            </p:extLst>
          </p:nvPr>
        </p:nvGraphicFramePr>
        <p:xfrm>
          <a:off x="7104184" y="0"/>
          <a:ext cx="521970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6" name="Visio" r:id="rId5" imgW="3025767" imgH="2614847" progId="Visio.Drawing.11">
                  <p:embed/>
                </p:oleObj>
              </mc:Choice>
              <mc:Fallback>
                <p:oleObj name="Visio" r:id="rId5" imgW="3025767" imgH="2614847" progId="Visio.Drawing.11">
                  <p:embed/>
                  <p:pic>
                    <p:nvPicPr>
                      <p:cNvPr id="203787" name="Object 11">
                        <a:extLst>
                          <a:ext uri="{FF2B5EF4-FFF2-40B4-BE49-F238E27FC236}">
                            <a16:creationId xmlns:a16="http://schemas.microsoft.com/office/drawing/2014/main" id="{B2CF603F-7A1E-4757-A3DF-2930CE454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84" y="0"/>
                        <a:ext cx="5219700" cy="451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8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若干个字符构成的数组。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存储结构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BC5A95A-9B0F-4396-8818-F5ED1CA6D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49" y="2982317"/>
            <a:ext cx="8893175" cy="5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例如，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char str[]=“Data Structure”; //C++</a:t>
            </a:r>
          </a:p>
        </p:txBody>
      </p:sp>
      <p:graphicFrame>
        <p:nvGraphicFramePr>
          <p:cNvPr id="5" name="Group 44">
            <a:extLst>
              <a:ext uri="{FF2B5EF4-FFF2-40B4-BE49-F238E27FC236}">
                <a16:creationId xmlns:a16="http://schemas.microsoft.com/office/drawing/2014/main" id="{E9FF3959-1B25-4362-AA01-397E5267A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82591"/>
              </p:ext>
            </p:extLst>
          </p:nvPr>
        </p:nvGraphicFramePr>
        <p:xfrm>
          <a:off x="1273512" y="3655417"/>
          <a:ext cx="8281987" cy="566738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435544499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159914695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89727893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75053845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177577789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132027022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2635769682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431547308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489738092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235318540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284510607"/>
                    </a:ext>
                  </a:extLst>
                </a:gridCol>
                <a:gridCol w="512762">
                  <a:extLst>
                    <a:ext uri="{9D8B030D-6E8A-4147-A177-3AD203B41FA5}">
                      <a16:colId xmlns:a16="http://schemas.microsoft.com/office/drawing/2014/main" val="317341367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73602574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618943326"/>
                    </a:ext>
                  </a:extLst>
                </a:gridCol>
                <a:gridCol w="1090612">
                  <a:extLst>
                    <a:ext uri="{9D8B030D-6E8A-4147-A177-3AD203B41FA5}">
                      <a16:colId xmlns:a16="http://schemas.microsoft.com/office/drawing/2014/main" val="1354924098"/>
                    </a:ext>
                  </a:extLst>
                </a:gridCol>
              </a:tblGrid>
              <a:tr h="5667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NULL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194946"/>
                  </a:ext>
                </a:extLst>
              </a:tr>
            </a:tbl>
          </a:graphicData>
        </a:graphic>
      </p:graphicFrame>
      <p:sp>
        <p:nvSpPr>
          <p:cNvPr id="6" name="Line 40">
            <a:extLst>
              <a:ext uri="{FF2B5EF4-FFF2-40B4-BE49-F238E27FC236}">
                <a16:creationId xmlns:a16="http://schemas.microsoft.com/office/drawing/2014/main" id="{BB87F45C-1A56-4D99-98F8-BBC6A4ACCA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6537" y="4376142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ED624355-B1B5-451A-A7AE-6A17E3B0C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49" y="4782542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str</a:t>
            </a:r>
          </a:p>
        </p:txBody>
      </p:sp>
      <p:sp>
        <p:nvSpPr>
          <p:cNvPr id="8" name="Text Box 42">
            <a:extLst>
              <a:ext uri="{FF2B5EF4-FFF2-40B4-BE49-F238E27FC236}">
                <a16:creationId xmlns:a16="http://schemas.microsoft.com/office/drawing/2014/main" id="{FBD64FDD-439F-4802-BD4D-45653D413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399" y="4520604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字符串在内存中的存储结构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D1AA41-4605-4BF5-85E4-33BD44127CA6}"/>
              </a:ext>
            </a:extLst>
          </p:cNvPr>
          <p:cNvSpPr txBox="1"/>
          <p:nvPr/>
        </p:nvSpPr>
        <p:spPr>
          <a:xfrm>
            <a:off x="1139483" y="5514535"/>
            <a:ext cx="866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备注：</a:t>
            </a:r>
            <a:r>
              <a:rPr lang="zh-CN" altLang="en-US" sz="2400" b="1">
                <a:solidFill>
                  <a:srgbClr val="C00000"/>
                </a:solidFill>
              </a:rPr>
              <a:t>字符串的长度，一般不包括结尾的</a:t>
            </a:r>
            <a:r>
              <a:rPr lang="en-US" altLang="zh-CN" sz="2400" b="1">
                <a:solidFill>
                  <a:srgbClr val="C00000"/>
                </a:solidFill>
              </a:rPr>
              <a:t>'\0'</a:t>
            </a:r>
            <a:r>
              <a:rPr lang="zh-CN" altLang="en-US" sz="2400" b="1">
                <a:solidFill>
                  <a:srgbClr val="C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60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常见类型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空串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：长度为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的字符串，比如：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原始字符串：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"This is an apple!"</a:t>
            </a: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子串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：字符串中，若干相邻字符组成的子序列。比如：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"is an"</a:t>
            </a: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子序列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：字符串中，若干字符（可以不相邻）组成的序列（相对顺序不变）。比如：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"ssa a"</a:t>
            </a: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回文序列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：顺序和倒序一样，比如：“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abcdedcba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”。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变位词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（由颠倒字母顺序而构成的词，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anagram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比如：</a:t>
            </a: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"abc", "acb", "cba"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6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647114"/>
          </a:xfrm>
        </p:spPr>
        <p:txBody>
          <a:bodyPr/>
          <a:lstStyle/>
          <a:p>
            <a:r>
              <a:rPr lang="zh-CN" altLang="en-US" b="1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657664"/>
            <a:ext cx="10363826" cy="6066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常见操作</a:t>
            </a:r>
            <a:endParaRPr lang="en-US" altLang="zh-CN" sz="2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转成字符串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：数字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变成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"123"</a:t>
            </a: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字符串分割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"I am fine"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，空格分隔后，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"I"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"am"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"fine"</a:t>
            </a: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字符串替换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"get a cat"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，把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"cat"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替换成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"dog"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后，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"get a dog"</a:t>
            </a: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获取字符串长度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：元素个数，比如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"abc"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长度为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查询子字符串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"get a cat"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，查询单词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"a"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的位置为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返回指定位置的字符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"get a cat"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，第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个字符为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，下标从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开始计数</a:t>
            </a:r>
            <a:endParaRPr lang="en-US" altLang="zh-CN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字符串匹配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：正则表达式，比如匹配邮政编码：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^[0-9]{6}$</a:t>
            </a: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字符串连接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"Hello 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"world!"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，拼接后，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获取子串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"abcdefg"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，获取下标从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开始的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个字符，得到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"bc"</a:t>
            </a: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大小写转换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"abc"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，转换成大写后，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"ABC"</a:t>
            </a:r>
          </a:p>
          <a:p>
            <a:pPr marL="0" indent="0">
              <a:buNone/>
            </a:pP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去掉前后空格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 abc     "</a:t>
            </a:r>
            <a:r>
              <a:rPr lang="zh-CN" altLang="en-US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，去掉前后的空格后，</a:t>
            </a:r>
            <a:r>
              <a:rPr lang="en-US" altLang="zh-C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"abc"</a:t>
            </a:r>
          </a:p>
        </p:txBody>
      </p:sp>
    </p:spTree>
    <p:extLst>
      <p:ext uri="{BB962C8B-B14F-4D97-AF65-F5344CB8AC3E}">
        <p14:creationId xmlns:p14="http://schemas.microsoft.com/office/powerpoint/2010/main" val="418729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66. Plus One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4D33C7-4BD0-452F-9D00-FD2D6733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0" y="1655861"/>
            <a:ext cx="11350454" cy="45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2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6"/>
            <a:ext cx="4685168" cy="6108693"/>
          </a:xfrm>
        </p:spPr>
        <p:txBody>
          <a:bodyPr/>
          <a:lstStyle/>
          <a:p>
            <a:r>
              <a:rPr lang="en-US" altLang="zh-CN" sz="2400" b="1" cap="none" dirty="0"/>
              <a:t>66. Plus One</a:t>
            </a:r>
            <a:endParaRPr lang="zh-CN" altLang="en-US" sz="2400" cap="none" dirty="0"/>
          </a:p>
          <a:p>
            <a:pPr marL="0" indent="0">
              <a:buNone/>
            </a:pPr>
            <a:r>
              <a:rPr lang="zh-CN" altLang="en-US" b="1" cap="none" dirty="0"/>
              <a:t>解析（时间复杂度</a:t>
            </a:r>
            <a:r>
              <a:rPr lang="en-US" altLang="zh-CN" b="1" cap="none" dirty="0"/>
              <a:t>O(n)</a:t>
            </a:r>
            <a:r>
              <a:rPr lang="zh-CN" altLang="en-US" b="1" cap="none" dirty="0"/>
              <a:t>，空间复杂度</a:t>
            </a:r>
            <a:r>
              <a:rPr lang="en-US" altLang="zh-CN" b="1" cap="none" dirty="0"/>
              <a:t>O(n)</a:t>
            </a:r>
            <a:r>
              <a:rPr lang="zh-CN" altLang="en-US" b="1" cap="none" dirty="0"/>
              <a:t>）：</a:t>
            </a:r>
            <a:endParaRPr lang="en-US" altLang="zh-CN" b="1" cap="none" dirty="0"/>
          </a:p>
          <a:p>
            <a:pPr marL="0" indent="0">
              <a:buNone/>
            </a:pPr>
            <a:r>
              <a:rPr lang="en-US" altLang="zh-CN" b="1" cap="none" dirty="0"/>
              <a:t>1</a:t>
            </a:r>
            <a:r>
              <a:rPr lang="zh-CN" altLang="en-US" b="1" cap="none" dirty="0"/>
              <a:t>、</a:t>
            </a:r>
            <a:r>
              <a:rPr lang="zh-CN" altLang="en-US" b="1" cap="none" dirty="0">
                <a:solidFill>
                  <a:srgbClr val="FF0066"/>
                </a:solidFill>
              </a:rPr>
              <a:t>从后往前，依次判断各位是不是</a:t>
            </a:r>
            <a:r>
              <a:rPr lang="en-US" altLang="zh-CN" b="1" cap="none" dirty="0">
                <a:solidFill>
                  <a:srgbClr val="FF0066"/>
                </a:solidFill>
              </a:rPr>
              <a:t>9</a:t>
            </a:r>
          </a:p>
          <a:p>
            <a:pPr marL="0" indent="0">
              <a:buNone/>
            </a:pPr>
            <a:r>
              <a:rPr lang="en-US" altLang="zh-CN" b="1" cap="none" dirty="0"/>
              <a:t>    </a:t>
            </a:r>
            <a:r>
              <a:rPr lang="zh-CN" altLang="en-US" b="1" cap="none" dirty="0">
                <a:solidFill>
                  <a:srgbClr val="0000CC"/>
                </a:solidFill>
              </a:rPr>
              <a:t>是的话，当前位赋值为</a:t>
            </a:r>
            <a:r>
              <a:rPr lang="en-US" altLang="zh-CN" b="1" cap="none" dirty="0">
                <a:solidFill>
                  <a:srgbClr val="0000CC"/>
                </a:solidFill>
              </a:rPr>
              <a:t>0</a:t>
            </a:r>
            <a:r>
              <a:rPr lang="zh-CN" altLang="en-US" b="1" cap="none" dirty="0">
                <a:solidFill>
                  <a:srgbClr val="0000CC"/>
                </a:solidFill>
              </a:rPr>
              <a:t>，判断下一位；</a:t>
            </a: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b="1" cap="none" dirty="0"/>
              <a:t>    </a:t>
            </a:r>
            <a:r>
              <a:rPr lang="zh-CN" altLang="en-US" b="1" cap="none" dirty="0">
                <a:solidFill>
                  <a:srgbClr val="339933"/>
                </a:solidFill>
              </a:rPr>
              <a:t>否的话，当前位加</a:t>
            </a:r>
            <a:r>
              <a:rPr lang="en-US" altLang="zh-CN" b="1" cap="none" dirty="0">
                <a:solidFill>
                  <a:srgbClr val="339933"/>
                </a:solidFill>
              </a:rPr>
              <a:t>1</a:t>
            </a:r>
            <a:r>
              <a:rPr lang="zh-CN" altLang="en-US" b="1" cap="none" dirty="0">
                <a:solidFill>
                  <a:srgbClr val="339933"/>
                </a:solidFill>
              </a:rPr>
              <a:t>，返回。</a:t>
            </a:r>
            <a:endParaRPr lang="en-US" altLang="zh-CN" b="1" cap="none" dirty="0">
              <a:solidFill>
                <a:srgbClr val="339933"/>
              </a:solidFill>
            </a:endParaRPr>
          </a:p>
          <a:p>
            <a:pPr marL="0" indent="0">
              <a:buNone/>
            </a:pPr>
            <a:r>
              <a:rPr lang="en-US" altLang="zh-CN" b="1" cap="none" dirty="0"/>
              <a:t>2</a:t>
            </a:r>
            <a:r>
              <a:rPr lang="zh-CN" altLang="en-US" b="1" cap="none" dirty="0"/>
              <a:t>、结束后，若发现</a:t>
            </a:r>
            <a:r>
              <a:rPr lang="zh-CN" altLang="en-US" b="1" cap="none" dirty="0">
                <a:solidFill>
                  <a:srgbClr val="0000CC"/>
                </a:solidFill>
              </a:rPr>
              <a:t>最高位发生了进位</a:t>
            </a:r>
            <a:r>
              <a:rPr lang="zh-CN" altLang="en-US" b="1" cap="none" dirty="0"/>
              <a:t>，比如：</a:t>
            </a:r>
            <a:r>
              <a:rPr lang="en-US" altLang="zh-CN" b="1" cap="none" dirty="0"/>
              <a:t>[9, 9, 9]</a:t>
            </a:r>
            <a:r>
              <a:rPr lang="zh-CN" altLang="en-US" b="1" cap="none" dirty="0"/>
              <a:t>，加</a:t>
            </a:r>
            <a:r>
              <a:rPr lang="en-US" altLang="zh-CN" b="1" cap="none" dirty="0"/>
              <a:t>1</a:t>
            </a:r>
            <a:r>
              <a:rPr lang="zh-CN" altLang="en-US" b="1" cap="none" dirty="0"/>
              <a:t>后，变成</a:t>
            </a:r>
            <a:r>
              <a:rPr lang="en-US" altLang="zh-CN" b="1" cap="none" dirty="0"/>
              <a:t>[1, 0, 0, 0]</a:t>
            </a:r>
          </a:p>
          <a:p>
            <a:pPr marL="0" indent="0">
              <a:buNone/>
            </a:pPr>
            <a:r>
              <a:rPr lang="zh-CN" altLang="en-US" b="1" cap="none" dirty="0"/>
              <a:t>则，新</a:t>
            </a:r>
            <a:r>
              <a:rPr lang="zh-CN" altLang="en-US" b="1" cap="none" dirty="0">
                <a:solidFill>
                  <a:srgbClr val="FF0066"/>
                </a:solidFill>
              </a:rPr>
              <a:t>创建一个数组</a:t>
            </a:r>
            <a:r>
              <a:rPr lang="zh-CN" altLang="en-US" b="1" cap="none" dirty="0"/>
              <a:t>，初始化为全</a:t>
            </a:r>
            <a:r>
              <a:rPr lang="en-US" altLang="zh-CN" b="1" cap="none" dirty="0"/>
              <a:t>0</a:t>
            </a:r>
            <a:r>
              <a:rPr lang="zh-CN" altLang="en-US" b="1" cap="none" dirty="0"/>
              <a:t>，然后，</a:t>
            </a:r>
            <a:r>
              <a:rPr lang="zh-CN" altLang="en-US" b="1" cap="none" dirty="0">
                <a:solidFill>
                  <a:srgbClr val="339933"/>
                </a:solidFill>
              </a:rPr>
              <a:t>给最高位赋值为</a:t>
            </a:r>
            <a:r>
              <a:rPr lang="en-US" altLang="zh-CN" b="1" cap="none" dirty="0">
                <a:solidFill>
                  <a:srgbClr val="339933"/>
                </a:solidFill>
              </a:rPr>
              <a:t>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5E31D9-AF01-4131-AF66-E91FEE43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58" y="1"/>
            <a:ext cx="7186641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5583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813</TotalTime>
  <Words>1338</Words>
  <Application>Microsoft Office PowerPoint</Application>
  <PresentationFormat>宽屏</PresentationFormat>
  <Paragraphs>130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Albertus Medium</vt:lpstr>
      <vt:lpstr>Arial</vt:lpstr>
      <vt:lpstr>Times New Roman</vt:lpstr>
      <vt:lpstr>Tw Cen MT</vt:lpstr>
      <vt:lpstr>Wingdings</vt:lpstr>
      <vt:lpstr>水滴</vt:lpstr>
      <vt:lpstr>Visio</vt:lpstr>
      <vt:lpstr>数据结构和算法 第2讲</vt:lpstr>
      <vt:lpstr>大纲</vt:lpstr>
      <vt:lpstr>数组</vt:lpstr>
      <vt:lpstr>存储实现机制</vt:lpstr>
      <vt:lpstr>字符串</vt:lpstr>
      <vt:lpstr>字符串</vt:lpstr>
      <vt:lpstr>字符串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318</cp:revision>
  <dcterms:created xsi:type="dcterms:W3CDTF">2018-06-21T02:18:15Z</dcterms:created>
  <dcterms:modified xsi:type="dcterms:W3CDTF">2019-11-25T20:10:00Z</dcterms:modified>
</cp:coreProperties>
</file>