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333" r:id="rId4"/>
    <p:sldId id="356" r:id="rId5"/>
    <p:sldId id="357" r:id="rId6"/>
    <p:sldId id="374" r:id="rId7"/>
    <p:sldId id="358" r:id="rId8"/>
    <p:sldId id="375" r:id="rId9"/>
    <p:sldId id="359" r:id="rId10"/>
    <p:sldId id="376" r:id="rId11"/>
    <p:sldId id="377" r:id="rId12"/>
    <p:sldId id="360" r:id="rId13"/>
    <p:sldId id="354" r:id="rId14"/>
    <p:sldId id="355" r:id="rId15"/>
    <p:sldId id="364" r:id="rId16"/>
    <p:sldId id="365" r:id="rId17"/>
    <p:sldId id="372" r:id="rId18"/>
    <p:sldId id="366" r:id="rId19"/>
    <p:sldId id="367" r:id="rId20"/>
    <p:sldId id="368" r:id="rId21"/>
    <p:sldId id="369" r:id="rId22"/>
    <p:sldId id="370" r:id="rId23"/>
    <p:sldId id="371" r:id="rId24"/>
    <p:sldId id="373" r:id="rId25"/>
    <p:sldId id="29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园 侯" initials="方园" lastIdx="1" clrIdx="0">
    <p:extLst>
      <p:ext uri="{19B8F6BF-5375-455C-9EA6-DF929625EA0E}">
        <p15:presenceInfo xmlns:p15="http://schemas.microsoft.com/office/powerpoint/2012/main" userId="d7a0f051cb736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CC"/>
    <a:srgbClr val="FF3399"/>
    <a:srgbClr val="6600FF"/>
    <a:srgbClr val="CC6600"/>
    <a:srgbClr val="0099CC"/>
    <a:srgbClr val="9900CC"/>
    <a:srgbClr val="FF0066"/>
    <a:srgbClr val="CC00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9" autoAdjust="0"/>
    <p:restoredTop sz="93727" autoAdjust="0"/>
  </p:normalViewPr>
  <p:slideViewPr>
    <p:cSldViewPr snapToGrid="0">
      <p:cViewPr varScale="1">
        <p:scale>
          <a:sx n="67" d="100"/>
          <a:sy n="67" d="100"/>
        </p:scale>
        <p:origin x="756" y="102"/>
      </p:cViewPr>
      <p:guideLst/>
    </p:cSldViewPr>
  </p:slideViewPr>
  <p:outlineViewPr>
    <p:cViewPr>
      <p:scale>
        <a:sx n="33" d="100"/>
        <a:sy n="33" d="100"/>
      </p:scale>
      <p:origin x="0" y="-177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2022/4/27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2.wmf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6.wmf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9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20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2019.06.26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连续型概率分布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73" y="562709"/>
            <a:ext cx="8893127" cy="620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均匀分布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若随机变量</a:t>
            </a:r>
            <a:r>
              <a:rPr lang="en-US" altLang="zh-CN" b="1">
                <a:solidFill>
                  <a:srgbClr val="0000CC"/>
                </a:solidFill>
              </a:rPr>
              <a:t>X</a:t>
            </a:r>
            <a:r>
              <a:rPr lang="zh-CN" altLang="en-US" b="1">
                <a:solidFill>
                  <a:srgbClr val="0000CC"/>
                </a:solidFill>
              </a:rPr>
              <a:t>的概率密度为：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b="1">
                <a:solidFill>
                  <a:srgbClr val="0000CC"/>
                </a:solidFill>
              </a:rPr>
              <a:t>则称</a:t>
            </a:r>
            <a:r>
              <a:rPr lang="en-US" altLang="zh-CN" b="1">
                <a:solidFill>
                  <a:srgbClr val="0000CC"/>
                </a:solidFill>
              </a:rPr>
              <a:t>X</a:t>
            </a:r>
            <a:r>
              <a:rPr lang="zh-CN" altLang="en-US" b="1">
                <a:solidFill>
                  <a:srgbClr val="0000CC"/>
                </a:solidFill>
              </a:rPr>
              <a:t>服从区间</a:t>
            </a:r>
            <a:r>
              <a:rPr lang="en-US" altLang="zh-CN" b="1">
                <a:solidFill>
                  <a:srgbClr val="0000CC"/>
                </a:solidFill>
              </a:rPr>
              <a:t>[a, b]</a:t>
            </a:r>
            <a:r>
              <a:rPr lang="zh-CN" altLang="en-US" b="1">
                <a:solidFill>
                  <a:srgbClr val="0000CC"/>
                </a:solidFill>
              </a:rPr>
              <a:t>上的均匀分布。其</a:t>
            </a:r>
            <a:r>
              <a:rPr lang="zh-CN" altLang="en-US" b="1">
                <a:solidFill>
                  <a:srgbClr val="FF3399"/>
                </a:solidFill>
              </a:rPr>
              <a:t>累计</a:t>
            </a:r>
            <a:r>
              <a:rPr lang="zh-CN" altLang="en-US" b="1">
                <a:solidFill>
                  <a:srgbClr val="0000CC"/>
                </a:solidFill>
              </a:rPr>
              <a:t>分布函数为：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F1A1ECA6-B040-48AD-8003-C270C1A64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8235"/>
              </p:ext>
            </p:extLst>
          </p:nvPr>
        </p:nvGraphicFramePr>
        <p:xfrm>
          <a:off x="250873" y="1364565"/>
          <a:ext cx="5572988" cy="1336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Equation" r:id="rId3" imgW="1638300" imgH="609600" progId="Equation.DSMT4">
                  <p:embed/>
                </p:oleObj>
              </mc:Choice>
              <mc:Fallback>
                <p:oleObj name="Equation" r:id="rId3" imgW="1638300" imgH="609600" progId="Equation.DSMT4">
                  <p:embed/>
                  <p:pic>
                    <p:nvPicPr>
                      <p:cNvPr id="49155" name="Object 10">
                        <a:extLst>
                          <a:ext uri="{FF2B5EF4-FFF2-40B4-BE49-F238E27FC236}">
                            <a16:creationId xmlns:a16="http://schemas.microsoft.com/office/drawing/2014/main" id="{C5B2473F-4026-41E9-8498-9BEC2A033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3" y="1364565"/>
                        <a:ext cx="5572988" cy="13364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CB937515-20E1-4A66-8F42-7631B6C8F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02005"/>
              </p:ext>
            </p:extLst>
          </p:nvPr>
        </p:nvGraphicFramePr>
        <p:xfrm>
          <a:off x="626011" y="3789680"/>
          <a:ext cx="1740002" cy="1703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1" name="Equation" r:id="rId5" imgW="901309" imgH="888614" progId="Equation.DSMT4">
                  <p:embed/>
                </p:oleObj>
              </mc:Choice>
              <mc:Fallback>
                <p:oleObj name="Equation" r:id="rId5" imgW="901309" imgH="888614" progId="Equation.DSMT4">
                  <p:embed/>
                  <p:pic>
                    <p:nvPicPr>
                      <p:cNvPr id="49157" name="Object 14">
                        <a:extLst>
                          <a:ext uri="{FF2B5EF4-FFF2-40B4-BE49-F238E27FC236}">
                            <a16:creationId xmlns:a16="http://schemas.microsoft.com/office/drawing/2014/main" id="{9889150B-1364-44EF-B4DC-ADDD2B667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11" y="3789680"/>
                        <a:ext cx="1740002" cy="17037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ABD77E1A-86C0-4EDF-84E4-EE345FD25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64354"/>
              </p:ext>
            </p:extLst>
          </p:nvPr>
        </p:nvGraphicFramePr>
        <p:xfrm>
          <a:off x="2655930" y="3789680"/>
          <a:ext cx="1554391" cy="1604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2" name="Equation" r:id="rId7" imgW="583947" imgH="596641" progId="Equation.DSMT4">
                  <p:embed/>
                </p:oleObj>
              </mc:Choice>
              <mc:Fallback>
                <p:oleObj name="Equation" r:id="rId7" imgW="583947" imgH="596641" progId="Equation.DSMT4">
                  <p:embed/>
                  <p:pic>
                    <p:nvPicPr>
                      <p:cNvPr id="49158" name="Object 16">
                        <a:extLst>
                          <a:ext uri="{FF2B5EF4-FFF2-40B4-BE49-F238E27FC236}">
                            <a16:creationId xmlns:a16="http://schemas.microsoft.com/office/drawing/2014/main" id="{8896EF5E-E4AF-46BA-9C1A-FB6411844F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930" y="3789680"/>
                        <a:ext cx="1554391" cy="1604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0BDAB520-9165-4B61-8B73-90392AE967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7661" y="1906986"/>
            <a:ext cx="4732677" cy="346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91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连续型概率分布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73" y="562709"/>
            <a:ext cx="8893127" cy="620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正态分布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若随机变量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zh-CN" altLang="en-US" b="1" dirty="0">
                <a:solidFill>
                  <a:srgbClr val="0000CC"/>
                </a:solidFill>
              </a:rPr>
              <a:t>的概率密度为：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其中，         为常数，则称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则称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zh-CN" altLang="en-US" b="1" dirty="0">
                <a:solidFill>
                  <a:srgbClr val="0000CC"/>
                </a:solidFill>
              </a:rPr>
              <a:t>服从参数为            的正态分布。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B3FDA78C-48A7-4A1B-9539-85CF74F532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410844"/>
              </p:ext>
            </p:extLst>
          </p:nvPr>
        </p:nvGraphicFramePr>
        <p:xfrm>
          <a:off x="430236" y="1463787"/>
          <a:ext cx="42672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3" name="公式" r:id="rId3" imgW="2273300" imgH="482600" progId="Equation.3">
                  <p:embed/>
                </p:oleObj>
              </mc:Choice>
              <mc:Fallback>
                <p:oleObj name="公式" r:id="rId3" imgW="2273300" imgH="482600" progId="Equation.3">
                  <p:embed/>
                  <p:pic>
                    <p:nvPicPr>
                      <p:cNvPr id="53250" name="Object 4">
                        <a:extLst>
                          <a:ext uri="{FF2B5EF4-FFF2-40B4-BE49-F238E27FC236}">
                            <a16:creationId xmlns:a16="http://schemas.microsoft.com/office/drawing/2014/main" id="{707C120E-09D7-4A1B-A717-5BB2886906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36" y="1463787"/>
                        <a:ext cx="42672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ECD7E097-54DD-4034-8A54-F31488E0B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294549"/>
              </p:ext>
            </p:extLst>
          </p:nvPr>
        </p:nvGraphicFramePr>
        <p:xfrm>
          <a:off x="938515" y="3034720"/>
          <a:ext cx="704557" cy="374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4" name="公式" r:id="rId5" imgW="304536" imgH="164957" progId="Equation.3">
                  <p:embed/>
                </p:oleObj>
              </mc:Choice>
              <mc:Fallback>
                <p:oleObj name="公式" r:id="rId5" imgW="304536" imgH="164957" progId="Equation.3">
                  <p:embed/>
                  <p:pic>
                    <p:nvPicPr>
                      <p:cNvPr id="53251" name="Object 6">
                        <a:extLst>
                          <a:ext uri="{FF2B5EF4-FFF2-40B4-BE49-F238E27FC236}">
                            <a16:creationId xmlns:a16="http://schemas.microsoft.com/office/drawing/2014/main" id="{B41B007F-177E-4C2E-B4BF-DC658CBC11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515" y="3034720"/>
                        <a:ext cx="704557" cy="3749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id="{973FB8BD-4FEE-4847-89C2-AB027C6E1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638448"/>
              </p:ext>
            </p:extLst>
          </p:nvPr>
        </p:nvGraphicFramePr>
        <p:xfrm>
          <a:off x="2339383" y="3371676"/>
          <a:ext cx="806382" cy="49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15" name="公式" r:id="rId7" imgW="368280" imgH="228600" progId="Equation.3">
                  <p:embed/>
                </p:oleObj>
              </mc:Choice>
              <mc:Fallback>
                <p:oleObj name="公式" r:id="rId7" imgW="368280" imgH="228600" progId="Equation.3">
                  <p:embed/>
                  <p:pic>
                    <p:nvPicPr>
                      <p:cNvPr id="53253" name="Object 10">
                        <a:extLst>
                          <a:ext uri="{FF2B5EF4-FFF2-40B4-BE49-F238E27FC236}">
                            <a16:creationId xmlns:a16="http://schemas.microsoft.com/office/drawing/2014/main" id="{2B421054-52CD-4AAA-AC10-5175FB7C71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83" y="3371676"/>
                        <a:ext cx="806382" cy="4909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DBD27D3D-4284-421D-BDB8-A904313E46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799" y="1125417"/>
            <a:ext cx="7227093" cy="37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96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期望和方差（离散型）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595" y="422030"/>
            <a:ext cx="11577711" cy="63128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样本均值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样本所有值求和，除以样本个数。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比如：假设全班学生</a:t>
            </a:r>
            <a:r>
              <a:rPr lang="en-US" altLang="zh-CN" b="1" dirty="0">
                <a:solidFill>
                  <a:srgbClr val="0000CC"/>
                </a:solidFill>
              </a:rPr>
              <a:t>5</a:t>
            </a:r>
            <a:r>
              <a:rPr lang="zh-CN" altLang="en-US" b="1" dirty="0">
                <a:solidFill>
                  <a:srgbClr val="0000CC"/>
                </a:solidFill>
              </a:rPr>
              <a:t>人，数学成绩分别为</a:t>
            </a:r>
            <a:r>
              <a:rPr lang="en-US" altLang="zh-CN" b="1" dirty="0">
                <a:solidFill>
                  <a:srgbClr val="0000CC"/>
                </a:solidFill>
              </a:rPr>
              <a:t>50, 60, 70, 80, 90</a:t>
            </a:r>
            <a:r>
              <a:rPr lang="zh-CN" altLang="en-US" b="1" dirty="0">
                <a:solidFill>
                  <a:srgbClr val="0000CC"/>
                </a:solidFill>
              </a:rPr>
              <a:t>。则全班学生数学平均分为：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(50+60+70+80+90)/5 = 70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样本期望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假设每个样本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zh-CN" altLang="en-US" b="1" dirty="0">
                <a:solidFill>
                  <a:srgbClr val="0000CC"/>
                </a:solidFill>
              </a:rPr>
              <a:t>出现的概率为</a:t>
            </a:r>
            <a:r>
              <a:rPr lang="en-US" altLang="zh-CN" b="1" dirty="0">
                <a:solidFill>
                  <a:srgbClr val="0000CC"/>
                </a:solidFill>
              </a:rPr>
              <a:t>P(X)</a:t>
            </a:r>
            <a:r>
              <a:rPr lang="zh-CN" altLang="en-US" b="1" dirty="0">
                <a:solidFill>
                  <a:srgbClr val="0000CC"/>
                </a:solidFill>
              </a:rPr>
              <a:t>，则期望值为：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lv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比如：全班学生数学成绩考</a:t>
            </a:r>
            <a:r>
              <a:rPr lang="en-US" altLang="zh-CN" b="1" dirty="0">
                <a:solidFill>
                  <a:srgbClr val="0000CC"/>
                </a:solidFill>
              </a:rPr>
              <a:t>60</a:t>
            </a:r>
            <a:r>
              <a:rPr lang="zh-CN" altLang="en-US" b="1" dirty="0">
                <a:solidFill>
                  <a:srgbClr val="0000CC"/>
                </a:solidFill>
              </a:rPr>
              <a:t>分概率</a:t>
            </a:r>
            <a:r>
              <a:rPr lang="en-US" altLang="zh-CN" b="1" dirty="0">
                <a:solidFill>
                  <a:srgbClr val="0000CC"/>
                </a:solidFill>
              </a:rPr>
              <a:t>20%</a:t>
            </a:r>
            <a:r>
              <a:rPr lang="zh-CN" altLang="en-US" b="1" dirty="0">
                <a:solidFill>
                  <a:srgbClr val="0000CC"/>
                </a:solidFill>
              </a:rPr>
              <a:t>，考</a:t>
            </a:r>
            <a:r>
              <a:rPr lang="en-US" altLang="zh-CN" b="1" dirty="0">
                <a:solidFill>
                  <a:srgbClr val="0000CC"/>
                </a:solidFill>
              </a:rPr>
              <a:t>80</a:t>
            </a:r>
            <a:r>
              <a:rPr lang="zh-CN" altLang="en-US" b="1" dirty="0">
                <a:solidFill>
                  <a:srgbClr val="0000CC"/>
                </a:solidFill>
              </a:rPr>
              <a:t>分概率</a:t>
            </a:r>
            <a:r>
              <a:rPr lang="en-US" altLang="zh-CN" b="1" dirty="0">
                <a:solidFill>
                  <a:srgbClr val="0000CC"/>
                </a:solidFill>
              </a:rPr>
              <a:t>50%</a:t>
            </a:r>
            <a:r>
              <a:rPr lang="zh-CN" altLang="en-US" b="1" dirty="0">
                <a:solidFill>
                  <a:srgbClr val="0000CC"/>
                </a:solidFill>
              </a:rPr>
              <a:t>，考</a:t>
            </a:r>
            <a:r>
              <a:rPr lang="en-US" altLang="zh-CN" b="1" dirty="0">
                <a:solidFill>
                  <a:srgbClr val="0000CC"/>
                </a:solidFill>
              </a:rPr>
              <a:t>100</a:t>
            </a:r>
            <a:r>
              <a:rPr lang="zh-CN" altLang="en-US" b="1" dirty="0">
                <a:solidFill>
                  <a:srgbClr val="0000CC"/>
                </a:solidFill>
              </a:rPr>
              <a:t>分概率</a:t>
            </a:r>
            <a:r>
              <a:rPr lang="en-US" altLang="zh-CN" b="1" dirty="0">
                <a:solidFill>
                  <a:srgbClr val="0000CC"/>
                </a:solidFill>
              </a:rPr>
              <a:t>30%</a:t>
            </a:r>
            <a:r>
              <a:rPr lang="zh-CN" altLang="en-US" b="1" dirty="0">
                <a:solidFill>
                  <a:srgbClr val="0000CC"/>
                </a:solidFill>
              </a:rPr>
              <a:t>。则全班学生数学成绩期望值为：</a:t>
            </a:r>
            <a:r>
              <a:rPr lang="en-US" altLang="zh-CN" b="1" dirty="0">
                <a:solidFill>
                  <a:srgbClr val="0000CC"/>
                </a:solidFill>
              </a:rPr>
              <a:t>60</a:t>
            </a:r>
            <a:r>
              <a:rPr lang="zh-CN" altLang="en-US" b="1" dirty="0">
                <a:solidFill>
                  <a:srgbClr val="0000CC"/>
                </a:solidFill>
              </a:rPr>
              <a:t>*</a:t>
            </a:r>
            <a:r>
              <a:rPr lang="en-US" altLang="zh-CN" b="1" dirty="0">
                <a:solidFill>
                  <a:srgbClr val="0000CC"/>
                </a:solidFill>
              </a:rPr>
              <a:t>20%+80</a:t>
            </a:r>
            <a:r>
              <a:rPr lang="zh-CN" altLang="en-US" b="1" dirty="0">
                <a:solidFill>
                  <a:srgbClr val="0000CC"/>
                </a:solidFill>
              </a:rPr>
              <a:t>*</a:t>
            </a:r>
            <a:r>
              <a:rPr lang="en-US" altLang="zh-CN" b="1" dirty="0">
                <a:solidFill>
                  <a:srgbClr val="0000CC"/>
                </a:solidFill>
              </a:rPr>
              <a:t>50%+100</a:t>
            </a:r>
            <a:r>
              <a:rPr lang="zh-CN" altLang="en-US" b="1" dirty="0">
                <a:solidFill>
                  <a:srgbClr val="0000CC"/>
                </a:solidFill>
              </a:rPr>
              <a:t>*</a:t>
            </a:r>
            <a:r>
              <a:rPr lang="en-US" altLang="zh-CN" b="1" dirty="0">
                <a:solidFill>
                  <a:srgbClr val="0000CC"/>
                </a:solidFill>
              </a:rPr>
              <a:t>30% = 82</a:t>
            </a:r>
          </a:p>
          <a:p>
            <a:pPr marL="0" lvl="0" indent="0">
              <a:buClr>
                <a:prstClr val="black"/>
              </a:buClr>
              <a:buNone/>
            </a:pPr>
            <a:r>
              <a:rPr lang="en-US" altLang="zh-CN" sz="24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b="1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样本方差</a:t>
            </a:r>
            <a:endParaRPr lang="en-US" altLang="zh-CN" sz="2400" b="1" cap="none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在样本期望的基础上，得到样本方差为：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Clr>
                <a:prstClr val="black"/>
              </a:buClr>
              <a:buNone/>
            </a:pPr>
            <a:endParaRPr lang="zh-CN" altLang="en-US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备注：标准差（均方差）为方差的开方。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70008-E0D6-4500-973B-E8487BF9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62" y="2634754"/>
            <a:ext cx="2571429" cy="7428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FE0E33-0216-4843-975B-0BC422048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062" y="5186994"/>
            <a:ext cx="2571429" cy="77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6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398. Random Pick Index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6A1ED2-2554-4C4C-957A-8BF530472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13" y="1420512"/>
            <a:ext cx="8584573" cy="44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2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774" y="-8880"/>
            <a:ext cx="1914525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69815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398. Random Pick Index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241758"/>
            <a:ext cx="7686675" cy="7494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b="1" dirty="0"/>
              <a:t>解法：</a:t>
            </a:r>
            <a:r>
              <a:rPr lang="zh-CN" altLang="en-US" sz="1500" b="1" dirty="0">
                <a:solidFill>
                  <a:srgbClr val="0000CC"/>
                </a:solidFill>
              </a:rPr>
              <a:t>蓄水池抽样法</a:t>
            </a:r>
            <a:r>
              <a:rPr lang="zh-CN" altLang="en-US" sz="1500" b="1" dirty="0"/>
              <a:t>（时间复杂度</a:t>
            </a:r>
            <a:r>
              <a:rPr lang="en-US" altLang="zh-CN" sz="1500" b="1" dirty="0"/>
              <a:t>O(n)</a:t>
            </a:r>
            <a:r>
              <a:rPr lang="zh-CN" altLang="en-US" sz="1500" b="1" dirty="0"/>
              <a:t>，空间复杂度</a:t>
            </a:r>
            <a:r>
              <a:rPr lang="en-US" altLang="zh-CN" sz="1500" b="1" dirty="0"/>
              <a:t>O(1)</a:t>
            </a:r>
            <a:r>
              <a:rPr lang="zh-CN" altLang="en-US" sz="1500" b="1" dirty="0"/>
              <a:t>）</a:t>
            </a:r>
          </a:p>
          <a:p>
            <a:r>
              <a:rPr lang="zh-CN" altLang="en-US" sz="1500" b="1" dirty="0"/>
              <a:t>蓄水池抽样算法：</a:t>
            </a:r>
            <a:r>
              <a:rPr lang="en-US" altLang="zh-CN" sz="1500" b="1" dirty="0"/>
              <a:t>https://www.youtube.com/watch?v=A1iwzSew5QY</a:t>
            </a:r>
          </a:p>
          <a:p>
            <a:r>
              <a:rPr lang="zh-CN" altLang="en-US" sz="1500" b="1" dirty="0">
                <a:solidFill>
                  <a:srgbClr val="009900"/>
                </a:solidFill>
              </a:rPr>
              <a:t>无论数组大小如何变化，每一步都选择第一个，不选择其他的。</a:t>
            </a:r>
          </a:p>
          <a:p>
            <a:r>
              <a:rPr lang="zh-CN" altLang="en-US" sz="1500" b="1" dirty="0"/>
              <a:t>例如（数组是逐步增大）：</a:t>
            </a:r>
          </a:p>
          <a:p>
            <a:r>
              <a:rPr lang="zh-CN" altLang="en-US" sz="1500" b="1" dirty="0"/>
              <a:t>当数组大小为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时，以</a:t>
            </a:r>
            <a:r>
              <a:rPr lang="en-US" altLang="zh-CN" sz="1500" b="1" dirty="0"/>
              <a:t>1/1</a:t>
            </a:r>
            <a:r>
              <a:rPr lang="zh-CN" altLang="en-US" sz="1500" b="1" dirty="0"/>
              <a:t>的概率选择第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个；则选择第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个的概率为</a:t>
            </a:r>
            <a:r>
              <a:rPr lang="en-US" altLang="zh-CN" sz="1500" b="1" dirty="0"/>
              <a:t>100%</a:t>
            </a:r>
          </a:p>
          <a:p>
            <a:r>
              <a:rPr lang="zh-CN" altLang="en-US" sz="1500" b="1" dirty="0"/>
              <a:t>当数组大小为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时，以</a:t>
            </a:r>
            <a:r>
              <a:rPr lang="en-US" altLang="zh-CN" sz="1500" b="1" dirty="0"/>
              <a:t>1/1</a:t>
            </a:r>
            <a:r>
              <a:rPr lang="zh-CN" altLang="en-US" sz="1500" b="1" dirty="0"/>
              <a:t>的概率选择第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个，以</a:t>
            </a:r>
            <a:r>
              <a:rPr lang="en-US" altLang="zh-CN" sz="1500" b="1" dirty="0"/>
              <a:t>1/2</a:t>
            </a:r>
            <a:r>
              <a:rPr lang="zh-CN" altLang="en-US" sz="1500" b="1" dirty="0"/>
              <a:t>的概率选择第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个；则选择第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个的概率为 </a:t>
            </a:r>
            <a:r>
              <a:rPr lang="en-US" altLang="zh-CN" sz="1500" b="1" dirty="0"/>
              <a:t>(1/1)*(1 - 1/2) = 50%</a:t>
            </a:r>
          </a:p>
          <a:p>
            <a:r>
              <a:rPr lang="zh-CN" altLang="en-US" sz="1500" b="1" dirty="0"/>
              <a:t>当数组大小为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时，以</a:t>
            </a:r>
            <a:r>
              <a:rPr lang="en-US" altLang="zh-CN" sz="1500" b="1" dirty="0"/>
              <a:t>1/1</a:t>
            </a:r>
            <a:r>
              <a:rPr lang="zh-CN" altLang="en-US" sz="1500" b="1" dirty="0"/>
              <a:t>的概率选择第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个，以</a:t>
            </a:r>
            <a:r>
              <a:rPr lang="en-US" altLang="zh-CN" sz="1500" b="1" dirty="0"/>
              <a:t>1/2</a:t>
            </a:r>
            <a:r>
              <a:rPr lang="zh-CN" altLang="en-US" sz="1500" b="1" dirty="0"/>
              <a:t>的概率选择第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个，以</a:t>
            </a:r>
            <a:r>
              <a:rPr lang="en-US" altLang="zh-CN" sz="1500" b="1" dirty="0"/>
              <a:t>1/3</a:t>
            </a:r>
            <a:r>
              <a:rPr lang="zh-CN" altLang="en-US" sz="1500" b="1" dirty="0"/>
              <a:t>的概率选择第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个；则选择第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个概率为</a:t>
            </a:r>
            <a:r>
              <a:rPr lang="en-US" altLang="zh-CN" sz="1500" b="1" dirty="0"/>
              <a:t>(1/1)*(1 – 1/2)*(1-1/3) = 33.33%</a:t>
            </a:r>
          </a:p>
          <a:p>
            <a:r>
              <a:rPr lang="zh-CN" altLang="en-US" sz="1500" b="1" dirty="0"/>
              <a:t>即：第一个被选中的概率为</a:t>
            </a:r>
            <a:r>
              <a:rPr lang="en-US" altLang="zh-CN" sz="1500" b="1" dirty="0"/>
              <a:t>(1/1)*(1 – 1/2)*…*(1-1/n) = 1/n</a:t>
            </a:r>
            <a:r>
              <a:rPr lang="zh-CN" altLang="en-US" sz="1500" b="1" dirty="0"/>
              <a:t>。</a:t>
            </a:r>
          </a:p>
          <a:p>
            <a:r>
              <a:rPr lang="zh-CN" altLang="en-US" sz="1500" b="1" dirty="0">
                <a:solidFill>
                  <a:srgbClr val="0000CC"/>
                </a:solidFill>
              </a:rPr>
              <a:t>算法核心：</a:t>
            </a:r>
          </a:p>
          <a:p>
            <a:r>
              <a:rPr lang="zh-CN" altLang="en-US" sz="1500" b="1" dirty="0">
                <a:solidFill>
                  <a:srgbClr val="CC00CC"/>
                </a:solidFill>
              </a:rPr>
              <a:t>无论符合条件的元素个数如何变化都选择第一个（用系统自带的随机函数，执行该选取操作，选中第一个概率为</a:t>
            </a:r>
            <a:r>
              <a:rPr lang="en-US" altLang="zh-CN" sz="1500" b="1" dirty="0">
                <a:solidFill>
                  <a:srgbClr val="CC00CC"/>
                </a:solidFill>
              </a:rPr>
              <a:t>1/n</a:t>
            </a:r>
            <a:r>
              <a:rPr lang="zh-CN" altLang="en-US" sz="1500" b="1" dirty="0">
                <a:solidFill>
                  <a:srgbClr val="CC00CC"/>
                </a:solidFill>
              </a:rPr>
              <a:t>）；选中之后，将实际遍历到的元素的下标返回。</a:t>
            </a:r>
          </a:p>
          <a:p>
            <a:r>
              <a:rPr lang="zh-CN" altLang="en-US" sz="1500" b="1" dirty="0">
                <a:solidFill>
                  <a:srgbClr val="0000CC"/>
                </a:solidFill>
              </a:rPr>
              <a:t>举例：</a:t>
            </a:r>
            <a:r>
              <a:rPr lang="zh-CN" altLang="en-US" sz="1500" b="1" dirty="0"/>
              <a:t>输入数组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：</a:t>
            </a:r>
            <a:r>
              <a:rPr lang="en-US" altLang="zh-CN" sz="1500" b="1" dirty="0"/>
              <a:t>1, 2, 3, 3, 3</a:t>
            </a:r>
            <a:r>
              <a:rPr lang="zh-CN" altLang="en-US" sz="1500" b="1" dirty="0"/>
              <a:t>，输出：目标值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的下标</a:t>
            </a:r>
          </a:p>
          <a:p>
            <a:r>
              <a:rPr lang="en-US" altLang="zh-CN" sz="1500" b="1" dirty="0"/>
              <a:t>1 </a:t>
            </a:r>
            <a:r>
              <a:rPr lang="zh-CN" altLang="en-US" sz="1500" b="1" dirty="0">
                <a:solidFill>
                  <a:srgbClr val="CC6600"/>
                </a:solidFill>
              </a:rPr>
              <a:t>遍历到</a:t>
            </a:r>
            <a:r>
              <a:rPr lang="zh-CN" altLang="en-US" sz="1500" b="1" dirty="0"/>
              <a:t>数组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中一个值为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的元素，就将其</a:t>
            </a:r>
            <a:r>
              <a:rPr lang="zh-CN" altLang="en-US" sz="1500" b="1" dirty="0">
                <a:solidFill>
                  <a:srgbClr val="FF3399"/>
                </a:solidFill>
              </a:rPr>
              <a:t>下标放入蓄水池</a:t>
            </a:r>
          </a:p>
          <a:p>
            <a:r>
              <a:rPr lang="en-US" altLang="zh-CN" sz="1500" b="1" dirty="0"/>
              <a:t>2 </a:t>
            </a:r>
            <a:r>
              <a:rPr lang="zh-CN" altLang="en-US" sz="1500" b="1" dirty="0"/>
              <a:t>在蓄水池变大的过程中，</a:t>
            </a:r>
            <a:r>
              <a:rPr lang="zh-CN" altLang="en-US" sz="1500" b="1" dirty="0">
                <a:solidFill>
                  <a:srgbClr val="FF3399"/>
                </a:solidFill>
              </a:rPr>
              <a:t>只要选中</a:t>
            </a:r>
            <a:r>
              <a:rPr lang="zh-CN" altLang="en-US" sz="1500" b="1" dirty="0">
                <a:solidFill>
                  <a:srgbClr val="0000CC"/>
                </a:solidFill>
              </a:rPr>
              <a:t>蓄水池</a:t>
            </a:r>
            <a:r>
              <a:rPr lang="zh-CN" altLang="en-US" sz="1500" b="1" dirty="0">
                <a:solidFill>
                  <a:srgbClr val="FF3399"/>
                </a:solidFill>
              </a:rPr>
              <a:t>中第</a:t>
            </a:r>
            <a:r>
              <a:rPr lang="en-US" altLang="zh-CN" sz="1500" b="1" dirty="0">
                <a:solidFill>
                  <a:srgbClr val="FF3399"/>
                </a:solidFill>
              </a:rPr>
              <a:t>0</a:t>
            </a:r>
            <a:r>
              <a:rPr lang="zh-CN" altLang="en-US" sz="1500" b="1" dirty="0">
                <a:solidFill>
                  <a:srgbClr val="FF3399"/>
                </a:solidFill>
              </a:rPr>
              <a:t>个元素</a:t>
            </a:r>
            <a:r>
              <a:rPr lang="zh-CN" altLang="en-US" sz="1500" b="1" dirty="0"/>
              <a:t>（利用系统自带的随机函数），就将</a:t>
            </a:r>
            <a:r>
              <a:rPr lang="zh-CN" altLang="en-US" sz="1500" b="1" dirty="0">
                <a:solidFill>
                  <a:srgbClr val="0000CC"/>
                </a:solidFill>
              </a:rPr>
              <a:t>此时</a:t>
            </a:r>
            <a:r>
              <a:rPr lang="zh-CN" altLang="en-US" sz="1500" b="1" dirty="0">
                <a:solidFill>
                  <a:srgbClr val="FF3399"/>
                </a:solidFill>
              </a:rPr>
              <a:t>遍历到的值为</a:t>
            </a:r>
            <a:r>
              <a:rPr lang="en-US" altLang="zh-CN" sz="1500" b="1" dirty="0">
                <a:solidFill>
                  <a:srgbClr val="FF3399"/>
                </a:solidFill>
              </a:rPr>
              <a:t>3</a:t>
            </a:r>
            <a:r>
              <a:rPr lang="zh-CN" altLang="en-US" sz="1500" b="1" dirty="0">
                <a:solidFill>
                  <a:srgbClr val="FF3399"/>
                </a:solidFill>
              </a:rPr>
              <a:t>的元素在</a:t>
            </a:r>
            <a:r>
              <a:rPr lang="en-US" altLang="zh-CN" sz="1500" b="1" dirty="0">
                <a:solidFill>
                  <a:srgbClr val="FF3399"/>
                </a:solidFill>
              </a:rPr>
              <a:t>A</a:t>
            </a:r>
            <a:r>
              <a:rPr lang="zh-CN" altLang="en-US" sz="1500" b="1" dirty="0">
                <a:solidFill>
                  <a:srgbClr val="FF3399"/>
                </a:solidFill>
              </a:rPr>
              <a:t>数组的下标</a:t>
            </a:r>
            <a:r>
              <a:rPr lang="zh-CN" altLang="en-US" sz="1500" b="1" dirty="0"/>
              <a:t>赋值给</a:t>
            </a:r>
            <a:r>
              <a:rPr lang="zh-CN" altLang="en-US" sz="1500" b="1" dirty="0">
                <a:solidFill>
                  <a:srgbClr val="009900"/>
                </a:solidFill>
              </a:rPr>
              <a:t>最终结果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rgbClr val="CC6600"/>
                </a:solidFill>
              </a:rPr>
              <a:t>并非蓄水池中第</a:t>
            </a:r>
            <a:r>
              <a:rPr lang="en-US" altLang="zh-CN" sz="1500" b="1" dirty="0">
                <a:solidFill>
                  <a:srgbClr val="CC6600"/>
                </a:solidFill>
              </a:rPr>
              <a:t>0</a:t>
            </a:r>
            <a:r>
              <a:rPr lang="zh-CN" altLang="en-US" sz="1500" b="1" dirty="0">
                <a:solidFill>
                  <a:srgbClr val="CC6600"/>
                </a:solidFill>
              </a:rPr>
              <a:t>个元素在</a:t>
            </a:r>
            <a:r>
              <a:rPr lang="en-US" altLang="zh-CN" sz="1500" b="1" dirty="0">
                <a:solidFill>
                  <a:srgbClr val="CC6600"/>
                </a:solidFill>
              </a:rPr>
              <a:t>A</a:t>
            </a:r>
            <a:r>
              <a:rPr lang="zh-CN" altLang="en-US" sz="1500" b="1" dirty="0">
                <a:solidFill>
                  <a:srgbClr val="CC6600"/>
                </a:solidFill>
              </a:rPr>
              <a:t>数组中的下标</a:t>
            </a:r>
            <a:r>
              <a:rPr lang="zh-CN" altLang="en-US" sz="1500" b="1" dirty="0"/>
              <a:t>）</a:t>
            </a:r>
            <a:endParaRPr lang="en-US" altLang="zh-CN" sz="1500" b="1" dirty="0"/>
          </a:p>
          <a:p>
            <a:r>
              <a:rPr lang="en-US" altLang="zh-CN" sz="1500" b="1" dirty="0"/>
              <a:t>3 </a:t>
            </a:r>
            <a:r>
              <a:rPr lang="zh-CN" altLang="en-US" sz="1500" b="1" dirty="0"/>
              <a:t>重复以上步骤，直到遍历完整个数组，将最终结果返回，具体分析如下：</a:t>
            </a:r>
            <a:endParaRPr lang="en-US" altLang="zh-CN" sz="1500" b="1" dirty="0">
              <a:solidFill>
                <a:srgbClr val="0000CC"/>
              </a:solidFill>
            </a:endParaRPr>
          </a:p>
          <a:p>
            <a:r>
              <a:rPr lang="zh-CN" altLang="en-US" sz="1500" b="1" dirty="0"/>
              <a:t>（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）遍历到第一个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（在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数组中下标为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）时，将其下标放入蓄水池</a:t>
            </a:r>
            <a:r>
              <a:rPr lang="en-US" altLang="zh-CN" sz="1500" b="1" dirty="0"/>
              <a:t>[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</a:rPr>
              <a:t>假设也有一个数组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</a:rPr>
              <a:t>，存符合条件的元素在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</a:rPr>
              <a:t>数组中的下标，实际上只用到</a:t>
            </a:r>
            <a:r>
              <a:rPr lang="en-US" altLang="zh-CN" sz="1500" b="1" dirty="0">
                <a:solidFill>
                  <a:schemeClr val="accent6">
                    <a:lumMod val="75000"/>
                  </a:schemeClr>
                </a:solidFill>
              </a:rPr>
              <a:t>B</a:t>
            </a:r>
            <a:r>
              <a:rPr lang="zh-CN" altLang="en-US" sz="1500" b="1" dirty="0">
                <a:solidFill>
                  <a:schemeClr val="accent6">
                    <a:lumMod val="75000"/>
                  </a:schemeClr>
                </a:solidFill>
              </a:rPr>
              <a:t>数组实时的大小</a:t>
            </a:r>
            <a:r>
              <a:rPr lang="en-US" altLang="zh-CN" sz="1500" b="1" dirty="0"/>
              <a:t>]</a:t>
            </a:r>
            <a:r>
              <a:rPr lang="zh-CN" altLang="en-US" sz="1500" b="1" dirty="0"/>
              <a:t>，池中只有一个元素（在数组</a:t>
            </a:r>
            <a:r>
              <a:rPr lang="en-US" altLang="zh-CN" sz="1500" b="1" dirty="0"/>
              <a:t>B</a:t>
            </a:r>
            <a:r>
              <a:rPr lang="zh-CN" altLang="en-US" sz="1500" b="1" dirty="0"/>
              <a:t>中的下标为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，当前</a:t>
            </a:r>
            <a:r>
              <a:rPr lang="en-US" altLang="zh-CN" sz="1500" b="1" dirty="0"/>
              <a:t>B</a:t>
            </a:r>
            <a:r>
              <a:rPr lang="zh-CN" altLang="en-US" sz="1500" b="1" dirty="0"/>
              <a:t>数组的下标区间值域为</a:t>
            </a:r>
            <a:r>
              <a:rPr lang="en-US" altLang="zh-CN" sz="1500" b="1" dirty="0"/>
              <a:t>[0, 1)</a:t>
            </a:r>
            <a:r>
              <a:rPr lang="zh-CN" altLang="en-US" sz="1500" b="1" dirty="0"/>
              <a:t>），则从</a:t>
            </a:r>
            <a:r>
              <a:rPr lang="en-US" altLang="zh-CN" sz="1500" b="1" dirty="0"/>
              <a:t>[0, 1)</a:t>
            </a:r>
            <a:r>
              <a:rPr lang="zh-CN" altLang="en-US" sz="1500" b="1" dirty="0"/>
              <a:t>值域中，选中（</a:t>
            </a:r>
            <a:r>
              <a:rPr lang="zh-CN" altLang="en-US" sz="1500" b="1" dirty="0">
                <a:solidFill>
                  <a:srgbClr val="FF0000"/>
                </a:solidFill>
              </a:rPr>
              <a:t>整数</a:t>
            </a:r>
            <a:r>
              <a:rPr lang="zh-CN" altLang="en-US" sz="1500" b="1" dirty="0"/>
              <a:t>）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的概率为</a:t>
            </a:r>
            <a:r>
              <a:rPr lang="en-US" altLang="zh-CN" sz="1500" b="1" dirty="0">
                <a:solidFill>
                  <a:srgbClr val="6600FF"/>
                </a:solidFill>
              </a:rPr>
              <a:t>100%</a:t>
            </a:r>
            <a:r>
              <a:rPr lang="zh-CN" altLang="en-US" sz="1500" b="1" dirty="0"/>
              <a:t>，此时，</a:t>
            </a:r>
            <a:r>
              <a:rPr lang="zh-CN" altLang="en-US" sz="1500" b="1" dirty="0">
                <a:solidFill>
                  <a:srgbClr val="009900"/>
                </a:solidFill>
              </a:rPr>
              <a:t>最终结果</a:t>
            </a:r>
            <a:r>
              <a:rPr lang="zh-CN" altLang="en-US" sz="1500" b="1" dirty="0"/>
              <a:t>获得初始值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（第一个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数组中的下标）。</a:t>
            </a:r>
            <a:endParaRPr lang="en-US" altLang="zh-CN" sz="1500" b="1" dirty="0"/>
          </a:p>
          <a:p>
            <a:r>
              <a:rPr lang="zh-CN" altLang="en-US" sz="1500" b="1" dirty="0"/>
              <a:t>（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）遍历到第二个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（在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数组中下标为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）时，将其下标放入蓄水池（在数组</a:t>
            </a:r>
            <a:r>
              <a:rPr lang="en-US" altLang="zh-CN" sz="1500" b="1" dirty="0"/>
              <a:t>B</a:t>
            </a:r>
            <a:r>
              <a:rPr lang="zh-CN" altLang="en-US" sz="1500" b="1" dirty="0"/>
              <a:t>中的下标为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），数组</a:t>
            </a:r>
            <a:r>
              <a:rPr lang="en-US" altLang="zh-CN" sz="1500" b="1" dirty="0"/>
              <a:t>B</a:t>
            </a:r>
            <a:r>
              <a:rPr lang="zh-CN" altLang="en-US" sz="1500" b="1" dirty="0"/>
              <a:t>的下标区间值域变为</a:t>
            </a:r>
            <a:r>
              <a:rPr lang="en-US" altLang="zh-CN" sz="1500" b="1" dirty="0"/>
              <a:t>[0,2)</a:t>
            </a:r>
            <a:r>
              <a:rPr lang="zh-CN" altLang="en-US" sz="1500" b="1" dirty="0"/>
              <a:t>，则从</a:t>
            </a:r>
            <a:r>
              <a:rPr lang="en-US" altLang="zh-CN" sz="1500" b="1" dirty="0"/>
              <a:t>[0, 2)</a:t>
            </a:r>
            <a:r>
              <a:rPr lang="zh-CN" altLang="en-US" sz="1500" b="1" dirty="0"/>
              <a:t>值域中，选中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的概率为</a:t>
            </a:r>
            <a:r>
              <a:rPr lang="en-US" altLang="zh-CN" sz="1500" b="1" dirty="0">
                <a:solidFill>
                  <a:srgbClr val="6600FF"/>
                </a:solidFill>
              </a:rPr>
              <a:t>50%</a:t>
            </a:r>
            <a:r>
              <a:rPr lang="zh-CN" altLang="en-US" sz="1500" b="1" dirty="0"/>
              <a:t>。</a:t>
            </a:r>
            <a:r>
              <a:rPr lang="zh-CN" altLang="en-US" sz="1500" b="1" dirty="0">
                <a:solidFill>
                  <a:srgbClr val="CC6600"/>
                </a:solidFill>
              </a:rPr>
              <a:t>如果选中了</a:t>
            </a:r>
            <a:r>
              <a:rPr lang="zh-CN" altLang="en-US" sz="1500" b="1" dirty="0"/>
              <a:t>，则</a:t>
            </a:r>
            <a:r>
              <a:rPr lang="zh-CN" altLang="en-US" sz="1500" b="1" dirty="0">
                <a:solidFill>
                  <a:srgbClr val="009900"/>
                </a:solidFill>
              </a:rPr>
              <a:t>最终结果</a:t>
            </a:r>
            <a:r>
              <a:rPr lang="zh-CN" altLang="en-US" sz="1500" b="1" dirty="0"/>
              <a:t>更新为</a:t>
            </a:r>
            <a:r>
              <a:rPr lang="zh-CN" altLang="en-US" sz="1500" b="1" dirty="0">
                <a:solidFill>
                  <a:srgbClr val="FF0000"/>
                </a:solidFill>
              </a:rPr>
              <a:t>第二个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数组中的下标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。</a:t>
            </a:r>
            <a:r>
              <a:rPr lang="zh-CN" altLang="en-US" sz="1500" b="1" dirty="0">
                <a:solidFill>
                  <a:srgbClr val="CC6600"/>
                </a:solidFill>
              </a:rPr>
              <a:t>否则</a:t>
            </a:r>
            <a:r>
              <a:rPr lang="zh-CN" altLang="en-US" sz="1500" b="1" dirty="0"/>
              <a:t>，</a:t>
            </a:r>
            <a:r>
              <a:rPr lang="zh-CN" altLang="en-US" sz="1500" b="1" dirty="0">
                <a:solidFill>
                  <a:srgbClr val="FF3399"/>
                </a:solidFill>
              </a:rPr>
              <a:t>最终结果不变</a:t>
            </a:r>
            <a:r>
              <a:rPr lang="zh-CN" altLang="en-US" sz="1500" b="1" dirty="0"/>
              <a:t>。</a:t>
            </a:r>
            <a:endParaRPr lang="en-US" altLang="zh-CN" sz="1500" b="1" dirty="0"/>
          </a:p>
          <a:p>
            <a:r>
              <a:rPr lang="zh-CN" altLang="en-US" sz="1500" b="1" dirty="0">
                <a:solidFill>
                  <a:srgbClr val="0000CC"/>
                </a:solidFill>
              </a:rPr>
              <a:t>赋值的策略：</a:t>
            </a:r>
            <a:r>
              <a:rPr lang="zh-CN" altLang="en-US" sz="1500" b="1" dirty="0"/>
              <a:t>虽然选中了第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个元素，但</a:t>
            </a:r>
            <a:r>
              <a:rPr lang="zh-CN" altLang="en-US" sz="1500" b="1" dirty="0">
                <a:solidFill>
                  <a:srgbClr val="FF0000"/>
                </a:solidFill>
              </a:rPr>
              <a:t>并不想返回该元素</a:t>
            </a:r>
            <a:r>
              <a:rPr lang="zh-CN" altLang="en-US" sz="1500" b="1" dirty="0"/>
              <a:t>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数组中的下标，因为这样的话，每次结果都一样了；但是，要考虑</a:t>
            </a:r>
            <a:r>
              <a:rPr lang="zh-CN" altLang="en-US" sz="1500" b="1" dirty="0">
                <a:solidFill>
                  <a:srgbClr val="0000CC"/>
                </a:solidFill>
              </a:rPr>
              <a:t>执行了多少次选择</a:t>
            </a:r>
            <a:r>
              <a:rPr lang="zh-CN" altLang="en-US" sz="1500" b="1" dirty="0"/>
              <a:t>（对应</a:t>
            </a:r>
            <a:r>
              <a:rPr lang="zh-CN" altLang="en-US" sz="1500" b="1" dirty="0">
                <a:solidFill>
                  <a:srgbClr val="009900"/>
                </a:solidFill>
              </a:rPr>
              <a:t>遇到了第几个蓄水池中的元素</a:t>
            </a:r>
            <a:r>
              <a:rPr lang="zh-CN" altLang="en-US" sz="1500" b="1" dirty="0"/>
              <a:t>），才选中了第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个元素，将</a:t>
            </a:r>
            <a:r>
              <a:rPr lang="zh-CN" altLang="en-US" sz="1500" b="1" dirty="0">
                <a:solidFill>
                  <a:srgbClr val="009900"/>
                </a:solidFill>
              </a:rPr>
              <a:t>遇到的当前元素</a:t>
            </a:r>
            <a:r>
              <a:rPr lang="zh-CN" altLang="en-US" sz="1500" b="1" dirty="0"/>
              <a:t>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数组中的下标返回，才能保证随机性。</a:t>
            </a:r>
          </a:p>
          <a:p>
            <a:endParaRPr lang="zh-CN" altLang="en-US" sz="1500" b="1" dirty="0"/>
          </a:p>
          <a:p>
            <a:endParaRPr lang="zh-CN" altLang="en-US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347D7A-6F18-450F-B84C-860E4480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675" y="1896442"/>
            <a:ext cx="4505324" cy="49615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E9E4C3F-0130-4D4C-B8AB-B402E22694D9}"/>
              </a:ext>
            </a:extLst>
          </p:cNvPr>
          <p:cNvSpPr txBox="1"/>
          <p:nvPr/>
        </p:nvSpPr>
        <p:spPr>
          <a:xfrm>
            <a:off x="7686675" y="137353"/>
            <a:ext cx="44015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dirty="0"/>
              <a:t>（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）遍历到第三个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（在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数组中下标为</a:t>
            </a:r>
            <a:r>
              <a:rPr lang="en-US" altLang="zh-CN" sz="1500" b="1" dirty="0"/>
              <a:t>4</a:t>
            </a:r>
            <a:r>
              <a:rPr lang="zh-CN" altLang="en-US" sz="1500" b="1" dirty="0"/>
              <a:t>）时，将其下标放入蓄水池（在数组</a:t>
            </a:r>
            <a:r>
              <a:rPr lang="en-US" altLang="zh-CN" sz="1500" b="1" dirty="0"/>
              <a:t>B</a:t>
            </a:r>
            <a:r>
              <a:rPr lang="zh-CN" altLang="en-US" sz="1500" b="1" dirty="0"/>
              <a:t>中的下标为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），数组</a:t>
            </a:r>
            <a:r>
              <a:rPr lang="en-US" altLang="zh-CN" sz="1500" b="1" dirty="0"/>
              <a:t>B</a:t>
            </a:r>
            <a:r>
              <a:rPr lang="zh-CN" altLang="en-US" sz="1500" b="1" dirty="0"/>
              <a:t>的下标区间值域变为</a:t>
            </a:r>
            <a:r>
              <a:rPr lang="en-US" altLang="zh-CN" sz="1500" b="1" dirty="0"/>
              <a:t>[0, 3)</a:t>
            </a:r>
            <a:r>
              <a:rPr lang="zh-CN" altLang="en-US" sz="1500" b="1" dirty="0"/>
              <a:t>，则从</a:t>
            </a:r>
            <a:r>
              <a:rPr lang="en-US" altLang="zh-CN" sz="1500" b="1" dirty="0"/>
              <a:t>[0, 3)</a:t>
            </a:r>
            <a:r>
              <a:rPr lang="zh-CN" altLang="en-US" sz="1500" b="1" dirty="0"/>
              <a:t>值域中，选中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的概率为</a:t>
            </a:r>
            <a:r>
              <a:rPr lang="en-US" altLang="zh-CN" sz="1500" b="1" dirty="0">
                <a:solidFill>
                  <a:srgbClr val="6600FF"/>
                </a:solidFill>
              </a:rPr>
              <a:t>33.33%</a:t>
            </a:r>
            <a:r>
              <a:rPr lang="zh-CN" altLang="en-US" sz="1500" b="1" dirty="0"/>
              <a:t>。如果选中了，则最终结果更新为第三个</a:t>
            </a:r>
            <a:r>
              <a:rPr lang="en-US" altLang="zh-CN" sz="1500" b="1" dirty="0"/>
              <a:t>3</a:t>
            </a:r>
            <a:r>
              <a:rPr lang="zh-CN" altLang="en-US" sz="1500" b="1" dirty="0"/>
              <a:t>在</a:t>
            </a:r>
            <a:r>
              <a:rPr lang="en-US" altLang="zh-CN" sz="1500" b="1" dirty="0"/>
              <a:t>A</a:t>
            </a:r>
            <a:r>
              <a:rPr lang="zh-CN" altLang="en-US" sz="1500" b="1" dirty="0"/>
              <a:t>数组的下标</a:t>
            </a:r>
            <a:r>
              <a:rPr lang="en-US" altLang="zh-CN" sz="1500" b="1" dirty="0"/>
              <a:t>4</a:t>
            </a:r>
            <a:r>
              <a:rPr lang="zh-CN" altLang="en-US" sz="1500" b="1" dirty="0"/>
              <a:t>。否则，最终结果不变。</a:t>
            </a:r>
            <a:endParaRPr lang="en-US" altLang="zh-CN" sz="1500" b="1" dirty="0"/>
          </a:p>
          <a:p>
            <a:r>
              <a:rPr lang="zh-CN" altLang="en-US" sz="1500" b="1" dirty="0"/>
              <a:t>至此，遍历完数组，</a:t>
            </a:r>
            <a:r>
              <a:rPr lang="zh-CN" altLang="en-US" sz="1500" b="1" dirty="0">
                <a:solidFill>
                  <a:srgbClr val="009900"/>
                </a:solidFill>
              </a:rPr>
              <a:t>返回</a:t>
            </a:r>
            <a:r>
              <a:rPr lang="zh-CN" altLang="en-US" sz="1500" b="1" dirty="0">
                <a:solidFill>
                  <a:srgbClr val="FF3399"/>
                </a:solidFill>
              </a:rPr>
              <a:t>上述算法</a:t>
            </a:r>
            <a:r>
              <a:rPr lang="zh-CN" altLang="en-US" sz="1500" b="1" dirty="0">
                <a:solidFill>
                  <a:srgbClr val="009900"/>
                </a:solidFill>
              </a:rPr>
              <a:t>得到的最终结果。</a:t>
            </a:r>
          </a:p>
        </p:txBody>
      </p:sp>
    </p:spTree>
    <p:extLst>
      <p:ext uri="{BB962C8B-B14F-4D97-AF65-F5344CB8AC3E}">
        <p14:creationId xmlns:p14="http://schemas.microsoft.com/office/powerpoint/2010/main" val="193134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470. Implement Rand10() Using Rand7()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BB2A81-CADA-4C19-AD0B-27CAD5003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4" y="1079015"/>
            <a:ext cx="8326643" cy="554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3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470. Implement Rand10() Using Rand7()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拒绝抽样法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FF3399"/>
                </a:solidFill>
              </a:rPr>
              <a:t>等概率构造</a:t>
            </a:r>
            <a:r>
              <a:rPr lang="en-US" altLang="zh-CN" b="1" dirty="0">
                <a:solidFill>
                  <a:srgbClr val="FF3399"/>
                </a:solidFill>
              </a:rPr>
              <a:t>1~40</a:t>
            </a:r>
            <a:r>
              <a:rPr lang="zh-CN" altLang="en-US" b="1" dirty="0">
                <a:solidFill>
                  <a:srgbClr val="FF3399"/>
                </a:solidFill>
              </a:rPr>
              <a:t>数值</a:t>
            </a:r>
            <a:r>
              <a:rPr lang="en-US" altLang="zh-CN" b="1" dirty="0"/>
              <a:t>]</a:t>
            </a:r>
            <a:r>
              <a:rPr lang="zh-CN" altLang="en-US" b="1" dirty="0"/>
              <a:t>（平均时间复杂度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拒绝采样法简介：</a:t>
            </a:r>
          </a:p>
          <a:p>
            <a:r>
              <a:rPr lang="zh-CN" altLang="en-US" b="1" dirty="0">
                <a:solidFill>
                  <a:srgbClr val="009900"/>
                </a:solidFill>
              </a:rPr>
              <a:t>把不纳入采样的样本排除掉，确保其他每个样本出现概率相等。</a:t>
            </a:r>
          </a:p>
          <a:p>
            <a:r>
              <a:rPr lang="en-US" altLang="zh-CN" b="1" dirty="0"/>
              <a:t>1 </a:t>
            </a:r>
            <a:r>
              <a:rPr lang="zh-CN" altLang="en-US" b="1" dirty="0"/>
              <a:t>计算公式：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 = rand7() + (rand7() - 1)*7</a:t>
            </a:r>
          </a:p>
          <a:p>
            <a:r>
              <a:rPr lang="en-US" altLang="zh-CN" b="1" dirty="0"/>
              <a:t>2 </a:t>
            </a:r>
            <a:r>
              <a:rPr lang="zh-CN" altLang="en-US" b="1" dirty="0"/>
              <a:t>不断选取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，直到其在</a:t>
            </a:r>
            <a:r>
              <a:rPr lang="en-US" altLang="zh-CN" b="1" dirty="0"/>
              <a:t>[1, 40]</a:t>
            </a:r>
            <a:r>
              <a:rPr lang="zh-CN" altLang="en-US" b="1" dirty="0"/>
              <a:t>之间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将</a:t>
            </a:r>
            <a:r>
              <a:rPr lang="en-US" altLang="zh-CN" b="1" dirty="0" err="1"/>
              <a:t>finalResult</a:t>
            </a:r>
            <a:r>
              <a:rPr lang="zh-CN" altLang="en-US" b="1" dirty="0"/>
              <a:t>改为</a:t>
            </a:r>
            <a:r>
              <a:rPr lang="en-US" altLang="zh-CN" b="1" dirty="0"/>
              <a:t>(</a:t>
            </a:r>
            <a:r>
              <a:rPr lang="en-US" altLang="zh-CN" b="1" dirty="0" err="1"/>
              <a:t>finalResult</a:t>
            </a:r>
            <a:r>
              <a:rPr lang="en-US" altLang="zh-CN" b="1" dirty="0"/>
              <a:t> - 1)%10 + 1</a:t>
            </a: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/>
              <a:t>finalResult</a:t>
            </a:r>
            <a:endParaRPr lang="en-US" altLang="zh-CN" b="1" dirty="0"/>
          </a:p>
          <a:p>
            <a:r>
              <a:rPr lang="zh-CN" altLang="en-US" b="1" dirty="0"/>
              <a:t>采样点的图形化表示如下：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04A242-A47A-48F3-8965-4A97CCE45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1" y="669989"/>
            <a:ext cx="5571429" cy="3485714"/>
          </a:xfrm>
          <a:prstGeom prst="rect">
            <a:avLst/>
          </a:prstGeom>
        </p:spPr>
      </p:pic>
      <p:pic>
        <p:nvPicPr>
          <p:cNvPr id="9" name="图片 8" descr="rejectionSamplingTable">
            <a:extLst>
              <a:ext uri="{FF2B5EF4-FFF2-40B4-BE49-F238E27FC236}">
                <a16:creationId xmlns:a16="http://schemas.microsoft.com/office/drawing/2014/main" id="{1C7A568B-AE23-4BD2-AA56-20F7AA7065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69" y="3255312"/>
            <a:ext cx="4191000" cy="34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174AA3-DA57-4473-BD74-108E9BAD37C6}"/>
              </a:ext>
            </a:extLst>
          </p:cNvPr>
          <p:cNvSpPr txBox="1"/>
          <p:nvPr/>
        </p:nvSpPr>
        <p:spPr>
          <a:xfrm>
            <a:off x="6620571" y="4557713"/>
            <a:ext cx="557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为什么不能用乘法？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因为</a:t>
            </a:r>
            <a:r>
              <a:rPr lang="en-US" altLang="zh-CN" b="1" dirty="0">
                <a:solidFill>
                  <a:srgbClr val="FF0000"/>
                </a:solidFill>
              </a:rPr>
              <a:t>rand7()*rand7()</a:t>
            </a:r>
            <a:r>
              <a:rPr lang="zh-CN" altLang="en-US" b="1" dirty="0">
                <a:solidFill>
                  <a:srgbClr val="FF0000"/>
                </a:solidFill>
              </a:rPr>
              <a:t>每个结果不是等概率出现的！！！</a:t>
            </a:r>
          </a:p>
        </p:txBody>
      </p:sp>
    </p:spTree>
    <p:extLst>
      <p:ext uri="{BB962C8B-B14F-4D97-AF65-F5344CB8AC3E}">
        <p14:creationId xmlns:p14="http://schemas.microsoft.com/office/powerpoint/2010/main" val="485921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470. Implement Rand10() Using Rand7()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方法二：</a:t>
            </a:r>
            <a:r>
              <a:rPr lang="zh-CN" altLang="en-US" b="1" dirty="0">
                <a:solidFill>
                  <a:srgbClr val="0000CC"/>
                </a:solidFill>
              </a:rPr>
              <a:t>拒绝抽样法</a:t>
            </a:r>
            <a:r>
              <a:rPr lang="en-US" altLang="zh-CN" b="1" dirty="0"/>
              <a:t>[</a:t>
            </a:r>
            <a:r>
              <a:rPr lang="zh-CN" altLang="en-US" b="1" dirty="0">
                <a:solidFill>
                  <a:srgbClr val="FF3399"/>
                </a:solidFill>
              </a:rPr>
              <a:t>先选奇偶性后挑数值</a:t>
            </a:r>
            <a:r>
              <a:rPr lang="en-US" altLang="zh-CN" b="1" dirty="0"/>
              <a:t>]</a:t>
            </a:r>
            <a:r>
              <a:rPr lang="zh-CN" altLang="en-US" b="1" dirty="0"/>
              <a:t>（平均时间复杂度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</a:t>
            </a:r>
            <a:r>
              <a:rPr lang="en-US" altLang="zh-CN" b="1" dirty="0" err="1"/>
              <a:t>firstValue</a:t>
            </a:r>
            <a:r>
              <a:rPr lang="en-US" altLang="zh-CN" b="1" dirty="0"/>
              <a:t> = rand7()</a:t>
            </a:r>
            <a:r>
              <a:rPr lang="zh-CN" altLang="en-US" b="1" dirty="0"/>
              <a:t>，不断调用该函数，直到</a:t>
            </a:r>
            <a:r>
              <a:rPr lang="en-US" altLang="zh-CN" b="1" dirty="0" err="1"/>
              <a:t>firstValue</a:t>
            </a:r>
            <a:r>
              <a:rPr lang="zh-CN" altLang="en-US" b="1" dirty="0"/>
              <a:t>的值在区间</a:t>
            </a:r>
            <a:r>
              <a:rPr lang="en-US" altLang="zh-CN" b="1" dirty="0"/>
              <a:t>[1, 6]</a:t>
            </a:r>
          </a:p>
          <a:p>
            <a:r>
              <a:rPr lang="en-US" altLang="zh-CN" b="1" dirty="0"/>
              <a:t>2 </a:t>
            </a:r>
            <a:r>
              <a:rPr lang="en-US" altLang="zh-CN" b="1" dirty="0" err="1"/>
              <a:t>secondValue</a:t>
            </a:r>
            <a:r>
              <a:rPr lang="en-US" altLang="zh-CN" b="1" dirty="0"/>
              <a:t> = rand7()</a:t>
            </a:r>
            <a:r>
              <a:rPr lang="zh-CN" altLang="en-US" b="1" dirty="0"/>
              <a:t>，不断调用该函数，直到</a:t>
            </a:r>
            <a:r>
              <a:rPr lang="en-US" altLang="zh-CN" b="1" dirty="0"/>
              <a:t>second</a:t>
            </a:r>
            <a:r>
              <a:rPr lang="zh-CN" altLang="en-US" b="1" dirty="0"/>
              <a:t>的值在区间</a:t>
            </a:r>
            <a:r>
              <a:rPr lang="en-US" altLang="zh-CN" b="1" dirty="0"/>
              <a:t>[1, 5]</a:t>
            </a:r>
          </a:p>
          <a:p>
            <a:r>
              <a:rPr lang="en-US" altLang="zh-CN" b="1" dirty="0"/>
              <a:t>3 </a:t>
            </a:r>
            <a:r>
              <a:rPr lang="zh-CN" altLang="en-US" b="1" dirty="0"/>
              <a:t>如果</a:t>
            </a:r>
            <a:r>
              <a:rPr lang="en-US" altLang="zh-CN" b="1" dirty="0" err="1"/>
              <a:t>firstValue</a:t>
            </a:r>
            <a:r>
              <a:rPr lang="zh-CN" altLang="en-US" b="1" dirty="0"/>
              <a:t>为偶数，则返回</a:t>
            </a:r>
            <a:r>
              <a:rPr lang="en-US" altLang="zh-CN" b="1" dirty="0" err="1"/>
              <a:t>secondValue</a:t>
            </a:r>
            <a:r>
              <a:rPr lang="zh-CN" altLang="en-US" b="1" dirty="0"/>
              <a:t>；否则，返回</a:t>
            </a:r>
            <a:r>
              <a:rPr lang="en-US" altLang="zh-CN" b="1" dirty="0" err="1"/>
              <a:t>secondValue</a:t>
            </a:r>
            <a:r>
              <a:rPr lang="en-US" altLang="zh-CN" b="1" dirty="0"/>
              <a:t> + 5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C7F95B-C3CF-458D-B66C-040F5F192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1" y="669989"/>
            <a:ext cx="5371429" cy="5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2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31. Next Permutation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87AA9C-040D-44B3-9808-93D176AF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50" y="1556679"/>
            <a:ext cx="9608299" cy="411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6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0" y="43469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7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31. Next Permutation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431204"/>
            <a:ext cx="7550331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/>
              <a:t>解法：</a:t>
            </a:r>
            <a:r>
              <a:rPr lang="zh-CN" altLang="en-US" sz="1600" b="1" dirty="0">
                <a:solidFill>
                  <a:srgbClr val="0000CC"/>
                </a:solidFill>
              </a:rPr>
              <a:t>换值逆序</a:t>
            </a:r>
            <a:r>
              <a:rPr lang="zh-CN" altLang="en-US" sz="1600" b="1" dirty="0"/>
              <a:t>（时间复杂度</a:t>
            </a:r>
            <a:r>
              <a:rPr lang="en-US" altLang="zh-CN" sz="1600" b="1" dirty="0"/>
              <a:t>O(n)</a:t>
            </a:r>
            <a:r>
              <a:rPr lang="zh-CN" altLang="en-US" sz="1600" b="1" dirty="0"/>
              <a:t>，空间复杂度</a:t>
            </a:r>
            <a:r>
              <a:rPr lang="en-US" altLang="zh-CN" sz="1600" b="1" dirty="0"/>
              <a:t>O(1)</a:t>
            </a:r>
            <a:r>
              <a:rPr lang="zh-CN" altLang="en-US" sz="1600" b="1" dirty="0"/>
              <a:t>）</a:t>
            </a:r>
          </a:p>
          <a:p>
            <a:r>
              <a:rPr lang="zh-CN" altLang="en-US" sz="1600" b="1" dirty="0"/>
              <a:t>假设输入数组</a:t>
            </a:r>
            <a:r>
              <a:rPr lang="en-US" altLang="zh-CN" sz="1600" b="1" dirty="0"/>
              <a:t>A</a:t>
            </a:r>
            <a:r>
              <a:rPr lang="zh-CN" altLang="en-US" sz="1600" b="1" dirty="0"/>
              <a:t>为：</a:t>
            </a:r>
            <a:r>
              <a:rPr lang="en-US" altLang="zh-CN" sz="1600" b="1" dirty="0"/>
              <a:t>[1, 5, 8, 4, 7, 6, 5, 3, 1]</a:t>
            </a:r>
          </a:p>
          <a:p>
            <a:r>
              <a:rPr lang="en-US" altLang="zh-CN" sz="1600" b="1" dirty="0"/>
              <a:t>1 </a:t>
            </a:r>
            <a:r>
              <a:rPr lang="zh-CN" altLang="en-US" sz="1600" b="1" dirty="0">
                <a:solidFill>
                  <a:srgbClr val="FF0066"/>
                </a:solidFill>
              </a:rPr>
              <a:t>倒序遍历</a:t>
            </a:r>
            <a:r>
              <a:rPr lang="zh-CN" altLang="en-US" sz="1600" b="1" dirty="0"/>
              <a:t>数组，查找</a:t>
            </a:r>
            <a:r>
              <a:rPr lang="zh-CN" altLang="en-US" sz="1600" b="1" dirty="0">
                <a:solidFill>
                  <a:srgbClr val="009900"/>
                </a:solidFill>
              </a:rPr>
              <a:t>第一个</a:t>
            </a:r>
            <a:r>
              <a:rPr lang="zh-CN" altLang="en-US" sz="1600" b="1" dirty="0">
                <a:solidFill>
                  <a:srgbClr val="FF0066"/>
                </a:solidFill>
              </a:rPr>
              <a:t>数值下降</a:t>
            </a:r>
            <a:r>
              <a:rPr lang="zh-CN" altLang="en-US" sz="1600" b="1" dirty="0"/>
              <a:t>的元素</a:t>
            </a:r>
            <a:r>
              <a:rPr lang="en-US" altLang="zh-CN" sz="1600" b="1" dirty="0"/>
              <a:t>A[3]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2 </a:t>
            </a:r>
            <a:r>
              <a:rPr lang="zh-CN" altLang="en-US" sz="1600" b="1" dirty="0">
                <a:solidFill>
                  <a:srgbClr val="FF0066"/>
                </a:solidFill>
              </a:rPr>
              <a:t>倒序遍历</a:t>
            </a:r>
            <a:r>
              <a:rPr lang="zh-CN" altLang="en-US" sz="1600" b="1" dirty="0"/>
              <a:t>数组（遍历到</a:t>
            </a:r>
            <a:r>
              <a:rPr lang="en-US" altLang="zh-CN" sz="1600" b="1" dirty="0"/>
              <a:t>A[3]</a:t>
            </a:r>
            <a:r>
              <a:rPr lang="zh-CN" altLang="en-US" sz="1600" b="1" dirty="0"/>
              <a:t>停止），查找</a:t>
            </a:r>
            <a:r>
              <a:rPr lang="zh-CN" altLang="en-US" sz="1600" b="1" dirty="0">
                <a:solidFill>
                  <a:srgbClr val="009900"/>
                </a:solidFill>
              </a:rPr>
              <a:t>第一个</a:t>
            </a:r>
            <a:r>
              <a:rPr lang="zh-CN" altLang="en-US" sz="1600" b="1" dirty="0">
                <a:solidFill>
                  <a:srgbClr val="FF0066"/>
                </a:solidFill>
              </a:rPr>
              <a:t>数值大于</a:t>
            </a:r>
            <a:r>
              <a:rPr lang="en-US" altLang="zh-CN" sz="1600" b="1" dirty="0"/>
              <a:t>A[3]</a:t>
            </a:r>
            <a:r>
              <a:rPr lang="zh-CN" altLang="en-US" sz="1600" b="1" dirty="0"/>
              <a:t>的元素</a:t>
            </a:r>
            <a:r>
              <a:rPr lang="en-US" altLang="zh-CN" sz="1600" b="1" dirty="0"/>
              <a:t>A[6]</a:t>
            </a: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3 </a:t>
            </a:r>
            <a:r>
              <a:rPr lang="zh-CN" altLang="en-US" sz="1600" b="1" dirty="0"/>
              <a:t>将</a:t>
            </a:r>
            <a:r>
              <a:rPr lang="en-US" altLang="zh-CN" sz="1600" b="1" dirty="0"/>
              <a:t>A[3]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A[6]</a:t>
            </a:r>
            <a:r>
              <a:rPr lang="zh-CN" altLang="en-US" sz="1600" b="1" dirty="0"/>
              <a:t>的</a:t>
            </a:r>
            <a:r>
              <a:rPr lang="zh-CN" altLang="en-US" sz="1600" b="1" dirty="0">
                <a:solidFill>
                  <a:srgbClr val="FF0066"/>
                </a:solidFill>
              </a:rPr>
              <a:t>值交换</a:t>
            </a:r>
            <a:endParaRPr lang="en-US" altLang="zh-CN" sz="1600" b="1" dirty="0">
              <a:solidFill>
                <a:srgbClr val="FF0066"/>
              </a:solidFill>
            </a:endParaRPr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4 </a:t>
            </a:r>
            <a:r>
              <a:rPr lang="zh-CN" altLang="en-US" sz="1600" b="1" dirty="0"/>
              <a:t>将</a:t>
            </a:r>
            <a:r>
              <a:rPr lang="en-US" altLang="zh-CN" sz="1600" b="1" dirty="0">
                <a:solidFill>
                  <a:srgbClr val="FF0066"/>
                </a:solidFill>
              </a:rPr>
              <a:t>A[4]</a:t>
            </a:r>
            <a:r>
              <a:rPr lang="zh-CN" altLang="en-US" sz="1600" b="1" dirty="0">
                <a:solidFill>
                  <a:srgbClr val="FF0066"/>
                </a:solidFill>
              </a:rPr>
              <a:t>至结尾</a:t>
            </a:r>
            <a:r>
              <a:rPr lang="zh-CN" altLang="en-US" sz="1600" b="1" dirty="0"/>
              <a:t>的所有元素</a:t>
            </a:r>
            <a:r>
              <a:rPr lang="zh-CN" altLang="en-US" sz="1600" b="1" dirty="0">
                <a:solidFill>
                  <a:srgbClr val="CC00CC"/>
                </a:solidFill>
              </a:rPr>
              <a:t>逆序</a:t>
            </a:r>
            <a:r>
              <a:rPr lang="zh-CN" altLang="en-US" sz="1600" b="1" dirty="0"/>
              <a:t>（整体翻转），结束</a:t>
            </a:r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备注：如果</a:t>
            </a:r>
            <a:r>
              <a:rPr lang="en-US" altLang="zh-CN" sz="1600" b="1" dirty="0"/>
              <a:t>A[3]</a:t>
            </a:r>
            <a:r>
              <a:rPr lang="zh-CN" altLang="en-US" sz="1600" b="1" dirty="0"/>
              <a:t> 存在，则</a:t>
            </a:r>
            <a:r>
              <a:rPr lang="en-US" altLang="zh-CN" sz="1600" b="1" dirty="0"/>
              <a:t>A[6]</a:t>
            </a:r>
            <a:r>
              <a:rPr lang="zh-CN" altLang="en-US" sz="1600" b="1"/>
              <a:t>一定存在；</a:t>
            </a:r>
            <a:r>
              <a:rPr lang="zh-CN" altLang="en-US" sz="1600" b="1" dirty="0"/>
              <a:t>如果</a:t>
            </a:r>
            <a:r>
              <a:rPr lang="en-US" altLang="zh-CN" sz="1600" b="1" dirty="0"/>
              <a:t>A[3]</a:t>
            </a:r>
            <a:r>
              <a:rPr lang="zh-CN" altLang="en-US" sz="1600" b="1" dirty="0"/>
              <a:t>不存在，则整个数组翻转。</a:t>
            </a:r>
            <a:endParaRPr lang="en-US" altLang="zh-CN" sz="16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185E2C-E2FA-49E3-A811-C4275E7D9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075" y="-43141"/>
            <a:ext cx="487392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12868E-3D50-48B8-8815-5ACD6F1B59C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8925" y="1196522"/>
            <a:ext cx="5274310" cy="9118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A726C61-7C9E-4283-8B61-8BB57702B27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01988" y="2561431"/>
            <a:ext cx="5106035" cy="9118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8FED8C-8821-478F-8D3B-38C894AD4BF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2800" y="3771940"/>
            <a:ext cx="5261247" cy="9118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04314D-DBBD-4391-A10D-5CBEE2B1B88F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62800" y="5098137"/>
            <a:ext cx="5274310" cy="6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4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40383" y="1489518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概率论基础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67" y="138164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2990" y="589186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238. Product of Array Except Self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A5CB62-65DB-459D-94B4-9DF9DDA9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635" y="1766966"/>
            <a:ext cx="7997756" cy="33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238. Product of Array Except Self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-1" y="669989"/>
            <a:ext cx="64570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解法：</a:t>
            </a:r>
            <a:r>
              <a:rPr lang="zh-CN" altLang="en-US" b="1" dirty="0">
                <a:solidFill>
                  <a:srgbClr val="0000CC"/>
                </a:solidFill>
              </a:rPr>
              <a:t>从两端阶乘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O(1)[</a:t>
            </a:r>
            <a:r>
              <a:rPr lang="zh-CN" altLang="en-US" b="1" dirty="0"/>
              <a:t>返回值除外</a:t>
            </a:r>
            <a:r>
              <a:rPr lang="en-US" altLang="zh-CN" b="1" dirty="0"/>
              <a:t>]</a:t>
            </a:r>
            <a:r>
              <a:rPr lang="zh-CN" altLang="en-US" b="1" dirty="0"/>
              <a:t>）</a:t>
            </a:r>
          </a:p>
          <a:p>
            <a:r>
              <a:rPr lang="zh-CN" altLang="en-US" b="1" dirty="0"/>
              <a:t>输入数组：</a:t>
            </a:r>
            <a:r>
              <a:rPr lang="en-US" altLang="zh-CN" b="1" dirty="0"/>
              <a:t>[1, 2, 3, 4]</a:t>
            </a:r>
          </a:p>
          <a:p>
            <a:r>
              <a:rPr lang="en-US" altLang="zh-CN" b="1" dirty="0"/>
              <a:t>1 </a:t>
            </a:r>
            <a:r>
              <a:rPr lang="zh-CN" altLang="en-US" b="1" dirty="0">
                <a:solidFill>
                  <a:srgbClr val="009900"/>
                </a:solidFill>
              </a:rPr>
              <a:t>从前往后</a:t>
            </a:r>
            <a:r>
              <a:rPr lang="zh-CN" altLang="en-US" b="1" dirty="0">
                <a:solidFill>
                  <a:srgbClr val="CC00CC"/>
                </a:solidFill>
              </a:rPr>
              <a:t>遍历，对于第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zh-CN" altLang="en-US" b="1" dirty="0">
                <a:solidFill>
                  <a:srgbClr val="CC00CC"/>
                </a:solidFill>
              </a:rPr>
              <a:t>个元素，将前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en-US" altLang="zh-CN" b="1" dirty="0">
                <a:solidFill>
                  <a:srgbClr val="CC00CC"/>
                </a:solidFill>
              </a:rPr>
              <a:t> – 1</a:t>
            </a:r>
            <a:r>
              <a:rPr lang="zh-CN" altLang="en-US" b="1" dirty="0">
                <a:solidFill>
                  <a:srgbClr val="CC00CC"/>
                </a:solidFill>
              </a:rPr>
              <a:t>个元素的值相乘，暂存到结果数组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第一个元素乘以</a:t>
            </a:r>
            <a:r>
              <a:rPr lang="en-US" altLang="zh-CN" b="1" dirty="0">
                <a:solidFill>
                  <a:srgbClr val="FF0066"/>
                </a:solidFill>
              </a:rPr>
              <a:t>1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[1, 1*1, 1*1*2, 1*1*2*3]</a:t>
            </a:r>
          </a:p>
          <a:p>
            <a:r>
              <a:rPr lang="en-US" altLang="zh-CN" b="1" dirty="0"/>
              <a:t>[1, 1, 2, 6]</a:t>
            </a:r>
          </a:p>
          <a:p>
            <a:r>
              <a:rPr lang="en-US" altLang="zh-CN" b="1" dirty="0"/>
              <a:t>2 </a:t>
            </a:r>
            <a:r>
              <a:rPr lang="zh-CN" altLang="en-US" b="1" dirty="0">
                <a:solidFill>
                  <a:srgbClr val="009900"/>
                </a:solidFill>
              </a:rPr>
              <a:t>从后往前</a:t>
            </a:r>
            <a:r>
              <a:rPr lang="zh-CN" altLang="en-US" b="1" dirty="0">
                <a:solidFill>
                  <a:srgbClr val="CC00CC"/>
                </a:solidFill>
              </a:rPr>
              <a:t>遍历，对于第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zh-CN" altLang="en-US" b="1" dirty="0">
                <a:solidFill>
                  <a:srgbClr val="CC00CC"/>
                </a:solidFill>
              </a:rPr>
              <a:t>个元素，将后</a:t>
            </a:r>
            <a:r>
              <a:rPr lang="en-US" altLang="zh-CN" b="1" dirty="0" err="1">
                <a:solidFill>
                  <a:srgbClr val="CC00CC"/>
                </a:solidFill>
              </a:rPr>
              <a:t>i</a:t>
            </a:r>
            <a:r>
              <a:rPr lang="en-US" altLang="zh-CN" b="1" dirty="0">
                <a:solidFill>
                  <a:srgbClr val="CC00CC"/>
                </a:solidFill>
              </a:rPr>
              <a:t> + 1</a:t>
            </a:r>
            <a:r>
              <a:rPr lang="zh-CN" altLang="en-US" b="1" dirty="0">
                <a:solidFill>
                  <a:srgbClr val="CC00CC"/>
                </a:solidFill>
              </a:rPr>
              <a:t>个元素的值相乘，再与结果数组中的对应值相乘，作为结果数组输出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FF0066"/>
                </a:solidFill>
              </a:rPr>
              <a:t>最后一个元素乘以</a:t>
            </a:r>
            <a:r>
              <a:rPr lang="en-US" altLang="zh-CN" b="1" dirty="0">
                <a:solidFill>
                  <a:srgbClr val="FF0066"/>
                </a:solidFill>
              </a:rPr>
              <a:t>1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[1*1*4*3*2, 1*1*4*3, 2*1*4, 6*1]</a:t>
            </a:r>
          </a:p>
          <a:p>
            <a:r>
              <a:rPr lang="en-US" altLang="zh-CN" b="1" dirty="0"/>
              <a:t>[24, 12, 8, 6]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BB24F3-3A65-41E2-9B97-39AD246C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71" y="708445"/>
            <a:ext cx="5456737" cy="43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866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6249" y="20598"/>
            <a:ext cx="4023360" cy="429065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8304" y="13062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139. Word Break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C7FAA3-7CC7-448F-9EE1-9E45E915E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" y="567229"/>
            <a:ext cx="8197828" cy="51062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B0994F5-6074-4407-825B-7115B60D7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73449"/>
            <a:ext cx="6932312" cy="10463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A32767-27FC-470F-9B9A-E290151CC3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17690" y="2060575"/>
            <a:ext cx="5274310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24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5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43469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139. Word Break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70539" y="360080"/>
            <a:ext cx="653524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解法一：</a:t>
            </a:r>
            <a:r>
              <a:rPr lang="zh-CN" altLang="en-US" b="1" dirty="0">
                <a:solidFill>
                  <a:srgbClr val="0000CC"/>
                </a:solidFill>
              </a:rPr>
              <a:t>广度优先遍历</a:t>
            </a:r>
            <a:r>
              <a:rPr lang="zh-CN" altLang="en-US" b="1" dirty="0"/>
              <a:t>（时间复杂度</a:t>
            </a:r>
            <a:r>
              <a:rPr lang="en-US" altLang="zh-CN" b="1" dirty="0"/>
              <a:t>O(n*m</a:t>
            </a:r>
            <a:r>
              <a:rPr lang="zh-CN" altLang="en-US" b="1" dirty="0"/>
              <a:t>，</a:t>
            </a:r>
            <a:r>
              <a:rPr lang="en-US" altLang="zh-CN" b="1" dirty="0"/>
              <a:t> m</a:t>
            </a:r>
            <a:r>
              <a:rPr lang="zh-CN" altLang="en-US" b="1" dirty="0"/>
              <a:t>为字典中单词的最大长度</a:t>
            </a:r>
            <a:r>
              <a:rPr lang="en-US" altLang="zh-CN" b="1" dirty="0"/>
              <a:t>)</a:t>
            </a:r>
            <a:r>
              <a:rPr lang="zh-CN" altLang="en-US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Math.max</a:t>
            </a:r>
            <a:r>
              <a:rPr lang="en-US" altLang="zh-CN" b="1" dirty="0"/>
              <a:t>(n, d)</a:t>
            </a:r>
            <a:r>
              <a:rPr lang="zh-CN" altLang="en-US" b="1" dirty="0"/>
              <a:t>，</a:t>
            </a:r>
            <a:r>
              <a:rPr lang="en-US" altLang="zh-CN" b="1" dirty="0"/>
              <a:t>n</a:t>
            </a:r>
            <a:r>
              <a:rPr lang="zh-CN" altLang="en-US" b="1" dirty="0"/>
              <a:t>为待拆分字符串</a:t>
            </a:r>
            <a:r>
              <a:rPr lang="en-US" altLang="zh-CN" b="1" dirty="0"/>
              <a:t>s</a:t>
            </a:r>
            <a:r>
              <a:rPr lang="zh-CN" altLang="en-US" b="1" dirty="0"/>
              <a:t>的长度，</a:t>
            </a:r>
            <a:r>
              <a:rPr lang="en-US" altLang="zh-CN" b="1" dirty="0"/>
              <a:t>d</a:t>
            </a:r>
            <a:r>
              <a:rPr lang="zh-CN" altLang="en-US" b="1" dirty="0"/>
              <a:t>为字典中所有单词的长度的和</a:t>
            </a:r>
            <a:r>
              <a:rPr lang="en-US" altLang="zh-CN" b="1" dirty="0"/>
              <a:t>)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1 s</a:t>
            </a:r>
            <a:r>
              <a:rPr lang="zh-CN" altLang="en-US" b="1" dirty="0"/>
              <a:t>非法或为空，返回</a:t>
            </a:r>
            <a:r>
              <a:rPr lang="en-US" altLang="zh-CN" b="1" dirty="0"/>
              <a:t>true</a:t>
            </a:r>
            <a:r>
              <a:rPr lang="zh-CN" altLang="en-US" b="1" dirty="0"/>
              <a:t>；</a:t>
            </a:r>
            <a:r>
              <a:rPr lang="en-US" altLang="zh-CN" b="1" dirty="0" err="1"/>
              <a:t>wordDict</a:t>
            </a:r>
            <a:r>
              <a:rPr lang="zh-CN" altLang="en-US" b="1" dirty="0"/>
              <a:t>非法或为空，返回</a:t>
            </a:r>
            <a:r>
              <a:rPr lang="en-US" altLang="zh-CN" b="1" dirty="0"/>
              <a:t>false</a:t>
            </a:r>
          </a:p>
          <a:p>
            <a:r>
              <a:rPr lang="en-US" altLang="zh-CN" b="1" dirty="0"/>
              <a:t>2 </a:t>
            </a:r>
            <a:r>
              <a:rPr lang="en-US" altLang="zh-CN" b="1" dirty="0" err="1">
                <a:solidFill>
                  <a:srgbClr val="FF0066"/>
                </a:solidFill>
              </a:rPr>
              <a:t>wordDict</a:t>
            </a:r>
            <a:r>
              <a:rPr lang="zh-CN" altLang="en-US" b="1" dirty="0">
                <a:solidFill>
                  <a:srgbClr val="FF0066"/>
                </a:solidFill>
              </a:rPr>
              <a:t>存集合</a:t>
            </a:r>
            <a:r>
              <a:rPr lang="en-US" altLang="zh-CN" b="1" dirty="0" err="1">
                <a:solidFill>
                  <a:srgbClr val="FF0066"/>
                </a:solidFill>
              </a:rPr>
              <a:t>dictionarySet</a:t>
            </a:r>
            <a:r>
              <a:rPr lang="zh-CN" altLang="en-US" b="1" dirty="0"/>
              <a:t>，建队列</a:t>
            </a:r>
            <a:r>
              <a:rPr lang="en-US" altLang="zh-CN" b="1" dirty="0" err="1"/>
              <a:t>wordQueue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C6600"/>
                </a:solidFill>
              </a:rPr>
              <a:t>存</a:t>
            </a:r>
            <a:r>
              <a:rPr lang="en-US" altLang="zh-CN" b="1" dirty="0">
                <a:solidFill>
                  <a:srgbClr val="CC6600"/>
                </a:solidFill>
              </a:rPr>
              <a:t>s</a:t>
            </a:r>
            <a:r>
              <a:rPr lang="zh-CN" altLang="en-US" b="1" dirty="0">
                <a:solidFill>
                  <a:srgbClr val="CC6600"/>
                </a:solidFill>
              </a:rPr>
              <a:t>中字符下标</a:t>
            </a:r>
            <a:r>
              <a:rPr lang="zh-CN" altLang="en-US" b="1" dirty="0"/>
              <a:t>），遍历过的位置数组</a:t>
            </a:r>
            <a:r>
              <a:rPr lang="en-US" altLang="zh-CN" b="1" dirty="0" err="1"/>
              <a:t>visitedPosition</a:t>
            </a:r>
            <a:r>
              <a:rPr lang="zh-CN" altLang="en-US" b="1" dirty="0"/>
              <a:t>，初始化</a:t>
            </a:r>
            <a:r>
              <a:rPr lang="en-US" altLang="zh-CN" b="1" dirty="0" err="1"/>
              <a:t>startPosition</a:t>
            </a:r>
            <a:r>
              <a:rPr lang="zh-CN" altLang="en-US" b="1" dirty="0"/>
              <a:t>、</a:t>
            </a:r>
            <a:r>
              <a:rPr lang="en-US" altLang="zh-CN" b="1" dirty="0" err="1"/>
              <a:t>endPosition</a:t>
            </a:r>
            <a:r>
              <a:rPr lang="zh-CN" altLang="en-US" b="1" dirty="0"/>
              <a:t>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 err="1"/>
              <a:t>maxOffset</a:t>
            </a:r>
            <a:r>
              <a:rPr lang="zh-CN" altLang="en-US" b="1" dirty="0"/>
              <a:t>为</a:t>
            </a:r>
            <a:r>
              <a:rPr lang="en-US" altLang="zh-CN" b="1" dirty="0" err="1"/>
              <a:t>wordDict</a:t>
            </a:r>
            <a:r>
              <a:rPr lang="zh-CN" altLang="en-US" b="1" dirty="0"/>
              <a:t>最大单词的长度</a:t>
            </a:r>
          </a:p>
          <a:p>
            <a:r>
              <a:rPr lang="en-US" altLang="zh-CN" b="1" dirty="0"/>
              <a:t>3 </a:t>
            </a:r>
            <a:r>
              <a:rPr lang="zh-CN" altLang="en-US" b="1" dirty="0">
                <a:solidFill>
                  <a:srgbClr val="0000CC"/>
                </a:solidFill>
              </a:rPr>
              <a:t>将位置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b="1" dirty="0">
                <a:solidFill>
                  <a:srgbClr val="0000CC"/>
                </a:solidFill>
              </a:rPr>
              <a:t>存入</a:t>
            </a:r>
            <a:r>
              <a:rPr lang="en-US" altLang="zh-CN" b="1" dirty="0" err="1">
                <a:solidFill>
                  <a:srgbClr val="0000CC"/>
                </a:solidFill>
              </a:rPr>
              <a:t>wordQueue</a:t>
            </a:r>
            <a:r>
              <a:rPr lang="zh-CN" altLang="en-US" b="1" dirty="0">
                <a:solidFill>
                  <a:srgbClr val="0000CC"/>
                </a:solidFill>
              </a:rPr>
              <a:t>（</a:t>
            </a:r>
            <a:r>
              <a:rPr lang="zh-CN" altLang="en-US" b="1" dirty="0">
                <a:solidFill>
                  <a:srgbClr val="009900"/>
                </a:solidFill>
              </a:rPr>
              <a:t>构造循环的初始值</a:t>
            </a:r>
            <a:r>
              <a:rPr lang="zh-CN" altLang="en-US" b="1" dirty="0">
                <a:solidFill>
                  <a:srgbClr val="0000CC"/>
                </a:solidFill>
              </a:rPr>
              <a:t>）</a:t>
            </a:r>
            <a:endParaRPr lang="en-US" altLang="zh-CN" b="1" dirty="0">
              <a:solidFill>
                <a:srgbClr val="0000CC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在</a:t>
            </a:r>
            <a:r>
              <a:rPr lang="en-US" altLang="zh-CN" b="1" dirty="0" err="1"/>
              <a:t>wordQueue</a:t>
            </a:r>
            <a:r>
              <a:rPr lang="zh-CN" altLang="en-US" b="1" dirty="0"/>
              <a:t>非空的情况下，依次执行如下操作：</a:t>
            </a:r>
          </a:p>
          <a:p>
            <a:r>
              <a:rPr lang="zh-CN" altLang="en-US" b="1" dirty="0"/>
              <a:t>	</a:t>
            </a:r>
            <a:r>
              <a:rPr lang="en-US" altLang="zh-CN" b="1" dirty="0"/>
              <a:t>4.1 </a:t>
            </a:r>
            <a:r>
              <a:rPr lang="zh-CN" altLang="en-US" b="1" dirty="0"/>
              <a:t>首元素出队列，赋值给</a:t>
            </a:r>
            <a:r>
              <a:rPr lang="en-US" altLang="zh-CN" b="1" dirty="0" err="1"/>
              <a:t>startPosition</a:t>
            </a:r>
            <a:endParaRPr lang="en-US" altLang="zh-CN" b="1" dirty="0"/>
          </a:p>
          <a:p>
            <a:r>
              <a:rPr lang="en-US" altLang="zh-CN" b="1" dirty="0"/>
              <a:t>	4.2 </a:t>
            </a:r>
            <a:r>
              <a:rPr lang="zh-CN" altLang="en-US" b="1" dirty="0">
                <a:solidFill>
                  <a:srgbClr val="CC00CC"/>
                </a:solidFill>
              </a:rPr>
              <a:t>判断</a:t>
            </a:r>
            <a:r>
              <a:rPr lang="en-US" altLang="zh-CN" b="1" dirty="0" err="1">
                <a:solidFill>
                  <a:srgbClr val="CC00CC"/>
                </a:solidFill>
              </a:rPr>
              <a:t>startPosition</a:t>
            </a:r>
            <a:r>
              <a:rPr lang="zh-CN" altLang="en-US" b="1" dirty="0">
                <a:solidFill>
                  <a:srgbClr val="CC00CC"/>
                </a:solidFill>
              </a:rPr>
              <a:t>是否访问过</a:t>
            </a:r>
          </a:p>
          <a:p>
            <a:r>
              <a:rPr lang="zh-CN" altLang="en-US" b="1" dirty="0"/>
              <a:t>		</a:t>
            </a:r>
            <a:r>
              <a:rPr lang="en-US" altLang="zh-CN" b="1" dirty="0"/>
              <a:t>4.2.1 </a:t>
            </a:r>
            <a:r>
              <a:rPr lang="zh-CN" altLang="en-US" b="1" dirty="0"/>
              <a:t>否的话，执行如下操作：</a:t>
            </a:r>
          </a:p>
          <a:p>
            <a:r>
              <a:rPr lang="zh-CN" altLang="en-US" b="1" dirty="0"/>
              <a:t>			</a:t>
            </a:r>
            <a:r>
              <a:rPr lang="en-US" altLang="zh-CN" b="1" dirty="0"/>
              <a:t>4.2.1.1 </a:t>
            </a:r>
            <a:r>
              <a:rPr lang="en-US" altLang="zh-CN" b="1" dirty="0" err="1"/>
              <a:t>endPosition</a:t>
            </a:r>
            <a:r>
              <a:rPr lang="zh-CN" altLang="en-US" b="1" dirty="0"/>
              <a:t>（针对</a:t>
            </a:r>
            <a:r>
              <a:rPr lang="en-US" altLang="zh-CN" b="1" dirty="0"/>
              <a:t>Java</a:t>
            </a:r>
            <a:r>
              <a:rPr lang="zh-CN" altLang="en-US" b="1" dirty="0"/>
              <a:t>语言，子串不包含该位置）初始化为</a:t>
            </a:r>
            <a:r>
              <a:rPr lang="en-US" altLang="zh-CN" b="1" dirty="0"/>
              <a:t>startPosition+1</a:t>
            </a:r>
            <a:r>
              <a:rPr lang="zh-CN" altLang="en-US" b="1" dirty="0"/>
              <a:t>，逐一递增</a:t>
            </a:r>
            <a:r>
              <a:rPr lang="en-US" altLang="zh-CN" b="1" dirty="0" err="1"/>
              <a:t>endPosition</a:t>
            </a:r>
            <a:r>
              <a:rPr lang="zh-CN" altLang="en-US" b="1" dirty="0"/>
              <a:t>，直到不满足</a:t>
            </a:r>
            <a:r>
              <a:rPr lang="en-US" altLang="zh-CN" b="1" dirty="0" err="1"/>
              <a:t>endPosition</a:t>
            </a:r>
            <a:r>
              <a:rPr lang="en-US" altLang="zh-CN" b="1" dirty="0"/>
              <a:t> &lt;= </a:t>
            </a:r>
            <a:r>
              <a:rPr lang="en-US" altLang="zh-CN" b="1" dirty="0" err="1"/>
              <a:t>s.length</a:t>
            </a:r>
            <a:r>
              <a:rPr lang="en-US" altLang="zh-CN" b="1" dirty="0"/>
              <a:t>() &amp;&amp; </a:t>
            </a:r>
            <a:r>
              <a:rPr lang="en-US" altLang="zh-CN" b="1" dirty="0" err="1"/>
              <a:t>endPosition</a:t>
            </a:r>
            <a:r>
              <a:rPr lang="en-US" altLang="zh-CN" b="1" dirty="0"/>
              <a:t> - </a:t>
            </a:r>
            <a:r>
              <a:rPr lang="en-US" altLang="zh-CN" b="1" dirty="0" err="1"/>
              <a:t>startPosition</a:t>
            </a:r>
            <a:r>
              <a:rPr lang="en-US" altLang="zh-CN" b="1" dirty="0"/>
              <a:t> &lt;= </a:t>
            </a:r>
            <a:r>
              <a:rPr lang="en-US" altLang="zh-CN" b="1" dirty="0" err="1"/>
              <a:t>maxOffset</a:t>
            </a:r>
            <a:r>
              <a:rPr lang="zh-CN" altLang="en-US" b="1" dirty="0"/>
              <a:t>的条件，执行如下操作：</a:t>
            </a:r>
          </a:p>
          <a:p>
            <a:r>
              <a:rPr lang="zh-CN" altLang="en-US" b="1" dirty="0"/>
              <a:t>				</a:t>
            </a:r>
            <a:r>
              <a:rPr lang="en-US" altLang="zh-CN" b="1" dirty="0"/>
              <a:t>4.2.1.1.1</a:t>
            </a:r>
            <a:r>
              <a:rPr lang="en-US" altLang="zh-CN" b="1" dirty="0">
                <a:solidFill>
                  <a:srgbClr val="0099CC"/>
                </a:solidFill>
              </a:rPr>
              <a:t> </a:t>
            </a:r>
            <a:r>
              <a:rPr lang="zh-CN" altLang="en-US" b="1" dirty="0">
                <a:solidFill>
                  <a:srgbClr val="0099CC"/>
                </a:solidFill>
              </a:rPr>
              <a:t>判断</a:t>
            </a:r>
            <a:r>
              <a:rPr lang="en-US" altLang="zh-CN" b="1" dirty="0" err="1">
                <a:solidFill>
                  <a:srgbClr val="0099CC"/>
                </a:solidFill>
              </a:rPr>
              <a:t>startPosition</a:t>
            </a:r>
            <a:r>
              <a:rPr lang="zh-CN" altLang="en-US" b="1" dirty="0">
                <a:solidFill>
                  <a:srgbClr val="0099CC"/>
                </a:solidFill>
              </a:rPr>
              <a:t>到</a:t>
            </a:r>
            <a:r>
              <a:rPr lang="en-US" altLang="zh-CN" b="1" dirty="0" err="1">
                <a:solidFill>
                  <a:srgbClr val="0099CC"/>
                </a:solidFill>
              </a:rPr>
              <a:t>endPosition</a:t>
            </a:r>
            <a:r>
              <a:rPr lang="zh-CN" altLang="en-US" b="1" dirty="0">
                <a:solidFill>
                  <a:srgbClr val="0099CC"/>
                </a:solidFill>
              </a:rPr>
              <a:t>之间的子串，是否在</a:t>
            </a:r>
            <a:r>
              <a:rPr lang="en-US" altLang="zh-CN" b="1" dirty="0" err="1">
                <a:solidFill>
                  <a:srgbClr val="0099CC"/>
                </a:solidFill>
              </a:rPr>
              <a:t>dictionarySet</a:t>
            </a:r>
            <a:r>
              <a:rPr lang="zh-CN" altLang="en-US" b="1" dirty="0">
                <a:solidFill>
                  <a:srgbClr val="0099CC"/>
                </a:solidFill>
              </a:rPr>
              <a:t>中</a:t>
            </a:r>
          </a:p>
          <a:p>
            <a:r>
              <a:rPr lang="zh-CN" altLang="en-US" b="1" dirty="0"/>
              <a:t>					</a:t>
            </a:r>
            <a:r>
              <a:rPr lang="en-US" altLang="zh-CN" b="1" dirty="0"/>
              <a:t>4.2.1.1.1.1 </a:t>
            </a:r>
            <a:r>
              <a:rPr lang="zh-CN" altLang="en-US" b="1" dirty="0">
                <a:solidFill>
                  <a:srgbClr val="FF0066"/>
                </a:solidFill>
              </a:rPr>
              <a:t>是的话，将</a:t>
            </a:r>
            <a:r>
              <a:rPr lang="en-US" altLang="zh-CN" b="1" dirty="0" err="1">
                <a:solidFill>
                  <a:srgbClr val="FF0066"/>
                </a:solidFill>
              </a:rPr>
              <a:t>endPosition</a:t>
            </a:r>
            <a:r>
              <a:rPr lang="zh-CN" altLang="en-US" b="1" dirty="0">
                <a:solidFill>
                  <a:srgbClr val="FF0066"/>
                </a:solidFill>
              </a:rPr>
              <a:t>放入队列中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9900"/>
                </a:solidFill>
              </a:rPr>
              <a:t>判断</a:t>
            </a:r>
            <a:r>
              <a:rPr lang="en-US" altLang="zh-CN" b="1" dirty="0" err="1">
                <a:solidFill>
                  <a:srgbClr val="009900"/>
                </a:solidFill>
              </a:rPr>
              <a:t>endPosition</a:t>
            </a:r>
            <a:r>
              <a:rPr lang="zh-CN" altLang="en-US" b="1" dirty="0">
                <a:solidFill>
                  <a:srgbClr val="009900"/>
                </a:solidFill>
              </a:rPr>
              <a:t>是否等于</a:t>
            </a:r>
            <a:r>
              <a:rPr lang="en-US" altLang="zh-CN" b="1" dirty="0">
                <a:solidFill>
                  <a:srgbClr val="009900"/>
                </a:solidFill>
              </a:rPr>
              <a:t>s</a:t>
            </a:r>
            <a:r>
              <a:rPr lang="zh-CN" altLang="en-US" b="1" dirty="0">
                <a:solidFill>
                  <a:srgbClr val="009900"/>
                </a:solidFill>
              </a:rPr>
              <a:t>的长度</a:t>
            </a:r>
            <a:r>
              <a:rPr lang="zh-CN" altLang="en-US" b="1" dirty="0"/>
              <a:t>（遍历完）</a:t>
            </a:r>
          </a:p>
          <a:p>
            <a:r>
              <a:rPr lang="zh-CN" altLang="en-US" b="1" dirty="0"/>
              <a:t>						</a:t>
            </a:r>
            <a:r>
              <a:rPr lang="en-US" altLang="zh-CN" b="1" dirty="0"/>
              <a:t>4.2.1.1.1.1.1 </a:t>
            </a:r>
            <a:r>
              <a:rPr lang="zh-CN" altLang="en-US" b="1" dirty="0">
                <a:solidFill>
                  <a:srgbClr val="C00000"/>
                </a:solidFill>
              </a:rPr>
              <a:t>是的话，返回</a:t>
            </a:r>
            <a:r>
              <a:rPr lang="en-US" altLang="zh-CN" b="1" dirty="0">
                <a:solidFill>
                  <a:srgbClr val="C00000"/>
                </a:solidFill>
              </a:rPr>
              <a:t>true</a:t>
            </a:r>
          </a:p>
          <a:p>
            <a:r>
              <a:rPr lang="en-US" altLang="zh-CN" b="1" dirty="0"/>
              <a:t>			4.2.1.2 </a:t>
            </a:r>
            <a:r>
              <a:rPr lang="en-US" altLang="zh-CN" b="1" dirty="0" err="1">
                <a:solidFill>
                  <a:srgbClr val="CC6600"/>
                </a:solidFill>
              </a:rPr>
              <a:t>startPosition</a:t>
            </a:r>
            <a:r>
              <a:rPr lang="zh-CN" altLang="en-US" b="1" dirty="0">
                <a:solidFill>
                  <a:srgbClr val="CC6600"/>
                </a:solidFill>
              </a:rPr>
              <a:t>标记为访问过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0000CC"/>
                </a:solidFill>
              </a:rPr>
              <a:t>防止重复遍历</a:t>
            </a:r>
            <a:r>
              <a:rPr lang="zh-CN" altLang="en-US" b="1" dirty="0"/>
              <a:t>）</a:t>
            </a:r>
          </a:p>
          <a:p>
            <a:r>
              <a:rPr lang="en-US" altLang="zh-CN" b="1" dirty="0"/>
              <a:t>5 </a:t>
            </a:r>
            <a:r>
              <a:rPr lang="zh-CN" altLang="en-US" b="1" dirty="0"/>
              <a:t>返回</a:t>
            </a:r>
            <a:r>
              <a:rPr lang="en-US" altLang="zh-CN" b="1" dirty="0"/>
              <a:t>false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D076B2-872E-4389-B4F8-E43E65C3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89" y="0"/>
            <a:ext cx="5586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8862" y="21455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71531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139. Word Break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28573" y="473936"/>
            <a:ext cx="648652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700" b="1" dirty="0"/>
              <a:t>解法二：</a:t>
            </a:r>
            <a:r>
              <a:rPr lang="zh-CN" altLang="en-US" sz="1700" b="1" dirty="0">
                <a:solidFill>
                  <a:srgbClr val="0000CC"/>
                </a:solidFill>
              </a:rPr>
              <a:t>动态规划</a:t>
            </a:r>
            <a:r>
              <a:rPr lang="zh-CN" altLang="en-US" sz="1700" b="1" dirty="0"/>
              <a:t>（时间复杂度</a:t>
            </a:r>
            <a:r>
              <a:rPr lang="en-US" altLang="zh-CN" sz="1700" b="1" dirty="0"/>
              <a:t>O(n*m</a:t>
            </a:r>
            <a:r>
              <a:rPr lang="zh-CN" altLang="en-US" sz="1700" b="1" dirty="0"/>
              <a:t>，</a:t>
            </a:r>
            <a:r>
              <a:rPr lang="en-US" altLang="zh-CN" sz="1700" b="1" dirty="0"/>
              <a:t>m</a:t>
            </a:r>
            <a:r>
              <a:rPr lang="zh-CN" altLang="en-US" sz="1700" b="1" dirty="0"/>
              <a:t>为字典中单词的最大长度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，空间复杂度</a:t>
            </a:r>
            <a:r>
              <a:rPr lang="en-US" altLang="zh-CN" sz="1700" b="1" dirty="0"/>
              <a:t>O(n)</a:t>
            </a:r>
            <a:r>
              <a:rPr lang="zh-CN" altLang="en-US" sz="1700" b="1" dirty="0"/>
              <a:t>）</a:t>
            </a:r>
          </a:p>
          <a:p>
            <a:r>
              <a:rPr lang="en-US" altLang="zh-CN" sz="1700" b="1" dirty="0"/>
              <a:t>1 </a:t>
            </a:r>
            <a:r>
              <a:rPr lang="zh-CN" altLang="en-US" sz="1700" b="1" dirty="0">
                <a:solidFill>
                  <a:srgbClr val="FF3399"/>
                </a:solidFill>
              </a:rPr>
              <a:t>确定问题的决策对象</a:t>
            </a:r>
          </a:p>
          <a:p>
            <a:r>
              <a:rPr lang="zh-CN" altLang="en-US" sz="1700" b="1" dirty="0"/>
              <a:t>	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中的字符从第</a:t>
            </a:r>
            <a:r>
              <a:rPr lang="en-US" altLang="zh-CN" sz="1700" b="1" dirty="0"/>
              <a:t>0</a:t>
            </a:r>
            <a:r>
              <a:rPr lang="zh-CN" altLang="en-US" sz="1700" b="1" dirty="0"/>
              <a:t>个位置起，按由</a:t>
            </a:r>
            <a:r>
              <a:rPr lang="en-US" altLang="zh-CN" sz="1700" b="1" dirty="0" err="1"/>
              <a:t>wordDict</a:t>
            </a:r>
            <a:r>
              <a:rPr lang="zh-CN" altLang="en-US" sz="1700" b="1" dirty="0"/>
              <a:t>中的单词组成，进行位置扩展，能到达的最远位置（能否到达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的结尾）</a:t>
            </a:r>
          </a:p>
          <a:p>
            <a:r>
              <a:rPr lang="en-US" altLang="zh-CN" sz="1700" b="1" dirty="0"/>
              <a:t>2 </a:t>
            </a:r>
            <a:r>
              <a:rPr lang="zh-CN" altLang="en-US" sz="1700" b="1" dirty="0">
                <a:solidFill>
                  <a:srgbClr val="9900CC"/>
                </a:solidFill>
              </a:rPr>
              <a:t>对决策过程划分阶段</a:t>
            </a:r>
          </a:p>
          <a:p>
            <a:r>
              <a:rPr lang="zh-CN" altLang="en-US" sz="1700" b="1" dirty="0"/>
              <a:t>	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中的字符按由</a:t>
            </a:r>
            <a:r>
              <a:rPr lang="en-US" altLang="zh-CN" sz="1700" b="1" dirty="0" err="1"/>
              <a:t>wordDict</a:t>
            </a:r>
            <a:r>
              <a:rPr lang="zh-CN" altLang="en-US" sz="1700" b="1" dirty="0"/>
              <a:t>中的单词组成，进行位置扩展，能扩展到的位置</a:t>
            </a:r>
          </a:p>
          <a:p>
            <a:r>
              <a:rPr lang="en-US" altLang="zh-CN" sz="1700" b="1" dirty="0"/>
              <a:t>3 </a:t>
            </a:r>
            <a:r>
              <a:rPr lang="zh-CN" altLang="en-US" sz="1700" b="1" dirty="0">
                <a:solidFill>
                  <a:srgbClr val="0000CC"/>
                </a:solidFill>
              </a:rPr>
              <a:t>对各阶段确定状态变量</a:t>
            </a:r>
          </a:p>
          <a:p>
            <a:r>
              <a:rPr lang="zh-CN" altLang="en-US" sz="1700" b="1" dirty="0"/>
              <a:t>	布尔型数组：</a:t>
            </a:r>
            <a:r>
              <a:rPr lang="en-US" altLang="zh-CN" sz="1700" b="1" dirty="0" err="1"/>
              <a:t>foundLength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s.length</a:t>
            </a:r>
            <a:r>
              <a:rPr lang="en-US" altLang="zh-CN" sz="1700" b="1" dirty="0"/>
              <a:t>() + 1]</a:t>
            </a:r>
            <a:r>
              <a:rPr lang="zh-CN" altLang="en-US" sz="1700" b="1" dirty="0"/>
              <a:t>，表示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中的字符按由</a:t>
            </a:r>
            <a:r>
              <a:rPr lang="en-US" altLang="zh-CN" sz="1700" b="1" dirty="0" err="1"/>
              <a:t>wordDict</a:t>
            </a:r>
            <a:r>
              <a:rPr lang="zh-CN" altLang="en-US" sz="1700" b="1" dirty="0"/>
              <a:t>中的单词组成，进行位置扩展，当前位置是否为下一个单词的起点位置（</a:t>
            </a:r>
            <a:r>
              <a:rPr lang="zh-CN" altLang="en-US" sz="1700" b="1" dirty="0">
                <a:solidFill>
                  <a:srgbClr val="FF0000"/>
                </a:solidFill>
              </a:rPr>
              <a:t>只是表示下一个单词，应该从这个位置开始存储，并不代表下一个单词在字典中，也不代表下一个单词一定存在</a:t>
            </a:r>
            <a:r>
              <a:rPr lang="zh-CN" altLang="en-US" sz="1700" b="1" dirty="0"/>
              <a:t>）。数组的下标区间为</a:t>
            </a:r>
            <a:r>
              <a:rPr lang="en-US" altLang="zh-CN" sz="1700" b="1" dirty="0"/>
              <a:t>[0, </a:t>
            </a:r>
            <a:r>
              <a:rPr lang="en-US" altLang="zh-CN" sz="1700" b="1" dirty="0" err="1"/>
              <a:t>s.length</a:t>
            </a:r>
            <a:r>
              <a:rPr lang="en-US" altLang="zh-CN" sz="1700" b="1" dirty="0"/>
              <a:t>()]</a:t>
            </a:r>
            <a:r>
              <a:rPr lang="zh-CN" altLang="en-US" sz="1700" b="1" dirty="0"/>
              <a:t>，</a:t>
            </a:r>
            <a:r>
              <a:rPr lang="en-US" altLang="zh-CN" sz="1700" b="1" dirty="0" err="1"/>
              <a:t>foundLength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en-US" sz="1700" b="1" dirty="0"/>
              <a:t>为</a:t>
            </a:r>
            <a:r>
              <a:rPr lang="en-US" altLang="zh-CN" sz="1700" b="1" dirty="0"/>
              <a:t>true</a:t>
            </a:r>
            <a:r>
              <a:rPr lang="zh-CN" altLang="en-US" sz="1700" b="1" dirty="0"/>
              <a:t>，表示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的第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 - 1</a:t>
            </a:r>
            <a:r>
              <a:rPr lang="zh-CN" altLang="en-US" sz="1700" b="1" dirty="0"/>
              <a:t>个字符为上一个单词的结尾，第</a:t>
            </a:r>
            <a:r>
              <a:rPr lang="en-US" altLang="zh-CN" sz="1700" b="1" dirty="0" err="1"/>
              <a:t>i</a:t>
            </a:r>
            <a:r>
              <a:rPr lang="zh-CN" altLang="en-US" sz="1700" b="1" dirty="0"/>
              <a:t>个字符为下一个单词的开头。</a:t>
            </a:r>
          </a:p>
          <a:p>
            <a:r>
              <a:rPr lang="en-US" altLang="zh-CN" sz="1700" b="1" dirty="0"/>
              <a:t>4 </a:t>
            </a:r>
            <a:r>
              <a:rPr lang="zh-CN" altLang="en-US" sz="1700" b="1" dirty="0">
                <a:solidFill>
                  <a:srgbClr val="CC6600"/>
                </a:solidFill>
              </a:rPr>
              <a:t>根据状态变量确认费用函数和目标函数</a:t>
            </a:r>
          </a:p>
          <a:p>
            <a:r>
              <a:rPr lang="zh-CN" altLang="en-US" sz="1700" b="1" dirty="0"/>
              <a:t>	</a:t>
            </a:r>
            <a:r>
              <a:rPr lang="zh-CN" altLang="en-US" sz="1700" b="1" dirty="0">
                <a:solidFill>
                  <a:srgbClr val="C00000"/>
                </a:solidFill>
              </a:rPr>
              <a:t>费用函数</a:t>
            </a:r>
            <a:r>
              <a:rPr lang="zh-CN" altLang="en-US" sz="1700" b="1" dirty="0"/>
              <a:t>：位置区间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, </a:t>
            </a:r>
            <a:r>
              <a:rPr lang="en-US" altLang="zh-CN" sz="1700" b="1" dirty="0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的字符，能否构成</a:t>
            </a:r>
            <a:r>
              <a:rPr lang="en-US" altLang="zh-CN" sz="1700" b="1" dirty="0" err="1"/>
              <a:t>wordDict</a:t>
            </a:r>
            <a:r>
              <a:rPr lang="zh-CN" altLang="en-US" sz="1700" b="1" dirty="0"/>
              <a:t>中的单词</a:t>
            </a:r>
          </a:p>
          <a:p>
            <a:r>
              <a:rPr lang="zh-CN" altLang="en-US" sz="1700" b="1" dirty="0"/>
              <a:t>	</a:t>
            </a:r>
            <a:r>
              <a:rPr lang="zh-CN" altLang="en-US" sz="1700" b="1" dirty="0">
                <a:solidFill>
                  <a:srgbClr val="0099CC"/>
                </a:solidFill>
              </a:rPr>
              <a:t>目标函数</a:t>
            </a:r>
            <a:r>
              <a:rPr lang="zh-CN" altLang="en-US" sz="1700" b="1" dirty="0"/>
              <a:t>：</a:t>
            </a:r>
            <a:r>
              <a:rPr lang="en-US" altLang="zh-CN" sz="1700" b="1" dirty="0" err="1"/>
              <a:t>foundLength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s.length</a:t>
            </a:r>
            <a:r>
              <a:rPr lang="en-US" altLang="zh-CN" sz="1700" b="1" dirty="0"/>
              <a:t>()]</a:t>
            </a:r>
            <a:r>
              <a:rPr lang="zh-CN" altLang="en-US" sz="1700" b="1" dirty="0"/>
              <a:t>是否为</a:t>
            </a:r>
            <a:r>
              <a:rPr lang="en-US" altLang="zh-CN" sz="1700" b="1" dirty="0"/>
              <a:t>true</a:t>
            </a:r>
            <a:r>
              <a:rPr lang="zh-CN" altLang="en-US" sz="1700" b="1" dirty="0"/>
              <a:t>；是的话，表示</a:t>
            </a:r>
            <a:r>
              <a:rPr lang="en-US" altLang="zh-CN" sz="1700" b="1" dirty="0"/>
              <a:t>s</a:t>
            </a:r>
            <a:r>
              <a:rPr lang="zh-CN" altLang="en-US" sz="1700" b="1" dirty="0"/>
              <a:t>中的字符按由</a:t>
            </a:r>
            <a:r>
              <a:rPr lang="en-US" altLang="zh-CN" sz="1700" b="1" dirty="0" err="1"/>
              <a:t>wordDict</a:t>
            </a:r>
            <a:r>
              <a:rPr lang="zh-CN" altLang="en-US" sz="1700" b="1" dirty="0"/>
              <a:t>中单词组成，进行位置扩展，能扩展到结尾。</a:t>
            </a:r>
            <a:endParaRPr lang="en-US" altLang="zh-CN" sz="1700" b="1" dirty="0"/>
          </a:p>
          <a:p>
            <a:r>
              <a:rPr lang="en-US" altLang="zh-CN" sz="1700" b="1" dirty="0"/>
              <a:t>5 </a:t>
            </a:r>
            <a:r>
              <a:rPr lang="zh-CN" altLang="en-US" sz="1700" b="1" dirty="0">
                <a:solidFill>
                  <a:srgbClr val="009900"/>
                </a:solidFill>
              </a:rPr>
              <a:t>建立各阶段的状态转移过程，确定状态转移方程</a:t>
            </a:r>
          </a:p>
          <a:p>
            <a:r>
              <a:rPr lang="zh-CN" altLang="en-US" sz="1700" b="1" dirty="0"/>
              <a:t>	</a:t>
            </a:r>
            <a:r>
              <a:rPr lang="en-US" altLang="zh-CN" sz="1700" b="1" dirty="0" err="1"/>
              <a:t>foundLength</a:t>
            </a:r>
            <a:r>
              <a:rPr lang="en-US" altLang="zh-CN" sz="1700" b="1" dirty="0"/>
              <a:t>[</a:t>
            </a:r>
            <a:r>
              <a:rPr lang="en-US" altLang="zh-CN" sz="1700" b="1" dirty="0">
                <a:solidFill>
                  <a:srgbClr val="CC00CC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j</a:t>
            </a:r>
            <a:r>
              <a:rPr lang="en-US" altLang="zh-CN" sz="1700" b="1" dirty="0"/>
              <a:t>] = </a:t>
            </a:r>
            <a:r>
              <a:rPr lang="en-US" altLang="zh-CN" sz="1700" b="1" dirty="0">
                <a:solidFill>
                  <a:srgbClr val="009900"/>
                </a:solidFill>
              </a:rPr>
              <a:t>true</a:t>
            </a:r>
            <a:r>
              <a:rPr lang="en-US" altLang="zh-CN" sz="1700" b="1" dirty="0"/>
              <a:t>; //</a:t>
            </a:r>
            <a:r>
              <a:rPr lang="zh-CN" altLang="en-US" sz="1700" b="1" dirty="0"/>
              <a:t>如果</a:t>
            </a:r>
            <a:r>
              <a:rPr lang="en-US" altLang="zh-CN" sz="1700" b="1" dirty="0" err="1"/>
              <a:t>foundLength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]</a:t>
            </a:r>
            <a:r>
              <a:rPr lang="zh-CN" altLang="en-US" sz="1700" b="1" dirty="0"/>
              <a:t>等于</a:t>
            </a:r>
            <a:r>
              <a:rPr lang="en-US" altLang="zh-CN" sz="1700" b="1" dirty="0">
                <a:solidFill>
                  <a:srgbClr val="009900"/>
                </a:solidFill>
              </a:rPr>
              <a:t>true</a:t>
            </a:r>
            <a:r>
              <a:rPr lang="zh-CN" altLang="en-US" sz="1700" b="1" dirty="0"/>
              <a:t>，并且，</a:t>
            </a:r>
            <a:r>
              <a:rPr lang="en-US" altLang="zh-CN" sz="1700" b="1" dirty="0"/>
              <a:t>[</a:t>
            </a:r>
            <a:r>
              <a:rPr lang="en-US" altLang="zh-CN" sz="1700" b="1" dirty="0" err="1"/>
              <a:t>i</a:t>
            </a:r>
            <a:r>
              <a:rPr lang="en-US" altLang="zh-CN" sz="1700" b="1" dirty="0"/>
              <a:t>, </a:t>
            </a:r>
            <a:r>
              <a:rPr lang="en-US" altLang="zh-CN" sz="1700" b="1" dirty="0">
                <a:solidFill>
                  <a:srgbClr val="CC00CC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j</a:t>
            </a:r>
            <a:r>
              <a:rPr lang="en-US" altLang="zh-CN" sz="1700" b="1" dirty="0"/>
              <a:t>)</a:t>
            </a:r>
            <a:r>
              <a:rPr lang="zh-CN" altLang="en-US" sz="1700" b="1" dirty="0"/>
              <a:t>能构成</a:t>
            </a:r>
            <a:r>
              <a:rPr lang="en-US" altLang="zh-CN" sz="1700" b="1" dirty="0" err="1"/>
              <a:t>wordDict</a:t>
            </a:r>
            <a:r>
              <a:rPr lang="zh-CN" altLang="en-US" sz="1700" b="1" dirty="0"/>
              <a:t>中的单词</a:t>
            </a:r>
            <a:endParaRPr lang="en-US" altLang="zh-CN" sz="1700" b="1" dirty="0"/>
          </a:p>
          <a:p>
            <a:r>
              <a:rPr lang="en-US" altLang="zh-CN" sz="1700" b="1" dirty="0"/>
              <a:t>	</a:t>
            </a:r>
            <a:r>
              <a:rPr lang="zh-CN" altLang="en-US" sz="1700" b="1" dirty="0">
                <a:solidFill>
                  <a:srgbClr val="0000CC"/>
                </a:solidFill>
              </a:rPr>
              <a:t>初始化：</a:t>
            </a:r>
            <a:r>
              <a:rPr lang="en-US" altLang="zh-CN" sz="1700" b="1" dirty="0" err="1"/>
              <a:t>foundLength</a:t>
            </a:r>
            <a:r>
              <a:rPr lang="en-US" altLang="zh-CN" sz="1700" b="1" dirty="0"/>
              <a:t>[</a:t>
            </a:r>
            <a:r>
              <a:rPr lang="en-US" altLang="zh-CN" sz="1700" b="1" dirty="0">
                <a:solidFill>
                  <a:srgbClr val="CC00CC"/>
                </a:solidFill>
                <a:cs typeface="Andalus" panose="02020603050405020304" pitchFamily="18" charset="-78"/>
              </a:rPr>
              <a:t>0</a:t>
            </a:r>
            <a:r>
              <a:rPr lang="en-US" altLang="zh-CN" sz="1700" b="1" dirty="0"/>
              <a:t>] = </a:t>
            </a:r>
            <a:r>
              <a:rPr lang="en-US" altLang="zh-CN" sz="1700" b="1">
                <a:solidFill>
                  <a:srgbClr val="009900"/>
                </a:solidFill>
              </a:rPr>
              <a:t>true</a:t>
            </a:r>
            <a:r>
              <a:rPr lang="en-US" altLang="zh-CN" sz="1700" b="1"/>
              <a:t>; //</a:t>
            </a:r>
            <a:r>
              <a:rPr lang="zh-CN" altLang="en-US" sz="1700" b="1" dirty="0"/>
              <a:t>第一个单词必然是需要从位置</a:t>
            </a:r>
            <a:r>
              <a:rPr lang="en-US" altLang="zh-CN" sz="1700" b="1" dirty="0"/>
              <a:t>0</a:t>
            </a:r>
            <a:r>
              <a:rPr lang="zh-CN" altLang="en-US" sz="1700" b="1" dirty="0"/>
              <a:t>开始存储，所以，设置为</a:t>
            </a:r>
            <a:r>
              <a:rPr lang="en-US" altLang="zh-CN" sz="1700" b="1" dirty="0"/>
              <a:t>true</a:t>
            </a:r>
            <a:endParaRPr lang="zh-CN" altLang="en-US" sz="17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9D616D2-B9F0-41C8-9608-3963E789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723944"/>
            <a:ext cx="5676900" cy="572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事件间的关系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48642"/>
            <a:ext cx="5725551" cy="62003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包含关系与相等关系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若事件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发生必然导致事件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发生，则称事件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包含事件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，记作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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。若</a:t>
            </a:r>
            <a:r>
              <a:rPr lang="en-US" altLang="zh-CN" b="1" dirty="0">
                <a:solidFill>
                  <a:srgbClr val="0000CC"/>
                </a:solidFill>
              </a:rPr>
              <a:t>A 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</a:t>
            </a:r>
            <a:r>
              <a:rPr lang="en-US" altLang="zh-CN" b="1" dirty="0">
                <a:solidFill>
                  <a:srgbClr val="0000CC"/>
                </a:solidFill>
              </a:rPr>
              <a:t> B</a:t>
            </a:r>
            <a:r>
              <a:rPr lang="zh-CN" altLang="en-US" b="1" dirty="0">
                <a:solidFill>
                  <a:srgbClr val="0000CC"/>
                </a:solidFill>
              </a:rPr>
              <a:t>且</a:t>
            </a:r>
            <a:r>
              <a:rPr lang="en-US" altLang="zh-CN" b="1" dirty="0">
                <a:solidFill>
                  <a:srgbClr val="0000CC"/>
                </a:solidFill>
              </a:rPr>
              <a:t>A </a:t>
            </a:r>
            <a:r>
              <a:rPr lang="en-US" altLang="zh-CN" b="1" dirty="0">
                <a:solidFill>
                  <a:srgbClr val="0000CC"/>
                </a:solidFill>
                <a:sym typeface="Symbol" panose="05050102010706020507" pitchFamily="18" charset="2"/>
              </a:rPr>
              <a:t></a:t>
            </a:r>
            <a:r>
              <a:rPr lang="en-US" altLang="zh-CN" b="1" dirty="0">
                <a:solidFill>
                  <a:srgbClr val="0000CC"/>
                </a:solidFill>
              </a:rPr>
              <a:t>B, </a:t>
            </a:r>
            <a:r>
              <a:rPr lang="zh-CN" altLang="en-US" b="1" dirty="0">
                <a:solidFill>
                  <a:srgbClr val="0000CC"/>
                </a:solidFill>
              </a:rPr>
              <a:t>即</a:t>
            </a:r>
            <a:r>
              <a:rPr lang="en-US" altLang="zh-CN" b="1" dirty="0">
                <a:solidFill>
                  <a:srgbClr val="0000CC"/>
                </a:solidFill>
              </a:rPr>
              <a:t>A=B, </a:t>
            </a:r>
            <a:r>
              <a:rPr lang="zh-CN" altLang="en-US" b="1" dirty="0">
                <a:solidFill>
                  <a:srgbClr val="0000CC"/>
                </a:solidFill>
              </a:rPr>
              <a:t>则称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相等。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：中了一等奖；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：中奖了。</a:t>
            </a: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和事件（并集）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由属于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或者属于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的所有样本点组成的集合，称为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的并（或者和），记作        或者</a:t>
            </a:r>
            <a:r>
              <a:rPr lang="en-US" altLang="zh-CN" b="1" dirty="0">
                <a:solidFill>
                  <a:srgbClr val="0000CC"/>
                </a:solidFill>
              </a:rPr>
              <a:t>A+B</a:t>
            </a:r>
            <a:r>
              <a:rPr lang="zh-CN" altLang="en-US" b="1" dirty="0">
                <a:solidFill>
                  <a:srgbClr val="0000CC"/>
                </a:solidFill>
              </a:rPr>
              <a:t>。显然和事件表示“事件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至少有一个发生”。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：中了大奖；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：中了小奖。</a:t>
            </a:r>
            <a:r>
              <a:rPr lang="en-US" altLang="zh-CN" b="1" dirty="0">
                <a:solidFill>
                  <a:srgbClr val="0000CC"/>
                </a:solidFill>
              </a:rPr>
              <a:t>A+B</a:t>
            </a:r>
            <a:r>
              <a:rPr lang="zh-CN" altLang="en-US" b="1" dirty="0">
                <a:solidFill>
                  <a:srgbClr val="0000CC"/>
                </a:solidFill>
              </a:rPr>
              <a:t>：中奖了。</a:t>
            </a: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积事件（交集）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由属于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并且属于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的所有样本点组成的集合，称为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的交（或者积），记作         或者</a:t>
            </a:r>
            <a:r>
              <a:rPr lang="en-US" altLang="zh-CN" b="1" dirty="0">
                <a:solidFill>
                  <a:srgbClr val="0000CC"/>
                </a:solidFill>
              </a:rPr>
              <a:t>AB</a:t>
            </a:r>
            <a:r>
              <a:rPr lang="zh-CN" altLang="en-US" b="1" dirty="0">
                <a:solidFill>
                  <a:srgbClr val="0000CC"/>
                </a:solidFill>
              </a:rPr>
              <a:t>。显然积事件表示“事件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与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都发生”。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：第一次中奖；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：第二次中奖。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AB</a:t>
            </a:r>
            <a:r>
              <a:rPr lang="zh-CN" altLang="en-US" b="1" dirty="0">
                <a:solidFill>
                  <a:srgbClr val="0000CC"/>
                </a:solidFill>
              </a:rPr>
              <a:t>：两次都中奖。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3182144-1C77-4E4A-9B05-A40BEDE2F36C}"/>
              </a:ext>
            </a:extLst>
          </p:cNvPr>
          <p:cNvSpPr txBox="1">
            <a:spLocks/>
          </p:cNvSpPr>
          <p:nvPr/>
        </p:nvSpPr>
        <p:spPr>
          <a:xfrm>
            <a:off x="5725551" y="562709"/>
            <a:ext cx="6466449" cy="6221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差事件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由属于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但不属于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的所有样本点组成的集合，称为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与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的差，记作</a:t>
            </a:r>
            <a:r>
              <a:rPr lang="en-US" altLang="zh-CN" b="1">
                <a:solidFill>
                  <a:srgbClr val="0000CC"/>
                </a:solidFill>
              </a:rPr>
              <a:t>A-B</a:t>
            </a:r>
            <a:r>
              <a:rPr lang="zh-CN" altLang="en-US" b="1">
                <a:solidFill>
                  <a:srgbClr val="0000CC"/>
                </a:solidFill>
              </a:rPr>
              <a:t>。差事件表示“事件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发生而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没发生”。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：中了大奖（特等奖或一等奖）；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：中了特等奖。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rgbClr val="0000CC"/>
                </a:solidFill>
              </a:rPr>
              <a:t>A-B</a:t>
            </a:r>
            <a:r>
              <a:rPr lang="zh-CN" altLang="en-US" b="1">
                <a:solidFill>
                  <a:srgbClr val="0000CC"/>
                </a:solidFill>
              </a:rPr>
              <a:t>：中了大奖但没有中特等奖。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互斥事件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如果在同一试验中，事件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与事件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不可能同时发生，则称事件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与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互斥。记作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：这张彩票是一等奖；</a:t>
            </a:r>
            <a:r>
              <a:rPr lang="en-US" altLang="zh-CN" b="1">
                <a:solidFill>
                  <a:srgbClr val="0000CC"/>
                </a:solidFill>
              </a:rPr>
              <a:t>B</a:t>
            </a:r>
            <a:r>
              <a:rPr lang="zh-CN" altLang="en-US" b="1">
                <a:solidFill>
                  <a:srgbClr val="0000CC"/>
                </a:solidFill>
              </a:rPr>
              <a:t>：这张彩票是二等奖。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rgbClr val="0000CC"/>
                </a:solidFill>
              </a:rPr>
              <a:t>              </a:t>
            </a:r>
            <a:r>
              <a:rPr lang="zh-CN" altLang="en-US" b="1">
                <a:solidFill>
                  <a:srgbClr val="0000CC"/>
                </a:solidFill>
              </a:rPr>
              <a:t>：这张彩票不可能既是一等奖又是二等奖。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对立事件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样本空间    与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的差         称为事件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的对立事件（或者逆事件），记作    ，事件   表示“事件</a:t>
            </a: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不发生”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b="1">
                <a:solidFill>
                  <a:srgbClr val="0000CC"/>
                </a:solidFill>
              </a:rPr>
              <a:t>A</a:t>
            </a:r>
            <a:r>
              <a:rPr lang="zh-CN" altLang="en-US" b="1">
                <a:solidFill>
                  <a:srgbClr val="0000CC"/>
                </a:solidFill>
              </a:rPr>
              <a:t>：这张彩票能中奖。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   ：这张彩票不能中奖。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20A508-304F-4D6B-8117-C8DFF434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169656"/>
              </p:ext>
            </p:extLst>
          </p:nvPr>
        </p:nvGraphicFramePr>
        <p:xfrm>
          <a:off x="3026769" y="3107030"/>
          <a:ext cx="585787" cy="28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0" name="Equation" r:id="rId3" imgW="406224" imgH="190417" progId="Equation.DSMT4">
                  <p:embed/>
                </p:oleObj>
              </mc:Choice>
              <mc:Fallback>
                <p:oleObj name="Equation" r:id="rId3" imgW="406224" imgH="190417" progId="Equation.DSMT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0BDB946B-3C68-4423-9294-854D5718E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6769" y="3107030"/>
                        <a:ext cx="585787" cy="284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>
            <a:extLst>
              <a:ext uri="{FF2B5EF4-FFF2-40B4-BE49-F238E27FC236}">
                <a16:creationId xmlns:a16="http://schemas.microsoft.com/office/drawing/2014/main" id="{BEAA6741-DF7F-4095-9794-9C87856B3D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71477"/>
              </p:ext>
            </p:extLst>
          </p:nvPr>
        </p:nvGraphicFramePr>
        <p:xfrm>
          <a:off x="2981728" y="5044424"/>
          <a:ext cx="705143" cy="28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1" name="公式" r:id="rId5" imgW="406224" imgH="190417" progId="Equation.3">
                  <p:embed/>
                </p:oleObj>
              </mc:Choice>
              <mc:Fallback>
                <p:oleObj name="公式" r:id="rId5" imgW="406224" imgH="190417" progId="Equation.3">
                  <p:embed/>
                  <p:pic>
                    <p:nvPicPr>
                      <p:cNvPr id="3076" name="Object 10">
                        <a:extLst>
                          <a:ext uri="{FF2B5EF4-FFF2-40B4-BE49-F238E27FC236}">
                            <a16:creationId xmlns:a16="http://schemas.microsoft.com/office/drawing/2014/main" id="{3C2DE430-13FB-4CDD-A097-5E7FDBD51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728" y="5044424"/>
                        <a:ext cx="705143" cy="2842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B912223-7822-4871-A7D4-9B081D0515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265609"/>
              </p:ext>
            </p:extLst>
          </p:nvPr>
        </p:nvGraphicFramePr>
        <p:xfrm>
          <a:off x="8574258" y="3426559"/>
          <a:ext cx="1180587" cy="327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2" name="公式" r:id="rId7" imgW="685800" imgH="190500" progId="Equation.3">
                  <p:embed/>
                </p:oleObj>
              </mc:Choice>
              <mc:Fallback>
                <p:oleObj name="公式" r:id="rId7" imgW="685800" imgH="190500" progId="Equation.3">
                  <p:embed/>
                  <p:pic>
                    <p:nvPicPr>
                      <p:cNvPr id="6146" name="Object 4">
                        <a:extLst>
                          <a:ext uri="{FF2B5EF4-FFF2-40B4-BE49-F238E27FC236}">
                            <a16:creationId xmlns:a16="http://schemas.microsoft.com/office/drawing/2014/main" id="{306AF383-6379-4A0C-ABC8-50A8384B5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4258" y="3426559"/>
                        <a:ext cx="1180587" cy="327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7C1F0020-BDE0-49AC-937B-E914EE0BD4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4838831"/>
              </p:ext>
            </p:extLst>
          </p:nvPr>
        </p:nvGraphicFramePr>
        <p:xfrm>
          <a:off x="5828715" y="4254209"/>
          <a:ext cx="992116" cy="27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3" name="公式" r:id="rId7" imgW="685800" imgH="190500" progId="Equation.3">
                  <p:embed/>
                </p:oleObj>
              </mc:Choice>
              <mc:Fallback>
                <p:oleObj name="公式" r:id="rId7" imgW="685800" imgH="190500" progId="Equation.3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0B912223-7822-4871-A7D4-9B081D0515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715" y="4254209"/>
                        <a:ext cx="992116" cy="2755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C6902518-441C-4660-AB20-5FC8475C3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176487"/>
              </p:ext>
            </p:extLst>
          </p:nvPr>
        </p:nvGraphicFramePr>
        <p:xfrm>
          <a:off x="6804763" y="5044424"/>
          <a:ext cx="376533" cy="376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" name="公式" r:id="rId9" imgW="164885" imgH="164885" progId="Equation.3">
                  <p:embed/>
                </p:oleObj>
              </mc:Choice>
              <mc:Fallback>
                <p:oleObj name="公式" r:id="rId9" imgW="164885" imgH="164885" progId="Equation.3">
                  <p:embed/>
                  <p:pic>
                    <p:nvPicPr>
                      <p:cNvPr id="5122" name="Object 4">
                        <a:extLst>
                          <a:ext uri="{FF2B5EF4-FFF2-40B4-BE49-F238E27FC236}">
                            <a16:creationId xmlns:a16="http://schemas.microsoft.com/office/drawing/2014/main" id="{52DAB875-0FA6-425D-B39B-0EF0D5CCF7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763" y="5044424"/>
                        <a:ext cx="376533" cy="3765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4AF07F6A-5B22-4186-92B3-FD31C6EBA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67283"/>
              </p:ext>
            </p:extLst>
          </p:nvPr>
        </p:nvGraphicFramePr>
        <p:xfrm>
          <a:off x="7999494" y="5127318"/>
          <a:ext cx="722043" cy="28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" name="公式" r:id="rId11" imgW="406048" imgH="164957" progId="Equation.3">
                  <p:embed/>
                </p:oleObj>
              </mc:Choice>
              <mc:Fallback>
                <p:oleObj name="公式" r:id="rId11" imgW="406048" imgH="164957" progId="Equation.3">
                  <p:embed/>
                  <p:pic>
                    <p:nvPicPr>
                      <p:cNvPr id="5123" name="Object 6">
                        <a:extLst>
                          <a:ext uri="{FF2B5EF4-FFF2-40B4-BE49-F238E27FC236}">
                            <a16:creationId xmlns:a16="http://schemas.microsoft.com/office/drawing/2014/main" id="{D0203A88-2B39-4BB8-AA9A-D18976448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94" y="5127318"/>
                        <a:ext cx="722043" cy="2858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738FC00-09CC-4D71-8465-9E1BF79E1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692154"/>
              </p:ext>
            </p:extLst>
          </p:nvPr>
        </p:nvGraphicFramePr>
        <p:xfrm>
          <a:off x="7601742" y="5475772"/>
          <a:ext cx="248032" cy="29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" name="公式" r:id="rId13" imgW="164957" imgH="190335" progId="Equation.3">
                  <p:embed/>
                </p:oleObj>
              </mc:Choice>
              <mc:Fallback>
                <p:oleObj name="公式" r:id="rId13" imgW="164957" imgH="190335" progId="Equation.3">
                  <p:embed/>
                  <p:pic>
                    <p:nvPicPr>
                      <p:cNvPr id="5125" name="Object 10">
                        <a:extLst>
                          <a:ext uri="{FF2B5EF4-FFF2-40B4-BE49-F238E27FC236}">
                            <a16:creationId xmlns:a16="http://schemas.microsoft.com/office/drawing/2014/main" id="{1FF54069-3FA3-497D-8F2A-4D44CF2399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1742" y="5475772"/>
                        <a:ext cx="248032" cy="29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0900F96A-7A68-41E0-BE3F-6A8B03F51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43504"/>
              </p:ext>
            </p:extLst>
          </p:nvPr>
        </p:nvGraphicFramePr>
        <p:xfrm>
          <a:off x="5828715" y="6219931"/>
          <a:ext cx="248032" cy="29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7" name="公式" r:id="rId13" imgW="164957" imgH="190335" progId="Equation.3">
                  <p:embed/>
                </p:oleObj>
              </mc:Choice>
              <mc:Fallback>
                <p:oleObj name="公式" r:id="rId13" imgW="164957" imgH="190335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738FC00-09CC-4D71-8465-9E1BF79E1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8715" y="6219931"/>
                        <a:ext cx="248032" cy="29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252FDD4-9250-43E6-96CC-2C620AD58B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282570"/>
              </p:ext>
            </p:extLst>
          </p:nvPr>
        </p:nvGraphicFramePr>
        <p:xfrm>
          <a:off x="8597521" y="5475771"/>
          <a:ext cx="248032" cy="29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8" name="公式" r:id="rId13" imgW="164957" imgH="190335" progId="Equation.3">
                  <p:embed/>
                </p:oleObj>
              </mc:Choice>
              <mc:Fallback>
                <p:oleObj name="公式" r:id="rId13" imgW="164957" imgH="190335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738FC00-09CC-4D71-8465-9E1BF79E1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7521" y="5475771"/>
                        <a:ext cx="248032" cy="29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7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 cap="none"/>
              <a:t>事件间的运算</a:t>
            </a:r>
            <a:endParaRPr lang="zh-CN" altLang="en-US" b="1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8812" y="548642"/>
            <a:ext cx="11254153" cy="620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lvl="0" indent="0">
              <a:spcBef>
                <a:spcPts val="0"/>
              </a:spcBef>
              <a:buClr>
                <a:prstClr val="black"/>
              </a:buClr>
              <a:buNone/>
            </a:pPr>
            <a:endParaRPr lang="zh-CN" altLang="en-US" b="1">
              <a:solidFill>
                <a:srgbClr val="0000CC"/>
              </a:solidFill>
            </a:endParaRPr>
          </a:p>
          <a:p>
            <a:pPr marL="0" lvl="0" indent="0">
              <a:buClr>
                <a:prstClr val="black"/>
              </a:buClr>
              <a:buNone/>
            </a:pPr>
            <a:r>
              <a:rPr lang="en-US" altLang="zh-CN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b="1" cap="none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对偶律（德摩根定律）</a:t>
            </a:r>
            <a:endParaRPr lang="en-US" altLang="zh-CN" sz="2400" b="1" cap="none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Clr>
                <a:prstClr val="black"/>
              </a:buClr>
              <a:buNone/>
            </a:pPr>
            <a:endParaRPr lang="zh-CN" altLang="en-US" b="1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b="1">
              <a:solidFill>
                <a:srgbClr val="0000CC"/>
              </a:solidFill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DD4768E0-0AAD-4292-BE95-D8C2F65B5D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68219"/>
              </p:ext>
            </p:extLst>
          </p:nvPr>
        </p:nvGraphicFramePr>
        <p:xfrm>
          <a:off x="600808" y="1084141"/>
          <a:ext cx="6589168" cy="70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2" name="公式" r:id="rId3" imgW="1879600" imgH="203200" progId="Equation.3">
                  <p:embed/>
                </p:oleObj>
              </mc:Choice>
              <mc:Fallback>
                <p:oleObj name="公式" r:id="rId3" imgW="1879600" imgH="203200" progId="Equation.3">
                  <p:embed/>
                  <p:pic>
                    <p:nvPicPr>
                      <p:cNvPr id="8194" name="Object 4">
                        <a:extLst>
                          <a:ext uri="{FF2B5EF4-FFF2-40B4-BE49-F238E27FC236}">
                            <a16:creationId xmlns:a16="http://schemas.microsoft.com/office/drawing/2014/main" id="{C01A5EBB-E56F-44A2-AC05-91A34F7D2F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08" y="1084141"/>
                        <a:ext cx="6589168" cy="702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6FD1D10B-5218-4795-A30F-210BCF203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69152"/>
              </p:ext>
            </p:extLst>
          </p:nvPr>
        </p:nvGraphicFramePr>
        <p:xfrm>
          <a:off x="539920" y="2292448"/>
          <a:ext cx="10954507" cy="70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3" name="公式" r:id="rId5" imgW="3352800" imgH="203200" progId="Equation.3">
                  <p:embed/>
                </p:oleObj>
              </mc:Choice>
              <mc:Fallback>
                <p:oleObj name="公式" r:id="rId5" imgW="3352800" imgH="203200" progId="Equation.3">
                  <p:embed/>
                  <p:pic>
                    <p:nvPicPr>
                      <p:cNvPr id="8195" name="Object 6">
                        <a:extLst>
                          <a:ext uri="{FF2B5EF4-FFF2-40B4-BE49-F238E27FC236}">
                            <a16:creationId xmlns:a16="http://schemas.microsoft.com/office/drawing/2014/main" id="{DADCD459-814F-4427-92D1-32384565D7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20" y="2292448"/>
                        <a:ext cx="10954507" cy="702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3756F04D-799B-4304-ADA9-E0F4B6545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83415"/>
              </p:ext>
            </p:extLst>
          </p:nvPr>
        </p:nvGraphicFramePr>
        <p:xfrm>
          <a:off x="539920" y="3673493"/>
          <a:ext cx="11375818" cy="702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4" name="公式" r:id="rId7" imgW="4076700" imgH="203200" progId="Equation.3">
                  <p:embed/>
                </p:oleObj>
              </mc:Choice>
              <mc:Fallback>
                <p:oleObj name="公式" r:id="rId7" imgW="4076700" imgH="203200" progId="Equation.3">
                  <p:embed/>
                  <p:pic>
                    <p:nvPicPr>
                      <p:cNvPr id="8196" name="Object 8">
                        <a:extLst>
                          <a:ext uri="{FF2B5EF4-FFF2-40B4-BE49-F238E27FC236}">
                            <a16:creationId xmlns:a16="http://schemas.microsoft.com/office/drawing/2014/main" id="{F8F9789D-D4BF-4FBB-A70D-BE1203DDFE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20" y="3673493"/>
                        <a:ext cx="11375818" cy="7022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E469FFE2-776C-43E7-9F1D-3DF90271F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488804"/>
              </p:ext>
            </p:extLst>
          </p:nvPr>
        </p:nvGraphicFramePr>
        <p:xfrm>
          <a:off x="600808" y="4915487"/>
          <a:ext cx="7403710" cy="942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5" name="公式" r:id="rId9" imgW="1879600" imgH="241300" progId="Equation.3">
                  <p:embed/>
                </p:oleObj>
              </mc:Choice>
              <mc:Fallback>
                <p:oleObj name="公式" r:id="rId9" imgW="1879600" imgH="241300" progId="Equation.3">
                  <p:embed/>
                  <p:pic>
                    <p:nvPicPr>
                      <p:cNvPr id="8197" name="Object 10">
                        <a:extLst>
                          <a:ext uri="{FF2B5EF4-FFF2-40B4-BE49-F238E27FC236}">
                            <a16:creationId xmlns:a16="http://schemas.microsoft.com/office/drawing/2014/main" id="{6D7A830B-7FF6-4B39-8C34-CE8A230B7A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08" y="4915487"/>
                        <a:ext cx="7403710" cy="9426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235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概率的运算公式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48642"/>
            <a:ext cx="5725551" cy="620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加法公式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44FCC0-BB89-4FFE-9F0A-013D8CF8C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2862" y="3017044"/>
            <a:ext cx="4191000" cy="2286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C7C98AA6-EA37-45A7-B316-1E91C8D5F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062" y="3702844"/>
            <a:ext cx="1371600" cy="990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EEA3D6E3-D953-4F9B-AFE6-01FB34B3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262" y="3779044"/>
            <a:ext cx="1447800" cy="914400"/>
          </a:xfrm>
          <a:prstGeom prst="ellipse">
            <a:avLst/>
          </a:prstGeom>
          <a:solidFill>
            <a:srgbClr val="CC99FF">
              <a:alpha val="59999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ECD680C-8B5D-4713-AA25-F7035157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2" y="4617244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CC"/>
                </a:solidFill>
              </a:rPr>
              <a:t>Ω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07414F5-31DD-4B8D-A6F3-BAC9C9276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462" y="3931444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624F696-5F6E-4B86-8E3F-A247E57A4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262" y="4083844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3C3D21D2-3F4A-4EA9-87DB-E627BCC20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938436"/>
              </p:ext>
            </p:extLst>
          </p:nvPr>
        </p:nvGraphicFramePr>
        <p:xfrm>
          <a:off x="162951" y="1554956"/>
          <a:ext cx="7379800" cy="65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Equation" r:id="rId3" imgW="2260600" imgH="203200" progId="Equation.DSMT4">
                  <p:embed/>
                </p:oleObj>
              </mc:Choice>
              <mc:Fallback>
                <p:oleObj name="Equation" r:id="rId3" imgW="2260600" imgH="203200" progId="Equation.DSMT4">
                  <p:embed/>
                  <p:pic>
                    <p:nvPicPr>
                      <p:cNvPr id="20483" name="Object 13">
                        <a:extLst>
                          <a:ext uri="{FF2B5EF4-FFF2-40B4-BE49-F238E27FC236}">
                            <a16:creationId xmlns:a16="http://schemas.microsoft.com/office/drawing/2014/main" id="{1AFFBB62-CBAA-4391-83D8-D3F255A86C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51" y="1554956"/>
                        <a:ext cx="7379800" cy="654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10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概率的运算公式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548642"/>
            <a:ext cx="8317523" cy="620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条件概率与乘法公式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）条件概率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一般地，把“在事件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已发生的条件下，事件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发生的概率”称为条件概率，记作               ，读作“在条件</a:t>
            </a:r>
            <a:r>
              <a:rPr lang="en-US" altLang="zh-CN" b="1" dirty="0">
                <a:solidFill>
                  <a:srgbClr val="0000CC"/>
                </a:solidFill>
              </a:rPr>
              <a:t>B</a:t>
            </a:r>
            <a:r>
              <a:rPr lang="zh-CN" altLang="en-US" b="1" dirty="0">
                <a:solidFill>
                  <a:srgbClr val="0000CC"/>
                </a:solidFill>
              </a:rPr>
              <a:t>下，事件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的概率”。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（</a:t>
            </a:r>
            <a:r>
              <a:rPr lang="en-US" altLang="zh-CN" b="1" dirty="0">
                <a:solidFill>
                  <a:srgbClr val="0000CC"/>
                </a:solidFill>
              </a:rPr>
              <a:t>2</a:t>
            </a:r>
            <a:r>
              <a:rPr lang="zh-CN" altLang="en-US" b="1" dirty="0">
                <a:solidFill>
                  <a:srgbClr val="0000CC"/>
                </a:solidFill>
              </a:rPr>
              <a:t>）乘法公式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1562A-F42E-4692-A09F-E32E88E8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323" y="971844"/>
            <a:ext cx="3124200" cy="1981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0CA7EA-4069-460D-86B5-0A02E4FDF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23" y="1429044"/>
            <a:ext cx="1371600" cy="10668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4DBDF0-0DD3-43CE-8078-A69DD9C7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123" y="1505244"/>
            <a:ext cx="1295400" cy="1066800"/>
          </a:xfrm>
          <a:prstGeom prst="ellipse">
            <a:avLst/>
          </a:prstGeom>
          <a:solidFill>
            <a:srgbClr val="FF99CC">
              <a:alpha val="72156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3134E4A-15CA-46CA-9417-6BBB7E3C3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523" y="1810044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23085CE-B7BE-4402-AA88-85D3DA0261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6323" y="188624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9F7659E6-835D-4267-9599-69723D1384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0123" y="203864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DE560D8-B744-4816-A827-B5F5150836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46323" y="1505244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A814E34-7F89-4E25-BB25-A3123B6C1D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70123" y="1581444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44067CE1-5F78-425C-969E-C7FE416F57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46323" y="1733844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37DC99AE-54FB-4CF3-9931-02FCE90F78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46323" y="1657644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EBDD8006-B7F1-4183-A596-FB765DFB2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22523" y="1810044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49B7FF8C-5638-43C8-8D5B-F0E5F08D1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79723" y="2267244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028BA322-1AA8-445A-A46F-F2141B757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0123" y="196244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AC21BDF2-1F29-4430-9308-0361A831C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7123" y="2495844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00CC"/>
                </a:solidFill>
              </a:rPr>
              <a:t>Ω</a:t>
            </a: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69619BCD-EF0D-4983-8445-0886CA90C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8123" y="1733844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A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85B1913D-7A57-4C61-9F8F-F43850D46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3523" y="1810044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/>
              <a:t>B</a:t>
            </a: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EC095FD5-1895-4A99-97F7-9D298CEF5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2523" y="1733844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E8CC9504-6F24-4148-B0F3-9764DAEC15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374923" y="1962444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F02E0ABC-7A8F-4E43-B0C1-CB80CC26B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7323" y="2114844"/>
            <a:ext cx="838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4">
            <a:extLst>
              <a:ext uri="{FF2B5EF4-FFF2-40B4-BE49-F238E27FC236}">
                <a16:creationId xmlns:a16="http://schemas.microsoft.com/office/drawing/2014/main" id="{D11595D3-B3E6-4D5F-A980-1C17E3895A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5426252"/>
              </p:ext>
            </p:extLst>
          </p:nvPr>
        </p:nvGraphicFramePr>
        <p:xfrm>
          <a:off x="1090246" y="1704536"/>
          <a:ext cx="1063386" cy="562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0" name="Equation" r:id="rId3" imgW="482391" imgH="253890" progId="Equation.DSMT4">
                  <p:embed/>
                </p:oleObj>
              </mc:Choice>
              <mc:Fallback>
                <p:oleObj name="Equation" r:id="rId3" imgW="482391" imgH="253890" progId="Equation.DSMT4">
                  <p:embed/>
                  <p:pic>
                    <p:nvPicPr>
                      <p:cNvPr id="22530" name="Object 4">
                        <a:extLst>
                          <a:ext uri="{FF2B5EF4-FFF2-40B4-BE49-F238E27FC236}">
                            <a16:creationId xmlns:a16="http://schemas.microsoft.com/office/drawing/2014/main" id="{D9D59B4F-2015-4210-9FA8-1B58B2473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246" y="1704536"/>
                        <a:ext cx="1063386" cy="5627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6">
            <a:extLst>
              <a:ext uri="{FF2B5EF4-FFF2-40B4-BE49-F238E27FC236}">
                <a16:creationId xmlns:a16="http://schemas.microsoft.com/office/drawing/2014/main" id="{0BBE0389-2BEC-4F9E-AC27-4905E2FB4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12903"/>
              </p:ext>
            </p:extLst>
          </p:nvPr>
        </p:nvGraphicFramePr>
        <p:xfrm>
          <a:off x="209842" y="2191044"/>
          <a:ext cx="4699233" cy="79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1" name="Equation" r:id="rId5" imgW="1866600" imgH="419040" progId="Equation.DSMT4">
                  <p:embed/>
                </p:oleObj>
              </mc:Choice>
              <mc:Fallback>
                <p:oleObj name="Equation" r:id="rId5" imgW="1866600" imgH="419040" progId="Equation.DSMT4">
                  <p:embed/>
                  <p:pic>
                    <p:nvPicPr>
                      <p:cNvPr id="22531" name="Object 6">
                        <a:extLst>
                          <a:ext uri="{FF2B5EF4-FFF2-40B4-BE49-F238E27FC236}">
                            <a16:creationId xmlns:a16="http://schemas.microsoft.com/office/drawing/2014/main" id="{BA41668F-6D6E-4ED9-A61E-0C1F507A3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42" y="2191044"/>
                        <a:ext cx="4699233" cy="792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6E99F286-95E8-4CE7-B3CF-AF26DF22D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97912"/>
              </p:ext>
            </p:extLst>
          </p:nvPr>
        </p:nvGraphicFramePr>
        <p:xfrm>
          <a:off x="209842" y="2953044"/>
          <a:ext cx="3531596" cy="792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2" name="Equation" r:id="rId7" imgW="1866600" imgH="419040" progId="Equation.DSMT4">
                  <p:embed/>
                </p:oleObj>
              </mc:Choice>
              <mc:Fallback>
                <p:oleObj name="Equation" r:id="rId7" imgW="1866600" imgH="419040" progId="Equation.DSMT4">
                  <p:embed/>
                  <p:pic>
                    <p:nvPicPr>
                      <p:cNvPr id="22532" name="Object 9">
                        <a:extLst>
                          <a:ext uri="{FF2B5EF4-FFF2-40B4-BE49-F238E27FC236}">
                            <a16:creationId xmlns:a16="http://schemas.microsoft.com/office/drawing/2014/main" id="{F2F61D73-3528-437E-86D4-D5485DFD8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42" y="2953044"/>
                        <a:ext cx="3531596" cy="7929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4">
            <a:extLst>
              <a:ext uri="{FF2B5EF4-FFF2-40B4-BE49-F238E27FC236}">
                <a16:creationId xmlns:a16="http://schemas.microsoft.com/office/drawing/2014/main" id="{9698BCA8-3B62-41DB-B5D9-7F9ABC19B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140473"/>
              </p:ext>
            </p:extLst>
          </p:nvPr>
        </p:nvGraphicFramePr>
        <p:xfrm>
          <a:off x="498231" y="4294642"/>
          <a:ext cx="54102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3" name="Equation" r:id="rId9" imgW="2489040" imgH="482400" progId="Equation.DSMT4">
                  <p:embed/>
                </p:oleObj>
              </mc:Choice>
              <mc:Fallback>
                <p:oleObj name="Equation" r:id="rId9" imgW="2489040" imgH="482400" progId="Equation.DSMT4">
                  <p:embed/>
                  <p:pic>
                    <p:nvPicPr>
                      <p:cNvPr id="23554" name="Object 4">
                        <a:extLst>
                          <a:ext uri="{FF2B5EF4-FFF2-40B4-BE49-F238E27FC236}">
                            <a16:creationId xmlns:a16="http://schemas.microsoft.com/office/drawing/2014/main" id="{61288190-DF92-4062-BC60-0D59AB967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31" y="4294642"/>
                        <a:ext cx="5410200" cy="1055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0801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概率的运算公式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399" y="562709"/>
            <a:ext cx="11887200" cy="620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全概率公式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假设                          是一个随机试验的所有事件（</a:t>
            </a:r>
            <a:r>
              <a:rPr lang="en-US" altLang="zh-CN" b="1">
                <a:solidFill>
                  <a:srgbClr val="0000CC"/>
                </a:solidFill>
              </a:rPr>
              <a:t>Ω</a:t>
            </a:r>
            <a:r>
              <a:rPr lang="zh-CN" altLang="en-US" b="1">
                <a:solidFill>
                  <a:srgbClr val="0000CC"/>
                </a:solidFill>
              </a:rPr>
              <a:t>）。则，任意一个事件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可表示成：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从而，全概率公式可以表示为：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b="1">
              <a:solidFill>
                <a:srgbClr val="0000CC"/>
              </a:solidFill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C372A2-5163-46F7-95AE-CBBFDB8765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797823"/>
              </p:ext>
            </p:extLst>
          </p:nvPr>
        </p:nvGraphicFramePr>
        <p:xfrm>
          <a:off x="780757" y="1321503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25602" name="Object 4">
                        <a:extLst>
                          <a:ext uri="{FF2B5EF4-FFF2-40B4-BE49-F238E27FC236}">
                            <a16:creationId xmlns:a16="http://schemas.microsoft.com/office/drawing/2014/main" id="{F2A9520F-4BEA-4362-A0D4-7C11E4CB0B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57" y="1321503"/>
                        <a:ext cx="175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61D04E2C-D7B3-4356-A8A3-E844198FF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357134"/>
              </p:ext>
            </p:extLst>
          </p:nvPr>
        </p:nvGraphicFramePr>
        <p:xfrm>
          <a:off x="8556528" y="1421516"/>
          <a:ext cx="1295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2" name="Equation" r:id="rId5" imgW="660113" imgH="203112" progId="Equation.DSMT4">
                  <p:embed/>
                </p:oleObj>
              </mc:Choice>
              <mc:Fallback>
                <p:oleObj name="Equation" r:id="rId5" imgW="660113" imgH="203112" progId="Equation.DSMT4">
                  <p:embed/>
                  <p:pic>
                    <p:nvPicPr>
                      <p:cNvPr id="25603" name="Object 6">
                        <a:extLst>
                          <a:ext uri="{FF2B5EF4-FFF2-40B4-BE49-F238E27FC236}">
                            <a16:creationId xmlns:a16="http://schemas.microsoft.com/office/drawing/2014/main" id="{47EAA707-7D1C-4DC1-A5ED-A8DF03317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528" y="1421516"/>
                        <a:ext cx="12954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5B8307EF-B3CB-4392-89EE-2EC50645D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840447"/>
              </p:ext>
            </p:extLst>
          </p:nvPr>
        </p:nvGraphicFramePr>
        <p:xfrm>
          <a:off x="152399" y="2032795"/>
          <a:ext cx="6019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" name="Equation" r:id="rId7" imgW="2362200" imgH="228600" progId="Equation.DSMT4">
                  <p:embed/>
                </p:oleObj>
              </mc:Choice>
              <mc:Fallback>
                <p:oleObj name="Equation" r:id="rId7" imgW="2362200" imgH="228600" progId="Equation.DSMT4">
                  <p:embed/>
                  <p:pic>
                    <p:nvPicPr>
                      <p:cNvPr id="25604" name="Object 8">
                        <a:extLst>
                          <a:ext uri="{FF2B5EF4-FFF2-40B4-BE49-F238E27FC236}">
                            <a16:creationId xmlns:a16="http://schemas.microsoft.com/office/drawing/2014/main" id="{9D995539-0AB8-42EF-B53C-39558B183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" y="2032795"/>
                        <a:ext cx="6019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ADC5605B-D19B-4F33-8B29-B5B70D105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158970"/>
              </p:ext>
            </p:extLst>
          </p:nvPr>
        </p:nvGraphicFramePr>
        <p:xfrm>
          <a:off x="1873348" y="2464779"/>
          <a:ext cx="44196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4" name="Equation" r:id="rId9" imgW="1841400" imgH="609480" progId="Equation.DSMT4">
                  <p:embed/>
                </p:oleObj>
              </mc:Choice>
              <mc:Fallback>
                <p:oleObj name="Equation" r:id="rId9" imgW="1841400" imgH="609480" progId="Equation.DSMT4">
                  <p:embed/>
                  <p:pic>
                    <p:nvPicPr>
                      <p:cNvPr id="25605" name="Object 10">
                        <a:extLst>
                          <a:ext uri="{FF2B5EF4-FFF2-40B4-BE49-F238E27FC236}">
                            <a16:creationId xmlns:a16="http://schemas.microsoft.com/office/drawing/2014/main" id="{935F12AD-DFD8-4EB5-86D6-C66374F6C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348" y="2464779"/>
                        <a:ext cx="4419600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9F7C029-6F76-4F91-B4E0-5B87086D3A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52772"/>
              </p:ext>
            </p:extLst>
          </p:nvPr>
        </p:nvGraphicFramePr>
        <p:xfrm>
          <a:off x="780757" y="4877436"/>
          <a:ext cx="70104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5" name="Equation" r:id="rId11" imgW="3200400" imgH="431800" progId="Equation.DSMT4">
                  <p:embed/>
                </p:oleObj>
              </mc:Choice>
              <mc:Fallback>
                <p:oleObj name="Equation" r:id="rId11" imgW="3200400" imgH="431800" progId="Equation.DSMT4">
                  <p:embed/>
                  <p:pic>
                    <p:nvPicPr>
                      <p:cNvPr id="26626" name="Object 4">
                        <a:extLst>
                          <a:ext uri="{FF2B5EF4-FFF2-40B4-BE49-F238E27FC236}">
                            <a16:creationId xmlns:a16="http://schemas.microsoft.com/office/drawing/2014/main" id="{0E9444D7-23D2-4F6C-A976-B9431D23A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57" y="4877436"/>
                        <a:ext cx="7010400" cy="938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055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概率的运算公式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399" y="562709"/>
            <a:ext cx="11887200" cy="6200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sz="2400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贝叶斯公式</a:t>
            </a:r>
            <a:endParaRPr lang="en-US" altLang="zh-CN" sz="2400" b="1" cap="none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假设                          是一个随机试验的所有事件（</a:t>
            </a:r>
            <a:r>
              <a:rPr lang="en-US" altLang="zh-CN" b="1">
                <a:solidFill>
                  <a:srgbClr val="0000CC"/>
                </a:solidFill>
              </a:rPr>
              <a:t>Ω</a:t>
            </a:r>
            <a:r>
              <a:rPr lang="zh-CN" altLang="en-US" b="1">
                <a:solidFill>
                  <a:srgbClr val="0000CC"/>
                </a:solidFill>
              </a:rPr>
              <a:t>）。</a:t>
            </a:r>
            <a:r>
              <a:rPr lang="en-US" altLang="zh-CN" b="1">
                <a:solidFill>
                  <a:srgbClr val="0000CC"/>
                </a:solidFill>
              </a:rPr>
              <a:t>                  </a:t>
            </a:r>
            <a:r>
              <a:rPr lang="zh-CN" altLang="en-US" b="1">
                <a:solidFill>
                  <a:srgbClr val="0000CC"/>
                </a:solidFill>
              </a:rPr>
              <a:t>是任意一个大于</a:t>
            </a:r>
            <a:r>
              <a:rPr lang="en-US" altLang="zh-CN" b="1">
                <a:solidFill>
                  <a:srgbClr val="0000CC"/>
                </a:solidFill>
              </a:rPr>
              <a:t>0</a:t>
            </a:r>
            <a:r>
              <a:rPr lang="zh-CN" altLang="en-US" b="1">
                <a:solidFill>
                  <a:srgbClr val="0000CC"/>
                </a:solidFill>
              </a:rPr>
              <a:t>事件。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则有，贝叶斯公式：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其中，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先验概率：事情还没有发生，根据以往的经验来判断事情发生的概率，如抛硬币正面朝上概率为</a:t>
            </a:r>
            <a:r>
              <a:rPr lang="en-US" altLang="zh-CN" b="1">
                <a:solidFill>
                  <a:srgbClr val="0000CC"/>
                </a:solidFill>
              </a:rPr>
              <a:t>50%</a:t>
            </a:r>
            <a:r>
              <a:rPr lang="zh-CN" altLang="en-US" b="1">
                <a:solidFill>
                  <a:srgbClr val="0000CC"/>
                </a:solidFill>
              </a:rPr>
              <a:t>。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>
                <a:solidFill>
                  <a:srgbClr val="0000CC"/>
                </a:solidFill>
              </a:rPr>
              <a:t>后验概率：事情已经发生了，有多种原因，判断事情的发生是由哪一种原因引起的，如贝叶斯公式。</a:t>
            </a:r>
            <a:endParaRPr lang="en-US" altLang="zh-CN" b="1">
              <a:solidFill>
                <a:srgbClr val="0000CC"/>
              </a:solidFill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C372A2-5163-46F7-95AE-CBBFDB876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0757" y="1266094"/>
          <a:ext cx="1752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5" name="Equation" r:id="rId3" imgW="812447" imgH="228501" progId="Equation.DSMT4">
                  <p:embed/>
                </p:oleObj>
              </mc:Choice>
              <mc:Fallback>
                <p:oleObj name="Equation" r:id="rId3" imgW="812447" imgH="228501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C372A2-5163-46F7-95AE-CBBFDB876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757" y="1266094"/>
                        <a:ext cx="17526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46DFE37-2584-4A99-BCB5-F526412A7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07374"/>
              </p:ext>
            </p:extLst>
          </p:nvPr>
        </p:nvGraphicFramePr>
        <p:xfrm>
          <a:off x="6469966" y="1316100"/>
          <a:ext cx="1295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6" name="Equation" r:id="rId5" imgW="660113" imgH="203112" progId="Equation.DSMT4">
                  <p:embed/>
                </p:oleObj>
              </mc:Choice>
              <mc:Fallback>
                <p:oleObj name="Equation" r:id="rId5" imgW="660113" imgH="203112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id="{61D04E2C-D7B3-4356-A8A3-E844198FF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966" y="1316100"/>
                        <a:ext cx="12954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56F1394C-26B9-4AFA-9499-8A34ACEFE9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57546"/>
              </p:ext>
            </p:extLst>
          </p:nvPr>
        </p:nvGraphicFramePr>
        <p:xfrm>
          <a:off x="330591" y="2249146"/>
          <a:ext cx="35052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7" name="Equation" r:id="rId7" imgW="1727200" imgH="419100" progId="Equation.DSMT4">
                  <p:embed/>
                </p:oleObj>
              </mc:Choice>
              <mc:Fallback>
                <p:oleObj name="Equation" r:id="rId7" imgW="1727200" imgH="419100" progId="Equation.DSMT4">
                  <p:embed/>
                  <p:pic>
                    <p:nvPicPr>
                      <p:cNvPr id="27652" name="Object 8">
                        <a:extLst>
                          <a:ext uri="{FF2B5EF4-FFF2-40B4-BE49-F238E27FC236}">
                            <a16:creationId xmlns:a16="http://schemas.microsoft.com/office/drawing/2014/main" id="{4E86078C-7071-4457-BB15-94C8BF37F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91" y="2249146"/>
                        <a:ext cx="3505200" cy="814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A05D1FA-5CA0-49B2-8CD4-04A398675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69765"/>
              </p:ext>
            </p:extLst>
          </p:nvPr>
        </p:nvGraphicFramePr>
        <p:xfrm>
          <a:off x="1549790" y="3130063"/>
          <a:ext cx="2613032" cy="118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8" name="Equation" r:id="rId9" imgW="1320227" imgH="622030" progId="Equation.DSMT4">
                  <p:embed/>
                </p:oleObj>
              </mc:Choice>
              <mc:Fallback>
                <p:oleObj name="Equation" r:id="rId9" imgW="1320227" imgH="622030" progId="Equation.DSMT4">
                  <p:embed/>
                  <p:pic>
                    <p:nvPicPr>
                      <p:cNvPr id="27653" name="Object 10">
                        <a:extLst>
                          <a:ext uri="{FF2B5EF4-FFF2-40B4-BE49-F238E27FC236}">
                            <a16:creationId xmlns:a16="http://schemas.microsoft.com/office/drawing/2014/main" id="{AFCE9464-A767-4B21-8BCA-048F5B1CB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790" y="3130063"/>
                        <a:ext cx="2613032" cy="1184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id="{2CC38E49-A719-4EF0-A5B3-6F2002E358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54306"/>
              </p:ext>
            </p:extLst>
          </p:nvPr>
        </p:nvGraphicFramePr>
        <p:xfrm>
          <a:off x="913774" y="4712128"/>
          <a:ext cx="1514622" cy="402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9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27654" name="Object 12">
                        <a:extLst>
                          <a:ext uri="{FF2B5EF4-FFF2-40B4-BE49-F238E27FC236}">
                            <a16:creationId xmlns:a16="http://schemas.microsoft.com/office/drawing/2014/main" id="{5B67B3E9-5AAA-45ED-A9A5-9C12B12B22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774" y="4712128"/>
                        <a:ext cx="1514622" cy="402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77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562708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离散型概率分布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76DFA-3DD1-4A91-B20F-0D41DC1FAC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73" y="562709"/>
            <a:ext cx="6600093" cy="6200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0-1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分布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随机变量</a:t>
            </a:r>
            <a:r>
              <a:rPr lang="en-US" altLang="zh-CN" b="1" dirty="0">
                <a:solidFill>
                  <a:srgbClr val="0000CC"/>
                </a:solidFill>
              </a:rPr>
              <a:t>X</a:t>
            </a:r>
            <a:r>
              <a:rPr lang="zh-CN" altLang="en-US" b="1" dirty="0">
                <a:solidFill>
                  <a:srgbClr val="0000CC"/>
                </a:solidFill>
              </a:rPr>
              <a:t>只有两个可能的取值，</a:t>
            </a:r>
            <a:r>
              <a:rPr lang="en-US" altLang="zh-CN" b="1" dirty="0">
                <a:solidFill>
                  <a:srgbClr val="0000CC"/>
                </a:solidFill>
              </a:rPr>
              <a:t>0</a:t>
            </a:r>
            <a:r>
              <a:rPr lang="zh-CN" altLang="en-US" b="1" dirty="0">
                <a:solidFill>
                  <a:srgbClr val="0000CC"/>
                </a:solidFill>
              </a:rPr>
              <a:t>或者</a:t>
            </a:r>
            <a:r>
              <a:rPr lang="en-US" altLang="zh-CN" b="1" dirty="0">
                <a:solidFill>
                  <a:srgbClr val="0000CC"/>
                </a:solidFill>
              </a:rPr>
              <a:t>1</a:t>
            </a:r>
            <a:r>
              <a:rPr lang="zh-CN" altLang="en-US" b="1" dirty="0">
                <a:solidFill>
                  <a:srgbClr val="0000CC"/>
                </a:solidFill>
              </a:rPr>
              <a:t>，并且：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                        </a:t>
            </a:r>
          </a:p>
          <a:p>
            <a:pPr marL="0" indent="0">
              <a:buNone/>
            </a:pP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其中，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比如：抛硬币，正面朝上概率</a:t>
            </a:r>
            <a:r>
              <a:rPr lang="en-US" altLang="zh-CN" b="1" dirty="0">
                <a:solidFill>
                  <a:srgbClr val="0000CC"/>
                </a:solidFill>
              </a:rPr>
              <a:t>50%</a:t>
            </a:r>
            <a:r>
              <a:rPr lang="zh-CN" altLang="en-US" b="1" dirty="0">
                <a:solidFill>
                  <a:srgbClr val="0000CC"/>
                </a:solidFill>
              </a:rPr>
              <a:t>，反面朝上概率</a:t>
            </a:r>
            <a:r>
              <a:rPr lang="en-US" altLang="zh-CN" b="1" dirty="0">
                <a:solidFill>
                  <a:srgbClr val="0000CC"/>
                </a:solidFill>
              </a:rPr>
              <a:t>50%</a:t>
            </a:r>
            <a:r>
              <a:rPr lang="zh-CN" altLang="en-US" b="1" dirty="0">
                <a:solidFill>
                  <a:srgbClr val="0000CC"/>
                </a:solidFill>
              </a:rPr>
              <a:t>。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二项分布</a:t>
            </a:r>
            <a:endParaRPr lang="en-US" altLang="zh-CN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</a:rPr>
              <a:t>贝努利试验：假设试验只有两种结果：</a:t>
            </a:r>
            <a:r>
              <a:rPr lang="en-US" altLang="zh-CN" b="1" dirty="0">
                <a:solidFill>
                  <a:srgbClr val="0000CC"/>
                </a:solidFill>
              </a:rPr>
              <a:t>A</a:t>
            </a:r>
            <a:r>
              <a:rPr lang="zh-CN" altLang="en-US" b="1" dirty="0">
                <a:solidFill>
                  <a:srgbClr val="0000CC"/>
                </a:solidFill>
              </a:rPr>
              <a:t>或者    ，并且</a:t>
            </a:r>
            <a:r>
              <a:rPr lang="en-US" altLang="zh-CN" b="1" dirty="0">
                <a:solidFill>
                  <a:srgbClr val="0000CC"/>
                </a:solidFill>
              </a:rPr>
              <a:t>P(a) = </a:t>
            </a:r>
            <a:r>
              <a:rPr lang="en-US" altLang="zh-CN" b="1" cap="none" dirty="0">
                <a:solidFill>
                  <a:srgbClr val="0000CC"/>
                </a:solidFill>
              </a:rPr>
              <a:t>p (0 &lt; p &lt; 1)</a:t>
            </a:r>
            <a:r>
              <a:rPr lang="zh-CN" altLang="en-US" b="1" cap="none" dirty="0">
                <a:solidFill>
                  <a:srgbClr val="0000CC"/>
                </a:solidFill>
              </a:rPr>
              <a:t>，将这样的试验重复</a:t>
            </a:r>
            <a:r>
              <a:rPr lang="en-US" altLang="zh-CN" b="1" cap="none" dirty="0">
                <a:solidFill>
                  <a:srgbClr val="0000CC"/>
                </a:solidFill>
              </a:rPr>
              <a:t>n</a:t>
            </a:r>
            <a:r>
              <a:rPr lang="zh-CN" altLang="en-US" b="1" cap="none" dirty="0">
                <a:solidFill>
                  <a:srgbClr val="0000CC"/>
                </a:solidFill>
              </a:rPr>
              <a:t>次。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b="1" cap="none" dirty="0">
                <a:solidFill>
                  <a:srgbClr val="0000CC"/>
                </a:solidFill>
              </a:rPr>
              <a:t>X</a:t>
            </a:r>
            <a:r>
              <a:rPr lang="zh-CN" altLang="en-US" b="1" cap="none" dirty="0">
                <a:solidFill>
                  <a:srgbClr val="0000CC"/>
                </a:solidFill>
              </a:rPr>
              <a:t>表示在</a:t>
            </a:r>
            <a:r>
              <a:rPr lang="en-US" altLang="zh-CN" b="1" cap="none" dirty="0">
                <a:solidFill>
                  <a:srgbClr val="0000CC"/>
                </a:solidFill>
              </a:rPr>
              <a:t>n</a:t>
            </a:r>
            <a:r>
              <a:rPr lang="zh-CN" altLang="en-US" b="1" cap="none" dirty="0">
                <a:solidFill>
                  <a:srgbClr val="0000CC"/>
                </a:solidFill>
              </a:rPr>
              <a:t>次试验中</a:t>
            </a:r>
            <a:r>
              <a:rPr lang="en-US" altLang="zh-CN" b="1" cap="none" dirty="0">
                <a:solidFill>
                  <a:srgbClr val="0000CC"/>
                </a:solidFill>
              </a:rPr>
              <a:t>A</a:t>
            </a:r>
            <a:r>
              <a:rPr lang="zh-CN" altLang="en-US" b="1" cap="none" dirty="0">
                <a:solidFill>
                  <a:srgbClr val="0000CC"/>
                </a:solidFill>
              </a:rPr>
              <a:t>发生的次数，则</a:t>
            </a:r>
            <a:r>
              <a:rPr lang="en-US" altLang="zh-CN" b="1" cap="none" dirty="0">
                <a:solidFill>
                  <a:srgbClr val="0000CC"/>
                </a:solidFill>
              </a:rPr>
              <a:t>X</a:t>
            </a:r>
            <a:r>
              <a:rPr lang="zh-CN" altLang="en-US" b="1" cap="none" dirty="0">
                <a:solidFill>
                  <a:srgbClr val="0000CC"/>
                </a:solidFill>
              </a:rPr>
              <a:t>的分布列为：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</a:rPr>
              <a:t>其中，</a:t>
            </a:r>
            <a:endParaRPr lang="en-US" altLang="zh-CN" b="1" cap="none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b="1" cap="none" dirty="0">
                <a:solidFill>
                  <a:srgbClr val="0000CC"/>
                </a:solidFill>
              </a:rPr>
              <a:t>二项分布示意图如右图所示。</a:t>
            </a:r>
            <a:endParaRPr lang="en-US" altLang="zh-CN" b="1" cap="none" dirty="0">
              <a:solidFill>
                <a:srgbClr val="0000CC"/>
              </a:solidFill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974D5F6A-F2EA-435B-B46B-0036E80FD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019458"/>
              </p:ext>
            </p:extLst>
          </p:nvPr>
        </p:nvGraphicFramePr>
        <p:xfrm>
          <a:off x="429649" y="1823427"/>
          <a:ext cx="1676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Equation" r:id="rId3" imgW="837836" imgH="203112" progId="Equation.DSMT4">
                  <p:embed/>
                </p:oleObj>
              </mc:Choice>
              <mc:Fallback>
                <p:oleObj name="Equation" r:id="rId3" imgW="837836" imgH="203112" progId="Equation.DSMT4">
                  <p:embed/>
                  <p:pic>
                    <p:nvPicPr>
                      <p:cNvPr id="36866" name="Object 4">
                        <a:extLst>
                          <a:ext uri="{FF2B5EF4-FFF2-40B4-BE49-F238E27FC236}">
                            <a16:creationId xmlns:a16="http://schemas.microsoft.com/office/drawing/2014/main" id="{CC93636A-AFB2-4EFA-9A38-FE6FA3A10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49" y="1823427"/>
                        <a:ext cx="1676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4388AF9F-85E7-4E54-A559-F09FF746B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941667"/>
              </p:ext>
            </p:extLst>
          </p:nvPr>
        </p:nvGraphicFramePr>
        <p:xfrm>
          <a:off x="429649" y="1282944"/>
          <a:ext cx="1694329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0" name="Equation" r:id="rId5" imgW="850531" imgH="203112" progId="Equation.DSMT4">
                  <p:embed/>
                </p:oleObj>
              </mc:Choice>
              <mc:Fallback>
                <p:oleObj name="Equation" r:id="rId5" imgW="850531" imgH="203112" progId="Equation.DSMT4">
                  <p:embed/>
                  <p:pic>
                    <p:nvPicPr>
                      <p:cNvPr id="36867" name="Object 6">
                        <a:extLst>
                          <a:ext uri="{FF2B5EF4-FFF2-40B4-BE49-F238E27FC236}">
                            <a16:creationId xmlns:a16="http://schemas.microsoft.com/office/drawing/2014/main" id="{25E8A351-3516-423F-AA16-DC73FF45AC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49" y="1282944"/>
                        <a:ext cx="1694329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FB537F5C-AE26-4EC1-B798-D315D29A2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452359"/>
              </p:ext>
            </p:extLst>
          </p:nvPr>
        </p:nvGraphicFramePr>
        <p:xfrm>
          <a:off x="1175234" y="2545679"/>
          <a:ext cx="2369824" cy="415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1" name="Equation" r:id="rId7" imgW="1143000" imgH="203200" progId="Equation.DSMT4">
                  <p:embed/>
                </p:oleObj>
              </mc:Choice>
              <mc:Fallback>
                <p:oleObj name="Equation" r:id="rId7" imgW="1143000" imgH="203200" progId="Equation.DSMT4">
                  <p:embed/>
                  <p:pic>
                    <p:nvPicPr>
                      <p:cNvPr id="36868" name="Object 8">
                        <a:extLst>
                          <a:ext uri="{FF2B5EF4-FFF2-40B4-BE49-F238E27FC236}">
                            <a16:creationId xmlns:a16="http://schemas.microsoft.com/office/drawing/2014/main" id="{5C935FAA-7717-430A-98D1-B1C613146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34" y="2545679"/>
                        <a:ext cx="2369824" cy="4155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DE2F0FCD-0DC1-426F-974B-A1A4AB8625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07237"/>
              </p:ext>
            </p:extLst>
          </p:nvPr>
        </p:nvGraphicFramePr>
        <p:xfrm>
          <a:off x="5345722" y="3970529"/>
          <a:ext cx="379827" cy="29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2" name="公式" r:id="rId9" imgW="164957" imgH="190335" progId="Equation.3">
                  <p:embed/>
                </p:oleObj>
              </mc:Choice>
              <mc:Fallback>
                <p:oleObj name="公式" r:id="rId9" imgW="164957" imgH="190335" progId="Equation.3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738FC00-09CC-4D71-8465-9E1BF79E1F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722" y="3970529"/>
                        <a:ext cx="379827" cy="2913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ADF7DF5-EE53-4F47-BEA4-97C76FC4B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151094"/>
              </p:ext>
            </p:extLst>
          </p:nvPr>
        </p:nvGraphicFramePr>
        <p:xfrm>
          <a:off x="250873" y="5090814"/>
          <a:ext cx="58102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3" name="Equation" r:id="rId11" imgW="2374560" imgH="241200" progId="Equation.DSMT4">
                  <p:embed/>
                </p:oleObj>
              </mc:Choice>
              <mc:Fallback>
                <p:oleObj name="Equation" r:id="rId11" imgW="2374560" imgH="241200" progId="Equation.DSMT4">
                  <p:embed/>
                  <p:pic>
                    <p:nvPicPr>
                      <p:cNvPr id="37890" name="Object 4">
                        <a:extLst>
                          <a:ext uri="{FF2B5EF4-FFF2-40B4-BE49-F238E27FC236}">
                            <a16:creationId xmlns:a16="http://schemas.microsoft.com/office/drawing/2014/main" id="{975C486B-30C7-4C4B-9A1F-80BA7C131E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3" y="5090814"/>
                        <a:ext cx="58102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953EBEA0-8890-4728-A2B5-495D47E317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084448"/>
              </p:ext>
            </p:extLst>
          </p:nvPr>
        </p:nvGraphicFramePr>
        <p:xfrm>
          <a:off x="1115737" y="5762984"/>
          <a:ext cx="2286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13" imgW="1143000" imgH="203200" progId="Equation.DSMT4">
                  <p:embed/>
                </p:oleObj>
              </mc:Choice>
              <mc:Fallback>
                <p:oleObj name="Equation" r:id="rId13" imgW="1143000" imgH="203200" progId="Equation.DSMT4">
                  <p:embed/>
                  <p:pic>
                    <p:nvPicPr>
                      <p:cNvPr id="37891" name="Object 6">
                        <a:extLst>
                          <a:ext uri="{FF2B5EF4-FFF2-40B4-BE49-F238E27FC236}">
                            <a16:creationId xmlns:a16="http://schemas.microsoft.com/office/drawing/2014/main" id="{FC7C1FB9-73DC-4988-AEB2-ABACC2017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737" y="5762984"/>
                        <a:ext cx="22860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D758B026-20BD-4AEB-A846-FA81AC2D68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49143" y="2545679"/>
            <a:ext cx="5542857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33643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1374</TotalTime>
  <Words>2983</Words>
  <Application>Microsoft Office PowerPoint</Application>
  <PresentationFormat>宽屏</PresentationFormat>
  <Paragraphs>259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Andalus</vt:lpstr>
      <vt:lpstr>Arial</vt:lpstr>
      <vt:lpstr>Comic Sans MS</vt:lpstr>
      <vt:lpstr>Times New Roman</vt:lpstr>
      <vt:lpstr>Tw Cen MT</vt:lpstr>
      <vt:lpstr>水滴</vt:lpstr>
      <vt:lpstr>Equation</vt:lpstr>
      <vt:lpstr>公式</vt:lpstr>
      <vt:lpstr>数据结构和算法 第20讲</vt:lpstr>
      <vt:lpstr>大纲</vt:lpstr>
      <vt:lpstr>事件间的关系</vt:lpstr>
      <vt:lpstr>事件间的运算</vt:lpstr>
      <vt:lpstr>概率的运算公式</vt:lpstr>
      <vt:lpstr>概率的运算公式</vt:lpstr>
      <vt:lpstr>概率的运算公式</vt:lpstr>
      <vt:lpstr>概率的运算公式</vt:lpstr>
      <vt:lpstr>离散型概率分布</vt:lpstr>
      <vt:lpstr>连续型概率分布</vt:lpstr>
      <vt:lpstr>连续型概率分布</vt:lpstr>
      <vt:lpstr>期望和方差（离散型）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1971</cp:revision>
  <dcterms:created xsi:type="dcterms:W3CDTF">2018-06-21T02:18:15Z</dcterms:created>
  <dcterms:modified xsi:type="dcterms:W3CDTF">2022-04-27T11:06:52Z</dcterms:modified>
</cp:coreProperties>
</file>