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54" r:id="rId5"/>
    <p:sldId id="356" r:id="rId6"/>
    <p:sldId id="367" r:id="rId7"/>
    <p:sldId id="368" r:id="rId8"/>
    <p:sldId id="369" r:id="rId9"/>
    <p:sldId id="357" r:id="rId10"/>
    <p:sldId id="355" r:id="rId11"/>
    <p:sldId id="358" r:id="rId12"/>
    <p:sldId id="359" r:id="rId13"/>
    <p:sldId id="360" r:id="rId14"/>
    <p:sldId id="361" r:id="rId15"/>
    <p:sldId id="370" r:id="rId16"/>
    <p:sldId id="362" r:id="rId17"/>
    <p:sldId id="363" r:id="rId18"/>
    <p:sldId id="364" r:id="rId19"/>
    <p:sldId id="365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CC"/>
    <a:srgbClr val="FF0066"/>
    <a:srgbClr val="CC6600"/>
    <a:srgbClr val="3366FF"/>
    <a:srgbClr val="FF3399"/>
    <a:srgbClr val="6699FF"/>
    <a:srgbClr val="FF3300"/>
    <a:srgbClr val="CC00CC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21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2019.06.28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720. Longest Word in Dictionary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669989"/>
            <a:ext cx="98051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方法二：</a:t>
            </a:r>
            <a:r>
              <a:rPr lang="en-US" altLang="zh-CN" b="1" dirty="0" err="1">
                <a:solidFill>
                  <a:srgbClr val="0000CC"/>
                </a:solidFill>
              </a:rPr>
              <a:t>Trie+BFS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O(∑</a:t>
            </a:r>
            <a:r>
              <a:rPr lang="en-US" altLang="zh-CN" b="1" dirty="0" err="1"/>
              <a:t>wi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O(∑</a:t>
            </a:r>
            <a:r>
              <a:rPr lang="en-US" altLang="zh-CN" b="1" dirty="0" err="1"/>
              <a:t>wi</a:t>
            </a:r>
            <a:r>
              <a:rPr lang="en-US" altLang="zh-CN" b="1" dirty="0"/>
              <a:t>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如果参数非法或为空，则返回空字符串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FF0066"/>
                </a:solidFill>
              </a:rPr>
              <a:t>创建</a:t>
            </a:r>
            <a:r>
              <a:rPr lang="en-US" altLang="zh-CN" b="1" dirty="0" err="1">
                <a:solidFill>
                  <a:srgbClr val="FF0066"/>
                </a:solidFill>
              </a:rPr>
              <a:t>Trie</a:t>
            </a:r>
            <a:r>
              <a:rPr lang="zh-CN" altLang="en-US" b="1" dirty="0">
                <a:solidFill>
                  <a:srgbClr val="FF0066"/>
                </a:solidFill>
              </a:rPr>
              <a:t>树</a:t>
            </a:r>
            <a:r>
              <a:rPr lang="en-US" altLang="zh-CN" b="1" dirty="0" err="1">
                <a:solidFill>
                  <a:srgbClr val="FF0066"/>
                </a:solidFill>
              </a:rPr>
              <a:t>eachTrie</a:t>
            </a:r>
            <a:r>
              <a:rPr lang="zh-CN" altLang="en-US" b="1" dirty="0"/>
              <a:t>，并将</a:t>
            </a:r>
            <a:r>
              <a:rPr lang="en-US" altLang="zh-CN" b="1" dirty="0"/>
              <a:t>words</a:t>
            </a:r>
            <a:r>
              <a:rPr lang="zh-CN" altLang="en-US" b="1" dirty="0"/>
              <a:t>数组存入</a:t>
            </a:r>
            <a:r>
              <a:rPr lang="en-US" altLang="zh-CN" b="1" dirty="0" err="1"/>
              <a:t>eachTrie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CC6600"/>
                </a:solidFill>
              </a:rPr>
              <a:t>创建队列</a:t>
            </a:r>
            <a:r>
              <a:rPr lang="en-US" altLang="zh-CN" b="1" dirty="0" err="1">
                <a:solidFill>
                  <a:srgbClr val="CC6600"/>
                </a:solidFill>
              </a:rPr>
              <a:t>eachQueue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为空、</a:t>
            </a:r>
            <a:r>
              <a:rPr lang="en-US" altLang="zh-CN" b="1" dirty="0" err="1"/>
              <a:t>eachAmount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、</a:t>
            </a:r>
            <a:r>
              <a:rPr lang="en-US" altLang="zh-CN" b="1" dirty="0" err="1"/>
              <a:t>eachNode</a:t>
            </a:r>
            <a:r>
              <a:rPr lang="zh-CN" altLang="en-US" b="1" dirty="0"/>
              <a:t>和</a:t>
            </a:r>
            <a:r>
              <a:rPr lang="en-US" altLang="zh-CN" b="1" dirty="0" err="1"/>
              <a:t>nextNode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将</a:t>
            </a:r>
            <a:r>
              <a:rPr lang="en-US" altLang="zh-CN" b="1" dirty="0" err="1"/>
              <a:t>eachTrie</a:t>
            </a:r>
            <a:r>
              <a:rPr lang="zh-CN" altLang="en-US" b="1" dirty="0"/>
              <a:t>的根节点存入</a:t>
            </a:r>
            <a:r>
              <a:rPr lang="en-US" altLang="zh-CN" b="1" dirty="0" err="1"/>
              <a:t>eachQueue</a:t>
            </a:r>
            <a:endParaRPr lang="en-US" altLang="zh-CN" b="1" dirty="0"/>
          </a:p>
          <a:p>
            <a:r>
              <a:rPr lang="en-US" altLang="zh-CN" b="1" dirty="0"/>
              <a:t>5 </a:t>
            </a:r>
            <a:r>
              <a:rPr lang="zh-CN" altLang="en-US" b="1" dirty="0"/>
              <a:t>在</a:t>
            </a:r>
            <a:r>
              <a:rPr lang="en-US" altLang="zh-CN" b="1" dirty="0" err="1"/>
              <a:t>eachQueue</a:t>
            </a:r>
            <a:r>
              <a:rPr lang="zh-CN" altLang="en-US" b="1" dirty="0"/>
              <a:t>非空的情况下，依次执行如下操作：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5.1 </a:t>
            </a:r>
            <a:r>
              <a:rPr lang="zh-CN" altLang="en-US" b="1" dirty="0"/>
              <a:t>将</a:t>
            </a:r>
            <a:r>
              <a:rPr lang="en-US" altLang="zh-CN" b="1" dirty="0" err="1"/>
              <a:t>eachQueue</a:t>
            </a:r>
            <a:r>
              <a:rPr lang="zh-CN" altLang="en-US" b="1" dirty="0"/>
              <a:t>的大小赋值给</a:t>
            </a:r>
            <a:r>
              <a:rPr lang="en-US" altLang="zh-CN" b="1" dirty="0" err="1"/>
              <a:t>eachAmount</a:t>
            </a:r>
            <a:endParaRPr lang="en-US" altLang="zh-CN" b="1" dirty="0"/>
          </a:p>
          <a:p>
            <a:r>
              <a:rPr lang="en-US" altLang="zh-CN" b="1" dirty="0"/>
              <a:t>    5.2 </a:t>
            </a:r>
            <a:r>
              <a:rPr lang="zh-CN" altLang="en-US" b="1" dirty="0"/>
              <a:t>针对当前队列中的每个元素，依次执行如下操作：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5.2.1 </a:t>
            </a:r>
            <a:r>
              <a:rPr lang="zh-CN" altLang="en-US" b="1" dirty="0"/>
              <a:t>将首元素出队列，赋值给</a:t>
            </a:r>
            <a:r>
              <a:rPr lang="en-US" altLang="zh-CN" b="1" dirty="0" err="1"/>
              <a:t>eachNode</a:t>
            </a:r>
            <a:endParaRPr lang="en-US" altLang="zh-CN" b="1" dirty="0"/>
          </a:p>
          <a:p>
            <a:r>
              <a:rPr lang="en-US" altLang="zh-CN" b="1" dirty="0"/>
              <a:t>        5.2.2 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z</a:t>
            </a:r>
            <a:r>
              <a:rPr lang="zh-CN" altLang="en-US" b="1" dirty="0">
                <a:solidFill>
                  <a:srgbClr val="FF0066"/>
                </a:solidFill>
              </a:rPr>
              <a:t>倒序</a:t>
            </a:r>
            <a:r>
              <a:rPr lang="zh-CN" altLang="en-US" b="1" dirty="0"/>
              <a:t>遍历到</a:t>
            </a:r>
            <a:r>
              <a:rPr lang="en-US" altLang="zh-CN" b="1" dirty="0"/>
              <a:t>a</a:t>
            </a:r>
            <a:r>
              <a:rPr lang="zh-CN" altLang="en-US" b="1" dirty="0"/>
              <a:t>，执行如下操作：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5.2.2.1 </a:t>
            </a:r>
            <a:r>
              <a:rPr lang="zh-CN" altLang="en-US" b="1" dirty="0"/>
              <a:t>提取</a:t>
            </a:r>
            <a:r>
              <a:rPr lang="en-US" altLang="zh-CN" b="1" dirty="0" err="1"/>
              <a:t>eachNode</a:t>
            </a:r>
            <a:r>
              <a:rPr lang="zh-CN" altLang="en-US" b="1" dirty="0"/>
              <a:t>中字符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，赋值给</a:t>
            </a:r>
            <a:r>
              <a:rPr lang="en-US" altLang="zh-CN" b="1" dirty="0" err="1"/>
              <a:t>nextNode</a:t>
            </a:r>
            <a:endParaRPr lang="en-US" altLang="zh-CN" b="1" dirty="0"/>
          </a:p>
          <a:p>
            <a:r>
              <a:rPr lang="en-US" altLang="zh-CN" b="1" dirty="0"/>
              <a:t>            5.2.2.2 </a:t>
            </a:r>
            <a:r>
              <a:rPr lang="zh-CN" altLang="en-US" b="1" dirty="0"/>
              <a:t>判断</a:t>
            </a:r>
            <a:r>
              <a:rPr lang="en-US" altLang="zh-CN" b="1" dirty="0" err="1"/>
              <a:t>nextNode</a:t>
            </a:r>
            <a:r>
              <a:rPr lang="zh-CN" altLang="en-US" b="1" dirty="0"/>
              <a:t>非空和</a:t>
            </a:r>
            <a:r>
              <a:rPr lang="en-US" altLang="zh-CN" b="1" dirty="0" err="1"/>
              <a:t>nextNode</a:t>
            </a:r>
            <a:r>
              <a:rPr lang="zh-CN" altLang="en-US" b="1" dirty="0"/>
              <a:t>为单词结尾，是否同时成立（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从根节点到当前节点，遇到的每一个节点，必须都是单词结尾，才可能是目标结果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             </a:t>
            </a:r>
            <a:r>
              <a:rPr lang="en-US" altLang="zh-CN" b="1" dirty="0"/>
              <a:t>5.2.2.2.1 </a:t>
            </a:r>
            <a:r>
              <a:rPr lang="zh-CN" altLang="en-US" b="1" dirty="0"/>
              <a:t>是的话，将</a:t>
            </a:r>
            <a:r>
              <a:rPr lang="en-US" altLang="zh-CN" b="1" dirty="0" err="1"/>
              <a:t>nextNode</a:t>
            </a:r>
            <a:r>
              <a:rPr lang="zh-CN" altLang="en-US" b="1" dirty="0"/>
              <a:t>中存的单词赋值给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CC"/>
                </a:solidFill>
              </a:rPr>
              <a:t>从上到下，从右到左遍历每一层，确保最后赋值是长度最长的，并且是符合条件的结果集中字典序最小的</a:t>
            </a:r>
            <a:r>
              <a:rPr lang="zh-CN" altLang="en-US" b="1" dirty="0"/>
              <a:t>），</a:t>
            </a:r>
            <a:r>
              <a:rPr lang="zh-CN" altLang="en-US" b="1" dirty="0">
                <a:solidFill>
                  <a:srgbClr val="009900"/>
                </a:solidFill>
              </a:rPr>
              <a:t>将</a:t>
            </a:r>
            <a:r>
              <a:rPr lang="en-US" altLang="zh-CN" b="1" dirty="0" err="1">
                <a:solidFill>
                  <a:srgbClr val="009900"/>
                </a:solidFill>
              </a:rPr>
              <a:t>nextNode</a:t>
            </a:r>
            <a:r>
              <a:rPr lang="zh-CN" altLang="en-US" b="1" dirty="0">
                <a:solidFill>
                  <a:srgbClr val="009900"/>
                </a:solidFill>
              </a:rPr>
              <a:t>存入队列</a:t>
            </a:r>
          </a:p>
          <a:p>
            <a:r>
              <a:rPr lang="en-US" altLang="zh-CN" b="1" dirty="0"/>
              <a:t>6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FD625-D02C-4708-9816-6E350382F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90" y="0"/>
            <a:ext cx="2278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4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18589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295. Find Median from Data Stream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82FB69-9016-4DDF-B95E-7AA3AD39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91" y="567229"/>
            <a:ext cx="6681336" cy="45050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A8658F-C9BE-41FC-A05E-3A950888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190" y="5134632"/>
            <a:ext cx="8366625" cy="9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0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38" y="95793"/>
            <a:ext cx="4410883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70587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295. Find Median from Data Stream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174679"/>
            <a:ext cx="795176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两个堆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>
                <a:solidFill>
                  <a:srgbClr val="3366FF"/>
                </a:solidFill>
              </a:rPr>
              <a:t>Hard</a:t>
            </a:r>
            <a:r>
              <a:rPr lang="zh-CN" altLang="en-US" b="1" dirty="0">
                <a:solidFill>
                  <a:srgbClr val="3366FF"/>
                </a:solidFill>
              </a:rPr>
              <a:t>的原因</a:t>
            </a:r>
            <a:r>
              <a:rPr lang="zh-CN" altLang="en-US" b="1" dirty="0"/>
              <a:t>：每次都全体快速排序（</a:t>
            </a:r>
            <a:r>
              <a:rPr lang="en-US" altLang="zh-CN" b="1" dirty="0"/>
              <a:t>O(</a:t>
            </a:r>
            <a:r>
              <a:rPr lang="en-US" altLang="zh-CN" b="1" dirty="0" err="1"/>
              <a:t>nlogn</a:t>
            </a:r>
            <a:r>
              <a:rPr lang="en-US" altLang="zh-CN" b="1" dirty="0"/>
              <a:t>)</a:t>
            </a:r>
            <a:r>
              <a:rPr lang="zh-CN" altLang="en-US" b="1" dirty="0"/>
              <a:t>时间复杂度）和每个元素执行插入排序（</a:t>
            </a:r>
            <a:r>
              <a:rPr lang="en-US" altLang="zh-CN" b="1" dirty="0"/>
              <a:t>O(n)</a:t>
            </a:r>
            <a:r>
              <a:rPr lang="zh-CN" altLang="en-US" b="1" dirty="0"/>
              <a:t>时间复杂度），都超时。</a:t>
            </a:r>
          </a:p>
          <a:p>
            <a:r>
              <a:rPr lang="zh-CN" altLang="en-US" b="1" dirty="0">
                <a:solidFill>
                  <a:srgbClr val="3366FF"/>
                </a:solidFill>
              </a:rPr>
              <a:t>前期准备</a:t>
            </a:r>
            <a:r>
              <a:rPr lang="zh-CN" altLang="en-US" b="1" dirty="0"/>
              <a:t>：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FF3399"/>
                </a:solidFill>
              </a:rPr>
              <a:t>创建最大堆</a:t>
            </a:r>
            <a:r>
              <a:rPr lang="en-US" altLang="zh-CN" b="1" dirty="0" err="1">
                <a:solidFill>
                  <a:srgbClr val="FF3399"/>
                </a:solidFill>
              </a:rPr>
              <a:t>maxHeap</a:t>
            </a:r>
            <a:r>
              <a:rPr lang="zh-CN" altLang="en-US" b="1" dirty="0">
                <a:solidFill>
                  <a:srgbClr val="FF3399"/>
                </a:solidFill>
              </a:rPr>
              <a:t>，存较小的一半数据</a:t>
            </a:r>
            <a:r>
              <a:rPr lang="zh-CN" altLang="en-US" b="1" dirty="0"/>
              <a:t>，最大值在根节点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9900"/>
                </a:solidFill>
              </a:rPr>
              <a:t>创建最小堆</a:t>
            </a:r>
            <a:r>
              <a:rPr lang="en-US" altLang="zh-CN" b="1" dirty="0" err="1">
                <a:solidFill>
                  <a:srgbClr val="009900"/>
                </a:solidFill>
              </a:rPr>
              <a:t>minHeap</a:t>
            </a:r>
            <a:r>
              <a:rPr lang="zh-CN" altLang="en-US" b="1" dirty="0">
                <a:solidFill>
                  <a:srgbClr val="009900"/>
                </a:solidFill>
              </a:rPr>
              <a:t>，存较大的一半数据</a:t>
            </a:r>
            <a:r>
              <a:rPr lang="zh-CN" altLang="en-US" b="1" dirty="0"/>
              <a:t>，最小值在根节点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）当有</a:t>
            </a:r>
            <a:r>
              <a:rPr lang="en-US" altLang="zh-CN" b="1" dirty="0">
                <a:solidFill>
                  <a:srgbClr val="0000CC"/>
                </a:solidFill>
              </a:rPr>
              <a:t>2n</a:t>
            </a:r>
            <a:r>
              <a:rPr lang="zh-CN" altLang="en-US" b="1" dirty="0"/>
              <a:t>个元素时，</a:t>
            </a:r>
            <a:r>
              <a:rPr lang="en-US" altLang="zh-CN" b="1" dirty="0" err="1"/>
              <a:t>maxHeap</a:t>
            </a:r>
            <a:r>
              <a:rPr lang="zh-CN" altLang="en-US" b="1" dirty="0"/>
              <a:t>和</a:t>
            </a:r>
            <a:r>
              <a:rPr lang="en-US" altLang="zh-CN" b="1" dirty="0" err="1"/>
              <a:t>minHeap</a:t>
            </a:r>
            <a:r>
              <a:rPr lang="zh-CN" altLang="en-US" b="1" dirty="0"/>
              <a:t>大小</a:t>
            </a:r>
            <a:r>
              <a:rPr lang="zh-CN" altLang="en-US" b="1" dirty="0">
                <a:solidFill>
                  <a:srgbClr val="0000CC"/>
                </a:solidFill>
              </a:rPr>
              <a:t>均为</a:t>
            </a:r>
            <a:r>
              <a:rPr lang="en-US" altLang="zh-CN" b="1" dirty="0">
                <a:solidFill>
                  <a:srgbClr val="0000CC"/>
                </a:solidFill>
              </a:rPr>
              <a:t>n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CC6600"/>
                </a:solidFill>
              </a:rPr>
              <a:t>中位数为两个堆的根节点的均值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）当有</a:t>
            </a:r>
            <a:r>
              <a:rPr lang="en-US" altLang="zh-CN" b="1" dirty="0">
                <a:solidFill>
                  <a:srgbClr val="0000CC"/>
                </a:solidFill>
              </a:rPr>
              <a:t>2n+1</a:t>
            </a:r>
            <a:r>
              <a:rPr lang="zh-CN" altLang="en-US" b="1" dirty="0"/>
              <a:t>个元素时，</a:t>
            </a:r>
            <a:r>
              <a:rPr lang="en-US" altLang="zh-CN" b="1" dirty="0" err="1">
                <a:solidFill>
                  <a:srgbClr val="0000CC"/>
                </a:solidFill>
              </a:rPr>
              <a:t>maxHeap</a:t>
            </a:r>
            <a:r>
              <a:rPr lang="zh-CN" altLang="en-US" b="1" dirty="0">
                <a:solidFill>
                  <a:srgbClr val="0000CC"/>
                </a:solidFill>
              </a:rPr>
              <a:t>大小为</a:t>
            </a:r>
            <a:r>
              <a:rPr lang="en-US" altLang="zh-CN" b="1" dirty="0">
                <a:solidFill>
                  <a:srgbClr val="0000CC"/>
                </a:solidFill>
              </a:rPr>
              <a:t>n+1</a:t>
            </a:r>
            <a:r>
              <a:rPr lang="zh-CN" altLang="en-US" b="1" dirty="0"/>
              <a:t>，</a:t>
            </a:r>
            <a:r>
              <a:rPr lang="en-US" altLang="zh-CN" b="1" dirty="0" err="1"/>
              <a:t>minHeap</a:t>
            </a:r>
            <a:r>
              <a:rPr lang="zh-CN" altLang="en-US" b="1" dirty="0"/>
              <a:t>大小为</a:t>
            </a:r>
            <a:r>
              <a:rPr lang="en-US" altLang="zh-CN" b="1" dirty="0"/>
              <a:t>n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CC6600"/>
                </a:solidFill>
              </a:rPr>
              <a:t>中位数为</a:t>
            </a:r>
            <a:r>
              <a:rPr lang="en-US" altLang="zh-CN" b="1" dirty="0" err="1">
                <a:solidFill>
                  <a:srgbClr val="CC6600"/>
                </a:solidFill>
              </a:rPr>
              <a:t>maxHeap</a:t>
            </a:r>
            <a:r>
              <a:rPr lang="zh-CN" altLang="en-US" b="1" dirty="0">
                <a:solidFill>
                  <a:srgbClr val="CC6600"/>
                </a:solidFill>
              </a:rPr>
              <a:t>的根节点的值</a:t>
            </a:r>
          </a:p>
          <a:p>
            <a:endParaRPr lang="en-US" altLang="zh-CN" b="1" dirty="0">
              <a:solidFill>
                <a:srgbClr val="3366FF"/>
              </a:solidFill>
            </a:endParaRPr>
          </a:p>
          <a:p>
            <a:r>
              <a:rPr lang="en-US" altLang="zh-CN" b="1" dirty="0" err="1">
                <a:solidFill>
                  <a:srgbClr val="3366FF"/>
                </a:solidFill>
              </a:rPr>
              <a:t>addNum</a:t>
            </a:r>
            <a:r>
              <a:rPr lang="zh-CN" altLang="en-US" b="1" dirty="0"/>
              <a:t>操作：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如果参数非法，直接返回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如果两个堆的大小均为</a:t>
            </a:r>
            <a:r>
              <a:rPr lang="en-US" altLang="zh-CN" b="1" dirty="0"/>
              <a:t>0</a:t>
            </a:r>
            <a:r>
              <a:rPr lang="zh-CN" altLang="en-US" b="1" dirty="0"/>
              <a:t>，则</a:t>
            </a:r>
            <a:r>
              <a:rPr lang="en-US" altLang="zh-CN" b="1" dirty="0">
                <a:solidFill>
                  <a:srgbClr val="FF0066"/>
                </a:solidFill>
              </a:rPr>
              <a:t>num</a:t>
            </a:r>
            <a:r>
              <a:rPr lang="zh-CN" altLang="en-US" b="1" dirty="0">
                <a:solidFill>
                  <a:srgbClr val="FF0066"/>
                </a:solidFill>
              </a:rPr>
              <a:t>为第一个元素，加入最大堆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0000CC"/>
                </a:solidFill>
              </a:rPr>
              <a:t>判断</a:t>
            </a:r>
            <a:r>
              <a:rPr lang="en-US" altLang="zh-CN" b="1" dirty="0">
                <a:solidFill>
                  <a:srgbClr val="0000CC"/>
                </a:solidFill>
              </a:rPr>
              <a:t>num</a:t>
            </a:r>
            <a:r>
              <a:rPr lang="zh-CN" altLang="en-US" b="1" dirty="0">
                <a:solidFill>
                  <a:srgbClr val="0000CC"/>
                </a:solidFill>
              </a:rPr>
              <a:t>是否小于等于最大堆的根节点的值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3.1 </a:t>
            </a:r>
            <a:r>
              <a:rPr lang="zh-CN" altLang="en-US" b="1" dirty="0">
                <a:solidFill>
                  <a:srgbClr val="CC6600"/>
                </a:solidFill>
              </a:rPr>
              <a:t>是的话，</a:t>
            </a:r>
            <a:r>
              <a:rPr lang="en-US" altLang="zh-CN" b="1" dirty="0">
                <a:solidFill>
                  <a:srgbClr val="CC6600"/>
                </a:solidFill>
              </a:rPr>
              <a:t>num</a:t>
            </a:r>
            <a:r>
              <a:rPr lang="zh-CN" altLang="en-US" b="1" dirty="0">
                <a:solidFill>
                  <a:srgbClr val="CC6600"/>
                </a:solidFill>
              </a:rPr>
              <a:t>加入最大堆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不考虑下一步的话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没超过最大堆的根节点的值，应该存入最大堆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3.2 </a:t>
            </a:r>
            <a:r>
              <a:rPr lang="zh-CN" altLang="en-US" b="1" dirty="0">
                <a:solidFill>
                  <a:srgbClr val="009900"/>
                </a:solidFill>
              </a:rPr>
              <a:t>否的话，</a:t>
            </a:r>
            <a:r>
              <a:rPr lang="en-US" altLang="zh-CN" b="1" dirty="0">
                <a:solidFill>
                  <a:srgbClr val="009900"/>
                </a:solidFill>
              </a:rPr>
              <a:t>num</a:t>
            </a:r>
            <a:r>
              <a:rPr lang="zh-CN" altLang="en-US" b="1" dirty="0">
                <a:solidFill>
                  <a:srgbClr val="009900"/>
                </a:solidFill>
              </a:rPr>
              <a:t>加入最小堆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不考虑下一步的话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大于最大堆的根节点的值，应该存入最小堆</a:t>
            </a:r>
            <a:r>
              <a:rPr lang="zh-CN" altLang="en-US" b="1" dirty="0"/>
              <a:t>）</a:t>
            </a:r>
            <a:endParaRPr lang="zh-CN" altLang="en-US" b="1" dirty="0">
              <a:solidFill>
                <a:srgbClr val="009900"/>
              </a:solidFill>
            </a:endParaRPr>
          </a:p>
          <a:p>
            <a:r>
              <a:rPr lang="en-US" altLang="zh-CN" b="1" dirty="0">
                <a:solidFill>
                  <a:srgbClr val="FF0066"/>
                </a:solidFill>
              </a:rPr>
              <a:t>4 </a:t>
            </a:r>
            <a:r>
              <a:rPr lang="zh-CN" altLang="en-US" b="1" dirty="0">
                <a:solidFill>
                  <a:srgbClr val="FF0066"/>
                </a:solidFill>
              </a:rPr>
              <a:t>如果最大堆比最小堆多两个元素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按照前期准备步骤（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）和（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）的要求，不可能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&gt;2</a:t>
            </a:r>
            <a:r>
              <a:rPr lang="zh-CN" altLang="en-US" b="1" dirty="0"/>
              <a:t>），则</a:t>
            </a:r>
            <a:r>
              <a:rPr lang="zh-CN" altLang="en-US" b="1" dirty="0">
                <a:solidFill>
                  <a:srgbClr val="0000CC"/>
                </a:solidFill>
              </a:rPr>
              <a:t>将最大堆的根节点转移到最小堆上</a:t>
            </a:r>
          </a:p>
          <a:p>
            <a:r>
              <a:rPr lang="en-US" altLang="zh-CN" b="1" dirty="0"/>
              <a:t>5 </a:t>
            </a:r>
            <a:r>
              <a:rPr lang="zh-CN" altLang="en-US" b="1" dirty="0">
                <a:solidFill>
                  <a:srgbClr val="FF0066"/>
                </a:solidFill>
              </a:rPr>
              <a:t>如果最小堆比最大堆多一个元素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按照前期准备步骤（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）和（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）的要求，不可能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&gt;1</a:t>
            </a:r>
            <a:r>
              <a:rPr lang="zh-CN" altLang="en-US" b="1" dirty="0"/>
              <a:t>），则</a:t>
            </a:r>
            <a:r>
              <a:rPr lang="zh-CN" altLang="en-US" b="1" dirty="0">
                <a:solidFill>
                  <a:srgbClr val="0000CC"/>
                </a:solidFill>
              </a:rPr>
              <a:t>将最小堆的根节点转移到最大堆上</a:t>
            </a:r>
          </a:p>
          <a:p>
            <a:r>
              <a:rPr lang="en-US" altLang="zh-CN" b="1" dirty="0" err="1">
                <a:solidFill>
                  <a:srgbClr val="3366FF"/>
                </a:solidFill>
              </a:rPr>
              <a:t>findMedian</a:t>
            </a:r>
            <a:r>
              <a:rPr lang="zh-CN" altLang="en-US" b="1" dirty="0"/>
              <a:t>操作：如前期准备的</a:t>
            </a:r>
            <a:r>
              <a:rPr lang="zh-CN" altLang="en-US" b="1" dirty="0">
                <a:solidFill>
                  <a:srgbClr val="FF3399"/>
                </a:solidFill>
              </a:rPr>
              <a:t>步骤（</a:t>
            </a:r>
            <a:r>
              <a:rPr lang="en-US" altLang="zh-CN" b="1" dirty="0">
                <a:solidFill>
                  <a:srgbClr val="FF3399"/>
                </a:solidFill>
              </a:rPr>
              <a:t>3</a:t>
            </a:r>
            <a:r>
              <a:rPr lang="zh-CN" altLang="en-US" b="1" dirty="0">
                <a:solidFill>
                  <a:srgbClr val="FF3399"/>
                </a:solidFill>
              </a:rPr>
              <a:t>）和（</a:t>
            </a:r>
            <a:r>
              <a:rPr lang="en-US" altLang="zh-CN" b="1" dirty="0">
                <a:solidFill>
                  <a:srgbClr val="FF3399"/>
                </a:solidFill>
              </a:rPr>
              <a:t>4</a:t>
            </a:r>
            <a:r>
              <a:rPr lang="zh-CN" altLang="en-US" b="1" dirty="0">
                <a:solidFill>
                  <a:srgbClr val="FF3399"/>
                </a:solidFill>
              </a:rPr>
              <a:t>）</a:t>
            </a:r>
            <a:r>
              <a:rPr lang="zh-CN" altLang="en-US" b="1" dirty="0"/>
              <a:t>所述。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3AB190-7C07-421B-8F21-F221DF71B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65" y="-95793"/>
            <a:ext cx="4240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1126" y="18589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146. LRU Cache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C6C4BD-CFFC-4879-9A1C-77E3D69DB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16" y="567229"/>
            <a:ext cx="7184597" cy="26238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8F7D3E-5AAF-4F93-B710-990992BA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511" y="3193454"/>
            <a:ext cx="5169376" cy="36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7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146. LRU Cache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78075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方法一：</a:t>
            </a:r>
            <a:r>
              <a:rPr lang="zh-CN" altLang="en-US" b="1" dirty="0">
                <a:solidFill>
                  <a:srgbClr val="0000CC"/>
                </a:solidFill>
              </a:rPr>
              <a:t>继承</a:t>
            </a:r>
            <a:r>
              <a:rPr lang="en-US" altLang="zh-CN" b="1" dirty="0" err="1">
                <a:solidFill>
                  <a:srgbClr val="0000CC"/>
                </a:solidFill>
              </a:rPr>
              <a:t>LinkedHashMap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O(capacity)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私有变量：</a:t>
            </a:r>
            <a:r>
              <a:rPr lang="en-US" altLang="zh-CN" b="1" dirty="0"/>
              <a:t>capacity</a:t>
            </a:r>
          </a:p>
          <a:p>
            <a:r>
              <a:rPr lang="en-US" altLang="zh-CN" b="1" dirty="0"/>
              <a:t>2 </a:t>
            </a:r>
            <a:r>
              <a:rPr lang="en-US" altLang="zh-CN" b="1" dirty="0" err="1"/>
              <a:t>LRUCache</a:t>
            </a:r>
            <a:r>
              <a:rPr lang="zh-CN" altLang="en-US" b="1" dirty="0"/>
              <a:t>构造函数：</a:t>
            </a:r>
          </a:p>
          <a:p>
            <a:r>
              <a:rPr lang="en-US" altLang="zh-CN" b="1" dirty="0">
                <a:solidFill>
                  <a:srgbClr val="CC6600"/>
                </a:solidFill>
              </a:rPr>
              <a:t>super(capacity, 0.75f, true)</a:t>
            </a:r>
            <a:r>
              <a:rPr lang="en-US" altLang="zh-CN" b="1" dirty="0"/>
              <a:t>;</a:t>
            </a:r>
          </a:p>
          <a:p>
            <a:r>
              <a:rPr lang="en-US" altLang="zh-CN" b="1" dirty="0" err="1"/>
              <a:t>this.capacity</a:t>
            </a:r>
            <a:r>
              <a:rPr lang="en-US" altLang="zh-CN" b="1" dirty="0"/>
              <a:t> = capacity;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FF0066"/>
                </a:solidFill>
              </a:rPr>
              <a:t>重写</a:t>
            </a:r>
            <a:r>
              <a:rPr lang="en-US" altLang="zh-CN" b="1" dirty="0" err="1">
                <a:solidFill>
                  <a:srgbClr val="FF0066"/>
                </a:solidFill>
              </a:rPr>
              <a:t>removeEldestEntry</a:t>
            </a:r>
            <a:r>
              <a:rPr lang="zh-CN" altLang="en-US" b="1" dirty="0"/>
              <a:t>：</a:t>
            </a:r>
          </a:p>
          <a:p>
            <a:r>
              <a:rPr lang="zh-CN" altLang="en-US" b="1" dirty="0"/>
              <a:t>    </a:t>
            </a:r>
            <a:r>
              <a:rPr lang="zh-CN" altLang="en-US" b="1" dirty="0">
                <a:solidFill>
                  <a:srgbClr val="009900"/>
                </a:solidFill>
              </a:rPr>
              <a:t>返回 </a:t>
            </a:r>
            <a:r>
              <a:rPr lang="en-US" altLang="zh-CN" b="1" dirty="0">
                <a:solidFill>
                  <a:srgbClr val="009900"/>
                </a:solidFill>
              </a:rPr>
              <a:t>size() &gt; capacity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4 get</a:t>
            </a:r>
            <a:r>
              <a:rPr lang="zh-CN" altLang="en-US" b="1" dirty="0"/>
              <a:t>方法：</a:t>
            </a:r>
          </a:p>
          <a:p>
            <a:r>
              <a:rPr lang="zh-CN" altLang="en-US" b="1" dirty="0"/>
              <a:t>    </a:t>
            </a:r>
            <a:r>
              <a:rPr lang="zh-CN" altLang="en-US" b="1" dirty="0">
                <a:solidFill>
                  <a:srgbClr val="009900"/>
                </a:solidFill>
              </a:rPr>
              <a:t>返回 </a:t>
            </a:r>
            <a:r>
              <a:rPr lang="en-US" altLang="zh-CN" b="1" dirty="0" err="1">
                <a:solidFill>
                  <a:srgbClr val="009900"/>
                </a:solidFill>
              </a:rPr>
              <a:t>super.getOrDefault</a:t>
            </a:r>
            <a:r>
              <a:rPr lang="en-US" altLang="zh-CN" b="1" dirty="0">
                <a:solidFill>
                  <a:srgbClr val="009900"/>
                </a:solidFill>
              </a:rPr>
              <a:t>(key, -1)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5 put</a:t>
            </a:r>
            <a:r>
              <a:rPr lang="zh-CN" altLang="en-US" b="1" dirty="0"/>
              <a:t>方法：</a:t>
            </a:r>
          </a:p>
          <a:p>
            <a:r>
              <a:rPr lang="zh-CN" altLang="en-US" b="1" dirty="0"/>
              <a:t>    调用 </a:t>
            </a:r>
            <a:r>
              <a:rPr lang="en-US" altLang="zh-CN" b="1" dirty="0" err="1"/>
              <a:t>super.put</a:t>
            </a:r>
            <a:r>
              <a:rPr lang="en-US" altLang="zh-CN" b="1" dirty="0"/>
              <a:t>(key, value);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E39B5-5C89-4DF1-B6C3-43DF5605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53" y="1084326"/>
            <a:ext cx="7560763" cy="57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531" y="168712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056" y="-69172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146. LRU Cache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42202" y="267185"/>
            <a:ext cx="1010716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b="1" dirty="0"/>
              <a:t>方法二：</a:t>
            </a:r>
            <a:r>
              <a:rPr lang="en-US" altLang="zh-CN" sz="1700" b="1" dirty="0" err="1">
                <a:solidFill>
                  <a:srgbClr val="3366FF"/>
                </a:solidFill>
              </a:rPr>
              <a:t>HashMap+Double</a:t>
            </a:r>
            <a:r>
              <a:rPr lang="en-US" altLang="zh-CN" sz="1700" b="1" dirty="0">
                <a:solidFill>
                  <a:srgbClr val="3366FF"/>
                </a:solidFill>
              </a:rPr>
              <a:t> LinkedList</a:t>
            </a:r>
            <a:r>
              <a:rPr lang="zh-CN" altLang="en-US" sz="1700" b="1" dirty="0">
                <a:solidFill>
                  <a:srgbClr val="3366FF"/>
                </a:solidFill>
              </a:rPr>
              <a:t> </a:t>
            </a:r>
            <a:r>
              <a:rPr lang="zh-CN" altLang="en-US" sz="1700" b="1" dirty="0"/>
              <a:t>（时间复杂度</a:t>
            </a:r>
            <a:r>
              <a:rPr lang="en-US" altLang="zh-CN" sz="1700" b="1" dirty="0"/>
              <a:t>O(1)</a:t>
            </a:r>
            <a:r>
              <a:rPr lang="zh-CN" altLang="en-US" sz="1700" b="1" dirty="0"/>
              <a:t>，空间复杂度</a:t>
            </a:r>
            <a:r>
              <a:rPr lang="en-US" altLang="zh-CN" sz="1700" b="1" dirty="0"/>
              <a:t>O(capacity)</a:t>
            </a:r>
            <a:r>
              <a:rPr lang="zh-CN" altLang="en-US" sz="1700" b="1" dirty="0"/>
              <a:t>）</a:t>
            </a:r>
            <a:endParaRPr lang="en-US" altLang="zh-CN" sz="1700" b="1" dirty="0"/>
          </a:p>
          <a:p>
            <a:r>
              <a:rPr lang="en-US" altLang="zh-CN" sz="1700" b="1" dirty="0" err="1">
                <a:solidFill>
                  <a:srgbClr val="6600FF"/>
                </a:solidFill>
              </a:rPr>
              <a:t>DoubleListNode</a:t>
            </a:r>
            <a:r>
              <a:rPr lang="zh-CN" altLang="en-US" sz="1700" b="1" dirty="0">
                <a:solidFill>
                  <a:srgbClr val="6600FF"/>
                </a:solidFill>
              </a:rPr>
              <a:t>类：</a:t>
            </a:r>
            <a:endParaRPr lang="en-US" altLang="zh-CN" sz="1700" b="1" dirty="0">
              <a:solidFill>
                <a:srgbClr val="6600FF"/>
              </a:solidFill>
            </a:endParaRPr>
          </a:p>
          <a:p>
            <a:r>
              <a:rPr lang="zh-CN" altLang="en-US" sz="1700" b="1" dirty="0"/>
              <a:t>成员变量：</a:t>
            </a:r>
            <a:r>
              <a:rPr lang="en-US" altLang="zh-CN" sz="1700" b="1" dirty="0">
                <a:solidFill>
                  <a:srgbClr val="CC6600"/>
                </a:solidFill>
              </a:rPr>
              <a:t>key</a:t>
            </a:r>
            <a:r>
              <a:rPr lang="zh-CN" altLang="en-US" sz="1700" b="1" dirty="0">
                <a:solidFill>
                  <a:srgbClr val="CC6600"/>
                </a:solidFill>
              </a:rPr>
              <a:t>、</a:t>
            </a:r>
            <a:r>
              <a:rPr lang="en-US" altLang="zh-CN" sz="1700" b="1" dirty="0">
                <a:solidFill>
                  <a:srgbClr val="CC6600"/>
                </a:solidFill>
              </a:rPr>
              <a:t>value</a:t>
            </a:r>
            <a:r>
              <a:rPr lang="zh-CN" altLang="en-US" sz="1700" b="1" dirty="0">
                <a:solidFill>
                  <a:srgbClr val="CC6600"/>
                </a:solidFill>
              </a:rPr>
              <a:t>、</a:t>
            </a:r>
            <a:r>
              <a:rPr lang="en-US" altLang="zh-CN" sz="1700" b="1" dirty="0">
                <a:solidFill>
                  <a:srgbClr val="CC6600"/>
                </a:solidFill>
              </a:rPr>
              <a:t>previous</a:t>
            </a:r>
            <a:r>
              <a:rPr lang="zh-CN" altLang="en-US" sz="1700" b="1" dirty="0"/>
              <a:t>前一个节点、</a:t>
            </a:r>
            <a:r>
              <a:rPr lang="en-US" altLang="zh-CN" sz="1700" b="1" dirty="0">
                <a:solidFill>
                  <a:srgbClr val="CC6600"/>
                </a:solidFill>
              </a:rPr>
              <a:t>next</a:t>
            </a:r>
            <a:r>
              <a:rPr lang="zh-CN" altLang="en-US" sz="1700" b="1" dirty="0"/>
              <a:t>后一个节点</a:t>
            </a:r>
            <a:endParaRPr lang="en-US" altLang="zh-CN" sz="1700" b="1" dirty="0"/>
          </a:p>
          <a:p>
            <a:r>
              <a:rPr lang="zh-CN" altLang="en-US" sz="1700" b="1" dirty="0"/>
              <a:t>构造函数：给</a:t>
            </a:r>
            <a:r>
              <a:rPr lang="en-US" altLang="zh-CN" sz="1700" b="1" dirty="0"/>
              <a:t>key</a:t>
            </a:r>
            <a:r>
              <a:rPr lang="zh-CN" altLang="en-US" sz="1700" b="1" dirty="0"/>
              <a:t>、</a:t>
            </a:r>
            <a:r>
              <a:rPr lang="en-US" altLang="zh-CN" sz="1700" b="1" dirty="0"/>
              <a:t>value</a:t>
            </a:r>
            <a:r>
              <a:rPr lang="zh-CN" altLang="en-US" sz="1700" b="1" dirty="0"/>
              <a:t>赋值为输入的值</a:t>
            </a:r>
            <a:endParaRPr lang="en-US" altLang="zh-CN" sz="1700" b="1" dirty="0"/>
          </a:p>
          <a:p>
            <a:r>
              <a:rPr lang="en-US" altLang="zh-CN" sz="1700" b="1" dirty="0" err="1">
                <a:solidFill>
                  <a:srgbClr val="6600FF"/>
                </a:solidFill>
              </a:rPr>
              <a:t>LRUCache</a:t>
            </a:r>
            <a:r>
              <a:rPr lang="zh-CN" altLang="en-US" sz="1700" b="1" dirty="0">
                <a:solidFill>
                  <a:srgbClr val="6600FF"/>
                </a:solidFill>
              </a:rPr>
              <a:t>类：</a:t>
            </a:r>
            <a:endParaRPr lang="en-US" altLang="zh-CN" sz="1700" b="1" dirty="0">
              <a:solidFill>
                <a:srgbClr val="6600FF"/>
              </a:solidFill>
            </a:endParaRPr>
          </a:p>
          <a:p>
            <a:r>
              <a:rPr lang="zh-CN" altLang="en-US" sz="1700" b="1" dirty="0"/>
              <a:t>成员变量：</a:t>
            </a:r>
            <a:r>
              <a:rPr lang="en-US" altLang="zh-CN" sz="1700" b="1" dirty="0" err="1">
                <a:solidFill>
                  <a:srgbClr val="CC6600"/>
                </a:solidFill>
              </a:rPr>
              <a:t>headNode</a:t>
            </a:r>
            <a:r>
              <a:rPr lang="zh-CN" altLang="en-US" sz="1700" b="1" dirty="0"/>
              <a:t>头节点、</a:t>
            </a:r>
            <a:r>
              <a:rPr lang="en-US" altLang="zh-CN" sz="1700" b="1" dirty="0" err="1">
                <a:solidFill>
                  <a:srgbClr val="CC6600"/>
                </a:solidFill>
              </a:rPr>
              <a:t>tailNode</a:t>
            </a:r>
            <a:r>
              <a:rPr lang="zh-CN" altLang="en-US" sz="1700" b="1" dirty="0"/>
              <a:t>尾节点、</a:t>
            </a:r>
            <a:r>
              <a:rPr lang="en-US" altLang="zh-CN" sz="1700" b="1" dirty="0" err="1">
                <a:solidFill>
                  <a:srgbClr val="CC6600"/>
                </a:solidFill>
              </a:rPr>
              <a:t>nodeMap</a:t>
            </a:r>
            <a:r>
              <a:rPr lang="zh-CN" altLang="en-US" sz="1700" b="1" dirty="0"/>
              <a:t>哈希表（</a:t>
            </a:r>
            <a:r>
              <a:rPr lang="en-US" altLang="zh-CN" sz="1700" b="1" dirty="0"/>
              <a:t>key</a:t>
            </a:r>
            <a:r>
              <a:rPr lang="zh-CN" altLang="en-US" sz="1700" b="1" dirty="0"/>
              <a:t>：输入的值，</a:t>
            </a:r>
            <a:r>
              <a:rPr lang="en-US" altLang="zh-CN" sz="1700" b="1" dirty="0"/>
              <a:t>value</a:t>
            </a:r>
            <a:r>
              <a:rPr lang="zh-CN" altLang="en-US" sz="1700" b="1" dirty="0"/>
              <a:t>：</a:t>
            </a:r>
            <a:r>
              <a:rPr lang="en-US" altLang="zh-CN" sz="1700" b="1" dirty="0"/>
              <a:t>key</a:t>
            </a:r>
            <a:r>
              <a:rPr lang="zh-CN" altLang="en-US" sz="1700" b="1" dirty="0"/>
              <a:t>所在的节点）、</a:t>
            </a:r>
            <a:r>
              <a:rPr lang="en-US" altLang="zh-CN" sz="1700" b="1" dirty="0">
                <a:solidFill>
                  <a:srgbClr val="CC6600"/>
                </a:solidFill>
              </a:rPr>
              <a:t>capacity</a:t>
            </a:r>
            <a:r>
              <a:rPr lang="zh-CN" altLang="en-US" sz="1700" b="1" dirty="0"/>
              <a:t>有效节点（不含头尾节点）的最大数目、</a:t>
            </a:r>
            <a:r>
              <a:rPr lang="en-US" altLang="zh-CN" sz="1700" b="1" dirty="0" err="1">
                <a:solidFill>
                  <a:srgbClr val="CC6600"/>
                </a:solidFill>
              </a:rPr>
              <a:t>nodeAmount</a:t>
            </a:r>
            <a:r>
              <a:rPr lang="zh-CN" altLang="en-US" sz="1700" b="1" dirty="0"/>
              <a:t>当前有效节点的数目（</a:t>
            </a:r>
            <a:r>
              <a:rPr lang="zh-CN" altLang="en-US" sz="1700" b="1" dirty="0">
                <a:solidFill>
                  <a:schemeClr val="bg2">
                    <a:lumMod val="50000"/>
                  </a:schemeClr>
                </a:solidFill>
              </a:rPr>
              <a:t>该变量是为了判断双向链表的大小是否达到容积，达到的话，需要执行</a:t>
            </a:r>
            <a:r>
              <a:rPr lang="en-US" altLang="zh-CN" sz="1700" b="1" dirty="0">
                <a:solidFill>
                  <a:schemeClr val="bg2">
                    <a:lumMod val="50000"/>
                  </a:schemeClr>
                </a:solidFill>
              </a:rPr>
              <a:t>LRU</a:t>
            </a:r>
            <a:r>
              <a:rPr lang="zh-CN" altLang="en-US" sz="1700" b="1" dirty="0">
                <a:solidFill>
                  <a:schemeClr val="bg2">
                    <a:lumMod val="50000"/>
                  </a:schemeClr>
                </a:solidFill>
              </a:rPr>
              <a:t>规则</a:t>
            </a:r>
            <a:r>
              <a:rPr lang="zh-CN" altLang="en-US" sz="1700" b="1" dirty="0"/>
              <a:t>）</a:t>
            </a:r>
            <a:endParaRPr lang="en-US" altLang="zh-CN" sz="1700" b="1" dirty="0"/>
          </a:p>
          <a:p>
            <a:r>
              <a:rPr lang="zh-CN" altLang="en-US" sz="1700" b="1" dirty="0"/>
              <a:t>构造函数：给</a:t>
            </a:r>
            <a:r>
              <a:rPr lang="en-US" altLang="zh-CN" sz="1700" b="1" dirty="0"/>
              <a:t>capacity</a:t>
            </a:r>
            <a:r>
              <a:rPr lang="zh-CN" altLang="en-US" sz="1700" b="1" dirty="0"/>
              <a:t>和头尾节点赋值、初始化</a:t>
            </a:r>
            <a:r>
              <a:rPr lang="en-US" altLang="zh-CN" sz="1700" b="1" dirty="0" err="1"/>
              <a:t>nodeMap</a:t>
            </a:r>
            <a:r>
              <a:rPr lang="zh-CN" altLang="en-US" sz="1700" b="1" dirty="0"/>
              <a:t>、将头尾节点连起来</a:t>
            </a:r>
            <a:endParaRPr lang="en-US" altLang="zh-CN" sz="1700" b="1" dirty="0"/>
          </a:p>
          <a:p>
            <a:r>
              <a:rPr lang="zh-CN" altLang="en-US" sz="1700" b="1" dirty="0"/>
              <a:t>成员函数：</a:t>
            </a:r>
            <a:endParaRPr lang="en-US" altLang="zh-CN" sz="1700" b="1" dirty="0"/>
          </a:p>
          <a:p>
            <a:r>
              <a:rPr lang="en-US" altLang="zh-CN" sz="1700" b="1" dirty="0"/>
              <a:t>void </a:t>
            </a:r>
            <a:r>
              <a:rPr lang="en-US" altLang="zh-CN" sz="1700" b="1" dirty="0" err="1">
                <a:solidFill>
                  <a:srgbClr val="CC00CC"/>
                </a:solidFill>
              </a:rPr>
              <a:t>addNode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DoubleListNode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currentNode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：在头节点之后添加节点</a:t>
            </a:r>
            <a:endParaRPr lang="en-US" altLang="zh-CN" sz="1700" b="1" dirty="0"/>
          </a:p>
          <a:p>
            <a:r>
              <a:rPr lang="en-US" altLang="zh-CN" sz="1700" b="1" dirty="0"/>
              <a:t>void </a:t>
            </a:r>
            <a:r>
              <a:rPr lang="en-US" altLang="zh-CN" sz="1700" b="1" dirty="0" err="1">
                <a:solidFill>
                  <a:srgbClr val="CC00CC"/>
                </a:solidFill>
              </a:rPr>
              <a:t>removeNode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DoubleListNode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currentNode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：将当前节点删除</a:t>
            </a:r>
            <a:endParaRPr lang="en-US" altLang="zh-CN" sz="1700" b="1" dirty="0"/>
          </a:p>
          <a:p>
            <a:r>
              <a:rPr lang="en-US" altLang="zh-CN" sz="1700" b="1" dirty="0"/>
              <a:t>void </a:t>
            </a:r>
            <a:r>
              <a:rPr lang="en-US" altLang="zh-CN" sz="1700" b="1" dirty="0" err="1">
                <a:solidFill>
                  <a:srgbClr val="CC00CC"/>
                </a:solidFill>
              </a:rPr>
              <a:t>moveToHead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DoubleListNode</a:t>
            </a:r>
            <a:r>
              <a:rPr lang="en-US" altLang="zh-CN" sz="1700" b="1" dirty="0"/>
              <a:t> </a:t>
            </a:r>
            <a:r>
              <a:rPr lang="en-US" altLang="zh-CN" sz="1700" b="1" dirty="0" err="1"/>
              <a:t>currentNode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：将节点从当前位置删除，添加到头节点之后</a:t>
            </a:r>
            <a:endParaRPr lang="en-US" altLang="zh-CN" sz="1700" b="1" dirty="0"/>
          </a:p>
          <a:p>
            <a:r>
              <a:rPr lang="en-US" altLang="zh-CN" sz="1700" b="1" dirty="0"/>
              <a:t>int </a:t>
            </a:r>
            <a:r>
              <a:rPr lang="en-US" altLang="zh-CN" sz="1700" b="1" dirty="0" err="1">
                <a:solidFill>
                  <a:srgbClr val="CC00CC"/>
                </a:solidFill>
              </a:rPr>
              <a:t>deleteFromTail</a:t>
            </a:r>
            <a:r>
              <a:rPr lang="en-US" altLang="zh-CN" sz="1700" b="1" dirty="0"/>
              <a:t>()</a:t>
            </a:r>
            <a:r>
              <a:rPr lang="zh-CN" altLang="en-US" sz="1700" b="1" dirty="0"/>
              <a:t>：将尾节点之前的一个节点删除，返回删除的节点的</a:t>
            </a:r>
            <a:r>
              <a:rPr lang="en-US" altLang="zh-CN" sz="1700" b="1" dirty="0"/>
              <a:t>key</a:t>
            </a:r>
            <a:r>
              <a:rPr lang="zh-CN" altLang="en-US" sz="1700" b="1" dirty="0"/>
              <a:t>（</a:t>
            </a:r>
            <a:r>
              <a:rPr lang="zh-CN" altLang="en-US" sz="1700" b="1" dirty="0">
                <a:solidFill>
                  <a:srgbClr val="0000CC"/>
                </a:solidFill>
              </a:rPr>
              <a:t>用于从哈希表删除</a:t>
            </a:r>
            <a:r>
              <a:rPr lang="zh-CN" altLang="en-US" sz="1700" b="1" dirty="0"/>
              <a:t>）</a:t>
            </a:r>
            <a:endParaRPr lang="en-US" altLang="zh-CN" sz="1700" b="1" dirty="0"/>
          </a:p>
          <a:p>
            <a:r>
              <a:rPr lang="en-US" altLang="zh-CN" sz="1700" b="1" dirty="0"/>
              <a:t>void </a:t>
            </a:r>
            <a:r>
              <a:rPr lang="en-US" altLang="zh-CN" sz="1700" b="1" dirty="0">
                <a:solidFill>
                  <a:srgbClr val="CC00CC"/>
                </a:solidFill>
              </a:rPr>
              <a:t>put</a:t>
            </a:r>
            <a:r>
              <a:rPr lang="en-US" altLang="zh-CN" sz="1700" b="1" dirty="0"/>
              <a:t>(int key, int value)</a:t>
            </a:r>
            <a:r>
              <a:rPr lang="zh-CN" altLang="en-US" sz="1700" b="1" dirty="0"/>
              <a:t>：存节点</a:t>
            </a:r>
            <a:endParaRPr lang="en-US" altLang="zh-CN" sz="1700" b="1" dirty="0"/>
          </a:p>
          <a:p>
            <a:r>
              <a:rPr lang="en-US" altLang="zh-CN" sz="1700" b="1" dirty="0"/>
              <a:t>1 </a:t>
            </a:r>
            <a:r>
              <a:rPr lang="zh-CN" altLang="en-US" sz="1700" b="1" dirty="0"/>
              <a:t>获取</a:t>
            </a:r>
            <a:r>
              <a:rPr lang="en-US" altLang="zh-CN" sz="1700" b="1" dirty="0"/>
              <a:t>key</a:t>
            </a:r>
            <a:r>
              <a:rPr lang="zh-CN" altLang="en-US" sz="1700" b="1" dirty="0"/>
              <a:t>对应的节点，</a:t>
            </a:r>
            <a:r>
              <a:rPr lang="zh-CN" altLang="en-US" sz="1700" b="1" dirty="0">
                <a:solidFill>
                  <a:srgbClr val="FF0066"/>
                </a:solidFill>
              </a:rPr>
              <a:t>如果节点存在，则更新</a:t>
            </a:r>
            <a:r>
              <a:rPr lang="en-US" altLang="zh-CN" sz="1700" b="1" dirty="0">
                <a:solidFill>
                  <a:srgbClr val="FF0066"/>
                </a:solidFill>
              </a:rPr>
              <a:t>value</a:t>
            </a:r>
            <a:r>
              <a:rPr lang="zh-CN" altLang="en-US" sz="1700" b="1" dirty="0">
                <a:solidFill>
                  <a:srgbClr val="FF0066"/>
                </a:solidFill>
              </a:rPr>
              <a:t>，并移动节点到头部（</a:t>
            </a:r>
            <a:r>
              <a:rPr lang="zh-CN" altLang="en-US" sz="1700" b="1" dirty="0">
                <a:solidFill>
                  <a:schemeClr val="bg2">
                    <a:lumMod val="50000"/>
                  </a:schemeClr>
                </a:solidFill>
              </a:rPr>
              <a:t>更新节点操作，属于最近使用了，移到头部的目的，是为了不被删除</a:t>
            </a:r>
            <a:r>
              <a:rPr lang="zh-CN" altLang="en-US" sz="1700" b="1" dirty="0">
                <a:solidFill>
                  <a:srgbClr val="FF0066"/>
                </a:solidFill>
              </a:rPr>
              <a:t>）</a:t>
            </a:r>
            <a:r>
              <a:rPr lang="zh-CN" altLang="en-US" sz="1700" b="1" dirty="0"/>
              <a:t>，结束；否则，走下一步</a:t>
            </a:r>
            <a:endParaRPr lang="en-US" altLang="zh-CN" sz="1700" b="1" dirty="0"/>
          </a:p>
          <a:p>
            <a:r>
              <a:rPr lang="en-US" altLang="zh-CN" sz="1700" b="1" dirty="0"/>
              <a:t>2 </a:t>
            </a:r>
            <a:r>
              <a:rPr lang="zh-CN" altLang="en-US" sz="1700" b="1" dirty="0">
                <a:solidFill>
                  <a:srgbClr val="CC6600"/>
                </a:solidFill>
              </a:rPr>
              <a:t>新建一个节点</a:t>
            </a:r>
            <a:r>
              <a:rPr lang="zh-CN" altLang="en-US" sz="1700" b="1" dirty="0"/>
              <a:t>，给</a:t>
            </a:r>
            <a:r>
              <a:rPr lang="en-US" altLang="zh-CN" sz="1700" b="1" dirty="0"/>
              <a:t>key</a:t>
            </a:r>
            <a:r>
              <a:rPr lang="zh-CN" altLang="en-US" sz="1700" b="1" dirty="0"/>
              <a:t>、</a:t>
            </a:r>
            <a:r>
              <a:rPr lang="en-US" altLang="zh-CN" sz="1700" b="1" dirty="0"/>
              <a:t>value</a:t>
            </a:r>
            <a:r>
              <a:rPr lang="zh-CN" altLang="en-US" sz="1700" b="1" dirty="0"/>
              <a:t>赋值，记作：</a:t>
            </a:r>
            <a:r>
              <a:rPr lang="en-US" altLang="zh-CN" sz="1700" b="1" dirty="0" err="1"/>
              <a:t>currentNode</a:t>
            </a:r>
            <a:r>
              <a:rPr lang="zh-CN" altLang="en-US" sz="1700" b="1" dirty="0"/>
              <a:t>，</a:t>
            </a:r>
            <a:r>
              <a:rPr lang="zh-CN" altLang="en-US" sz="1700" b="1" dirty="0">
                <a:solidFill>
                  <a:srgbClr val="FF0066"/>
                </a:solidFill>
              </a:rPr>
              <a:t>如果</a:t>
            </a:r>
            <a:r>
              <a:rPr lang="en-US" altLang="zh-CN" sz="1700" b="1" dirty="0" err="1">
                <a:solidFill>
                  <a:srgbClr val="FF0066"/>
                </a:solidFill>
              </a:rPr>
              <a:t>nodeAmount</a:t>
            </a:r>
            <a:r>
              <a:rPr lang="zh-CN" altLang="en-US" sz="1700" b="1" dirty="0">
                <a:solidFill>
                  <a:srgbClr val="FF0066"/>
                </a:solidFill>
              </a:rPr>
              <a:t>等于</a:t>
            </a:r>
            <a:r>
              <a:rPr lang="en-US" altLang="zh-CN" sz="1700" b="1" dirty="0">
                <a:solidFill>
                  <a:srgbClr val="FF0066"/>
                </a:solidFill>
              </a:rPr>
              <a:t>capacity</a:t>
            </a:r>
            <a:r>
              <a:rPr lang="zh-CN" altLang="en-US" sz="1700" b="1" dirty="0">
                <a:solidFill>
                  <a:srgbClr val="FF0066"/>
                </a:solidFill>
              </a:rPr>
              <a:t>，则将尾部有效节点从双链表、哈希表中删除（</a:t>
            </a:r>
            <a:r>
              <a:rPr lang="zh-CN" altLang="en-US" sz="1700" b="1" dirty="0">
                <a:solidFill>
                  <a:schemeClr val="bg2">
                    <a:lumMod val="50000"/>
                  </a:schemeClr>
                </a:solidFill>
              </a:rPr>
              <a:t>尾部存储的最近最久未使用的节点，删掉它，符合</a:t>
            </a:r>
            <a:r>
              <a:rPr lang="en-US" altLang="zh-CN" sz="1700" b="1" dirty="0">
                <a:solidFill>
                  <a:schemeClr val="bg2">
                    <a:lumMod val="50000"/>
                  </a:schemeClr>
                </a:solidFill>
              </a:rPr>
              <a:t>LRU</a:t>
            </a:r>
            <a:r>
              <a:rPr lang="zh-CN" altLang="en-US" sz="1700" b="1" dirty="0">
                <a:solidFill>
                  <a:schemeClr val="bg2">
                    <a:lumMod val="50000"/>
                  </a:schemeClr>
                </a:solidFill>
              </a:rPr>
              <a:t>规则</a:t>
            </a:r>
            <a:r>
              <a:rPr lang="zh-CN" altLang="en-US" sz="1700" b="1" dirty="0">
                <a:solidFill>
                  <a:srgbClr val="FF0066"/>
                </a:solidFill>
              </a:rPr>
              <a:t>），</a:t>
            </a:r>
            <a:r>
              <a:rPr lang="en-US" altLang="zh-CN" sz="1700" b="1" dirty="0" err="1">
                <a:solidFill>
                  <a:srgbClr val="FF0066"/>
                </a:solidFill>
              </a:rPr>
              <a:t>nodeAmount</a:t>
            </a:r>
            <a:r>
              <a:rPr lang="en-US" altLang="zh-CN" sz="1700" b="1" dirty="0">
                <a:solidFill>
                  <a:srgbClr val="FF0066"/>
                </a:solidFill>
              </a:rPr>
              <a:t>--</a:t>
            </a:r>
            <a:r>
              <a:rPr lang="zh-CN" altLang="en-US" sz="1700" b="1" dirty="0"/>
              <a:t>；否则，执行下一步</a:t>
            </a:r>
            <a:endParaRPr lang="en-US" altLang="zh-CN" sz="1700" b="1" dirty="0"/>
          </a:p>
          <a:p>
            <a:r>
              <a:rPr lang="en-US" altLang="zh-CN" sz="1700" b="1" dirty="0">
                <a:solidFill>
                  <a:srgbClr val="009900"/>
                </a:solidFill>
              </a:rPr>
              <a:t>3 </a:t>
            </a:r>
            <a:r>
              <a:rPr lang="zh-CN" altLang="en-US" sz="1700" b="1" dirty="0">
                <a:solidFill>
                  <a:srgbClr val="009900"/>
                </a:solidFill>
              </a:rPr>
              <a:t>将</a:t>
            </a:r>
            <a:r>
              <a:rPr lang="en-US" altLang="zh-CN" sz="1700" b="1" dirty="0">
                <a:solidFill>
                  <a:srgbClr val="009900"/>
                </a:solidFill>
              </a:rPr>
              <a:t>key-&gt;</a:t>
            </a:r>
            <a:r>
              <a:rPr lang="en-US" altLang="zh-CN" sz="1700" b="1" dirty="0" err="1">
                <a:solidFill>
                  <a:srgbClr val="009900"/>
                </a:solidFill>
              </a:rPr>
              <a:t>currentNode</a:t>
            </a:r>
            <a:r>
              <a:rPr lang="zh-CN" altLang="en-US" sz="1700" b="1" dirty="0">
                <a:solidFill>
                  <a:srgbClr val="009900"/>
                </a:solidFill>
              </a:rPr>
              <a:t>存入哈希表，将</a:t>
            </a:r>
            <a:r>
              <a:rPr lang="en-US" altLang="zh-CN" sz="1700" b="1" dirty="0" err="1">
                <a:solidFill>
                  <a:srgbClr val="009900"/>
                </a:solidFill>
              </a:rPr>
              <a:t>currentNode</a:t>
            </a:r>
            <a:r>
              <a:rPr lang="zh-CN" altLang="en-US" sz="1700" b="1" dirty="0">
                <a:solidFill>
                  <a:srgbClr val="009900"/>
                </a:solidFill>
              </a:rPr>
              <a:t>添加到头部（</a:t>
            </a:r>
            <a:r>
              <a:rPr lang="zh-CN" altLang="en-US" sz="1700" b="1" dirty="0">
                <a:solidFill>
                  <a:schemeClr val="bg2">
                    <a:lumMod val="50000"/>
                  </a:schemeClr>
                </a:solidFill>
              </a:rPr>
              <a:t>添加节点操作，属于最近使用了，移动的原因同上</a:t>
            </a:r>
            <a:r>
              <a:rPr lang="zh-CN" altLang="en-US" sz="1700" b="1" dirty="0">
                <a:solidFill>
                  <a:srgbClr val="009900"/>
                </a:solidFill>
              </a:rPr>
              <a:t>），</a:t>
            </a:r>
            <a:r>
              <a:rPr lang="en-US" altLang="zh-CN" sz="1700" b="1" dirty="0" err="1">
                <a:solidFill>
                  <a:srgbClr val="009900"/>
                </a:solidFill>
              </a:rPr>
              <a:t>nodeAmount</a:t>
            </a:r>
            <a:r>
              <a:rPr lang="en-US" altLang="zh-CN" sz="1700" b="1" dirty="0">
                <a:solidFill>
                  <a:srgbClr val="009900"/>
                </a:solidFill>
              </a:rPr>
              <a:t>++</a:t>
            </a:r>
            <a:r>
              <a:rPr lang="zh-CN" altLang="en-US" sz="1700" b="1" dirty="0"/>
              <a:t>，结束</a:t>
            </a:r>
            <a:endParaRPr lang="en-US" altLang="zh-CN" sz="1700" b="1" dirty="0"/>
          </a:p>
          <a:p>
            <a:r>
              <a:rPr lang="en-US" altLang="zh-CN" sz="1700" b="1" dirty="0"/>
              <a:t>int </a:t>
            </a:r>
            <a:r>
              <a:rPr lang="en-US" altLang="zh-CN" sz="1700" b="1" dirty="0">
                <a:solidFill>
                  <a:srgbClr val="CC00CC"/>
                </a:solidFill>
              </a:rPr>
              <a:t>get</a:t>
            </a:r>
            <a:r>
              <a:rPr lang="en-US" altLang="zh-CN" sz="1700" b="1" dirty="0"/>
              <a:t>(int key)</a:t>
            </a:r>
            <a:r>
              <a:rPr lang="zh-CN" altLang="en-US" sz="1700" b="1" dirty="0"/>
              <a:t>：查节点</a:t>
            </a:r>
            <a:endParaRPr lang="en-US" altLang="zh-CN" sz="1700" b="1" dirty="0"/>
          </a:p>
          <a:p>
            <a:r>
              <a:rPr lang="en-US" altLang="zh-CN" sz="1700" b="1" dirty="0"/>
              <a:t>1 </a:t>
            </a:r>
            <a:r>
              <a:rPr lang="zh-CN" altLang="en-US" sz="1700" b="1" dirty="0"/>
              <a:t>根据</a:t>
            </a:r>
            <a:r>
              <a:rPr lang="en-US" altLang="zh-CN" sz="1700" b="1" dirty="0"/>
              <a:t>key</a:t>
            </a:r>
            <a:r>
              <a:rPr lang="zh-CN" altLang="en-US" sz="1700" b="1" dirty="0"/>
              <a:t>在哈希表中查对应的节点，</a:t>
            </a:r>
            <a:r>
              <a:rPr lang="zh-CN" altLang="en-US" sz="1700" b="1" dirty="0">
                <a:solidFill>
                  <a:srgbClr val="FF0066"/>
                </a:solidFill>
              </a:rPr>
              <a:t>如果不存在，则返回</a:t>
            </a:r>
            <a:r>
              <a:rPr lang="en-US" altLang="zh-CN" sz="1700" b="1" dirty="0">
                <a:solidFill>
                  <a:srgbClr val="FF0066"/>
                </a:solidFill>
              </a:rPr>
              <a:t>-1</a:t>
            </a:r>
            <a:r>
              <a:rPr lang="zh-CN" altLang="en-US" sz="1700" b="1" dirty="0"/>
              <a:t>；否则，执行下一步</a:t>
            </a:r>
            <a:endParaRPr lang="en-US" altLang="zh-CN" sz="1700" b="1" dirty="0"/>
          </a:p>
          <a:p>
            <a:r>
              <a:rPr lang="en-US" altLang="zh-CN" sz="1700" b="1" dirty="0"/>
              <a:t>2 </a:t>
            </a:r>
            <a:r>
              <a:rPr lang="zh-CN" altLang="en-US" sz="1700" b="1" dirty="0">
                <a:solidFill>
                  <a:srgbClr val="009900"/>
                </a:solidFill>
              </a:rPr>
              <a:t>将节点移动到头部（</a:t>
            </a:r>
            <a:r>
              <a:rPr lang="zh-CN" altLang="en-US" sz="1700" b="1" dirty="0">
                <a:solidFill>
                  <a:schemeClr val="bg2">
                    <a:lumMod val="50000"/>
                  </a:schemeClr>
                </a:solidFill>
              </a:rPr>
              <a:t>查找节点操作，属于最近使用了，移到的原因同上</a:t>
            </a:r>
            <a:r>
              <a:rPr lang="zh-CN" altLang="en-US" sz="1700" b="1" dirty="0">
                <a:solidFill>
                  <a:srgbClr val="009900"/>
                </a:solidFill>
              </a:rPr>
              <a:t>），返回节点的</a:t>
            </a:r>
            <a:r>
              <a:rPr lang="en-US" altLang="zh-CN" sz="1700" b="1" dirty="0">
                <a:solidFill>
                  <a:srgbClr val="009900"/>
                </a:solidFill>
              </a:rPr>
              <a:t>value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2B865E-4A8A-416C-95C1-F5EBE18D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68" y="0"/>
            <a:ext cx="2084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7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8589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929. Unique Email Addresses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FAD1FE-FB0B-4521-AF05-D439A75CD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" y="472673"/>
            <a:ext cx="6550964" cy="357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9EA20E-45F0-4366-805B-D58BF809C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68" y="3429000"/>
            <a:ext cx="5947756" cy="34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1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15453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929. Unique Email Addresses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45592"/>
            <a:ext cx="700651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en-US" altLang="zh-CN" b="1" dirty="0">
                <a:solidFill>
                  <a:srgbClr val="0000CC"/>
                </a:solidFill>
              </a:rPr>
              <a:t>HashSet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如果参数非法或者为空，返回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创建</a:t>
            </a:r>
            <a:r>
              <a:rPr lang="en-US" altLang="zh-CN" b="1" dirty="0"/>
              <a:t>HashSet</a:t>
            </a:r>
            <a:r>
              <a:rPr lang="zh-CN" altLang="en-US" b="1" dirty="0"/>
              <a:t>集合</a:t>
            </a:r>
            <a:r>
              <a:rPr lang="en-US" altLang="zh-CN" b="1" dirty="0" err="1"/>
              <a:t>emailSet</a:t>
            </a:r>
            <a:r>
              <a:rPr lang="zh-CN" altLang="en-US" b="1" dirty="0"/>
              <a:t>，存字符串的</a:t>
            </a:r>
            <a:r>
              <a:rPr lang="en-US" altLang="zh-CN" b="1" dirty="0"/>
              <a:t>StringBuilder</a:t>
            </a:r>
            <a:r>
              <a:rPr lang="zh-CN" altLang="en-US" b="1" dirty="0"/>
              <a:t>变量</a:t>
            </a:r>
            <a:r>
              <a:rPr lang="en-US" altLang="zh-CN" b="1" dirty="0" err="1"/>
              <a:t>eachBuilder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endFlag</a:t>
            </a:r>
            <a:r>
              <a:rPr lang="zh-CN" altLang="en-US" b="1" dirty="0"/>
              <a:t>为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emails.length</a:t>
            </a:r>
            <a:r>
              <a:rPr lang="en-US" altLang="zh-CN" b="1" dirty="0"/>
              <a:t> – 1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3.1 </a:t>
            </a:r>
            <a:r>
              <a:rPr lang="en-US" altLang="zh-CN" b="1" dirty="0" err="1">
                <a:solidFill>
                  <a:srgbClr val="FF0066"/>
                </a:solidFill>
              </a:rPr>
              <a:t>endFlag</a:t>
            </a:r>
            <a:r>
              <a:rPr lang="zh-CN" altLang="en-US" b="1" dirty="0">
                <a:solidFill>
                  <a:srgbClr val="FF0066"/>
                </a:solidFill>
              </a:rPr>
              <a:t>赋值为</a:t>
            </a:r>
            <a:r>
              <a:rPr lang="en-US" altLang="zh-CN" b="1" dirty="0">
                <a:solidFill>
                  <a:srgbClr val="FF0066"/>
                </a:solidFill>
              </a:rPr>
              <a:t>false</a:t>
            </a:r>
          </a:p>
          <a:p>
            <a:r>
              <a:rPr lang="en-US" altLang="zh-CN" b="1" dirty="0"/>
              <a:t>    3.2 </a:t>
            </a:r>
            <a:r>
              <a:rPr lang="en-US" altLang="zh-CN" b="1" dirty="0">
                <a:solidFill>
                  <a:srgbClr val="CC6600"/>
                </a:solidFill>
              </a:rPr>
              <a:t>FIRST</a:t>
            </a:r>
            <a:r>
              <a:rPr lang="en-US" altLang="zh-CN" b="1" dirty="0"/>
              <a:t>:</a:t>
            </a:r>
            <a:r>
              <a:rPr lang="zh-CN" altLang="en-US" b="1" dirty="0"/>
              <a:t>游标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/>
              <a:t>emails[</a:t>
            </a:r>
            <a:r>
              <a:rPr lang="en-US" altLang="zh-CN" b="1" dirty="0" err="1"/>
              <a:t>i</a:t>
            </a:r>
            <a:r>
              <a:rPr lang="en-US" altLang="zh-CN" b="1" dirty="0"/>
              <a:t>].length() – 1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switch(emails[</a:t>
            </a:r>
            <a:r>
              <a:rPr lang="en-US" altLang="zh-CN" b="1" dirty="0" err="1"/>
              <a:t>i</a:t>
            </a:r>
            <a:r>
              <a:rPr lang="en-US" altLang="zh-CN" b="1" dirty="0"/>
              <a:t>].</a:t>
            </a:r>
            <a:r>
              <a:rPr lang="en-US" altLang="zh-CN" b="1" dirty="0" err="1"/>
              <a:t>charAt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))</a:t>
            </a:r>
          </a:p>
          <a:p>
            <a:r>
              <a:rPr lang="en-US" altLang="zh-CN" b="1" dirty="0"/>
              <a:t>        {</a:t>
            </a:r>
          </a:p>
          <a:p>
            <a:r>
              <a:rPr lang="en-US" altLang="zh-CN" b="1" dirty="0"/>
              <a:t>            case ‘+’:</a:t>
            </a:r>
          </a:p>
          <a:p>
            <a:r>
              <a:rPr lang="en-US" altLang="zh-CN" b="1" dirty="0">
                <a:solidFill>
                  <a:srgbClr val="009900"/>
                </a:solidFill>
              </a:rPr>
              <a:t>                </a:t>
            </a:r>
            <a:r>
              <a:rPr lang="en-US" altLang="zh-CN" b="1" dirty="0" err="1">
                <a:solidFill>
                  <a:srgbClr val="009900"/>
                </a:solidFill>
              </a:rPr>
              <a:t>endFlag</a:t>
            </a:r>
            <a:r>
              <a:rPr lang="en-US" altLang="zh-CN" b="1" dirty="0">
                <a:solidFill>
                  <a:srgbClr val="009900"/>
                </a:solidFill>
              </a:rPr>
              <a:t> = true;</a:t>
            </a:r>
          </a:p>
          <a:p>
            <a:r>
              <a:rPr lang="en-US" altLang="zh-CN" b="1" dirty="0"/>
              <a:t>                break;</a:t>
            </a:r>
          </a:p>
          <a:p>
            <a:r>
              <a:rPr lang="en-US" altLang="zh-CN" b="1" dirty="0"/>
              <a:t>            case ‘.’:</a:t>
            </a:r>
          </a:p>
          <a:p>
            <a:r>
              <a:rPr lang="en-US" altLang="zh-CN" b="1" dirty="0"/>
              <a:t>                break;</a:t>
            </a:r>
          </a:p>
          <a:p>
            <a:r>
              <a:rPr lang="en-US" altLang="zh-CN" b="1" dirty="0"/>
              <a:t>            case ‘@’:</a:t>
            </a:r>
          </a:p>
          <a:p>
            <a:r>
              <a:rPr lang="en-US" altLang="zh-CN" b="1" dirty="0"/>
              <a:t>                </a:t>
            </a:r>
            <a:r>
              <a:rPr lang="zh-CN" altLang="en-US" b="1" dirty="0"/>
              <a:t>将</a:t>
            </a:r>
            <a:r>
              <a:rPr lang="en-US" altLang="zh-CN" b="1" dirty="0" err="1"/>
              <a:t>eachBuilder</a:t>
            </a:r>
            <a:r>
              <a:rPr lang="zh-CN" altLang="en-US" b="1" dirty="0"/>
              <a:t>转换为邮箱前缀，连同邮箱后缀存入</a:t>
            </a:r>
            <a:r>
              <a:rPr lang="en-US" altLang="zh-CN" b="1" dirty="0" err="1"/>
              <a:t>emailSet</a:t>
            </a:r>
            <a:r>
              <a:rPr lang="zh-CN" altLang="en-US" b="1" dirty="0"/>
              <a:t>，重置</a:t>
            </a:r>
            <a:r>
              <a:rPr lang="en-US" altLang="zh-CN" b="1" dirty="0" err="1"/>
              <a:t>eachBuilder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                </a:t>
            </a:r>
            <a:r>
              <a:rPr lang="en-US" altLang="zh-CN" b="1" dirty="0">
                <a:solidFill>
                  <a:srgbClr val="0000CC"/>
                </a:solidFill>
              </a:rPr>
              <a:t>break</a:t>
            </a:r>
            <a:r>
              <a:rPr lang="en-US" altLang="zh-CN" b="1" dirty="0">
                <a:solidFill>
                  <a:srgbClr val="CC6600"/>
                </a:solidFill>
              </a:rPr>
              <a:t> FIRST</a:t>
            </a:r>
            <a:r>
              <a:rPr lang="en-US" altLang="zh-CN" b="1" dirty="0"/>
              <a:t>;//</a:t>
            </a:r>
            <a:r>
              <a:rPr lang="zh-CN" altLang="en-US" b="1" dirty="0"/>
              <a:t>完成该邮箱的处理，开始处理下一个邮箱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default:</a:t>
            </a:r>
          </a:p>
          <a:p>
            <a:r>
              <a:rPr lang="en-US" altLang="zh-CN" b="1" dirty="0"/>
              <a:t>                </a:t>
            </a:r>
            <a:r>
              <a:rPr lang="zh-CN" altLang="en-US" b="1" dirty="0"/>
              <a:t>如果</a:t>
            </a:r>
            <a:r>
              <a:rPr lang="en-US" altLang="zh-CN" b="1" dirty="0" err="1"/>
              <a:t>endFlag</a:t>
            </a:r>
            <a:r>
              <a:rPr lang="zh-CN" altLang="en-US" b="1" dirty="0"/>
              <a:t>非空，就将该字符拼接到</a:t>
            </a:r>
            <a:r>
              <a:rPr lang="en-US" altLang="zh-CN" b="1" dirty="0" err="1"/>
              <a:t>eachBuilder</a:t>
            </a:r>
            <a:endParaRPr lang="en-US" altLang="zh-CN" b="1" dirty="0"/>
          </a:p>
          <a:p>
            <a:r>
              <a:rPr lang="en-US" altLang="zh-CN" b="1" dirty="0"/>
              <a:t>                break;</a:t>
            </a:r>
          </a:p>
          <a:p>
            <a:r>
              <a:rPr lang="en-US" altLang="zh-CN" b="1" dirty="0"/>
              <a:t>        }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emailSet.size</a:t>
            </a:r>
            <a:r>
              <a:rPr lang="en-US" altLang="zh-CN" b="1" dirty="0"/>
              <a:t>();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25419-DE98-49BE-BB85-267CD270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13" y="707759"/>
            <a:ext cx="5185487" cy="58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5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855" y="0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811. Subdomain Visit Count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C64B82-913E-4AF9-BCF3-CD90EBFD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69" y="567229"/>
            <a:ext cx="7155514" cy="25980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C3E818-FC8E-4996-AB72-316842A6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71" y="3172266"/>
            <a:ext cx="5971429" cy="3647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357783-11D3-47AA-B54F-07CEE4FE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69" y="3319885"/>
            <a:ext cx="5972522" cy="17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411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2" y="-30716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811. Subdomain Visit Count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250638"/>
            <a:ext cx="768096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en-US" altLang="zh-CN" b="1" dirty="0">
                <a:solidFill>
                  <a:srgbClr val="0000CC"/>
                </a:solidFill>
              </a:rPr>
              <a:t>HashMap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如果参数非法或者为空，返回空链表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创建链表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，哈希表</a:t>
            </a:r>
            <a:r>
              <a:rPr lang="en-US" altLang="zh-CN" b="1" dirty="0" err="1"/>
              <a:t>domainMap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0000CC"/>
                </a:solidFill>
              </a:rPr>
              <a:t>key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66"/>
                </a:solidFill>
              </a:rPr>
              <a:t>域名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value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CC6600"/>
                </a:solidFill>
              </a:rPr>
              <a:t>出现次数</a:t>
            </a:r>
            <a:r>
              <a:rPr lang="zh-CN" altLang="en-US" b="1" dirty="0"/>
              <a:t>），初始化</a:t>
            </a:r>
            <a:r>
              <a:rPr lang="en-US" altLang="zh-CN" b="1" dirty="0" err="1"/>
              <a:t>domainArray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</a:t>
            </a:r>
            <a:r>
              <a:rPr lang="en-US" altLang="zh-CN" b="1" dirty="0" err="1"/>
              <a:t>partArray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</a:t>
            </a:r>
            <a:r>
              <a:rPr lang="en-US" altLang="zh-CN" b="1" dirty="0" err="1"/>
              <a:t>eachString</a:t>
            </a:r>
            <a:r>
              <a:rPr lang="zh-CN" altLang="en-US" b="1" dirty="0"/>
              <a:t>为空字符串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cpdomains.length</a:t>
            </a:r>
            <a:r>
              <a:rPr lang="en-US" altLang="zh-CN" b="1" dirty="0"/>
              <a:t> – 1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3.1 </a:t>
            </a:r>
            <a:r>
              <a:rPr lang="zh-CN" altLang="en-US" b="1" dirty="0"/>
              <a:t>按空格拆分</a:t>
            </a:r>
            <a:r>
              <a:rPr lang="en-US" altLang="zh-CN" b="1" dirty="0" err="1"/>
              <a:t>cpdomains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，拆分失败返回空链表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3.2 </a:t>
            </a:r>
            <a:r>
              <a:rPr lang="zh-CN" altLang="en-US" b="1" dirty="0"/>
              <a:t>域名按</a:t>
            </a:r>
            <a:r>
              <a:rPr lang="en-US" altLang="zh-CN" b="1" dirty="0"/>
              <a:t>’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/>
              <a:t>’</a:t>
            </a:r>
            <a:r>
              <a:rPr lang="zh-CN" altLang="en-US" b="1" dirty="0"/>
              <a:t>拆分，存到</a:t>
            </a:r>
            <a:r>
              <a:rPr lang="en-US" altLang="zh-CN" b="1" dirty="0" err="1"/>
              <a:t>partArray</a:t>
            </a:r>
            <a:r>
              <a:rPr lang="zh-CN" altLang="en-US" b="1" dirty="0"/>
              <a:t>数组中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switch(</a:t>
            </a:r>
            <a:r>
              <a:rPr lang="en-US" altLang="zh-CN" b="1" dirty="0" err="1"/>
              <a:t>partArray.length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        {</a:t>
            </a:r>
          </a:p>
          <a:p>
            <a:r>
              <a:rPr lang="en-US" altLang="zh-CN" b="1" dirty="0"/>
              <a:t>            case 2://</a:t>
            </a:r>
            <a:r>
              <a:rPr lang="zh-CN" altLang="en-US" b="1" dirty="0">
                <a:solidFill>
                  <a:srgbClr val="FF0066"/>
                </a:solidFill>
              </a:rPr>
              <a:t>只有两部分</a:t>
            </a:r>
          </a:p>
          <a:p>
            <a:r>
              <a:rPr lang="zh-CN" altLang="en-US" b="1" dirty="0"/>
              <a:t>                整个域名存入哈希表，</a:t>
            </a:r>
            <a:r>
              <a:rPr lang="en-US" altLang="zh-CN" b="1" dirty="0"/>
              <a:t>key</a:t>
            </a:r>
            <a:r>
              <a:rPr lang="zh-CN" altLang="en-US" b="1" dirty="0"/>
              <a:t>：域名；</a:t>
            </a:r>
            <a:r>
              <a:rPr lang="en-US" altLang="zh-CN" b="1" dirty="0"/>
              <a:t>value</a:t>
            </a:r>
            <a:r>
              <a:rPr lang="zh-CN" altLang="en-US" b="1" dirty="0"/>
              <a:t>：出现次数的累加</a:t>
            </a:r>
          </a:p>
          <a:p>
            <a:r>
              <a:rPr lang="zh-CN" altLang="en-US" b="1" dirty="0"/>
              <a:t>                第二部分存入哈希表，</a:t>
            </a:r>
            <a:r>
              <a:rPr lang="en-US" altLang="zh-CN" b="1" dirty="0"/>
              <a:t>key</a:t>
            </a:r>
            <a:r>
              <a:rPr lang="zh-CN" altLang="en-US" b="1" dirty="0"/>
              <a:t>：第二部分；</a:t>
            </a:r>
            <a:r>
              <a:rPr lang="en-US" altLang="zh-CN" b="1" dirty="0"/>
              <a:t>value</a:t>
            </a:r>
            <a:r>
              <a:rPr lang="zh-CN" altLang="en-US" b="1" dirty="0"/>
              <a:t>：出现次数的累加</a:t>
            </a:r>
          </a:p>
          <a:p>
            <a:r>
              <a:rPr lang="zh-CN" altLang="en-US" b="1" dirty="0"/>
              <a:t>                </a:t>
            </a:r>
            <a:r>
              <a:rPr lang="en-US" altLang="zh-CN" b="1" dirty="0"/>
              <a:t>break;</a:t>
            </a:r>
          </a:p>
          <a:p>
            <a:r>
              <a:rPr lang="en-US" altLang="zh-CN" b="1" dirty="0"/>
              <a:t>            case 3://</a:t>
            </a:r>
            <a:r>
              <a:rPr lang="zh-CN" altLang="en-US" b="1" dirty="0">
                <a:solidFill>
                  <a:srgbClr val="FF0066"/>
                </a:solidFill>
              </a:rPr>
              <a:t>只有三部分</a:t>
            </a:r>
          </a:p>
          <a:p>
            <a:r>
              <a:rPr lang="zh-CN" altLang="en-US" b="1" dirty="0"/>
              <a:t>                整个域名存入哈希表，</a:t>
            </a:r>
            <a:r>
              <a:rPr lang="en-US" altLang="zh-CN" b="1" dirty="0"/>
              <a:t>key</a:t>
            </a:r>
            <a:r>
              <a:rPr lang="zh-CN" altLang="en-US" b="1" dirty="0"/>
              <a:t>：域名；</a:t>
            </a:r>
            <a:r>
              <a:rPr lang="en-US" altLang="zh-CN" b="1" dirty="0"/>
              <a:t>value</a:t>
            </a:r>
            <a:r>
              <a:rPr lang="zh-CN" altLang="en-US" b="1" dirty="0"/>
              <a:t>：出现次数的累加</a:t>
            </a:r>
          </a:p>
          <a:p>
            <a:r>
              <a:rPr lang="zh-CN" altLang="en-US" b="1" dirty="0"/>
              <a:t>                后两部分</a:t>
            </a:r>
            <a:r>
              <a:rPr lang="en-US" altLang="zh-CN" b="1" dirty="0"/>
              <a:t>’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/>
              <a:t>’</a:t>
            </a:r>
            <a:r>
              <a:rPr lang="zh-CN" altLang="en-US" b="1" dirty="0"/>
              <a:t>拼接存入哈希表，</a:t>
            </a:r>
            <a:r>
              <a:rPr lang="en-US" altLang="zh-CN" b="1" dirty="0"/>
              <a:t>key</a:t>
            </a:r>
            <a:r>
              <a:rPr lang="zh-CN" altLang="en-US" b="1" dirty="0"/>
              <a:t>：</a:t>
            </a:r>
            <a:r>
              <a:rPr lang="en-US" altLang="zh-CN" b="1" dirty="0"/>
              <a:t> ’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/>
              <a:t>’</a:t>
            </a:r>
            <a:r>
              <a:rPr lang="zh-CN" altLang="en-US" b="1" dirty="0"/>
              <a:t>拼接的后两部分；</a:t>
            </a:r>
            <a:r>
              <a:rPr lang="en-US" altLang="zh-CN" b="1" dirty="0"/>
              <a:t>value</a:t>
            </a:r>
            <a:r>
              <a:rPr lang="zh-CN" altLang="en-US" b="1" dirty="0"/>
              <a:t>：出现次数的累加</a:t>
            </a:r>
          </a:p>
          <a:p>
            <a:r>
              <a:rPr lang="zh-CN" altLang="en-US" b="1" dirty="0"/>
              <a:t>                第三部分存入哈希表，</a:t>
            </a:r>
            <a:r>
              <a:rPr lang="en-US" altLang="zh-CN" b="1" dirty="0"/>
              <a:t>key</a:t>
            </a:r>
            <a:r>
              <a:rPr lang="zh-CN" altLang="en-US" b="1" dirty="0"/>
              <a:t>：第三部分；</a:t>
            </a:r>
            <a:r>
              <a:rPr lang="en-US" altLang="zh-CN" b="1" dirty="0"/>
              <a:t>value</a:t>
            </a:r>
            <a:r>
              <a:rPr lang="zh-CN" altLang="en-US" b="1" dirty="0"/>
              <a:t>：出现次数的累加</a:t>
            </a:r>
          </a:p>
          <a:p>
            <a:r>
              <a:rPr lang="zh-CN" altLang="en-US" b="1" dirty="0"/>
              <a:t>                </a:t>
            </a:r>
            <a:r>
              <a:rPr lang="en-US" altLang="zh-CN" b="1" dirty="0"/>
              <a:t>break;</a:t>
            </a:r>
          </a:p>
          <a:p>
            <a:r>
              <a:rPr lang="en-US" altLang="zh-CN" b="1" dirty="0"/>
              <a:t>            default://</a:t>
            </a:r>
            <a:r>
              <a:rPr lang="zh-CN" altLang="en-US" b="1" dirty="0"/>
              <a:t>非法参数</a:t>
            </a:r>
          </a:p>
          <a:p>
            <a:r>
              <a:rPr lang="zh-CN" altLang="en-US" b="1" dirty="0"/>
              <a:t>                返回空链表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遍历</a:t>
            </a:r>
            <a:r>
              <a:rPr lang="en-US" altLang="zh-CN" b="1" dirty="0" err="1"/>
              <a:t>domainMap</a:t>
            </a:r>
            <a:r>
              <a:rPr lang="zh-CN" altLang="en-US" b="1" dirty="0"/>
              <a:t>，将域名出现的次数和域名用空格拼接，存入</a:t>
            </a:r>
            <a:r>
              <a:rPr lang="en-US" altLang="zh-CN" b="1" dirty="0" err="1"/>
              <a:t>finalResult</a:t>
            </a:r>
            <a:endParaRPr lang="en-US" altLang="zh-CN" b="1" dirty="0"/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2E00E6-B328-4ABA-9BE2-344834CC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62899"/>
            <a:ext cx="4651717" cy="67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en-US" altLang="zh-CN" sz="2800" b="1" cap="none"/>
              <a:t>Trie</a:t>
            </a:r>
            <a:r>
              <a:rPr lang="zh-CN" altLang="en-US" sz="2800" b="1" cap="none"/>
              <a:t>树的定义和特点</a:t>
            </a:r>
            <a:endParaRPr lang="en-US" altLang="zh-CN" sz="2800" b="1" cap="none"/>
          </a:p>
          <a:p>
            <a:r>
              <a:rPr lang="en-US" altLang="zh-CN" sz="2800" b="1" cap="none"/>
              <a:t>Trie</a:t>
            </a:r>
            <a:r>
              <a:rPr lang="zh-CN" altLang="en-US" sz="2800" b="1" cap="none"/>
              <a:t>的实现（真题举例）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Trie</a:t>
            </a:r>
            <a:r>
              <a:rPr lang="zh-CN" altLang="en-US" b="1" cap="none"/>
              <a:t>树的定义和特点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04445"/>
            <a:ext cx="6949440" cy="64535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树（前缀树、字典树），是一种用于快速检索的</a:t>
            </a:r>
            <a:r>
              <a:rPr lang="en-US" altLang="zh-CN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叉树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，它将要查找的</a:t>
            </a:r>
            <a:r>
              <a:rPr lang="zh-CN" altLang="en-US" b="1" cap="none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关键词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看作一个字符序列，并根据构成关键词字符的先后顺序构造用于检索的树。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根节点不包含字符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，其他</a:t>
            </a:r>
            <a:r>
              <a:rPr lang="zh-CN" altLang="en-US" b="1" cap="none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子节点都包含一个字符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、从根节点到某个节点，路径上的字符连起来，就是该节点对应的字符串（</a:t>
            </a:r>
            <a:r>
              <a:rPr lang="zh-CN" altLang="en-US" b="1" cap="none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如果是单词结尾，就用标志位记录下来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、每个节点的所有</a:t>
            </a:r>
            <a:r>
              <a:rPr lang="zh-CN" altLang="en-US" b="1" cap="none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子节点包含的字符都不相同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如右图最左子树（红点表示单词结尾），表示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个单词：</a:t>
            </a:r>
            <a:r>
              <a:rPr lang="en-US" altLang="zh-C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：利用字符串的</a:t>
            </a:r>
            <a:r>
              <a:rPr lang="zh-CN" altLang="en-US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公共前缀来减少查询时间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O(m)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）；可以对单词按字典序排序。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：当哈希函数很好时，</a:t>
            </a:r>
            <a:r>
              <a:rPr lang="en-US" altLang="zh-C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树查找效率低于哈希；</a:t>
            </a:r>
            <a:r>
              <a:rPr lang="zh-CN" altLang="en-US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空间消耗大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D62138-DFAD-4194-8BEA-F774EDFD6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41" y="562709"/>
            <a:ext cx="5373259" cy="50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Trie</a:t>
            </a:r>
            <a:r>
              <a:rPr lang="zh-CN" altLang="en-US" b="1"/>
              <a:t>树的实现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208. Implement Trie (Prefix Tree)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EA1C2B-4A09-4B3D-BB5D-DF624984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36" y="1073452"/>
            <a:ext cx="7632467" cy="56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044" y="92480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8588"/>
            <a:ext cx="7735500" cy="6839411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cap="none" dirty="0"/>
              <a:t>实现</a:t>
            </a:r>
            <a:r>
              <a:rPr lang="en-US" altLang="zh-CN" sz="2400" b="1" cap="none" dirty="0" err="1"/>
              <a:t>TrieNode</a:t>
            </a:r>
            <a:r>
              <a:rPr lang="zh-CN" altLang="en-US" sz="2400" b="1" cap="none" dirty="0"/>
              <a:t>类</a:t>
            </a:r>
            <a:endParaRPr lang="en-US" altLang="zh-CN" sz="24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srgbClr val="6600FF"/>
                </a:solidFill>
              </a:rPr>
              <a:t>成员变量：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/>
              <a:t>TrieNode</a:t>
            </a:r>
            <a:r>
              <a:rPr lang="en-US" altLang="zh-CN" sz="1800" b="1" cap="none" dirty="0"/>
              <a:t> </a:t>
            </a:r>
            <a:r>
              <a:rPr lang="en-US" altLang="zh-CN" sz="1800" b="1" cap="none" dirty="0" err="1">
                <a:solidFill>
                  <a:srgbClr val="CC6600"/>
                </a:solidFill>
              </a:rPr>
              <a:t>childNode</a:t>
            </a:r>
            <a:r>
              <a:rPr lang="en-US" altLang="zh-CN" sz="1800" b="1" cap="none" dirty="0"/>
              <a:t>[26]; //</a:t>
            </a:r>
            <a:r>
              <a:rPr lang="zh-CN" altLang="en-US" sz="1800" b="1" cap="none" dirty="0"/>
              <a:t>只有小写字母</a:t>
            </a:r>
            <a:r>
              <a:rPr lang="en-US" altLang="zh-CN" sz="1800" b="1" cap="none" dirty="0" err="1"/>
              <a:t>a~z</a:t>
            </a:r>
            <a:r>
              <a:rPr lang="zh-CN" altLang="en-US" sz="1800" b="1" cap="none" dirty="0"/>
              <a:t>，初始化为</a:t>
            </a:r>
            <a:r>
              <a:rPr lang="en-US" altLang="zh-CN" sz="1800" b="1" cap="none" dirty="0"/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/>
              <a:t>boolean</a:t>
            </a:r>
            <a:r>
              <a:rPr lang="en-US" altLang="zh-CN" sz="1800" b="1" cap="none" dirty="0"/>
              <a:t>	</a:t>
            </a:r>
            <a:r>
              <a:rPr lang="en-US" altLang="zh-CN" sz="1800" b="1" cap="none" dirty="0" err="1">
                <a:solidFill>
                  <a:srgbClr val="CC6600"/>
                </a:solidFill>
              </a:rPr>
              <a:t>endFlag</a:t>
            </a:r>
            <a:r>
              <a:rPr lang="en-US" altLang="zh-CN" sz="1800" b="1" cap="none" dirty="0"/>
              <a:t>; //</a:t>
            </a:r>
            <a:r>
              <a:rPr lang="zh-CN" altLang="en-US" sz="1800" b="1" cap="none" dirty="0"/>
              <a:t>单词结束位置标识，初始化为</a:t>
            </a:r>
            <a:r>
              <a:rPr lang="en-US" altLang="zh-CN" sz="1800" b="1" cap="none" dirty="0"/>
              <a:t>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srgbClr val="FF3399"/>
                </a:solidFill>
              </a:rPr>
              <a:t>String 	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eachWord</a:t>
            </a:r>
            <a:r>
              <a:rPr lang="en-US" altLang="zh-CN" sz="1800" b="1" cap="none" dirty="0">
                <a:solidFill>
                  <a:srgbClr val="FF3399"/>
                </a:solidFill>
              </a:rPr>
              <a:t>; //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endFlag</a:t>
            </a:r>
            <a:r>
              <a:rPr lang="zh-CN" altLang="en-US" sz="1800" b="1" cap="none" dirty="0">
                <a:solidFill>
                  <a:srgbClr val="FF3399"/>
                </a:solidFill>
              </a:rPr>
              <a:t>为</a:t>
            </a:r>
            <a:r>
              <a:rPr lang="en-US" altLang="zh-CN" sz="1800" b="1" cap="none" dirty="0">
                <a:solidFill>
                  <a:srgbClr val="FF3399"/>
                </a:solidFill>
              </a:rPr>
              <a:t>true</a:t>
            </a:r>
            <a:r>
              <a:rPr lang="zh-CN" altLang="en-US" sz="1800" b="1" cap="none" dirty="0">
                <a:solidFill>
                  <a:srgbClr val="FF3399"/>
                </a:solidFill>
              </a:rPr>
              <a:t>时，存储对应的单词</a:t>
            </a:r>
            <a:r>
              <a:rPr lang="en-US" altLang="zh-CN" sz="1800" b="1" cap="none" dirty="0">
                <a:solidFill>
                  <a:srgbClr val="FF3399"/>
                </a:solidFill>
              </a:rPr>
              <a:t>[</a:t>
            </a:r>
            <a:r>
              <a:rPr lang="zh-CN" altLang="en-US" sz="1800" b="1" cap="none" dirty="0">
                <a:solidFill>
                  <a:srgbClr val="FF3399"/>
                </a:solidFill>
              </a:rPr>
              <a:t>必要时创建</a:t>
            </a:r>
            <a:r>
              <a:rPr lang="en-US" altLang="zh-CN" sz="1800" b="1" cap="none" dirty="0">
                <a:solidFill>
                  <a:srgbClr val="FF3399"/>
                </a:solidFill>
              </a:rPr>
              <a:t>]</a:t>
            </a:r>
            <a:r>
              <a:rPr lang="zh-CN" altLang="en-US" sz="1800" b="1" cap="none" dirty="0">
                <a:solidFill>
                  <a:srgbClr val="FF3399"/>
                </a:solidFill>
              </a:rPr>
              <a:t>，初始化为空字符串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srgbClr val="6600FF"/>
                </a:solidFill>
              </a:rPr>
              <a:t>构造函数：</a:t>
            </a:r>
            <a:endParaRPr lang="en-US" altLang="zh-CN" sz="1800" b="1" cap="none" dirty="0">
              <a:solidFill>
                <a:srgbClr val="6600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>
                <a:solidFill>
                  <a:srgbClr val="9900CC"/>
                </a:solidFill>
              </a:rPr>
              <a:t>TrieNode</a:t>
            </a:r>
            <a:r>
              <a:rPr lang="en-US" altLang="zh-CN" sz="1800" b="1" cap="none" dirty="0"/>
              <a:t>()</a:t>
            </a:r>
            <a:r>
              <a:rPr lang="zh-CN" altLang="en-US" sz="1800" b="1" cap="none" dirty="0"/>
              <a:t>：初始化</a:t>
            </a:r>
            <a:r>
              <a:rPr lang="en-US" altLang="zh-CN" sz="1800" b="1" cap="none" dirty="0" err="1"/>
              <a:t>TrieNode</a:t>
            </a: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srgbClr val="6600FF"/>
                </a:solidFill>
              </a:rPr>
              <a:t>成员函数：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/>
              <a:t>boolean</a:t>
            </a:r>
            <a:r>
              <a:rPr lang="en-US" altLang="zh-CN" sz="1800" b="1" cap="none" dirty="0"/>
              <a:t> </a:t>
            </a:r>
            <a:r>
              <a:rPr lang="en-US" altLang="zh-CN" sz="1800" b="1" cap="none" dirty="0" err="1">
                <a:solidFill>
                  <a:srgbClr val="9900CC"/>
                </a:solidFill>
              </a:rPr>
              <a:t>containsKey</a:t>
            </a:r>
            <a:r>
              <a:rPr lang="en-US" altLang="zh-CN" sz="1800" b="1" cap="none" dirty="0"/>
              <a:t>(char </a:t>
            </a:r>
            <a:r>
              <a:rPr lang="en-US" altLang="zh-CN" sz="1800" b="1" cap="none" dirty="0" err="1"/>
              <a:t>eachChar</a:t>
            </a:r>
            <a:r>
              <a:rPr lang="en-US" altLang="zh-CN" sz="1800" b="1" cap="none" dirty="0"/>
              <a:t>)</a:t>
            </a:r>
            <a:r>
              <a:rPr lang="zh-CN" altLang="en-US" sz="1800" b="1" cap="none" dirty="0"/>
              <a:t>：判断字符</a:t>
            </a:r>
            <a:r>
              <a:rPr lang="en-US" altLang="zh-CN" sz="1800" b="1" cap="none" dirty="0" err="1"/>
              <a:t>eachChar</a:t>
            </a:r>
            <a:r>
              <a:rPr lang="zh-CN" altLang="en-US" sz="1800" b="1" cap="none" dirty="0"/>
              <a:t>位置的</a:t>
            </a:r>
            <a:r>
              <a:rPr lang="en-US" altLang="zh-CN" sz="1800" b="1" cap="none" dirty="0" err="1"/>
              <a:t>childNode</a:t>
            </a:r>
            <a:r>
              <a:rPr lang="zh-CN" altLang="en-US" sz="1800" b="1" cap="none" dirty="0"/>
              <a:t>是否非</a:t>
            </a:r>
            <a:r>
              <a:rPr lang="en-US" altLang="zh-CN" sz="1800" b="1" cap="none" dirty="0"/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1 </a:t>
            </a:r>
            <a:r>
              <a:rPr lang="zh-CN" altLang="en-US" sz="1800" b="1" cap="none" dirty="0"/>
              <a:t>参数非法或</a:t>
            </a:r>
            <a:r>
              <a:rPr lang="en-US" altLang="zh-CN" sz="1800" b="1" cap="none" dirty="0" err="1"/>
              <a:t>childNode</a:t>
            </a:r>
            <a:r>
              <a:rPr lang="en-US" altLang="zh-CN" sz="1800" b="1" cap="none" dirty="0"/>
              <a:t>[</a:t>
            </a:r>
            <a:r>
              <a:rPr lang="en-US" altLang="zh-CN" sz="1800" b="1" cap="none" dirty="0" err="1"/>
              <a:t>eachChar</a:t>
            </a:r>
            <a:r>
              <a:rPr lang="en-US" altLang="zh-CN" sz="1800" b="1" cap="none" dirty="0"/>
              <a:t> – ‘a’]</a:t>
            </a:r>
            <a:r>
              <a:rPr lang="zh-CN" altLang="en-US" sz="1800" b="1" cap="none" dirty="0"/>
              <a:t>为</a:t>
            </a:r>
            <a:r>
              <a:rPr lang="en-US" altLang="zh-CN" sz="1800" b="1" cap="none" dirty="0"/>
              <a:t>null</a:t>
            </a:r>
            <a:r>
              <a:rPr lang="zh-CN" altLang="en-US" sz="1800" b="1" cap="none" dirty="0"/>
              <a:t>，返回</a:t>
            </a:r>
            <a:r>
              <a:rPr lang="en-US" altLang="zh-CN" sz="1800" b="1" cap="none" dirty="0"/>
              <a:t>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2 </a:t>
            </a:r>
            <a:r>
              <a:rPr lang="zh-CN" altLang="en-US" sz="1800" b="1" cap="none" dirty="0"/>
              <a:t>返回</a:t>
            </a:r>
            <a:r>
              <a:rPr lang="en-US" altLang="zh-CN" sz="1800" b="1" cap="none" dirty="0"/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/>
              <a:t>TrieNode</a:t>
            </a:r>
            <a:r>
              <a:rPr lang="en-US" altLang="zh-CN" sz="1800" b="1" cap="none" dirty="0"/>
              <a:t> </a:t>
            </a:r>
            <a:r>
              <a:rPr lang="en-US" altLang="zh-CN" sz="1800" b="1" cap="none" dirty="0">
                <a:solidFill>
                  <a:srgbClr val="9900CC"/>
                </a:solidFill>
              </a:rPr>
              <a:t>get</a:t>
            </a:r>
            <a:r>
              <a:rPr lang="en-US" altLang="zh-CN" sz="1800" b="1" cap="none" dirty="0"/>
              <a:t>(char </a:t>
            </a:r>
            <a:r>
              <a:rPr lang="en-US" altLang="zh-CN" sz="1800" b="1" cap="none" dirty="0" err="1"/>
              <a:t>eachChar</a:t>
            </a:r>
            <a:r>
              <a:rPr lang="en-US" altLang="zh-CN" sz="1800" b="1" cap="none" dirty="0"/>
              <a:t>)</a:t>
            </a:r>
            <a:r>
              <a:rPr lang="zh-CN" altLang="en-US" sz="1800" b="1" cap="none" dirty="0"/>
              <a:t>：返回</a:t>
            </a:r>
            <a:r>
              <a:rPr lang="en-US" altLang="zh-CN" sz="1800" b="1" cap="none" dirty="0" err="1"/>
              <a:t>eachChar</a:t>
            </a:r>
            <a:r>
              <a:rPr lang="zh-CN" altLang="en-US" sz="1800" b="1" cap="none" dirty="0"/>
              <a:t>位置的节点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1</a:t>
            </a:r>
            <a:r>
              <a:rPr lang="zh-CN" altLang="en-US" sz="1800" b="1" cap="none" dirty="0"/>
              <a:t>参数非法返回</a:t>
            </a:r>
            <a:r>
              <a:rPr lang="en-US" altLang="zh-CN" sz="1800" b="1" cap="none" dirty="0"/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2 </a:t>
            </a:r>
            <a:r>
              <a:rPr lang="zh-CN" altLang="en-US" sz="1800" b="1" cap="none" dirty="0"/>
              <a:t>返回</a:t>
            </a:r>
            <a:r>
              <a:rPr lang="en-US" altLang="zh-CN" sz="1800" b="1" cap="none" dirty="0" err="1"/>
              <a:t>childNode</a:t>
            </a:r>
            <a:r>
              <a:rPr lang="en-US" altLang="zh-CN" sz="1800" b="1" cap="none" dirty="0"/>
              <a:t>[</a:t>
            </a:r>
            <a:r>
              <a:rPr lang="en-US" altLang="zh-CN" sz="1800" b="1" cap="none" dirty="0" err="1"/>
              <a:t>eachChar</a:t>
            </a:r>
            <a:r>
              <a:rPr lang="en-US" altLang="zh-CN" sz="1800" b="1" cap="none" dirty="0"/>
              <a:t> – ‘a’]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void </a:t>
            </a:r>
            <a:r>
              <a:rPr lang="en-US" altLang="zh-CN" sz="1800" b="1" cap="none" dirty="0">
                <a:solidFill>
                  <a:srgbClr val="9900CC"/>
                </a:solidFill>
              </a:rPr>
              <a:t>set</a:t>
            </a:r>
            <a:r>
              <a:rPr lang="en-US" altLang="zh-CN" sz="1800" b="1" cap="none" dirty="0"/>
              <a:t>(char </a:t>
            </a:r>
            <a:r>
              <a:rPr lang="en-US" altLang="zh-CN" sz="1800" b="1" cap="none" dirty="0" err="1"/>
              <a:t>eachChar</a:t>
            </a:r>
            <a:r>
              <a:rPr lang="en-US" altLang="zh-CN" sz="1800" b="1" cap="none" dirty="0"/>
              <a:t>, </a:t>
            </a:r>
            <a:r>
              <a:rPr lang="en-US" altLang="zh-CN" sz="1800" b="1" cap="none" dirty="0" err="1"/>
              <a:t>TrieNode</a:t>
            </a:r>
            <a:r>
              <a:rPr lang="en-US" altLang="zh-CN" sz="1800" b="1" cap="none" dirty="0"/>
              <a:t> </a:t>
            </a:r>
            <a:r>
              <a:rPr lang="en-US" altLang="zh-CN" sz="1800" b="1" cap="none" dirty="0" err="1"/>
              <a:t>eachNode</a:t>
            </a:r>
            <a:r>
              <a:rPr lang="en-US" altLang="zh-CN" sz="1800" b="1" cap="none" dirty="0"/>
              <a:t>)</a:t>
            </a:r>
            <a:r>
              <a:rPr lang="zh-CN" altLang="en-US" sz="1800" b="1" cap="none" dirty="0"/>
              <a:t>：将</a:t>
            </a:r>
            <a:r>
              <a:rPr lang="en-US" altLang="zh-CN" sz="1800" b="1" cap="none" dirty="0" err="1"/>
              <a:t>eachNode</a:t>
            </a:r>
            <a:r>
              <a:rPr lang="zh-CN" altLang="en-US" sz="1800" b="1" cap="none" dirty="0"/>
              <a:t>存入</a:t>
            </a:r>
            <a:r>
              <a:rPr lang="en-US" altLang="zh-CN" sz="1800" b="1" cap="none" dirty="0" err="1"/>
              <a:t>childNode</a:t>
            </a:r>
            <a:r>
              <a:rPr lang="zh-CN" altLang="en-US" sz="1800" b="1" cap="none" dirty="0"/>
              <a:t>的</a:t>
            </a:r>
            <a:r>
              <a:rPr lang="en-US" altLang="zh-CN" sz="1800" b="1" cap="none" dirty="0" err="1"/>
              <a:t>eachChar</a:t>
            </a:r>
            <a:r>
              <a:rPr lang="zh-CN" altLang="en-US" sz="1800" b="1" cap="none" dirty="0"/>
              <a:t>位置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1 </a:t>
            </a:r>
            <a:r>
              <a:rPr lang="zh-CN" altLang="en-US" sz="1800" b="1" cap="none" dirty="0"/>
              <a:t>参数非法，返回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2 </a:t>
            </a:r>
            <a:r>
              <a:rPr lang="en-US" altLang="zh-CN" sz="1800" b="1" cap="none" dirty="0" err="1"/>
              <a:t>childNode</a:t>
            </a:r>
            <a:r>
              <a:rPr lang="en-US" altLang="zh-CN" sz="1800" b="1" cap="none" dirty="0"/>
              <a:t>[</a:t>
            </a:r>
            <a:r>
              <a:rPr lang="en-US" altLang="zh-CN" sz="1800" b="1" cap="none" dirty="0" err="1"/>
              <a:t>eachChar</a:t>
            </a:r>
            <a:r>
              <a:rPr lang="en-US" altLang="zh-CN" sz="1800" b="1" cap="none" dirty="0"/>
              <a:t> - 'a'] = </a:t>
            </a:r>
            <a:r>
              <a:rPr lang="en-US" altLang="zh-CN" sz="1800" b="1" cap="none" dirty="0" err="1"/>
              <a:t>eachNode</a:t>
            </a: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/>
              <a:t>boolean</a:t>
            </a:r>
            <a:r>
              <a:rPr lang="en-US" altLang="zh-CN" sz="1800" b="1" cap="none" dirty="0"/>
              <a:t> </a:t>
            </a:r>
            <a:r>
              <a:rPr lang="en-US" altLang="zh-CN" sz="1800" b="1" cap="none" dirty="0" err="1">
                <a:solidFill>
                  <a:srgbClr val="9900CC"/>
                </a:solidFill>
              </a:rPr>
              <a:t>getEndFlag</a:t>
            </a:r>
            <a:r>
              <a:rPr lang="en-US" altLang="zh-CN" sz="1800" b="1" cap="none" dirty="0"/>
              <a:t>()</a:t>
            </a:r>
            <a:r>
              <a:rPr lang="zh-CN" altLang="en-US" sz="1800" b="1" cap="none" dirty="0"/>
              <a:t>：返回</a:t>
            </a:r>
            <a:r>
              <a:rPr lang="en-US" altLang="zh-CN" sz="1800" b="1" cap="none" dirty="0" err="1"/>
              <a:t>endFlag</a:t>
            </a: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>
                <a:solidFill>
                  <a:srgbClr val="9900CC"/>
                </a:solidFill>
              </a:rPr>
              <a:t>setEndFlag</a:t>
            </a:r>
            <a:r>
              <a:rPr lang="en-US" altLang="zh-CN" sz="1800" b="1" cap="none" dirty="0"/>
              <a:t>(</a:t>
            </a:r>
            <a:r>
              <a:rPr lang="en-US" altLang="zh-CN" sz="1800" b="1" cap="none" dirty="0" err="1"/>
              <a:t>boolean</a:t>
            </a:r>
            <a:r>
              <a:rPr lang="en-US" altLang="zh-CN" sz="1800" b="1" cap="none" dirty="0"/>
              <a:t> </a:t>
            </a:r>
            <a:r>
              <a:rPr lang="en-US" altLang="zh-CN" sz="1800" b="1" cap="none" dirty="0" err="1"/>
              <a:t>endFlag</a:t>
            </a:r>
            <a:r>
              <a:rPr lang="en-US" altLang="zh-CN" sz="1800" b="1" cap="none" dirty="0"/>
              <a:t>)</a:t>
            </a:r>
            <a:r>
              <a:rPr lang="zh-CN" altLang="en-US" sz="1800" b="1" cap="none" dirty="0"/>
              <a:t>：给</a:t>
            </a:r>
            <a:r>
              <a:rPr lang="en-US" altLang="zh-CN" sz="1800" b="1" cap="none" dirty="0" err="1"/>
              <a:t>endFlag</a:t>
            </a:r>
            <a:r>
              <a:rPr lang="zh-CN" altLang="en-US" sz="1800" b="1" cap="none" dirty="0"/>
              <a:t>赋值</a:t>
            </a: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srgbClr val="0000CC"/>
                </a:solidFill>
              </a:rPr>
              <a:t>备注</a:t>
            </a:r>
            <a:r>
              <a:rPr lang="zh-CN" altLang="en-US" sz="1800" b="1" cap="none" dirty="0"/>
              <a:t>：</a:t>
            </a:r>
            <a:r>
              <a:rPr lang="zh-CN" altLang="en-US" sz="1800" b="1" cap="none" dirty="0">
                <a:solidFill>
                  <a:srgbClr val="009900"/>
                </a:solidFill>
              </a:rPr>
              <a:t>为了简化代码，成员变量可以声明为</a:t>
            </a:r>
            <a:r>
              <a:rPr lang="en-US" altLang="zh-CN" sz="1800" b="1" cap="none" dirty="0">
                <a:solidFill>
                  <a:srgbClr val="009900"/>
                </a:solidFill>
              </a:rPr>
              <a:t>public</a:t>
            </a:r>
            <a:r>
              <a:rPr lang="zh-CN" altLang="en-US" sz="1800" b="1" cap="none" dirty="0">
                <a:solidFill>
                  <a:srgbClr val="009900"/>
                </a:solidFill>
              </a:rPr>
              <a:t>类型，删掉所有成员函数。</a:t>
            </a:r>
            <a:endParaRPr lang="en-US" altLang="zh-CN" sz="1800" b="1" cap="none" dirty="0">
              <a:solidFill>
                <a:srgbClr val="0099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0A9BC8-995D-4E34-AF12-B44D0EA3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500" y="18590"/>
            <a:ext cx="4456500" cy="68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1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044" y="92480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8588"/>
            <a:ext cx="6886967" cy="6839411"/>
          </a:xfrm>
        </p:spPr>
        <p:txBody>
          <a:bodyPr/>
          <a:lstStyle/>
          <a:p>
            <a:r>
              <a:rPr lang="zh-CN" altLang="en-US" sz="2400" b="1" cap="none" dirty="0"/>
              <a:t>实现</a:t>
            </a:r>
            <a:r>
              <a:rPr lang="en-US" altLang="zh-CN" sz="2400" b="1" cap="none" dirty="0" err="1"/>
              <a:t>Trie</a:t>
            </a:r>
            <a:r>
              <a:rPr lang="zh-CN" altLang="en-US" sz="2400" b="1" cap="none" dirty="0"/>
              <a:t>类</a:t>
            </a:r>
            <a:endParaRPr lang="en-US" altLang="zh-CN" sz="24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srgbClr val="6600FF"/>
                </a:solidFill>
              </a:rPr>
              <a:t>成员变量：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/>
              <a:t>TrieNode</a:t>
            </a:r>
            <a:r>
              <a:rPr lang="en-US" altLang="zh-CN" sz="1800" b="1" cap="none" dirty="0"/>
              <a:t> </a:t>
            </a:r>
            <a:r>
              <a:rPr lang="en-US" altLang="zh-CN" sz="1800" b="1" cap="none" dirty="0">
                <a:solidFill>
                  <a:srgbClr val="CC6600"/>
                </a:solidFill>
              </a:rPr>
              <a:t>root</a:t>
            </a:r>
            <a:r>
              <a:rPr lang="en-US" altLang="zh-CN" sz="1800" b="1" cap="none" dirty="0"/>
              <a:t>; //</a:t>
            </a:r>
            <a:r>
              <a:rPr lang="zh-CN" altLang="en-US" sz="1800" b="1" cap="none" dirty="0"/>
              <a:t>根节点</a:t>
            </a:r>
            <a:endParaRPr lang="zh-CN" altLang="en-US" sz="1800" b="1" cap="none" dirty="0">
              <a:solidFill>
                <a:srgbClr val="FF3399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srgbClr val="6600FF"/>
                </a:solidFill>
              </a:rPr>
              <a:t>构造函数：</a:t>
            </a:r>
            <a:endParaRPr lang="en-US" altLang="zh-CN" sz="1800" b="1" cap="none" dirty="0">
              <a:solidFill>
                <a:srgbClr val="6600F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>
                <a:solidFill>
                  <a:srgbClr val="9900CC"/>
                </a:solidFill>
              </a:rPr>
              <a:t>Trie</a:t>
            </a:r>
            <a:r>
              <a:rPr lang="en-US" altLang="zh-CN" sz="1800" b="1" cap="none" dirty="0">
                <a:solidFill>
                  <a:srgbClr val="9900CC"/>
                </a:solidFill>
              </a:rPr>
              <a:t>()</a:t>
            </a:r>
            <a:r>
              <a:rPr lang="zh-CN" altLang="en-US" sz="1800" b="1" cap="none" dirty="0">
                <a:solidFill>
                  <a:srgbClr val="9900CC"/>
                </a:solidFill>
              </a:rPr>
              <a:t>：</a:t>
            </a:r>
            <a:r>
              <a:rPr lang="zh-CN" altLang="en-US" sz="1800" b="1" cap="none" dirty="0"/>
              <a:t>初始化根节点</a:t>
            </a: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srgbClr val="6600FF"/>
                </a:solidFill>
              </a:rPr>
              <a:t>成员函数：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void</a:t>
            </a:r>
            <a:r>
              <a:rPr lang="en-US" altLang="zh-CN" sz="1800" b="1" cap="none" dirty="0">
                <a:solidFill>
                  <a:srgbClr val="9900CC"/>
                </a:solidFill>
              </a:rPr>
              <a:t> insert</a:t>
            </a:r>
            <a:r>
              <a:rPr lang="en-US" altLang="zh-CN" sz="1800" b="1" cap="none" dirty="0"/>
              <a:t>(String word)</a:t>
            </a:r>
            <a:r>
              <a:rPr lang="zh-CN" altLang="en-US" sz="1800" b="1" cap="none" dirty="0"/>
              <a:t>：插入一个单词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1 </a:t>
            </a:r>
            <a:r>
              <a:rPr lang="zh-CN" altLang="en-US" sz="1800" b="1" cap="none" dirty="0"/>
              <a:t>如果参数非法或为空，返回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2 </a:t>
            </a:r>
            <a:r>
              <a:rPr lang="zh-CN" altLang="en-US" sz="1800" b="1" cap="none" dirty="0"/>
              <a:t>将</a:t>
            </a:r>
            <a:r>
              <a:rPr lang="en-US" altLang="zh-CN" sz="1800" b="1" cap="none" dirty="0"/>
              <a:t>word</a:t>
            </a:r>
            <a:r>
              <a:rPr lang="zh-CN" altLang="en-US" sz="1800" b="1" cap="none" dirty="0"/>
              <a:t>转换为字符数组</a:t>
            </a:r>
            <a:r>
              <a:rPr lang="en-US" altLang="zh-CN" sz="1800" b="1" cap="none" dirty="0" err="1"/>
              <a:t>charArray</a:t>
            </a:r>
            <a:r>
              <a:rPr lang="zh-CN" altLang="en-US" sz="1800" b="1" cap="none" dirty="0"/>
              <a:t>，初始化</a:t>
            </a:r>
            <a:r>
              <a:rPr lang="en-US" altLang="zh-CN" sz="1800" b="1" cap="none" dirty="0" err="1"/>
              <a:t>currentNode</a:t>
            </a:r>
            <a:r>
              <a:rPr lang="zh-CN" altLang="en-US" sz="1800" b="1" cap="none" dirty="0"/>
              <a:t>为</a:t>
            </a:r>
            <a:r>
              <a:rPr lang="en-US" altLang="zh-CN" sz="1800" b="1" cap="none" dirty="0"/>
              <a:t>root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3 </a:t>
            </a:r>
            <a:r>
              <a:rPr lang="zh-CN" altLang="en-US" sz="1800" b="1" cap="none" dirty="0"/>
              <a:t>游标</a:t>
            </a:r>
            <a:r>
              <a:rPr lang="en-US" altLang="zh-CN" sz="1800" b="1" cap="none" dirty="0" err="1"/>
              <a:t>i</a:t>
            </a:r>
            <a:r>
              <a:rPr lang="zh-CN" altLang="en-US" sz="1800" b="1" cap="none" dirty="0"/>
              <a:t>从</a:t>
            </a:r>
            <a:r>
              <a:rPr lang="en-US" altLang="zh-CN" sz="1800" b="1" cap="none" dirty="0"/>
              <a:t>0</a:t>
            </a:r>
            <a:r>
              <a:rPr lang="zh-CN" altLang="en-US" sz="1800" b="1" cap="none" dirty="0"/>
              <a:t>遍历至</a:t>
            </a:r>
            <a:r>
              <a:rPr lang="en-US" altLang="zh-CN" sz="1800" b="1" cap="none" dirty="0" err="1"/>
              <a:t>charArray.length</a:t>
            </a:r>
            <a:r>
              <a:rPr lang="en-US" altLang="zh-CN" sz="1800" b="1" cap="none" dirty="0"/>
              <a:t> – 1</a:t>
            </a:r>
            <a:r>
              <a:rPr lang="zh-CN" altLang="en-US" sz="1800" b="1" cap="none" dirty="0"/>
              <a:t>，依次执行如下操作：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/>
              <a:t>    </a:t>
            </a:r>
            <a:r>
              <a:rPr lang="en-US" altLang="zh-CN" sz="1800" b="1" cap="none" dirty="0"/>
              <a:t>3.1 </a:t>
            </a:r>
            <a:r>
              <a:rPr lang="zh-CN" altLang="en-US" sz="1800" b="1" cap="none" dirty="0">
                <a:solidFill>
                  <a:srgbClr val="FF3399"/>
                </a:solidFill>
              </a:rPr>
              <a:t>判断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currentNode</a:t>
            </a:r>
            <a:r>
              <a:rPr lang="zh-CN" altLang="en-US" sz="1800" b="1" cap="none" dirty="0">
                <a:solidFill>
                  <a:srgbClr val="FF3399"/>
                </a:solidFill>
              </a:rPr>
              <a:t>的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charArray</a:t>
            </a:r>
            <a:r>
              <a:rPr lang="en-US" altLang="zh-CN" sz="1800" b="1" cap="none" dirty="0">
                <a:solidFill>
                  <a:srgbClr val="FF3399"/>
                </a:solidFill>
              </a:rPr>
              <a:t>[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i</a:t>
            </a:r>
            <a:r>
              <a:rPr lang="en-US" altLang="zh-CN" sz="1800" b="1" cap="none" dirty="0">
                <a:solidFill>
                  <a:srgbClr val="FF3399"/>
                </a:solidFill>
              </a:rPr>
              <a:t>] - ‘a’</a:t>
            </a:r>
            <a:r>
              <a:rPr lang="zh-CN" altLang="en-US" sz="1800" b="1" cap="none" dirty="0">
                <a:solidFill>
                  <a:srgbClr val="FF3399"/>
                </a:solidFill>
              </a:rPr>
              <a:t>位置的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childNode</a:t>
            </a:r>
            <a:r>
              <a:rPr lang="zh-CN" altLang="en-US" sz="1800" b="1" cap="none" dirty="0">
                <a:solidFill>
                  <a:srgbClr val="FF3399"/>
                </a:solidFill>
              </a:rPr>
              <a:t>是否为</a:t>
            </a:r>
            <a:r>
              <a:rPr lang="en-US" altLang="zh-CN" sz="1800" b="1" cap="none" dirty="0">
                <a:solidFill>
                  <a:srgbClr val="FF3399"/>
                </a:solidFill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        3.1.1 </a:t>
            </a:r>
            <a:r>
              <a:rPr lang="zh-CN" altLang="en-US" sz="1800" b="1" cap="none" dirty="0">
                <a:solidFill>
                  <a:srgbClr val="0000CC"/>
                </a:solidFill>
              </a:rPr>
              <a:t>是的话，创建一个</a:t>
            </a:r>
            <a:r>
              <a:rPr lang="en-US" altLang="zh-CN" sz="1800" b="1" cap="none" dirty="0" err="1">
                <a:solidFill>
                  <a:srgbClr val="0000CC"/>
                </a:solidFill>
              </a:rPr>
              <a:t>TrieNode</a:t>
            </a:r>
            <a:r>
              <a:rPr lang="zh-CN" altLang="en-US" sz="1800" b="1" cap="none" dirty="0">
                <a:solidFill>
                  <a:srgbClr val="0000CC"/>
                </a:solidFill>
              </a:rPr>
              <a:t>存入该位置（</a:t>
            </a:r>
            <a:r>
              <a:rPr lang="en-US" altLang="zh-CN" sz="1800" b="1" cap="none" dirty="0">
                <a:solidFill>
                  <a:srgbClr val="CC00CC"/>
                </a:solidFill>
              </a:rPr>
              <a:t>root</a:t>
            </a:r>
            <a:r>
              <a:rPr lang="zh-CN" altLang="en-US" sz="1800" b="1" cap="none" dirty="0">
                <a:solidFill>
                  <a:srgbClr val="CC00CC"/>
                </a:solidFill>
              </a:rPr>
              <a:t>不存值，</a:t>
            </a:r>
            <a:r>
              <a:rPr lang="en-US" altLang="zh-CN" sz="1800" b="1" cap="none" dirty="0" err="1">
                <a:solidFill>
                  <a:srgbClr val="CC00CC"/>
                </a:solidFill>
              </a:rPr>
              <a:t>childNode</a:t>
            </a:r>
            <a:r>
              <a:rPr lang="zh-CN" altLang="en-US" sz="1800" b="1" cap="none" dirty="0">
                <a:solidFill>
                  <a:srgbClr val="CC00CC"/>
                </a:solidFill>
              </a:rPr>
              <a:t>某个位置非</a:t>
            </a:r>
            <a:r>
              <a:rPr lang="en-US" altLang="zh-CN" sz="1800" b="1" cap="none" dirty="0">
                <a:solidFill>
                  <a:srgbClr val="CC00CC"/>
                </a:solidFill>
              </a:rPr>
              <a:t>null</a:t>
            </a:r>
            <a:r>
              <a:rPr lang="zh-CN" altLang="en-US" sz="1800" b="1" cap="none" dirty="0">
                <a:solidFill>
                  <a:srgbClr val="CC00CC"/>
                </a:solidFill>
              </a:rPr>
              <a:t>，表示该位置</a:t>
            </a:r>
            <a:r>
              <a:rPr lang="en-US" altLang="zh-CN" sz="1800" b="1" cap="none" dirty="0">
                <a:solidFill>
                  <a:srgbClr val="CC00CC"/>
                </a:solidFill>
              </a:rPr>
              <a:t>[0, 25]</a:t>
            </a:r>
            <a:r>
              <a:rPr lang="zh-CN" altLang="en-US" sz="1800" b="1" cap="none" dirty="0">
                <a:solidFill>
                  <a:srgbClr val="CC00CC"/>
                </a:solidFill>
              </a:rPr>
              <a:t>对应的字符</a:t>
            </a:r>
            <a:r>
              <a:rPr lang="en-US" altLang="zh-CN" sz="1800" b="1" cap="none" dirty="0">
                <a:solidFill>
                  <a:srgbClr val="CC00CC"/>
                </a:solidFill>
              </a:rPr>
              <a:t>[‘a’, ‘z’]</a:t>
            </a:r>
            <a:r>
              <a:rPr lang="zh-CN" altLang="en-US" sz="1800" b="1" cap="none" dirty="0">
                <a:solidFill>
                  <a:srgbClr val="CC00CC"/>
                </a:solidFill>
              </a:rPr>
              <a:t>存在</a:t>
            </a:r>
            <a:r>
              <a:rPr lang="zh-CN" altLang="en-US" sz="1800" b="1" cap="none" dirty="0">
                <a:solidFill>
                  <a:srgbClr val="0000CC"/>
                </a:solidFill>
              </a:rPr>
              <a:t>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/>
              <a:t>    </a:t>
            </a:r>
            <a:r>
              <a:rPr lang="en-US" altLang="zh-CN" sz="1800" b="1" cap="none" dirty="0"/>
              <a:t>3.2 </a:t>
            </a:r>
            <a:r>
              <a:rPr lang="zh-CN" altLang="en-US" sz="1800" b="1" cap="none" dirty="0">
                <a:solidFill>
                  <a:srgbClr val="009900"/>
                </a:solidFill>
              </a:rPr>
              <a:t>将</a:t>
            </a:r>
            <a:r>
              <a:rPr lang="en-US" altLang="zh-CN" sz="1800" b="1" cap="none" dirty="0" err="1">
                <a:solidFill>
                  <a:srgbClr val="009900"/>
                </a:solidFill>
              </a:rPr>
              <a:t>childNode</a:t>
            </a:r>
            <a:r>
              <a:rPr lang="zh-CN" altLang="en-US" sz="1800" b="1" cap="none" dirty="0">
                <a:solidFill>
                  <a:srgbClr val="009900"/>
                </a:solidFill>
              </a:rPr>
              <a:t>的</a:t>
            </a:r>
            <a:r>
              <a:rPr lang="en-US" altLang="zh-CN" sz="1800" b="1" cap="none" dirty="0" err="1">
                <a:solidFill>
                  <a:srgbClr val="009900"/>
                </a:solidFill>
              </a:rPr>
              <a:t>charArray</a:t>
            </a:r>
            <a:r>
              <a:rPr lang="en-US" altLang="zh-CN" sz="1800" b="1" cap="none" dirty="0">
                <a:solidFill>
                  <a:srgbClr val="009900"/>
                </a:solidFill>
              </a:rPr>
              <a:t>[</a:t>
            </a:r>
            <a:r>
              <a:rPr lang="en-US" altLang="zh-CN" sz="1800" b="1" cap="none" dirty="0" err="1">
                <a:solidFill>
                  <a:srgbClr val="009900"/>
                </a:solidFill>
              </a:rPr>
              <a:t>i</a:t>
            </a:r>
            <a:r>
              <a:rPr lang="en-US" altLang="zh-CN" sz="1800" b="1" cap="none" dirty="0">
                <a:solidFill>
                  <a:srgbClr val="009900"/>
                </a:solidFill>
              </a:rPr>
              <a:t>] - ‘a’</a:t>
            </a:r>
            <a:r>
              <a:rPr lang="zh-CN" altLang="en-US" sz="1800" b="1" cap="none" dirty="0">
                <a:solidFill>
                  <a:srgbClr val="009900"/>
                </a:solidFill>
              </a:rPr>
              <a:t>位置的节点，赋值给</a:t>
            </a:r>
            <a:r>
              <a:rPr lang="en-US" altLang="zh-CN" sz="1800" b="1" cap="none" dirty="0" err="1">
                <a:solidFill>
                  <a:srgbClr val="009900"/>
                </a:solidFill>
              </a:rPr>
              <a:t>currentNode</a:t>
            </a:r>
            <a:endParaRPr lang="en-US" altLang="zh-CN" sz="1800" b="1" cap="none" dirty="0">
              <a:solidFill>
                <a:srgbClr val="0099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4 </a:t>
            </a:r>
            <a:r>
              <a:rPr lang="zh-CN" altLang="en-US" sz="1800" b="1" cap="none" dirty="0">
                <a:solidFill>
                  <a:srgbClr val="CC6600"/>
                </a:solidFill>
              </a:rPr>
              <a:t>将</a:t>
            </a:r>
            <a:r>
              <a:rPr lang="en-US" altLang="zh-CN" sz="1800" b="1" cap="none" dirty="0" err="1">
                <a:solidFill>
                  <a:srgbClr val="CC6600"/>
                </a:solidFill>
              </a:rPr>
              <a:t>currentNode</a:t>
            </a:r>
            <a:r>
              <a:rPr lang="zh-CN" altLang="en-US" sz="1800" b="1" cap="none" dirty="0">
                <a:solidFill>
                  <a:srgbClr val="CC6600"/>
                </a:solidFill>
              </a:rPr>
              <a:t>的</a:t>
            </a:r>
            <a:r>
              <a:rPr lang="en-US" altLang="zh-CN" sz="1800" b="1" cap="none" dirty="0" err="1">
                <a:solidFill>
                  <a:srgbClr val="CC6600"/>
                </a:solidFill>
              </a:rPr>
              <a:t>endFlag</a:t>
            </a:r>
            <a:r>
              <a:rPr lang="zh-CN" altLang="en-US" sz="1800" b="1" cap="none" dirty="0">
                <a:solidFill>
                  <a:srgbClr val="CC6600"/>
                </a:solidFill>
              </a:rPr>
              <a:t>设置为</a:t>
            </a:r>
            <a:r>
              <a:rPr lang="en-US" altLang="zh-CN" sz="1800" b="1" cap="none" dirty="0">
                <a:solidFill>
                  <a:srgbClr val="CC660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5 </a:t>
            </a:r>
            <a:r>
              <a:rPr lang="zh-CN" altLang="en-US" sz="1800" b="1" cap="none" dirty="0"/>
              <a:t>给</a:t>
            </a:r>
            <a:r>
              <a:rPr lang="en-US" altLang="zh-CN" sz="1800" b="1" cap="none" dirty="0" err="1"/>
              <a:t>currentNode</a:t>
            </a:r>
            <a:r>
              <a:rPr lang="zh-CN" altLang="en-US" sz="1800" b="1" cap="none" dirty="0"/>
              <a:t>的</a:t>
            </a:r>
            <a:r>
              <a:rPr lang="en-US" altLang="zh-CN" sz="1800" b="1" cap="none" dirty="0" err="1"/>
              <a:t>eachWord</a:t>
            </a:r>
            <a:r>
              <a:rPr lang="zh-CN" altLang="en-US" sz="1800" b="1" cap="none" dirty="0"/>
              <a:t>赋值为</a:t>
            </a:r>
            <a:r>
              <a:rPr lang="en-US" altLang="zh-CN" sz="1800" b="1" cap="none" dirty="0"/>
              <a:t>word[</a:t>
            </a:r>
            <a:r>
              <a:rPr lang="zh-CN" altLang="en-US" sz="1800" b="1" cap="none" dirty="0"/>
              <a:t>必要时执行</a:t>
            </a:r>
            <a:r>
              <a:rPr lang="en-US" altLang="zh-CN" sz="1800" b="1" cap="none" dirty="0"/>
              <a:t>]</a:t>
            </a:r>
            <a:endParaRPr lang="zh-CN" altLang="en-US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/>
              <a:t>时间复杂度：</a:t>
            </a:r>
            <a:r>
              <a:rPr lang="en-US" altLang="zh-CN" sz="1800" b="1" cap="none" dirty="0"/>
              <a:t>O(m)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/>
              <a:t>空间复杂度：</a:t>
            </a:r>
            <a:r>
              <a:rPr lang="en-US" altLang="zh-CN" sz="1800" b="1" cap="none" dirty="0"/>
              <a:t>O(m)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5BD91D-CCBE-4118-BA1F-467B9240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967" y="819293"/>
            <a:ext cx="5296761" cy="47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4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044" y="92480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8588"/>
            <a:ext cx="7019778" cy="6839411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cap="none" dirty="0"/>
              <a:t>实现</a:t>
            </a:r>
            <a:r>
              <a:rPr lang="en-US" altLang="zh-CN" sz="2400" b="1" cap="none" dirty="0" err="1"/>
              <a:t>Trie</a:t>
            </a:r>
            <a:r>
              <a:rPr lang="zh-CN" altLang="en-US" sz="2400" b="1" cap="none" dirty="0"/>
              <a:t>类</a:t>
            </a:r>
            <a:endParaRPr lang="en-US" altLang="zh-CN" sz="24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solidFill>
                  <a:srgbClr val="6600FF"/>
                </a:solidFill>
              </a:rPr>
              <a:t>成员函数：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/>
              <a:t>TrieNode</a:t>
            </a:r>
            <a:r>
              <a:rPr lang="en-US" altLang="zh-CN" sz="1800" b="1" cap="none" dirty="0">
                <a:solidFill>
                  <a:srgbClr val="9900CC"/>
                </a:solidFill>
              </a:rPr>
              <a:t> </a:t>
            </a:r>
            <a:r>
              <a:rPr lang="en-US" altLang="zh-CN" sz="1800" b="1" cap="none" dirty="0" err="1">
                <a:solidFill>
                  <a:srgbClr val="9900CC"/>
                </a:solidFill>
              </a:rPr>
              <a:t>searchPrefix</a:t>
            </a:r>
            <a:r>
              <a:rPr lang="en-US" altLang="zh-CN" sz="1800" b="1" cap="none" dirty="0"/>
              <a:t>(String word)</a:t>
            </a:r>
            <a:r>
              <a:rPr lang="zh-CN" altLang="en-US" sz="1800" b="1" cap="none" dirty="0"/>
              <a:t>：查找单词末字母所在的节点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1 </a:t>
            </a:r>
            <a:r>
              <a:rPr lang="zh-CN" altLang="en-US" sz="1800" b="1" cap="none" dirty="0"/>
              <a:t>如果参数非法或者为空，返回</a:t>
            </a:r>
            <a:r>
              <a:rPr lang="en-US" altLang="zh-CN" sz="1800" b="1" cap="none" dirty="0"/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2 </a:t>
            </a:r>
            <a:r>
              <a:rPr lang="zh-CN" altLang="en-US" sz="1800" b="1" cap="none" dirty="0"/>
              <a:t>将</a:t>
            </a:r>
            <a:r>
              <a:rPr lang="en-US" altLang="zh-CN" sz="1800" b="1" cap="none" dirty="0"/>
              <a:t>word</a:t>
            </a:r>
            <a:r>
              <a:rPr lang="zh-CN" altLang="en-US" sz="1800" b="1" cap="none" dirty="0"/>
              <a:t>转化为字符数组</a:t>
            </a:r>
            <a:r>
              <a:rPr lang="en-US" altLang="zh-CN" sz="1800" b="1" cap="none" dirty="0" err="1"/>
              <a:t>charArray</a:t>
            </a:r>
            <a:r>
              <a:rPr lang="zh-CN" altLang="en-US" sz="1800" b="1" cap="none" dirty="0"/>
              <a:t>，</a:t>
            </a:r>
            <a:r>
              <a:rPr lang="en-US" altLang="zh-CN" sz="1800" b="1" cap="none" dirty="0"/>
              <a:t>root</a:t>
            </a:r>
            <a:r>
              <a:rPr lang="zh-CN" altLang="en-US" sz="1800" b="1" cap="none" dirty="0"/>
              <a:t>赋值为</a:t>
            </a:r>
            <a:r>
              <a:rPr lang="en-US" altLang="zh-CN" sz="1800" b="1" cap="none" dirty="0" err="1"/>
              <a:t>currentNode</a:t>
            </a: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3 </a:t>
            </a:r>
            <a:r>
              <a:rPr lang="zh-CN" altLang="en-US" sz="1800" b="1" cap="none" dirty="0"/>
              <a:t>游标</a:t>
            </a:r>
            <a:r>
              <a:rPr lang="en-US" altLang="zh-CN" sz="1800" b="1" cap="none" dirty="0" err="1"/>
              <a:t>i</a:t>
            </a:r>
            <a:r>
              <a:rPr lang="zh-CN" altLang="en-US" sz="1800" b="1" cap="none" dirty="0"/>
              <a:t>从</a:t>
            </a:r>
            <a:r>
              <a:rPr lang="en-US" altLang="zh-CN" sz="1800" b="1" cap="none" dirty="0"/>
              <a:t>0</a:t>
            </a:r>
            <a:r>
              <a:rPr lang="zh-CN" altLang="en-US" sz="1800" b="1" cap="none" dirty="0"/>
              <a:t>遍历至</a:t>
            </a:r>
            <a:r>
              <a:rPr lang="en-US" altLang="zh-CN" sz="1800" b="1" cap="none" dirty="0" err="1"/>
              <a:t>charArray.length</a:t>
            </a:r>
            <a:r>
              <a:rPr lang="en-US" altLang="zh-CN" sz="1800" b="1" cap="none" dirty="0"/>
              <a:t> – 1</a:t>
            </a:r>
            <a:r>
              <a:rPr lang="zh-CN" altLang="en-US" sz="1800" b="1" cap="none" dirty="0"/>
              <a:t>，依次执行如下操作：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/>
              <a:t>    </a:t>
            </a:r>
            <a:r>
              <a:rPr lang="en-US" altLang="zh-CN" sz="1800" b="1" cap="none" dirty="0"/>
              <a:t>3.1 </a:t>
            </a:r>
            <a:r>
              <a:rPr lang="zh-CN" altLang="en-US" sz="1800" b="1" cap="none" dirty="0">
                <a:solidFill>
                  <a:srgbClr val="FF3399"/>
                </a:solidFill>
              </a:rPr>
              <a:t>判断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currentNode</a:t>
            </a:r>
            <a:r>
              <a:rPr lang="zh-CN" altLang="en-US" sz="1800" b="1" cap="none" dirty="0">
                <a:solidFill>
                  <a:srgbClr val="FF3399"/>
                </a:solidFill>
              </a:rPr>
              <a:t>的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charArray</a:t>
            </a:r>
            <a:r>
              <a:rPr lang="en-US" altLang="zh-CN" sz="1800" b="1" cap="none" dirty="0">
                <a:solidFill>
                  <a:srgbClr val="FF3399"/>
                </a:solidFill>
              </a:rPr>
              <a:t>[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i</a:t>
            </a:r>
            <a:r>
              <a:rPr lang="en-US" altLang="zh-CN" sz="1800" b="1" cap="none" dirty="0">
                <a:solidFill>
                  <a:srgbClr val="FF3399"/>
                </a:solidFill>
              </a:rPr>
              <a:t>] - ‘a’</a:t>
            </a:r>
            <a:r>
              <a:rPr lang="zh-CN" altLang="en-US" sz="1800" b="1" cap="none" dirty="0">
                <a:solidFill>
                  <a:srgbClr val="FF3399"/>
                </a:solidFill>
              </a:rPr>
              <a:t>位置的节点是否为</a:t>
            </a:r>
            <a:r>
              <a:rPr lang="en-US" altLang="zh-CN" sz="1800" b="1" cap="none" dirty="0">
                <a:solidFill>
                  <a:srgbClr val="FF3399"/>
                </a:solidFill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        3.1.1 </a:t>
            </a:r>
            <a:r>
              <a:rPr lang="zh-CN" altLang="en-US" sz="1800" b="1" cap="none" dirty="0">
                <a:solidFill>
                  <a:srgbClr val="CC6600"/>
                </a:solidFill>
              </a:rPr>
              <a:t>是的话，返回</a:t>
            </a:r>
            <a:r>
              <a:rPr lang="en-US" altLang="zh-CN" sz="1800" b="1" cap="none" dirty="0">
                <a:solidFill>
                  <a:srgbClr val="CC6600"/>
                </a:solidFill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        3.1.2 </a:t>
            </a:r>
            <a:r>
              <a:rPr lang="zh-CN" altLang="en-US" sz="1800" b="1" cap="none" dirty="0">
                <a:solidFill>
                  <a:srgbClr val="0000CC"/>
                </a:solidFill>
              </a:rPr>
              <a:t>否的话，将找到的节点赋值为</a:t>
            </a:r>
            <a:r>
              <a:rPr lang="en-US" altLang="zh-CN" sz="1800" b="1" cap="none" dirty="0" err="1">
                <a:solidFill>
                  <a:srgbClr val="0000CC"/>
                </a:solidFill>
              </a:rPr>
              <a:t>currentNode</a:t>
            </a:r>
            <a:endParaRPr lang="en-US" altLang="zh-CN" sz="1800" b="1" cap="none" dirty="0">
              <a:solidFill>
                <a:srgbClr val="0000CC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4 </a:t>
            </a:r>
            <a:r>
              <a:rPr lang="zh-CN" altLang="en-US" sz="1800" b="1" cap="none" dirty="0">
                <a:solidFill>
                  <a:srgbClr val="009900"/>
                </a:solidFill>
              </a:rPr>
              <a:t>返回</a:t>
            </a:r>
            <a:r>
              <a:rPr lang="en-US" altLang="zh-CN" sz="1800" b="1" cap="none" dirty="0" err="1">
                <a:solidFill>
                  <a:srgbClr val="009900"/>
                </a:solidFill>
              </a:rPr>
              <a:t>currentNode</a:t>
            </a:r>
            <a:r>
              <a:rPr lang="en-US" altLang="zh-CN" sz="1800" b="1" cap="none" dirty="0"/>
              <a:t>[</a:t>
            </a:r>
            <a:r>
              <a:rPr lang="zh-CN" altLang="en-US" sz="1800" b="1" cap="none" dirty="0"/>
              <a:t>必要时携带</a:t>
            </a:r>
            <a:r>
              <a:rPr lang="en-US" altLang="zh-CN" sz="1800" b="1" cap="none" dirty="0" err="1"/>
              <a:t>eachWord</a:t>
            </a:r>
            <a:r>
              <a:rPr lang="zh-CN" altLang="en-US" sz="1800" b="1" cap="none" dirty="0"/>
              <a:t>信息</a:t>
            </a:r>
            <a:r>
              <a:rPr lang="en-US" altLang="zh-CN" sz="1800" b="1" cap="none" dirty="0"/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/>
              <a:t>时间复杂度：</a:t>
            </a:r>
            <a:r>
              <a:rPr lang="en-US" altLang="zh-CN" sz="1800" b="1" cap="none" dirty="0"/>
              <a:t>O(m)</a:t>
            </a:r>
            <a:r>
              <a:rPr lang="zh-CN" altLang="en-US" sz="1800" b="1" cap="none" dirty="0"/>
              <a:t>，空间复杂度：</a:t>
            </a:r>
            <a:r>
              <a:rPr lang="en-US" altLang="zh-CN" sz="1800" b="1" cap="none" dirty="0"/>
              <a:t>O(1)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/>
              <a:t>boolean</a:t>
            </a:r>
            <a:r>
              <a:rPr lang="en-US" altLang="zh-CN" sz="1800" b="1" cap="none" dirty="0"/>
              <a:t> </a:t>
            </a:r>
            <a:r>
              <a:rPr lang="en-US" altLang="zh-CN" sz="1800" b="1" cap="none" dirty="0">
                <a:solidFill>
                  <a:srgbClr val="9900CC"/>
                </a:solidFill>
              </a:rPr>
              <a:t>search</a:t>
            </a:r>
            <a:r>
              <a:rPr lang="en-US" altLang="zh-CN" sz="1800" b="1" cap="none" dirty="0"/>
              <a:t>(String word)</a:t>
            </a:r>
            <a:r>
              <a:rPr lang="zh-CN" altLang="en-US" sz="1800" b="1" cap="none" dirty="0"/>
              <a:t>：查找某个单词是否存在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1 </a:t>
            </a:r>
            <a:r>
              <a:rPr lang="zh-CN" altLang="en-US" sz="1800" b="1" cap="none" dirty="0"/>
              <a:t>如果参数非法或者为空，返回</a:t>
            </a:r>
            <a:r>
              <a:rPr lang="en-US" altLang="zh-CN" sz="1800" b="1" cap="none" dirty="0"/>
              <a:t>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2 </a:t>
            </a:r>
            <a:r>
              <a:rPr lang="zh-CN" altLang="en-US" sz="1800" b="1" cap="none" dirty="0"/>
              <a:t>将</a:t>
            </a:r>
            <a:r>
              <a:rPr lang="en-US" altLang="zh-CN" sz="1800" b="1" cap="none" dirty="0" err="1"/>
              <a:t>searchPrefix</a:t>
            </a:r>
            <a:r>
              <a:rPr lang="en-US" altLang="zh-CN" sz="1800" b="1" cap="none" dirty="0"/>
              <a:t>(word)</a:t>
            </a:r>
            <a:r>
              <a:rPr lang="zh-CN" altLang="en-US" sz="1800" b="1" cap="none" dirty="0"/>
              <a:t>赋值为</a:t>
            </a:r>
            <a:r>
              <a:rPr lang="en-US" altLang="zh-CN" sz="1800" b="1" cap="none" dirty="0" err="1"/>
              <a:t>finalNode</a:t>
            </a: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3 </a:t>
            </a:r>
            <a:r>
              <a:rPr lang="zh-CN" altLang="en-US" sz="1800" b="1" cap="none" dirty="0">
                <a:solidFill>
                  <a:srgbClr val="FF3399"/>
                </a:solidFill>
              </a:rPr>
              <a:t>判断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finalNode</a:t>
            </a:r>
            <a:r>
              <a:rPr lang="zh-CN" altLang="en-US" sz="1800" b="1" cap="none" dirty="0">
                <a:solidFill>
                  <a:srgbClr val="FF3399"/>
                </a:solidFill>
              </a:rPr>
              <a:t>非空和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finalNode</a:t>
            </a:r>
            <a:r>
              <a:rPr lang="zh-CN" altLang="en-US" sz="1800" b="1" cap="none" dirty="0">
                <a:solidFill>
                  <a:srgbClr val="FF3399"/>
                </a:solidFill>
              </a:rPr>
              <a:t>的</a:t>
            </a:r>
            <a:r>
              <a:rPr lang="en-US" altLang="zh-CN" sz="1800" b="1" cap="none" dirty="0" err="1">
                <a:solidFill>
                  <a:srgbClr val="FF3399"/>
                </a:solidFill>
              </a:rPr>
              <a:t>endFlag</a:t>
            </a:r>
            <a:r>
              <a:rPr lang="zh-CN" altLang="en-US" sz="1800" b="1" cap="none" dirty="0">
                <a:solidFill>
                  <a:srgbClr val="FF3399"/>
                </a:solidFill>
              </a:rPr>
              <a:t>为</a:t>
            </a:r>
            <a:r>
              <a:rPr lang="en-US" altLang="zh-CN" sz="1800" b="1" cap="none" dirty="0">
                <a:solidFill>
                  <a:srgbClr val="FF3399"/>
                </a:solidFill>
              </a:rPr>
              <a:t>true</a:t>
            </a:r>
            <a:r>
              <a:rPr lang="zh-CN" altLang="en-US" sz="1800" b="1" cap="none" dirty="0">
                <a:solidFill>
                  <a:srgbClr val="FF3399"/>
                </a:solidFill>
              </a:rPr>
              <a:t>，是否同时成立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/>
              <a:t>    </a:t>
            </a:r>
            <a:r>
              <a:rPr lang="en-US" altLang="zh-CN" sz="1800" b="1" cap="none" dirty="0"/>
              <a:t>3.1 </a:t>
            </a:r>
            <a:r>
              <a:rPr lang="zh-CN" altLang="en-US" sz="1800" b="1" cap="none" dirty="0">
                <a:solidFill>
                  <a:srgbClr val="CC6600"/>
                </a:solidFill>
              </a:rPr>
              <a:t>是的话，返回</a:t>
            </a:r>
            <a:r>
              <a:rPr lang="en-US" altLang="zh-CN" sz="1800" b="1" cap="none" dirty="0">
                <a:solidFill>
                  <a:srgbClr val="CC660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    3.2 </a:t>
            </a:r>
            <a:r>
              <a:rPr lang="zh-CN" altLang="en-US" sz="1800" b="1" cap="none" dirty="0">
                <a:solidFill>
                  <a:srgbClr val="0000CC"/>
                </a:solidFill>
              </a:rPr>
              <a:t>否的话，返回</a:t>
            </a:r>
            <a:r>
              <a:rPr lang="en-US" altLang="zh-CN" sz="1800" b="1" cap="none" dirty="0">
                <a:solidFill>
                  <a:srgbClr val="0000CC"/>
                </a:solidFill>
              </a:rPr>
              <a:t>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 err="1"/>
              <a:t>boolean</a:t>
            </a:r>
            <a:r>
              <a:rPr lang="en-US" altLang="zh-CN" sz="1800" b="1" cap="none" dirty="0"/>
              <a:t> </a:t>
            </a:r>
            <a:r>
              <a:rPr lang="en-US" altLang="zh-CN" sz="1800" b="1" cap="none" dirty="0" err="1">
                <a:solidFill>
                  <a:srgbClr val="9900CC"/>
                </a:solidFill>
              </a:rPr>
              <a:t>startsWith</a:t>
            </a:r>
            <a:r>
              <a:rPr lang="en-US" altLang="zh-CN" sz="1800" b="1" cap="none" dirty="0"/>
              <a:t>(String prefix)</a:t>
            </a:r>
            <a:r>
              <a:rPr lang="zh-CN" altLang="en-US" sz="1800" b="1" cap="none" dirty="0"/>
              <a:t>：判断前缀是否存在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1 </a:t>
            </a:r>
            <a:r>
              <a:rPr lang="zh-CN" altLang="en-US" sz="1800" b="1" cap="none" dirty="0"/>
              <a:t>如果参数非法或者为空，返回</a:t>
            </a:r>
            <a:r>
              <a:rPr lang="en-US" altLang="zh-CN" sz="1800" b="1" cap="none" dirty="0"/>
              <a:t>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2 </a:t>
            </a:r>
            <a:r>
              <a:rPr lang="zh-CN" altLang="en-US" sz="1800" b="1" cap="none" dirty="0"/>
              <a:t>将</a:t>
            </a:r>
            <a:r>
              <a:rPr lang="en-US" altLang="zh-CN" sz="1800" b="1" cap="none" dirty="0" err="1"/>
              <a:t>searchPrefix</a:t>
            </a:r>
            <a:r>
              <a:rPr lang="en-US" altLang="zh-CN" sz="1800" b="1" cap="none" dirty="0"/>
              <a:t>(word)</a:t>
            </a:r>
            <a:r>
              <a:rPr lang="zh-CN" altLang="en-US" sz="1800" b="1" cap="none" dirty="0"/>
              <a:t>赋值为</a:t>
            </a:r>
            <a:r>
              <a:rPr lang="en-US" altLang="zh-CN" sz="1800" b="1" cap="none" dirty="0" err="1"/>
              <a:t>finalNode</a:t>
            </a:r>
            <a:endParaRPr lang="en-US" altLang="zh-CN" sz="1800" b="1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3 </a:t>
            </a:r>
            <a:r>
              <a:rPr lang="zh-CN" altLang="en-US" sz="1800" b="1" cap="none" dirty="0">
                <a:solidFill>
                  <a:srgbClr val="FF0066"/>
                </a:solidFill>
              </a:rPr>
              <a:t>判断</a:t>
            </a:r>
            <a:r>
              <a:rPr lang="en-US" altLang="zh-CN" sz="1800" b="1" cap="none" dirty="0" err="1">
                <a:solidFill>
                  <a:srgbClr val="FF0066"/>
                </a:solidFill>
              </a:rPr>
              <a:t>finalNode</a:t>
            </a:r>
            <a:r>
              <a:rPr lang="zh-CN" altLang="en-US" sz="1800" b="1" cap="none" dirty="0">
                <a:solidFill>
                  <a:srgbClr val="FF0066"/>
                </a:solidFill>
              </a:rPr>
              <a:t>是否非空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/>
              <a:t>    </a:t>
            </a:r>
            <a:r>
              <a:rPr lang="en-US" altLang="zh-CN" sz="1800" b="1" cap="none" dirty="0"/>
              <a:t>3.1 </a:t>
            </a:r>
            <a:r>
              <a:rPr lang="zh-CN" altLang="en-US" sz="1800" b="1" cap="none" dirty="0">
                <a:solidFill>
                  <a:srgbClr val="CC6600"/>
                </a:solidFill>
              </a:rPr>
              <a:t>是的话，返回</a:t>
            </a:r>
            <a:r>
              <a:rPr lang="en-US" altLang="zh-CN" sz="1800" b="1" cap="none" dirty="0">
                <a:solidFill>
                  <a:srgbClr val="CC6600"/>
                </a:solidFill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/>
              <a:t>    3.2 </a:t>
            </a:r>
            <a:r>
              <a:rPr lang="zh-CN" altLang="en-US" sz="1800" b="1" cap="none" dirty="0">
                <a:solidFill>
                  <a:srgbClr val="0000CC"/>
                </a:solidFill>
              </a:rPr>
              <a:t>否的话，返回</a:t>
            </a:r>
            <a:r>
              <a:rPr lang="en-US" altLang="zh-CN" sz="1800" b="1" cap="none" dirty="0">
                <a:solidFill>
                  <a:srgbClr val="0000CC"/>
                </a:solidFill>
              </a:rPr>
              <a:t>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1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BF8F78-8C5E-4D4B-8A8F-D59ACDDA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368" y="0"/>
            <a:ext cx="5518160" cy="68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0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787" y="18589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720. Longest Word in Dictionary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B7B2A7-42B1-4D73-A7A5-72B86A29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49" y="567229"/>
            <a:ext cx="7696483" cy="51309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C04FE3-04CA-4AF9-852D-F4BC0886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50" y="5704529"/>
            <a:ext cx="4655333" cy="11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5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720. Longest Word in Dictionary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4320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方法一：</a:t>
            </a:r>
            <a:r>
              <a:rPr lang="zh-CN" altLang="en-US" b="1" dirty="0">
                <a:solidFill>
                  <a:srgbClr val="0000CC"/>
                </a:solidFill>
              </a:rPr>
              <a:t>排序</a:t>
            </a:r>
            <a:r>
              <a:rPr lang="en-US" altLang="zh-CN" b="1" dirty="0">
                <a:solidFill>
                  <a:srgbClr val="0000CC"/>
                </a:solidFill>
              </a:rPr>
              <a:t>+Set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nlogn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如果参数非法或为空，则返回空字符串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创建</a:t>
            </a:r>
            <a:r>
              <a:rPr lang="en-US" altLang="zh-CN" b="1" dirty="0"/>
              <a:t>HashSet</a:t>
            </a:r>
            <a:r>
              <a:rPr lang="zh-CN" altLang="en-US" b="1" dirty="0"/>
              <a:t>容器</a:t>
            </a:r>
            <a:r>
              <a:rPr lang="en-US" altLang="zh-CN" b="1" dirty="0" err="1"/>
              <a:t>wordSet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为空字符串，游标</a:t>
            </a:r>
            <a:r>
              <a:rPr lang="en-US" altLang="zh-CN" b="1" dirty="0" err="1"/>
              <a:t>i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FF3399"/>
                </a:solidFill>
              </a:rPr>
              <a:t>对</a:t>
            </a:r>
            <a:r>
              <a:rPr lang="en-US" altLang="zh-CN" b="1" dirty="0">
                <a:solidFill>
                  <a:srgbClr val="FF3399"/>
                </a:solidFill>
              </a:rPr>
              <a:t>words</a:t>
            </a:r>
            <a:r>
              <a:rPr lang="zh-CN" altLang="en-US" b="1" dirty="0">
                <a:solidFill>
                  <a:srgbClr val="FF3399"/>
                </a:solidFill>
              </a:rPr>
              <a:t>数组排序（升序）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遍历</a:t>
            </a:r>
            <a:r>
              <a:rPr lang="en-US" altLang="zh-CN" b="1" dirty="0"/>
              <a:t>words</a:t>
            </a:r>
            <a:r>
              <a:rPr lang="zh-CN" altLang="en-US" b="1" dirty="0"/>
              <a:t>数组，依次执行如下操作：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>
                <a:solidFill>
                  <a:srgbClr val="CC6600"/>
                </a:solidFill>
              </a:rPr>
              <a:t>4.1 </a:t>
            </a:r>
            <a:r>
              <a:rPr lang="zh-CN" altLang="en-US" b="1" dirty="0">
                <a:solidFill>
                  <a:srgbClr val="CC6600"/>
                </a:solidFill>
              </a:rPr>
              <a:t>判断</a:t>
            </a:r>
            <a:r>
              <a:rPr lang="en-US" altLang="zh-CN" b="1" dirty="0">
                <a:solidFill>
                  <a:srgbClr val="CC6600"/>
                </a:solidFill>
              </a:rPr>
              <a:t>word[</a:t>
            </a:r>
            <a:r>
              <a:rPr lang="en-US" altLang="zh-CN" b="1" dirty="0" err="1">
                <a:solidFill>
                  <a:srgbClr val="CC6600"/>
                </a:solidFill>
              </a:rPr>
              <a:t>i</a:t>
            </a:r>
            <a:r>
              <a:rPr lang="en-US" altLang="zh-CN" b="1" dirty="0">
                <a:solidFill>
                  <a:srgbClr val="CC6600"/>
                </a:solidFill>
              </a:rPr>
              <a:t>]</a:t>
            </a:r>
            <a:r>
              <a:rPr lang="zh-CN" altLang="en-US" b="1" dirty="0">
                <a:solidFill>
                  <a:srgbClr val="CC6600"/>
                </a:solidFill>
              </a:rPr>
              <a:t>长度是否为</a:t>
            </a:r>
            <a:r>
              <a:rPr lang="en-US" altLang="zh-CN" b="1" dirty="0">
                <a:solidFill>
                  <a:srgbClr val="CC6600"/>
                </a:solidFill>
              </a:rPr>
              <a:t>1</a:t>
            </a:r>
            <a:r>
              <a:rPr lang="zh-CN" altLang="en-US" b="1" dirty="0">
                <a:solidFill>
                  <a:srgbClr val="CC6600"/>
                </a:solidFill>
              </a:rPr>
              <a:t>，或者，</a:t>
            </a:r>
            <a:r>
              <a:rPr lang="en-US" altLang="zh-CN" b="1" dirty="0">
                <a:solidFill>
                  <a:srgbClr val="CC6600"/>
                </a:solidFill>
              </a:rPr>
              <a:t>words[</a:t>
            </a:r>
            <a:r>
              <a:rPr lang="en-US" altLang="zh-CN" b="1" dirty="0" err="1">
                <a:solidFill>
                  <a:srgbClr val="CC6600"/>
                </a:solidFill>
              </a:rPr>
              <a:t>i</a:t>
            </a:r>
            <a:r>
              <a:rPr lang="en-US" altLang="zh-CN" b="1" dirty="0">
                <a:solidFill>
                  <a:srgbClr val="CC6600"/>
                </a:solidFill>
              </a:rPr>
              <a:t>]</a:t>
            </a:r>
            <a:r>
              <a:rPr lang="zh-CN" altLang="en-US" b="1" dirty="0">
                <a:solidFill>
                  <a:srgbClr val="CC6600"/>
                </a:solidFill>
              </a:rPr>
              <a:t>去掉最后一个字符后是否在</a:t>
            </a:r>
            <a:r>
              <a:rPr lang="en-US" altLang="zh-CN" b="1" dirty="0" err="1">
                <a:solidFill>
                  <a:srgbClr val="CC6600"/>
                </a:solidFill>
              </a:rPr>
              <a:t>wordSet</a:t>
            </a:r>
            <a:r>
              <a:rPr lang="zh-CN" altLang="en-US" b="1" dirty="0">
                <a:solidFill>
                  <a:srgbClr val="CC6600"/>
                </a:solidFill>
              </a:rPr>
              <a:t>中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4.1.1 </a:t>
            </a:r>
            <a:r>
              <a:rPr lang="zh-CN" altLang="en-US" b="1" dirty="0"/>
              <a:t>是的话（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说明逐个字母拼成的一系列前缀结果，都在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wordSet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中，因为字符串数组中的元素时升序排列的，短的前缀先遇到，长的后遇到</a:t>
            </a:r>
            <a:r>
              <a:rPr lang="zh-CN" altLang="en-US" b="1" dirty="0"/>
              <a:t>），依次执行如下操作：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4.1.1.1 </a:t>
            </a:r>
            <a:r>
              <a:rPr lang="zh-CN" altLang="en-US" b="1" dirty="0">
                <a:solidFill>
                  <a:srgbClr val="009900"/>
                </a:solidFill>
              </a:rPr>
              <a:t>判断</a:t>
            </a:r>
            <a:r>
              <a:rPr lang="en-US" altLang="zh-CN" b="1" dirty="0">
                <a:solidFill>
                  <a:srgbClr val="009900"/>
                </a:solidFill>
              </a:rPr>
              <a:t>words[</a:t>
            </a:r>
            <a:r>
              <a:rPr lang="en-US" altLang="zh-CN" b="1" dirty="0" err="1">
                <a:solidFill>
                  <a:srgbClr val="009900"/>
                </a:solidFill>
              </a:rPr>
              <a:t>i</a:t>
            </a:r>
            <a:r>
              <a:rPr lang="en-US" altLang="zh-CN" b="1" dirty="0">
                <a:solidFill>
                  <a:srgbClr val="009900"/>
                </a:solidFill>
              </a:rPr>
              <a:t>]</a:t>
            </a:r>
            <a:r>
              <a:rPr lang="zh-CN" altLang="en-US" b="1" dirty="0">
                <a:solidFill>
                  <a:srgbClr val="009900"/>
                </a:solidFill>
              </a:rPr>
              <a:t>是否比</a:t>
            </a:r>
            <a:r>
              <a:rPr lang="en-US" altLang="zh-CN" b="1" dirty="0" err="1">
                <a:solidFill>
                  <a:srgbClr val="009900"/>
                </a:solidFill>
              </a:rPr>
              <a:t>finalResult</a:t>
            </a:r>
            <a:r>
              <a:rPr lang="zh-CN" altLang="en-US" b="1" dirty="0">
                <a:solidFill>
                  <a:srgbClr val="009900"/>
                </a:solidFill>
              </a:rPr>
              <a:t>长</a:t>
            </a:r>
          </a:p>
          <a:p>
            <a:r>
              <a:rPr lang="zh-CN" altLang="en-US" b="1" dirty="0"/>
              <a:t>                </a:t>
            </a:r>
            <a:r>
              <a:rPr lang="en-US" altLang="zh-CN" b="1" dirty="0"/>
              <a:t>4.1.1.1.1 </a:t>
            </a:r>
            <a:r>
              <a:rPr lang="zh-CN" altLang="en-US" b="1" dirty="0"/>
              <a:t>是的话，</a:t>
            </a:r>
            <a:r>
              <a:rPr lang="en-US" altLang="zh-CN" b="1" dirty="0"/>
              <a:t>words[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赋值给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如果长度相等，不替换，这是题目规定：存在多个结果的话，返回字典序最先出现的结果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          4.1.1.2 </a:t>
            </a:r>
            <a:r>
              <a:rPr lang="zh-CN" altLang="en-US" b="1" dirty="0"/>
              <a:t>将</a:t>
            </a:r>
            <a:r>
              <a:rPr lang="en-US" altLang="zh-CN" b="1" dirty="0"/>
              <a:t>words[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放入</a:t>
            </a:r>
            <a:r>
              <a:rPr lang="en-US" altLang="zh-CN" b="1" dirty="0" err="1"/>
              <a:t>wordSet</a:t>
            </a:r>
            <a:r>
              <a:rPr lang="zh-CN" altLang="en-US" b="1" dirty="0"/>
              <a:t>中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11E17-4E76-4383-A3E4-02E3CD2C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93" y="669989"/>
            <a:ext cx="6756219" cy="46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3846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1565</TotalTime>
  <Words>2744</Words>
  <Application>Microsoft Office PowerPoint</Application>
  <PresentationFormat>宽屏</PresentationFormat>
  <Paragraphs>227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Tw Cen MT</vt:lpstr>
      <vt:lpstr>Wingdings</vt:lpstr>
      <vt:lpstr>水滴</vt:lpstr>
      <vt:lpstr>数据结构和算法 第21讲</vt:lpstr>
      <vt:lpstr>大纲</vt:lpstr>
      <vt:lpstr>Trie树的定义和特点</vt:lpstr>
      <vt:lpstr>Trie树的实现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1879</cp:revision>
  <dcterms:created xsi:type="dcterms:W3CDTF">2018-06-21T02:18:15Z</dcterms:created>
  <dcterms:modified xsi:type="dcterms:W3CDTF">2019-12-04T18:57:28Z</dcterms:modified>
</cp:coreProperties>
</file>