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333" r:id="rId4"/>
    <p:sldId id="354" r:id="rId5"/>
    <p:sldId id="355" r:id="rId6"/>
    <p:sldId id="375" r:id="rId7"/>
    <p:sldId id="376" r:id="rId8"/>
    <p:sldId id="380" r:id="rId9"/>
    <p:sldId id="382" r:id="rId10"/>
    <p:sldId id="381" r:id="rId11"/>
    <p:sldId id="383" r:id="rId12"/>
    <p:sldId id="379" r:id="rId13"/>
    <p:sldId id="367" r:id="rId14"/>
    <p:sldId id="368" r:id="rId15"/>
    <p:sldId id="356" r:id="rId16"/>
    <p:sldId id="357" r:id="rId17"/>
    <p:sldId id="373" r:id="rId18"/>
    <p:sldId id="358" r:id="rId19"/>
    <p:sldId id="359" r:id="rId20"/>
    <p:sldId id="384" r:id="rId21"/>
    <p:sldId id="360" r:id="rId22"/>
    <p:sldId id="361" r:id="rId23"/>
    <p:sldId id="374" r:id="rId24"/>
    <p:sldId id="362" r:id="rId25"/>
    <p:sldId id="363" r:id="rId26"/>
    <p:sldId id="364" r:id="rId27"/>
    <p:sldId id="365" r:id="rId28"/>
    <p:sldId id="29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9900"/>
    <a:srgbClr val="CC6600"/>
    <a:srgbClr val="CC00CC"/>
    <a:srgbClr val="CC0000"/>
    <a:srgbClr val="9900CC"/>
    <a:srgbClr val="FF3399"/>
    <a:srgbClr val="FF3300"/>
    <a:srgbClr val="FF0066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79" autoAdjust="0"/>
    <p:restoredTop sz="93727" autoAdjust="0"/>
  </p:normalViewPr>
  <p:slideViewPr>
    <p:cSldViewPr snapToGrid="0">
      <p:cViewPr varScale="1">
        <p:scale>
          <a:sx n="68" d="100"/>
          <a:sy n="68" d="100"/>
        </p:scale>
        <p:origin x="726" y="66"/>
      </p:cViewPr>
      <p:guideLst/>
    </p:cSldViewPr>
  </p:slideViewPr>
  <p:outlineViewPr>
    <p:cViewPr>
      <p:scale>
        <a:sx n="33" d="100"/>
        <a:sy n="33" d="100"/>
      </p:scale>
      <p:origin x="0" y="-177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98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5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256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5781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247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135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851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104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467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512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134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94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080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892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31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97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88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6381544-E555-424B-A8A4-641E4ACFE059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95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9A918-D4C0-40E4-B54F-93F10CC60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597401"/>
            <a:ext cx="8689976" cy="2509213"/>
          </a:xfrm>
        </p:spPr>
        <p:txBody>
          <a:bodyPr/>
          <a:lstStyle/>
          <a:p>
            <a:r>
              <a:rPr lang="zh-CN" altLang="en-US" b="1"/>
              <a:t>数据结构和算法</a:t>
            </a:r>
            <a:br>
              <a:rPr lang="en-US" altLang="zh-CN" b="1"/>
            </a:br>
            <a:r>
              <a:rPr lang="zh-CN" altLang="en-US" b="1"/>
              <a:t>第</a:t>
            </a:r>
            <a:r>
              <a:rPr lang="en-US" altLang="zh-CN" b="1"/>
              <a:t>22</a:t>
            </a:r>
            <a:r>
              <a:rPr lang="zh-CN" altLang="en-US" b="1"/>
              <a:t>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DFD250-F314-4432-B074-F31487AAD3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4000"/>
              <a:t>2019.07.03</a:t>
            </a:r>
            <a:endParaRPr lang="zh-CN" altLang="en-US" sz="4000"/>
          </a:p>
        </p:txBody>
      </p:sp>
    </p:spTree>
    <p:extLst>
      <p:ext uri="{BB962C8B-B14F-4D97-AF65-F5344CB8AC3E}">
        <p14:creationId xmlns:p14="http://schemas.microsoft.com/office/powerpoint/2010/main" val="4204862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1277"/>
          </a:xfrm>
        </p:spPr>
        <p:txBody>
          <a:bodyPr>
            <a:normAutofit fontScale="90000"/>
          </a:bodyPr>
          <a:lstStyle/>
          <a:p>
            <a:r>
              <a:rPr lang="zh-CN" altLang="en-US" b="1" cap="none" dirty="0"/>
              <a:t>并查集的实现（</a:t>
            </a:r>
            <a:r>
              <a:rPr lang="zh-CN" altLang="en-US" b="1" cap="none" dirty="0">
                <a:solidFill>
                  <a:srgbClr val="0000CC"/>
                </a:solidFill>
              </a:rPr>
              <a:t>路径压缩</a:t>
            </a:r>
            <a:r>
              <a:rPr lang="zh-CN" altLang="en-US" b="1" cap="none" dirty="0"/>
              <a:t>）</a:t>
            </a:r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117566" y="508280"/>
            <a:ext cx="6457072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/>
              <a:t>举例：</a:t>
            </a:r>
            <a:endParaRPr lang="en-US" altLang="zh-CN" b="1"/>
          </a:p>
          <a:p>
            <a:r>
              <a:rPr lang="zh-CN" altLang="en-US" b="1"/>
              <a:t>假设有</a:t>
            </a:r>
            <a:r>
              <a:rPr lang="en-US" altLang="zh-CN" b="1"/>
              <a:t>5</a:t>
            </a:r>
            <a:r>
              <a:rPr lang="zh-CN" altLang="en-US" b="1"/>
              <a:t>个人：</a:t>
            </a:r>
            <a:r>
              <a:rPr lang="en-US" altLang="zh-CN" b="1"/>
              <a:t>A</a:t>
            </a:r>
            <a:r>
              <a:rPr lang="zh-CN" altLang="en-US" b="1"/>
              <a:t>、</a:t>
            </a:r>
            <a:r>
              <a:rPr lang="en-US" altLang="zh-CN" b="1"/>
              <a:t>B</a:t>
            </a:r>
            <a:r>
              <a:rPr lang="zh-CN" altLang="en-US" b="1"/>
              <a:t>、</a:t>
            </a:r>
            <a:r>
              <a:rPr lang="en-US" altLang="zh-CN" b="1"/>
              <a:t>C</a:t>
            </a:r>
            <a:r>
              <a:rPr lang="zh-CN" altLang="en-US" b="1"/>
              <a:t>、</a:t>
            </a:r>
            <a:r>
              <a:rPr lang="en-US" altLang="zh-CN" b="1"/>
              <a:t>D</a:t>
            </a:r>
            <a:r>
              <a:rPr lang="zh-CN" altLang="en-US" b="1"/>
              <a:t>、</a:t>
            </a:r>
            <a:r>
              <a:rPr lang="en-US" altLang="zh-CN" b="1"/>
              <a:t>E</a:t>
            </a:r>
          </a:p>
          <a:p>
            <a:r>
              <a:rPr lang="zh-CN" altLang="en-US" b="1"/>
              <a:t>相互之间的好友关系为：</a:t>
            </a:r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r>
              <a:rPr lang="zh-CN" altLang="en-US" b="1"/>
              <a:t>即：</a:t>
            </a:r>
            <a:r>
              <a:rPr lang="en-US" altLang="zh-CN" b="1"/>
              <a:t>A</a:t>
            </a:r>
            <a:r>
              <a:rPr lang="zh-CN" altLang="en-US" b="1"/>
              <a:t>和</a:t>
            </a:r>
            <a:r>
              <a:rPr lang="en-US" altLang="zh-CN" b="1"/>
              <a:t>B</a:t>
            </a:r>
            <a:r>
              <a:rPr lang="zh-CN" altLang="en-US" b="1"/>
              <a:t>是好友，</a:t>
            </a:r>
            <a:r>
              <a:rPr lang="en-US" altLang="zh-CN" b="1"/>
              <a:t>B</a:t>
            </a:r>
            <a:r>
              <a:rPr lang="zh-CN" altLang="en-US" b="1"/>
              <a:t>和</a:t>
            </a:r>
            <a:r>
              <a:rPr lang="en-US" altLang="zh-CN" b="1"/>
              <a:t>C</a:t>
            </a:r>
            <a:r>
              <a:rPr lang="zh-CN" altLang="en-US" b="1"/>
              <a:t>是好友，</a:t>
            </a:r>
            <a:r>
              <a:rPr lang="en-US" altLang="zh-CN" b="1"/>
              <a:t>D</a:t>
            </a:r>
            <a:r>
              <a:rPr lang="zh-CN" altLang="en-US" b="1"/>
              <a:t>和</a:t>
            </a:r>
            <a:r>
              <a:rPr lang="en-US" altLang="zh-CN" b="1"/>
              <a:t>E</a:t>
            </a:r>
            <a:r>
              <a:rPr lang="zh-CN" altLang="en-US" b="1"/>
              <a:t>是好友。</a:t>
            </a:r>
            <a:endParaRPr lang="en-US" altLang="zh-CN" b="1"/>
          </a:p>
          <a:p>
            <a:r>
              <a:rPr lang="zh-CN" altLang="en-US" b="1"/>
              <a:t>上一步，</a:t>
            </a:r>
            <a:r>
              <a:rPr lang="en-US" altLang="zh-CN" b="1"/>
              <a:t>parents</a:t>
            </a:r>
            <a:r>
              <a:rPr lang="zh-CN" altLang="en-US" b="1"/>
              <a:t>数组变为：</a:t>
            </a:r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r>
              <a:rPr lang="zh-CN" altLang="en-US" b="1"/>
              <a:t>上一步，</a:t>
            </a:r>
            <a:r>
              <a:rPr lang="en-US" altLang="zh-CN" b="1"/>
              <a:t>levelArray</a:t>
            </a:r>
            <a:r>
              <a:rPr lang="zh-CN" altLang="en-US" b="1"/>
              <a:t>数组变为：</a:t>
            </a:r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AB6E625-6772-4F4D-9CE2-EAB2248A961E}"/>
              </a:ext>
            </a:extLst>
          </p:cNvPr>
          <p:cNvSpPr txBox="1"/>
          <p:nvPr/>
        </p:nvSpPr>
        <p:spPr>
          <a:xfrm>
            <a:off x="4754880" y="508280"/>
            <a:ext cx="743711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Albertus Medium" panose="020E0602030304020304" pitchFamily="34" charset="0"/>
              </a:rPr>
              <a:t>二、</a:t>
            </a:r>
            <a:r>
              <a:rPr lang="zh-CN" altLang="en-US" b="1" dirty="0">
                <a:solidFill>
                  <a:srgbClr val="0000CC"/>
                </a:solidFill>
                <a:latin typeface="Albertus Medium" panose="020E0602030304020304" pitchFamily="34" charset="0"/>
              </a:rPr>
              <a:t>遍历</a:t>
            </a:r>
            <a:r>
              <a:rPr lang="en-US" altLang="zh-CN" b="1" dirty="0">
                <a:solidFill>
                  <a:srgbClr val="0000CC"/>
                </a:solidFill>
                <a:latin typeface="Albertus Medium" panose="020E0602030304020304" pitchFamily="34" charset="0"/>
              </a:rPr>
              <a:t>B</a:t>
            </a:r>
            <a:r>
              <a:rPr lang="zh-CN" altLang="en-US" b="1" dirty="0">
                <a:solidFill>
                  <a:srgbClr val="0000CC"/>
                </a:solidFill>
                <a:latin typeface="Albertus Medium" panose="020E0602030304020304" pitchFamily="34" charset="0"/>
              </a:rPr>
              <a:t>的好友关系</a:t>
            </a:r>
            <a:endParaRPr lang="en-US" altLang="zh-CN" b="1" dirty="0">
              <a:solidFill>
                <a:srgbClr val="0000CC"/>
              </a:solidFill>
              <a:latin typeface="Albertus Medium" panose="020E0602030304020304" pitchFamily="34" charset="0"/>
            </a:endParaRPr>
          </a:p>
          <a:p>
            <a:r>
              <a:rPr lang="en-US" altLang="zh-CN" b="1" dirty="0">
                <a:latin typeface="Albertus Medium" panose="020E0602030304020304" pitchFamily="34" charset="0"/>
              </a:rPr>
              <a:t>1 </a:t>
            </a:r>
            <a:r>
              <a:rPr lang="en-US" altLang="zh-CN" b="1" dirty="0" err="1">
                <a:latin typeface="Albertus Medium" panose="020E0602030304020304" pitchFamily="34" charset="0"/>
              </a:rPr>
              <a:t>i</a:t>
            </a:r>
            <a:r>
              <a:rPr lang="zh-CN" altLang="en-US" b="1" dirty="0">
                <a:latin typeface="Albertus Medium" panose="020E0602030304020304" pitchFamily="34" charset="0"/>
              </a:rPr>
              <a:t>等于</a:t>
            </a:r>
            <a:r>
              <a:rPr lang="en-US" altLang="zh-CN" b="1" dirty="0">
                <a:latin typeface="Albertus Medium" panose="020E0602030304020304" pitchFamily="34" charset="0"/>
              </a:rPr>
              <a:t>1</a:t>
            </a:r>
            <a:r>
              <a:rPr lang="zh-CN" altLang="en-US" b="1" dirty="0">
                <a:latin typeface="Albertus Medium" panose="020E0602030304020304" pitchFamily="34" charset="0"/>
              </a:rPr>
              <a:t>，</a:t>
            </a:r>
            <a:r>
              <a:rPr lang="en-US" altLang="zh-CN" b="1" dirty="0">
                <a:latin typeface="Albertus Medium" panose="020E0602030304020304" pitchFamily="34" charset="0"/>
              </a:rPr>
              <a:t>j</a:t>
            </a:r>
            <a:r>
              <a:rPr lang="zh-CN" altLang="en-US" b="1" dirty="0">
                <a:latin typeface="Albertus Medium" panose="020E0602030304020304" pitchFamily="34" charset="0"/>
              </a:rPr>
              <a:t>的值域为</a:t>
            </a:r>
            <a:r>
              <a:rPr lang="en-US" altLang="zh-CN" b="1" dirty="0">
                <a:latin typeface="Albertus Medium" panose="020E0602030304020304" pitchFamily="34" charset="0"/>
              </a:rPr>
              <a:t>[2, 4]</a:t>
            </a:r>
            <a:r>
              <a:rPr lang="zh-CN" altLang="en-US" b="1" dirty="0">
                <a:latin typeface="Albertus Medium" panose="020E0602030304020304" pitchFamily="34" charset="0"/>
              </a:rPr>
              <a:t>，只有</a:t>
            </a:r>
            <a:r>
              <a:rPr lang="en-US" altLang="zh-CN" b="1" dirty="0">
                <a:latin typeface="Albertus Medium" panose="020E0602030304020304" pitchFamily="34" charset="0"/>
              </a:rPr>
              <a:t>M[1][2]</a:t>
            </a:r>
            <a:r>
              <a:rPr lang="zh-CN" altLang="en-US" b="1" dirty="0">
                <a:latin typeface="Albertus Medium" panose="020E0602030304020304" pitchFamily="34" charset="0"/>
              </a:rPr>
              <a:t>等于</a:t>
            </a:r>
            <a:r>
              <a:rPr lang="en-US" altLang="zh-CN" b="1" dirty="0">
                <a:latin typeface="Albertus Medium" panose="020E0602030304020304" pitchFamily="34" charset="0"/>
              </a:rPr>
              <a:t>1</a:t>
            </a:r>
            <a:r>
              <a:rPr lang="zh-CN" altLang="en-US" b="1" dirty="0">
                <a:latin typeface="Albertus Medium" panose="020E0602030304020304" pitchFamily="34" charset="0"/>
              </a:rPr>
              <a:t>，说明</a:t>
            </a:r>
            <a:r>
              <a:rPr lang="en-US" altLang="zh-CN" b="1" dirty="0">
                <a:latin typeface="Albertus Medium" panose="020E0602030304020304" pitchFamily="34" charset="0"/>
              </a:rPr>
              <a:t>B</a:t>
            </a:r>
            <a:r>
              <a:rPr lang="zh-CN" altLang="en-US" b="1" dirty="0">
                <a:latin typeface="Albertus Medium" panose="020E0602030304020304" pitchFamily="34" charset="0"/>
              </a:rPr>
              <a:t>和</a:t>
            </a:r>
            <a:r>
              <a:rPr lang="en-US" altLang="zh-CN" b="1" dirty="0">
                <a:latin typeface="Albertus Medium" panose="020E0602030304020304" pitchFamily="34" charset="0"/>
              </a:rPr>
              <a:t>C</a:t>
            </a:r>
            <a:r>
              <a:rPr lang="zh-CN" altLang="en-US" b="1" dirty="0">
                <a:latin typeface="Albertus Medium" panose="020E0602030304020304" pitchFamily="34" charset="0"/>
              </a:rPr>
              <a:t>之间为好友</a:t>
            </a:r>
            <a:endParaRPr lang="en-US" altLang="zh-CN" b="1" dirty="0">
              <a:latin typeface="Albertus Medium" panose="020E0602030304020304" pitchFamily="34" charset="0"/>
            </a:endParaRPr>
          </a:p>
          <a:p>
            <a:r>
              <a:rPr lang="en-US" altLang="zh-CN" b="1" dirty="0">
                <a:latin typeface="Albertus Medium" panose="020E0602030304020304" pitchFamily="34" charset="0"/>
              </a:rPr>
              <a:t>2 </a:t>
            </a:r>
            <a:r>
              <a:rPr lang="zh-CN" altLang="en-US" b="1" dirty="0">
                <a:latin typeface="Albertus Medium" panose="020E0602030304020304" pitchFamily="34" charset="0"/>
              </a:rPr>
              <a:t>调用</a:t>
            </a:r>
            <a:r>
              <a:rPr lang="en-US" altLang="zh-CN" b="1" dirty="0">
                <a:latin typeface="Albertus Medium" panose="020E0602030304020304" pitchFamily="34" charset="0"/>
              </a:rPr>
              <a:t>find</a:t>
            </a:r>
            <a:r>
              <a:rPr lang="zh-CN" altLang="en-US" b="1" dirty="0">
                <a:latin typeface="Albertus Medium" panose="020E0602030304020304" pitchFamily="34" charset="0"/>
              </a:rPr>
              <a:t>函数，查找</a:t>
            </a:r>
            <a:r>
              <a:rPr lang="en-US" altLang="zh-CN" b="1" dirty="0">
                <a:latin typeface="Albertus Medium" panose="020E0602030304020304" pitchFamily="34" charset="0"/>
              </a:rPr>
              <a:t>B</a:t>
            </a:r>
            <a:r>
              <a:rPr lang="zh-CN" altLang="en-US" b="1" dirty="0">
                <a:latin typeface="Albertus Medium" panose="020E0602030304020304" pitchFamily="34" charset="0"/>
              </a:rPr>
              <a:t>的双亲，</a:t>
            </a:r>
            <a:r>
              <a:rPr lang="en-US" altLang="zh-CN" b="1" dirty="0">
                <a:latin typeface="Albertus Medium" panose="020E0602030304020304" pitchFamily="34" charset="0"/>
              </a:rPr>
              <a:t>B</a:t>
            </a:r>
            <a:r>
              <a:rPr lang="zh-CN" altLang="en-US" b="1" dirty="0">
                <a:latin typeface="Albertus Medium" panose="020E0602030304020304" pitchFamily="34" charset="0"/>
              </a:rPr>
              <a:t>的双亲为自己</a:t>
            </a:r>
            <a:endParaRPr lang="en-US" altLang="zh-CN" b="1" dirty="0">
              <a:latin typeface="Albertus Medium" panose="020E0602030304020304" pitchFamily="34" charset="0"/>
            </a:endParaRPr>
          </a:p>
          <a:p>
            <a:r>
              <a:rPr lang="en-US" altLang="zh-CN" b="1" dirty="0">
                <a:latin typeface="Albertus Medium" panose="020E0602030304020304" pitchFamily="34" charset="0"/>
              </a:rPr>
              <a:t>3 </a:t>
            </a:r>
            <a:r>
              <a:rPr lang="zh-CN" altLang="en-US" b="1" dirty="0">
                <a:latin typeface="Albertus Medium" panose="020E0602030304020304" pitchFamily="34" charset="0"/>
              </a:rPr>
              <a:t>调用</a:t>
            </a:r>
            <a:r>
              <a:rPr lang="en-US" altLang="zh-CN" b="1" dirty="0">
                <a:latin typeface="Albertus Medium" panose="020E0602030304020304" pitchFamily="34" charset="0"/>
              </a:rPr>
              <a:t>find</a:t>
            </a:r>
            <a:r>
              <a:rPr lang="zh-CN" altLang="en-US" b="1" dirty="0">
                <a:latin typeface="Albertus Medium" panose="020E0602030304020304" pitchFamily="34" charset="0"/>
              </a:rPr>
              <a:t>函数，查找</a:t>
            </a:r>
            <a:r>
              <a:rPr lang="en-US" altLang="zh-CN" b="1" dirty="0">
                <a:latin typeface="Albertus Medium" panose="020E0602030304020304" pitchFamily="34" charset="0"/>
              </a:rPr>
              <a:t>C</a:t>
            </a:r>
            <a:r>
              <a:rPr lang="zh-CN" altLang="en-US" b="1" dirty="0">
                <a:latin typeface="Albertus Medium" panose="020E0602030304020304" pitchFamily="34" charset="0"/>
              </a:rPr>
              <a:t>的双亲，</a:t>
            </a:r>
            <a:r>
              <a:rPr lang="en-US" altLang="zh-CN" b="1" dirty="0">
                <a:latin typeface="Albertus Medium" panose="020E0602030304020304" pitchFamily="34" charset="0"/>
              </a:rPr>
              <a:t>C</a:t>
            </a:r>
            <a:r>
              <a:rPr lang="zh-CN" altLang="en-US" b="1" dirty="0">
                <a:latin typeface="Albertus Medium" panose="020E0602030304020304" pitchFamily="34" charset="0"/>
              </a:rPr>
              <a:t>的双亲为自己</a:t>
            </a:r>
            <a:endParaRPr lang="en-US" altLang="zh-CN" b="1" dirty="0">
              <a:latin typeface="Albertus Medium" panose="020E0602030304020304" pitchFamily="34" charset="0"/>
            </a:endParaRPr>
          </a:p>
          <a:p>
            <a:r>
              <a:rPr lang="en-US" altLang="zh-CN" b="1" dirty="0">
                <a:latin typeface="Albertus Medium" panose="020E0602030304020304" pitchFamily="34" charset="0"/>
              </a:rPr>
              <a:t>4 </a:t>
            </a:r>
            <a:r>
              <a:rPr lang="zh-CN" altLang="en-US" b="1" dirty="0">
                <a:latin typeface="Albertus Medium" panose="020E0602030304020304" pitchFamily="34" charset="0"/>
              </a:rPr>
              <a:t>调用</a:t>
            </a:r>
            <a:r>
              <a:rPr lang="en-US" altLang="zh-CN" b="1" dirty="0">
                <a:latin typeface="Albertus Medium" panose="020E0602030304020304" pitchFamily="34" charset="0"/>
              </a:rPr>
              <a:t>union</a:t>
            </a:r>
            <a:r>
              <a:rPr lang="zh-CN" altLang="en-US" b="1" dirty="0">
                <a:latin typeface="Albertus Medium" panose="020E0602030304020304" pitchFamily="34" charset="0"/>
              </a:rPr>
              <a:t>，将</a:t>
            </a:r>
            <a:r>
              <a:rPr lang="en-US" altLang="zh-CN" b="1" dirty="0">
                <a:latin typeface="Albertus Medium" panose="020E0602030304020304" pitchFamily="34" charset="0"/>
              </a:rPr>
              <a:t>B</a:t>
            </a:r>
            <a:r>
              <a:rPr lang="zh-CN" altLang="en-US" b="1" dirty="0">
                <a:latin typeface="Albertus Medium" panose="020E0602030304020304" pitchFamily="34" charset="0"/>
              </a:rPr>
              <a:t>和</a:t>
            </a:r>
            <a:r>
              <a:rPr lang="en-US" altLang="zh-CN" b="1" dirty="0">
                <a:latin typeface="Albertus Medium" panose="020E0602030304020304" pitchFamily="34" charset="0"/>
              </a:rPr>
              <a:t>C</a:t>
            </a:r>
            <a:r>
              <a:rPr lang="zh-CN" altLang="en-US" b="1" dirty="0">
                <a:latin typeface="Albertus Medium" panose="020E0602030304020304" pitchFamily="34" charset="0"/>
              </a:rPr>
              <a:t>合并到一个朋友圈，由于</a:t>
            </a:r>
            <a:r>
              <a:rPr lang="en-US" altLang="zh-CN" b="1" dirty="0">
                <a:latin typeface="Albertus Medium" panose="020E0602030304020304" pitchFamily="34" charset="0"/>
              </a:rPr>
              <a:t>B</a:t>
            </a:r>
            <a:r>
              <a:rPr lang="zh-CN" altLang="en-US" b="1" dirty="0">
                <a:latin typeface="Albertus Medium" panose="020E0602030304020304" pitchFamily="34" charset="0"/>
              </a:rPr>
              <a:t>和</a:t>
            </a:r>
            <a:r>
              <a:rPr lang="en-US" altLang="zh-CN" b="1" dirty="0">
                <a:latin typeface="Albertus Medium" panose="020E0602030304020304" pitchFamily="34" charset="0"/>
              </a:rPr>
              <a:t>C</a:t>
            </a:r>
            <a:r>
              <a:rPr lang="zh-CN" altLang="en-US" b="1" dirty="0">
                <a:latin typeface="Albertus Medium" panose="020E0602030304020304" pitchFamily="34" charset="0"/>
              </a:rPr>
              <a:t>的双亲不一样，所以，按约定，判断双亲孩子的层数。</a:t>
            </a:r>
            <a:r>
              <a:rPr lang="en-US" altLang="zh-CN" b="1" dirty="0">
                <a:latin typeface="Albertus Medium" panose="020E0602030304020304" pitchFamily="34" charset="0"/>
              </a:rPr>
              <a:t>B</a:t>
            </a:r>
            <a:r>
              <a:rPr lang="zh-CN" altLang="en-US" b="1" dirty="0">
                <a:latin typeface="Albertus Medium" panose="020E0602030304020304" pitchFamily="34" charset="0"/>
              </a:rPr>
              <a:t>层数为</a:t>
            </a:r>
            <a:r>
              <a:rPr lang="en-US" altLang="zh-CN" b="1" dirty="0">
                <a:latin typeface="Albertus Medium" panose="020E0602030304020304" pitchFamily="34" charset="0"/>
              </a:rPr>
              <a:t>1</a:t>
            </a:r>
            <a:r>
              <a:rPr lang="zh-CN" altLang="en-US" b="1" dirty="0">
                <a:latin typeface="Albertus Medium" panose="020E0602030304020304" pitchFamily="34" charset="0"/>
              </a:rPr>
              <a:t>大于</a:t>
            </a:r>
            <a:r>
              <a:rPr lang="en-US" altLang="zh-CN" b="1" dirty="0">
                <a:latin typeface="Albertus Medium" panose="020E0602030304020304" pitchFamily="34" charset="0"/>
              </a:rPr>
              <a:t>C</a:t>
            </a:r>
            <a:r>
              <a:rPr lang="zh-CN" altLang="en-US" b="1" dirty="0">
                <a:latin typeface="Albertus Medium" panose="020E0602030304020304" pitchFamily="34" charset="0"/>
              </a:rPr>
              <a:t>的层数</a:t>
            </a:r>
            <a:r>
              <a:rPr lang="en-US" altLang="zh-CN" b="1" dirty="0">
                <a:latin typeface="Albertus Medium" panose="020E0602030304020304" pitchFamily="34" charset="0"/>
              </a:rPr>
              <a:t>0</a:t>
            </a:r>
            <a:r>
              <a:rPr lang="zh-CN" altLang="en-US" b="1" dirty="0">
                <a:latin typeface="Albertus Medium" panose="020E0602030304020304" pitchFamily="34" charset="0"/>
              </a:rPr>
              <a:t>，所以，将</a:t>
            </a:r>
            <a:r>
              <a:rPr lang="en-US" altLang="zh-CN" b="1" dirty="0">
                <a:latin typeface="Albertus Medium" panose="020E0602030304020304" pitchFamily="34" charset="0"/>
              </a:rPr>
              <a:t>B</a:t>
            </a:r>
            <a:r>
              <a:rPr lang="zh-CN" altLang="en-US" b="1" dirty="0">
                <a:latin typeface="Albertus Medium" panose="020E0602030304020304" pitchFamily="34" charset="0"/>
              </a:rPr>
              <a:t>作为</a:t>
            </a:r>
            <a:r>
              <a:rPr lang="en-US" altLang="zh-CN" b="1" dirty="0">
                <a:latin typeface="Albertus Medium" panose="020E0602030304020304" pitchFamily="34" charset="0"/>
              </a:rPr>
              <a:t>C</a:t>
            </a:r>
            <a:r>
              <a:rPr lang="zh-CN" altLang="en-US" b="1" dirty="0">
                <a:latin typeface="Albertus Medium" panose="020E0602030304020304" pitchFamily="34" charset="0"/>
              </a:rPr>
              <a:t>的双亲</a:t>
            </a:r>
            <a:endParaRPr lang="en-US" altLang="zh-CN" b="1" dirty="0">
              <a:latin typeface="Albertus Medium" panose="020E0602030304020304" pitchFamily="34" charset="0"/>
            </a:endParaRPr>
          </a:p>
          <a:p>
            <a:r>
              <a:rPr lang="en-US" altLang="zh-CN" b="1" dirty="0"/>
              <a:t>parents</a:t>
            </a:r>
            <a:r>
              <a:rPr lang="zh-CN" altLang="en-US" b="1" dirty="0"/>
              <a:t>数组变为：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 err="1"/>
              <a:t>levelArray</a:t>
            </a:r>
            <a:r>
              <a:rPr lang="zh-CN" altLang="en-US" b="1" dirty="0"/>
              <a:t>数组不变：</a:t>
            </a:r>
            <a:endParaRPr lang="en-US" altLang="zh-CN" b="1" dirty="0"/>
          </a:p>
          <a:p>
            <a:endParaRPr lang="en-US" altLang="zh-CN" b="1" dirty="0">
              <a:latin typeface="Albertus Medium" panose="020E0602030304020304" pitchFamily="34" charset="0"/>
            </a:endParaRPr>
          </a:p>
          <a:p>
            <a:endParaRPr lang="en-US" altLang="zh-CN" b="1" dirty="0">
              <a:latin typeface="Albertus Medium" panose="020E0602030304020304" pitchFamily="34" charset="0"/>
            </a:endParaRPr>
          </a:p>
          <a:p>
            <a:endParaRPr lang="en-US" altLang="zh-CN" b="1" dirty="0">
              <a:latin typeface="Albertus Medium" panose="020E0602030304020304" pitchFamily="34" charset="0"/>
            </a:endParaRPr>
          </a:p>
          <a:p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9DAD16FB-59D7-45FA-98AF-1D6DF0478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556" y="4205873"/>
            <a:ext cx="1891479" cy="77805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3710405-3F62-4417-B20C-A76ADAC10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74" y="4114254"/>
            <a:ext cx="1891479" cy="77805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BCD23A3-2BE4-4CF4-BB64-442C788DA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74" y="5309594"/>
            <a:ext cx="1891479" cy="77805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82B0FBF-820A-4EF6-B73C-9C4E826663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033" y="2927170"/>
            <a:ext cx="1891479" cy="77805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530A5C7-D3B8-470F-81E6-A8116C7150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74" y="1422116"/>
            <a:ext cx="2233749" cy="200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068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1277"/>
          </a:xfrm>
        </p:spPr>
        <p:txBody>
          <a:bodyPr>
            <a:normAutofit fontScale="90000"/>
          </a:bodyPr>
          <a:lstStyle/>
          <a:p>
            <a:r>
              <a:rPr lang="zh-CN" altLang="en-US" b="1" cap="none" dirty="0"/>
              <a:t>并查集的实现（</a:t>
            </a:r>
            <a:r>
              <a:rPr lang="zh-CN" altLang="en-US" b="1" cap="none" dirty="0">
                <a:solidFill>
                  <a:srgbClr val="0000CC"/>
                </a:solidFill>
              </a:rPr>
              <a:t>路径压缩</a:t>
            </a:r>
            <a:r>
              <a:rPr lang="zh-CN" altLang="en-US" b="1" cap="none" dirty="0"/>
              <a:t>）</a:t>
            </a:r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106699" y="501277"/>
            <a:ext cx="6457072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/>
              <a:t>举例：</a:t>
            </a:r>
            <a:endParaRPr lang="en-US" altLang="zh-CN" b="1"/>
          </a:p>
          <a:p>
            <a:r>
              <a:rPr lang="zh-CN" altLang="en-US" b="1"/>
              <a:t>假设有</a:t>
            </a:r>
            <a:r>
              <a:rPr lang="en-US" altLang="zh-CN" b="1"/>
              <a:t>5</a:t>
            </a:r>
            <a:r>
              <a:rPr lang="zh-CN" altLang="en-US" b="1"/>
              <a:t>个人：</a:t>
            </a:r>
            <a:r>
              <a:rPr lang="en-US" altLang="zh-CN" b="1"/>
              <a:t>A</a:t>
            </a:r>
            <a:r>
              <a:rPr lang="zh-CN" altLang="en-US" b="1"/>
              <a:t>、</a:t>
            </a:r>
            <a:r>
              <a:rPr lang="en-US" altLang="zh-CN" b="1"/>
              <a:t>B</a:t>
            </a:r>
            <a:r>
              <a:rPr lang="zh-CN" altLang="en-US" b="1"/>
              <a:t>、</a:t>
            </a:r>
            <a:r>
              <a:rPr lang="en-US" altLang="zh-CN" b="1"/>
              <a:t>C</a:t>
            </a:r>
            <a:r>
              <a:rPr lang="zh-CN" altLang="en-US" b="1"/>
              <a:t>、</a:t>
            </a:r>
            <a:r>
              <a:rPr lang="en-US" altLang="zh-CN" b="1"/>
              <a:t>D</a:t>
            </a:r>
            <a:r>
              <a:rPr lang="zh-CN" altLang="en-US" b="1"/>
              <a:t>、</a:t>
            </a:r>
            <a:r>
              <a:rPr lang="en-US" altLang="zh-CN" b="1"/>
              <a:t>E</a:t>
            </a:r>
          </a:p>
          <a:p>
            <a:r>
              <a:rPr lang="zh-CN" altLang="en-US" b="1"/>
              <a:t>相互之间的好友关系为：</a:t>
            </a:r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r>
              <a:rPr lang="zh-CN" altLang="en-US" b="1"/>
              <a:t>即：</a:t>
            </a:r>
            <a:r>
              <a:rPr lang="en-US" altLang="zh-CN" b="1"/>
              <a:t>A</a:t>
            </a:r>
            <a:r>
              <a:rPr lang="zh-CN" altLang="en-US" b="1"/>
              <a:t>和</a:t>
            </a:r>
            <a:r>
              <a:rPr lang="en-US" altLang="zh-CN" b="1"/>
              <a:t>B</a:t>
            </a:r>
            <a:r>
              <a:rPr lang="zh-CN" altLang="en-US" b="1"/>
              <a:t>是好友，</a:t>
            </a:r>
            <a:r>
              <a:rPr lang="en-US" altLang="zh-CN" b="1"/>
              <a:t>B</a:t>
            </a:r>
            <a:r>
              <a:rPr lang="zh-CN" altLang="en-US" b="1"/>
              <a:t>和</a:t>
            </a:r>
            <a:r>
              <a:rPr lang="en-US" altLang="zh-CN" b="1"/>
              <a:t>C</a:t>
            </a:r>
            <a:r>
              <a:rPr lang="zh-CN" altLang="en-US" b="1"/>
              <a:t>是好友，</a:t>
            </a:r>
            <a:r>
              <a:rPr lang="en-US" altLang="zh-CN" b="1"/>
              <a:t>D</a:t>
            </a:r>
            <a:r>
              <a:rPr lang="zh-CN" altLang="en-US" b="1"/>
              <a:t>和</a:t>
            </a:r>
            <a:r>
              <a:rPr lang="en-US" altLang="zh-CN" b="1"/>
              <a:t>E</a:t>
            </a:r>
            <a:r>
              <a:rPr lang="zh-CN" altLang="en-US" b="1"/>
              <a:t>是好友。</a:t>
            </a:r>
            <a:endParaRPr lang="en-US" altLang="zh-CN" b="1"/>
          </a:p>
          <a:p>
            <a:r>
              <a:rPr lang="zh-CN" altLang="en-US" b="1"/>
              <a:t>上一步，</a:t>
            </a:r>
            <a:r>
              <a:rPr lang="en-US" altLang="zh-CN" b="1"/>
              <a:t>parents</a:t>
            </a:r>
            <a:r>
              <a:rPr lang="zh-CN" altLang="en-US" b="1"/>
              <a:t>数组变为：</a:t>
            </a:r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r>
              <a:rPr lang="zh-CN" altLang="en-US" b="1"/>
              <a:t>上一步，</a:t>
            </a:r>
            <a:r>
              <a:rPr lang="en-US" altLang="zh-CN" b="1"/>
              <a:t>levelArray</a:t>
            </a:r>
            <a:r>
              <a:rPr lang="zh-CN" altLang="en-US" b="1"/>
              <a:t>数组变为：</a:t>
            </a:r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AB6E625-6772-4F4D-9CE2-EAB2248A961E}"/>
              </a:ext>
            </a:extLst>
          </p:cNvPr>
          <p:cNvSpPr txBox="1"/>
          <p:nvPr/>
        </p:nvSpPr>
        <p:spPr>
          <a:xfrm>
            <a:off x="4689566" y="508280"/>
            <a:ext cx="75024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Albertus Medium" panose="020E0602030304020304" pitchFamily="34" charset="0"/>
              </a:rPr>
              <a:t>三、</a:t>
            </a:r>
            <a:r>
              <a:rPr lang="zh-CN" altLang="en-US" b="1" dirty="0">
                <a:solidFill>
                  <a:srgbClr val="0000CC"/>
                </a:solidFill>
                <a:latin typeface="Albertus Medium" panose="020E0602030304020304" pitchFamily="34" charset="0"/>
              </a:rPr>
              <a:t>遍历其他人的好友关系</a:t>
            </a:r>
            <a:endParaRPr lang="en-US" altLang="zh-CN" b="1" dirty="0">
              <a:solidFill>
                <a:srgbClr val="0000CC"/>
              </a:solidFill>
              <a:latin typeface="Albertus Medium" panose="020E0602030304020304" pitchFamily="34" charset="0"/>
            </a:endParaRPr>
          </a:p>
          <a:p>
            <a:r>
              <a:rPr lang="zh-CN" altLang="en-US" b="1" dirty="0"/>
              <a:t>最终</a:t>
            </a:r>
            <a:r>
              <a:rPr lang="en-US" altLang="zh-CN" b="1" dirty="0"/>
              <a:t>parents</a:t>
            </a:r>
            <a:r>
              <a:rPr lang="zh-CN" altLang="en-US" b="1" dirty="0"/>
              <a:t>数组变为：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最终</a:t>
            </a:r>
            <a:r>
              <a:rPr lang="en-US" altLang="zh-CN" b="1" dirty="0" err="1"/>
              <a:t>levelArray</a:t>
            </a:r>
            <a:r>
              <a:rPr lang="zh-CN" altLang="en-US" b="1" dirty="0"/>
              <a:t>数组变为：</a:t>
            </a:r>
            <a:endParaRPr lang="en-US" altLang="zh-CN" b="1" dirty="0"/>
          </a:p>
          <a:p>
            <a:endParaRPr lang="en-US" altLang="zh-CN" b="1" dirty="0">
              <a:latin typeface="Albertus Medium" panose="020E0602030304020304" pitchFamily="34" charset="0"/>
            </a:endParaRPr>
          </a:p>
          <a:p>
            <a:endParaRPr lang="en-US" altLang="zh-CN" b="1" dirty="0">
              <a:latin typeface="Albertus Medium" panose="020E0602030304020304" pitchFamily="34" charset="0"/>
            </a:endParaRPr>
          </a:p>
          <a:p>
            <a:endParaRPr lang="en-US" altLang="zh-CN" b="1" dirty="0">
              <a:latin typeface="Albertus Medium" panose="020E0602030304020304" pitchFamily="34" charset="0"/>
            </a:endParaRPr>
          </a:p>
          <a:p>
            <a:r>
              <a:rPr lang="zh-CN" altLang="en-US" b="1" dirty="0">
                <a:latin typeface="Albertus Medium" panose="020E0602030304020304" pitchFamily="34" charset="0"/>
              </a:rPr>
              <a:t>则，</a:t>
            </a:r>
            <a:r>
              <a:rPr lang="en-US" altLang="zh-CN" b="1" dirty="0">
                <a:latin typeface="Albertus Medium" panose="020E0602030304020304" pitchFamily="34" charset="0"/>
              </a:rPr>
              <a:t>B</a:t>
            </a:r>
            <a:r>
              <a:rPr lang="zh-CN" altLang="en-US" b="1" dirty="0">
                <a:latin typeface="Albertus Medium" panose="020E0602030304020304" pitchFamily="34" charset="0"/>
              </a:rPr>
              <a:t>、</a:t>
            </a:r>
            <a:r>
              <a:rPr lang="en-US" altLang="zh-CN" b="1" dirty="0">
                <a:latin typeface="Albertus Medium" panose="020E0602030304020304" pitchFamily="34" charset="0"/>
              </a:rPr>
              <a:t>E</a:t>
            </a:r>
            <a:r>
              <a:rPr lang="zh-CN" altLang="en-US" b="1" dirty="0">
                <a:latin typeface="Albertus Medium" panose="020E0602030304020304" pitchFamily="34" charset="0"/>
              </a:rPr>
              <a:t>分别为各自朋友圈的双亲，共</a:t>
            </a:r>
            <a:r>
              <a:rPr lang="en-US" altLang="zh-CN" b="1" dirty="0">
                <a:latin typeface="Albertus Medium" panose="020E0602030304020304" pitchFamily="34" charset="0"/>
              </a:rPr>
              <a:t>2</a:t>
            </a:r>
            <a:r>
              <a:rPr lang="zh-CN" altLang="en-US" b="1" dirty="0">
                <a:latin typeface="Albertus Medium" panose="020E0602030304020304" pitchFamily="34" charset="0"/>
              </a:rPr>
              <a:t>个朋友圈。</a:t>
            </a:r>
            <a:endParaRPr lang="en-US" altLang="zh-CN" b="1" dirty="0">
              <a:latin typeface="Albertus Medium" panose="020E0602030304020304" pitchFamily="34" charset="0"/>
            </a:endParaRPr>
          </a:p>
          <a:p>
            <a:r>
              <a:rPr lang="zh-CN" altLang="en-US" b="1" dirty="0">
                <a:solidFill>
                  <a:srgbClr val="CC6600"/>
                </a:solidFill>
                <a:latin typeface="Albertus Medium" panose="020E0602030304020304" pitchFamily="34" charset="0"/>
              </a:rPr>
              <a:t>最终的并查集图示为</a:t>
            </a:r>
            <a:r>
              <a:rPr lang="zh-CN" altLang="en-US" b="1" dirty="0">
                <a:latin typeface="Albertus Medium" panose="020E0602030304020304" pitchFamily="34" charset="0"/>
              </a:rPr>
              <a:t>（</a:t>
            </a:r>
            <a:r>
              <a:rPr lang="zh-CN" altLang="en-US" b="1" dirty="0">
                <a:solidFill>
                  <a:srgbClr val="CC00CC"/>
                </a:solidFill>
                <a:latin typeface="Albertus Medium" panose="020E0602030304020304" pitchFamily="34" charset="0"/>
              </a:rPr>
              <a:t>箭头指向双亲</a:t>
            </a:r>
            <a:r>
              <a:rPr lang="zh-CN" altLang="en-US" b="1" dirty="0">
                <a:latin typeface="Albertus Medium" panose="020E0602030304020304" pitchFamily="34" charset="0"/>
              </a:rPr>
              <a:t>）：</a:t>
            </a:r>
            <a:endParaRPr lang="en-US" altLang="zh-CN" b="1" dirty="0">
              <a:latin typeface="Albertus Medium" panose="020E06020303040203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68CCA4E-A287-4AAB-8497-2825EEB35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22" y="4161264"/>
            <a:ext cx="1891479" cy="77805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23A7417-F4FA-485E-872A-535C12255F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22" y="5261132"/>
            <a:ext cx="1891479" cy="77805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6CF27ED-DF9F-4860-A9F0-14E8270136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237" y="1141094"/>
            <a:ext cx="1789401" cy="73606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815E53F-2985-4E5E-BDC1-C3048F622A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237" y="2233748"/>
            <a:ext cx="1789401" cy="73606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870B067-BEC6-40CB-8223-F78AD98F66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4397" y="3675832"/>
            <a:ext cx="3899755" cy="128301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3A8CD78-EADA-4687-8F42-324AB0B387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74" y="1422116"/>
            <a:ext cx="2233749" cy="200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56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1277"/>
          </a:xfrm>
        </p:spPr>
        <p:txBody>
          <a:bodyPr>
            <a:normAutofit fontScale="90000"/>
          </a:bodyPr>
          <a:lstStyle/>
          <a:p>
            <a:r>
              <a:rPr lang="zh-CN" altLang="en-US" b="1" cap="none" dirty="0"/>
              <a:t>并查集的实现（</a:t>
            </a:r>
            <a:r>
              <a:rPr lang="zh-CN" altLang="en-US" b="1" cap="none" dirty="0">
                <a:solidFill>
                  <a:srgbClr val="0000CC"/>
                </a:solidFill>
              </a:rPr>
              <a:t>路径压缩</a:t>
            </a:r>
            <a:r>
              <a:rPr lang="zh-CN" altLang="en-US" b="1" cap="none" dirty="0"/>
              <a:t>）</a:t>
            </a:r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0" y="382606"/>
            <a:ext cx="8304697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dirty="0"/>
              <a:t>解法二：</a:t>
            </a:r>
            <a:r>
              <a:rPr lang="zh-CN" altLang="en-US" sz="1200" b="1" dirty="0">
                <a:solidFill>
                  <a:srgbClr val="0000CC"/>
                </a:solidFill>
              </a:rPr>
              <a:t>并查集（路径压缩）</a:t>
            </a:r>
            <a:r>
              <a:rPr lang="zh-CN" altLang="en-US" sz="1200" b="1" dirty="0"/>
              <a:t>（时间复杂度</a:t>
            </a:r>
            <a:r>
              <a:rPr lang="en-US" altLang="zh-CN" sz="1200" b="1" dirty="0"/>
              <a:t>O(n^2)</a:t>
            </a:r>
            <a:r>
              <a:rPr lang="zh-CN" altLang="en-US" sz="1200" b="1" dirty="0"/>
              <a:t>，空间复杂度</a:t>
            </a:r>
            <a:r>
              <a:rPr lang="en-US" altLang="zh-CN" sz="1200" b="1" dirty="0"/>
              <a:t>O(n)</a:t>
            </a:r>
            <a:r>
              <a:rPr lang="zh-CN" altLang="en-US" sz="1200" b="1" dirty="0"/>
              <a:t>）</a:t>
            </a:r>
          </a:p>
          <a:p>
            <a:r>
              <a:rPr lang="en-US" altLang="zh-CN" sz="1200" b="1" dirty="0">
                <a:solidFill>
                  <a:srgbClr val="0000CC"/>
                </a:solidFill>
              </a:rPr>
              <a:t>find</a:t>
            </a:r>
            <a:r>
              <a:rPr lang="zh-CN" altLang="en-US" sz="1200" b="1" dirty="0">
                <a:solidFill>
                  <a:srgbClr val="0000CC"/>
                </a:solidFill>
              </a:rPr>
              <a:t>操作</a:t>
            </a:r>
            <a:r>
              <a:rPr lang="zh-CN" altLang="en-US" sz="1200" b="1" dirty="0"/>
              <a:t>：</a:t>
            </a:r>
          </a:p>
          <a:p>
            <a:r>
              <a:rPr lang="en-US" altLang="zh-CN" sz="1200" b="1" dirty="0"/>
              <a:t>int find(int[] parents, int </a:t>
            </a:r>
            <a:r>
              <a:rPr lang="en-US" altLang="zh-CN" sz="1200" b="1" dirty="0" err="1"/>
              <a:t>eachIndex</a:t>
            </a:r>
            <a:r>
              <a:rPr lang="en-US" altLang="zh-CN" sz="1200" b="1" dirty="0"/>
              <a:t>)</a:t>
            </a:r>
            <a:r>
              <a:rPr lang="zh-CN" altLang="en-US" sz="1200" b="1" dirty="0"/>
              <a:t>：</a:t>
            </a:r>
            <a:r>
              <a:rPr lang="zh-CN" altLang="en-US" sz="1200" b="1" dirty="0">
                <a:solidFill>
                  <a:srgbClr val="FF3399"/>
                </a:solidFill>
              </a:rPr>
              <a:t>递归函数，判断每个人的双亲，</a:t>
            </a:r>
            <a:r>
              <a:rPr lang="en-US" altLang="zh-CN" sz="1200" b="1" dirty="0">
                <a:solidFill>
                  <a:srgbClr val="FF3399"/>
                </a:solidFill>
              </a:rPr>
              <a:t>parents</a:t>
            </a:r>
            <a:r>
              <a:rPr lang="zh-CN" altLang="en-US" sz="1200" b="1" dirty="0">
                <a:solidFill>
                  <a:srgbClr val="FF3399"/>
                </a:solidFill>
              </a:rPr>
              <a:t>数组为双亲下标数组，</a:t>
            </a:r>
            <a:r>
              <a:rPr lang="en-US" altLang="zh-CN" sz="1200" b="1" dirty="0" err="1">
                <a:solidFill>
                  <a:srgbClr val="FF3399"/>
                </a:solidFill>
              </a:rPr>
              <a:t>eachIndex</a:t>
            </a:r>
            <a:r>
              <a:rPr lang="zh-CN" altLang="en-US" sz="1200" b="1" dirty="0">
                <a:solidFill>
                  <a:srgbClr val="FF3399"/>
                </a:solidFill>
              </a:rPr>
              <a:t>为当前人员</a:t>
            </a:r>
          </a:p>
          <a:p>
            <a:r>
              <a:rPr lang="en-US" altLang="zh-CN" sz="1200" b="1" dirty="0">
                <a:solidFill>
                  <a:srgbClr val="FF3399"/>
                </a:solidFill>
              </a:rPr>
              <a:t>1 </a:t>
            </a:r>
            <a:r>
              <a:rPr lang="zh-CN" altLang="en-US" sz="1200" b="1" dirty="0">
                <a:solidFill>
                  <a:srgbClr val="FF3399"/>
                </a:solidFill>
              </a:rPr>
              <a:t>如果参数非法，返回</a:t>
            </a:r>
            <a:r>
              <a:rPr lang="en-US" altLang="zh-CN" sz="1200" b="1" dirty="0">
                <a:solidFill>
                  <a:srgbClr val="FF3399"/>
                </a:solidFill>
              </a:rPr>
              <a:t>-1</a:t>
            </a:r>
          </a:p>
          <a:p>
            <a:r>
              <a:rPr lang="en-US" altLang="zh-CN" sz="1200" b="1" dirty="0"/>
              <a:t>2 </a:t>
            </a:r>
            <a:r>
              <a:rPr lang="zh-CN" altLang="en-US" sz="1200" b="1" dirty="0"/>
              <a:t>如果</a:t>
            </a:r>
            <a:r>
              <a:rPr lang="en-US" altLang="zh-CN" sz="1200" b="1" dirty="0"/>
              <a:t>parents[</a:t>
            </a:r>
            <a:r>
              <a:rPr lang="en-US" altLang="zh-CN" sz="1200" b="1" dirty="0" err="1"/>
              <a:t>eachIndex</a:t>
            </a:r>
            <a:r>
              <a:rPr lang="en-US" altLang="zh-CN" sz="1200" b="1" dirty="0"/>
              <a:t>]</a:t>
            </a:r>
            <a:r>
              <a:rPr lang="zh-CN" altLang="en-US" sz="1200" b="1" dirty="0"/>
              <a:t>等于</a:t>
            </a:r>
            <a:r>
              <a:rPr lang="en-US" altLang="zh-CN" sz="1200" b="1" dirty="0"/>
              <a:t>-1</a:t>
            </a:r>
            <a:r>
              <a:rPr lang="zh-CN" altLang="en-US" sz="1200" b="1" dirty="0"/>
              <a:t>，返回</a:t>
            </a:r>
            <a:r>
              <a:rPr lang="en-US" altLang="zh-CN" sz="1200" b="1" dirty="0" err="1"/>
              <a:t>eachIndex</a:t>
            </a:r>
            <a:r>
              <a:rPr lang="zh-CN" altLang="en-US" sz="1200" b="1" dirty="0"/>
              <a:t>，表示当前人员没有双亲，双亲就是自己</a:t>
            </a:r>
          </a:p>
          <a:p>
            <a:r>
              <a:rPr lang="en-US" altLang="zh-CN" sz="1200" b="1" dirty="0"/>
              <a:t>3 </a:t>
            </a:r>
            <a:r>
              <a:rPr lang="zh-CN" altLang="en-US" sz="1200" b="1" dirty="0"/>
              <a:t>将</a:t>
            </a:r>
            <a:r>
              <a:rPr lang="en-US" altLang="zh-CN" sz="1200" b="1" dirty="0"/>
              <a:t>find(parents, parents[</a:t>
            </a:r>
            <a:r>
              <a:rPr lang="en-US" altLang="zh-CN" sz="1200" b="1" dirty="0" err="1"/>
              <a:t>eachIndex</a:t>
            </a:r>
            <a:r>
              <a:rPr lang="en-US" altLang="zh-CN" sz="1200" b="1" dirty="0"/>
              <a:t>])</a:t>
            </a:r>
            <a:r>
              <a:rPr lang="zh-CN" altLang="en-US" sz="1200" b="1" dirty="0"/>
              <a:t>赋值给</a:t>
            </a:r>
            <a:r>
              <a:rPr lang="en-US" altLang="zh-CN" sz="1200" b="1" dirty="0"/>
              <a:t>parents[</a:t>
            </a:r>
            <a:r>
              <a:rPr lang="en-US" altLang="zh-CN" sz="1200" b="1" dirty="0" err="1"/>
              <a:t>eachIndex</a:t>
            </a:r>
            <a:r>
              <a:rPr lang="en-US" altLang="zh-CN" sz="1200" b="1" dirty="0"/>
              <a:t>]</a:t>
            </a:r>
            <a:r>
              <a:rPr lang="zh-CN" altLang="en-US" sz="1200" b="1" dirty="0"/>
              <a:t>（</a:t>
            </a:r>
            <a:r>
              <a:rPr lang="zh-CN" altLang="en-US" sz="1200" b="1" dirty="0">
                <a:solidFill>
                  <a:srgbClr val="CC00CC"/>
                </a:solidFill>
              </a:rPr>
              <a:t>路径压缩在此体现</a:t>
            </a:r>
            <a:r>
              <a:rPr lang="zh-CN" altLang="en-US" sz="1200" b="1" dirty="0">
                <a:solidFill>
                  <a:srgbClr val="009900"/>
                </a:solidFill>
              </a:rPr>
              <a:t>，以递归调用的形式，将当前人员的双亲更新为其双亲的双亲，从而将该朋友圈的人员的双亲指向同一人，即：群主</a:t>
            </a:r>
            <a:r>
              <a:rPr lang="zh-CN" altLang="en-US" sz="1200" b="1" dirty="0"/>
              <a:t>）</a:t>
            </a:r>
          </a:p>
          <a:p>
            <a:r>
              <a:rPr lang="en-US" altLang="zh-CN" sz="1200" b="1" dirty="0"/>
              <a:t>4 </a:t>
            </a:r>
            <a:r>
              <a:rPr lang="zh-CN" altLang="en-US" sz="1200" b="1" dirty="0"/>
              <a:t>返回</a:t>
            </a:r>
            <a:r>
              <a:rPr lang="en-US" altLang="zh-CN" sz="1200" b="1" dirty="0"/>
              <a:t>parents[</a:t>
            </a:r>
            <a:r>
              <a:rPr lang="en-US" altLang="zh-CN" sz="1200" b="1" dirty="0" err="1"/>
              <a:t>eachIndex</a:t>
            </a:r>
            <a:r>
              <a:rPr lang="en-US" altLang="zh-CN" sz="1200" b="1" dirty="0"/>
              <a:t>]</a:t>
            </a:r>
          </a:p>
          <a:p>
            <a:r>
              <a:rPr lang="en-US" altLang="zh-CN" sz="1200" b="1" dirty="0">
                <a:solidFill>
                  <a:srgbClr val="0000CC"/>
                </a:solidFill>
              </a:rPr>
              <a:t>union</a:t>
            </a:r>
            <a:r>
              <a:rPr lang="zh-CN" altLang="en-US" sz="1200" b="1" dirty="0">
                <a:solidFill>
                  <a:srgbClr val="0000CC"/>
                </a:solidFill>
              </a:rPr>
              <a:t>操作</a:t>
            </a:r>
            <a:r>
              <a:rPr lang="zh-CN" altLang="en-US" sz="1200" b="1" dirty="0"/>
              <a:t>：</a:t>
            </a:r>
          </a:p>
          <a:p>
            <a:r>
              <a:rPr lang="en-US" altLang="zh-CN" sz="1200" b="1" dirty="0"/>
              <a:t>void union(int[] parents, int[] </a:t>
            </a:r>
            <a:r>
              <a:rPr lang="en-US" altLang="zh-CN" sz="1200" b="1" dirty="0" err="1"/>
              <a:t>levelArray</a:t>
            </a:r>
            <a:r>
              <a:rPr lang="en-US" altLang="zh-CN" sz="1200" b="1" dirty="0"/>
              <a:t>, int </a:t>
            </a:r>
            <a:r>
              <a:rPr lang="en-US" altLang="zh-CN" sz="1200" b="1" dirty="0" err="1"/>
              <a:t>firstIndex</a:t>
            </a:r>
            <a:r>
              <a:rPr lang="en-US" altLang="zh-CN" sz="1200" b="1" dirty="0"/>
              <a:t>, int </a:t>
            </a:r>
            <a:r>
              <a:rPr lang="en-US" altLang="zh-CN" sz="1200" b="1" dirty="0" err="1"/>
              <a:t>secondIndex</a:t>
            </a:r>
            <a:r>
              <a:rPr lang="en-US" altLang="zh-CN" sz="1200" b="1" dirty="0"/>
              <a:t>)</a:t>
            </a:r>
            <a:r>
              <a:rPr lang="zh-CN" altLang="en-US" sz="1200" b="1" dirty="0"/>
              <a:t>：</a:t>
            </a:r>
            <a:r>
              <a:rPr lang="zh-CN" altLang="en-US" sz="1200" b="1" dirty="0">
                <a:solidFill>
                  <a:srgbClr val="FF3399"/>
                </a:solidFill>
              </a:rPr>
              <a:t>将两个人归于同一个双亲，</a:t>
            </a:r>
            <a:r>
              <a:rPr lang="en-US" altLang="zh-CN" sz="1200" b="1" dirty="0" err="1">
                <a:solidFill>
                  <a:srgbClr val="FF3399"/>
                </a:solidFill>
              </a:rPr>
              <a:t>firstIndex</a:t>
            </a:r>
            <a:r>
              <a:rPr lang="zh-CN" altLang="en-US" sz="1200" b="1" dirty="0">
                <a:solidFill>
                  <a:srgbClr val="FF3399"/>
                </a:solidFill>
              </a:rPr>
              <a:t>是第一个人，</a:t>
            </a:r>
            <a:r>
              <a:rPr lang="en-US" altLang="zh-CN" sz="1200" b="1" dirty="0" err="1">
                <a:solidFill>
                  <a:srgbClr val="FF3399"/>
                </a:solidFill>
              </a:rPr>
              <a:t>secondIndex</a:t>
            </a:r>
            <a:r>
              <a:rPr lang="zh-CN" altLang="en-US" sz="1200" b="1" dirty="0">
                <a:solidFill>
                  <a:srgbClr val="FF3399"/>
                </a:solidFill>
              </a:rPr>
              <a:t>是第二个人，</a:t>
            </a:r>
            <a:r>
              <a:rPr lang="en-US" altLang="zh-CN" sz="1200" b="1" dirty="0">
                <a:solidFill>
                  <a:srgbClr val="FF3399"/>
                </a:solidFill>
              </a:rPr>
              <a:t>parents</a:t>
            </a:r>
            <a:r>
              <a:rPr lang="zh-CN" altLang="en-US" sz="1200" b="1" dirty="0">
                <a:solidFill>
                  <a:srgbClr val="FF3399"/>
                </a:solidFill>
              </a:rPr>
              <a:t>数组含义与</a:t>
            </a:r>
            <a:r>
              <a:rPr lang="en-US" altLang="zh-CN" sz="1200" b="1" dirty="0">
                <a:solidFill>
                  <a:srgbClr val="FF3399"/>
                </a:solidFill>
              </a:rPr>
              <a:t>find</a:t>
            </a:r>
            <a:r>
              <a:rPr lang="zh-CN" altLang="en-US" sz="1200" b="1" dirty="0">
                <a:solidFill>
                  <a:srgbClr val="FF3399"/>
                </a:solidFill>
              </a:rPr>
              <a:t>一致，</a:t>
            </a:r>
            <a:r>
              <a:rPr lang="en-US" altLang="zh-CN" sz="1200" b="1" dirty="0" err="1">
                <a:solidFill>
                  <a:srgbClr val="FF3399"/>
                </a:solidFill>
              </a:rPr>
              <a:t>levelArray</a:t>
            </a:r>
            <a:r>
              <a:rPr lang="zh-CN" altLang="en-US" sz="1200" b="1" dirty="0">
                <a:solidFill>
                  <a:srgbClr val="FF3399"/>
                </a:solidFill>
              </a:rPr>
              <a:t>指的是双亲的孩子层数</a:t>
            </a:r>
            <a:r>
              <a:rPr lang="zh-CN" altLang="en-US" sz="1200" b="1" dirty="0"/>
              <a:t>（</a:t>
            </a:r>
            <a:r>
              <a:rPr lang="zh-CN" altLang="en-US" sz="1200" b="1" dirty="0">
                <a:solidFill>
                  <a:srgbClr val="009900"/>
                </a:solidFill>
              </a:rPr>
              <a:t>层数少的双亲指向层数多的</a:t>
            </a:r>
            <a:r>
              <a:rPr lang="zh-CN" altLang="en-US" sz="1200" b="1" dirty="0"/>
              <a:t>）</a:t>
            </a:r>
          </a:p>
          <a:p>
            <a:r>
              <a:rPr lang="en-US" altLang="zh-CN" sz="1200" b="1" dirty="0"/>
              <a:t>1 </a:t>
            </a:r>
            <a:r>
              <a:rPr lang="zh-CN" altLang="en-US" sz="1200" b="1" dirty="0"/>
              <a:t>如果参数非法，返回</a:t>
            </a:r>
          </a:p>
          <a:p>
            <a:r>
              <a:rPr lang="en-US" altLang="zh-CN" sz="1200" b="1" dirty="0"/>
              <a:t>2 </a:t>
            </a:r>
            <a:r>
              <a:rPr lang="zh-CN" altLang="en-US" sz="1200" b="1" dirty="0"/>
              <a:t>找到第一个人的双亲</a:t>
            </a:r>
            <a:r>
              <a:rPr lang="en-US" altLang="zh-CN" sz="1200" b="1" dirty="0" err="1"/>
              <a:t>firstParent</a:t>
            </a:r>
            <a:endParaRPr lang="en-US" altLang="zh-CN" sz="1200" b="1" dirty="0"/>
          </a:p>
          <a:p>
            <a:r>
              <a:rPr lang="en-US" altLang="zh-CN" sz="1200" b="1" dirty="0"/>
              <a:t>3 </a:t>
            </a:r>
            <a:r>
              <a:rPr lang="zh-CN" altLang="en-US" sz="1200" b="1" dirty="0"/>
              <a:t>找到第二个人的双亲</a:t>
            </a:r>
            <a:r>
              <a:rPr lang="en-US" altLang="zh-CN" sz="1200" b="1" dirty="0" err="1"/>
              <a:t>secondParent</a:t>
            </a:r>
            <a:endParaRPr lang="en-US" altLang="zh-CN" sz="1200" b="1" dirty="0"/>
          </a:p>
          <a:p>
            <a:r>
              <a:rPr lang="en-US" altLang="zh-CN" sz="1200" b="1" dirty="0"/>
              <a:t>4 </a:t>
            </a:r>
            <a:r>
              <a:rPr lang="zh-CN" altLang="en-US" sz="1200" b="1" dirty="0"/>
              <a:t>判断</a:t>
            </a:r>
            <a:r>
              <a:rPr lang="en-US" altLang="zh-CN" sz="1200" b="1" dirty="0" err="1"/>
              <a:t>firstParent</a:t>
            </a:r>
            <a:r>
              <a:rPr lang="zh-CN" altLang="en-US" sz="1200" b="1" dirty="0"/>
              <a:t>与</a:t>
            </a:r>
            <a:r>
              <a:rPr lang="en-US" altLang="zh-CN" sz="1200" b="1" dirty="0" err="1"/>
              <a:t>secondParent</a:t>
            </a:r>
            <a:r>
              <a:rPr lang="zh-CN" altLang="en-US" sz="1200" b="1" dirty="0"/>
              <a:t>是否相等</a:t>
            </a:r>
          </a:p>
          <a:p>
            <a:r>
              <a:rPr lang="zh-CN" altLang="en-US" sz="1200" b="1" dirty="0"/>
              <a:t>    </a:t>
            </a:r>
            <a:r>
              <a:rPr lang="en-US" altLang="zh-CN" sz="1200" b="1" dirty="0"/>
              <a:t>4.1 </a:t>
            </a:r>
            <a:r>
              <a:rPr lang="zh-CN" altLang="en-US" sz="1200" b="1" dirty="0"/>
              <a:t>是的话，两人双亲相同，返回</a:t>
            </a:r>
          </a:p>
          <a:p>
            <a:r>
              <a:rPr lang="zh-CN" altLang="en-US" sz="1200" b="1" dirty="0"/>
              <a:t>    </a:t>
            </a:r>
            <a:r>
              <a:rPr lang="en-US" altLang="zh-CN" sz="1200" b="1" dirty="0"/>
              <a:t>4.2 </a:t>
            </a:r>
            <a:r>
              <a:rPr lang="zh-CN" altLang="en-US" sz="1200" b="1" dirty="0"/>
              <a:t>否的话，执行下一步</a:t>
            </a:r>
          </a:p>
          <a:p>
            <a:r>
              <a:rPr lang="en-US" altLang="zh-CN" sz="1200" b="1" dirty="0"/>
              <a:t>5 </a:t>
            </a:r>
            <a:r>
              <a:rPr lang="zh-CN" altLang="en-US" sz="1200" b="1" dirty="0"/>
              <a:t>判断</a:t>
            </a:r>
            <a:r>
              <a:rPr lang="en-US" altLang="zh-CN" sz="1200" b="1" dirty="0" err="1"/>
              <a:t>levelArray</a:t>
            </a:r>
            <a:r>
              <a:rPr lang="en-US" altLang="zh-CN" sz="1200" b="1" dirty="0"/>
              <a:t>[</a:t>
            </a:r>
            <a:r>
              <a:rPr lang="en-US" altLang="zh-CN" sz="1200" b="1" dirty="0" err="1"/>
              <a:t>firstParent</a:t>
            </a:r>
            <a:r>
              <a:rPr lang="en-US" altLang="zh-CN" sz="1200" b="1" dirty="0"/>
              <a:t>]</a:t>
            </a:r>
            <a:r>
              <a:rPr lang="zh-CN" altLang="en-US" sz="1200" b="1" dirty="0"/>
              <a:t>大于</a:t>
            </a:r>
            <a:r>
              <a:rPr lang="en-US" altLang="zh-CN" sz="1200" b="1" dirty="0" err="1"/>
              <a:t>levelArray</a:t>
            </a:r>
            <a:r>
              <a:rPr lang="en-US" altLang="zh-CN" sz="1200" b="1" dirty="0"/>
              <a:t>[</a:t>
            </a:r>
            <a:r>
              <a:rPr lang="en-US" altLang="zh-CN" sz="1200" b="1" dirty="0" err="1"/>
              <a:t>secondParent</a:t>
            </a:r>
            <a:r>
              <a:rPr lang="en-US" altLang="zh-CN" sz="1200" b="1" dirty="0"/>
              <a:t>]</a:t>
            </a:r>
            <a:r>
              <a:rPr lang="zh-CN" altLang="en-US" sz="1200" b="1" dirty="0"/>
              <a:t>是否成立</a:t>
            </a:r>
          </a:p>
          <a:p>
            <a:r>
              <a:rPr lang="zh-CN" altLang="en-US" sz="1200" b="1" dirty="0"/>
              <a:t>    </a:t>
            </a:r>
            <a:r>
              <a:rPr lang="en-US" altLang="zh-CN" sz="1200" b="1" dirty="0"/>
              <a:t>5.1 </a:t>
            </a:r>
            <a:r>
              <a:rPr lang="zh-CN" altLang="en-US" sz="1200" b="1" dirty="0"/>
              <a:t>是的话，将</a:t>
            </a:r>
            <a:r>
              <a:rPr lang="en-US" altLang="zh-CN" sz="1200" b="1" dirty="0"/>
              <a:t>parents[</a:t>
            </a:r>
            <a:r>
              <a:rPr lang="en-US" altLang="zh-CN" sz="1200" b="1" dirty="0" err="1"/>
              <a:t>secondParent</a:t>
            </a:r>
            <a:r>
              <a:rPr lang="en-US" altLang="zh-CN" sz="1200" b="1" dirty="0"/>
              <a:t>]</a:t>
            </a:r>
            <a:r>
              <a:rPr lang="zh-CN" altLang="en-US" sz="1200" b="1" dirty="0"/>
              <a:t>赋值为</a:t>
            </a:r>
            <a:r>
              <a:rPr lang="en-US" altLang="zh-CN" sz="1200" b="1" dirty="0" err="1"/>
              <a:t>firstParent</a:t>
            </a:r>
            <a:r>
              <a:rPr lang="zh-CN" altLang="en-US" sz="1200" b="1" dirty="0"/>
              <a:t>（</a:t>
            </a:r>
            <a:r>
              <a:rPr lang="zh-CN" altLang="en-US" sz="1200" b="1" dirty="0">
                <a:solidFill>
                  <a:srgbClr val="CC00CC"/>
                </a:solidFill>
              </a:rPr>
              <a:t>路径压缩在此体现</a:t>
            </a:r>
            <a:r>
              <a:rPr lang="zh-CN" altLang="en-US" sz="1200" b="1" dirty="0"/>
              <a:t>）</a:t>
            </a:r>
          </a:p>
          <a:p>
            <a:r>
              <a:rPr lang="zh-CN" altLang="en-US" sz="1200" b="1" dirty="0"/>
              <a:t>    </a:t>
            </a:r>
            <a:r>
              <a:rPr lang="en-US" altLang="zh-CN" sz="1200" b="1" dirty="0"/>
              <a:t>5.2 </a:t>
            </a:r>
            <a:r>
              <a:rPr lang="zh-CN" altLang="en-US" sz="1200" b="1" dirty="0"/>
              <a:t>否的话，将</a:t>
            </a:r>
            <a:r>
              <a:rPr lang="en-US" altLang="zh-CN" sz="1200" b="1" dirty="0"/>
              <a:t>parents[</a:t>
            </a:r>
            <a:r>
              <a:rPr lang="en-US" altLang="zh-CN" sz="1200" b="1" dirty="0" err="1"/>
              <a:t>firstParent</a:t>
            </a:r>
            <a:r>
              <a:rPr lang="en-US" altLang="zh-CN" sz="1200" b="1" dirty="0"/>
              <a:t>]</a:t>
            </a:r>
            <a:r>
              <a:rPr lang="zh-CN" altLang="en-US" sz="1200" b="1" dirty="0"/>
              <a:t>赋值为</a:t>
            </a:r>
            <a:r>
              <a:rPr lang="en-US" altLang="zh-CN" sz="1200" b="1" dirty="0" err="1"/>
              <a:t>secondParent</a:t>
            </a:r>
            <a:r>
              <a:rPr lang="zh-CN" altLang="en-US" sz="1200" b="1" dirty="0"/>
              <a:t>（</a:t>
            </a:r>
            <a:r>
              <a:rPr lang="zh-CN" altLang="en-US" sz="1200" b="1" dirty="0">
                <a:solidFill>
                  <a:srgbClr val="CC00CC"/>
                </a:solidFill>
              </a:rPr>
              <a:t>路径压缩在此体现；</a:t>
            </a:r>
            <a:r>
              <a:rPr lang="zh-CN" altLang="en-US" sz="1200" b="1" dirty="0">
                <a:solidFill>
                  <a:srgbClr val="009900"/>
                </a:solidFill>
              </a:rPr>
              <a:t>相等时，人为规定后者是前者的双亲</a:t>
            </a:r>
            <a:r>
              <a:rPr lang="zh-CN" altLang="en-US" sz="1200" b="1" dirty="0"/>
              <a:t>），判断</a:t>
            </a:r>
            <a:r>
              <a:rPr lang="en-US" altLang="zh-CN" sz="1200" b="1" dirty="0" err="1"/>
              <a:t>levelArray</a:t>
            </a:r>
            <a:r>
              <a:rPr lang="en-US" altLang="zh-CN" sz="1200" b="1" dirty="0"/>
              <a:t>[</a:t>
            </a:r>
            <a:r>
              <a:rPr lang="en-US" altLang="zh-CN" sz="1200" b="1" dirty="0" err="1"/>
              <a:t>firstParent</a:t>
            </a:r>
            <a:r>
              <a:rPr lang="en-US" altLang="zh-CN" sz="1200" b="1" dirty="0"/>
              <a:t>]</a:t>
            </a:r>
            <a:r>
              <a:rPr lang="zh-CN" altLang="en-US" sz="1200" b="1" dirty="0"/>
              <a:t>等于</a:t>
            </a:r>
            <a:r>
              <a:rPr lang="en-US" altLang="zh-CN" sz="1200" b="1" dirty="0" err="1"/>
              <a:t>levelArray</a:t>
            </a:r>
            <a:r>
              <a:rPr lang="en-US" altLang="zh-CN" sz="1200" b="1" dirty="0"/>
              <a:t>[</a:t>
            </a:r>
            <a:r>
              <a:rPr lang="en-US" altLang="zh-CN" sz="1200" b="1" dirty="0" err="1"/>
              <a:t>secondParent</a:t>
            </a:r>
            <a:r>
              <a:rPr lang="en-US" altLang="zh-CN" sz="1200" b="1" dirty="0"/>
              <a:t>]</a:t>
            </a:r>
            <a:r>
              <a:rPr lang="zh-CN" altLang="en-US" sz="1200" b="1" dirty="0"/>
              <a:t>是否成立</a:t>
            </a:r>
          </a:p>
          <a:p>
            <a:r>
              <a:rPr lang="zh-CN" altLang="en-US" sz="1200" b="1" dirty="0"/>
              <a:t>        </a:t>
            </a:r>
            <a:r>
              <a:rPr lang="en-US" altLang="zh-CN" sz="1200" b="1" dirty="0"/>
              <a:t>5.2.1 </a:t>
            </a:r>
            <a:r>
              <a:rPr lang="zh-CN" altLang="en-US" sz="1200" b="1" dirty="0"/>
              <a:t>是的话，</a:t>
            </a:r>
            <a:r>
              <a:rPr lang="en-US" altLang="zh-CN" sz="1200" b="1" dirty="0" err="1"/>
              <a:t>levelArray</a:t>
            </a:r>
            <a:r>
              <a:rPr lang="en-US" altLang="zh-CN" sz="1200" b="1" dirty="0"/>
              <a:t>[</a:t>
            </a:r>
            <a:r>
              <a:rPr lang="en-US" altLang="zh-CN" sz="1200" b="1" dirty="0" err="1"/>
              <a:t>secondParent</a:t>
            </a:r>
            <a:r>
              <a:rPr lang="en-US" altLang="zh-CN" sz="1200" b="1" dirty="0"/>
              <a:t>]++</a:t>
            </a:r>
            <a:r>
              <a:rPr lang="zh-CN" altLang="en-US" sz="1200" b="1" dirty="0"/>
              <a:t>（</a:t>
            </a:r>
            <a:r>
              <a:rPr lang="zh-CN" altLang="en-US" sz="1200" b="1" dirty="0">
                <a:solidFill>
                  <a:srgbClr val="009900"/>
                </a:solidFill>
              </a:rPr>
              <a:t>人为规定</a:t>
            </a:r>
            <a:r>
              <a:rPr lang="zh-CN" altLang="en-US" sz="1200" b="1" dirty="0"/>
              <a:t>）</a:t>
            </a:r>
          </a:p>
          <a:p>
            <a:r>
              <a:rPr lang="zh-CN" altLang="en-US" sz="1200" b="1" dirty="0">
                <a:solidFill>
                  <a:srgbClr val="0000CC"/>
                </a:solidFill>
              </a:rPr>
              <a:t>主函数</a:t>
            </a:r>
            <a:r>
              <a:rPr lang="zh-CN" altLang="en-US" sz="1200" b="1" dirty="0"/>
              <a:t>：</a:t>
            </a:r>
          </a:p>
          <a:p>
            <a:r>
              <a:rPr lang="en-US" altLang="zh-CN" sz="1200" b="1" dirty="0"/>
              <a:t>int </a:t>
            </a:r>
            <a:r>
              <a:rPr lang="en-US" altLang="zh-CN" sz="1200" b="1" dirty="0" err="1"/>
              <a:t>findCircleNum</a:t>
            </a:r>
            <a:r>
              <a:rPr lang="en-US" altLang="zh-CN" sz="1200" b="1" dirty="0"/>
              <a:t>(int[][] M)</a:t>
            </a:r>
            <a:r>
              <a:rPr lang="zh-CN" altLang="en-US" sz="1200" b="1" dirty="0"/>
              <a:t>：</a:t>
            </a:r>
            <a:r>
              <a:rPr lang="zh-CN" altLang="en-US" sz="1200" b="1" dirty="0">
                <a:solidFill>
                  <a:srgbClr val="FF3399"/>
                </a:solidFill>
              </a:rPr>
              <a:t>寻找有多少独立的朋友圈</a:t>
            </a:r>
          </a:p>
          <a:p>
            <a:r>
              <a:rPr lang="en-US" altLang="zh-CN" sz="1200" b="1" dirty="0"/>
              <a:t>1 </a:t>
            </a:r>
            <a:r>
              <a:rPr lang="zh-CN" altLang="en-US" sz="1200" b="1" dirty="0"/>
              <a:t>如果参数非法或为空，返回</a:t>
            </a:r>
            <a:r>
              <a:rPr lang="en-US" altLang="zh-CN" sz="1200" b="1" dirty="0"/>
              <a:t>0</a:t>
            </a:r>
          </a:p>
          <a:p>
            <a:r>
              <a:rPr lang="en-US" altLang="zh-CN" sz="1200" b="1" dirty="0"/>
              <a:t>2 </a:t>
            </a:r>
            <a:r>
              <a:rPr lang="zh-CN" altLang="en-US" sz="1200" b="1" dirty="0"/>
              <a:t>创建</a:t>
            </a:r>
            <a:r>
              <a:rPr lang="en-US" altLang="zh-CN" sz="1200" b="1" dirty="0"/>
              <a:t>parents</a:t>
            </a:r>
            <a:r>
              <a:rPr lang="zh-CN" altLang="en-US" sz="1200" b="1" dirty="0"/>
              <a:t>数组并全赋值为</a:t>
            </a:r>
            <a:r>
              <a:rPr lang="en-US" altLang="zh-CN" sz="1200" b="1" dirty="0"/>
              <a:t>-1</a:t>
            </a:r>
            <a:r>
              <a:rPr lang="zh-CN" altLang="en-US" sz="1200" b="1" dirty="0"/>
              <a:t>（</a:t>
            </a:r>
            <a:r>
              <a:rPr lang="zh-CN" altLang="en-US" sz="1200" b="1" dirty="0">
                <a:solidFill>
                  <a:srgbClr val="009900"/>
                </a:solidFill>
              </a:rPr>
              <a:t>表示双亲是自己</a:t>
            </a:r>
            <a:r>
              <a:rPr lang="zh-CN" altLang="en-US" sz="1200" b="1" dirty="0"/>
              <a:t>），创建</a:t>
            </a:r>
            <a:r>
              <a:rPr lang="en-US" altLang="zh-CN" sz="1200" b="1" dirty="0" err="1"/>
              <a:t>levelArray</a:t>
            </a:r>
            <a:r>
              <a:rPr lang="zh-CN" altLang="en-US" sz="1200" b="1" dirty="0"/>
              <a:t>数组（</a:t>
            </a:r>
            <a:r>
              <a:rPr lang="zh-CN" altLang="en-US" sz="1200" b="1" dirty="0">
                <a:solidFill>
                  <a:srgbClr val="009900"/>
                </a:solidFill>
              </a:rPr>
              <a:t>表示双亲的孩子层数，合并时，层数多的当层数少的双亲</a:t>
            </a:r>
            <a:r>
              <a:rPr lang="zh-CN" altLang="en-US" sz="1200" b="1" dirty="0"/>
              <a:t>），初始化</a:t>
            </a:r>
            <a:r>
              <a:rPr lang="en-US" altLang="zh-CN" sz="1200" b="1" dirty="0" err="1"/>
              <a:t>finalResult</a:t>
            </a:r>
            <a:r>
              <a:rPr lang="zh-CN" altLang="en-US" sz="1200" b="1" dirty="0"/>
              <a:t>为</a:t>
            </a:r>
            <a:r>
              <a:rPr lang="en-US" altLang="zh-CN" sz="1200" b="1" dirty="0"/>
              <a:t>0</a:t>
            </a:r>
          </a:p>
          <a:p>
            <a:r>
              <a:rPr lang="en-US" altLang="zh-CN" sz="1200" b="1" dirty="0"/>
              <a:t>3 </a:t>
            </a:r>
            <a:r>
              <a:rPr lang="zh-CN" altLang="en-US" sz="1200" b="1" dirty="0"/>
              <a:t>游标</a:t>
            </a:r>
            <a:r>
              <a:rPr lang="en-US" altLang="zh-CN" sz="1200" b="1" dirty="0" err="1"/>
              <a:t>i</a:t>
            </a:r>
            <a:r>
              <a:rPr lang="zh-CN" altLang="en-US" sz="1200" b="1" dirty="0"/>
              <a:t>从</a:t>
            </a:r>
            <a:r>
              <a:rPr lang="en-US" altLang="zh-CN" sz="1200" b="1" dirty="0"/>
              <a:t>0</a:t>
            </a:r>
            <a:r>
              <a:rPr lang="zh-CN" altLang="en-US" sz="1200" b="1" dirty="0"/>
              <a:t>遍历至</a:t>
            </a:r>
            <a:r>
              <a:rPr lang="en-US" altLang="zh-CN" sz="1200" b="1" dirty="0" err="1"/>
              <a:t>M.length</a:t>
            </a:r>
            <a:r>
              <a:rPr lang="en-US" altLang="zh-CN" sz="1200" b="1" dirty="0"/>
              <a:t> – 1</a:t>
            </a:r>
            <a:r>
              <a:rPr lang="zh-CN" altLang="en-US" sz="1200" b="1" dirty="0"/>
              <a:t>，游标</a:t>
            </a:r>
            <a:r>
              <a:rPr lang="en-US" altLang="zh-CN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zh-CN" altLang="en-US" sz="1200" b="1" dirty="0"/>
              <a:t>从</a:t>
            </a:r>
            <a:r>
              <a:rPr lang="en-US" altLang="zh-CN" sz="1200" b="1" dirty="0"/>
              <a:t>i+1</a:t>
            </a:r>
            <a:r>
              <a:rPr lang="zh-CN" altLang="en-US" sz="1200" b="1" dirty="0"/>
              <a:t>（</a:t>
            </a:r>
            <a:r>
              <a:rPr lang="zh-CN" altLang="en-US" sz="1200" b="1" dirty="0">
                <a:solidFill>
                  <a:srgbClr val="009900"/>
                </a:solidFill>
              </a:rPr>
              <a:t>本质上是一维数组，两两之间的关系，不重复遍历</a:t>
            </a:r>
            <a:r>
              <a:rPr lang="zh-CN" altLang="en-US" sz="1200" b="1" dirty="0"/>
              <a:t>）遍历至</a:t>
            </a:r>
            <a:r>
              <a:rPr lang="en-US" altLang="zh-CN" sz="1200" b="1" dirty="0"/>
              <a:t>M[0].length – 1</a:t>
            </a:r>
            <a:r>
              <a:rPr lang="zh-CN" altLang="en-US" sz="1200" b="1" dirty="0"/>
              <a:t>，依次执行如下操作：</a:t>
            </a:r>
          </a:p>
          <a:p>
            <a:r>
              <a:rPr lang="zh-CN" altLang="en-US" sz="1200" b="1" dirty="0"/>
              <a:t>    </a:t>
            </a:r>
            <a:r>
              <a:rPr lang="en-US" altLang="zh-CN" sz="1200" b="1" dirty="0"/>
              <a:t>3.1 </a:t>
            </a:r>
            <a:r>
              <a:rPr lang="zh-CN" altLang="en-US" sz="1200" b="1" dirty="0"/>
              <a:t>判断</a:t>
            </a:r>
            <a:r>
              <a:rPr lang="en-US" altLang="zh-CN" sz="1200" b="1" dirty="0"/>
              <a:t>M[</a:t>
            </a:r>
            <a:r>
              <a:rPr lang="en-US" altLang="zh-CN" sz="1200" b="1" dirty="0" err="1"/>
              <a:t>i</a:t>
            </a:r>
            <a:r>
              <a:rPr lang="en-US" altLang="zh-CN" sz="1200" b="1" dirty="0"/>
              <a:t>][</a:t>
            </a:r>
            <a:r>
              <a:rPr lang="en-US" altLang="zh-CN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altLang="zh-CN" sz="1200" b="1" dirty="0"/>
              <a:t>]</a:t>
            </a:r>
            <a:r>
              <a:rPr lang="zh-CN" altLang="en-US" sz="1200" b="1" dirty="0">
                <a:solidFill>
                  <a:srgbClr val="CC6600"/>
                </a:solidFill>
              </a:rPr>
              <a:t>是否为</a:t>
            </a:r>
            <a:r>
              <a:rPr lang="en-US" altLang="zh-CN" sz="1200" b="1" dirty="0">
                <a:solidFill>
                  <a:srgbClr val="CC6600"/>
                </a:solidFill>
              </a:rPr>
              <a:t>1</a:t>
            </a:r>
          </a:p>
          <a:p>
            <a:r>
              <a:rPr lang="en-US" altLang="zh-CN" sz="1200" b="1" dirty="0"/>
              <a:t>        3.1.1 </a:t>
            </a:r>
            <a:r>
              <a:rPr lang="zh-CN" altLang="en-US" sz="1200" b="1" dirty="0"/>
              <a:t>是的话，调用</a:t>
            </a:r>
            <a:r>
              <a:rPr lang="en-US" altLang="zh-CN" sz="1200" b="1" dirty="0"/>
              <a:t>union(parents, </a:t>
            </a:r>
            <a:r>
              <a:rPr lang="en-US" altLang="zh-CN" sz="1200" b="1" dirty="0" err="1"/>
              <a:t>levelArray</a:t>
            </a:r>
            <a:r>
              <a:rPr lang="en-US" altLang="zh-CN" sz="1200" b="1" dirty="0"/>
              <a:t>, </a:t>
            </a:r>
            <a:r>
              <a:rPr lang="en-US" altLang="zh-CN" sz="1200" b="1" dirty="0" err="1"/>
              <a:t>i</a:t>
            </a:r>
            <a:r>
              <a:rPr lang="en-US" altLang="zh-CN" sz="1200" b="1" dirty="0"/>
              <a:t>, </a:t>
            </a:r>
            <a:r>
              <a:rPr lang="en-US" altLang="zh-CN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altLang="zh-CN" sz="1200" b="1" dirty="0"/>
              <a:t>)</a:t>
            </a:r>
          </a:p>
          <a:p>
            <a:r>
              <a:rPr lang="en-US" altLang="zh-CN" sz="1200" b="1" dirty="0"/>
              <a:t>4 </a:t>
            </a:r>
            <a:r>
              <a:rPr lang="zh-CN" altLang="en-US" sz="1200" b="1" dirty="0"/>
              <a:t>游标</a:t>
            </a:r>
            <a:r>
              <a:rPr lang="en-US" altLang="zh-CN" sz="1200" b="1" dirty="0" err="1"/>
              <a:t>i</a:t>
            </a:r>
            <a:r>
              <a:rPr lang="zh-CN" altLang="en-US" sz="1200" b="1" dirty="0"/>
              <a:t>从</a:t>
            </a:r>
            <a:r>
              <a:rPr lang="en-US" altLang="zh-CN" sz="1200" b="1" dirty="0"/>
              <a:t>0</a:t>
            </a:r>
            <a:r>
              <a:rPr lang="zh-CN" altLang="en-US" sz="1200" b="1" dirty="0"/>
              <a:t>遍历至</a:t>
            </a:r>
            <a:r>
              <a:rPr lang="en-US" altLang="zh-CN" sz="1200" b="1" dirty="0" err="1"/>
              <a:t>parents.length</a:t>
            </a:r>
            <a:r>
              <a:rPr lang="en-US" altLang="zh-CN" sz="1200" b="1" dirty="0"/>
              <a:t> – 1</a:t>
            </a:r>
            <a:r>
              <a:rPr lang="zh-CN" altLang="en-US" sz="1200" b="1" dirty="0"/>
              <a:t>，依次执行如下操作：</a:t>
            </a:r>
          </a:p>
          <a:p>
            <a:r>
              <a:rPr lang="zh-CN" altLang="en-US" sz="1200" b="1" dirty="0"/>
              <a:t>    </a:t>
            </a:r>
            <a:r>
              <a:rPr lang="en-US" altLang="zh-CN" sz="1200" b="1" dirty="0"/>
              <a:t>4.1 </a:t>
            </a:r>
            <a:r>
              <a:rPr lang="zh-CN" altLang="en-US" sz="1200" b="1" dirty="0"/>
              <a:t>判断</a:t>
            </a:r>
            <a:r>
              <a:rPr lang="en-US" altLang="zh-CN" sz="1200" b="1" dirty="0"/>
              <a:t>parents[</a:t>
            </a:r>
            <a:r>
              <a:rPr lang="en-US" altLang="zh-CN" sz="1200" b="1" dirty="0" err="1"/>
              <a:t>i</a:t>
            </a:r>
            <a:r>
              <a:rPr lang="en-US" altLang="zh-CN" sz="1200" b="1" dirty="0"/>
              <a:t>]</a:t>
            </a:r>
            <a:r>
              <a:rPr lang="zh-CN" altLang="en-US" sz="1200" b="1" dirty="0">
                <a:solidFill>
                  <a:srgbClr val="CC6600"/>
                </a:solidFill>
              </a:rPr>
              <a:t>是否等于</a:t>
            </a:r>
            <a:r>
              <a:rPr lang="en-US" altLang="zh-CN" sz="1200" b="1" dirty="0">
                <a:solidFill>
                  <a:srgbClr val="CC6600"/>
                </a:solidFill>
              </a:rPr>
              <a:t>-1</a:t>
            </a:r>
          </a:p>
          <a:p>
            <a:r>
              <a:rPr lang="en-US" altLang="zh-CN" sz="1200" b="1" dirty="0"/>
              <a:t>        4.1.1 </a:t>
            </a:r>
            <a:r>
              <a:rPr lang="zh-CN" altLang="en-US" sz="1200" b="1" dirty="0"/>
              <a:t>是的话，说明是独立朋友圈的双亲所在位置，</a:t>
            </a:r>
            <a:r>
              <a:rPr lang="en-US" altLang="zh-CN" sz="1200" b="1" dirty="0" err="1"/>
              <a:t>finalResult</a:t>
            </a:r>
            <a:r>
              <a:rPr lang="en-US" altLang="zh-CN" sz="1200" b="1" dirty="0"/>
              <a:t>++</a:t>
            </a:r>
          </a:p>
          <a:p>
            <a:r>
              <a:rPr lang="en-US" altLang="zh-CN" sz="1200" b="1" dirty="0"/>
              <a:t>5 </a:t>
            </a:r>
            <a:r>
              <a:rPr lang="zh-CN" altLang="en-US" sz="1200" b="1" dirty="0"/>
              <a:t>返回</a:t>
            </a:r>
            <a:r>
              <a:rPr lang="en-US" altLang="zh-CN" sz="1200" b="1" dirty="0" err="1"/>
              <a:t>finalResult</a:t>
            </a:r>
            <a:endParaRPr lang="en-US" altLang="zh-CN" sz="12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E76EB5E-322A-4F14-859D-6DAAFA604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696" y="0"/>
            <a:ext cx="38873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860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5003" y="43469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-1" y="-120230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547. Friend Circles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-92162" y="349412"/>
            <a:ext cx="5864312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/>
              <a:t>解法三：</a:t>
            </a:r>
            <a:r>
              <a:rPr lang="zh-CN" altLang="en-US" sz="1600" b="1" dirty="0">
                <a:solidFill>
                  <a:srgbClr val="0000CC"/>
                </a:solidFill>
              </a:rPr>
              <a:t>深度优先遍历</a:t>
            </a:r>
            <a:r>
              <a:rPr lang="zh-CN" altLang="en-US" sz="1600" b="1" dirty="0"/>
              <a:t>（时间复杂度</a:t>
            </a:r>
            <a:r>
              <a:rPr lang="en-US" altLang="zh-CN" sz="1600" b="1" dirty="0"/>
              <a:t>O(n^2)</a:t>
            </a:r>
            <a:r>
              <a:rPr lang="zh-CN" altLang="en-US" sz="1600" b="1" dirty="0"/>
              <a:t>，空间复杂度</a:t>
            </a:r>
            <a:r>
              <a:rPr lang="en-US" altLang="zh-CN" sz="1600" b="1" dirty="0"/>
              <a:t>O(n)</a:t>
            </a:r>
            <a:r>
              <a:rPr lang="zh-CN" altLang="en-US" sz="1600" b="1" dirty="0"/>
              <a:t>）</a:t>
            </a:r>
          </a:p>
          <a:p>
            <a:r>
              <a:rPr lang="zh-CN" altLang="en-US" sz="1600" b="1" dirty="0">
                <a:solidFill>
                  <a:srgbClr val="0000CC"/>
                </a:solidFill>
              </a:rPr>
              <a:t>递归函数</a:t>
            </a:r>
            <a:r>
              <a:rPr lang="zh-CN" altLang="en-US" sz="1600" b="1" dirty="0"/>
              <a:t>：</a:t>
            </a:r>
          </a:p>
          <a:p>
            <a:r>
              <a:rPr lang="en-US" altLang="zh-CN" sz="1600" b="1" dirty="0"/>
              <a:t>void </a:t>
            </a:r>
            <a:r>
              <a:rPr lang="en-US" altLang="zh-CN" sz="1600" b="1" dirty="0" err="1"/>
              <a:t>travelArray</a:t>
            </a:r>
            <a:r>
              <a:rPr lang="en-US" altLang="zh-CN" sz="1600" b="1" dirty="0"/>
              <a:t>(int[][] M, int[] visited, int 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)</a:t>
            </a:r>
            <a:r>
              <a:rPr lang="zh-CN" altLang="en-US" sz="1600" b="1" dirty="0"/>
              <a:t>：</a:t>
            </a:r>
            <a:r>
              <a:rPr lang="zh-CN" altLang="en-US" sz="1600" b="1" dirty="0">
                <a:solidFill>
                  <a:srgbClr val="FF3399"/>
                </a:solidFill>
              </a:rPr>
              <a:t>标记是否被访问过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M</a:t>
            </a:r>
            <a:r>
              <a:rPr lang="zh-CN" altLang="en-US" sz="1600" b="1" dirty="0"/>
              <a:t>为输入的二维数组，</a:t>
            </a:r>
            <a:r>
              <a:rPr lang="en-US" altLang="zh-CN" sz="1600" b="1" dirty="0"/>
              <a:t>visited</a:t>
            </a:r>
            <a:r>
              <a:rPr lang="zh-CN" altLang="en-US" sz="1600" b="1" dirty="0"/>
              <a:t>为</a:t>
            </a:r>
            <a:r>
              <a:rPr lang="en-US" altLang="zh-CN" sz="1600" b="1" dirty="0"/>
              <a:t>N</a:t>
            </a:r>
            <a:r>
              <a:rPr lang="zh-CN" altLang="en-US" sz="1600" b="1" dirty="0"/>
              <a:t>个人是否被访问过（</a:t>
            </a:r>
            <a:r>
              <a:rPr lang="zh-CN" altLang="en-US" sz="1600" b="1" dirty="0">
                <a:solidFill>
                  <a:srgbClr val="CC6600"/>
                </a:solidFill>
              </a:rPr>
              <a:t>未被访问过的起始元素，属于独立的朋友圈</a:t>
            </a:r>
            <a:r>
              <a:rPr lang="zh-CN" altLang="en-US" sz="1600" b="1" dirty="0"/>
              <a:t>），</a:t>
            </a:r>
            <a:r>
              <a:rPr lang="en-US" altLang="zh-CN" sz="1600" b="1" dirty="0" err="1"/>
              <a:t>i</a:t>
            </a:r>
            <a:r>
              <a:rPr lang="zh-CN" altLang="en-US" sz="1600" b="1" dirty="0"/>
              <a:t>为第</a:t>
            </a:r>
            <a:r>
              <a:rPr lang="en-US" altLang="zh-CN" sz="1600" b="1" dirty="0" err="1"/>
              <a:t>i</a:t>
            </a:r>
            <a:r>
              <a:rPr lang="zh-CN" altLang="en-US" sz="1600" b="1" dirty="0"/>
              <a:t>个人（</a:t>
            </a:r>
            <a:r>
              <a:rPr lang="en-US" altLang="zh-CN" sz="1600" b="1" dirty="0"/>
              <a:t>M</a:t>
            </a:r>
            <a:r>
              <a:rPr lang="zh-CN" altLang="en-US" sz="1600" b="1" dirty="0"/>
              <a:t>的第</a:t>
            </a:r>
            <a:r>
              <a:rPr lang="en-US" altLang="zh-CN" sz="1600" b="1" dirty="0" err="1"/>
              <a:t>i</a:t>
            </a:r>
            <a:r>
              <a:rPr lang="zh-CN" altLang="en-US" sz="1600" b="1" dirty="0"/>
              <a:t>行）</a:t>
            </a:r>
          </a:p>
          <a:p>
            <a:r>
              <a:rPr lang="en-US" altLang="zh-CN" sz="1600" b="1" dirty="0"/>
              <a:t>1 </a:t>
            </a:r>
            <a:r>
              <a:rPr lang="zh-CN" altLang="en-US" sz="1600" b="1" dirty="0"/>
              <a:t>如果参数非法，返回</a:t>
            </a:r>
          </a:p>
          <a:p>
            <a:r>
              <a:rPr lang="en-US" altLang="zh-CN" sz="1600" b="1" dirty="0"/>
              <a:t>2 </a:t>
            </a:r>
            <a:r>
              <a:rPr lang="zh-CN" altLang="en-US" sz="1600" b="1" dirty="0"/>
              <a:t>游标</a:t>
            </a:r>
            <a:r>
              <a:rPr lang="en-US" altLang="zh-CN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zh-CN" altLang="en-US" sz="1600" b="1" dirty="0"/>
              <a:t>从</a:t>
            </a:r>
            <a:r>
              <a:rPr lang="en-US" altLang="zh-CN" sz="1600" b="1" dirty="0"/>
              <a:t>0</a:t>
            </a:r>
            <a:r>
              <a:rPr lang="zh-CN" altLang="en-US" sz="1600" b="1" dirty="0"/>
              <a:t>遍历至</a:t>
            </a:r>
            <a:r>
              <a:rPr lang="en-US" altLang="zh-CN" sz="1600" b="1" dirty="0" err="1"/>
              <a:t>visited.length</a:t>
            </a:r>
            <a:r>
              <a:rPr lang="en-US" altLang="zh-CN" sz="1600" b="1" dirty="0"/>
              <a:t> – 1</a:t>
            </a:r>
            <a:r>
              <a:rPr lang="zh-CN" altLang="en-US" sz="1600" b="1" dirty="0"/>
              <a:t>，依次执行如下操作：</a:t>
            </a:r>
          </a:p>
          <a:p>
            <a:r>
              <a:rPr lang="zh-CN" altLang="en-US" sz="1600" b="1" dirty="0"/>
              <a:t>    </a:t>
            </a:r>
            <a:r>
              <a:rPr lang="en-US" altLang="zh-CN" sz="1600" b="1" dirty="0"/>
              <a:t>2.1 </a:t>
            </a:r>
            <a:r>
              <a:rPr lang="zh-CN" altLang="en-US" sz="1600" b="1" dirty="0"/>
              <a:t>判断</a:t>
            </a:r>
            <a:r>
              <a:rPr lang="en-US" altLang="zh-CN" sz="1600" b="1" dirty="0"/>
              <a:t>M[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][</a:t>
            </a:r>
            <a:r>
              <a:rPr lang="en-US" altLang="zh-CN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altLang="zh-CN" sz="1600" b="1" dirty="0"/>
              <a:t>] == 1</a:t>
            </a:r>
            <a:r>
              <a:rPr lang="zh-CN" altLang="en-US" sz="1600" b="1" dirty="0"/>
              <a:t>和</a:t>
            </a:r>
            <a:r>
              <a:rPr lang="en-US" altLang="zh-CN" sz="1600" b="1" dirty="0"/>
              <a:t>visited[</a:t>
            </a:r>
            <a:r>
              <a:rPr lang="en-US" altLang="zh-CN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altLang="zh-CN" sz="1600" b="1" dirty="0"/>
              <a:t>] == 0</a:t>
            </a:r>
            <a:r>
              <a:rPr lang="zh-CN" altLang="en-US" sz="1600" b="1" dirty="0"/>
              <a:t>是否同时成立</a:t>
            </a:r>
          </a:p>
          <a:p>
            <a:r>
              <a:rPr lang="zh-CN" altLang="en-US" sz="1600" b="1" dirty="0"/>
              <a:t>        </a:t>
            </a:r>
            <a:r>
              <a:rPr lang="en-US" altLang="zh-CN" sz="1600" b="1" dirty="0"/>
              <a:t>2.1.1 </a:t>
            </a:r>
            <a:r>
              <a:rPr lang="zh-CN" altLang="en-US" sz="1600" b="1" dirty="0"/>
              <a:t>是的话，表示第</a:t>
            </a:r>
            <a:r>
              <a:rPr lang="en-US" altLang="zh-CN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zh-CN" altLang="en-US" sz="1600" b="1" dirty="0"/>
              <a:t>个人与第</a:t>
            </a:r>
            <a:r>
              <a:rPr lang="en-US" altLang="zh-CN" sz="1600" b="1" dirty="0" err="1"/>
              <a:t>i</a:t>
            </a:r>
            <a:r>
              <a:rPr lang="zh-CN" altLang="en-US" sz="1600" b="1" dirty="0"/>
              <a:t>个人属于同一个朋友圈，且未被其他朋友圈归属过，将</a:t>
            </a:r>
            <a:r>
              <a:rPr lang="en-US" altLang="zh-CN" sz="1600" b="1" dirty="0"/>
              <a:t>visited[</a:t>
            </a:r>
            <a:r>
              <a:rPr lang="en-US" altLang="zh-CN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altLang="zh-CN" sz="1600" b="1" dirty="0"/>
              <a:t>]</a:t>
            </a:r>
            <a:r>
              <a:rPr lang="zh-CN" altLang="en-US" sz="1600" b="1" dirty="0"/>
              <a:t>赋值为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，调用</a:t>
            </a:r>
            <a:r>
              <a:rPr lang="en-US" altLang="zh-CN" sz="1600" b="1" dirty="0" err="1"/>
              <a:t>travelArray</a:t>
            </a:r>
            <a:r>
              <a:rPr lang="en-US" altLang="zh-CN" sz="1600" b="1" dirty="0"/>
              <a:t>(M, visited, </a:t>
            </a:r>
            <a:r>
              <a:rPr lang="en-US" altLang="zh-CN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altLang="zh-CN" sz="1600" b="1" dirty="0"/>
              <a:t>)</a:t>
            </a:r>
            <a:r>
              <a:rPr lang="zh-CN" altLang="en-US" sz="1600" b="1" dirty="0"/>
              <a:t>（继续将第</a:t>
            </a:r>
            <a:r>
              <a:rPr lang="en-US" altLang="zh-CN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zh-CN" altLang="en-US" sz="1600" b="1" dirty="0"/>
              <a:t>个人的好友纳入该朋友圈，如此往复；因为</a:t>
            </a:r>
            <a:r>
              <a:rPr lang="en-US" altLang="zh-CN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zh-CN" altLang="en-US" sz="1600" b="1" dirty="0"/>
              <a:t>的值</a:t>
            </a:r>
            <a:r>
              <a:rPr lang="zh-CN" altLang="en-US" sz="1600" b="1" dirty="0">
                <a:solidFill>
                  <a:schemeClr val="accent1">
                    <a:lumMod val="75000"/>
                  </a:schemeClr>
                </a:solidFill>
              </a:rPr>
              <a:t>不一定是</a:t>
            </a:r>
            <a:r>
              <a:rPr lang="en-US" altLang="zh-CN" sz="1600" b="1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 + 1</a:t>
            </a:r>
            <a:r>
              <a:rPr lang="zh-CN" altLang="en-US" sz="1600" b="1" dirty="0"/>
              <a:t>，所以，传入</a:t>
            </a:r>
            <a:r>
              <a:rPr lang="en-US" altLang="zh-CN" sz="1600" b="1" dirty="0" err="1"/>
              <a:t>travelArray</a:t>
            </a:r>
            <a:r>
              <a:rPr lang="zh-CN" altLang="en-US" sz="1600" b="1" dirty="0"/>
              <a:t>的变量</a:t>
            </a:r>
            <a:r>
              <a:rPr lang="en-US" altLang="zh-CN" sz="1600" b="1" dirty="0" err="1"/>
              <a:t>i</a:t>
            </a:r>
            <a:r>
              <a:rPr lang="zh-CN" altLang="en-US" sz="1600" b="1" dirty="0">
                <a:solidFill>
                  <a:schemeClr val="accent1">
                    <a:lumMod val="75000"/>
                  </a:schemeClr>
                </a:solidFill>
              </a:rPr>
              <a:t>不是递增的</a:t>
            </a:r>
            <a:r>
              <a:rPr lang="zh-CN" altLang="en-US" sz="1600" b="1" dirty="0"/>
              <a:t>，从而，为了确保没有两两关系被遗漏，变量</a:t>
            </a:r>
            <a:r>
              <a:rPr lang="en-US" altLang="zh-CN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zh-CN" altLang="en-US" sz="1600" b="1" dirty="0"/>
              <a:t>的遍历起始位置不能从 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 + 1</a:t>
            </a:r>
            <a:r>
              <a:rPr lang="zh-CN" altLang="en-US" sz="1600" b="1" dirty="0"/>
              <a:t>开始，</a:t>
            </a:r>
            <a:r>
              <a:rPr lang="zh-CN" altLang="en-US" sz="1600" b="1" dirty="0">
                <a:solidFill>
                  <a:schemeClr val="accent1">
                    <a:lumMod val="75000"/>
                  </a:schemeClr>
                </a:solidFill>
              </a:rPr>
              <a:t>应该从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zh-CN" altLang="en-US" sz="1600" b="1" dirty="0">
                <a:solidFill>
                  <a:schemeClr val="accent1">
                    <a:lumMod val="75000"/>
                  </a:schemeClr>
                </a:solidFill>
              </a:rPr>
              <a:t>开始</a:t>
            </a:r>
            <a:r>
              <a:rPr lang="zh-CN" altLang="en-US" sz="1600" b="1" dirty="0"/>
              <a:t>）</a:t>
            </a:r>
          </a:p>
          <a:p>
            <a:r>
              <a:rPr lang="zh-CN" altLang="en-US" sz="1600" b="1" dirty="0">
                <a:solidFill>
                  <a:srgbClr val="0000CC"/>
                </a:solidFill>
              </a:rPr>
              <a:t>主函数</a:t>
            </a:r>
            <a:r>
              <a:rPr lang="zh-CN" altLang="en-US" sz="1600" b="1" dirty="0"/>
              <a:t>：</a:t>
            </a:r>
          </a:p>
          <a:p>
            <a:r>
              <a:rPr lang="en-US" altLang="zh-CN" sz="1600" b="1" dirty="0"/>
              <a:t>int </a:t>
            </a:r>
            <a:r>
              <a:rPr lang="en-US" altLang="zh-CN" sz="1600" b="1" dirty="0" err="1"/>
              <a:t>findCircleNum</a:t>
            </a:r>
            <a:r>
              <a:rPr lang="en-US" altLang="zh-CN" sz="1600" b="1" dirty="0"/>
              <a:t>(int[][] M)</a:t>
            </a:r>
            <a:r>
              <a:rPr lang="zh-CN" altLang="en-US" sz="1600" b="1" dirty="0"/>
              <a:t>：</a:t>
            </a:r>
            <a:r>
              <a:rPr lang="zh-CN" altLang="en-US" sz="1600" b="1" dirty="0">
                <a:solidFill>
                  <a:srgbClr val="FF3399"/>
                </a:solidFill>
              </a:rPr>
              <a:t>查找朋友圈的数量</a:t>
            </a:r>
          </a:p>
          <a:p>
            <a:r>
              <a:rPr lang="en-US" altLang="zh-CN" sz="1600" b="1" dirty="0"/>
              <a:t>1 </a:t>
            </a:r>
            <a:r>
              <a:rPr lang="zh-CN" altLang="en-US" sz="1600" b="1" dirty="0"/>
              <a:t>如果参数非法或为空，返回</a:t>
            </a:r>
            <a:r>
              <a:rPr lang="en-US" altLang="zh-CN" sz="1600" b="1" dirty="0"/>
              <a:t>0</a:t>
            </a:r>
          </a:p>
          <a:p>
            <a:r>
              <a:rPr lang="en-US" altLang="zh-CN" sz="1600" b="1" dirty="0"/>
              <a:t>2 </a:t>
            </a:r>
            <a:r>
              <a:rPr lang="zh-CN" altLang="en-US" sz="1600" b="1" dirty="0"/>
              <a:t>初始化</a:t>
            </a:r>
            <a:r>
              <a:rPr lang="en-US" altLang="zh-CN" sz="1600" b="1" dirty="0"/>
              <a:t>visited</a:t>
            </a:r>
            <a:r>
              <a:rPr lang="zh-CN" altLang="en-US" sz="1600" b="1" dirty="0"/>
              <a:t>数组，</a:t>
            </a:r>
            <a:r>
              <a:rPr lang="en-US" altLang="zh-CN" sz="1600" b="1" dirty="0" err="1"/>
              <a:t>finalResult</a:t>
            </a:r>
            <a:r>
              <a:rPr lang="zh-CN" altLang="en-US" sz="1600" b="1" dirty="0"/>
              <a:t>赋值为</a:t>
            </a:r>
            <a:r>
              <a:rPr lang="en-US" altLang="zh-CN" sz="1600" b="1" dirty="0"/>
              <a:t>0</a:t>
            </a:r>
          </a:p>
          <a:p>
            <a:r>
              <a:rPr lang="en-US" altLang="zh-CN" sz="1600" b="1" dirty="0"/>
              <a:t>3 </a:t>
            </a:r>
            <a:r>
              <a:rPr lang="zh-CN" altLang="en-US" sz="1600" b="1" dirty="0"/>
              <a:t>游标</a:t>
            </a:r>
            <a:r>
              <a:rPr lang="en-US" altLang="zh-CN" sz="1600" b="1" dirty="0" err="1"/>
              <a:t>i</a:t>
            </a:r>
            <a:r>
              <a:rPr lang="zh-CN" altLang="en-US" sz="1600" b="1" dirty="0"/>
              <a:t>从</a:t>
            </a:r>
            <a:r>
              <a:rPr lang="en-US" altLang="zh-CN" sz="1600" b="1" dirty="0"/>
              <a:t>0</a:t>
            </a:r>
            <a:r>
              <a:rPr lang="zh-CN" altLang="en-US" sz="1600" b="1" dirty="0"/>
              <a:t>遍历至</a:t>
            </a:r>
            <a:r>
              <a:rPr lang="en-US" altLang="zh-CN" sz="1600" b="1" dirty="0" err="1"/>
              <a:t>visited.length</a:t>
            </a:r>
            <a:r>
              <a:rPr lang="en-US" altLang="zh-CN" sz="1600" b="1" dirty="0"/>
              <a:t> – 1</a:t>
            </a:r>
            <a:r>
              <a:rPr lang="zh-CN" altLang="en-US" sz="1600" b="1" dirty="0"/>
              <a:t>，依次执行如下操作：</a:t>
            </a:r>
          </a:p>
          <a:p>
            <a:r>
              <a:rPr lang="zh-CN" altLang="en-US" sz="1600" b="1" dirty="0"/>
              <a:t>    </a:t>
            </a:r>
            <a:r>
              <a:rPr lang="en-US" altLang="zh-CN" sz="1600" b="1" dirty="0"/>
              <a:t>3.1 </a:t>
            </a:r>
            <a:r>
              <a:rPr lang="zh-CN" altLang="en-US" sz="1600" b="1" dirty="0"/>
              <a:t>判断</a:t>
            </a:r>
            <a:r>
              <a:rPr lang="en-US" altLang="zh-CN" sz="1600" b="1" dirty="0"/>
              <a:t>visited[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]</a:t>
            </a:r>
            <a:r>
              <a:rPr lang="zh-CN" altLang="en-US" sz="1600" b="1" dirty="0"/>
              <a:t>是否为</a:t>
            </a:r>
            <a:r>
              <a:rPr lang="en-US" altLang="zh-CN" sz="1600" b="1" dirty="0"/>
              <a:t>0</a:t>
            </a:r>
          </a:p>
          <a:p>
            <a:r>
              <a:rPr lang="en-US" altLang="zh-CN" sz="1600" b="1" dirty="0"/>
              <a:t>        3.1.1 </a:t>
            </a:r>
            <a:r>
              <a:rPr lang="zh-CN" altLang="en-US" sz="1600" b="1" dirty="0"/>
              <a:t>是的话，说明一个全新的朋友圈开始关联好友，将</a:t>
            </a:r>
            <a:r>
              <a:rPr lang="en-US" altLang="zh-CN" sz="1600" b="1" dirty="0"/>
              <a:t>visited[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]</a:t>
            </a:r>
            <a:r>
              <a:rPr lang="zh-CN" altLang="en-US" sz="1600" b="1" dirty="0"/>
              <a:t>赋值为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（</a:t>
            </a:r>
            <a:r>
              <a:rPr lang="zh-CN" altLang="en-US" sz="1600" b="1" dirty="0">
                <a:solidFill>
                  <a:schemeClr val="accent1">
                    <a:lumMod val="75000"/>
                  </a:schemeClr>
                </a:solidFill>
              </a:rPr>
              <a:t>防止重复遍历</a:t>
            </a:r>
            <a:r>
              <a:rPr lang="zh-CN" altLang="en-US" sz="1600" b="1" dirty="0"/>
              <a:t>），调用</a:t>
            </a:r>
            <a:r>
              <a:rPr lang="en-US" altLang="zh-CN" sz="1600" b="1" dirty="0" err="1"/>
              <a:t>travelArray</a:t>
            </a:r>
            <a:r>
              <a:rPr lang="en-US" altLang="zh-CN" sz="1600" b="1" dirty="0"/>
              <a:t>(M, visited, 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)</a:t>
            </a:r>
            <a:r>
              <a:rPr lang="zh-CN" altLang="en-US" sz="1600" b="1" dirty="0"/>
              <a:t>（</a:t>
            </a:r>
            <a:r>
              <a:rPr lang="zh-CN" altLang="en-US" sz="1600" b="1" dirty="0">
                <a:solidFill>
                  <a:srgbClr val="009900"/>
                </a:solidFill>
              </a:rPr>
              <a:t>将与第</a:t>
            </a:r>
            <a:r>
              <a:rPr lang="en-US" altLang="zh-CN" sz="1600" b="1" dirty="0" err="1">
                <a:solidFill>
                  <a:srgbClr val="009900"/>
                </a:solidFill>
              </a:rPr>
              <a:t>i</a:t>
            </a:r>
            <a:r>
              <a:rPr lang="zh-CN" altLang="en-US" sz="1600" b="1" dirty="0">
                <a:solidFill>
                  <a:srgbClr val="009900"/>
                </a:solidFill>
              </a:rPr>
              <a:t>个人关联的好友全找出来，纳入该朋友圈</a:t>
            </a:r>
            <a:r>
              <a:rPr lang="zh-CN" altLang="en-US" sz="1600" b="1" dirty="0"/>
              <a:t>），</a:t>
            </a:r>
            <a:r>
              <a:rPr lang="en-US" altLang="zh-CN" sz="1600" b="1" dirty="0" err="1"/>
              <a:t>finalResult</a:t>
            </a:r>
            <a:r>
              <a:rPr lang="en-US" altLang="zh-CN" sz="1600" b="1" dirty="0"/>
              <a:t>++</a:t>
            </a:r>
            <a:r>
              <a:rPr lang="zh-CN" altLang="en-US" sz="1600" b="1" dirty="0"/>
              <a:t>（朋友圈数量加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）</a:t>
            </a:r>
          </a:p>
          <a:p>
            <a:r>
              <a:rPr lang="en-US" altLang="zh-CN" sz="1600" b="1" dirty="0"/>
              <a:t>4 </a:t>
            </a:r>
            <a:r>
              <a:rPr lang="zh-CN" altLang="en-US" sz="1600" b="1" dirty="0"/>
              <a:t>返回</a:t>
            </a:r>
            <a:r>
              <a:rPr lang="en-US" altLang="zh-CN" sz="1600" b="1" dirty="0" err="1"/>
              <a:t>finalResult</a:t>
            </a:r>
            <a:endParaRPr lang="en-US" altLang="zh-CN" sz="16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A5B5B2B-90AB-4352-923E-F78A8FA8D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150" y="501276"/>
            <a:ext cx="641985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626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547. Friend Circles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-1" y="669989"/>
            <a:ext cx="645707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解法四：</a:t>
            </a:r>
            <a:r>
              <a:rPr lang="zh-CN" altLang="en-US" b="1" dirty="0">
                <a:solidFill>
                  <a:srgbClr val="0000CC"/>
                </a:solidFill>
              </a:rPr>
              <a:t>广度优先遍历</a:t>
            </a:r>
            <a:r>
              <a:rPr lang="zh-CN" altLang="en-US" b="1" dirty="0"/>
              <a:t>（时间复杂度</a:t>
            </a:r>
            <a:r>
              <a:rPr lang="en-US" altLang="zh-CN" b="1" dirty="0"/>
              <a:t>O(n^2)</a:t>
            </a:r>
            <a:r>
              <a:rPr lang="zh-CN" altLang="en-US" b="1" dirty="0"/>
              <a:t>，空间复杂度</a:t>
            </a:r>
            <a:r>
              <a:rPr lang="en-US" altLang="zh-CN" b="1" dirty="0"/>
              <a:t>O(n)</a:t>
            </a:r>
            <a:r>
              <a:rPr lang="zh-CN" altLang="en-US" b="1" dirty="0"/>
              <a:t>）</a:t>
            </a:r>
          </a:p>
          <a:p>
            <a:r>
              <a:rPr lang="en-US" altLang="zh-CN" b="1" dirty="0"/>
              <a:t>1 </a:t>
            </a:r>
            <a:r>
              <a:rPr lang="zh-CN" altLang="en-US" b="1" dirty="0"/>
              <a:t>如果参数非法或为空，则返回</a:t>
            </a:r>
            <a:r>
              <a:rPr lang="en-US" altLang="zh-CN" b="1" dirty="0"/>
              <a:t>0</a:t>
            </a:r>
          </a:p>
          <a:p>
            <a:r>
              <a:rPr lang="en-US" altLang="zh-CN" b="1" dirty="0"/>
              <a:t>2 </a:t>
            </a:r>
            <a:r>
              <a:rPr lang="zh-CN" altLang="en-US" b="1" dirty="0"/>
              <a:t>初始化</a:t>
            </a:r>
            <a:r>
              <a:rPr lang="en-US" altLang="zh-CN" b="1" dirty="0" err="1"/>
              <a:t>finalResult</a:t>
            </a:r>
            <a:r>
              <a:rPr lang="zh-CN" altLang="en-US" b="1" dirty="0"/>
              <a:t>为</a:t>
            </a:r>
            <a:r>
              <a:rPr lang="en-US" altLang="zh-CN" b="1" dirty="0"/>
              <a:t>0</a:t>
            </a:r>
            <a:r>
              <a:rPr lang="zh-CN" altLang="en-US" b="1" dirty="0"/>
              <a:t>，</a:t>
            </a:r>
            <a:r>
              <a:rPr lang="en-US" altLang="zh-CN" b="1" dirty="0" err="1"/>
              <a:t>currentIndex</a:t>
            </a:r>
            <a:r>
              <a:rPr lang="zh-CN" altLang="en-US" b="1" dirty="0"/>
              <a:t>为</a:t>
            </a:r>
            <a:r>
              <a:rPr lang="en-US" altLang="zh-CN" b="1" dirty="0"/>
              <a:t>0</a:t>
            </a:r>
            <a:r>
              <a:rPr lang="zh-CN" altLang="en-US" b="1" dirty="0"/>
              <a:t>，创建</a:t>
            </a:r>
            <a:r>
              <a:rPr lang="en-US" altLang="zh-CN" b="1" dirty="0"/>
              <a:t>visited</a:t>
            </a:r>
            <a:r>
              <a:rPr lang="zh-CN" altLang="en-US" b="1" dirty="0"/>
              <a:t>数组、</a:t>
            </a:r>
            <a:r>
              <a:rPr lang="en-US" altLang="zh-CN" b="1" dirty="0" err="1">
                <a:solidFill>
                  <a:srgbClr val="CC00CC"/>
                </a:solidFill>
              </a:rPr>
              <a:t>numQueue</a:t>
            </a:r>
            <a:r>
              <a:rPr lang="zh-CN" altLang="en-US" b="1" dirty="0">
                <a:solidFill>
                  <a:srgbClr val="CC00CC"/>
                </a:solidFill>
              </a:rPr>
              <a:t>队列</a:t>
            </a:r>
          </a:p>
          <a:p>
            <a:r>
              <a:rPr lang="en-US" altLang="zh-CN" b="1" dirty="0"/>
              <a:t>3 </a:t>
            </a:r>
            <a:r>
              <a:rPr lang="zh-CN" altLang="en-US" b="1" dirty="0"/>
              <a:t>游标</a:t>
            </a:r>
            <a:r>
              <a:rPr lang="en-US" altLang="zh-CN" b="1" dirty="0" err="1"/>
              <a:t>i</a:t>
            </a:r>
            <a:r>
              <a:rPr lang="zh-CN" altLang="en-US" b="1" dirty="0"/>
              <a:t>从</a:t>
            </a:r>
            <a:r>
              <a:rPr lang="en-US" altLang="zh-CN" b="1" dirty="0"/>
              <a:t>0</a:t>
            </a:r>
            <a:r>
              <a:rPr lang="zh-CN" altLang="en-US" b="1" dirty="0"/>
              <a:t>遍历至</a:t>
            </a:r>
            <a:r>
              <a:rPr lang="en-US" altLang="zh-CN" b="1" dirty="0" err="1"/>
              <a:t>M.length</a:t>
            </a:r>
            <a:r>
              <a:rPr lang="en-US" altLang="zh-CN" b="1" dirty="0"/>
              <a:t> – 1</a:t>
            </a:r>
            <a:r>
              <a:rPr lang="zh-CN" altLang="en-US" b="1" dirty="0"/>
              <a:t>，依次执行如下操作：</a:t>
            </a:r>
          </a:p>
          <a:p>
            <a:r>
              <a:rPr lang="zh-CN" altLang="en-US" b="1" dirty="0"/>
              <a:t>    </a:t>
            </a:r>
            <a:r>
              <a:rPr lang="en-US" altLang="zh-CN" b="1" dirty="0"/>
              <a:t>3.1 </a:t>
            </a:r>
            <a:r>
              <a:rPr lang="zh-CN" altLang="en-US" b="1" dirty="0"/>
              <a:t>判断</a:t>
            </a:r>
            <a:r>
              <a:rPr lang="en-US" altLang="zh-CN" b="1" dirty="0"/>
              <a:t>visited[</a:t>
            </a:r>
            <a:r>
              <a:rPr lang="en-US" altLang="zh-CN" b="1" dirty="0" err="1"/>
              <a:t>i</a:t>
            </a:r>
            <a:r>
              <a:rPr lang="en-US" altLang="zh-CN" b="1" dirty="0"/>
              <a:t>]</a:t>
            </a:r>
            <a:r>
              <a:rPr lang="zh-CN" altLang="en-US" b="1" dirty="0"/>
              <a:t>是否等于</a:t>
            </a:r>
            <a:r>
              <a:rPr lang="en-US" altLang="zh-CN" b="1" dirty="0"/>
              <a:t>1</a:t>
            </a:r>
          </a:p>
          <a:p>
            <a:r>
              <a:rPr lang="en-US" altLang="zh-CN" b="1" dirty="0"/>
              <a:t>        3.1.1 </a:t>
            </a:r>
            <a:r>
              <a:rPr lang="zh-CN" altLang="en-US" b="1" dirty="0"/>
              <a:t>是的话，执行下一次循环（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防止重复遍历</a:t>
            </a:r>
            <a:r>
              <a:rPr lang="zh-CN" altLang="en-US" b="1" dirty="0"/>
              <a:t>）</a:t>
            </a:r>
          </a:p>
          <a:p>
            <a:r>
              <a:rPr lang="zh-CN" altLang="en-US" b="1" dirty="0"/>
              <a:t>        </a:t>
            </a:r>
            <a:r>
              <a:rPr lang="en-US" altLang="zh-CN" b="1" dirty="0"/>
              <a:t>3.1.2 </a:t>
            </a:r>
            <a:r>
              <a:rPr lang="zh-CN" altLang="en-US" b="1" dirty="0"/>
              <a:t>否的话，执行下一步</a:t>
            </a:r>
          </a:p>
          <a:p>
            <a:r>
              <a:rPr lang="zh-CN" altLang="en-US" b="1" dirty="0"/>
              <a:t>    </a:t>
            </a:r>
            <a:r>
              <a:rPr lang="en-US" altLang="zh-CN" b="1" dirty="0"/>
              <a:t>3.2 visited[</a:t>
            </a:r>
            <a:r>
              <a:rPr lang="en-US" altLang="zh-CN" b="1" dirty="0" err="1"/>
              <a:t>i</a:t>
            </a:r>
            <a:r>
              <a:rPr lang="en-US" altLang="zh-CN" b="1" dirty="0"/>
              <a:t>]</a:t>
            </a:r>
            <a:r>
              <a:rPr lang="zh-CN" altLang="en-US" b="1" dirty="0"/>
              <a:t>赋值为</a:t>
            </a:r>
            <a:r>
              <a:rPr lang="en-US" altLang="zh-CN" b="1" dirty="0"/>
              <a:t>1</a:t>
            </a:r>
            <a:r>
              <a:rPr lang="zh-CN" altLang="en-US" b="1" dirty="0"/>
              <a:t> （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防止重复遍历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r>
              <a:rPr lang="en-US" altLang="zh-CN" b="1" dirty="0"/>
              <a:t>3.3 </a:t>
            </a:r>
            <a:r>
              <a:rPr lang="en-US" altLang="zh-CN" b="1" dirty="0" err="1"/>
              <a:t>i</a:t>
            </a:r>
            <a:r>
              <a:rPr lang="zh-CN" altLang="en-US" b="1" dirty="0"/>
              <a:t>加入</a:t>
            </a:r>
            <a:r>
              <a:rPr lang="en-US" altLang="zh-CN" b="1" dirty="0" err="1"/>
              <a:t>numQueue</a:t>
            </a:r>
            <a:r>
              <a:rPr lang="zh-CN" altLang="en-US" b="1" dirty="0"/>
              <a:t>（</a:t>
            </a:r>
            <a:r>
              <a:rPr lang="zh-CN" altLang="en-US" b="1" dirty="0">
                <a:solidFill>
                  <a:srgbClr val="FF3399"/>
                </a:solidFill>
              </a:rPr>
              <a:t>存储第</a:t>
            </a:r>
            <a:r>
              <a:rPr lang="en-US" altLang="zh-CN" b="1" dirty="0" err="1">
                <a:solidFill>
                  <a:srgbClr val="FF3399"/>
                </a:solidFill>
              </a:rPr>
              <a:t>i</a:t>
            </a:r>
            <a:r>
              <a:rPr lang="zh-CN" altLang="en-US" b="1" dirty="0">
                <a:solidFill>
                  <a:srgbClr val="FF3399"/>
                </a:solidFill>
              </a:rPr>
              <a:t>个人的下标，新的朋友圈开始找好友</a:t>
            </a:r>
            <a:r>
              <a:rPr lang="zh-CN" altLang="en-US" b="1" dirty="0"/>
              <a:t>）</a:t>
            </a:r>
          </a:p>
          <a:p>
            <a:r>
              <a:rPr lang="en-US" altLang="zh-CN" b="1" dirty="0"/>
              <a:t>3.4 </a:t>
            </a:r>
            <a:r>
              <a:rPr lang="zh-CN" altLang="en-US" b="1" dirty="0"/>
              <a:t>在</a:t>
            </a:r>
            <a:r>
              <a:rPr lang="en-US" altLang="zh-CN" b="1" dirty="0" err="1"/>
              <a:t>numQueue</a:t>
            </a:r>
            <a:r>
              <a:rPr lang="zh-CN" altLang="en-US" b="1" dirty="0"/>
              <a:t>非空的情况下，依次执行如下操作：</a:t>
            </a:r>
          </a:p>
          <a:p>
            <a:r>
              <a:rPr lang="zh-CN" altLang="en-US" b="1" dirty="0"/>
              <a:t>    </a:t>
            </a:r>
            <a:r>
              <a:rPr lang="en-US" altLang="zh-CN" b="1" dirty="0"/>
              <a:t>3.4.1 </a:t>
            </a:r>
            <a:r>
              <a:rPr lang="en-US" altLang="zh-CN" b="1" dirty="0" err="1"/>
              <a:t>numQueue</a:t>
            </a:r>
            <a:r>
              <a:rPr lang="zh-CN" altLang="en-US" b="1" dirty="0"/>
              <a:t>的队首元素出队列，赋值给</a:t>
            </a:r>
            <a:r>
              <a:rPr lang="en-US" altLang="zh-CN" b="1" dirty="0" err="1"/>
              <a:t>currentIndex</a:t>
            </a:r>
            <a:endParaRPr lang="en-US" altLang="zh-CN" b="1" dirty="0"/>
          </a:p>
          <a:p>
            <a:r>
              <a:rPr lang="en-US" altLang="zh-CN" b="1" dirty="0"/>
              <a:t>    3.4.2 </a:t>
            </a:r>
            <a:r>
              <a:rPr lang="zh-CN" altLang="en-US" b="1" dirty="0"/>
              <a:t>游标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zh-CN" altLang="en-US" b="1" dirty="0"/>
              <a:t>从</a:t>
            </a:r>
            <a:r>
              <a:rPr lang="en-US" altLang="zh-CN" b="1" dirty="0"/>
              <a:t>0</a:t>
            </a:r>
            <a:r>
              <a:rPr lang="zh-CN" altLang="en-US" b="1" dirty="0"/>
              <a:t>遍历至</a:t>
            </a:r>
            <a:r>
              <a:rPr lang="en-US" altLang="zh-CN" b="1" dirty="0" err="1"/>
              <a:t>M.length</a:t>
            </a:r>
            <a:r>
              <a:rPr lang="en-US" altLang="zh-CN" b="1" dirty="0"/>
              <a:t> – 1</a:t>
            </a:r>
            <a:r>
              <a:rPr lang="zh-CN" altLang="en-US" b="1" dirty="0"/>
              <a:t>，依次执行如下操作：</a:t>
            </a:r>
          </a:p>
          <a:p>
            <a:r>
              <a:rPr lang="zh-CN" altLang="en-US" b="1" dirty="0"/>
              <a:t>        </a:t>
            </a:r>
            <a:r>
              <a:rPr lang="en-US" altLang="zh-CN" b="1" dirty="0"/>
              <a:t>3.4.2.1 </a:t>
            </a:r>
            <a:r>
              <a:rPr lang="zh-CN" altLang="en-US" b="1" dirty="0"/>
              <a:t>判断</a:t>
            </a:r>
            <a:r>
              <a:rPr lang="en-US" altLang="zh-CN" b="1" dirty="0"/>
              <a:t>M[</a:t>
            </a:r>
            <a:r>
              <a:rPr lang="en-US" altLang="zh-CN" b="1" dirty="0" err="1"/>
              <a:t>currentIndex</a:t>
            </a:r>
            <a:r>
              <a:rPr lang="en-US" altLang="zh-CN" b="1" dirty="0"/>
              <a:t>][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altLang="zh-CN" b="1" dirty="0"/>
              <a:t>] == 1</a:t>
            </a:r>
            <a:r>
              <a:rPr lang="zh-CN" altLang="en-US" b="1" dirty="0"/>
              <a:t>和</a:t>
            </a:r>
            <a:r>
              <a:rPr lang="en-US" altLang="zh-CN" b="1" dirty="0"/>
              <a:t>visited[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altLang="zh-CN" b="1" dirty="0"/>
              <a:t>] == 0</a:t>
            </a:r>
            <a:r>
              <a:rPr lang="zh-CN" altLang="en-US" b="1" dirty="0"/>
              <a:t>是否同时成立</a:t>
            </a:r>
          </a:p>
          <a:p>
            <a:r>
              <a:rPr lang="zh-CN" altLang="en-US" b="1" dirty="0"/>
              <a:t>            </a:t>
            </a:r>
            <a:r>
              <a:rPr lang="en-US" altLang="zh-CN" b="1" dirty="0"/>
              <a:t>3.4.2.1.1 </a:t>
            </a:r>
            <a:r>
              <a:rPr lang="zh-CN" altLang="en-US" b="1" dirty="0"/>
              <a:t>是的话，表示第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zh-CN" altLang="en-US" b="1" dirty="0"/>
              <a:t>个人与第</a:t>
            </a:r>
            <a:r>
              <a:rPr lang="en-US" altLang="zh-CN" b="1" dirty="0" err="1"/>
              <a:t>i</a:t>
            </a:r>
            <a:r>
              <a:rPr lang="zh-CN" altLang="en-US" b="1" dirty="0"/>
              <a:t>个人属于同一个朋友圈，且未被其他朋友圈归属过，将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zh-CN" altLang="en-US" b="1" dirty="0"/>
              <a:t>加入</a:t>
            </a:r>
            <a:r>
              <a:rPr lang="en-US" altLang="zh-CN" b="1" dirty="0" err="1"/>
              <a:t>numQueue</a:t>
            </a:r>
            <a:r>
              <a:rPr lang="zh-CN" altLang="en-US" b="1" dirty="0"/>
              <a:t>（将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zh-CN" altLang="en-US" b="1" dirty="0"/>
              <a:t>的好友，也纳入朋友圈；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zh-CN" altLang="en-US" b="1" dirty="0"/>
              <a:t>的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下标不能从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 + 1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开始</a:t>
            </a:r>
            <a:r>
              <a:rPr lang="zh-CN" altLang="en-US" b="1" dirty="0"/>
              <a:t>的原因，同解法三），</a:t>
            </a:r>
            <a:r>
              <a:rPr lang="en-US" altLang="zh-CN" b="1" dirty="0"/>
              <a:t>visited[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altLang="zh-CN" b="1" dirty="0"/>
              <a:t>]</a:t>
            </a:r>
            <a:r>
              <a:rPr lang="zh-CN" altLang="en-US" b="1" dirty="0"/>
              <a:t>赋值为</a:t>
            </a:r>
            <a:r>
              <a:rPr lang="en-US" altLang="zh-CN" b="1" dirty="0"/>
              <a:t>1</a:t>
            </a:r>
          </a:p>
          <a:p>
            <a:r>
              <a:rPr lang="en-US" altLang="zh-CN" b="1" dirty="0"/>
              <a:t>3.5 </a:t>
            </a:r>
            <a:r>
              <a:rPr lang="en-US" altLang="zh-CN" b="1" dirty="0" err="1"/>
              <a:t>finalResult</a:t>
            </a:r>
            <a:r>
              <a:rPr lang="en-US" altLang="zh-CN" b="1" dirty="0"/>
              <a:t>++</a:t>
            </a:r>
            <a:r>
              <a:rPr lang="zh-CN" altLang="en-US" b="1" dirty="0"/>
              <a:t>（</a:t>
            </a:r>
            <a:r>
              <a:rPr lang="zh-CN" altLang="en-US" b="1" dirty="0">
                <a:solidFill>
                  <a:srgbClr val="009900"/>
                </a:solidFill>
              </a:rPr>
              <a:t>朋友圈数量加</a:t>
            </a:r>
            <a:r>
              <a:rPr lang="en-US" altLang="zh-CN" b="1" dirty="0">
                <a:solidFill>
                  <a:srgbClr val="009900"/>
                </a:solidFill>
              </a:rPr>
              <a:t>1</a:t>
            </a:r>
            <a:r>
              <a:rPr lang="zh-CN" altLang="en-US" b="1" dirty="0"/>
              <a:t>）</a:t>
            </a:r>
          </a:p>
          <a:p>
            <a:r>
              <a:rPr lang="en-US" altLang="zh-CN" b="1" dirty="0"/>
              <a:t>4 </a:t>
            </a:r>
            <a:r>
              <a:rPr lang="zh-CN" altLang="en-US" b="1" dirty="0"/>
              <a:t>返回</a:t>
            </a:r>
            <a:r>
              <a:rPr lang="en-US" altLang="zh-CN" b="1" dirty="0" err="1"/>
              <a:t>finalResult</a:t>
            </a:r>
            <a:endParaRPr lang="en-US" altLang="zh-CN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3923B1E-E5F3-4AD0-92DC-6C5749749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425" y="294108"/>
            <a:ext cx="5743575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696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67" y="138164"/>
            <a:ext cx="4023360" cy="429065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2990" y="589186"/>
            <a:ext cx="6542104" cy="5679628"/>
          </a:xfrm>
        </p:spPr>
        <p:txBody>
          <a:bodyPr/>
          <a:lstStyle/>
          <a:p>
            <a:r>
              <a:rPr lang="en-US" altLang="zh-CN" sz="2400" b="1" cap="none"/>
              <a:t>93. Restore IP Addresses</a:t>
            </a: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49A443-95DB-4F19-9CFE-03FB3DF42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085" y="1684670"/>
            <a:ext cx="10136777" cy="199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545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93. Restore IP Addresses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-2" y="669989"/>
            <a:ext cx="853586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解法一：</a:t>
            </a:r>
            <a:r>
              <a:rPr lang="zh-CN" altLang="en-US" b="1" dirty="0">
                <a:solidFill>
                  <a:srgbClr val="0000CC"/>
                </a:solidFill>
              </a:rPr>
              <a:t>三层遍历</a:t>
            </a:r>
            <a:r>
              <a:rPr lang="zh-CN" altLang="en-US" b="1" dirty="0"/>
              <a:t>（时间复杂度</a:t>
            </a:r>
            <a:r>
              <a:rPr lang="en-US" altLang="zh-CN" b="1" dirty="0"/>
              <a:t>O(1)[27]</a:t>
            </a:r>
            <a:r>
              <a:rPr lang="zh-CN" altLang="en-US" b="1" dirty="0"/>
              <a:t>，空间复杂度</a:t>
            </a:r>
            <a:r>
              <a:rPr lang="en-US" altLang="zh-CN" b="1" dirty="0"/>
              <a:t>O(1)[19</a:t>
            </a:r>
            <a:r>
              <a:rPr lang="zh-CN" altLang="en-US" b="1" dirty="0"/>
              <a:t>个</a:t>
            </a:r>
            <a:r>
              <a:rPr lang="en-US" altLang="zh-CN" b="1" dirty="0"/>
              <a:t>IP]</a:t>
            </a:r>
            <a:r>
              <a:rPr lang="zh-CN" altLang="en-US" b="1" dirty="0"/>
              <a:t>）</a:t>
            </a:r>
          </a:p>
          <a:p>
            <a:r>
              <a:rPr lang="en-US" altLang="zh-CN" b="1" dirty="0">
                <a:solidFill>
                  <a:srgbClr val="FF3399"/>
                </a:solidFill>
              </a:rPr>
              <a:t>"."</a:t>
            </a:r>
            <a:r>
              <a:rPr lang="zh-CN" altLang="en-US" b="1" dirty="0">
                <a:solidFill>
                  <a:srgbClr val="FF3399"/>
                </a:solidFill>
              </a:rPr>
              <a:t>将</a:t>
            </a:r>
            <a:r>
              <a:rPr lang="en-US" altLang="zh-CN" b="1" dirty="0">
                <a:solidFill>
                  <a:srgbClr val="FF3399"/>
                </a:solidFill>
              </a:rPr>
              <a:t>IP</a:t>
            </a:r>
            <a:r>
              <a:rPr lang="zh-CN" altLang="en-US" b="1" dirty="0">
                <a:solidFill>
                  <a:srgbClr val="FF3399"/>
                </a:solidFill>
              </a:rPr>
              <a:t>地址分为四部分</a:t>
            </a:r>
            <a:r>
              <a:rPr lang="en-US" altLang="zh-CN" b="1" dirty="0" err="1"/>
              <a:t>fistPart</a:t>
            </a:r>
            <a:r>
              <a:rPr lang="zh-CN" altLang="en-US" b="1" dirty="0"/>
              <a:t>、</a:t>
            </a:r>
            <a:r>
              <a:rPr lang="en-US" altLang="zh-CN" b="1" dirty="0" err="1"/>
              <a:t>secondPart</a:t>
            </a:r>
            <a:r>
              <a:rPr lang="zh-CN" altLang="en-US" b="1" dirty="0"/>
              <a:t>、</a:t>
            </a:r>
            <a:r>
              <a:rPr lang="en-US" altLang="zh-CN" b="1" dirty="0" err="1"/>
              <a:t>thirdPart</a:t>
            </a:r>
            <a:r>
              <a:rPr lang="zh-CN" altLang="en-US" b="1" dirty="0"/>
              <a:t>、</a:t>
            </a:r>
            <a:r>
              <a:rPr lang="en-US" altLang="zh-CN" b="1" dirty="0" err="1"/>
              <a:t>forthPart</a:t>
            </a:r>
            <a:r>
              <a:rPr lang="zh-CN" altLang="en-US" b="1" dirty="0"/>
              <a:t>，各部分的长度依次为</a:t>
            </a:r>
            <a:r>
              <a:rPr lang="en-US" altLang="zh-CN" b="1" dirty="0" err="1"/>
              <a:t>firstAmount</a:t>
            </a:r>
            <a:r>
              <a:rPr lang="zh-CN" altLang="en-US" b="1" dirty="0"/>
              <a:t>、</a:t>
            </a:r>
            <a:r>
              <a:rPr lang="en-US" altLang="zh-CN" b="1" dirty="0" err="1"/>
              <a:t>secondAmount</a:t>
            </a:r>
            <a:r>
              <a:rPr lang="zh-CN" altLang="en-US" b="1" dirty="0"/>
              <a:t>、</a:t>
            </a:r>
            <a:r>
              <a:rPr lang="en-US" altLang="zh-CN" b="1" dirty="0" err="1"/>
              <a:t>thirdAmount</a:t>
            </a:r>
            <a:r>
              <a:rPr lang="zh-CN" altLang="en-US" b="1" dirty="0"/>
              <a:t>、</a:t>
            </a:r>
            <a:r>
              <a:rPr lang="en-US" altLang="zh-CN" b="1" dirty="0" err="1"/>
              <a:t>forthAmount</a:t>
            </a:r>
            <a:r>
              <a:rPr lang="zh-CN" altLang="en-US" b="1" dirty="0"/>
              <a:t>，</a:t>
            </a:r>
            <a:r>
              <a:rPr lang="zh-CN" altLang="en-US" b="1" dirty="0">
                <a:solidFill>
                  <a:srgbClr val="CC6600"/>
                </a:solidFill>
              </a:rPr>
              <a:t>长度值域为</a:t>
            </a:r>
            <a:r>
              <a:rPr lang="en-US" altLang="zh-CN" b="1" dirty="0">
                <a:solidFill>
                  <a:srgbClr val="CC6600"/>
                </a:solidFill>
              </a:rPr>
              <a:t>[1, 3]</a:t>
            </a:r>
          </a:p>
          <a:p>
            <a:r>
              <a:rPr lang="zh-CN" altLang="en-US" b="1" dirty="0"/>
              <a:t>所以，可以写成如下三层循环：</a:t>
            </a:r>
          </a:p>
          <a:p>
            <a:r>
              <a:rPr lang="en-US" altLang="zh-CN" b="1" dirty="0"/>
              <a:t>for (</a:t>
            </a:r>
            <a:r>
              <a:rPr lang="en-US" altLang="zh-CN" b="1" dirty="0" err="1"/>
              <a:t>firstAmount</a:t>
            </a:r>
            <a:r>
              <a:rPr lang="en-US" altLang="zh-CN" b="1" dirty="0"/>
              <a:t> = 1; </a:t>
            </a:r>
            <a:r>
              <a:rPr lang="en-US" altLang="zh-CN" b="1" dirty="0" err="1"/>
              <a:t>firstAmount</a:t>
            </a:r>
            <a:r>
              <a:rPr lang="en-US" altLang="zh-CN" b="1" dirty="0"/>
              <a:t> &lt;= 3; </a:t>
            </a:r>
            <a:r>
              <a:rPr lang="en-US" altLang="zh-CN" b="1" dirty="0" err="1"/>
              <a:t>firstAmount</a:t>
            </a:r>
            <a:r>
              <a:rPr lang="en-US" altLang="zh-CN" b="1" dirty="0"/>
              <a:t>++)</a:t>
            </a:r>
          </a:p>
          <a:p>
            <a:r>
              <a:rPr lang="en-US" altLang="zh-CN" b="1" dirty="0"/>
              <a:t>    for (</a:t>
            </a:r>
            <a:r>
              <a:rPr lang="en-US" altLang="zh-CN" b="1" dirty="0" err="1"/>
              <a:t>secondAmount</a:t>
            </a:r>
            <a:r>
              <a:rPr lang="en-US" altLang="zh-CN" b="1" dirty="0"/>
              <a:t> = 1; </a:t>
            </a:r>
            <a:r>
              <a:rPr lang="en-US" altLang="zh-CN" b="1" dirty="0" err="1"/>
              <a:t>secondAmount</a:t>
            </a:r>
            <a:r>
              <a:rPr lang="en-US" altLang="zh-CN" b="1" dirty="0"/>
              <a:t> &lt;= 3; </a:t>
            </a:r>
            <a:r>
              <a:rPr lang="en-US" altLang="zh-CN" b="1" dirty="0" err="1"/>
              <a:t>secondAmount</a:t>
            </a:r>
            <a:r>
              <a:rPr lang="en-US" altLang="zh-CN" b="1" dirty="0"/>
              <a:t>++)</a:t>
            </a:r>
          </a:p>
          <a:p>
            <a:r>
              <a:rPr lang="en-US" altLang="zh-CN" b="1" dirty="0"/>
              <a:t>        for (</a:t>
            </a:r>
            <a:r>
              <a:rPr lang="en-US" altLang="zh-CN" b="1" dirty="0" err="1"/>
              <a:t>thirdAmount</a:t>
            </a:r>
            <a:r>
              <a:rPr lang="en-US" altLang="zh-CN" b="1" dirty="0"/>
              <a:t> = 1; </a:t>
            </a:r>
            <a:r>
              <a:rPr lang="en-US" altLang="zh-CN" b="1" dirty="0" err="1"/>
              <a:t>thirdAmount</a:t>
            </a:r>
            <a:r>
              <a:rPr lang="en-US" altLang="zh-CN" b="1" dirty="0"/>
              <a:t> &lt;= 3; </a:t>
            </a:r>
            <a:r>
              <a:rPr lang="en-US" altLang="zh-CN" b="1" dirty="0" err="1"/>
              <a:t>thirdAmount</a:t>
            </a:r>
            <a:r>
              <a:rPr lang="en-US" altLang="zh-CN" b="1" dirty="0"/>
              <a:t>++) </a:t>
            </a:r>
          </a:p>
          <a:p>
            <a:r>
              <a:rPr lang="en-US" altLang="zh-CN" b="1" dirty="0"/>
              <a:t>{</a:t>
            </a:r>
          </a:p>
          <a:p>
            <a:r>
              <a:rPr lang="en-US" altLang="zh-CN" b="1" dirty="0"/>
              <a:t>        </a:t>
            </a:r>
            <a:r>
              <a:rPr lang="en-US" altLang="zh-CN" b="1" dirty="0" err="1"/>
              <a:t>forthAmount</a:t>
            </a:r>
            <a:r>
              <a:rPr lang="en-US" altLang="zh-CN" b="1" dirty="0"/>
              <a:t> = </a:t>
            </a:r>
            <a:r>
              <a:rPr lang="en-US" altLang="zh-CN" b="1" dirty="0" err="1"/>
              <a:t>s.length</a:t>
            </a:r>
            <a:r>
              <a:rPr lang="en-US" altLang="zh-CN" b="1" dirty="0"/>
              <a:t>() - </a:t>
            </a:r>
            <a:r>
              <a:rPr lang="en-US" altLang="zh-CN" b="1" dirty="0" err="1"/>
              <a:t>firstAmount</a:t>
            </a:r>
            <a:r>
              <a:rPr lang="en-US" altLang="zh-CN" b="1" dirty="0"/>
              <a:t> – </a:t>
            </a:r>
            <a:r>
              <a:rPr lang="en-US" altLang="zh-CN" b="1" dirty="0" err="1"/>
              <a:t>secondAmount</a:t>
            </a:r>
            <a:r>
              <a:rPr lang="en-US" altLang="zh-CN" b="1" dirty="0"/>
              <a:t> - </a:t>
            </a:r>
            <a:r>
              <a:rPr lang="en-US" altLang="zh-CN" b="1" dirty="0" err="1"/>
              <a:t>thirdAmount</a:t>
            </a:r>
            <a:r>
              <a:rPr lang="en-US" altLang="zh-CN" b="1" dirty="0"/>
              <a:t>;</a:t>
            </a:r>
          </a:p>
          <a:p>
            <a:r>
              <a:rPr lang="en-US" altLang="zh-CN" b="1" dirty="0"/>
              <a:t>        if (</a:t>
            </a:r>
            <a:r>
              <a:rPr lang="en-US" altLang="zh-CN" b="1" dirty="0" err="1"/>
              <a:t>forthAmount</a:t>
            </a:r>
            <a:r>
              <a:rPr lang="en-US" altLang="zh-CN" b="1" dirty="0"/>
              <a:t> &lt;= 0 || </a:t>
            </a:r>
            <a:r>
              <a:rPr lang="en-US" altLang="zh-CN" b="1" dirty="0" err="1"/>
              <a:t>forthAmount</a:t>
            </a:r>
            <a:r>
              <a:rPr lang="en-US" altLang="zh-CN" b="1" dirty="0"/>
              <a:t> &gt; 3) </a:t>
            </a:r>
          </a:p>
          <a:p>
            <a:r>
              <a:rPr lang="en-US" altLang="zh-CN" b="1" dirty="0"/>
              <a:t>	{</a:t>
            </a:r>
          </a:p>
          <a:p>
            <a:r>
              <a:rPr lang="en-US" altLang="zh-CN" b="1" dirty="0"/>
              <a:t>            continue;</a:t>
            </a:r>
          </a:p>
          <a:p>
            <a:r>
              <a:rPr lang="en-US" altLang="zh-CN" b="1" dirty="0"/>
              <a:t>        }</a:t>
            </a:r>
          </a:p>
          <a:p>
            <a:r>
              <a:rPr lang="en-US" altLang="zh-CN" b="1" dirty="0"/>
              <a:t>        </a:t>
            </a:r>
            <a:r>
              <a:rPr lang="zh-CN" altLang="en-US" b="1" dirty="0">
                <a:solidFill>
                  <a:srgbClr val="CC00CC"/>
                </a:solidFill>
              </a:rPr>
              <a:t>分离出</a:t>
            </a:r>
            <a:r>
              <a:rPr lang="en-US" altLang="zh-CN" b="1" dirty="0">
                <a:solidFill>
                  <a:srgbClr val="CC00CC"/>
                </a:solidFill>
              </a:rPr>
              <a:t>IP</a:t>
            </a:r>
            <a:r>
              <a:rPr lang="zh-CN" altLang="en-US" b="1" dirty="0">
                <a:solidFill>
                  <a:srgbClr val="CC00CC"/>
                </a:solidFill>
              </a:rPr>
              <a:t>地址的四部分</a:t>
            </a:r>
          </a:p>
          <a:p>
            <a:r>
              <a:rPr lang="zh-CN" altLang="en-US" b="1" dirty="0"/>
              <a:t>        </a:t>
            </a:r>
            <a:r>
              <a:rPr lang="zh-CN" altLang="en-US" b="1" dirty="0">
                <a:solidFill>
                  <a:srgbClr val="009900"/>
                </a:solidFill>
              </a:rPr>
              <a:t>判断各部分是否合法，不合法则跳过，合法则用</a:t>
            </a:r>
            <a:r>
              <a:rPr lang="en-US" altLang="zh-CN" b="1" dirty="0">
                <a:solidFill>
                  <a:srgbClr val="009900"/>
                </a:solidFill>
              </a:rPr>
              <a:t>"."</a:t>
            </a:r>
            <a:r>
              <a:rPr lang="zh-CN" altLang="en-US" b="1" dirty="0">
                <a:solidFill>
                  <a:srgbClr val="009900"/>
                </a:solidFill>
              </a:rPr>
              <a:t>拼接成</a:t>
            </a:r>
            <a:r>
              <a:rPr lang="en-US" altLang="zh-CN" b="1" dirty="0">
                <a:solidFill>
                  <a:srgbClr val="009900"/>
                </a:solidFill>
              </a:rPr>
              <a:t>IP</a:t>
            </a:r>
            <a:r>
              <a:rPr lang="zh-CN" altLang="en-US" b="1" dirty="0">
                <a:solidFill>
                  <a:srgbClr val="009900"/>
                </a:solidFill>
              </a:rPr>
              <a:t>，存入目标数组</a:t>
            </a:r>
          </a:p>
          <a:p>
            <a:r>
              <a:rPr lang="en-US" altLang="zh-CN" b="1" dirty="0"/>
              <a:t>}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9ED8C52-21ED-4C01-9E7F-EB01F4C87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860" y="0"/>
            <a:ext cx="3656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202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697" y="46881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-79343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93. Restore IP Addresses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-1" y="213164"/>
            <a:ext cx="842259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700" b="1" dirty="0"/>
              <a:t>解法二：</a:t>
            </a:r>
            <a:r>
              <a:rPr lang="zh-CN" altLang="en-US" sz="1700" b="1" dirty="0">
                <a:solidFill>
                  <a:srgbClr val="0000CC"/>
                </a:solidFill>
              </a:rPr>
              <a:t>回溯法</a:t>
            </a:r>
            <a:r>
              <a:rPr lang="zh-CN" altLang="en-US" sz="1700" b="1" dirty="0"/>
              <a:t>（时间复杂度</a:t>
            </a:r>
            <a:r>
              <a:rPr lang="en-US" altLang="zh-CN" sz="1700" b="1" dirty="0"/>
              <a:t>O(1)[27]</a:t>
            </a:r>
            <a:r>
              <a:rPr lang="zh-CN" altLang="en-US" sz="1700" b="1" dirty="0"/>
              <a:t>，空间复杂度</a:t>
            </a:r>
            <a:r>
              <a:rPr lang="en-US" altLang="zh-CN" sz="1700" b="1" dirty="0"/>
              <a:t>O(1) [19</a:t>
            </a:r>
            <a:r>
              <a:rPr lang="zh-CN" altLang="en-US" sz="1700" b="1" dirty="0"/>
              <a:t>个</a:t>
            </a:r>
            <a:r>
              <a:rPr lang="en-US" altLang="zh-CN" sz="1700" b="1" dirty="0"/>
              <a:t>IP]</a:t>
            </a:r>
            <a:r>
              <a:rPr lang="zh-CN" altLang="en-US" sz="1700" b="1" dirty="0"/>
              <a:t>）</a:t>
            </a:r>
          </a:p>
          <a:p>
            <a:r>
              <a:rPr lang="zh-CN" altLang="en-US" sz="1700" b="1" dirty="0">
                <a:solidFill>
                  <a:srgbClr val="0000CC"/>
                </a:solidFill>
              </a:rPr>
              <a:t>成员变量</a:t>
            </a:r>
            <a:r>
              <a:rPr lang="zh-CN" altLang="en-US" sz="1700" b="1" dirty="0"/>
              <a:t>：</a:t>
            </a:r>
          </a:p>
          <a:p>
            <a:r>
              <a:rPr lang="en-US" altLang="zh-CN" sz="1700" b="1" dirty="0" err="1">
                <a:solidFill>
                  <a:srgbClr val="9900CC"/>
                </a:solidFill>
              </a:rPr>
              <a:t>inputLength</a:t>
            </a:r>
            <a:r>
              <a:rPr lang="zh-CN" altLang="en-US" sz="1700" b="1" dirty="0"/>
              <a:t>：输入字符串的长度；</a:t>
            </a:r>
            <a:r>
              <a:rPr lang="en-US" altLang="zh-CN" sz="1700" b="1" dirty="0" err="1"/>
              <a:t>inputString</a:t>
            </a:r>
            <a:r>
              <a:rPr lang="zh-CN" altLang="en-US" sz="1700" b="1" dirty="0"/>
              <a:t>：输入字符串；</a:t>
            </a:r>
            <a:r>
              <a:rPr lang="en-US" altLang="zh-CN" sz="1700" b="1" dirty="0" err="1"/>
              <a:t>segmentList</a:t>
            </a:r>
            <a:r>
              <a:rPr lang="zh-CN" altLang="en-US" sz="1700" b="1" dirty="0"/>
              <a:t>中间结果数组；</a:t>
            </a:r>
            <a:r>
              <a:rPr lang="en-US" altLang="zh-CN" sz="1700" b="1" dirty="0" err="1">
                <a:solidFill>
                  <a:srgbClr val="9900CC"/>
                </a:solidFill>
              </a:rPr>
              <a:t>outputList</a:t>
            </a:r>
            <a:r>
              <a:rPr lang="zh-CN" altLang="en-US" sz="1700" b="1" dirty="0"/>
              <a:t>：输出结果数组</a:t>
            </a:r>
          </a:p>
          <a:p>
            <a:r>
              <a:rPr lang="zh-CN" altLang="en-US" sz="1700" b="1" dirty="0">
                <a:solidFill>
                  <a:srgbClr val="0000CC"/>
                </a:solidFill>
              </a:rPr>
              <a:t>成员函数</a:t>
            </a:r>
            <a:r>
              <a:rPr lang="zh-CN" altLang="en-US" sz="1700" b="1" dirty="0"/>
              <a:t>：</a:t>
            </a:r>
          </a:p>
          <a:p>
            <a:r>
              <a:rPr lang="en-US" altLang="zh-CN" sz="1700" b="1" dirty="0" err="1"/>
              <a:t>boolean</a:t>
            </a:r>
            <a:r>
              <a:rPr lang="en-US" altLang="zh-CN" sz="1700" b="1" dirty="0"/>
              <a:t> </a:t>
            </a:r>
            <a:r>
              <a:rPr lang="en-US" altLang="zh-CN" sz="1700" b="1" dirty="0" err="1">
                <a:solidFill>
                  <a:srgbClr val="9900CC"/>
                </a:solidFill>
              </a:rPr>
              <a:t>isSegmentValid</a:t>
            </a:r>
            <a:r>
              <a:rPr lang="en-US" altLang="zh-CN" sz="1700" b="1" dirty="0"/>
              <a:t>(String </a:t>
            </a:r>
            <a:r>
              <a:rPr lang="en-US" altLang="zh-CN" sz="1700" b="1" dirty="0" err="1"/>
              <a:t>eachSegment</a:t>
            </a:r>
            <a:r>
              <a:rPr lang="en-US" altLang="zh-CN" sz="1700" b="1" dirty="0"/>
              <a:t>)</a:t>
            </a:r>
            <a:r>
              <a:rPr lang="zh-CN" altLang="en-US" sz="1700" b="1" dirty="0"/>
              <a:t>：判断分离出的每一部分，是否合法</a:t>
            </a:r>
          </a:p>
          <a:p>
            <a:r>
              <a:rPr lang="en-US" altLang="zh-CN" sz="1700" b="1" dirty="0"/>
              <a:t>void </a:t>
            </a:r>
            <a:r>
              <a:rPr lang="en-US" altLang="zh-CN" sz="1700" b="1" dirty="0" err="1">
                <a:solidFill>
                  <a:srgbClr val="9900CC"/>
                </a:solidFill>
              </a:rPr>
              <a:t>backtrackStorage</a:t>
            </a:r>
            <a:r>
              <a:rPr lang="en-US" altLang="zh-CN" sz="1700" b="1" dirty="0"/>
              <a:t>(int </a:t>
            </a:r>
            <a:r>
              <a:rPr lang="en-US" altLang="zh-CN" sz="1700" b="1" dirty="0" err="1"/>
              <a:t>startPosition</a:t>
            </a:r>
            <a:r>
              <a:rPr lang="en-US" altLang="zh-CN" sz="1700" b="1" dirty="0"/>
              <a:t>, int </a:t>
            </a:r>
            <a:r>
              <a:rPr lang="en-US" altLang="zh-CN" sz="1700" b="1" dirty="0" err="1"/>
              <a:t>leftAmount</a:t>
            </a:r>
            <a:r>
              <a:rPr lang="en-US" altLang="zh-CN" sz="1700" b="1" dirty="0"/>
              <a:t>)</a:t>
            </a:r>
            <a:r>
              <a:rPr lang="zh-CN" altLang="en-US" sz="1700" b="1" dirty="0"/>
              <a:t>：回溯函数，分离每一部分并存储，</a:t>
            </a:r>
            <a:r>
              <a:rPr lang="en-US" altLang="zh-CN" sz="1700" b="1" dirty="0" err="1"/>
              <a:t>startPosition</a:t>
            </a:r>
            <a:r>
              <a:rPr lang="zh-CN" altLang="en-US" sz="1700" b="1" dirty="0"/>
              <a:t>表示所分离的字符串</a:t>
            </a:r>
            <a:r>
              <a:rPr lang="en-US" altLang="zh-CN" sz="1700" b="1" dirty="0"/>
              <a:t>s</a:t>
            </a:r>
            <a:r>
              <a:rPr lang="zh-CN" altLang="en-US" sz="1700" b="1" dirty="0"/>
              <a:t>片段的起始下标，</a:t>
            </a:r>
            <a:r>
              <a:rPr lang="en-US" altLang="zh-CN" sz="1700" b="1" dirty="0" err="1"/>
              <a:t>leftAmount</a:t>
            </a:r>
            <a:r>
              <a:rPr lang="zh-CN" altLang="en-US" sz="1700" b="1" dirty="0"/>
              <a:t>表示还有几部分未分离出来</a:t>
            </a:r>
          </a:p>
          <a:p>
            <a:r>
              <a:rPr lang="en-US" altLang="zh-CN" sz="1700" b="1" dirty="0"/>
              <a:t>1 </a:t>
            </a:r>
            <a:r>
              <a:rPr lang="zh-CN" altLang="en-US" sz="1700" b="1" dirty="0"/>
              <a:t>如果参数非法则返回</a:t>
            </a:r>
          </a:p>
          <a:p>
            <a:r>
              <a:rPr lang="en-US" altLang="zh-CN" sz="1700" b="1" dirty="0"/>
              <a:t>2 </a:t>
            </a:r>
            <a:r>
              <a:rPr lang="zh-CN" altLang="en-US" sz="1700" b="1" dirty="0"/>
              <a:t>初始化</a:t>
            </a:r>
            <a:r>
              <a:rPr lang="en-US" altLang="zh-CN" sz="1700" b="1" dirty="0" err="1"/>
              <a:t>currentSegment</a:t>
            </a:r>
            <a:r>
              <a:rPr lang="zh-CN" altLang="en-US" sz="1700" b="1" dirty="0"/>
              <a:t>为空字符串，</a:t>
            </a:r>
            <a:r>
              <a:rPr lang="en-US" altLang="zh-CN" sz="1700" b="1" dirty="0" err="1"/>
              <a:t>maxPosition</a:t>
            </a:r>
            <a:r>
              <a:rPr lang="zh-CN" altLang="en-US" sz="1700" b="1" dirty="0"/>
              <a:t>为字符串</a:t>
            </a:r>
            <a:r>
              <a:rPr lang="en-US" altLang="zh-CN" sz="1700" b="1" dirty="0"/>
              <a:t>s</a:t>
            </a:r>
            <a:r>
              <a:rPr lang="zh-CN" altLang="en-US" sz="1700" b="1" dirty="0"/>
              <a:t>结尾与开始位置加</a:t>
            </a:r>
            <a:r>
              <a:rPr lang="en-US" altLang="zh-CN" sz="1700" b="1" dirty="0"/>
              <a:t>2</a:t>
            </a:r>
            <a:r>
              <a:rPr lang="zh-CN" altLang="en-US" sz="1700" b="1" dirty="0"/>
              <a:t>的较小者（</a:t>
            </a:r>
            <a:r>
              <a:rPr lang="zh-CN" altLang="en-US" sz="1700" b="1" dirty="0">
                <a:solidFill>
                  <a:srgbClr val="009900"/>
                </a:solidFill>
              </a:rPr>
              <a:t>用来确定分离出的片段的最大长度</a:t>
            </a:r>
            <a:r>
              <a:rPr lang="zh-CN" altLang="en-US" sz="1700" b="1" dirty="0"/>
              <a:t>）</a:t>
            </a:r>
          </a:p>
          <a:p>
            <a:r>
              <a:rPr lang="en-US" altLang="zh-CN" sz="1700" b="1" dirty="0"/>
              <a:t>3 </a:t>
            </a:r>
            <a:r>
              <a:rPr lang="zh-CN" altLang="en-US" sz="1700" b="1" dirty="0"/>
              <a:t>游标</a:t>
            </a:r>
            <a:r>
              <a:rPr lang="en-US" altLang="zh-CN" sz="1700" b="1" dirty="0" err="1"/>
              <a:t>i</a:t>
            </a:r>
            <a:r>
              <a:rPr lang="zh-CN" altLang="en-US" sz="1700" b="1" dirty="0"/>
              <a:t>从</a:t>
            </a:r>
            <a:r>
              <a:rPr lang="en-US" altLang="zh-CN" sz="1700" b="1" dirty="0" err="1"/>
              <a:t>startPosition</a:t>
            </a:r>
            <a:r>
              <a:rPr lang="zh-CN" altLang="en-US" sz="1700" b="1" dirty="0"/>
              <a:t>遍历至</a:t>
            </a:r>
            <a:r>
              <a:rPr lang="en-US" altLang="zh-CN" sz="1700" b="1" dirty="0" err="1"/>
              <a:t>maxPosition</a:t>
            </a:r>
            <a:r>
              <a:rPr lang="zh-CN" altLang="en-US" sz="1700" b="1" dirty="0"/>
              <a:t>，依次执行如下操作：</a:t>
            </a:r>
          </a:p>
          <a:p>
            <a:r>
              <a:rPr lang="zh-CN" altLang="en-US" sz="1700" b="1" dirty="0"/>
              <a:t>    </a:t>
            </a:r>
            <a:r>
              <a:rPr lang="en-US" altLang="zh-CN" sz="1700" b="1" dirty="0"/>
              <a:t>3.1 </a:t>
            </a:r>
            <a:r>
              <a:rPr lang="zh-CN" altLang="en-US" sz="1700" b="1" dirty="0"/>
              <a:t>取出</a:t>
            </a:r>
            <a:r>
              <a:rPr lang="en-US" altLang="zh-CN" sz="1700" b="1" dirty="0"/>
              <a:t>s</a:t>
            </a:r>
            <a:r>
              <a:rPr lang="zh-CN" altLang="en-US" sz="1700" b="1" dirty="0"/>
              <a:t>下标为</a:t>
            </a:r>
            <a:r>
              <a:rPr lang="en-US" altLang="zh-CN" sz="1700" b="1" dirty="0"/>
              <a:t>[</a:t>
            </a:r>
            <a:r>
              <a:rPr lang="en-US" altLang="zh-CN" sz="1700" b="1" dirty="0" err="1"/>
              <a:t>startPosition</a:t>
            </a:r>
            <a:r>
              <a:rPr lang="en-US" altLang="zh-CN" sz="1700" b="1" dirty="0"/>
              <a:t>, </a:t>
            </a:r>
            <a:r>
              <a:rPr lang="en-US" altLang="zh-CN" sz="1700" b="1" dirty="0" err="1"/>
              <a:t>i</a:t>
            </a:r>
            <a:r>
              <a:rPr lang="en-US" altLang="zh-CN" sz="1700" b="1" dirty="0"/>
              <a:t>]</a:t>
            </a:r>
            <a:r>
              <a:rPr lang="zh-CN" altLang="en-US" sz="1700" b="1" dirty="0"/>
              <a:t>的片段赋值给</a:t>
            </a:r>
            <a:r>
              <a:rPr lang="en-US" altLang="zh-CN" sz="1700" b="1" dirty="0" err="1"/>
              <a:t>currentSegment</a:t>
            </a:r>
            <a:r>
              <a:rPr lang="zh-CN" altLang="en-US" sz="1700" b="1" dirty="0"/>
              <a:t>，判断其是否合法</a:t>
            </a:r>
          </a:p>
          <a:p>
            <a:r>
              <a:rPr lang="zh-CN" altLang="en-US" sz="1700" b="1" dirty="0"/>
              <a:t>        </a:t>
            </a:r>
            <a:r>
              <a:rPr lang="en-US" altLang="zh-CN" sz="1700" b="1" dirty="0"/>
              <a:t>3.1.1 </a:t>
            </a:r>
            <a:r>
              <a:rPr lang="zh-CN" altLang="en-US" sz="1700" b="1" dirty="0"/>
              <a:t>是的话，依次执行如下操作：</a:t>
            </a:r>
          </a:p>
          <a:p>
            <a:r>
              <a:rPr lang="zh-CN" altLang="en-US" sz="1700" b="1" dirty="0"/>
              <a:t>            </a:t>
            </a:r>
            <a:r>
              <a:rPr lang="en-US" altLang="zh-CN" sz="1700" b="1" dirty="0"/>
              <a:t>3.1.1.1 </a:t>
            </a:r>
            <a:r>
              <a:rPr lang="zh-CN" altLang="en-US" sz="1700" b="1" dirty="0"/>
              <a:t>将</a:t>
            </a:r>
            <a:r>
              <a:rPr lang="en-US" altLang="zh-CN" sz="1700" b="1" dirty="0" err="1"/>
              <a:t>currentSegment</a:t>
            </a:r>
            <a:r>
              <a:rPr lang="zh-CN" altLang="en-US" sz="1700" b="1" dirty="0"/>
              <a:t>存入</a:t>
            </a:r>
            <a:r>
              <a:rPr lang="en-US" altLang="zh-CN" sz="1700" b="1" dirty="0" err="1"/>
              <a:t>segmengList</a:t>
            </a:r>
            <a:r>
              <a:rPr lang="zh-CN" altLang="en-US" sz="1700" b="1" dirty="0"/>
              <a:t>，判断</a:t>
            </a:r>
            <a:r>
              <a:rPr lang="en-US" altLang="zh-CN" sz="1700" b="1" dirty="0" err="1"/>
              <a:t>leftAmount</a:t>
            </a:r>
            <a:r>
              <a:rPr lang="zh-CN" altLang="en-US" sz="1700" b="1" dirty="0"/>
              <a:t>是否等于</a:t>
            </a:r>
            <a:r>
              <a:rPr lang="en-US" altLang="zh-CN" sz="1700" b="1" dirty="0"/>
              <a:t>2</a:t>
            </a:r>
          </a:p>
          <a:p>
            <a:r>
              <a:rPr lang="en-US" altLang="zh-CN" sz="1700" b="1" dirty="0"/>
              <a:t>                3.1.1.1.1 </a:t>
            </a:r>
            <a:r>
              <a:rPr lang="zh-CN" altLang="en-US" sz="1700" b="1" dirty="0"/>
              <a:t>是的话，说明当前片段为第三部分，剩余片段为第四部分，分离出第四部分，判断其是否合法</a:t>
            </a:r>
          </a:p>
          <a:p>
            <a:r>
              <a:rPr lang="zh-CN" altLang="en-US" sz="1700" b="1" dirty="0"/>
              <a:t>                    </a:t>
            </a:r>
            <a:r>
              <a:rPr lang="en-US" altLang="zh-CN" sz="1700" b="1" dirty="0"/>
              <a:t>3.1.1.1.1.1 </a:t>
            </a:r>
            <a:r>
              <a:rPr lang="zh-CN" altLang="en-US" sz="1700" b="1" dirty="0"/>
              <a:t>是的话，将第四部分存入</a:t>
            </a:r>
            <a:r>
              <a:rPr lang="en-US" altLang="zh-CN" sz="1700" b="1" dirty="0" err="1"/>
              <a:t>segmentList</a:t>
            </a:r>
            <a:r>
              <a:rPr lang="zh-CN" altLang="en-US" sz="1700" b="1" dirty="0"/>
              <a:t>，将四部分用</a:t>
            </a:r>
            <a:r>
              <a:rPr lang="en-US" altLang="zh-CN" sz="1700" b="1" dirty="0"/>
              <a:t>’.’</a:t>
            </a:r>
            <a:r>
              <a:rPr lang="zh-CN" altLang="en-US" sz="1700" b="1" dirty="0"/>
              <a:t>拼接为</a:t>
            </a:r>
            <a:r>
              <a:rPr lang="en-US" altLang="zh-CN" sz="1700" b="1" dirty="0"/>
              <a:t>IP</a:t>
            </a:r>
            <a:r>
              <a:rPr lang="zh-CN" altLang="en-US" sz="1700" b="1" dirty="0"/>
              <a:t>存入</a:t>
            </a:r>
            <a:r>
              <a:rPr lang="en-US" altLang="zh-CN" sz="1700" b="1" dirty="0" err="1"/>
              <a:t>outputList</a:t>
            </a:r>
            <a:r>
              <a:rPr lang="zh-CN" altLang="en-US" sz="1700" b="1" dirty="0"/>
              <a:t>，删掉</a:t>
            </a:r>
            <a:r>
              <a:rPr lang="en-US" altLang="zh-CN" sz="1700" b="1" dirty="0" err="1"/>
              <a:t>segmentList</a:t>
            </a:r>
            <a:r>
              <a:rPr lang="zh-CN" altLang="en-US" sz="1700" b="1" dirty="0"/>
              <a:t>的最后一个元素（</a:t>
            </a:r>
            <a:r>
              <a:rPr lang="zh-CN" altLang="en-US" sz="1700" b="1" dirty="0">
                <a:solidFill>
                  <a:srgbClr val="FF3399"/>
                </a:solidFill>
              </a:rPr>
              <a:t>用完即删，回溯在此体现</a:t>
            </a:r>
            <a:r>
              <a:rPr lang="zh-CN" altLang="en-US" sz="1700" b="1" dirty="0"/>
              <a:t>）</a:t>
            </a:r>
          </a:p>
          <a:p>
            <a:r>
              <a:rPr lang="zh-CN" altLang="en-US" sz="1700" b="1" dirty="0"/>
              <a:t>                </a:t>
            </a:r>
            <a:r>
              <a:rPr lang="en-US" altLang="zh-CN" sz="1700" b="1" dirty="0"/>
              <a:t>3.1.1.1.2 </a:t>
            </a:r>
            <a:r>
              <a:rPr lang="zh-CN" altLang="en-US" sz="1700" b="1" dirty="0"/>
              <a:t>否的话，调用</a:t>
            </a:r>
            <a:r>
              <a:rPr lang="en-US" altLang="zh-CN" sz="1700" b="1" dirty="0" err="1"/>
              <a:t>backtrackStorage</a:t>
            </a:r>
            <a:r>
              <a:rPr lang="en-US" altLang="zh-CN" sz="1700" b="1" dirty="0"/>
              <a:t>(</a:t>
            </a:r>
            <a:r>
              <a:rPr lang="en-US" altLang="zh-CN" sz="1700" b="1" dirty="0" err="1"/>
              <a:t>i</a:t>
            </a:r>
            <a:r>
              <a:rPr lang="en-US" altLang="zh-CN" sz="1700" b="1" dirty="0"/>
              <a:t> + 1, </a:t>
            </a:r>
            <a:r>
              <a:rPr lang="en-US" altLang="zh-CN" sz="1700" b="1" dirty="0" err="1"/>
              <a:t>leftAmount</a:t>
            </a:r>
            <a:r>
              <a:rPr lang="en-US" altLang="zh-CN" sz="1700" b="1" dirty="0"/>
              <a:t> - 1)</a:t>
            </a:r>
            <a:r>
              <a:rPr lang="zh-CN" altLang="en-US" sz="1700" b="1" dirty="0"/>
              <a:t>，处理剩余片段</a:t>
            </a:r>
          </a:p>
          <a:p>
            <a:r>
              <a:rPr lang="zh-CN" altLang="en-US" sz="1700" b="1" dirty="0"/>
              <a:t>            </a:t>
            </a:r>
            <a:r>
              <a:rPr lang="en-US" altLang="zh-CN" sz="1700" b="1" dirty="0"/>
              <a:t>3.1.1.2 </a:t>
            </a:r>
            <a:r>
              <a:rPr lang="zh-CN" altLang="en-US" sz="1700" b="1" dirty="0"/>
              <a:t>删掉</a:t>
            </a:r>
            <a:r>
              <a:rPr lang="en-US" altLang="zh-CN" sz="1700" b="1" dirty="0" err="1"/>
              <a:t>segmentList</a:t>
            </a:r>
            <a:r>
              <a:rPr lang="zh-CN" altLang="en-US" sz="1700" b="1" dirty="0"/>
              <a:t>的最后一个元素（</a:t>
            </a:r>
            <a:r>
              <a:rPr lang="zh-CN" altLang="en-US" sz="1700" b="1" dirty="0">
                <a:solidFill>
                  <a:srgbClr val="FF3399"/>
                </a:solidFill>
              </a:rPr>
              <a:t>用完即删，回溯在此体现</a:t>
            </a:r>
            <a:r>
              <a:rPr lang="zh-CN" altLang="en-US" sz="1700" b="1" dirty="0"/>
              <a:t>） </a:t>
            </a:r>
          </a:p>
          <a:p>
            <a:r>
              <a:rPr lang="en-US" altLang="zh-CN" sz="1700" b="1" dirty="0"/>
              <a:t>List&lt;String&gt; </a:t>
            </a:r>
            <a:r>
              <a:rPr lang="en-US" altLang="zh-CN" sz="1700" b="1" dirty="0" err="1">
                <a:solidFill>
                  <a:srgbClr val="9900CC"/>
                </a:solidFill>
              </a:rPr>
              <a:t>restoreIpAddresses</a:t>
            </a:r>
            <a:r>
              <a:rPr lang="en-US" altLang="zh-CN" sz="1700" b="1" dirty="0"/>
              <a:t>(String s)</a:t>
            </a:r>
            <a:r>
              <a:rPr lang="zh-CN" altLang="en-US" sz="1700" b="1" dirty="0"/>
              <a:t>：主函数，输入非法则返回空链表；先初始化，接着调用</a:t>
            </a:r>
            <a:r>
              <a:rPr lang="en-US" altLang="zh-CN" sz="1700" b="1" dirty="0" err="1"/>
              <a:t>backtrackStorage</a:t>
            </a:r>
            <a:r>
              <a:rPr lang="en-US" altLang="zh-CN" sz="1700" b="1" dirty="0"/>
              <a:t>(0, 4)</a:t>
            </a:r>
            <a:r>
              <a:rPr lang="zh-CN" altLang="en-US" sz="1700" b="1" dirty="0"/>
              <a:t>，最后返回</a:t>
            </a:r>
            <a:r>
              <a:rPr lang="en-US" altLang="zh-CN" sz="1700" b="1" dirty="0" err="1"/>
              <a:t>outputList</a:t>
            </a:r>
            <a:endParaRPr lang="en-US" altLang="zh-CN" sz="17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EF3113-6469-44DA-B7A5-6D5FF374C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589" y="0"/>
            <a:ext cx="36547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066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67" y="138164"/>
            <a:ext cx="4023360" cy="429065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410474"/>
            <a:ext cx="6542104" cy="5679628"/>
          </a:xfrm>
        </p:spPr>
        <p:txBody>
          <a:bodyPr/>
          <a:lstStyle/>
          <a:p>
            <a:r>
              <a:rPr lang="en-US" altLang="zh-CN" sz="2400" b="1" cap="none"/>
              <a:t>72. Edit Distance</a:t>
            </a: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14B19FE-3F65-4AB4-8860-0DECF127F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" y="962268"/>
            <a:ext cx="9490439" cy="491601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76FBBE7-160D-4E24-824E-C7CC49A71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571" y="3775167"/>
            <a:ext cx="5379544" cy="308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570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673" y="46333"/>
            <a:ext cx="4391328" cy="501277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" y="88536"/>
            <a:ext cx="2475914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 dirty="0"/>
              <a:t>72. Edit Distance</a:t>
            </a:r>
            <a:endParaRPr lang="zh-CN" altLang="en-US" sz="2400" cap="none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0" y="502873"/>
            <a:ext cx="5824025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700" b="1" dirty="0">
                <a:latin typeface="Albertus MT Lt" pitchFamily="2" charset="0"/>
              </a:rPr>
              <a:t>解法：</a:t>
            </a:r>
            <a:r>
              <a:rPr lang="zh-CN" altLang="en-US" sz="1700" b="1" dirty="0">
                <a:solidFill>
                  <a:srgbClr val="0000CC"/>
                </a:solidFill>
                <a:latin typeface="Albertus MT Lt" pitchFamily="2" charset="0"/>
              </a:rPr>
              <a:t>动态规划</a:t>
            </a:r>
            <a:r>
              <a:rPr lang="zh-CN" altLang="en-US" sz="1700" b="1" dirty="0"/>
              <a:t>（时间复杂度</a:t>
            </a:r>
            <a:r>
              <a:rPr lang="en-US" altLang="zh-CN" sz="1700" b="1" dirty="0"/>
              <a:t>O(</a:t>
            </a:r>
            <a:r>
              <a:rPr lang="en-US" altLang="zh-CN" sz="1700" b="1" dirty="0" err="1"/>
              <a:t>mn</a:t>
            </a:r>
            <a:r>
              <a:rPr lang="en-US" altLang="zh-CN" sz="1700" b="1" dirty="0"/>
              <a:t>)</a:t>
            </a:r>
            <a:r>
              <a:rPr lang="zh-CN" altLang="en-US" sz="1700" b="1" dirty="0"/>
              <a:t>，空间复杂度</a:t>
            </a:r>
            <a:r>
              <a:rPr lang="en-US" altLang="zh-CN" sz="1700" b="1" dirty="0"/>
              <a:t>O(</a:t>
            </a:r>
            <a:r>
              <a:rPr lang="en-US" altLang="zh-CN" sz="1700" b="1" dirty="0" err="1"/>
              <a:t>mn</a:t>
            </a:r>
            <a:r>
              <a:rPr lang="en-US" altLang="zh-CN" sz="1700" b="1" dirty="0"/>
              <a:t>)</a:t>
            </a:r>
            <a:r>
              <a:rPr lang="zh-CN" altLang="en-US" sz="1700" b="1" dirty="0"/>
              <a:t>）</a:t>
            </a:r>
            <a:endParaRPr lang="zh-CN" altLang="en-US" sz="1700" b="1" dirty="0">
              <a:latin typeface="Albertus MT Lt" pitchFamily="2" charset="0"/>
            </a:endParaRPr>
          </a:p>
          <a:p>
            <a:r>
              <a:rPr lang="en-US" altLang="zh-CN" sz="1700" b="1" dirty="0">
                <a:latin typeface="Albertus MT Lt" pitchFamily="2" charset="0"/>
              </a:rPr>
              <a:t>1 </a:t>
            </a:r>
            <a:r>
              <a:rPr lang="zh-CN" altLang="en-US" sz="1700" b="1" dirty="0">
                <a:solidFill>
                  <a:srgbClr val="9900CC"/>
                </a:solidFill>
                <a:latin typeface="Albertus MT Lt" pitchFamily="2" charset="0"/>
              </a:rPr>
              <a:t>确定问题的决策对象</a:t>
            </a:r>
          </a:p>
          <a:p>
            <a:r>
              <a:rPr lang="en-US" altLang="zh-CN" sz="1700" b="1" dirty="0" err="1">
                <a:latin typeface="Albertus MT Lt" pitchFamily="2" charset="0"/>
              </a:rPr>
              <a:t>distanceArray</a:t>
            </a:r>
            <a:r>
              <a:rPr lang="en-US" altLang="zh-CN" sz="1700" b="1" dirty="0">
                <a:latin typeface="Albertus MT Lt" pitchFamily="2" charset="0"/>
              </a:rPr>
              <a:t>[</a:t>
            </a:r>
            <a:r>
              <a:rPr lang="en-US" altLang="zh-CN" sz="1700" b="1" dirty="0" err="1">
                <a:latin typeface="Albertus MT Lt" pitchFamily="2" charset="0"/>
              </a:rPr>
              <a:t>i</a:t>
            </a:r>
            <a:r>
              <a:rPr lang="en-US" altLang="zh-CN" sz="1700" b="1" dirty="0">
                <a:latin typeface="Albertus MT Lt" pitchFamily="2" charset="0"/>
              </a:rPr>
              <a:t>][</a:t>
            </a:r>
            <a:r>
              <a:rPr lang="en-US" altLang="zh-CN" sz="1700" b="1" dirty="0">
                <a:solidFill>
                  <a:srgbClr val="FF0000"/>
                </a:solidFill>
                <a:latin typeface="Albertus MT Lt" pitchFamily="2" charset="0"/>
              </a:rPr>
              <a:t>j</a:t>
            </a:r>
            <a:r>
              <a:rPr lang="en-US" altLang="zh-CN" sz="1700" b="1" dirty="0">
                <a:latin typeface="Albertus MT Lt" pitchFamily="2" charset="0"/>
              </a:rPr>
              <a:t>]</a:t>
            </a:r>
            <a:r>
              <a:rPr lang="zh-CN" altLang="en-US" sz="1700" b="1" dirty="0">
                <a:latin typeface="Albertus MT Lt" pitchFamily="2" charset="0"/>
              </a:rPr>
              <a:t>，表示</a:t>
            </a:r>
            <a:r>
              <a:rPr lang="en-US" altLang="zh-CN" sz="1700" b="1" dirty="0">
                <a:latin typeface="Albertus MT Lt" pitchFamily="2" charset="0"/>
              </a:rPr>
              <a:t>word1</a:t>
            </a:r>
            <a:r>
              <a:rPr lang="zh-CN" altLang="en-US" sz="1700" b="1" dirty="0">
                <a:latin typeface="Albertus MT Lt" pitchFamily="2" charset="0"/>
              </a:rPr>
              <a:t>的子串（</a:t>
            </a:r>
            <a:r>
              <a:rPr lang="zh-CN" altLang="en-US" sz="1700" b="1" dirty="0">
                <a:solidFill>
                  <a:srgbClr val="CC6600"/>
                </a:solidFill>
                <a:latin typeface="Albertus MT Lt" pitchFamily="2" charset="0"/>
              </a:rPr>
              <a:t>前</a:t>
            </a:r>
            <a:r>
              <a:rPr lang="en-US" altLang="zh-CN" sz="1700" b="1" dirty="0" err="1">
                <a:solidFill>
                  <a:srgbClr val="CC6600"/>
                </a:solidFill>
                <a:latin typeface="Albertus MT Lt" pitchFamily="2" charset="0"/>
              </a:rPr>
              <a:t>i</a:t>
            </a:r>
            <a:r>
              <a:rPr lang="zh-CN" altLang="en-US" sz="1700" b="1" dirty="0">
                <a:solidFill>
                  <a:srgbClr val="CC6600"/>
                </a:solidFill>
                <a:latin typeface="Albertus MT Lt" pitchFamily="2" charset="0"/>
              </a:rPr>
              <a:t>个字符</a:t>
            </a:r>
            <a:r>
              <a:rPr lang="zh-CN" altLang="en-US" sz="1700" b="1" dirty="0">
                <a:latin typeface="Albertus MT Lt" pitchFamily="2" charset="0"/>
              </a:rPr>
              <a:t>）与</a:t>
            </a:r>
            <a:r>
              <a:rPr lang="en-US" altLang="zh-CN" sz="1700" b="1" dirty="0">
                <a:latin typeface="Albertus MT Lt" pitchFamily="2" charset="0"/>
              </a:rPr>
              <a:t>word2</a:t>
            </a:r>
            <a:r>
              <a:rPr lang="zh-CN" altLang="en-US" sz="1700" b="1" dirty="0">
                <a:latin typeface="Albertus MT Lt" pitchFamily="2" charset="0"/>
              </a:rPr>
              <a:t>的子串（</a:t>
            </a:r>
            <a:r>
              <a:rPr lang="zh-CN" altLang="en-US" sz="1700" b="1" dirty="0">
                <a:solidFill>
                  <a:srgbClr val="CC6600"/>
                </a:solidFill>
                <a:latin typeface="Albertus MT Lt" pitchFamily="2" charset="0"/>
              </a:rPr>
              <a:t>前</a:t>
            </a:r>
            <a:r>
              <a:rPr lang="en-US" altLang="zh-CN" sz="1700" b="1" dirty="0">
                <a:solidFill>
                  <a:srgbClr val="FF0000"/>
                </a:solidFill>
                <a:latin typeface="Albertus MT Lt" pitchFamily="2" charset="0"/>
              </a:rPr>
              <a:t>j</a:t>
            </a:r>
            <a:r>
              <a:rPr lang="zh-CN" altLang="en-US" sz="1700" b="1" dirty="0">
                <a:solidFill>
                  <a:srgbClr val="CC6600"/>
                </a:solidFill>
                <a:latin typeface="Albertus MT Lt" pitchFamily="2" charset="0"/>
              </a:rPr>
              <a:t>个字符</a:t>
            </a:r>
            <a:r>
              <a:rPr lang="zh-CN" altLang="en-US" sz="1700" b="1" dirty="0">
                <a:latin typeface="Albertus MT Lt" pitchFamily="2" charset="0"/>
              </a:rPr>
              <a:t>）的最短编辑距离，其中，</a:t>
            </a:r>
            <a:r>
              <a:rPr lang="en-US" altLang="zh-CN" sz="1700" b="1" dirty="0" err="1">
                <a:latin typeface="Albertus MT Lt" pitchFamily="2" charset="0"/>
              </a:rPr>
              <a:t>i</a:t>
            </a:r>
            <a:r>
              <a:rPr lang="zh-CN" altLang="en-US" sz="1700" b="1" dirty="0">
                <a:latin typeface="Albertus MT Lt" pitchFamily="2" charset="0"/>
              </a:rPr>
              <a:t>、</a:t>
            </a:r>
            <a:r>
              <a:rPr lang="en-US" altLang="zh-CN" sz="1700" b="1" dirty="0">
                <a:solidFill>
                  <a:srgbClr val="FF0000"/>
                </a:solidFill>
                <a:latin typeface="Albertus MT Lt" pitchFamily="2" charset="0"/>
              </a:rPr>
              <a:t>j</a:t>
            </a:r>
            <a:r>
              <a:rPr lang="zh-CN" altLang="en-US" sz="1700" b="1" dirty="0">
                <a:latin typeface="Albertus MT Lt" pitchFamily="2" charset="0"/>
              </a:rPr>
              <a:t>表示的是字符串的长度，并非下标。</a:t>
            </a:r>
          </a:p>
          <a:p>
            <a:r>
              <a:rPr lang="en-US" altLang="zh-CN" sz="1700" b="1" dirty="0">
                <a:latin typeface="Albertus MT Lt" pitchFamily="2" charset="0"/>
              </a:rPr>
              <a:t>2 </a:t>
            </a:r>
            <a:r>
              <a:rPr lang="zh-CN" altLang="en-US" sz="1700" b="1" dirty="0">
                <a:solidFill>
                  <a:srgbClr val="9900CC"/>
                </a:solidFill>
                <a:latin typeface="Albertus MT Lt" pitchFamily="2" charset="0"/>
              </a:rPr>
              <a:t>对决策过程划分阶段</a:t>
            </a:r>
          </a:p>
          <a:p>
            <a:r>
              <a:rPr lang="en-US" altLang="zh-CN" sz="1700" b="1" dirty="0" err="1">
                <a:latin typeface="Albertus MT Lt" pitchFamily="2" charset="0"/>
              </a:rPr>
              <a:t>i</a:t>
            </a:r>
            <a:r>
              <a:rPr lang="zh-CN" altLang="en-US" sz="1700" b="1" dirty="0">
                <a:latin typeface="Albertus MT Lt" pitchFamily="2" charset="0"/>
              </a:rPr>
              <a:t>、</a:t>
            </a:r>
            <a:r>
              <a:rPr lang="en-US" altLang="zh-CN" sz="1700" b="1" dirty="0">
                <a:solidFill>
                  <a:srgbClr val="FF0000"/>
                </a:solidFill>
                <a:latin typeface="Albertus MT Lt" pitchFamily="2" charset="0"/>
              </a:rPr>
              <a:t>j</a:t>
            </a:r>
            <a:r>
              <a:rPr lang="zh-CN" altLang="en-US" sz="1700" b="1" dirty="0">
                <a:latin typeface="Albertus MT Lt" pitchFamily="2" charset="0"/>
              </a:rPr>
              <a:t>的下标递增，代表不同的阶段</a:t>
            </a:r>
          </a:p>
          <a:p>
            <a:r>
              <a:rPr lang="en-US" altLang="zh-CN" sz="1700" b="1" dirty="0">
                <a:latin typeface="Albertus MT Lt" pitchFamily="2" charset="0"/>
              </a:rPr>
              <a:t>3 </a:t>
            </a:r>
            <a:r>
              <a:rPr lang="zh-CN" altLang="en-US" sz="1700" b="1" dirty="0">
                <a:solidFill>
                  <a:srgbClr val="9900CC"/>
                </a:solidFill>
                <a:latin typeface="Albertus MT Lt" pitchFamily="2" charset="0"/>
              </a:rPr>
              <a:t>对各阶段确定状态变量</a:t>
            </a:r>
          </a:p>
          <a:p>
            <a:r>
              <a:rPr lang="en-US" altLang="zh-CN" sz="1700" b="1" dirty="0" err="1">
                <a:latin typeface="Albertus MT Lt" pitchFamily="2" charset="0"/>
              </a:rPr>
              <a:t>distanceArray</a:t>
            </a:r>
            <a:r>
              <a:rPr lang="en-US" altLang="zh-CN" sz="1700" b="1" dirty="0">
                <a:latin typeface="Albertus MT Lt" pitchFamily="2" charset="0"/>
              </a:rPr>
              <a:t>[</a:t>
            </a:r>
            <a:r>
              <a:rPr lang="en-US" altLang="zh-CN" sz="1700" b="1" dirty="0" err="1">
                <a:latin typeface="Albertus MT Lt" pitchFamily="2" charset="0"/>
              </a:rPr>
              <a:t>i</a:t>
            </a:r>
            <a:r>
              <a:rPr lang="en-US" altLang="zh-CN" sz="1700" b="1" dirty="0">
                <a:latin typeface="Albertus MT Lt" pitchFamily="2" charset="0"/>
              </a:rPr>
              <a:t>][</a:t>
            </a:r>
            <a:r>
              <a:rPr lang="en-US" altLang="zh-CN" sz="1700" b="1" dirty="0">
                <a:solidFill>
                  <a:srgbClr val="FF0000"/>
                </a:solidFill>
                <a:latin typeface="Albertus MT Lt" pitchFamily="2" charset="0"/>
              </a:rPr>
              <a:t>j</a:t>
            </a:r>
            <a:r>
              <a:rPr lang="en-US" altLang="zh-CN" sz="1700" b="1" dirty="0">
                <a:latin typeface="Albertus MT Lt" pitchFamily="2" charset="0"/>
              </a:rPr>
              <a:t>]</a:t>
            </a:r>
            <a:r>
              <a:rPr lang="zh-CN" altLang="en-US" sz="1700" b="1" dirty="0">
                <a:latin typeface="Albertus MT Lt" pitchFamily="2" charset="0"/>
              </a:rPr>
              <a:t>即为各阶段的状态变量</a:t>
            </a:r>
          </a:p>
          <a:p>
            <a:r>
              <a:rPr lang="en-US" altLang="zh-CN" sz="1700" b="1" dirty="0">
                <a:latin typeface="Albertus MT Lt" pitchFamily="2" charset="0"/>
              </a:rPr>
              <a:t>4 </a:t>
            </a:r>
            <a:r>
              <a:rPr lang="zh-CN" altLang="en-US" sz="1700" b="1" dirty="0">
                <a:solidFill>
                  <a:srgbClr val="9900CC"/>
                </a:solidFill>
                <a:latin typeface="Albertus MT Lt" pitchFamily="2" charset="0"/>
              </a:rPr>
              <a:t>确定状态转移方程（决策）</a:t>
            </a:r>
          </a:p>
          <a:p>
            <a:r>
              <a:rPr lang="zh-CN" altLang="en-US" sz="1700" b="1" dirty="0">
                <a:solidFill>
                  <a:srgbClr val="CC6600"/>
                </a:solidFill>
                <a:latin typeface="Albertus MT Lt" pitchFamily="2" charset="0"/>
              </a:rPr>
              <a:t>初始化</a:t>
            </a:r>
            <a:r>
              <a:rPr lang="zh-CN" altLang="en-US" sz="1700" b="1" dirty="0">
                <a:latin typeface="Albertus MT Lt" pitchFamily="2" charset="0"/>
              </a:rPr>
              <a:t>：</a:t>
            </a:r>
          </a:p>
          <a:p>
            <a:r>
              <a:rPr lang="en-US" altLang="zh-CN" sz="1700" b="1" dirty="0">
                <a:latin typeface="Albertus MT Lt" pitchFamily="2" charset="0"/>
              </a:rPr>
              <a:t>distance[</a:t>
            </a:r>
            <a:r>
              <a:rPr lang="en-US" altLang="zh-CN" sz="1700" b="1" dirty="0" err="1">
                <a:latin typeface="Albertus MT Lt" pitchFamily="2" charset="0"/>
              </a:rPr>
              <a:t>i</a:t>
            </a:r>
            <a:r>
              <a:rPr lang="en-US" altLang="zh-CN" sz="1700" b="1" dirty="0">
                <a:latin typeface="Albertus MT Lt" pitchFamily="2" charset="0"/>
              </a:rPr>
              <a:t>][0] = </a:t>
            </a:r>
            <a:r>
              <a:rPr lang="en-US" altLang="zh-CN" sz="1700" b="1" dirty="0" err="1">
                <a:latin typeface="Albertus MT Lt" pitchFamily="2" charset="0"/>
              </a:rPr>
              <a:t>i</a:t>
            </a:r>
            <a:r>
              <a:rPr lang="en-US" altLang="zh-CN" sz="1700" b="1" dirty="0">
                <a:latin typeface="Albertus MT Lt" pitchFamily="2" charset="0"/>
              </a:rPr>
              <a:t>;//</a:t>
            </a:r>
            <a:r>
              <a:rPr lang="en-US" altLang="zh-CN" sz="1700" b="1" dirty="0" err="1">
                <a:latin typeface="Albertus MT Lt" pitchFamily="2" charset="0"/>
              </a:rPr>
              <a:t>i</a:t>
            </a:r>
            <a:r>
              <a:rPr lang="zh-CN" altLang="en-US" sz="1700" b="1" dirty="0">
                <a:latin typeface="Albertus MT Lt" pitchFamily="2" charset="0"/>
              </a:rPr>
              <a:t>的值域为</a:t>
            </a:r>
            <a:r>
              <a:rPr lang="en-US" altLang="zh-CN" sz="1700" b="1" dirty="0">
                <a:latin typeface="Albertus MT Lt" pitchFamily="2" charset="0"/>
              </a:rPr>
              <a:t>[0, word1.length()]</a:t>
            </a:r>
            <a:r>
              <a:rPr lang="zh-CN" altLang="en-US" sz="1700" b="1" dirty="0">
                <a:latin typeface="Albertus MT Lt" pitchFamily="2" charset="0"/>
              </a:rPr>
              <a:t>，表示</a:t>
            </a:r>
            <a:r>
              <a:rPr lang="en-US" altLang="zh-CN" sz="1700" b="1" dirty="0">
                <a:latin typeface="Albertus MT Lt" pitchFamily="2" charset="0"/>
              </a:rPr>
              <a:t>word2</a:t>
            </a:r>
            <a:r>
              <a:rPr lang="zh-CN" altLang="en-US" sz="1700" b="1" dirty="0">
                <a:latin typeface="Albertus MT Lt" pitchFamily="2" charset="0"/>
              </a:rPr>
              <a:t>为空时，</a:t>
            </a:r>
            <a:r>
              <a:rPr lang="en-US" altLang="zh-CN" sz="1700" b="1" dirty="0">
                <a:latin typeface="Albertus MT Lt" pitchFamily="2" charset="0"/>
              </a:rPr>
              <a:t>word1</a:t>
            </a:r>
            <a:r>
              <a:rPr lang="zh-CN" altLang="en-US" sz="1700" b="1" dirty="0">
                <a:latin typeface="Albertus MT Lt" pitchFamily="2" charset="0"/>
              </a:rPr>
              <a:t>与</a:t>
            </a:r>
            <a:r>
              <a:rPr lang="en-US" altLang="zh-CN" sz="1700" b="1" dirty="0">
                <a:latin typeface="Albertus MT Lt" pitchFamily="2" charset="0"/>
              </a:rPr>
              <a:t>word2</a:t>
            </a:r>
            <a:r>
              <a:rPr lang="zh-CN" altLang="en-US" sz="1700" b="1" dirty="0">
                <a:latin typeface="Albertus MT Lt" pitchFamily="2" charset="0"/>
              </a:rPr>
              <a:t>的最短编辑距离，为</a:t>
            </a:r>
            <a:r>
              <a:rPr lang="en-US" altLang="zh-CN" sz="1700" b="1" dirty="0">
                <a:latin typeface="Albertus MT Lt" pitchFamily="2" charset="0"/>
              </a:rPr>
              <a:t>word1</a:t>
            </a:r>
            <a:r>
              <a:rPr lang="zh-CN" altLang="en-US" sz="1700" b="1" dirty="0">
                <a:latin typeface="Albertus MT Lt" pitchFamily="2" charset="0"/>
              </a:rPr>
              <a:t>的长度</a:t>
            </a:r>
            <a:endParaRPr lang="en-US" altLang="zh-CN" sz="1700" b="1" dirty="0">
              <a:latin typeface="Albertus MT Lt" pitchFamily="2" charset="0"/>
            </a:endParaRPr>
          </a:p>
          <a:p>
            <a:r>
              <a:rPr lang="en-US" altLang="zh-CN" sz="1700" b="1" dirty="0">
                <a:latin typeface="Albertus MT Lt" pitchFamily="2" charset="0"/>
              </a:rPr>
              <a:t>distance[0][</a:t>
            </a:r>
            <a:r>
              <a:rPr lang="en-US" altLang="zh-CN" sz="1700" b="1" dirty="0">
                <a:solidFill>
                  <a:srgbClr val="FF0000"/>
                </a:solidFill>
                <a:latin typeface="Albertus MT Lt" pitchFamily="2" charset="0"/>
              </a:rPr>
              <a:t>j</a:t>
            </a:r>
            <a:r>
              <a:rPr lang="en-US" altLang="zh-CN" sz="1700" b="1" dirty="0">
                <a:latin typeface="Albertus MT Lt" pitchFamily="2" charset="0"/>
              </a:rPr>
              <a:t>] = </a:t>
            </a:r>
            <a:r>
              <a:rPr lang="en-US" altLang="zh-CN" sz="1700" b="1" dirty="0">
                <a:solidFill>
                  <a:srgbClr val="FF0000"/>
                </a:solidFill>
                <a:latin typeface="Albertus MT Lt" pitchFamily="2" charset="0"/>
              </a:rPr>
              <a:t>j</a:t>
            </a:r>
            <a:r>
              <a:rPr lang="en-US" altLang="zh-CN" sz="1700" b="1" dirty="0">
                <a:latin typeface="Albertus MT Lt" pitchFamily="2" charset="0"/>
              </a:rPr>
              <a:t>;//</a:t>
            </a:r>
            <a:r>
              <a:rPr lang="en-US" altLang="zh-CN" sz="1700" b="1" dirty="0">
                <a:solidFill>
                  <a:srgbClr val="FF0000"/>
                </a:solidFill>
                <a:latin typeface="Albertus MT Lt" pitchFamily="2" charset="0"/>
              </a:rPr>
              <a:t>j</a:t>
            </a:r>
            <a:r>
              <a:rPr lang="zh-CN" altLang="en-US" sz="1700" b="1" dirty="0">
                <a:latin typeface="Albertus MT Lt" pitchFamily="2" charset="0"/>
              </a:rPr>
              <a:t>的值域为</a:t>
            </a:r>
            <a:r>
              <a:rPr lang="en-US" altLang="zh-CN" sz="1700" b="1" dirty="0">
                <a:latin typeface="Albertus MT Lt" pitchFamily="2" charset="0"/>
              </a:rPr>
              <a:t>[0, word2.length()]</a:t>
            </a:r>
            <a:r>
              <a:rPr lang="zh-CN" altLang="en-US" sz="1700" b="1" dirty="0">
                <a:latin typeface="Albertus MT Lt" pitchFamily="2" charset="0"/>
              </a:rPr>
              <a:t>，表示</a:t>
            </a:r>
            <a:r>
              <a:rPr lang="en-US" altLang="zh-CN" sz="1700" b="1" dirty="0">
                <a:latin typeface="Albertus MT Lt" pitchFamily="2" charset="0"/>
              </a:rPr>
              <a:t>word1</a:t>
            </a:r>
            <a:r>
              <a:rPr lang="zh-CN" altLang="en-US" sz="1700" b="1" dirty="0">
                <a:latin typeface="Albertus MT Lt" pitchFamily="2" charset="0"/>
              </a:rPr>
              <a:t>为空时，</a:t>
            </a:r>
            <a:r>
              <a:rPr lang="en-US" altLang="zh-CN" sz="1700" b="1" dirty="0">
                <a:latin typeface="Albertus MT Lt" pitchFamily="2" charset="0"/>
              </a:rPr>
              <a:t>word2</a:t>
            </a:r>
            <a:r>
              <a:rPr lang="zh-CN" altLang="en-US" sz="1700" b="1" dirty="0">
                <a:latin typeface="Albertus MT Lt" pitchFamily="2" charset="0"/>
              </a:rPr>
              <a:t>与</a:t>
            </a:r>
            <a:r>
              <a:rPr lang="en-US" altLang="zh-CN" sz="1700" b="1" dirty="0">
                <a:latin typeface="Albertus MT Lt" pitchFamily="2" charset="0"/>
              </a:rPr>
              <a:t>word1</a:t>
            </a:r>
            <a:r>
              <a:rPr lang="zh-CN" altLang="en-US" sz="1700" b="1" dirty="0">
                <a:latin typeface="Albertus MT Lt" pitchFamily="2" charset="0"/>
              </a:rPr>
              <a:t>的最短编辑距离，为</a:t>
            </a:r>
            <a:r>
              <a:rPr lang="en-US" altLang="zh-CN" sz="1700" b="1" dirty="0">
                <a:latin typeface="Albertus MT Lt" pitchFamily="2" charset="0"/>
              </a:rPr>
              <a:t>word2</a:t>
            </a:r>
            <a:r>
              <a:rPr lang="zh-CN" altLang="en-US" sz="1700" b="1" dirty="0">
                <a:latin typeface="Albertus MT Lt" pitchFamily="2" charset="0"/>
              </a:rPr>
              <a:t>的长度</a:t>
            </a:r>
            <a:endParaRPr lang="en-US" altLang="zh-CN" sz="1700" b="1" dirty="0">
              <a:latin typeface="Albertus MT Lt" pitchFamily="2" charset="0"/>
            </a:endParaRPr>
          </a:p>
          <a:p>
            <a:r>
              <a:rPr lang="zh-CN" altLang="en-US" sz="1700" b="1" dirty="0">
                <a:solidFill>
                  <a:srgbClr val="CC6600"/>
                </a:solidFill>
                <a:latin typeface="Albertus MT Lt" pitchFamily="2" charset="0"/>
              </a:rPr>
              <a:t>状态转移方程</a:t>
            </a:r>
            <a:r>
              <a:rPr lang="zh-CN" altLang="en-US" sz="1700" b="1" dirty="0">
                <a:latin typeface="Albertus MT Lt" pitchFamily="2" charset="0"/>
              </a:rPr>
              <a:t>：</a:t>
            </a:r>
          </a:p>
          <a:p>
            <a:r>
              <a:rPr lang="en-US" altLang="zh-CN" sz="1700" b="1" dirty="0">
                <a:solidFill>
                  <a:srgbClr val="FF3399"/>
                </a:solidFill>
                <a:latin typeface="Albertus MT Lt" pitchFamily="2" charset="0"/>
              </a:rPr>
              <a:t>A.</a:t>
            </a:r>
            <a:r>
              <a:rPr lang="zh-CN" altLang="en-US" sz="1700" b="1" dirty="0">
                <a:solidFill>
                  <a:srgbClr val="FF3399"/>
                </a:solidFill>
                <a:latin typeface="Albertus MT Lt" pitchFamily="2" charset="0"/>
              </a:rPr>
              <a:t> 如果</a:t>
            </a:r>
            <a:r>
              <a:rPr lang="en-US" altLang="zh-CN" sz="1700" b="1" dirty="0">
                <a:solidFill>
                  <a:srgbClr val="FF3399"/>
                </a:solidFill>
                <a:latin typeface="Albertus MT Lt" pitchFamily="2" charset="0"/>
              </a:rPr>
              <a:t>word1</a:t>
            </a:r>
            <a:r>
              <a:rPr lang="zh-CN" altLang="en-US" sz="1700" b="1" dirty="0">
                <a:solidFill>
                  <a:srgbClr val="FF3399"/>
                </a:solidFill>
                <a:latin typeface="Albertus MT Lt" pitchFamily="2" charset="0"/>
              </a:rPr>
              <a:t>的第</a:t>
            </a:r>
            <a:r>
              <a:rPr lang="en-US" altLang="zh-CN" sz="1700" b="1" dirty="0" err="1">
                <a:solidFill>
                  <a:srgbClr val="FF3399"/>
                </a:solidFill>
                <a:latin typeface="Albertus MT Lt" pitchFamily="2" charset="0"/>
              </a:rPr>
              <a:t>i</a:t>
            </a:r>
            <a:r>
              <a:rPr lang="zh-CN" altLang="en-US" sz="1700" b="1" dirty="0">
                <a:solidFill>
                  <a:srgbClr val="FF3399"/>
                </a:solidFill>
                <a:latin typeface="Albertus MT Lt" pitchFamily="2" charset="0"/>
              </a:rPr>
              <a:t>个字符和</a:t>
            </a:r>
            <a:r>
              <a:rPr lang="en-US" altLang="zh-CN" sz="1700" b="1" dirty="0">
                <a:solidFill>
                  <a:srgbClr val="FF3399"/>
                </a:solidFill>
                <a:latin typeface="Albertus MT Lt" pitchFamily="2" charset="0"/>
              </a:rPr>
              <a:t>word2</a:t>
            </a:r>
            <a:r>
              <a:rPr lang="zh-CN" altLang="en-US" sz="1700" b="1" dirty="0">
                <a:solidFill>
                  <a:srgbClr val="FF3399"/>
                </a:solidFill>
                <a:latin typeface="Albertus MT Lt" pitchFamily="2" charset="0"/>
              </a:rPr>
              <a:t>的第</a:t>
            </a:r>
            <a:r>
              <a:rPr lang="en-US" altLang="zh-CN" sz="1700" b="1" dirty="0">
                <a:solidFill>
                  <a:srgbClr val="FF0000"/>
                </a:solidFill>
                <a:latin typeface="Albertus MT Lt" pitchFamily="2" charset="0"/>
              </a:rPr>
              <a:t>j</a:t>
            </a:r>
            <a:r>
              <a:rPr lang="zh-CN" altLang="en-US" sz="1700" b="1" dirty="0">
                <a:solidFill>
                  <a:srgbClr val="FF3399"/>
                </a:solidFill>
                <a:latin typeface="Albertus MT Lt" pitchFamily="2" charset="0"/>
              </a:rPr>
              <a:t>个字符相等</a:t>
            </a:r>
            <a:r>
              <a:rPr lang="zh-CN" altLang="en-US" sz="1700" b="1" dirty="0">
                <a:latin typeface="Albertus MT Lt" pitchFamily="2" charset="0"/>
              </a:rPr>
              <a:t>，则有：</a:t>
            </a:r>
          </a:p>
          <a:p>
            <a:r>
              <a:rPr lang="en-US" altLang="zh-CN" sz="1700" b="1" dirty="0" err="1">
                <a:latin typeface="Albertus MT Lt" pitchFamily="2" charset="0"/>
              </a:rPr>
              <a:t>distanceArray</a:t>
            </a:r>
            <a:r>
              <a:rPr lang="en-US" altLang="zh-CN" sz="1700" b="1" dirty="0">
                <a:latin typeface="Albertus MT Lt" pitchFamily="2" charset="0"/>
              </a:rPr>
              <a:t>[</a:t>
            </a:r>
            <a:r>
              <a:rPr lang="en-US" altLang="zh-CN" sz="1700" b="1" dirty="0" err="1">
                <a:latin typeface="Albertus MT Lt" pitchFamily="2" charset="0"/>
              </a:rPr>
              <a:t>i</a:t>
            </a:r>
            <a:r>
              <a:rPr lang="en-US" altLang="zh-CN" sz="1700" b="1" dirty="0">
                <a:latin typeface="Albertus MT Lt" pitchFamily="2" charset="0"/>
              </a:rPr>
              <a:t>][</a:t>
            </a:r>
            <a:r>
              <a:rPr lang="en-US" altLang="zh-CN" sz="1700" b="1" dirty="0">
                <a:solidFill>
                  <a:srgbClr val="FF0000"/>
                </a:solidFill>
                <a:latin typeface="Albertus MT Lt" pitchFamily="2" charset="0"/>
              </a:rPr>
              <a:t>j</a:t>
            </a:r>
            <a:r>
              <a:rPr lang="en-US" altLang="zh-CN" sz="1700" b="1" dirty="0">
                <a:latin typeface="Albertus MT Lt" pitchFamily="2" charset="0"/>
              </a:rPr>
              <a:t>] = </a:t>
            </a:r>
            <a:r>
              <a:rPr lang="en-US" altLang="zh-CN" sz="1700" b="1" dirty="0" err="1">
                <a:latin typeface="Albertus MT Lt" pitchFamily="2" charset="0"/>
              </a:rPr>
              <a:t>distanceArray</a:t>
            </a:r>
            <a:r>
              <a:rPr lang="en-US" altLang="zh-CN" sz="1700" b="1" dirty="0">
                <a:latin typeface="Albertus MT Lt" pitchFamily="2" charset="0"/>
              </a:rPr>
              <a:t>[</a:t>
            </a:r>
            <a:r>
              <a:rPr lang="en-US" altLang="zh-CN" sz="1700" b="1" dirty="0" err="1">
                <a:latin typeface="Albertus MT Lt" pitchFamily="2" charset="0"/>
              </a:rPr>
              <a:t>i</a:t>
            </a:r>
            <a:r>
              <a:rPr lang="en-US" altLang="zh-CN" sz="1700" b="1" dirty="0">
                <a:latin typeface="Albertus MT Lt" pitchFamily="2" charset="0"/>
              </a:rPr>
              <a:t> - 1][</a:t>
            </a:r>
            <a:r>
              <a:rPr lang="en-US" altLang="zh-CN" sz="1700" b="1" dirty="0">
                <a:solidFill>
                  <a:srgbClr val="FF0000"/>
                </a:solidFill>
                <a:latin typeface="Albertus MT Lt" pitchFamily="2" charset="0"/>
              </a:rPr>
              <a:t>j</a:t>
            </a:r>
            <a:r>
              <a:rPr lang="en-US" altLang="zh-CN" sz="1700" b="1" dirty="0">
                <a:latin typeface="Albertus MT Lt" pitchFamily="2" charset="0"/>
              </a:rPr>
              <a:t> - 1];</a:t>
            </a:r>
          </a:p>
          <a:p>
            <a:r>
              <a:rPr lang="zh-CN" altLang="en-US" sz="1700" b="1" dirty="0">
                <a:solidFill>
                  <a:srgbClr val="0000CC"/>
                </a:solidFill>
                <a:latin typeface="Albertus MT Lt" pitchFamily="2" charset="0"/>
              </a:rPr>
              <a:t>举例如下</a:t>
            </a:r>
            <a:r>
              <a:rPr lang="zh-CN" altLang="en-US" sz="1700" b="1" dirty="0">
                <a:solidFill>
                  <a:schemeClr val="accent1">
                    <a:lumMod val="75000"/>
                  </a:schemeClr>
                </a:solidFill>
                <a:latin typeface="Albertus MT Lt" pitchFamily="2" charset="0"/>
              </a:rPr>
              <a:t>（为便于描述，</a:t>
            </a:r>
            <a:r>
              <a:rPr lang="en-US" altLang="zh-CN" sz="1700" b="1" dirty="0">
                <a:solidFill>
                  <a:schemeClr val="accent1">
                    <a:lumMod val="75000"/>
                  </a:schemeClr>
                </a:solidFill>
                <a:latin typeface="Albertus MT Lt" pitchFamily="2" charset="0"/>
              </a:rPr>
              <a:t>word1</a:t>
            </a:r>
            <a:r>
              <a:rPr lang="zh-CN" altLang="en-US" sz="1700" b="1" dirty="0">
                <a:solidFill>
                  <a:schemeClr val="accent1">
                    <a:lumMod val="75000"/>
                  </a:schemeClr>
                </a:solidFill>
                <a:latin typeface="Albertus MT Lt" pitchFamily="2" charset="0"/>
              </a:rPr>
              <a:t>为前</a:t>
            </a:r>
            <a:r>
              <a:rPr lang="en-US" altLang="zh-CN" sz="1700" b="1" dirty="0" err="1">
                <a:solidFill>
                  <a:schemeClr val="accent1">
                    <a:lumMod val="75000"/>
                  </a:schemeClr>
                </a:solidFill>
                <a:latin typeface="Albertus MT Lt" pitchFamily="2" charset="0"/>
              </a:rPr>
              <a:t>i</a:t>
            </a:r>
            <a:r>
              <a:rPr lang="zh-CN" altLang="en-US" sz="1700" b="1" dirty="0">
                <a:solidFill>
                  <a:schemeClr val="accent1">
                    <a:lumMod val="75000"/>
                  </a:schemeClr>
                </a:solidFill>
                <a:latin typeface="Albertus MT Lt" pitchFamily="2" charset="0"/>
              </a:rPr>
              <a:t>个字符，</a:t>
            </a:r>
            <a:r>
              <a:rPr lang="en-US" altLang="zh-CN" sz="1700" b="1" dirty="0">
                <a:solidFill>
                  <a:schemeClr val="accent1">
                    <a:lumMod val="75000"/>
                  </a:schemeClr>
                </a:solidFill>
                <a:latin typeface="Albertus MT Lt" pitchFamily="2" charset="0"/>
              </a:rPr>
              <a:t>word2</a:t>
            </a:r>
            <a:r>
              <a:rPr lang="zh-CN" altLang="en-US" sz="1700" b="1" dirty="0">
                <a:solidFill>
                  <a:schemeClr val="accent1">
                    <a:lumMod val="75000"/>
                  </a:schemeClr>
                </a:solidFill>
                <a:latin typeface="Albertus MT Lt" pitchFamily="2" charset="0"/>
              </a:rPr>
              <a:t>为前</a:t>
            </a:r>
            <a:r>
              <a:rPr lang="en-US" altLang="zh-CN" sz="1700" b="1" dirty="0">
                <a:solidFill>
                  <a:srgbClr val="FF0000"/>
                </a:solidFill>
                <a:latin typeface="Albertus MT Lt" pitchFamily="2" charset="0"/>
              </a:rPr>
              <a:t>j</a:t>
            </a:r>
            <a:r>
              <a:rPr lang="zh-CN" altLang="en-US" sz="1700" b="1" dirty="0">
                <a:solidFill>
                  <a:schemeClr val="accent1">
                    <a:lumMod val="75000"/>
                  </a:schemeClr>
                </a:solidFill>
                <a:latin typeface="Albertus MT Lt" pitchFamily="2" charset="0"/>
              </a:rPr>
              <a:t>个字符，下同）</a:t>
            </a:r>
            <a:r>
              <a:rPr lang="zh-CN" altLang="en-US" sz="1700" b="1" dirty="0">
                <a:latin typeface="Albertus MT Lt" pitchFamily="2" charset="0"/>
              </a:rPr>
              <a:t>：</a:t>
            </a:r>
            <a:endParaRPr lang="en-US" altLang="zh-CN" sz="1700" b="1" dirty="0">
              <a:latin typeface="Albertus MT Lt" pitchFamily="2" charset="0"/>
            </a:endParaRPr>
          </a:p>
          <a:p>
            <a:r>
              <a:rPr lang="zh-CN" altLang="en-US" sz="1700" b="1" dirty="0">
                <a:latin typeface="Albertus MT Lt" pitchFamily="2" charset="0"/>
              </a:rPr>
              <a:t>假设</a:t>
            </a:r>
            <a:r>
              <a:rPr lang="en-US" altLang="zh-CN" sz="1700" b="1" dirty="0">
                <a:latin typeface="Albertus MT Lt" pitchFamily="2" charset="0"/>
              </a:rPr>
              <a:t>word1</a:t>
            </a:r>
            <a:r>
              <a:rPr lang="zh-CN" altLang="en-US" sz="1700" b="1" dirty="0">
                <a:latin typeface="Albertus MT Lt" pitchFamily="2" charset="0"/>
              </a:rPr>
              <a:t>为</a:t>
            </a:r>
            <a:r>
              <a:rPr lang="en-US" altLang="zh-CN" sz="1700" b="1" dirty="0">
                <a:latin typeface="Albertus MT Lt" pitchFamily="2" charset="0"/>
              </a:rPr>
              <a:t>hint</a:t>
            </a:r>
            <a:r>
              <a:rPr lang="zh-CN" altLang="en-US" sz="1700" b="1" dirty="0">
                <a:latin typeface="Albertus MT Lt" pitchFamily="2" charset="0"/>
              </a:rPr>
              <a:t>，</a:t>
            </a:r>
            <a:r>
              <a:rPr lang="en-US" altLang="zh-CN" sz="1700" b="1" dirty="0">
                <a:latin typeface="Albertus MT Lt" pitchFamily="2" charset="0"/>
              </a:rPr>
              <a:t>word2</a:t>
            </a:r>
            <a:r>
              <a:rPr lang="zh-CN" altLang="en-US" sz="1700" b="1" dirty="0">
                <a:latin typeface="Albertus MT Lt" pitchFamily="2" charset="0"/>
              </a:rPr>
              <a:t>为</a:t>
            </a:r>
            <a:r>
              <a:rPr lang="en-US" altLang="zh-CN" sz="1700" b="1" dirty="0">
                <a:latin typeface="Albertus MT Lt" pitchFamily="2" charset="0"/>
              </a:rPr>
              <a:t>hit</a:t>
            </a:r>
            <a:r>
              <a:rPr lang="zh-CN" altLang="en-US" sz="1700" b="1" dirty="0">
                <a:latin typeface="Albertus MT Lt" pitchFamily="2" charset="0"/>
              </a:rPr>
              <a:t>；由于两者</a:t>
            </a:r>
            <a:r>
              <a:rPr lang="zh-CN" altLang="en-US" sz="1700" b="1" dirty="0">
                <a:solidFill>
                  <a:srgbClr val="009900"/>
                </a:solidFill>
                <a:latin typeface="Albertus MT Lt" pitchFamily="2" charset="0"/>
              </a:rPr>
              <a:t>最后一个字母相同</a:t>
            </a:r>
            <a:r>
              <a:rPr lang="zh-CN" altLang="en-US" sz="1700" b="1" dirty="0">
                <a:latin typeface="Albertus MT Lt" pitchFamily="2" charset="0"/>
              </a:rPr>
              <a:t>，所以，</a:t>
            </a:r>
            <a:r>
              <a:rPr lang="zh-CN" altLang="en-US" sz="1700" b="1" dirty="0">
                <a:solidFill>
                  <a:srgbClr val="009900"/>
                </a:solidFill>
                <a:latin typeface="Albertus MT Lt" pitchFamily="2" charset="0"/>
              </a:rPr>
              <a:t>都删掉的话，最终的最短编辑距离不变</a:t>
            </a:r>
            <a:r>
              <a:rPr lang="zh-CN" altLang="en-US" sz="1700" b="1" dirty="0">
                <a:latin typeface="Albertus MT Lt" pitchFamily="2" charset="0"/>
              </a:rPr>
              <a:t>。即，与</a:t>
            </a:r>
            <a:r>
              <a:rPr lang="en-US" altLang="zh-CN" sz="1700" b="1" dirty="0">
                <a:latin typeface="Albertus MT Lt" pitchFamily="2" charset="0"/>
              </a:rPr>
              <a:t>word1</a:t>
            </a:r>
            <a:r>
              <a:rPr lang="zh-CN" altLang="en-US" sz="1700" b="1" dirty="0">
                <a:latin typeface="Albertus MT Lt" pitchFamily="2" charset="0"/>
              </a:rPr>
              <a:t>为</a:t>
            </a:r>
            <a:r>
              <a:rPr lang="en-US" altLang="zh-CN" sz="1700" b="1" dirty="0" err="1">
                <a:latin typeface="Albertus MT Lt" pitchFamily="2" charset="0"/>
              </a:rPr>
              <a:t>hin</a:t>
            </a:r>
            <a:r>
              <a:rPr lang="zh-CN" altLang="en-US" sz="1700" b="1" dirty="0">
                <a:latin typeface="Albertus MT Lt" pitchFamily="2" charset="0"/>
              </a:rPr>
              <a:t>，</a:t>
            </a:r>
            <a:r>
              <a:rPr lang="en-US" altLang="zh-CN" sz="1700" b="1" dirty="0">
                <a:latin typeface="Albertus MT Lt" pitchFamily="2" charset="0"/>
              </a:rPr>
              <a:t>word2</a:t>
            </a:r>
            <a:r>
              <a:rPr lang="zh-CN" altLang="en-US" sz="1700" b="1" dirty="0">
                <a:latin typeface="Albertus MT Lt" pitchFamily="2" charset="0"/>
              </a:rPr>
              <a:t>为</a:t>
            </a:r>
            <a:r>
              <a:rPr lang="en-US" altLang="zh-CN" sz="1700" b="1" dirty="0">
                <a:latin typeface="Albertus MT Lt" pitchFamily="2" charset="0"/>
              </a:rPr>
              <a:t>hi</a:t>
            </a:r>
            <a:r>
              <a:rPr lang="zh-CN" altLang="en-US" sz="1700" b="1" dirty="0">
                <a:latin typeface="Albertus MT Lt" pitchFamily="2" charset="0"/>
              </a:rPr>
              <a:t>时的最短编辑距离</a:t>
            </a:r>
            <a:r>
              <a:rPr lang="en-US" altLang="zh-CN" sz="1700" b="1" dirty="0" err="1">
                <a:latin typeface="Albertus MT Lt" pitchFamily="2" charset="0"/>
              </a:rPr>
              <a:t>distanceArray</a:t>
            </a:r>
            <a:r>
              <a:rPr lang="en-US" altLang="zh-CN" sz="1700" b="1" dirty="0">
                <a:latin typeface="Albertus MT Lt" pitchFamily="2" charset="0"/>
              </a:rPr>
              <a:t>[</a:t>
            </a:r>
            <a:r>
              <a:rPr lang="en-US" altLang="zh-CN" sz="1700" b="1" dirty="0" err="1">
                <a:latin typeface="Albertus MT Lt" pitchFamily="2" charset="0"/>
              </a:rPr>
              <a:t>i</a:t>
            </a:r>
            <a:r>
              <a:rPr lang="en-US" altLang="zh-CN" sz="1700" b="1" dirty="0">
                <a:latin typeface="Albertus MT Lt" pitchFamily="2" charset="0"/>
              </a:rPr>
              <a:t> - 1][</a:t>
            </a:r>
            <a:r>
              <a:rPr lang="en-US" altLang="zh-CN" sz="1700" b="1" dirty="0">
                <a:solidFill>
                  <a:srgbClr val="FF0000"/>
                </a:solidFill>
                <a:latin typeface="Albertus MT Lt" pitchFamily="2" charset="0"/>
              </a:rPr>
              <a:t>j</a:t>
            </a:r>
            <a:r>
              <a:rPr lang="en-US" altLang="zh-CN" sz="1700" b="1" dirty="0">
                <a:latin typeface="Albertus MT Lt" pitchFamily="2" charset="0"/>
              </a:rPr>
              <a:t> - 1]</a:t>
            </a:r>
            <a:r>
              <a:rPr lang="zh-CN" altLang="en-US" sz="1700" b="1" dirty="0">
                <a:latin typeface="Albertus MT Lt" pitchFamily="2" charset="0"/>
              </a:rPr>
              <a:t>相等，都为</a:t>
            </a:r>
            <a:r>
              <a:rPr lang="en-US" altLang="zh-CN" sz="1700" b="1" dirty="0">
                <a:latin typeface="Albertus MT Lt" pitchFamily="2" charset="0"/>
              </a:rPr>
              <a:t>1</a:t>
            </a:r>
            <a:r>
              <a:rPr lang="zh-CN" altLang="en-US" sz="1700" b="1" dirty="0">
                <a:latin typeface="Albertus MT Lt" pitchFamily="2" charset="0"/>
              </a:rPr>
              <a:t>。</a:t>
            </a:r>
            <a:endParaRPr lang="en-US" altLang="zh-CN" sz="1700" b="1" dirty="0">
              <a:latin typeface="Albertus MT Lt" pitchFamily="2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E5D7B95-EB0C-4DF5-8419-80B4836B9C8E}"/>
              </a:ext>
            </a:extLst>
          </p:cNvPr>
          <p:cNvSpPr txBox="1"/>
          <p:nvPr/>
        </p:nvSpPr>
        <p:spPr>
          <a:xfrm>
            <a:off x="5725551" y="73438"/>
            <a:ext cx="6466449" cy="7155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b="1" dirty="0">
                <a:solidFill>
                  <a:srgbClr val="FF3399"/>
                </a:solidFill>
                <a:latin typeface="Albertus MT Lt" pitchFamily="2" charset="0"/>
              </a:rPr>
              <a:t>B. </a:t>
            </a:r>
            <a:r>
              <a:rPr lang="zh-CN" altLang="en-US" sz="1700" b="1" dirty="0">
                <a:solidFill>
                  <a:srgbClr val="FF3399"/>
                </a:solidFill>
                <a:latin typeface="Albertus MT Lt" pitchFamily="2" charset="0"/>
              </a:rPr>
              <a:t>如果</a:t>
            </a:r>
            <a:r>
              <a:rPr lang="en-US" altLang="zh-CN" sz="1700" b="1" dirty="0">
                <a:solidFill>
                  <a:srgbClr val="FF3399"/>
                </a:solidFill>
                <a:latin typeface="Albertus MT Lt" pitchFamily="2" charset="0"/>
              </a:rPr>
              <a:t>word1</a:t>
            </a:r>
            <a:r>
              <a:rPr lang="zh-CN" altLang="en-US" sz="1700" b="1" dirty="0">
                <a:solidFill>
                  <a:srgbClr val="FF3399"/>
                </a:solidFill>
                <a:latin typeface="Albertus MT Lt" pitchFamily="2" charset="0"/>
              </a:rPr>
              <a:t>的第</a:t>
            </a:r>
            <a:r>
              <a:rPr lang="en-US" altLang="zh-CN" sz="1700" b="1" dirty="0" err="1">
                <a:solidFill>
                  <a:srgbClr val="FF3399"/>
                </a:solidFill>
                <a:latin typeface="Albertus MT Lt" pitchFamily="2" charset="0"/>
              </a:rPr>
              <a:t>i</a:t>
            </a:r>
            <a:r>
              <a:rPr lang="zh-CN" altLang="en-US" sz="1700" b="1" dirty="0">
                <a:solidFill>
                  <a:srgbClr val="FF3399"/>
                </a:solidFill>
                <a:latin typeface="Albertus MT Lt" pitchFamily="2" charset="0"/>
              </a:rPr>
              <a:t>个字符和</a:t>
            </a:r>
            <a:r>
              <a:rPr lang="en-US" altLang="zh-CN" sz="1700" b="1" dirty="0">
                <a:solidFill>
                  <a:srgbClr val="FF3399"/>
                </a:solidFill>
                <a:latin typeface="Albertus MT Lt" pitchFamily="2" charset="0"/>
              </a:rPr>
              <a:t>word2</a:t>
            </a:r>
            <a:r>
              <a:rPr lang="zh-CN" altLang="en-US" sz="1700" b="1" dirty="0">
                <a:solidFill>
                  <a:srgbClr val="FF3399"/>
                </a:solidFill>
                <a:latin typeface="Albertus MT Lt" pitchFamily="2" charset="0"/>
              </a:rPr>
              <a:t>的第</a:t>
            </a:r>
            <a:r>
              <a:rPr lang="en-US" altLang="zh-CN" sz="1700" b="1" dirty="0">
                <a:solidFill>
                  <a:srgbClr val="FF0000"/>
                </a:solidFill>
                <a:latin typeface="Albertus MT Lt" pitchFamily="2" charset="0"/>
              </a:rPr>
              <a:t>j</a:t>
            </a:r>
            <a:r>
              <a:rPr lang="zh-CN" altLang="en-US" sz="1700" b="1" dirty="0">
                <a:solidFill>
                  <a:srgbClr val="FF3399"/>
                </a:solidFill>
                <a:latin typeface="Albertus MT Lt" pitchFamily="2" charset="0"/>
              </a:rPr>
              <a:t>个字符不等</a:t>
            </a:r>
            <a:r>
              <a:rPr lang="zh-CN" altLang="en-US" sz="1700" b="1" dirty="0">
                <a:latin typeface="Albertus MT Lt" pitchFamily="2" charset="0"/>
              </a:rPr>
              <a:t>，则有：</a:t>
            </a:r>
          </a:p>
          <a:p>
            <a:r>
              <a:rPr lang="en-US" altLang="zh-CN" sz="1700" b="1" dirty="0" err="1">
                <a:latin typeface="Albertus MT Lt" pitchFamily="2" charset="0"/>
              </a:rPr>
              <a:t>distanceArray</a:t>
            </a:r>
            <a:r>
              <a:rPr lang="en-US" altLang="zh-CN" sz="1700" b="1" dirty="0">
                <a:latin typeface="Albertus MT Lt" pitchFamily="2" charset="0"/>
              </a:rPr>
              <a:t>[</a:t>
            </a:r>
            <a:r>
              <a:rPr lang="en-US" altLang="zh-CN" sz="1700" b="1" dirty="0" err="1">
                <a:latin typeface="Albertus MT Lt" pitchFamily="2" charset="0"/>
              </a:rPr>
              <a:t>i</a:t>
            </a:r>
            <a:r>
              <a:rPr lang="en-US" altLang="zh-CN" sz="1700" b="1" dirty="0">
                <a:latin typeface="Albertus MT Lt" pitchFamily="2" charset="0"/>
              </a:rPr>
              <a:t>][</a:t>
            </a:r>
            <a:r>
              <a:rPr lang="en-US" altLang="zh-CN" sz="1700" b="1" dirty="0">
                <a:solidFill>
                  <a:srgbClr val="FF0000"/>
                </a:solidFill>
                <a:latin typeface="Albertus MT Lt" pitchFamily="2" charset="0"/>
              </a:rPr>
              <a:t>j</a:t>
            </a:r>
            <a:r>
              <a:rPr lang="en-US" altLang="zh-CN" sz="1700" b="1" dirty="0">
                <a:latin typeface="Albertus MT Lt" pitchFamily="2" charset="0"/>
              </a:rPr>
              <a:t>] = 1 + </a:t>
            </a:r>
            <a:r>
              <a:rPr lang="en-US" altLang="zh-CN" sz="1700" b="1" dirty="0" err="1">
                <a:latin typeface="Albertus MT Lt" pitchFamily="2" charset="0"/>
              </a:rPr>
              <a:t>Math.min</a:t>
            </a:r>
            <a:r>
              <a:rPr lang="en-US" altLang="zh-CN" sz="1700" b="1" dirty="0">
                <a:latin typeface="Albertus MT Lt" pitchFamily="2" charset="0"/>
              </a:rPr>
              <a:t>(</a:t>
            </a:r>
            <a:r>
              <a:rPr lang="en-US" altLang="zh-CN" sz="1700" b="1" dirty="0" err="1">
                <a:latin typeface="Albertus MT Lt" pitchFamily="2" charset="0"/>
              </a:rPr>
              <a:t>distanceArray</a:t>
            </a:r>
            <a:r>
              <a:rPr lang="en-US" altLang="zh-CN" sz="1700" b="1" dirty="0">
                <a:latin typeface="Albertus MT Lt" pitchFamily="2" charset="0"/>
              </a:rPr>
              <a:t>[</a:t>
            </a:r>
            <a:r>
              <a:rPr lang="en-US" altLang="zh-CN" sz="1700" b="1" dirty="0" err="1">
                <a:latin typeface="Albertus MT Lt" pitchFamily="2" charset="0"/>
              </a:rPr>
              <a:t>i</a:t>
            </a:r>
            <a:r>
              <a:rPr lang="en-US" altLang="zh-CN" sz="1700" b="1" dirty="0">
                <a:latin typeface="Albertus MT Lt" pitchFamily="2" charset="0"/>
              </a:rPr>
              <a:t> - 1][</a:t>
            </a:r>
            <a:r>
              <a:rPr lang="en-US" altLang="zh-CN" sz="1700" b="1" dirty="0">
                <a:solidFill>
                  <a:srgbClr val="FF0000"/>
                </a:solidFill>
                <a:latin typeface="Albertus MT Lt" pitchFamily="2" charset="0"/>
              </a:rPr>
              <a:t>j</a:t>
            </a:r>
            <a:r>
              <a:rPr lang="en-US" altLang="zh-CN" sz="1700" b="1" dirty="0">
                <a:latin typeface="Albertus MT Lt" pitchFamily="2" charset="0"/>
              </a:rPr>
              <a:t>], </a:t>
            </a:r>
            <a:r>
              <a:rPr lang="en-US" altLang="zh-CN" sz="1700" b="1" dirty="0" err="1">
                <a:latin typeface="Albertus MT Lt" pitchFamily="2" charset="0"/>
              </a:rPr>
              <a:t>Math.min</a:t>
            </a:r>
            <a:r>
              <a:rPr lang="en-US" altLang="zh-CN" sz="1700" b="1" dirty="0">
                <a:latin typeface="Albertus MT Lt" pitchFamily="2" charset="0"/>
              </a:rPr>
              <a:t>(</a:t>
            </a:r>
            <a:r>
              <a:rPr lang="en-US" altLang="zh-CN" sz="1700" b="1" dirty="0" err="1">
                <a:latin typeface="Albertus MT Lt" pitchFamily="2" charset="0"/>
              </a:rPr>
              <a:t>distanceArray</a:t>
            </a:r>
            <a:r>
              <a:rPr lang="en-US" altLang="zh-CN" sz="1700" b="1" dirty="0">
                <a:latin typeface="Albertus MT Lt" pitchFamily="2" charset="0"/>
              </a:rPr>
              <a:t>[</a:t>
            </a:r>
            <a:r>
              <a:rPr lang="en-US" altLang="zh-CN" sz="1700" b="1" dirty="0" err="1">
                <a:latin typeface="Albertus MT Lt" pitchFamily="2" charset="0"/>
              </a:rPr>
              <a:t>i</a:t>
            </a:r>
            <a:r>
              <a:rPr lang="en-US" altLang="zh-CN" sz="1700" b="1" dirty="0">
                <a:latin typeface="Albertus MT Lt" pitchFamily="2" charset="0"/>
              </a:rPr>
              <a:t>][</a:t>
            </a:r>
            <a:r>
              <a:rPr lang="en-US" altLang="zh-CN" sz="1700" b="1" dirty="0">
                <a:solidFill>
                  <a:srgbClr val="FF0000"/>
                </a:solidFill>
                <a:latin typeface="Albertus MT Lt" pitchFamily="2" charset="0"/>
              </a:rPr>
              <a:t>j</a:t>
            </a:r>
            <a:r>
              <a:rPr lang="en-US" altLang="zh-CN" sz="1700" b="1" dirty="0">
                <a:latin typeface="Albertus MT Lt" pitchFamily="2" charset="0"/>
              </a:rPr>
              <a:t> - 1], </a:t>
            </a:r>
            <a:r>
              <a:rPr lang="en-US" altLang="zh-CN" sz="1700" b="1" dirty="0" err="1">
                <a:latin typeface="Albertus MT Lt" pitchFamily="2" charset="0"/>
              </a:rPr>
              <a:t>distanceArray</a:t>
            </a:r>
            <a:r>
              <a:rPr lang="en-US" altLang="zh-CN" sz="1700" b="1" dirty="0">
                <a:latin typeface="Albertus MT Lt" pitchFamily="2" charset="0"/>
              </a:rPr>
              <a:t>[</a:t>
            </a:r>
            <a:r>
              <a:rPr lang="en-US" altLang="zh-CN" sz="1700" b="1" dirty="0" err="1">
                <a:latin typeface="Albertus MT Lt" pitchFamily="2" charset="0"/>
              </a:rPr>
              <a:t>i</a:t>
            </a:r>
            <a:r>
              <a:rPr lang="en-US" altLang="zh-CN" sz="1700" b="1" dirty="0">
                <a:latin typeface="Albertus MT Lt" pitchFamily="2" charset="0"/>
              </a:rPr>
              <a:t> - 1][</a:t>
            </a:r>
            <a:r>
              <a:rPr lang="en-US" altLang="zh-CN" sz="1700" b="1" dirty="0">
                <a:solidFill>
                  <a:srgbClr val="FF0000"/>
                </a:solidFill>
                <a:latin typeface="Albertus MT Lt" pitchFamily="2" charset="0"/>
              </a:rPr>
              <a:t>j</a:t>
            </a:r>
            <a:r>
              <a:rPr lang="en-US" altLang="zh-CN" sz="1700" b="1" dirty="0">
                <a:latin typeface="Albertus MT Lt" pitchFamily="2" charset="0"/>
              </a:rPr>
              <a:t> - 1]));</a:t>
            </a:r>
          </a:p>
          <a:p>
            <a:r>
              <a:rPr lang="zh-CN" altLang="en-US" sz="1700" b="1" dirty="0">
                <a:solidFill>
                  <a:srgbClr val="0000CC"/>
                </a:solidFill>
                <a:latin typeface="Albertus MT Lt" pitchFamily="2" charset="0"/>
              </a:rPr>
              <a:t>举例如下（</a:t>
            </a:r>
            <a:r>
              <a:rPr lang="zh-CN" altLang="en-US" sz="1700" b="1" dirty="0">
                <a:solidFill>
                  <a:schemeClr val="accent1">
                    <a:lumMod val="75000"/>
                  </a:schemeClr>
                </a:solidFill>
                <a:latin typeface="Albertus MT Lt" pitchFamily="2" charset="0"/>
              </a:rPr>
              <a:t>分三种情况</a:t>
            </a:r>
            <a:r>
              <a:rPr lang="zh-CN" altLang="en-US" sz="1700" b="1" dirty="0">
                <a:solidFill>
                  <a:srgbClr val="0000CC"/>
                </a:solidFill>
                <a:latin typeface="Albertus MT Lt" pitchFamily="2" charset="0"/>
              </a:rPr>
              <a:t>）</a:t>
            </a:r>
            <a:r>
              <a:rPr lang="zh-CN" altLang="en-US" sz="1700" b="1" dirty="0">
                <a:latin typeface="Albertus MT Lt" pitchFamily="2" charset="0"/>
              </a:rPr>
              <a:t>：</a:t>
            </a:r>
            <a:endParaRPr lang="en-US" altLang="zh-CN" sz="1700" b="1" dirty="0">
              <a:latin typeface="Albertus MT Lt" pitchFamily="2" charset="0"/>
            </a:endParaRPr>
          </a:p>
          <a:p>
            <a:r>
              <a:rPr lang="zh-CN" altLang="en-US" sz="1700" b="1" dirty="0">
                <a:solidFill>
                  <a:srgbClr val="CC6600"/>
                </a:solidFill>
                <a:latin typeface="Albertus MT Lt" pitchFamily="2" charset="0"/>
              </a:rPr>
              <a:t>（</a:t>
            </a:r>
            <a:r>
              <a:rPr lang="en-US" altLang="zh-CN" sz="1700" b="1" dirty="0">
                <a:solidFill>
                  <a:srgbClr val="CC6600"/>
                </a:solidFill>
                <a:latin typeface="Albertus MT Lt" pitchFamily="2" charset="0"/>
              </a:rPr>
              <a:t>1</a:t>
            </a:r>
            <a:r>
              <a:rPr lang="zh-CN" altLang="en-US" sz="1700" b="1" dirty="0">
                <a:solidFill>
                  <a:srgbClr val="CC6600"/>
                </a:solidFill>
                <a:latin typeface="Albertus MT Lt" pitchFamily="2" charset="0"/>
              </a:rPr>
              <a:t>）</a:t>
            </a:r>
            <a:r>
              <a:rPr lang="en-US" altLang="zh-CN" sz="1700" b="1" dirty="0">
                <a:solidFill>
                  <a:srgbClr val="CC6600"/>
                </a:solidFill>
                <a:latin typeface="Albertus MT Lt" pitchFamily="2" charset="0"/>
              </a:rPr>
              <a:t>word1</a:t>
            </a:r>
            <a:r>
              <a:rPr lang="zh-CN" altLang="en-US" sz="1700" b="1" dirty="0">
                <a:solidFill>
                  <a:srgbClr val="CC6600"/>
                </a:solidFill>
                <a:latin typeface="Albertus MT Lt" pitchFamily="2" charset="0"/>
              </a:rPr>
              <a:t>与</a:t>
            </a:r>
            <a:r>
              <a:rPr lang="en-US" altLang="zh-CN" sz="1700" b="1" dirty="0">
                <a:solidFill>
                  <a:srgbClr val="CC6600"/>
                </a:solidFill>
                <a:latin typeface="Albertus MT Lt" pitchFamily="2" charset="0"/>
              </a:rPr>
              <a:t>word2</a:t>
            </a:r>
            <a:r>
              <a:rPr lang="zh-CN" altLang="en-US" sz="1700" b="1" dirty="0">
                <a:solidFill>
                  <a:srgbClr val="CC6600"/>
                </a:solidFill>
                <a:latin typeface="Albertus MT Lt" pitchFamily="2" charset="0"/>
              </a:rPr>
              <a:t>长度相等</a:t>
            </a:r>
            <a:endParaRPr lang="en-US" altLang="zh-CN" sz="1700" b="1" dirty="0">
              <a:solidFill>
                <a:srgbClr val="CC6600"/>
              </a:solidFill>
              <a:latin typeface="Albertus MT Lt" pitchFamily="2" charset="0"/>
            </a:endParaRPr>
          </a:p>
          <a:p>
            <a:r>
              <a:rPr lang="zh-CN" altLang="en-US" sz="1700" b="1" dirty="0">
                <a:latin typeface="Albertus MT Lt" pitchFamily="2" charset="0"/>
              </a:rPr>
              <a:t>假设</a:t>
            </a:r>
            <a:r>
              <a:rPr lang="en-US" altLang="zh-CN" sz="1700" b="1" dirty="0">
                <a:latin typeface="Albertus MT Lt" pitchFamily="2" charset="0"/>
              </a:rPr>
              <a:t>word1</a:t>
            </a:r>
            <a:r>
              <a:rPr lang="zh-CN" altLang="en-US" sz="1700" b="1" dirty="0">
                <a:latin typeface="Albertus MT Lt" pitchFamily="2" charset="0"/>
              </a:rPr>
              <a:t>为</a:t>
            </a:r>
            <a:r>
              <a:rPr lang="en-US" altLang="zh-CN" sz="1700" b="1" dirty="0">
                <a:latin typeface="Albertus MT Lt" pitchFamily="2" charset="0"/>
              </a:rPr>
              <a:t>goat</a:t>
            </a:r>
            <a:r>
              <a:rPr lang="zh-CN" altLang="en-US" sz="1700" b="1" dirty="0">
                <a:latin typeface="Albertus MT Lt" pitchFamily="2" charset="0"/>
              </a:rPr>
              <a:t>，</a:t>
            </a:r>
            <a:r>
              <a:rPr lang="en-US" altLang="zh-CN" sz="1700" b="1" dirty="0">
                <a:latin typeface="Albertus MT Lt" pitchFamily="2" charset="0"/>
              </a:rPr>
              <a:t>word2</a:t>
            </a:r>
            <a:r>
              <a:rPr lang="zh-CN" altLang="en-US" sz="1700" b="1" dirty="0">
                <a:latin typeface="Albertus MT Lt" pitchFamily="2" charset="0"/>
              </a:rPr>
              <a:t>为</a:t>
            </a:r>
            <a:r>
              <a:rPr lang="en-US" altLang="zh-CN" sz="1700" b="1" dirty="0">
                <a:latin typeface="Albertus MT Lt" pitchFamily="2" charset="0"/>
              </a:rPr>
              <a:t>good</a:t>
            </a:r>
            <a:r>
              <a:rPr lang="zh-CN" altLang="en-US" sz="1700" b="1" dirty="0">
                <a:latin typeface="Albertus MT Lt" pitchFamily="2" charset="0"/>
              </a:rPr>
              <a:t>。</a:t>
            </a:r>
            <a:endParaRPr lang="en-US" altLang="zh-CN" sz="1700" b="1" dirty="0">
              <a:latin typeface="Albertus MT Lt" pitchFamily="2" charset="0"/>
            </a:endParaRPr>
          </a:p>
          <a:p>
            <a:r>
              <a:rPr lang="zh-CN" altLang="en-US" sz="1700" b="1" dirty="0">
                <a:solidFill>
                  <a:srgbClr val="009900"/>
                </a:solidFill>
                <a:latin typeface="Albertus MT Lt" pitchFamily="2" charset="0"/>
              </a:rPr>
              <a:t>最优方案</a:t>
            </a:r>
            <a:r>
              <a:rPr lang="zh-CN" altLang="en-US" sz="1700" b="1" dirty="0">
                <a:latin typeface="Albertus MT Lt" pitchFamily="2" charset="0"/>
              </a:rPr>
              <a:t>：将其中一个单词的结尾替换为另外一个单词的结尾，比如：</a:t>
            </a:r>
            <a:r>
              <a:rPr lang="en-US" altLang="zh-CN" sz="1700" b="1" dirty="0">
                <a:latin typeface="Albertus MT Lt" pitchFamily="2" charset="0"/>
              </a:rPr>
              <a:t>word1</a:t>
            </a:r>
            <a:r>
              <a:rPr lang="zh-CN" altLang="en-US" sz="1700" b="1" dirty="0">
                <a:latin typeface="Albertus MT Lt" pitchFamily="2" charset="0"/>
              </a:rPr>
              <a:t>改为</a:t>
            </a:r>
            <a:r>
              <a:rPr lang="en-US" altLang="zh-CN" sz="1700" b="1" dirty="0">
                <a:latin typeface="Albertus MT Lt" pitchFamily="2" charset="0"/>
              </a:rPr>
              <a:t>goad</a:t>
            </a:r>
            <a:r>
              <a:rPr lang="zh-CN" altLang="en-US" sz="1700" b="1" dirty="0">
                <a:latin typeface="Albertus MT Lt" pitchFamily="2" charset="0"/>
              </a:rPr>
              <a:t>。</a:t>
            </a:r>
            <a:r>
              <a:rPr lang="zh-CN" altLang="en-US" sz="1700" b="1" dirty="0">
                <a:solidFill>
                  <a:schemeClr val="accent1">
                    <a:lumMod val="75000"/>
                  </a:schemeClr>
                </a:solidFill>
                <a:latin typeface="Albertus MT Lt" pitchFamily="2" charset="0"/>
              </a:rPr>
              <a:t>该步替换操作，花费的编辑距离为</a:t>
            </a:r>
            <a:r>
              <a:rPr lang="en-US" altLang="zh-CN" sz="1700" b="1" dirty="0">
                <a:solidFill>
                  <a:schemeClr val="accent3">
                    <a:lumMod val="75000"/>
                  </a:schemeClr>
                </a:solidFill>
                <a:latin typeface="Albertus MT Lt" pitchFamily="2" charset="0"/>
              </a:rPr>
              <a:t>1</a:t>
            </a:r>
            <a:r>
              <a:rPr lang="zh-CN" altLang="en-US" sz="1700" b="1" dirty="0">
                <a:latin typeface="Albertus MT Lt" pitchFamily="2" charset="0"/>
              </a:rPr>
              <a:t>。由于</a:t>
            </a:r>
            <a:r>
              <a:rPr lang="en-US" altLang="zh-CN" sz="1700" b="1" dirty="0">
                <a:latin typeface="Albertus MT Lt" pitchFamily="2" charset="0"/>
              </a:rPr>
              <a:t>goad</a:t>
            </a:r>
            <a:r>
              <a:rPr lang="zh-CN" altLang="en-US" sz="1700" b="1" dirty="0">
                <a:latin typeface="Albertus MT Lt" pitchFamily="2" charset="0"/>
              </a:rPr>
              <a:t>和</a:t>
            </a:r>
            <a:r>
              <a:rPr lang="en-US" altLang="zh-CN" sz="1700" b="1" dirty="0">
                <a:latin typeface="Albertus MT Lt" pitchFamily="2" charset="0"/>
              </a:rPr>
              <a:t>good</a:t>
            </a:r>
            <a:r>
              <a:rPr lang="zh-CN" altLang="en-US" sz="1700" b="1" dirty="0">
                <a:latin typeface="Albertus MT Lt" pitchFamily="2" charset="0"/>
              </a:rPr>
              <a:t>的最短编辑距离，</a:t>
            </a:r>
            <a:r>
              <a:rPr lang="zh-CN" altLang="en-US" sz="1700" b="1" dirty="0">
                <a:solidFill>
                  <a:schemeClr val="accent1">
                    <a:lumMod val="75000"/>
                  </a:schemeClr>
                </a:solidFill>
                <a:latin typeface="Albertus MT Lt" pitchFamily="2" charset="0"/>
              </a:rPr>
              <a:t>等于</a:t>
            </a:r>
            <a:r>
              <a:rPr lang="en-US" altLang="zh-CN" sz="1700" b="1" dirty="0">
                <a:latin typeface="Albertus MT Lt" pitchFamily="2" charset="0"/>
              </a:rPr>
              <a:t>goa</a:t>
            </a:r>
            <a:r>
              <a:rPr lang="zh-CN" altLang="en-US" sz="1700" b="1" dirty="0">
                <a:latin typeface="Albertus MT Lt" pitchFamily="2" charset="0"/>
              </a:rPr>
              <a:t>和</a:t>
            </a:r>
            <a:r>
              <a:rPr lang="en-US" altLang="zh-CN" sz="1700" b="1" dirty="0">
                <a:latin typeface="Albertus MT Lt" pitchFamily="2" charset="0"/>
              </a:rPr>
              <a:t>goo</a:t>
            </a:r>
            <a:r>
              <a:rPr lang="zh-CN" altLang="en-US" sz="1700" b="1" dirty="0">
                <a:latin typeface="Albertus MT Lt" pitchFamily="2" charset="0"/>
              </a:rPr>
              <a:t>的最短编辑距离</a:t>
            </a:r>
            <a:r>
              <a:rPr lang="en-US" altLang="zh-CN" sz="1700" b="1" dirty="0" err="1">
                <a:latin typeface="Albertus MT Lt" pitchFamily="2" charset="0"/>
              </a:rPr>
              <a:t>distanceArray</a:t>
            </a:r>
            <a:r>
              <a:rPr lang="en-US" altLang="zh-CN" sz="1700" b="1" dirty="0">
                <a:latin typeface="Albertus MT Lt" pitchFamily="2" charset="0"/>
              </a:rPr>
              <a:t>[</a:t>
            </a:r>
            <a:r>
              <a:rPr lang="en-US" altLang="zh-CN" sz="1700" b="1" dirty="0" err="1">
                <a:latin typeface="Albertus MT Lt" pitchFamily="2" charset="0"/>
              </a:rPr>
              <a:t>i</a:t>
            </a:r>
            <a:r>
              <a:rPr lang="en-US" altLang="zh-CN" sz="1700" b="1" dirty="0">
                <a:latin typeface="Albertus MT Lt" pitchFamily="2" charset="0"/>
              </a:rPr>
              <a:t> - 1][</a:t>
            </a:r>
            <a:r>
              <a:rPr lang="en-US" altLang="zh-CN" sz="1700" b="1" dirty="0">
                <a:solidFill>
                  <a:srgbClr val="FF0000"/>
                </a:solidFill>
                <a:latin typeface="Albertus MT Lt" pitchFamily="2" charset="0"/>
              </a:rPr>
              <a:t>j</a:t>
            </a:r>
            <a:r>
              <a:rPr lang="en-US" altLang="zh-CN" sz="1700" b="1" dirty="0">
                <a:latin typeface="Albertus MT Lt" pitchFamily="2" charset="0"/>
              </a:rPr>
              <a:t> - 1]</a:t>
            </a:r>
            <a:r>
              <a:rPr lang="zh-CN" altLang="en-US" sz="1700" b="1" dirty="0">
                <a:latin typeface="Albertus MT Lt" pitchFamily="2" charset="0"/>
              </a:rPr>
              <a:t>（</a:t>
            </a:r>
            <a:r>
              <a:rPr lang="zh-CN" altLang="en-US" sz="1700" b="1" dirty="0">
                <a:solidFill>
                  <a:schemeClr val="accent3">
                    <a:lumMod val="75000"/>
                  </a:schemeClr>
                </a:solidFill>
                <a:latin typeface="Albertus MT Lt" pitchFamily="2" charset="0"/>
              </a:rPr>
              <a:t>见前文的描述</a:t>
            </a:r>
            <a:r>
              <a:rPr lang="zh-CN" altLang="en-US" sz="1700" b="1" dirty="0">
                <a:latin typeface="Albertus MT Lt" pitchFamily="2" charset="0"/>
              </a:rPr>
              <a:t>），都为</a:t>
            </a:r>
            <a:r>
              <a:rPr lang="en-US" altLang="zh-CN" sz="1700" b="1" dirty="0">
                <a:latin typeface="Albertus MT Lt" pitchFamily="2" charset="0"/>
              </a:rPr>
              <a:t>1 </a:t>
            </a:r>
            <a:r>
              <a:rPr lang="zh-CN" altLang="en-US" sz="1700" b="1" dirty="0">
                <a:latin typeface="Albertus MT Lt" pitchFamily="2" charset="0"/>
              </a:rPr>
              <a:t>。所以，</a:t>
            </a:r>
            <a:r>
              <a:rPr lang="en-US" altLang="zh-CN" sz="1700" b="1" dirty="0">
                <a:latin typeface="Albertus MT Lt" pitchFamily="2" charset="0"/>
              </a:rPr>
              <a:t>goat</a:t>
            </a:r>
            <a:r>
              <a:rPr lang="zh-CN" altLang="en-US" sz="1700" b="1" dirty="0">
                <a:latin typeface="Albertus MT Lt" pitchFamily="2" charset="0"/>
              </a:rPr>
              <a:t>和</a:t>
            </a:r>
            <a:r>
              <a:rPr lang="en-US" altLang="zh-CN" sz="1700" b="1" dirty="0">
                <a:latin typeface="Albertus MT Lt" pitchFamily="2" charset="0"/>
              </a:rPr>
              <a:t>good</a:t>
            </a:r>
            <a:r>
              <a:rPr lang="zh-CN" altLang="en-US" sz="1700" b="1" dirty="0">
                <a:latin typeface="Albertus MT Lt" pitchFamily="2" charset="0"/>
              </a:rPr>
              <a:t>的最短编辑距离为</a:t>
            </a:r>
            <a:r>
              <a:rPr lang="en-US" altLang="zh-CN" sz="1700" b="1" dirty="0">
                <a:latin typeface="Albertus MT Lt" pitchFamily="2" charset="0"/>
              </a:rPr>
              <a:t>2</a:t>
            </a:r>
            <a:r>
              <a:rPr lang="zh-CN" altLang="en-US" sz="1700" b="1" dirty="0">
                <a:latin typeface="Albertus MT Lt" pitchFamily="2" charset="0"/>
              </a:rPr>
              <a:t>。计算公式为：</a:t>
            </a:r>
            <a:endParaRPr lang="en-US" altLang="zh-CN" sz="1700" b="1" dirty="0">
              <a:latin typeface="Albertus MT Lt" pitchFamily="2" charset="0"/>
            </a:endParaRPr>
          </a:p>
          <a:p>
            <a:r>
              <a:rPr lang="en-US" altLang="zh-CN" sz="1700" b="1" dirty="0">
                <a:latin typeface="Albertus MT Lt" pitchFamily="2" charset="0"/>
              </a:rPr>
              <a:t> </a:t>
            </a:r>
            <a:r>
              <a:rPr lang="en-US" altLang="zh-CN" sz="1700" b="1" dirty="0" err="1">
                <a:latin typeface="Albertus MT Lt" pitchFamily="2" charset="0"/>
              </a:rPr>
              <a:t>distanceArray</a:t>
            </a:r>
            <a:r>
              <a:rPr lang="en-US" altLang="zh-CN" sz="1700" b="1" dirty="0">
                <a:latin typeface="Albertus MT Lt" pitchFamily="2" charset="0"/>
              </a:rPr>
              <a:t>[</a:t>
            </a:r>
            <a:r>
              <a:rPr lang="en-US" altLang="zh-CN" sz="1700" b="1" dirty="0" err="1">
                <a:latin typeface="Albertus MT Lt" pitchFamily="2" charset="0"/>
              </a:rPr>
              <a:t>i</a:t>
            </a:r>
            <a:r>
              <a:rPr lang="en-US" altLang="zh-CN" sz="1700" b="1" dirty="0">
                <a:latin typeface="Albertus MT Lt" pitchFamily="2" charset="0"/>
              </a:rPr>
              <a:t>][</a:t>
            </a:r>
            <a:r>
              <a:rPr lang="en-US" altLang="zh-CN" sz="1700" b="1" dirty="0">
                <a:solidFill>
                  <a:srgbClr val="FF0000"/>
                </a:solidFill>
                <a:latin typeface="Albertus MT Lt" pitchFamily="2" charset="0"/>
              </a:rPr>
              <a:t>j</a:t>
            </a:r>
            <a:r>
              <a:rPr lang="en-US" altLang="zh-CN" sz="1700" b="1" dirty="0">
                <a:latin typeface="Albertus MT Lt" pitchFamily="2" charset="0"/>
              </a:rPr>
              <a:t>]  = </a:t>
            </a:r>
            <a:r>
              <a:rPr lang="en-US" altLang="zh-CN" sz="1700" b="1" dirty="0">
                <a:solidFill>
                  <a:schemeClr val="accent3">
                    <a:lumMod val="75000"/>
                  </a:schemeClr>
                </a:solidFill>
                <a:latin typeface="Albertus MT Lt" pitchFamily="2" charset="0"/>
              </a:rPr>
              <a:t>1</a:t>
            </a:r>
            <a:r>
              <a:rPr lang="en-US" altLang="zh-CN" sz="1700" b="1" dirty="0">
                <a:latin typeface="Albertus MT Lt" pitchFamily="2" charset="0"/>
              </a:rPr>
              <a:t> + </a:t>
            </a:r>
            <a:r>
              <a:rPr lang="en-US" altLang="zh-CN" sz="1700" b="1" dirty="0" err="1">
                <a:latin typeface="Albertus MT Lt" pitchFamily="2" charset="0"/>
              </a:rPr>
              <a:t>distanceArray</a:t>
            </a:r>
            <a:r>
              <a:rPr lang="en-US" altLang="zh-CN" sz="1700" b="1" dirty="0">
                <a:latin typeface="Albertus MT Lt" pitchFamily="2" charset="0"/>
              </a:rPr>
              <a:t>[</a:t>
            </a:r>
            <a:r>
              <a:rPr lang="en-US" altLang="zh-CN" sz="1700" b="1" dirty="0" err="1">
                <a:latin typeface="Albertus MT Lt" pitchFamily="2" charset="0"/>
              </a:rPr>
              <a:t>i</a:t>
            </a:r>
            <a:r>
              <a:rPr lang="en-US" altLang="zh-CN" sz="1700" b="1" dirty="0">
                <a:latin typeface="Albertus MT Lt" pitchFamily="2" charset="0"/>
              </a:rPr>
              <a:t> - 1][</a:t>
            </a:r>
            <a:r>
              <a:rPr lang="en-US" altLang="zh-CN" sz="1700" b="1" dirty="0">
                <a:solidFill>
                  <a:srgbClr val="FF0000"/>
                </a:solidFill>
                <a:latin typeface="Albertus MT Lt" pitchFamily="2" charset="0"/>
              </a:rPr>
              <a:t>j</a:t>
            </a:r>
            <a:r>
              <a:rPr lang="en-US" altLang="zh-CN" sz="1700" b="1" dirty="0">
                <a:latin typeface="Albertus MT Lt" pitchFamily="2" charset="0"/>
              </a:rPr>
              <a:t> - 1]</a:t>
            </a:r>
          </a:p>
          <a:p>
            <a:r>
              <a:rPr lang="zh-CN" altLang="en-US" sz="1700" b="1" dirty="0">
                <a:solidFill>
                  <a:srgbClr val="CC6600"/>
                </a:solidFill>
                <a:latin typeface="Albertus MT Lt" pitchFamily="2" charset="0"/>
              </a:rPr>
              <a:t>（</a:t>
            </a:r>
            <a:r>
              <a:rPr lang="en-US" altLang="zh-CN" sz="1700" b="1" dirty="0">
                <a:solidFill>
                  <a:srgbClr val="CC6600"/>
                </a:solidFill>
                <a:latin typeface="Albertus MT Lt" pitchFamily="2" charset="0"/>
              </a:rPr>
              <a:t>2</a:t>
            </a:r>
            <a:r>
              <a:rPr lang="zh-CN" altLang="en-US" sz="1700" b="1" dirty="0">
                <a:solidFill>
                  <a:srgbClr val="CC6600"/>
                </a:solidFill>
                <a:latin typeface="Albertus MT Lt" pitchFamily="2" charset="0"/>
              </a:rPr>
              <a:t>）</a:t>
            </a:r>
            <a:r>
              <a:rPr lang="en-US" altLang="zh-CN" sz="1700" b="1" dirty="0">
                <a:solidFill>
                  <a:srgbClr val="CC6600"/>
                </a:solidFill>
                <a:latin typeface="Albertus MT Lt" pitchFamily="2" charset="0"/>
              </a:rPr>
              <a:t>word1</a:t>
            </a:r>
            <a:r>
              <a:rPr lang="zh-CN" altLang="en-US" sz="1700" b="1" dirty="0">
                <a:solidFill>
                  <a:srgbClr val="CC6600"/>
                </a:solidFill>
                <a:latin typeface="Albertus MT Lt" pitchFamily="2" charset="0"/>
              </a:rPr>
              <a:t>比</a:t>
            </a:r>
            <a:r>
              <a:rPr lang="en-US" altLang="zh-CN" sz="1700" b="1" dirty="0">
                <a:solidFill>
                  <a:srgbClr val="CC6600"/>
                </a:solidFill>
                <a:latin typeface="Albertus MT Lt" pitchFamily="2" charset="0"/>
              </a:rPr>
              <a:t>word2</a:t>
            </a:r>
            <a:r>
              <a:rPr lang="zh-CN" altLang="en-US" sz="1700" b="1" dirty="0">
                <a:solidFill>
                  <a:srgbClr val="CC6600"/>
                </a:solidFill>
                <a:latin typeface="Albertus MT Lt" pitchFamily="2" charset="0"/>
              </a:rPr>
              <a:t>短</a:t>
            </a:r>
            <a:r>
              <a:rPr lang="en-US" altLang="zh-CN" sz="1700" b="1" dirty="0">
                <a:solidFill>
                  <a:srgbClr val="CC6600"/>
                </a:solidFill>
                <a:latin typeface="Albertus MT Lt" pitchFamily="2" charset="0"/>
              </a:rPr>
              <a:t>1</a:t>
            </a:r>
          </a:p>
          <a:p>
            <a:r>
              <a:rPr lang="zh-CN" altLang="en-US" sz="1700" b="1" dirty="0">
                <a:latin typeface="Albertus MT Lt" pitchFamily="2" charset="0"/>
              </a:rPr>
              <a:t>假设</a:t>
            </a:r>
            <a:r>
              <a:rPr lang="en-US" altLang="zh-CN" sz="1700" b="1" dirty="0">
                <a:latin typeface="Albertus MT Lt" pitchFamily="2" charset="0"/>
              </a:rPr>
              <a:t>word1</a:t>
            </a:r>
            <a:r>
              <a:rPr lang="zh-CN" altLang="en-US" sz="1700" b="1" dirty="0">
                <a:latin typeface="Albertus MT Lt" pitchFamily="2" charset="0"/>
              </a:rPr>
              <a:t>为</a:t>
            </a:r>
            <a:r>
              <a:rPr lang="en-US" altLang="zh-CN" sz="1700" b="1" dirty="0">
                <a:latin typeface="Albertus MT Lt" pitchFamily="2" charset="0"/>
              </a:rPr>
              <a:t>set</a:t>
            </a:r>
            <a:r>
              <a:rPr lang="zh-CN" altLang="en-US" sz="1700" b="1" dirty="0">
                <a:latin typeface="Albertus MT Lt" pitchFamily="2" charset="0"/>
              </a:rPr>
              <a:t>，</a:t>
            </a:r>
            <a:r>
              <a:rPr lang="en-US" altLang="zh-CN" sz="1700" b="1" dirty="0">
                <a:latin typeface="Albertus MT Lt" pitchFamily="2" charset="0"/>
              </a:rPr>
              <a:t>word2</a:t>
            </a:r>
            <a:r>
              <a:rPr lang="zh-CN" altLang="en-US" sz="1700" b="1" dirty="0">
                <a:latin typeface="Albertus MT Lt" pitchFamily="2" charset="0"/>
              </a:rPr>
              <a:t>为</a:t>
            </a:r>
            <a:r>
              <a:rPr lang="en-US" altLang="zh-CN" sz="1700" b="1" dirty="0">
                <a:latin typeface="Albertus MT Lt" pitchFamily="2" charset="0"/>
              </a:rPr>
              <a:t>seal</a:t>
            </a:r>
            <a:r>
              <a:rPr lang="zh-CN" altLang="en-US" sz="1700" b="1" dirty="0">
                <a:latin typeface="Albertus MT Lt" pitchFamily="2" charset="0"/>
              </a:rPr>
              <a:t>。</a:t>
            </a:r>
            <a:endParaRPr lang="en-US" altLang="zh-CN" sz="1700" b="1" dirty="0">
              <a:latin typeface="Albertus MT Lt" pitchFamily="2" charset="0"/>
            </a:endParaRPr>
          </a:p>
          <a:p>
            <a:r>
              <a:rPr lang="zh-CN" altLang="en-US" sz="1700" b="1" dirty="0">
                <a:solidFill>
                  <a:srgbClr val="009900"/>
                </a:solidFill>
                <a:latin typeface="Albertus MT Lt" pitchFamily="2" charset="0"/>
              </a:rPr>
              <a:t>最优方案</a:t>
            </a:r>
            <a:r>
              <a:rPr lang="zh-CN" altLang="en-US" sz="1700" b="1" dirty="0">
                <a:latin typeface="Albertus MT Lt" pitchFamily="2" charset="0"/>
              </a:rPr>
              <a:t>：将</a:t>
            </a:r>
            <a:r>
              <a:rPr lang="en-US" altLang="zh-CN" sz="1700" b="1" dirty="0">
                <a:latin typeface="Albertus MT Lt" pitchFamily="2" charset="0"/>
              </a:rPr>
              <a:t>word2</a:t>
            </a:r>
            <a:r>
              <a:rPr lang="zh-CN" altLang="en-US" sz="1700" b="1" dirty="0">
                <a:latin typeface="Albertus MT Lt" pitchFamily="2" charset="0"/>
              </a:rPr>
              <a:t>尾字母删掉，变为</a:t>
            </a:r>
            <a:r>
              <a:rPr lang="en-US" altLang="zh-CN" sz="1700" b="1" dirty="0">
                <a:latin typeface="Albertus MT Lt" pitchFamily="2" charset="0"/>
              </a:rPr>
              <a:t>sea</a:t>
            </a:r>
            <a:r>
              <a:rPr lang="zh-CN" altLang="en-US" sz="1700" b="1" dirty="0">
                <a:latin typeface="Albertus MT Lt" pitchFamily="2" charset="0"/>
              </a:rPr>
              <a:t>。</a:t>
            </a:r>
            <a:r>
              <a:rPr lang="zh-CN" altLang="en-US" sz="1700" b="1" dirty="0">
                <a:solidFill>
                  <a:schemeClr val="accent1">
                    <a:lumMod val="75000"/>
                  </a:schemeClr>
                </a:solidFill>
                <a:latin typeface="Albertus MT Lt" pitchFamily="2" charset="0"/>
              </a:rPr>
              <a:t>该步删除操作，花费的编辑距离为</a:t>
            </a:r>
            <a:r>
              <a:rPr lang="en-US" altLang="zh-CN" sz="1700" b="1" dirty="0">
                <a:solidFill>
                  <a:srgbClr val="009900"/>
                </a:solidFill>
                <a:latin typeface="Albertus MT Lt" pitchFamily="2" charset="0"/>
              </a:rPr>
              <a:t>1</a:t>
            </a:r>
            <a:r>
              <a:rPr lang="zh-CN" altLang="en-US" sz="1700" b="1" dirty="0">
                <a:latin typeface="Albertus MT Lt" pitchFamily="2" charset="0"/>
              </a:rPr>
              <a:t>。</a:t>
            </a:r>
            <a:r>
              <a:rPr lang="en-US" altLang="zh-CN" sz="1700" b="1" dirty="0">
                <a:latin typeface="Albertus MT Lt" pitchFamily="2" charset="0"/>
              </a:rPr>
              <a:t>set</a:t>
            </a:r>
            <a:r>
              <a:rPr lang="zh-CN" altLang="en-US" sz="1700" b="1" dirty="0">
                <a:latin typeface="Albertus MT Lt" pitchFamily="2" charset="0"/>
              </a:rPr>
              <a:t>和</a:t>
            </a:r>
            <a:r>
              <a:rPr lang="en-US" altLang="zh-CN" sz="1700" b="1" dirty="0">
                <a:latin typeface="Albertus MT Lt" pitchFamily="2" charset="0"/>
              </a:rPr>
              <a:t>sea</a:t>
            </a:r>
            <a:r>
              <a:rPr lang="zh-CN" altLang="en-US" sz="1700" b="1" dirty="0">
                <a:latin typeface="Albertus MT Lt" pitchFamily="2" charset="0"/>
              </a:rPr>
              <a:t>的最短编辑距离</a:t>
            </a:r>
            <a:r>
              <a:rPr lang="en-US" altLang="zh-CN" sz="1700" b="1" dirty="0" err="1">
                <a:latin typeface="Albertus MT Lt" pitchFamily="2" charset="0"/>
              </a:rPr>
              <a:t>distanceArray</a:t>
            </a:r>
            <a:r>
              <a:rPr lang="en-US" altLang="zh-CN" sz="1700" b="1" dirty="0">
                <a:latin typeface="Albertus MT Lt" pitchFamily="2" charset="0"/>
              </a:rPr>
              <a:t>[</a:t>
            </a:r>
            <a:r>
              <a:rPr lang="en-US" altLang="zh-CN" sz="1700" b="1" dirty="0" err="1">
                <a:latin typeface="Albertus MT Lt" pitchFamily="2" charset="0"/>
              </a:rPr>
              <a:t>i</a:t>
            </a:r>
            <a:r>
              <a:rPr lang="en-US" altLang="zh-CN" sz="1700" b="1" dirty="0">
                <a:latin typeface="Albertus MT Lt" pitchFamily="2" charset="0"/>
              </a:rPr>
              <a:t>][</a:t>
            </a:r>
            <a:r>
              <a:rPr lang="en-US" altLang="zh-CN" sz="1700" b="1" dirty="0">
                <a:solidFill>
                  <a:srgbClr val="FF0000"/>
                </a:solidFill>
                <a:latin typeface="Albertus MT Lt" pitchFamily="2" charset="0"/>
              </a:rPr>
              <a:t>j</a:t>
            </a:r>
            <a:r>
              <a:rPr lang="en-US" altLang="zh-CN" sz="1700" b="1" dirty="0">
                <a:latin typeface="Albertus MT Lt" pitchFamily="2" charset="0"/>
              </a:rPr>
              <a:t> - 1]</a:t>
            </a:r>
            <a:r>
              <a:rPr lang="zh-CN" altLang="en-US" sz="1700" b="1" dirty="0">
                <a:latin typeface="Albertus MT Lt" pitchFamily="2" charset="0"/>
              </a:rPr>
              <a:t>为</a:t>
            </a:r>
            <a:r>
              <a:rPr lang="en-US" altLang="zh-CN" sz="1700" b="1" dirty="0">
                <a:latin typeface="Albertus MT Lt" pitchFamily="2" charset="0"/>
              </a:rPr>
              <a:t>1</a:t>
            </a:r>
            <a:r>
              <a:rPr lang="zh-CN" altLang="en-US" sz="1700" b="1" dirty="0">
                <a:latin typeface="Albertus MT Lt" pitchFamily="2" charset="0"/>
              </a:rPr>
              <a:t>（</a:t>
            </a:r>
            <a:r>
              <a:rPr lang="zh-CN" altLang="en-US" sz="1700" b="1" dirty="0">
                <a:solidFill>
                  <a:srgbClr val="C00000"/>
                </a:solidFill>
                <a:latin typeface="Albertus MT Lt" pitchFamily="2" charset="0"/>
              </a:rPr>
              <a:t>两者长度相等，计算方法见第一种情况</a:t>
            </a:r>
            <a:r>
              <a:rPr lang="zh-CN" altLang="en-US" sz="1700" b="1" dirty="0">
                <a:latin typeface="Albertus MT Lt" pitchFamily="2" charset="0"/>
              </a:rPr>
              <a:t>）。所以，</a:t>
            </a:r>
            <a:r>
              <a:rPr lang="en-US" altLang="zh-CN" sz="1700" b="1" dirty="0">
                <a:latin typeface="Albertus MT Lt" pitchFamily="2" charset="0"/>
              </a:rPr>
              <a:t>set</a:t>
            </a:r>
            <a:r>
              <a:rPr lang="zh-CN" altLang="en-US" sz="1700" b="1" dirty="0">
                <a:latin typeface="Albertus MT Lt" pitchFamily="2" charset="0"/>
              </a:rPr>
              <a:t>和</a:t>
            </a:r>
            <a:r>
              <a:rPr lang="en-US" altLang="zh-CN" sz="1700" b="1" dirty="0">
                <a:latin typeface="Albertus MT Lt" pitchFamily="2" charset="0"/>
              </a:rPr>
              <a:t>seal</a:t>
            </a:r>
            <a:r>
              <a:rPr lang="zh-CN" altLang="en-US" sz="1700" b="1" dirty="0">
                <a:latin typeface="Albertus MT Lt" pitchFamily="2" charset="0"/>
              </a:rPr>
              <a:t>的最短编辑距离为</a:t>
            </a:r>
            <a:r>
              <a:rPr lang="en-US" altLang="zh-CN" sz="1700" b="1" dirty="0">
                <a:latin typeface="Albertus MT Lt" pitchFamily="2" charset="0"/>
              </a:rPr>
              <a:t>2</a:t>
            </a:r>
            <a:r>
              <a:rPr lang="zh-CN" altLang="en-US" sz="1700" b="1" dirty="0">
                <a:latin typeface="Albertus MT Lt" pitchFamily="2" charset="0"/>
              </a:rPr>
              <a:t>。计算公式为：</a:t>
            </a:r>
            <a:endParaRPr lang="en-US" altLang="zh-CN" sz="1700" b="1" dirty="0">
              <a:latin typeface="Albertus MT Lt" pitchFamily="2" charset="0"/>
            </a:endParaRPr>
          </a:p>
          <a:p>
            <a:r>
              <a:rPr lang="en-US" altLang="zh-CN" sz="1700" b="1" dirty="0" err="1">
                <a:latin typeface="Albertus MT Lt" pitchFamily="2" charset="0"/>
              </a:rPr>
              <a:t>distanceArray</a:t>
            </a:r>
            <a:r>
              <a:rPr lang="en-US" altLang="zh-CN" sz="1700" b="1" dirty="0">
                <a:latin typeface="Albertus MT Lt" pitchFamily="2" charset="0"/>
              </a:rPr>
              <a:t>[</a:t>
            </a:r>
            <a:r>
              <a:rPr lang="en-US" altLang="zh-CN" sz="1700" b="1" dirty="0" err="1">
                <a:latin typeface="Albertus MT Lt" pitchFamily="2" charset="0"/>
              </a:rPr>
              <a:t>i</a:t>
            </a:r>
            <a:r>
              <a:rPr lang="en-US" altLang="zh-CN" sz="1700" b="1" dirty="0">
                <a:latin typeface="Albertus MT Lt" pitchFamily="2" charset="0"/>
              </a:rPr>
              <a:t>][</a:t>
            </a:r>
            <a:r>
              <a:rPr lang="en-US" altLang="zh-CN" sz="1700" b="1" dirty="0">
                <a:solidFill>
                  <a:srgbClr val="FF0000"/>
                </a:solidFill>
                <a:latin typeface="Albertus MT Lt" pitchFamily="2" charset="0"/>
              </a:rPr>
              <a:t>j</a:t>
            </a:r>
            <a:r>
              <a:rPr lang="en-US" altLang="zh-CN" sz="1700" b="1" dirty="0">
                <a:latin typeface="Albertus MT Lt" pitchFamily="2" charset="0"/>
              </a:rPr>
              <a:t>]  = </a:t>
            </a:r>
            <a:r>
              <a:rPr lang="en-US" altLang="zh-CN" sz="1700" b="1" dirty="0">
                <a:solidFill>
                  <a:schemeClr val="accent3">
                    <a:lumMod val="75000"/>
                  </a:schemeClr>
                </a:solidFill>
                <a:latin typeface="Albertus MT Lt" pitchFamily="2" charset="0"/>
              </a:rPr>
              <a:t>1</a:t>
            </a:r>
            <a:r>
              <a:rPr lang="en-US" altLang="zh-CN" sz="1700" b="1" dirty="0">
                <a:latin typeface="Albertus MT Lt" pitchFamily="2" charset="0"/>
              </a:rPr>
              <a:t> + </a:t>
            </a:r>
            <a:r>
              <a:rPr lang="en-US" altLang="zh-CN" sz="1700" b="1" dirty="0" err="1">
                <a:latin typeface="Albertus MT Lt" pitchFamily="2" charset="0"/>
              </a:rPr>
              <a:t>distanceArray</a:t>
            </a:r>
            <a:r>
              <a:rPr lang="en-US" altLang="zh-CN" sz="1700" b="1" dirty="0">
                <a:latin typeface="Albertus MT Lt" pitchFamily="2" charset="0"/>
              </a:rPr>
              <a:t>[</a:t>
            </a:r>
            <a:r>
              <a:rPr lang="en-US" altLang="zh-CN" sz="1700" b="1" dirty="0" err="1">
                <a:latin typeface="Albertus MT Lt" pitchFamily="2" charset="0"/>
              </a:rPr>
              <a:t>i</a:t>
            </a:r>
            <a:r>
              <a:rPr lang="en-US" altLang="zh-CN" sz="1700" b="1" dirty="0">
                <a:latin typeface="Albertus MT Lt" pitchFamily="2" charset="0"/>
              </a:rPr>
              <a:t>][</a:t>
            </a:r>
            <a:r>
              <a:rPr lang="en-US" altLang="zh-CN" sz="1700" b="1" dirty="0">
                <a:solidFill>
                  <a:srgbClr val="FF0000"/>
                </a:solidFill>
                <a:latin typeface="Albertus MT Lt" pitchFamily="2" charset="0"/>
              </a:rPr>
              <a:t>j</a:t>
            </a:r>
            <a:r>
              <a:rPr lang="en-US" altLang="zh-CN" sz="1700" b="1" dirty="0">
                <a:latin typeface="Albertus MT Lt" pitchFamily="2" charset="0"/>
              </a:rPr>
              <a:t> - 1]</a:t>
            </a:r>
          </a:p>
          <a:p>
            <a:r>
              <a:rPr lang="zh-CN" altLang="en-US" sz="1700" b="1" dirty="0">
                <a:solidFill>
                  <a:srgbClr val="CC6600"/>
                </a:solidFill>
                <a:latin typeface="Albertus MT Lt" pitchFamily="2" charset="0"/>
              </a:rPr>
              <a:t>（</a:t>
            </a:r>
            <a:r>
              <a:rPr lang="en-US" altLang="zh-CN" sz="1700" b="1" dirty="0">
                <a:solidFill>
                  <a:srgbClr val="CC6600"/>
                </a:solidFill>
                <a:latin typeface="Albertus MT Lt" pitchFamily="2" charset="0"/>
              </a:rPr>
              <a:t>3</a:t>
            </a:r>
            <a:r>
              <a:rPr lang="zh-CN" altLang="en-US" sz="1700" b="1" dirty="0">
                <a:solidFill>
                  <a:srgbClr val="CC6600"/>
                </a:solidFill>
                <a:latin typeface="Albertus MT Lt" pitchFamily="2" charset="0"/>
              </a:rPr>
              <a:t>）</a:t>
            </a:r>
            <a:r>
              <a:rPr lang="en-US" altLang="zh-CN" sz="1700" b="1" dirty="0">
                <a:solidFill>
                  <a:srgbClr val="CC6600"/>
                </a:solidFill>
                <a:latin typeface="Albertus MT Lt" pitchFamily="2" charset="0"/>
              </a:rPr>
              <a:t>word1</a:t>
            </a:r>
            <a:r>
              <a:rPr lang="zh-CN" altLang="en-US" sz="1700" b="1" dirty="0">
                <a:solidFill>
                  <a:srgbClr val="CC6600"/>
                </a:solidFill>
                <a:latin typeface="Albertus MT Lt" pitchFamily="2" charset="0"/>
              </a:rPr>
              <a:t>比</a:t>
            </a:r>
            <a:r>
              <a:rPr lang="en-US" altLang="zh-CN" sz="1700" b="1" dirty="0">
                <a:solidFill>
                  <a:srgbClr val="CC6600"/>
                </a:solidFill>
                <a:latin typeface="Albertus MT Lt" pitchFamily="2" charset="0"/>
              </a:rPr>
              <a:t>word2</a:t>
            </a:r>
            <a:r>
              <a:rPr lang="zh-CN" altLang="en-US" sz="1700" b="1" dirty="0">
                <a:solidFill>
                  <a:srgbClr val="CC6600"/>
                </a:solidFill>
                <a:latin typeface="Albertus MT Lt" pitchFamily="2" charset="0"/>
              </a:rPr>
              <a:t>长</a:t>
            </a:r>
            <a:r>
              <a:rPr lang="en-US" altLang="zh-CN" sz="1700" b="1" dirty="0">
                <a:solidFill>
                  <a:srgbClr val="CC6600"/>
                </a:solidFill>
                <a:latin typeface="Albertus MT Lt" pitchFamily="2" charset="0"/>
              </a:rPr>
              <a:t>1</a:t>
            </a:r>
            <a:r>
              <a:rPr lang="zh-CN" altLang="en-US" sz="1700" b="1" dirty="0">
                <a:solidFill>
                  <a:srgbClr val="CC6600"/>
                </a:solidFill>
                <a:latin typeface="Albertus MT Lt" pitchFamily="2" charset="0"/>
              </a:rPr>
              <a:t>（</a:t>
            </a:r>
            <a:r>
              <a:rPr lang="zh-CN" altLang="en-US" sz="1700" b="1" dirty="0">
                <a:solidFill>
                  <a:srgbClr val="C00000"/>
                </a:solidFill>
                <a:latin typeface="Albertus MT Lt" pitchFamily="2" charset="0"/>
              </a:rPr>
              <a:t>分析过程类似于第二种情况，省略</a:t>
            </a:r>
            <a:r>
              <a:rPr lang="zh-CN" altLang="en-US" sz="1700" b="1" dirty="0">
                <a:solidFill>
                  <a:srgbClr val="CC6600"/>
                </a:solidFill>
                <a:latin typeface="Albertus MT Lt" pitchFamily="2" charset="0"/>
              </a:rPr>
              <a:t>）</a:t>
            </a:r>
            <a:endParaRPr lang="en-US" altLang="zh-CN" sz="1700" b="1" dirty="0">
              <a:solidFill>
                <a:srgbClr val="CC6600"/>
              </a:solidFill>
              <a:latin typeface="Albertus MT Lt" pitchFamily="2" charset="0"/>
            </a:endParaRPr>
          </a:p>
          <a:p>
            <a:r>
              <a:rPr lang="zh-CN" altLang="en-US" sz="1700" b="1" dirty="0">
                <a:latin typeface="Albertus MT Lt" pitchFamily="2" charset="0"/>
              </a:rPr>
              <a:t>假设</a:t>
            </a:r>
            <a:r>
              <a:rPr lang="en-US" altLang="zh-CN" sz="1700" b="1" dirty="0">
                <a:latin typeface="Albertus MT Lt" pitchFamily="2" charset="0"/>
              </a:rPr>
              <a:t>word1</a:t>
            </a:r>
            <a:r>
              <a:rPr lang="zh-CN" altLang="en-US" sz="1700" b="1" dirty="0">
                <a:latin typeface="Albertus MT Lt" pitchFamily="2" charset="0"/>
              </a:rPr>
              <a:t>为</a:t>
            </a:r>
            <a:r>
              <a:rPr lang="en-US" altLang="zh-CN" sz="1700" b="1" dirty="0">
                <a:latin typeface="Albertus MT Lt" pitchFamily="2" charset="0"/>
              </a:rPr>
              <a:t>seal</a:t>
            </a:r>
            <a:r>
              <a:rPr lang="zh-CN" altLang="en-US" sz="1700" b="1" dirty="0">
                <a:latin typeface="Albertus MT Lt" pitchFamily="2" charset="0"/>
              </a:rPr>
              <a:t>，</a:t>
            </a:r>
            <a:r>
              <a:rPr lang="en-US" altLang="zh-CN" sz="1700" b="1" dirty="0">
                <a:latin typeface="Albertus MT Lt" pitchFamily="2" charset="0"/>
              </a:rPr>
              <a:t>word2</a:t>
            </a:r>
            <a:r>
              <a:rPr lang="zh-CN" altLang="en-US" sz="1700" b="1" dirty="0">
                <a:latin typeface="Albertus MT Lt" pitchFamily="2" charset="0"/>
              </a:rPr>
              <a:t>为</a:t>
            </a:r>
            <a:r>
              <a:rPr lang="en-US" altLang="zh-CN" sz="1700" b="1" dirty="0">
                <a:latin typeface="Albertus MT Lt" pitchFamily="2" charset="0"/>
              </a:rPr>
              <a:t>set</a:t>
            </a:r>
            <a:r>
              <a:rPr lang="zh-CN" altLang="en-US" sz="1700" b="1" dirty="0">
                <a:latin typeface="Albertus MT Lt" pitchFamily="2" charset="0"/>
              </a:rPr>
              <a:t>。计算公式为：</a:t>
            </a:r>
            <a:endParaRPr lang="en-US" altLang="zh-CN" sz="1700" b="1" dirty="0">
              <a:latin typeface="Albertus MT Lt" pitchFamily="2" charset="0"/>
            </a:endParaRPr>
          </a:p>
          <a:p>
            <a:r>
              <a:rPr lang="en-US" altLang="zh-CN" sz="1700" b="1" dirty="0" err="1">
                <a:latin typeface="Albertus MT Lt" pitchFamily="2" charset="0"/>
              </a:rPr>
              <a:t>distanceArray</a:t>
            </a:r>
            <a:r>
              <a:rPr lang="en-US" altLang="zh-CN" sz="1700" b="1" dirty="0">
                <a:latin typeface="Albertus MT Lt" pitchFamily="2" charset="0"/>
              </a:rPr>
              <a:t>[</a:t>
            </a:r>
            <a:r>
              <a:rPr lang="en-US" altLang="zh-CN" sz="1700" b="1" dirty="0" err="1">
                <a:latin typeface="Albertus MT Lt" pitchFamily="2" charset="0"/>
              </a:rPr>
              <a:t>i</a:t>
            </a:r>
            <a:r>
              <a:rPr lang="en-US" altLang="zh-CN" sz="1700" b="1" dirty="0">
                <a:latin typeface="Albertus MT Lt" pitchFamily="2" charset="0"/>
              </a:rPr>
              <a:t>][</a:t>
            </a:r>
            <a:r>
              <a:rPr lang="en-US" altLang="zh-CN" sz="1700" b="1" dirty="0">
                <a:solidFill>
                  <a:srgbClr val="FF0000"/>
                </a:solidFill>
                <a:latin typeface="Albertus MT Lt" pitchFamily="2" charset="0"/>
              </a:rPr>
              <a:t>j</a:t>
            </a:r>
            <a:r>
              <a:rPr lang="en-US" altLang="zh-CN" sz="1700" b="1" dirty="0">
                <a:latin typeface="Albertus MT Lt" pitchFamily="2" charset="0"/>
              </a:rPr>
              <a:t>]  = </a:t>
            </a:r>
            <a:r>
              <a:rPr lang="en-US" altLang="zh-CN" sz="1700" b="1" dirty="0">
                <a:solidFill>
                  <a:schemeClr val="accent3">
                    <a:lumMod val="75000"/>
                  </a:schemeClr>
                </a:solidFill>
                <a:latin typeface="Albertus MT Lt" pitchFamily="2" charset="0"/>
              </a:rPr>
              <a:t>1</a:t>
            </a:r>
            <a:r>
              <a:rPr lang="en-US" altLang="zh-CN" sz="1700" b="1" dirty="0">
                <a:latin typeface="Albertus MT Lt" pitchFamily="2" charset="0"/>
              </a:rPr>
              <a:t> + </a:t>
            </a:r>
            <a:r>
              <a:rPr lang="en-US" altLang="zh-CN" sz="1700" b="1" dirty="0" err="1">
                <a:latin typeface="Albertus MT Lt" pitchFamily="2" charset="0"/>
              </a:rPr>
              <a:t>distanceArray</a:t>
            </a:r>
            <a:r>
              <a:rPr lang="en-US" altLang="zh-CN" sz="1700" b="1" dirty="0">
                <a:latin typeface="Albertus MT Lt" pitchFamily="2" charset="0"/>
              </a:rPr>
              <a:t>[</a:t>
            </a:r>
            <a:r>
              <a:rPr lang="en-US" altLang="zh-CN" sz="1700" b="1" dirty="0" err="1">
                <a:latin typeface="Albertus MT Lt" pitchFamily="2" charset="0"/>
              </a:rPr>
              <a:t>i</a:t>
            </a:r>
            <a:r>
              <a:rPr lang="en-US" altLang="zh-CN" sz="1700" b="1" dirty="0">
                <a:latin typeface="Albertus MT Lt" pitchFamily="2" charset="0"/>
              </a:rPr>
              <a:t> - 1][</a:t>
            </a:r>
            <a:r>
              <a:rPr lang="en-US" altLang="zh-CN" sz="1700" b="1" dirty="0">
                <a:solidFill>
                  <a:srgbClr val="FF0000"/>
                </a:solidFill>
                <a:latin typeface="Albertus MT Lt" pitchFamily="2" charset="0"/>
              </a:rPr>
              <a:t>j</a:t>
            </a:r>
            <a:r>
              <a:rPr lang="en-US" altLang="zh-CN" sz="1700" b="1" dirty="0">
                <a:latin typeface="Albertus MT Lt" pitchFamily="2" charset="0"/>
              </a:rPr>
              <a:t>]</a:t>
            </a:r>
          </a:p>
          <a:p>
            <a:r>
              <a:rPr lang="zh-CN" altLang="en-US" sz="1700" b="1" dirty="0">
                <a:solidFill>
                  <a:srgbClr val="009900"/>
                </a:solidFill>
                <a:latin typeface="Albertus MT Lt" pitchFamily="2" charset="0"/>
              </a:rPr>
              <a:t>现实可能是三种情况之一，所以，都计算，值最小的，即为所求。</a:t>
            </a:r>
            <a:endParaRPr lang="en-US" altLang="zh-CN" sz="1700" b="1" dirty="0">
              <a:solidFill>
                <a:srgbClr val="009900"/>
              </a:solidFill>
              <a:latin typeface="Albertus MT Lt" pitchFamily="2" charset="0"/>
            </a:endParaRPr>
          </a:p>
          <a:p>
            <a:r>
              <a:rPr lang="en-US" altLang="zh-CN" sz="1700" b="1" dirty="0">
                <a:latin typeface="Albertus MT Lt" pitchFamily="2" charset="0"/>
              </a:rPr>
              <a:t>5 </a:t>
            </a:r>
            <a:r>
              <a:rPr lang="zh-CN" altLang="en-US" sz="1700" b="1" dirty="0">
                <a:solidFill>
                  <a:srgbClr val="9900CC"/>
                </a:solidFill>
                <a:latin typeface="Albertus MT Lt" pitchFamily="2" charset="0"/>
              </a:rPr>
              <a:t>确定目标函数</a:t>
            </a:r>
          </a:p>
          <a:p>
            <a:r>
              <a:rPr lang="en-US" altLang="zh-CN" sz="1700" b="1" dirty="0" err="1">
                <a:latin typeface="Albertus MT Lt" pitchFamily="2" charset="0"/>
              </a:rPr>
              <a:t>distanceArray</a:t>
            </a:r>
            <a:r>
              <a:rPr lang="en-US" altLang="zh-CN" sz="1700" b="1" dirty="0">
                <a:latin typeface="Albertus MT Lt" pitchFamily="2" charset="0"/>
              </a:rPr>
              <a:t>[word1.length()][word2.length()]</a:t>
            </a:r>
            <a:r>
              <a:rPr lang="zh-CN" altLang="en-US" sz="1700" b="1" dirty="0">
                <a:latin typeface="Albertus MT Lt" pitchFamily="2" charset="0"/>
              </a:rPr>
              <a:t>，表示</a:t>
            </a:r>
            <a:r>
              <a:rPr lang="en-US" altLang="zh-CN" sz="1700" b="1" dirty="0">
                <a:latin typeface="Albertus MT Lt" pitchFamily="2" charset="0"/>
              </a:rPr>
              <a:t>word1</a:t>
            </a:r>
            <a:r>
              <a:rPr lang="zh-CN" altLang="en-US" sz="1700" b="1" dirty="0">
                <a:latin typeface="Albertus MT Lt" pitchFamily="2" charset="0"/>
              </a:rPr>
              <a:t>与</a:t>
            </a:r>
            <a:r>
              <a:rPr lang="en-US" altLang="zh-CN" sz="1700" b="1" dirty="0">
                <a:latin typeface="Albertus MT Lt" pitchFamily="2" charset="0"/>
              </a:rPr>
              <a:t>word2</a:t>
            </a:r>
            <a:r>
              <a:rPr lang="zh-CN" altLang="en-US" sz="1700" b="1" dirty="0">
                <a:latin typeface="Albertus MT Lt" pitchFamily="2" charset="0"/>
              </a:rPr>
              <a:t>的最短编辑距离</a:t>
            </a:r>
            <a:endParaRPr lang="en-US" altLang="zh-CN" sz="1700" b="1" dirty="0">
              <a:latin typeface="Albertus MT Lt" pitchFamily="2" charset="0"/>
            </a:endParaRPr>
          </a:p>
          <a:p>
            <a:endParaRPr lang="zh-CN" altLang="en-US" sz="1700" dirty="0"/>
          </a:p>
        </p:txBody>
      </p:sp>
    </p:spTree>
    <p:extLst>
      <p:ext uri="{BB962C8B-B14F-4D97-AF65-F5344CB8AC3E}">
        <p14:creationId xmlns:p14="http://schemas.microsoft.com/office/powerpoint/2010/main" val="1604201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A8305-0062-4575-AF52-7EC6C4FB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zh-CN" altLang="en-US" b="1"/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363EA3-B71F-48AC-BAB6-33BA77C53EE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40383" y="1489518"/>
            <a:ext cx="10363826" cy="3878963"/>
          </a:xfrm>
        </p:spPr>
        <p:txBody>
          <a:bodyPr>
            <a:noAutofit/>
          </a:bodyPr>
          <a:lstStyle/>
          <a:p>
            <a:r>
              <a:rPr lang="zh-CN" altLang="en-US" sz="2800" b="1" cap="none" dirty="0"/>
              <a:t>并查集的定义和特点</a:t>
            </a:r>
            <a:endParaRPr lang="en-US" altLang="zh-CN" sz="2800" b="1" cap="none" dirty="0"/>
          </a:p>
          <a:p>
            <a:r>
              <a:rPr lang="zh-CN" altLang="en-US" sz="2800" b="1" cap="none" dirty="0"/>
              <a:t>并查集的实现（</a:t>
            </a:r>
            <a:r>
              <a:rPr lang="zh-CN" altLang="en-US" sz="2800" b="1" cap="none" dirty="0">
                <a:solidFill>
                  <a:srgbClr val="0000CC"/>
                </a:solidFill>
              </a:rPr>
              <a:t>普通</a:t>
            </a:r>
            <a:r>
              <a:rPr lang="zh-CN" altLang="en-US" sz="2800" b="1" cap="none" dirty="0"/>
              <a:t>）（真题举例）</a:t>
            </a:r>
            <a:endParaRPr lang="en-US" altLang="zh-CN" sz="2800" b="1" cap="none" dirty="0"/>
          </a:p>
          <a:p>
            <a:r>
              <a:rPr lang="zh-CN" altLang="en-US" sz="2800" b="1" cap="none" dirty="0"/>
              <a:t>并查集的实现（</a:t>
            </a:r>
            <a:r>
              <a:rPr lang="zh-CN" altLang="en-US" sz="2800" b="1" cap="none" dirty="0">
                <a:solidFill>
                  <a:srgbClr val="CC00CC"/>
                </a:solidFill>
              </a:rPr>
              <a:t>路径压缩</a:t>
            </a:r>
            <a:r>
              <a:rPr lang="zh-CN" altLang="en-US" sz="2800" b="1" cap="none" dirty="0"/>
              <a:t>）（真题举例）</a:t>
            </a:r>
            <a:endParaRPr lang="en-US" altLang="zh-CN" sz="2800" b="1" cap="none" dirty="0"/>
          </a:p>
          <a:p>
            <a:r>
              <a:rPr lang="zh-CN" altLang="en-US" sz="2800" b="1" cap="none" dirty="0"/>
              <a:t>真题解析（其他知识点）</a:t>
            </a:r>
          </a:p>
        </p:txBody>
      </p:sp>
    </p:spTree>
    <p:extLst>
      <p:ext uri="{BB962C8B-B14F-4D97-AF65-F5344CB8AC3E}">
        <p14:creationId xmlns:p14="http://schemas.microsoft.com/office/powerpoint/2010/main" val="73462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0" y="43469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7711" y="503809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 dirty="0"/>
              <a:t>72. Edit Distance</a:t>
            </a:r>
            <a:endParaRPr lang="zh-CN" altLang="en-US" sz="2400" cap="none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0" y="1096354"/>
            <a:ext cx="6490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Albertus MT Lt" pitchFamily="2" charset="0"/>
              </a:rPr>
              <a:t>解法：</a:t>
            </a:r>
            <a:r>
              <a:rPr lang="zh-CN" altLang="en-US" b="1" dirty="0">
                <a:solidFill>
                  <a:srgbClr val="0000CC"/>
                </a:solidFill>
                <a:latin typeface="Albertus MT Lt" pitchFamily="2" charset="0"/>
              </a:rPr>
              <a:t>动态规划</a:t>
            </a:r>
            <a:r>
              <a:rPr lang="zh-CN" altLang="en-US" b="1" dirty="0"/>
              <a:t>（时间复杂度</a:t>
            </a:r>
            <a:r>
              <a:rPr lang="en-US" altLang="zh-CN" b="1" dirty="0"/>
              <a:t>O(</a:t>
            </a:r>
            <a:r>
              <a:rPr lang="en-US" altLang="zh-CN" b="1" dirty="0" err="1"/>
              <a:t>mn</a:t>
            </a:r>
            <a:r>
              <a:rPr lang="en-US" altLang="zh-CN" b="1" dirty="0"/>
              <a:t>)</a:t>
            </a:r>
            <a:r>
              <a:rPr lang="zh-CN" altLang="en-US" b="1" dirty="0"/>
              <a:t>，空间复杂度</a:t>
            </a:r>
            <a:r>
              <a:rPr lang="en-US" altLang="zh-CN" b="1" dirty="0"/>
              <a:t>O(</a:t>
            </a:r>
            <a:r>
              <a:rPr lang="en-US" altLang="zh-CN" b="1" dirty="0" err="1"/>
              <a:t>mn</a:t>
            </a:r>
            <a:r>
              <a:rPr lang="en-US" altLang="zh-CN" b="1" dirty="0"/>
              <a:t>)</a:t>
            </a:r>
            <a:r>
              <a:rPr lang="zh-CN" altLang="en-US" b="1" dirty="0"/>
              <a:t>）</a:t>
            </a:r>
          </a:p>
          <a:p>
            <a:r>
              <a:rPr lang="zh-CN" altLang="en-US" b="1" dirty="0">
                <a:latin typeface="Albertus MT Lt" pitchFamily="2" charset="0"/>
              </a:rPr>
              <a:t>示例代码如右图所示。</a:t>
            </a:r>
            <a:endParaRPr lang="en-US" altLang="zh-CN" b="1" dirty="0">
              <a:latin typeface="Albertus MT Lt" pitchFamily="2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FC6027-BE50-4ABD-9049-66ACBE75D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725" y="0"/>
            <a:ext cx="56292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883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67" y="138164"/>
            <a:ext cx="4023360" cy="429065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2990" y="589186"/>
            <a:ext cx="6542104" cy="5679628"/>
          </a:xfrm>
        </p:spPr>
        <p:txBody>
          <a:bodyPr/>
          <a:lstStyle/>
          <a:p>
            <a:r>
              <a:rPr lang="en-US" altLang="zh-CN" sz="2400" b="1" cap="none"/>
              <a:t>846. Hand of Straights</a:t>
            </a: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D16B3FF-DE9B-4DD6-834D-BC28C8867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812" y="1139749"/>
            <a:ext cx="8018602" cy="515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389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846. Hand of Straights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-1" y="669989"/>
            <a:ext cx="645707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0CC"/>
                </a:solidFill>
              </a:rPr>
              <a:t>红黑树简介</a:t>
            </a:r>
          </a:p>
          <a:p>
            <a:r>
              <a:rPr lang="zh-CN" altLang="en-US" b="1" dirty="0"/>
              <a:t>参见：</a:t>
            </a:r>
            <a:r>
              <a:rPr lang="en-US" altLang="zh-CN" b="1" dirty="0"/>
              <a:t>http://www.sohu.com/a/201923614_466939</a:t>
            </a:r>
          </a:p>
          <a:p>
            <a:r>
              <a:rPr lang="zh-CN" altLang="en-US" b="1" dirty="0"/>
              <a:t>红黑树：</a:t>
            </a:r>
            <a:r>
              <a:rPr lang="zh-CN" altLang="en-US" b="1" dirty="0">
                <a:solidFill>
                  <a:srgbClr val="FF3399"/>
                </a:solidFill>
              </a:rPr>
              <a:t>自平衡</a:t>
            </a:r>
            <a:r>
              <a:rPr lang="zh-CN" altLang="en-US" b="1" dirty="0"/>
              <a:t>（从根到叶子的最长路径不会超过最短路径的</a:t>
            </a:r>
            <a:r>
              <a:rPr lang="en-US" altLang="zh-CN" b="1" dirty="0"/>
              <a:t>2</a:t>
            </a:r>
            <a:r>
              <a:rPr lang="zh-CN" altLang="en-US" b="1" dirty="0"/>
              <a:t>倍）的</a:t>
            </a:r>
            <a:r>
              <a:rPr lang="zh-CN" altLang="en-US" b="1" dirty="0">
                <a:solidFill>
                  <a:srgbClr val="FF3399"/>
                </a:solidFill>
              </a:rPr>
              <a:t>二叉查找</a:t>
            </a:r>
            <a:r>
              <a:rPr lang="zh-CN" altLang="en-US" b="1" dirty="0"/>
              <a:t>（左孩子</a:t>
            </a:r>
            <a:r>
              <a:rPr lang="en-US" altLang="zh-CN" b="1" dirty="0"/>
              <a:t>-&gt;</a:t>
            </a:r>
            <a:r>
              <a:rPr lang="zh-CN" altLang="en-US" b="1" dirty="0"/>
              <a:t>自己</a:t>
            </a:r>
            <a:r>
              <a:rPr lang="en-US" altLang="zh-CN" b="1" dirty="0"/>
              <a:t>-&gt;</a:t>
            </a:r>
            <a:r>
              <a:rPr lang="zh-CN" altLang="en-US" b="1" dirty="0"/>
              <a:t>右孩子，数值有序）树</a:t>
            </a:r>
            <a:endParaRPr lang="en-US" altLang="zh-CN" b="1" dirty="0"/>
          </a:p>
          <a:p>
            <a:endParaRPr lang="en-US" altLang="zh-CN" b="1" dirty="0">
              <a:solidFill>
                <a:srgbClr val="0000CC"/>
              </a:solidFill>
            </a:endParaRPr>
          </a:p>
          <a:p>
            <a:r>
              <a:rPr lang="zh-CN" altLang="en-US" b="1" dirty="0">
                <a:solidFill>
                  <a:srgbClr val="0000CC"/>
                </a:solidFill>
              </a:rPr>
              <a:t>特点</a:t>
            </a:r>
            <a:r>
              <a:rPr lang="zh-CN" altLang="en-US" b="1" dirty="0"/>
              <a:t>：</a:t>
            </a:r>
          </a:p>
          <a:p>
            <a:r>
              <a:rPr lang="en-US" altLang="zh-CN" b="1" dirty="0"/>
              <a:t>1 </a:t>
            </a:r>
            <a:r>
              <a:rPr lang="zh-CN" altLang="en-US" b="1" dirty="0"/>
              <a:t>节点是</a:t>
            </a:r>
            <a:r>
              <a:rPr lang="zh-CN" altLang="en-US" b="1" dirty="0">
                <a:solidFill>
                  <a:srgbClr val="FF0000"/>
                </a:solidFill>
              </a:rPr>
              <a:t>红色</a:t>
            </a:r>
            <a:r>
              <a:rPr lang="zh-CN" altLang="en-US" b="1" dirty="0"/>
              <a:t>或者黑色</a:t>
            </a:r>
          </a:p>
          <a:p>
            <a:r>
              <a:rPr lang="en-US" altLang="zh-CN" b="1" dirty="0"/>
              <a:t>2 </a:t>
            </a:r>
            <a:r>
              <a:rPr lang="zh-CN" altLang="en-US" b="1" dirty="0"/>
              <a:t>根节点是黑色</a:t>
            </a:r>
          </a:p>
          <a:p>
            <a:r>
              <a:rPr lang="en-US" altLang="zh-CN" b="1" dirty="0"/>
              <a:t>3 </a:t>
            </a:r>
            <a:r>
              <a:rPr lang="zh-CN" altLang="en-US" b="1" dirty="0"/>
              <a:t>每个叶子节点都是黑色的空节点（</a:t>
            </a:r>
            <a:r>
              <a:rPr lang="en-US" altLang="zh-CN" b="1" dirty="0"/>
              <a:t>NULL</a:t>
            </a:r>
            <a:r>
              <a:rPr lang="zh-CN" altLang="en-US" b="1" dirty="0"/>
              <a:t>）</a:t>
            </a:r>
          </a:p>
          <a:p>
            <a:r>
              <a:rPr lang="en-US" altLang="zh-CN" b="1" dirty="0"/>
              <a:t>4 </a:t>
            </a:r>
            <a:r>
              <a:rPr lang="zh-CN" altLang="en-US" b="1" dirty="0"/>
              <a:t>每个</a:t>
            </a:r>
            <a:r>
              <a:rPr lang="zh-CN" altLang="en-US" b="1" dirty="0">
                <a:solidFill>
                  <a:srgbClr val="FF0000"/>
                </a:solidFill>
              </a:rPr>
              <a:t>红色</a:t>
            </a:r>
            <a:r>
              <a:rPr lang="zh-CN" altLang="en-US" b="1" dirty="0"/>
              <a:t>节点的两个子节点都是黑色</a:t>
            </a:r>
          </a:p>
          <a:p>
            <a:r>
              <a:rPr lang="en-US" altLang="zh-CN" b="1" dirty="0"/>
              <a:t>5 </a:t>
            </a:r>
            <a:r>
              <a:rPr lang="zh-CN" altLang="en-US" b="1" dirty="0"/>
              <a:t>从任一节点到其每个叶子的所有路径都包含相同数目的黑色节点（</a:t>
            </a:r>
            <a:r>
              <a:rPr lang="zh-CN" altLang="en-US" b="1" dirty="0">
                <a:solidFill>
                  <a:srgbClr val="009900"/>
                </a:solidFill>
              </a:rPr>
              <a:t>确保自平衡特性</a:t>
            </a:r>
            <a:r>
              <a:rPr lang="zh-CN" altLang="en-US" b="1" dirty="0"/>
              <a:t>）</a:t>
            </a:r>
          </a:p>
          <a:p>
            <a:r>
              <a:rPr lang="zh-CN" altLang="en-US" b="1" dirty="0"/>
              <a:t> </a:t>
            </a:r>
          </a:p>
          <a:p>
            <a:r>
              <a:rPr lang="zh-CN" altLang="en-US" b="1" dirty="0">
                <a:solidFill>
                  <a:srgbClr val="0000CC"/>
                </a:solidFill>
              </a:rPr>
              <a:t>调整方法</a:t>
            </a:r>
            <a:r>
              <a:rPr lang="zh-CN" altLang="en-US" b="1" dirty="0"/>
              <a:t>：</a:t>
            </a:r>
          </a:p>
          <a:p>
            <a:r>
              <a:rPr lang="zh-CN" altLang="en-US" b="1" dirty="0">
                <a:solidFill>
                  <a:srgbClr val="FF3399"/>
                </a:solidFill>
              </a:rPr>
              <a:t>变色</a:t>
            </a:r>
            <a:r>
              <a:rPr lang="zh-CN" altLang="en-US" b="1" dirty="0"/>
              <a:t>（</a:t>
            </a:r>
            <a:r>
              <a:rPr lang="zh-CN" altLang="en-US" b="1" dirty="0">
                <a:solidFill>
                  <a:srgbClr val="FF0000"/>
                </a:solidFill>
              </a:rPr>
              <a:t>红</a:t>
            </a:r>
            <a:r>
              <a:rPr lang="zh-CN" altLang="en-US" b="1" dirty="0"/>
              <a:t>变黑或者黑变</a:t>
            </a:r>
            <a:r>
              <a:rPr lang="zh-CN" altLang="en-US" b="1" dirty="0">
                <a:solidFill>
                  <a:srgbClr val="FF0000"/>
                </a:solidFill>
              </a:rPr>
              <a:t>红</a:t>
            </a:r>
            <a:r>
              <a:rPr lang="zh-CN" altLang="en-US" b="1" dirty="0"/>
              <a:t>）</a:t>
            </a:r>
            <a:r>
              <a:rPr lang="en-US" altLang="zh-CN" b="1" dirty="0"/>
              <a:t>+</a:t>
            </a:r>
            <a:r>
              <a:rPr lang="zh-CN" altLang="en-US" b="1" dirty="0">
                <a:solidFill>
                  <a:srgbClr val="FF3399"/>
                </a:solidFill>
              </a:rPr>
              <a:t>旋转</a:t>
            </a:r>
            <a:r>
              <a:rPr lang="zh-CN" altLang="en-US" b="1" dirty="0"/>
              <a:t>（左旋转或者右旋转）</a:t>
            </a:r>
          </a:p>
          <a:p>
            <a:r>
              <a:rPr lang="en-US" altLang="zh-CN" b="1" dirty="0"/>
              <a:t>Java</a:t>
            </a:r>
            <a:r>
              <a:rPr lang="zh-CN" altLang="en-US" b="1" dirty="0"/>
              <a:t>源代码参见：</a:t>
            </a:r>
          </a:p>
          <a:p>
            <a:r>
              <a:rPr lang="en-US" altLang="zh-CN" b="1" dirty="0"/>
              <a:t>https://www.cnblogs.com/skywang12345/p/3624343.html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1673BB4-4B8A-4543-A81C-59235547621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672307" y="1416401"/>
            <a:ext cx="5274310" cy="303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083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846. Hand of Straights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-2" y="669989"/>
            <a:ext cx="677962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解法：</a:t>
            </a:r>
            <a:r>
              <a:rPr lang="zh-CN" altLang="en-US" b="1" dirty="0">
                <a:solidFill>
                  <a:srgbClr val="0000CC"/>
                </a:solidFill>
              </a:rPr>
              <a:t>红黑树（</a:t>
            </a:r>
            <a:r>
              <a:rPr lang="en-US" altLang="zh-CN" b="1" dirty="0" err="1">
                <a:solidFill>
                  <a:srgbClr val="0000CC"/>
                </a:solidFill>
              </a:rPr>
              <a:t>TreeMap</a:t>
            </a:r>
            <a:r>
              <a:rPr lang="zh-CN" altLang="en-US" b="1" dirty="0">
                <a:solidFill>
                  <a:srgbClr val="0000CC"/>
                </a:solidFill>
              </a:rPr>
              <a:t>）</a:t>
            </a:r>
            <a:r>
              <a:rPr lang="zh-CN" altLang="en-US" b="1" dirty="0"/>
              <a:t>（时间复杂度</a:t>
            </a:r>
            <a:r>
              <a:rPr lang="en-US" altLang="zh-CN" b="1" dirty="0"/>
              <a:t>O(</a:t>
            </a:r>
            <a:r>
              <a:rPr lang="en-US" altLang="zh-CN" b="1" dirty="0" err="1"/>
              <a:t>nlogn</a:t>
            </a:r>
            <a:r>
              <a:rPr lang="en-US" altLang="zh-CN" b="1" dirty="0"/>
              <a:t>)</a:t>
            </a:r>
            <a:r>
              <a:rPr lang="zh-CN" altLang="en-US" b="1" dirty="0"/>
              <a:t>，空间复杂度</a:t>
            </a:r>
            <a:r>
              <a:rPr lang="en-US" altLang="zh-CN" b="1" dirty="0"/>
              <a:t>O(n)</a:t>
            </a:r>
            <a:r>
              <a:rPr lang="zh-CN" altLang="en-US" b="1" dirty="0"/>
              <a:t>）</a:t>
            </a:r>
          </a:p>
          <a:p>
            <a:r>
              <a:rPr lang="en-US" altLang="zh-CN" b="1" dirty="0"/>
              <a:t>1 </a:t>
            </a:r>
            <a:r>
              <a:rPr lang="zh-CN" altLang="en-US" b="1" dirty="0"/>
              <a:t>如果</a:t>
            </a:r>
            <a:r>
              <a:rPr lang="en-US" altLang="zh-CN" b="1" dirty="0"/>
              <a:t>hand</a:t>
            </a:r>
            <a:r>
              <a:rPr lang="zh-CN" altLang="en-US" b="1" dirty="0"/>
              <a:t>的长度和</a:t>
            </a:r>
            <a:r>
              <a:rPr lang="en-US" altLang="zh-CN" b="1" dirty="0"/>
              <a:t>W</a:t>
            </a:r>
            <a:r>
              <a:rPr lang="zh-CN" altLang="en-US" b="1" dirty="0"/>
              <a:t>同时为</a:t>
            </a:r>
            <a:r>
              <a:rPr lang="en-US" altLang="zh-CN" b="1" dirty="0"/>
              <a:t>0</a:t>
            </a:r>
            <a:r>
              <a:rPr lang="zh-CN" altLang="en-US" b="1" dirty="0"/>
              <a:t>，返回</a:t>
            </a:r>
            <a:r>
              <a:rPr lang="en-US" altLang="zh-CN" b="1" dirty="0"/>
              <a:t>true</a:t>
            </a:r>
          </a:p>
          <a:p>
            <a:r>
              <a:rPr lang="en-US" altLang="zh-CN" b="1" dirty="0"/>
              <a:t>2 </a:t>
            </a:r>
            <a:r>
              <a:rPr lang="zh-CN" altLang="en-US" b="1" dirty="0"/>
              <a:t>如果参数非法，返回</a:t>
            </a:r>
            <a:r>
              <a:rPr lang="en-US" altLang="zh-CN" b="1" dirty="0"/>
              <a:t>false</a:t>
            </a:r>
          </a:p>
          <a:p>
            <a:r>
              <a:rPr lang="en-US" altLang="zh-CN" b="1" dirty="0"/>
              <a:t>3 </a:t>
            </a:r>
            <a:r>
              <a:rPr lang="zh-CN" altLang="en-US" b="1" dirty="0"/>
              <a:t>创建</a:t>
            </a:r>
            <a:r>
              <a:rPr lang="en-US" altLang="zh-CN" b="1" dirty="0" err="1"/>
              <a:t>TreeMap</a:t>
            </a:r>
            <a:r>
              <a:rPr lang="zh-CN" altLang="en-US" b="1" dirty="0"/>
              <a:t>变量</a:t>
            </a:r>
            <a:r>
              <a:rPr lang="en-US" altLang="zh-CN" b="1" dirty="0" err="1"/>
              <a:t>handMap</a:t>
            </a:r>
            <a:r>
              <a:rPr lang="zh-CN" altLang="en-US" b="1" dirty="0"/>
              <a:t>，初始化</a:t>
            </a:r>
            <a:r>
              <a:rPr lang="en-US" altLang="zh-CN" b="1" dirty="0" err="1"/>
              <a:t>startKey</a:t>
            </a:r>
            <a:r>
              <a:rPr lang="zh-CN" altLang="en-US" b="1" dirty="0"/>
              <a:t>、</a:t>
            </a:r>
            <a:r>
              <a:rPr lang="en-US" altLang="zh-CN" b="1" dirty="0" err="1"/>
              <a:t>endKey</a:t>
            </a:r>
            <a:r>
              <a:rPr lang="zh-CN" altLang="en-US" b="1" dirty="0"/>
              <a:t>、</a:t>
            </a:r>
            <a:r>
              <a:rPr lang="en-US" altLang="zh-CN" b="1" dirty="0" err="1"/>
              <a:t>currentAmount</a:t>
            </a:r>
            <a:r>
              <a:rPr lang="zh-CN" altLang="en-US" b="1" dirty="0"/>
              <a:t>为</a:t>
            </a:r>
            <a:r>
              <a:rPr lang="en-US" altLang="zh-CN" b="1" dirty="0"/>
              <a:t>0</a:t>
            </a:r>
          </a:p>
          <a:p>
            <a:r>
              <a:rPr lang="en-US" altLang="zh-CN" b="1" dirty="0"/>
              <a:t>4 </a:t>
            </a:r>
            <a:r>
              <a:rPr lang="zh-CN" altLang="en-US" b="1" dirty="0"/>
              <a:t>将</a:t>
            </a:r>
            <a:r>
              <a:rPr lang="en-US" altLang="zh-CN" b="1" dirty="0"/>
              <a:t>hand</a:t>
            </a:r>
            <a:r>
              <a:rPr lang="zh-CN" altLang="en-US" b="1" dirty="0"/>
              <a:t>数组存入</a:t>
            </a:r>
            <a:r>
              <a:rPr lang="en-US" altLang="zh-CN" b="1" dirty="0" err="1"/>
              <a:t>handMap</a:t>
            </a:r>
            <a:r>
              <a:rPr lang="zh-CN" altLang="en-US" b="1" dirty="0"/>
              <a:t>，</a:t>
            </a:r>
            <a:r>
              <a:rPr lang="en-US" altLang="zh-CN" b="1" dirty="0">
                <a:solidFill>
                  <a:srgbClr val="FF3399"/>
                </a:solidFill>
              </a:rPr>
              <a:t>key</a:t>
            </a:r>
            <a:r>
              <a:rPr lang="zh-CN" altLang="en-US" b="1" dirty="0"/>
              <a:t>：</a:t>
            </a:r>
            <a:r>
              <a:rPr lang="en-US" altLang="zh-CN" b="1" dirty="0"/>
              <a:t>hand</a:t>
            </a:r>
            <a:r>
              <a:rPr lang="zh-CN" altLang="en-US" b="1" dirty="0"/>
              <a:t>中的</a:t>
            </a:r>
            <a:r>
              <a:rPr lang="zh-CN" altLang="en-US" b="1" dirty="0">
                <a:solidFill>
                  <a:srgbClr val="CC6600"/>
                </a:solidFill>
              </a:rPr>
              <a:t>元素值</a:t>
            </a:r>
            <a:r>
              <a:rPr lang="zh-CN" altLang="en-US" b="1" dirty="0"/>
              <a:t>，</a:t>
            </a:r>
            <a:r>
              <a:rPr lang="en-US" altLang="zh-CN" b="1" dirty="0">
                <a:solidFill>
                  <a:srgbClr val="9900CC"/>
                </a:solidFill>
              </a:rPr>
              <a:t>value</a:t>
            </a:r>
            <a:r>
              <a:rPr lang="zh-CN" altLang="en-US" b="1" dirty="0"/>
              <a:t>：元素出现的</a:t>
            </a:r>
            <a:r>
              <a:rPr lang="zh-CN" altLang="en-US" b="1" dirty="0">
                <a:solidFill>
                  <a:srgbClr val="CC6600"/>
                </a:solidFill>
              </a:rPr>
              <a:t>次数</a:t>
            </a:r>
            <a:r>
              <a:rPr lang="zh-CN" altLang="en-US" b="1" dirty="0"/>
              <a:t>（</a:t>
            </a:r>
            <a:r>
              <a:rPr lang="en-US" altLang="zh-CN" b="1" dirty="0" err="1"/>
              <a:t>TreeMap</a:t>
            </a:r>
            <a:r>
              <a:rPr lang="zh-CN" altLang="en-US" b="1" dirty="0"/>
              <a:t>的性质，保证了</a:t>
            </a:r>
            <a:r>
              <a:rPr lang="zh-CN" altLang="en-US" b="1" dirty="0">
                <a:solidFill>
                  <a:srgbClr val="FF0000"/>
                </a:solidFill>
              </a:rPr>
              <a:t>所有</a:t>
            </a:r>
            <a:r>
              <a:rPr lang="en-US" altLang="zh-CN" b="1" dirty="0">
                <a:solidFill>
                  <a:srgbClr val="FF0000"/>
                </a:solidFill>
              </a:rPr>
              <a:t>key</a:t>
            </a:r>
            <a:r>
              <a:rPr lang="zh-CN" altLang="en-US" b="1" dirty="0">
                <a:solidFill>
                  <a:srgbClr val="FF0000"/>
                </a:solidFill>
              </a:rPr>
              <a:t>升序排列</a:t>
            </a:r>
            <a:r>
              <a:rPr lang="en-US" altLang="zh-CN" b="1" dirty="0"/>
              <a:t>[</a:t>
            </a:r>
            <a:r>
              <a:rPr lang="zh-CN" altLang="en-US" b="1" dirty="0">
                <a:solidFill>
                  <a:srgbClr val="0000CC"/>
                </a:solidFill>
              </a:rPr>
              <a:t>默认</a:t>
            </a:r>
            <a:r>
              <a:rPr lang="en-US" altLang="zh-CN" b="1" dirty="0"/>
              <a:t>]</a:t>
            </a:r>
            <a:r>
              <a:rPr lang="zh-CN" altLang="en-US" b="1" dirty="0"/>
              <a:t>）</a:t>
            </a:r>
          </a:p>
          <a:p>
            <a:r>
              <a:rPr lang="en-US" altLang="zh-CN" b="1" dirty="0"/>
              <a:t>5 </a:t>
            </a:r>
            <a:r>
              <a:rPr lang="zh-CN" altLang="en-US" b="1" dirty="0"/>
              <a:t>在</a:t>
            </a:r>
            <a:r>
              <a:rPr lang="en-US" altLang="zh-CN" b="1" dirty="0" err="1"/>
              <a:t>handMap</a:t>
            </a:r>
            <a:r>
              <a:rPr lang="zh-CN" altLang="en-US" b="1" dirty="0"/>
              <a:t>非空的情况下，依次执行如下操作：</a:t>
            </a:r>
          </a:p>
          <a:p>
            <a:r>
              <a:rPr lang="zh-CN" altLang="en-US" b="1" dirty="0"/>
              <a:t>    </a:t>
            </a:r>
            <a:r>
              <a:rPr lang="en-US" altLang="zh-CN" b="1" dirty="0"/>
              <a:t>5.1 </a:t>
            </a:r>
            <a:r>
              <a:rPr lang="en-US" altLang="zh-CN" b="1" dirty="0" err="1">
                <a:solidFill>
                  <a:srgbClr val="FF3399"/>
                </a:solidFill>
              </a:rPr>
              <a:t>startKey</a:t>
            </a:r>
            <a:r>
              <a:rPr lang="zh-CN" altLang="en-US" b="1" dirty="0"/>
              <a:t>赋值为</a:t>
            </a:r>
            <a:r>
              <a:rPr lang="en-US" altLang="zh-CN" b="1" dirty="0" err="1"/>
              <a:t>handMap</a:t>
            </a:r>
            <a:r>
              <a:rPr lang="zh-CN" altLang="en-US" b="1" dirty="0"/>
              <a:t>的</a:t>
            </a:r>
            <a:r>
              <a:rPr lang="en-US" altLang="zh-CN" b="1" dirty="0" err="1"/>
              <a:t>firstKey</a:t>
            </a:r>
            <a:endParaRPr lang="en-US" altLang="zh-CN" b="1" dirty="0"/>
          </a:p>
          <a:p>
            <a:r>
              <a:rPr lang="en-US" altLang="zh-CN" b="1" dirty="0"/>
              <a:t>    5.2 </a:t>
            </a:r>
            <a:r>
              <a:rPr lang="en-US" altLang="zh-CN" b="1" dirty="0" err="1">
                <a:solidFill>
                  <a:srgbClr val="CC00CC"/>
                </a:solidFill>
              </a:rPr>
              <a:t>endKey</a:t>
            </a:r>
            <a:r>
              <a:rPr lang="zh-CN" altLang="en-US" b="1" dirty="0"/>
              <a:t>赋值为</a:t>
            </a:r>
            <a:r>
              <a:rPr lang="en-US" altLang="zh-CN" b="1" dirty="0" err="1"/>
              <a:t>startKey</a:t>
            </a:r>
            <a:r>
              <a:rPr lang="en-US" altLang="zh-CN" b="1" dirty="0"/>
              <a:t> + W – 1</a:t>
            </a:r>
          </a:p>
          <a:p>
            <a:r>
              <a:rPr lang="en-US" altLang="zh-CN" b="1" dirty="0"/>
              <a:t>    5.3 </a:t>
            </a:r>
            <a:r>
              <a:rPr lang="zh-CN" altLang="en-US" b="1" dirty="0"/>
              <a:t>游标</a:t>
            </a:r>
            <a:r>
              <a:rPr lang="en-US" altLang="zh-CN" b="1" dirty="0" err="1"/>
              <a:t>i</a:t>
            </a:r>
            <a:r>
              <a:rPr lang="zh-CN" altLang="en-US" b="1" dirty="0"/>
              <a:t>从</a:t>
            </a:r>
            <a:r>
              <a:rPr lang="en-US" altLang="zh-CN" b="1" dirty="0" err="1"/>
              <a:t>startKey</a:t>
            </a:r>
            <a:r>
              <a:rPr lang="zh-CN" altLang="en-US" b="1" dirty="0"/>
              <a:t>遍历至</a:t>
            </a:r>
            <a:r>
              <a:rPr lang="en-US" altLang="zh-CN" b="1" dirty="0" err="1"/>
              <a:t>endKey</a:t>
            </a:r>
            <a:r>
              <a:rPr lang="zh-CN" altLang="en-US" b="1" dirty="0"/>
              <a:t>，依次执行如下操作：</a:t>
            </a:r>
          </a:p>
          <a:p>
            <a:r>
              <a:rPr lang="zh-CN" altLang="en-US" b="1" dirty="0"/>
              <a:t>        </a:t>
            </a:r>
            <a:r>
              <a:rPr lang="en-US" altLang="zh-CN" b="1" dirty="0"/>
              <a:t>5.3.1 </a:t>
            </a:r>
            <a:r>
              <a:rPr lang="zh-CN" altLang="en-US" b="1" dirty="0">
                <a:solidFill>
                  <a:srgbClr val="009900"/>
                </a:solidFill>
              </a:rPr>
              <a:t>如果</a:t>
            </a:r>
            <a:r>
              <a:rPr lang="en-US" altLang="zh-CN" b="1" dirty="0" err="1">
                <a:solidFill>
                  <a:srgbClr val="009900"/>
                </a:solidFill>
              </a:rPr>
              <a:t>handMap</a:t>
            </a:r>
            <a:r>
              <a:rPr lang="zh-CN" altLang="en-US" b="1" dirty="0">
                <a:solidFill>
                  <a:srgbClr val="009900"/>
                </a:solidFill>
              </a:rPr>
              <a:t>中值为</a:t>
            </a:r>
            <a:r>
              <a:rPr lang="en-US" altLang="zh-CN" b="1" dirty="0" err="1">
                <a:solidFill>
                  <a:srgbClr val="009900"/>
                </a:solidFill>
              </a:rPr>
              <a:t>i</a:t>
            </a:r>
            <a:r>
              <a:rPr lang="zh-CN" altLang="en-US" b="1" dirty="0">
                <a:solidFill>
                  <a:srgbClr val="009900"/>
                </a:solidFill>
              </a:rPr>
              <a:t>的</a:t>
            </a:r>
            <a:r>
              <a:rPr lang="en-US" altLang="zh-CN" b="1" dirty="0">
                <a:solidFill>
                  <a:srgbClr val="009900"/>
                </a:solidFill>
              </a:rPr>
              <a:t>key</a:t>
            </a:r>
            <a:r>
              <a:rPr lang="zh-CN" altLang="en-US" b="1" dirty="0">
                <a:solidFill>
                  <a:srgbClr val="009900"/>
                </a:solidFill>
              </a:rPr>
              <a:t>不存在，则返回</a:t>
            </a:r>
            <a:r>
              <a:rPr lang="en-US" altLang="zh-CN" b="1" dirty="0">
                <a:solidFill>
                  <a:srgbClr val="009900"/>
                </a:solidFill>
              </a:rPr>
              <a:t>false</a:t>
            </a:r>
          </a:p>
          <a:p>
            <a:r>
              <a:rPr lang="en-US" altLang="zh-CN" b="1" dirty="0"/>
              <a:t>        5.3.2 </a:t>
            </a:r>
            <a:r>
              <a:rPr lang="zh-CN" altLang="en-US" b="1" dirty="0"/>
              <a:t>将</a:t>
            </a:r>
            <a:r>
              <a:rPr lang="en-US" altLang="zh-CN" b="1" dirty="0" err="1"/>
              <a:t>handMap</a:t>
            </a:r>
            <a:r>
              <a:rPr lang="zh-CN" altLang="en-US" b="1" dirty="0"/>
              <a:t>中</a:t>
            </a:r>
            <a:r>
              <a:rPr lang="en-US" altLang="zh-CN" b="1" dirty="0"/>
              <a:t>key</a:t>
            </a:r>
            <a:r>
              <a:rPr lang="zh-CN" altLang="en-US" b="1" dirty="0"/>
              <a:t>为</a:t>
            </a:r>
            <a:r>
              <a:rPr lang="en-US" altLang="zh-CN" b="1" dirty="0" err="1"/>
              <a:t>i</a:t>
            </a:r>
            <a:r>
              <a:rPr lang="zh-CN" altLang="en-US" b="1" dirty="0"/>
              <a:t>的</a:t>
            </a:r>
            <a:r>
              <a:rPr lang="en-US" altLang="zh-CN" b="1" dirty="0"/>
              <a:t>value</a:t>
            </a:r>
            <a:r>
              <a:rPr lang="zh-CN" altLang="en-US" b="1" dirty="0"/>
              <a:t>赋值给</a:t>
            </a:r>
            <a:r>
              <a:rPr lang="en-US" altLang="zh-CN" b="1" dirty="0" err="1"/>
              <a:t>currentAmount</a:t>
            </a:r>
            <a:r>
              <a:rPr lang="zh-CN" altLang="en-US" b="1" dirty="0"/>
              <a:t>，判断其值是否为</a:t>
            </a:r>
            <a:r>
              <a:rPr lang="en-US" altLang="zh-CN" b="1" dirty="0"/>
              <a:t>1</a:t>
            </a:r>
          </a:p>
          <a:p>
            <a:r>
              <a:rPr lang="en-US" altLang="zh-CN" b="1" dirty="0"/>
              <a:t>            5.3.2.1 </a:t>
            </a:r>
            <a:r>
              <a:rPr lang="zh-CN" altLang="en-US" b="1" dirty="0"/>
              <a:t>是的话，将</a:t>
            </a:r>
            <a:r>
              <a:rPr lang="en-US" altLang="zh-CN" b="1" dirty="0"/>
              <a:t>key</a:t>
            </a:r>
            <a:r>
              <a:rPr lang="zh-CN" altLang="en-US" b="1" dirty="0"/>
              <a:t>为</a:t>
            </a:r>
            <a:r>
              <a:rPr lang="en-US" altLang="zh-CN" b="1" dirty="0" err="1"/>
              <a:t>i</a:t>
            </a:r>
            <a:r>
              <a:rPr lang="zh-CN" altLang="en-US" b="1" dirty="0"/>
              <a:t>的元素从</a:t>
            </a:r>
            <a:r>
              <a:rPr lang="en-US" altLang="zh-CN" b="1" dirty="0" err="1"/>
              <a:t>handMap</a:t>
            </a:r>
            <a:r>
              <a:rPr lang="zh-CN" altLang="en-US" b="1" dirty="0"/>
              <a:t>中删掉（</a:t>
            </a:r>
            <a:r>
              <a:rPr lang="zh-CN" altLang="en-US" b="1" dirty="0">
                <a:solidFill>
                  <a:srgbClr val="0000CC"/>
                </a:solidFill>
              </a:rPr>
              <a:t>用完</a:t>
            </a:r>
            <a:r>
              <a:rPr lang="zh-CN" altLang="en-US" b="1" dirty="0"/>
              <a:t>）</a:t>
            </a:r>
          </a:p>
          <a:p>
            <a:r>
              <a:rPr lang="zh-CN" altLang="en-US" b="1" dirty="0"/>
              <a:t>            </a:t>
            </a:r>
            <a:r>
              <a:rPr lang="en-US" altLang="zh-CN" b="1" dirty="0"/>
              <a:t>5.3.2.2 </a:t>
            </a:r>
            <a:r>
              <a:rPr lang="zh-CN" altLang="en-US" b="1" dirty="0"/>
              <a:t>否的话，将</a:t>
            </a:r>
            <a:r>
              <a:rPr lang="en-US" altLang="zh-CN" b="1" dirty="0"/>
              <a:t>key</a:t>
            </a:r>
            <a:r>
              <a:rPr lang="zh-CN" altLang="en-US" b="1" dirty="0"/>
              <a:t>为</a:t>
            </a:r>
            <a:r>
              <a:rPr lang="en-US" altLang="zh-CN" b="1" dirty="0" err="1"/>
              <a:t>i</a:t>
            </a:r>
            <a:r>
              <a:rPr lang="zh-CN" altLang="en-US" b="1" dirty="0"/>
              <a:t>的元素的</a:t>
            </a:r>
            <a:r>
              <a:rPr lang="en-US" altLang="zh-CN" b="1" dirty="0"/>
              <a:t>value</a:t>
            </a:r>
            <a:r>
              <a:rPr lang="zh-CN" altLang="en-US" b="1" dirty="0"/>
              <a:t>减一（</a:t>
            </a:r>
            <a:r>
              <a:rPr lang="zh-CN" altLang="en-US" b="1" dirty="0">
                <a:solidFill>
                  <a:srgbClr val="0000CC"/>
                </a:solidFill>
              </a:rPr>
              <a:t>没用完</a:t>
            </a:r>
            <a:r>
              <a:rPr lang="zh-CN" altLang="en-US" b="1" dirty="0"/>
              <a:t>）</a:t>
            </a:r>
          </a:p>
          <a:p>
            <a:r>
              <a:rPr lang="en-US" altLang="zh-CN" b="1" dirty="0"/>
              <a:t>6 </a:t>
            </a:r>
            <a:r>
              <a:rPr lang="zh-CN" altLang="en-US" b="1" dirty="0"/>
              <a:t>返回</a:t>
            </a:r>
            <a:r>
              <a:rPr lang="en-US" altLang="zh-CN" b="1" dirty="0"/>
              <a:t>true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6D6AA48-CB3A-4AAB-8804-4E576798D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548" y="0"/>
            <a:ext cx="52914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27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67" y="138164"/>
            <a:ext cx="4023360" cy="429065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2990" y="589186"/>
            <a:ext cx="6542104" cy="5679628"/>
          </a:xfrm>
        </p:spPr>
        <p:txBody>
          <a:bodyPr/>
          <a:lstStyle/>
          <a:p>
            <a:r>
              <a:rPr lang="en-US" altLang="zh-CN" sz="2400" b="1" cap="none"/>
              <a:t>334. Increasing Triplet Subsequence</a:t>
            </a: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F658E84-1AF5-4718-9F30-ABA00525E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644" y="1516320"/>
            <a:ext cx="8708405" cy="475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854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334. Increasing Triplet Subsequence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-1" y="669989"/>
            <a:ext cx="645707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解法：</a:t>
            </a:r>
            <a:r>
              <a:rPr lang="zh-CN" altLang="en-US" b="1" dirty="0">
                <a:solidFill>
                  <a:srgbClr val="0000CC"/>
                </a:solidFill>
              </a:rPr>
              <a:t>找第二大的数</a:t>
            </a:r>
            <a:r>
              <a:rPr lang="zh-CN" altLang="en-US" b="1" dirty="0"/>
              <a:t>（时间复杂度</a:t>
            </a:r>
            <a:r>
              <a:rPr lang="en-US" altLang="zh-CN" b="1" dirty="0"/>
              <a:t>O(n)</a:t>
            </a:r>
            <a:r>
              <a:rPr lang="zh-CN" altLang="en-US" b="1" dirty="0"/>
              <a:t>，空间复杂度</a:t>
            </a:r>
            <a:r>
              <a:rPr lang="en-US" altLang="zh-CN" b="1" dirty="0"/>
              <a:t>O(1)</a:t>
            </a:r>
            <a:r>
              <a:rPr lang="zh-CN" altLang="en-US" b="1" dirty="0"/>
              <a:t>）</a:t>
            </a:r>
          </a:p>
          <a:p>
            <a:r>
              <a:rPr lang="zh-CN" altLang="en-US" b="1" dirty="0"/>
              <a:t>假设输入为</a:t>
            </a:r>
            <a:r>
              <a:rPr lang="en-US" altLang="zh-CN" b="1" dirty="0"/>
              <a:t>[1, 3, 2, 0, 5]</a:t>
            </a:r>
          </a:p>
          <a:p>
            <a:r>
              <a:rPr lang="zh-CN" altLang="en-US" b="1" dirty="0"/>
              <a:t>第一大的数为</a:t>
            </a:r>
            <a:r>
              <a:rPr lang="en-US" altLang="zh-CN" b="1" dirty="0" err="1"/>
              <a:t>firstNum</a:t>
            </a:r>
            <a:r>
              <a:rPr lang="zh-CN" altLang="en-US" b="1" dirty="0"/>
              <a:t>，初始化为整数最大值</a:t>
            </a:r>
          </a:p>
          <a:p>
            <a:r>
              <a:rPr lang="zh-CN" altLang="en-US" b="1" dirty="0"/>
              <a:t>第二大的数为</a:t>
            </a:r>
            <a:r>
              <a:rPr lang="en-US" altLang="zh-CN" b="1" dirty="0" err="1"/>
              <a:t>secondNum</a:t>
            </a:r>
            <a:r>
              <a:rPr lang="zh-CN" altLang="en-US" b="1" dirty="0"/>
              <a:t>，初始化为整数最大值</a:t>
            </a:r>
          </a:p>
          <a:p>
            <a:r>
              <a:rPr lang="zh-CN" altLang="en-US" b="1" dirty="0"/>
              <a:t>遍历</a:t>
            </a:r>
            <a:r>
              <a:rPr lang="en-US" altLang="zh-CN" b="1" dirty="0" err="1"/>
              <a:t>nums</a:t>
            </a:r>
            <a:r>
              <a:rPr lang="zh-CN" altLang="en-US" b="1" dirty="0"/>
              <a:t>数组，对于每一个元素</a:t>
            </a:r>
            <a:r>
              <a:rPr lang="en-US" altLang="zh-CN" b="1" dirty="0" err="1"/>
              <a:t>eachNum</a:t>
            </a:r>
            <a:endParaRPr lang="en-US" altLang="zh-CN" b="1" dirty="0"/>
          </a:p>
          <a:p>
            <a:r>
              <a:rPr lang="en-US" altLang="zh-CN" b="1" dirty="0"/>
              <a:t>1 </a:t>
            </a:r>
            <a:r>
              <a:rPr lang="zh-CN" altLang="en-US" b="1" dirty="0"/>
              <a:t>如果</a:t>
            </a:r>
            <a:r>
              <a:rPr lang="en-US" altLang="zh-CN" b="1" dirty="0" err="1"/>
              <a:t>eachNum</a:t>
            </a:r>
            <a:r>
              <a:rPr lang="zh-CN" altLang="en-US" b="1" dirty="0"/>
              <a:t>小于等于</a:t>
            </a:r>
            <a:r>
              <a:rPr lang="en-US" altLang="zh-CN" b="1" dirty="0" err="1"/>
              <a:t>firstNum</a:t>
            </a:r>
            <a:r>
              <a:rPr lang="zh-CN" altLang="en-US" b="1" dirty="0"/>
              <a:t>，则赋值给</a:t>
            </a:r>
            <a:r>
              <a:rPr lang="en-US" altLang="zh-CN" b="1" dirty="0" err="1"/>
              <a:t>firstNum</a:t>
            </a:r>
            <a:endParaRPr lang="en-US" altLang="zh-CN" b="1" dirty="0"/>
          </a:p>
          <a:p>
            <a:r>
              <a:rPr lang="en-US" altLang="zh-CN" b="1"/>
              <a:t>2 </a:t>
            </a:r>
            <a:r>
              <a:rPr lang="zh-CN" altLang="en-US" b="1"/>
              <a:t>如果</a:t>
            </a:r>
            <a:r>
              <a:rPr lang="en-US" altLang="zh-CN" b="1" dirty="0" err="1"/>
              <a:t>eachNum</a:t>
            </a:r>
            <a:r>
              <a:rPr lang="zh-CN" altLang="en-US" b="1" dirty="0"/>
              <a:t>大于</a:t>
            </a:r>
            <a:r>
              <a:rPr lang="en-US" altLang="zh-CN" b="1" dirty="0" err="1"/>
              <a:t>firstNum</a:t>
            </a:r>
            <a:r>
              <a:rPr lang="zh-CN" altLang="en-US" b="1" dirty="0"/>
              <a:t>，小于等于</a:t>
            </a:r>
            <a:r>
              <a:rPr lang="en-US" altLang="zh-CN" b="1" dirty="0" err="1"/>
              <a:t>secondNum</a:t>
            </a:r>
            <a:r>
              <a:rPr lang="zh-CN" altLang="en-US" b="1" dirty="0"/>
              <a:t>，则赋值给</a:t>
            </a:r>
            <a:r>
              <a:rPr lang="en-US" altLang="zh-CN" b="1" dirty="0" err="1"/>
              <a:t>secondNum</a:t>
            </a:r>
            <a:endParaRPr lang="en-US" altLang="zh-CN" b="1" dirty="0"/>
          </a:p>
          <a:p>
            <a:r>
              <a:rPr lang="en-US" altLang="zh-CN" b="1" dirty="0"/>
              <a:t>3 </a:t>
            </a:r>
            <a:r>
              <a:rPr lang="zh-CN" altLang="en-US" b="1" dirty="0"/>
              <a:t>如果</a:t>
            </a:r>
            <a:r>
              <a:rPr lang="en-US" altLang="zh-CN" b="1" dirty="0" err="1"/>
              <a:t>eachNum</a:t>
            </a:r>
            <a:r>
              <a:rPr lang="zh-CN" altLang="en-US" b="1" dirty="0"/>
              <a:t>大于</a:t>
            </a:r>
            <a:r>
              <a:rPr lang="en-US" altLang="zh-CN" b="1" dirty="0" err="1"/>
              <a:t>secondNum</a:t>
            </a:r>
            <a:r>
              <a:rPr lang="zh-CN" altLang="en-US" b="1" dirty="0"/>
              <a:t>，则返回</a:t>
            </a:r>
            <a:r>
              <a:rPr lang="en-US" altLang="zh-CN" b="1" dirty="0"/>
              <a:t>true</a:t>
            </a:r>
          </a:p>
          <a:p>
            <a:r>
              <a:rPr lang="zh-CN" altLang="en-US" b="1" dirty="0"/>
              <a:t>其他情况，返回</a:t>
            </a:r>
            <a:r>
              <a:rPr lang="en-US" altLang="zh-CN" b="1" dirty="0"/>
              <a:t>false</a:t>
            </a:r>
          </a:p>
          <a:p>
            <a:r>
              <a:rPr lang="zh-CN" altLang="en-US" b="1" dirty="0"/>
              <a:t>解释：</a:t>
            </a:r>
            <a:r>
              <a:rPr lang="zh-CN" altLang="en-US" b="1" dirty="0">
                <a:solidFill>
                  <a:srgbClr val="009900"/>
                </a:solidFill>
              </a:rPr>
              <a:t>给</a:t>
            </a:r>
            <a:r>
              <a:rPr lang="en-US" altLang="zh-CN" b="1" dirty="0" err="1">
                <a:solidFill>
                  <a:srgbClr val="009900"/>
                </a:solidFill>
              </a:rPr>
              <a:t>secondNum</a:t>
            </a:r>
            <a:r>
              <a:rPr lang="zh-CN" altLang="en-US" b="1" dirty="0">
                <a:solidFill>
                  <a:srgbClr val="009900"/>
                </a:solidFill>
              </a:rPr>
              <a:t>赋值的前提是，已经给</a:t>
            </a:r>
            <a:r>
              <a:rPr lang="en-US" altLang="zh-CN" b="1" dirty="0" err="1">
                <a:solidFill>
                  <a:srgbClr val="009900"/>
                </a:solidFill>
              </a:rPr>
              <a:t>firstNum</a:t>
            </a:r>
            <a:r>
              <a:rPr lang="zh-CN" altLang="en-US" b="1" dirty="0">
                <a:solidFill>
                  <a:srgbClr val="009900"/>
                </a:solidFill>
              </a:rPr>
              <a:t>赋值；所以，只要找到比</a:t>
            </a:r>
            <a:r>
              <a:rPr lang="en-US" altLang="zh-CN" b="1" dirty="0" err="1">
                <a:solidFill>
                  <a:srgbClr val="009900"/>
                </a:solidFill>
              </a:rPr>
              <a:t>secondNum</a:t>
            </a:r>
            <a:r>
              <a:rPr lang="zh-CN" altLang="en-US" b="1" dirty="0">
                <a:solidFill>
                  <a:srgbClr val="009900"/>
                </a:solidFill>
              </a:rPr>
              <a:t>大的数，就说明三元组存在</a:t>
            </a:r>
          </a:p>
          <a:p>
            <a:r>
              <a:rPr lang="zh-CN" altLang="en-US" b="1" dirty="0"/>
              <a:t>比如：</a:t>
            </a:r>
          </a:p>
          <a:p>
            <a:r>
              <a:rPr lang="en-US" altLang="zh-CN" b="1" dirty="0"/>
              <a:t>1 </a:t>
            </a:r>
            <a:r>
              <a:rPr lang="zh-CN" altLang="en-US" b="1" dirty="0"/>
              <a:t>遍历完前两个数，</a:t>
            </a:r>
            <a:r>
              <a:rPr lang="en-US" altLang="zh-CN" b="1" dirty="0" err="1"/>
              <a:t>firstNum</a:t>
            </a:r>
            <a:r>
              <a:rPr lang="zh-CN" altLang="en-US" b="1" dirty="0"/>
              <a:t>：</a:t>
            </a:r>
            <a:r>
              <a:rPr lang="en-US" altLang="zh-CN" b="1" dirty="0"/>
              <a:t>1</a:t>
            </a:r>
            <a:r>
              <a:rPr lang="zh-CN" altLang="en-US" b="1" dirty="0"/>
              <a:t>，</a:t>
            </a:r>
            <a:r>
              <a:rPr lang="en-US" altLang="zh-CN" b="1" dirty="0" err="1"/>
              <a:t>secondNum</a:t>
            </a:r>
            <a:r>
              <a:rPr lang="zh-CN" altLang="en-US" b="1" dirty="0"/>
              <a:t>：</a:t>
            </a:r>
            <a:r>
              <a:rPr lang="en-US" altLang="zh-CN" b="1" dirty="0"/>
              <a:t>3</a:t>
            </a:r>
          </a:p>
          <a:p>
            <a:r>
              <a:rPr lang="en-US" altLang="zh-CN" b="1" dirty="0"/>
              <a:t>2 </a:t>
            </a:r>
            <a:r>
              <a:rPr lang="zh-CN" altLang="en-US" b="1" dirty="0"/>
              <a:t>遍历第三和第四个数的时候，</a:t>
            </a:r>
            <a:r>
              <a:rPr lang="en-US" altLang="zh-CN" b="1" dirty="0" err="1"/>
              <a:t>firstNum</a:t>
            </a:r>
            <a:r>
              <a:rPr lang="zh-CN" altLang="en-US" b="1" dirty="0"/>
              <a:t>：</a:t>
            </a:r>
            <a:r>
              <a:rPr lang="en-US" altLang="zh-CN" b="1" dirty="0"/>
              <a:t>0</a:t>
            </a:r>
            <a:r>
              <a:rPr lang="zh-CN" altLang="en-US" b="1" dirty="0"/>
              <a:t>，</a:t>
            </a:r>
            <a:r>
              <a:rPr lang="en-US" altLang="zh-CN" b="1" dirty="0" err="1"/>
              <a:t>secondNum</a:t>
            </a:r>
            <a:r>
              <a:rPr lang="zh-CN" altLang="en-US" b="1" dirty="0"/>
              <a:t>：</a:t>
            </a:r>
            <a:r>
              <a:rPr lang="en-US" altLang="zh-CN" b="1" dirty="0"/>
              <a:t>2</a:t>
            </a:r>
            <a:r>
              <a:rPr lang="zh-CN" altLang="en-US" b="1" dirty="0"/>
              <a:t>。此时，虽然</a:t>
            </a:r>
            <a:r>
              <a:rPr lang="en-US" altLang="zh-CN" b="1" dirty="0" err="1"/>
              <a:t>firstNum</a:t>
            </a:r>
            <a:r>
              <a:rPr lang="zh-CN" altLang="en-US" b="1" dirty="0"/>
              <a:t>被改为了</a:t>
            </a:r>
            <a:r>
              <a:rPr lang="en-US" altLang="zh-CN" b="1" dirty="0"/>
              <a:t>0</a:t>
            </a:r>
            <a:r>
              <a:rPr lang="zh-CN" altLang="en-US" b="1" dirty="0"/>
              <a:t>，而且，</a:t>
            </a:r>
            <a:r>
              <a:rPr lang="en-US" altLang="zh-CN" b="1" dirty="0"/>
              <a:t>0</a:t>
            </a:r>
            <a:r>
              <a:rPr lang="zh-CN" altLang="en-US" b="1" dirty="0"/>
              <a:t>在</a:t>
            </a:r>
            <a:r>
              <a:rPr lang="en-US" altLang="zh-CN" b="1" dirty="0"/>
              <a:t>2</a:t>
            </a:r>
            <a:r>
              <a:rPr lang="zh-CN" altLang="en-US" b="1" dirty="0"/>
              <a:t>之后出现；但是，</a:t>
            </a:r>
            <a:r>
              <a:rPr lang="en-US" altLang="zh-CN" b="1" dirty="0" err="1">
                <a:solidFill>
                  <a:srgbClr val="CC6600"/>
                </a:solidFill>
              </a:rPr>
              <a:t>secondNum</a:t>
            </a:r>
            <a:r>
              <a:rPr lang="zh-CN" altLang="en-US" b="1" dirty="0">
                <a:solidFill>
                  <a:srgbClr val="CC6600"/>
                </a:solidFill>
              </a:rPr>
              <a:t>被赋值为</a:t>
            </a:r>
            <a:r>
              <a:rPr lang="en-US" altLang="zh-CN" b="1" dirty="0">
                <a:solidFill>
                  <a:srgbClr val="CC6600"/>
                </a:solidFill>
              </a:rPr>
              <a:t>2</a:t>
            </a:r>
            <a:r>
              <a:rPr lang="zh-CN" altLang="en-US" b="1" dirty="0">
                <a:solidFill>
                  <a:srgbClr val="CC6600"/>
                </a:solidFill>
              </a:rPr>
              <a:t>，说明，</a:t>
            </a:r>
            <a:r>
              <a:rPr lang="en-US" altLang="zh-CN" b="1" dirty="0" err="1">
                <a:solidFill>
                  <a:srgbClr val="CC6600"/>
                </a:solidFill>
              </a:rPr>
              <a:t>firstNum</a:t>
            </a:r>
            <a:r>
              <a:rPr lang="zh-CN" altLang="en-US" b="1" dirty="0">
                <a:solidFill>
                  <a:srgbClr val="CC6600"/>
                </a:solidFill>
              </a:rPr>
              <a:t>被赋值过比</a:t>
            </a:r>
            <a:r>
              <a:rPr lang="en-US" altLang="zh-CN" b="1" dirty="0">
                <a:solidFill>
                  <a:srgbClr val="CC6600"/>
                </a:solidFill>
              </a:rPr>
              <a:t>2</a:t>
            </a:r>
            <a:r>
              <a:rPr lang="zh-CN" altLang="en-US" b="1" dirty="0">
                <a:solidFill>
                  <a:srgbClr val="CC6600"/>
                </a:solidFill>
              </a:rPr>
              <a:t>小的数</a:t>
            </a:r>
            <a:r>
              <a:rPr lang="zh-CN" altLang="en-US" b="1" dirty="0"/>
              <a:t>（即：</a:t>
            </a:r>
            <a:r>
              <a:rPr lang="en-US" altLang="zh-CN" b="1" dirty="0"/>
              <a:t>1</a:t>
            </a:r>
            <a:r>
              <a:rPr lang="zh-CN" altLang="en-US" b="1" dirty="0"/>
              <a:t>）。所以，无论</a:t>
            </a:r>
            <a:r>
              <a:rPr lang="en-US" altLang="zh-CN" b="1" dirty="0" err="1"/>
              <a:t>firstNum</a:t>
            </a:r>
            <a:r>
              <a:rPr lang="zh-CN" altLang="en-US" b="1" dirty="0"/>
              <a:t>如何赋值，都不影响</a:t>
            </a:r>
            <a:r>
              <a:rPr lang="en-US" altLang="zh-CN" b="1" dirty="0" err="1"/>
              <a:t>secondNum</a:t>
            </a:r>
            <a:r>
              <a:rPr lang="zh-CN" altLang="en-US" b="1" dirty="0"/>
              <a:t>在计算最终结果的过程中，处于第二大的地位。</a:t>
            </a:r>
          </a:p>
          <a:p>
            <a:r>
              <a:rPr lang="en-US" altLang="zh-CN" b="1" dirty="0"/>
              <a:t>3 </a:t>
            </a:r>
            <a:r>
              <a:rPr lang="zh-CN" altLang="en-US" b="1" dirty="0"/>
              <a:t>遍历到第五个数的时候，</a:t>
            </a:r>
            <a:r>
              <a:rPr lang="en-US" altLang="zh-CN" b="1" dirty="0"/>
              <a:t>5</a:t>
            </a:r>
            <a:r>
              <a:rPr lang="zh-CN" altLang="en-US" b="1" dirty="0"/>
              <a:t>大于第二大的数</a:t>
            </a:r>
            <a:r>
              <a:rPr lang="en-US" altLang="zh-CN" b="1" dirty="0"/>
              <a:t>2</a:t>
            </a:r>
            <a:r>
              <a:rPr lang="zh-CN" altLang="en-US" b="1" dirty="0"/>
              <a:t>，说明找到一个解，返回</a:t>
            </a:r>
            <a:r>
              <a:rPr lang="en-US" altLang="zh-CN" b="1" dirty="0"/>
              <a:t>true</a:t>
            </a:r>
            <a:r>
              <a:rPr lang="zh-CN" altLang="en-US" b="1" dirty="0"/>
              <a:t>（对应</a:t>
            </a:r>
            <a:r>
              <a:rPr lang="en-US" altLang="zh-CN" b="1" dirty="0"/>
              <a:t>1, 2, 5</a:t>
            </a:r>
            <a:r>
              <a:rPr lang="zh-CN" altLang="en-US" b="1" dirty="0"/>
              <a:t>）</a:t>
            </a:r>
            <a:endParaRPr lang="en-US" altLang="zh-CN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066472-7D2A-418A-82B6-2B932F3C1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129" y="708445"/>
            <a:ext cx="5387871" cy="485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8504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0058" y="66262"/>
            <a:ext cx="4023360" cy="429065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-89385"/>
            <a:ext cx="6542104" cy="5679628"/>
          </a:xfrm>
        </p:spPr>
        <p:txBody>
          <a:bodyPr/>
          <a:lstStyle/>
          <a:p>
            <a:r>
              <a:rPr lang="en-US" altLang="zh-CN" sz="2400" b="1" cap="none"/>
              <a:t>482. License Key Formatting</a:t>
            </a: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0EB65B-542B-4406-A605-FE9C23053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3007"/>
            <a:ext cx="7131477" cy="393304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A54F243-C6DA-457B-A1FB-8D535874C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191" y="4143714"/>
            <a:ext cx="5923809" cy="2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157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482. License Key Formatting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-1" y="669989"/>
            <a:ext cx="609600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解法：</a:t>
            </a:r>
            <a:r>
              <a:rPr lang="zh-CN" altLang="en-US" b="1" dirty="0">
                <a:solidFill>
                  <a:srgbClr val="0000CC"/>
                </a:solidFill>
              </a:rPr>
              <a:t>倒序拼接</a:t>
            </a:r>
            <a:r>
              <a:rPr lang="en-US" altLang="zh-CN" b="1" dirty="0">
                <a:solidFill>
                  <a:srgbClr val="0000CC"/>
                </a:solidFill>
              </a:rPr>
              <a:t>&amp;</a:t>
            </a:r>
            <a:r>
              <a:rPr lang="zh-CN" altLang="en-US" b="1" dirty="0">
                <a:solidFill>
                  <a:srgbClr val="0000CC"/>
                </a:solidFill>
              </a:rPr>
              <a:t>翻转</a:t>
            </a:r>
            <a:r>
              <a:rPr lang="zh-CN" altLang="en-US" b="1" dirty="0"/>
              <a:t>（时间复杂度</a:t>
            </a:r>
            <a:r>
              <a:rPr lang="en-US" altLang="zh-CN" b="1" dirty="0"/>
              <a:t>O(n)</a:t>
            </a:r>
            <a:r>
              <a:rPr lang="zh-CN" altLang="en-US" b="1" dirty="0"/>
              <a:t>，空间复杂度</a:t>
            </a:r>
            <a:r>
              <a:rPr lang="en-US" altLang="zh-CN" b="1" dirty="0"/>
              <a:t>O(n)</a:t>
            </a:r>
            <a:r>
              <a:rPr lang="zh-CN" altLang="en-US" b="1" dirty="0"/>
              <a:t>）</a:t>
            </a:r>
          </a:p>
          <a:p>
            <a:r>
              <a:rPr lang="en-US" altLang="zh-CN" b="1" dirty="0"/>
              <a:t>1 </a:t>
            </a:r>
            <a:r>
              <a:rPr lang="zh-CN" altLang="en-US" b="1" dirty="0"/>
              <a:t>如果参数非法或者</a:t>
            </a:r>
            <a:r>
              <a:rPr lang="en-US" altLang="zh-CN" b="1" dirty="0"/>
              <a:t>S</a:t>
            </a:r>
            <a:r>
              <a:rPr lang="zh-CN" altLang="en-US" b="1" dirty="0"/>
              <a:t>为空，则返回</a:t>
            </a:r>
            <a:r>
              <a:rPr lang="en-US" altLang="zh-CN" b="1" dirty="0"/>
              <a:t>S</a:t>
            </a:r>
          </a:p>
          <a:p>
            <a:r>
              <a:rPr lang="en-US" altLang="zh-CN" b="1" dirty="0"/>
              <a:t>2 </a:t>
            </a:r>
            <a:r>
              <a:rPr lang="zh-CN" altLang="en-US" b="1" dirty="0"/>
              <a:t>将</a:t>
            </a:r>
            <a:r>
              <a:rPr lang="en-US" altLang="zh-CN" b="1" dirty="0"/>
              <a:t>S</a:t>
            </a:r>
            <a:r>
              <a:rPr lang="zh-CN" altLang="en-US" b="1" dirty="0"/>
              <a:t>转换为字符数组</a:t>
            </a:r>
            <a:r>
              <a:rPr lang="en-US" altLang="zh-CN" b="1" dirty="0" err="1"/>
              <a:t>charArray</a:t>
            </a:r>
            <a:r>
              <a:rPr lang="zh-CN" altLang="en-US" b="1" dirty="0"/>
              <a:t>，初始化</a:t>
            </a:r>
            <a:r>
              <a:rPr lang="en-US" altLang="zh-CN" b="1" dirty="0"/>
              <a:t>StringBuilder</a:t>
            </a:r>
            <a:r>
              <a:rPr lang="zh-CN" altLang="en-US" b="1" dirty="0"/>
              <a:t>变量</a:t>
            </a:r>
            <a:r>
              <a:rPr lang="en-US" altLang="zh-CN" b="1" dirty="0" err="1"/>
              <a:t>charBuilder</a:t>
            </a:r>
            <a:r>
              <a:rPr lang="zh-CN" altLang="en-US" b="1" dirty="0"/>
              <a:t>，初始化字母计数变量</a:t>
            </a:r>
            <a:r>
              <a:rPr lang="en-US" altLang="zh-CN" b="1" dirty="0" err="1"/>
              <a:t>letterCount</a:t>
            </a:r>
            <a:r>
              <a:rPr lang="zh-CN" altLang="en-US" b="1" dirty="0"/>
              <a:t>为</a:t>
            </a:r>
            <a:r>
              <a:rPr lang="en-US" altLang="zh-CN" b="1" dirty="0"/>
              <a:t>0</a:t>
            </a:r>
          </a:p>
          <a:p>
            <a:r>
              <a:rPr lang="en-US" altLang="zh-CN" b="1" dirty="0"/>
              <a:t>3 </a:t>
            </a:r>
            <a:r>
              <a:rPr lang="zh-CN" altLang="en-US" b="1" dirty="0"/>
              <a:t>游标</a:t>
            </a:r>
            <a:r>
              <a:rPr lang="en-US" altLang="zh-CN" b="1" dirty="0" err="1"/>
              <a:t>i</a:t>
            </a:r>
            <a:r>
              <a:rPr lang="zh-CN" altLang="en-US" b="1" dirty="0"/>
              <a:t>从</a:t>
            </a:r>
            <a:r>
              <a:rPr lang="en-US" altLang="zh-CN" b="1" dirty="0" err="1"/>
              <a:t>charArray.length</a:t>
            </a:r>
            <a:r>
              <a:rPr lang="en-US" altLang="zh-CN" b="1" dirty="0"/>
              <a:t> – 1</a:t>
            </a:r>
            <a:r>
              <a:rPr lang="zh-CN" altLang="en-US" b="1" dirty="0"/>
              <a:t>遍历至</a:t>
            </a:r>
            <a:r>
              <a:rPr lang="en-US" altLang="zh-CN" b="1" dirty="0"/>
              <a:t>0</a:t>
            </a:r>
            <a:r>
              <a:rPr lang="zh-CN" altLang="en-US" b="1" dirty="0"/>
              <a:t>（</a:t>
            </a: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</a:rPr>
              <a:t>倒序遍历的目的是，确保最终结果中，减号分隔的字符串，除第一部分外，其余部分的长度都等于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</a:rPr>
              <a:t>K</a:t>
            </a:r>
            <a:r>
              <a:rPr lang="zh-CN" altLang="en-US" b="1" dirty="0"/>
              <a:t>），依次执行如下操作：</a:t>
            </a:r>
          </a:p>
          <a:p>
            <a:r>
              <a:rPr lang="zh-CN" altLang="en-US" b="1" dirty="0"/>
              <a:t>    </a:t>
            </a:r>
            <a:r>
              <a:rPr lang="en-US" altLang="zh-CN" b="1" dirty="0"/>
              <a:t>3.1 </a:t>
            </a:r>
            <a:r>
              <a:rPr lang="zh-CN" altLang="en-US" b="1" dirty="0">
                <a:solidFill>
                  <a:srgbClr val="FF3399"/>
                </a:solidFill>
              </a:rPr>
              <a:t>如果</a:t>
            </a:r>
            <a:r>
              <a:rPr lang="en-US" altLang="zh-CN" b="1" dirty="0" err="1">
                <a:solidFill>
                  <a:srgbClr val="FF3399"/>
                </a:solidFill>
              </a:rPr>
              <a:t>charArray</a:t>
            </a:r>
            <a:r>
              <a:rPr lang="en-US" altLang="zh-CN" b="1" dirty="0">
                <a:solidFill>
                  <a:srgbClr val="FF3399"/>
                </a:solidFill>
              </a:rPr>
              <a:t>[</a:t>
            </a:r>
            <a:r>
              <a:rPr lang="en-US" altLang="zh-CN" b="1" dirty="0" err="1">
                <a:solidFill>
                  <a:srgbClr val="FF3399"/>
                </a:solidFill>
              </a:rPr>
              <a:t>i</a:t>
            </a:r>
            <a:r>
              <a:rPr lang="en-US" altLang="zh-CN" b="1" dirty="0">
                <a:solidFill>
                  <a:srgbClr val="FF3399"/>
                </a:solidFill>
              </a:rPr>
              <a:t>]</a:t>
            </a:r>
            <a:r>
              <a:rPr lang="zh-CN" altLang="en-US" b="1" dirty="0">
                <a:solidFill>
                  <a:srgbClr val="FF3399"/>
                </a:solidFill>
              </a:rPr>
              <a:t>为</a:t>
            </a:r>
            <a:r>
              <a:rPr lang="en-US" altLang="zh-CN" b="1" dirty="0">
                <a:solidFill>
                  <a:srgbClr val="FF3399"/>
                </a:solidFill>
              </a:rPr>
              <a:t>"-"</a:t>
            </a:r>
            <a:r>
              <a:rPr lang="zh-CN" altLang="en-US" b="1" dirty="0"/>
              <a:t>，执行下一次循环</a:t>
            </a:r>
          </a:p>
          <a:p>
            <a:r>
              <a:rPr lang="zh-CN" altLang="en-US" b="1" dirty="0"/>
              <a:t>    </a:t>
            </a:r>
            <a:r>
              <a:rPr lang="en-US" altLang="zh-CN" b="1" dirty="0"/>
              <a:t>3.2 </a:t>
            </a:r>
            <a:r>
              <a:rPr lang="zh-CN" altLang="en-US" b="1" dirty="0">
                <a:solidFill>
                  <a:srgbClr val="CC00CC"/>
                </a:solidFill>
              </a:rPr>
              <a:t>如果</a:t>
            </a:r>
            <a:r>
              <a:rPr lang="en-US" altLang="zh-CN" b="1" dirty="0" err="1">
                <a:solidFill>
                  <a:srgbClr val="CC00CC"/>
                </a:solidFill>
              </a:rPr>
              <a:t>charArray</a:t>
            </a:r>
            <a:r>
              <a:rPr lang="en-US" altLang="zh-CN" b="1" dirty="0">
                <a:solidFill>
                  <a:srgbClr val="CC00CC"/>
                </a:solidFill>
              </a:rPr>
              <a:t>[</a:t>
            </a:r>
            <a:r>
              <a:rPr lang="en-US" altLang="zh-CN" b="1" dirty="0" err="1">
                <a:solidFill>
                  <a:srgbClr val="CC00CC"/>
                </a:solidFill>
              </a:rPr>
              <a:t>i</a:t>
            </a:r>
            <a:r>
              <a:rPr lang="en-US" altLang="zh-CN" b="1" dirty="0">
                <a:solidFill>
                  <a:srgbClr val="CC00CC"/>
                </a:solidFill>
              </a:rPr>
              <a:t>]</a:t>
            </a:r>
            <a:r>
              <a:rPr lang="zh-CN" altLang="en-US" b="1" dirty="0">
                <a:solidFill>
                  <a:srgbClr val="CC00CC"/>
                </a:solidFill>
              </a:rPr>
              <a:t>为小写字母</a:t>
            </a:r>
            <a:r>
              <a:rPr lang="zh-CN" altLang="en-US" b="1" dirty="0"/>
              <a:t>，则改为大写字母（</a:t>
            </a:r>
            <a:r>
              <a:rPr lang="en-US" altLang="zh-CN" b="1" dirty="0"/>
              <a:t>ASCII</a:t>
            </a:r>
            <a:r>
              <a:rPr lang="zh-CN" altLang="en-US" b="1" dirty="0"/>
              <a:t>码减</a:t>
            </a:r>
            <a:r>
              <a:rPr lang="en-US" altLang="zh-CN" b="1" dirty="0"/>
              <a:t>32</a:t>
            </a:r>
            <a:r>
              <a:rPr lang="zh-CN" altLang="en-US" b="1" dirty="0"/>
              <a:t>）</a:t>
            </a:r>
          </a:p>
          <a:p>
            <a:r>
              <a:rPr lang="zh-CN" altLang="en-US" b="1" dirty="0"/>
              <a:t>    </a:t>
            </a:r>
            <a:r>
              <a:rPr lang="en-US" altLang="zh-CN" b="1" dirty="0"/>
              <a:t>3.3 </a:t>
            </a:r>
            <a:r>
              <a:rPr lang="en-US" altLang="zh-CN" b="1" dirty="0" err="1"/>
              <a:t>letterCount</a:t>
            </a:r>
            <a:r>
              <a:rPr lang="en-US" altLang="zh-CN" b="1" dirty="0"/>
              <a:t>++</a:t>
            </a:r>
          </a:p>
          <a:p>
            <a:r>
              <a:rPr lang="en-US" altLang="zh-CN" b="1" dirty="0"/>
              <a:t>    3.4 </a:t>
            </a:r>
            <a:r>
              <a:rPr lang="zh-CN" altLang="en-US" b="1" dirty="0"/>
              <a:t>将</a:t>
            </a:r>
            <a:r>
              <a:rPr lang="en-US" altLang="zh-CN" b="1" dirty="0" err="1"/>
              <a:t>charArray</a:t>
            </a:r>
            <a:r>
              <a:rPr lang="en-US" altLang="zh-CN" b="1" dirty="0"/>
              <a:t>[</a:t>
            </a:r>
            <a:r>
              <a:rPr lang="en-US" altLang="zh-CN" b="1" dirty="0" err="1"/>
              <a:t>i</a:t>
            </a:r>
            <a:r>
              <a:rPr lang="en-US" altLang="zh-CN" b="1" dirty="0"/>
              <a:t>]</a:t>
            </a:r>
            <a:r>
              <a:rPr lang="zh-CN" altLang="en-US" b="1" dirty="0"/>
              <a:t>追加到</a:t>
            </a:r>
            <a:r>
              <a:rPr lang="en-US" altLang="zh-CN" b="1" dirty="0" err="1"/>
              <a:t>charBuilder</a:t>
            </a:r>
            <a:r>
              <a:rPr lang="zh-CN" altLang="en-US" b="1" dirty="0"/>
              <a:t>中</a:t>
            </a:r>
          </a:p>
          <a:p>
            <a:r>
              <a:rPr lang="zh-CN" altLang="en-US" b="1" dirty="0"/>
              <a:t>    </a:t>
            </a:r>
            <a:r>
              <a:rPr lang="en-US" altLang="zh-CN" b="1" dirty="0"/>
              <a:t>3.5 </a:t>
            </a:r>
            <a:r>
              <a:rPr lang="zh-CN" altLang="en-US" b="1" dirty="0">
                <a:solidFill>
                  <a:srgbClr val="CC6600"/>
                </a:solidFill>
              </a:rPr>
              <a:t>判断</a:t>
            </a:r>
            <a:r>
              <a:rPr lang="en-US" altLang="zh-CN" b="1" dirty="0" err="1">
                <a:solidFill>
                  <a:srgbClr val="CC6600"/>
                </a:solidFill>
              </a:rPr>
              <a:t>letterCount</a:t>
            </a:r>
            <a:r>
              <a:rPr lang="zh-CN" altLang="en-US" b="1" dirty="0">
                <a:solidFill>
                  <a:srgbClr val="CC6600"/>
                </a:solidFill>
              </a:rPr>
              <a:t>是否等于</a:t>
            </a:r>
            <a:r>
              <a:rPr lang="en-US" altLang="zh-CN" b="1" dirty="0">
                <a:solidFill>
                  <a:srgbClr val="CC6600"/>
                </a:solidFill>
              </a:rPr>
              <a:t>K</a:t>
            </a:r>
          </a:p>
          <a:p>
            <a:r>
              <a:rPr lang="en-US" altLang="zh-CN" b="1" dirty="0"/>
              <a:t>        3.5.1 </a:t>
            </a:r>
            <a:r>
              <a:rPr lang="zh-CN" altLang="en-US" b="1" dirty="0"/>
              <a:t>是的话，将</a:t>
            </a:r>
            <a:r>
              <a:rPr lang="en-US" altLang="zh-CN" b="1" dirty="0" err="1"/>
              <a:t>letterCount</a:t>
            </a:r>
            <a:r>
              <a:rPr lang="zh-CN" altLang="en-US" b="1" dirty="0"/>
              <a:t>重置为</a:t>
            </a:r>
            <a:r>
              <a:rPr lang="en-US" altLang="zh-CN" b="1" dirty="0"/>
              <a:t>0</a:t>
            </a:r>
            <a:r>
              <a:rPr lang="zh-CN" altLang="en-US" b="1" dirty="0"/>
              <a:t>，</a:t>
            </a:r>
            <a:r>
              <a:rPr lang="zh-CN" altLang="en-US" b="1" dirty="0">
                <a:solidFill>
                  <a:srgbClr val="9900CC"/>
                </a:solidFill>
              </a:rPr>
              <a:t>判断</a:t>
            </a:r>
            <a:r>
              <a:rPr lang="en-US" altLang="zh-CN" b="1" dirty="0" err="1">
                <a:solidFill>
                  <a:srgbClr val="9900CC"/>
                </a:solidFill>
              </a:rPr>
              <a:t>i</a:t>
            </a:r>
            <a:r>
              <a:rPr lang="zh-CN" altLang="en-US" b="1" dirty="0">
                <a:solidFill>
                  <a:srgbClr val="9900CC"/>
                </a:solidFill>
              </a:rPr>
              <a:t>是否大于</a:t>
            </a:r>
            <a:r>
              <a:rPr lang="en-US" altLang="zh-CN" b="1" dirty="0">
                <a:solidFill>
                  <a:srgbClr val="9900CC"/>
                </a:solidFill>
              </a:rPr>
              <a:t>0</a:t>
            </a:r>
          </a:p>
          <a:p>
            <a:r>
              <a:rPr lang="en-US" altLang="zh-CN" b="1" dirty="0"/>
              <a:t>            3.5.1.1 </a:t>
            </a:r>
            <a:r>
              <a:rPr lang="zh-CN" altLang="en-US" b="1" dirty="0"/>
              <a:t>是的话，将</a:t>
            </a:r>
            <a:r>
              <a:rPr lang="en-US" altLang="zh-CN" b="1" dirty="0"/>
              <a:t>“-”</a:t>
            </a:r>
            <a:r>
              <a:rPr lang="zh-CN" altLang="en-US" b="1" dirty="0"/>
              <a:t>追加到</a:t>
            </a:r>
            <a:r>
              <a:rPr lang="en-US" altLang="zh-CN" b="1" dirty="0" err="1"/>
              <a:t>charBuilder</a:t>
            </a:r>
            <a:r>
              <a:rPr lang="zh-CN" altLang="en-US" b="1" dirty="0"/>
              <a:t>中（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字符串中间加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”-”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号，首尾不加该符号</a:t>
            </a:r>
            <a:r>
              <a:rPr lang="zh-CN" altLang="en-US" b="1" dirty="0"/>
              <a:t>）</a:t>
            </a:r>
          </a:p>
          <a:p>
            <a:r>
              <a:rPr lang="en-US" altLang="zh-CN" b="1" dirty="0"/>
              <a:t>4 </a:t>
            </a:r>
            <a:r>
              <a:rPr lang="zh-CN" altLang="en-US" b="1" dirty="0">
                <a:solidFill>
                  <a:srgbClr val="CC0000"/>
                </a:solidFill>
              </a:rPr>
              <a:t>判断</a:t>
            </a:r>
            <a:r>
              <a:rPr lang="en-US" altLang="zh-CN" b="1" dirty="0" err="1">
                <a:solidFill>
                  <a:srgbClr val="CC0000"/>
                </a:solidFill>
              </a:rPr>
              <a:t>charBuilder</a:t>
            </a:r>
            <a:r>
              <a:rPr lang="zh-CN" altLang="en-US" b="1" dirty="0">
                <a:solidFill>
                  <a:srgbClr val="CC0000"/>
                </a:solidFill>
              </a:rPr>
              <a:t>长度大于</a:t>
            </a:r>
            <a:r>
              <a:rPr lang="en-US" altLang="zh-CN" b="1" dirty="0">
                <a:solidFill>
                  <a:srgbClr val="CC0000"/>
                </a:solidFill>
              </a:rPr>
              <a:t>0</a:t>
            </a:r>
            <a:r>
              <a:rPr lang="zh-CN" altLang="en-US" b="1" dirty="0">
                <a:solidFill>
                  <a:srgbClr val="CC0000"/>
                </a:solidFill>
              </a:rPr>
              <a:t>和最后一个字符为</a:t>
            </a:r>
            <a:r>
              <a:rPr lang="en-US" altLang="zh-CN" b="1" dirty="0">
                <a:solidFill>
                  <a:srgbClr val="CC0000"/>
                </a:solidFill>
              </a:rPr>
              <a:t>"-"</a:t>
            </a:r>
            <a:r>
              <a:rPr lang="zh-CN" altLang="en-US" b="1" dirty="0">
                <a:solidFill>
                  <a:srgbClr val="CC0000"/>
                </a:solidFill>
              </a:rPr>
              <a:t>是否同时成立</a:t>
            </a:r>
          </a:p>
          <a:p>
            <a:r>
              <a:rPr lang="zh-CN" altLang="en-US" b="1" dirty="0"/>
              <a:t>    </a:t>
            </a:r>
            <a:r>
              <a:rPr lang="en-US" altLang="zh-CN" b="1" dirty="0"/>
              <a:t>4.1 </a:t>
            </a:r>
            <a:r>
              <a:rPr lang="zh-CN" altLang="en-US" b="1" dirty="0"/>
              <a:t>是的话，去掉最后一个字符（对应的情况：</a:t>
            </a:r>
            <a:r>
              <a:rPr lang="en-US" altLang="zh-CN" b="1" dirty="0">
                <a:solidFill>
                  <a:schemeClr val="accent1"/>
                </a:solidFill>
              </a:rPr>
              <a:t>”-”</a:t>
            </a:r>
            <a:r>
              <a:rPr lang="zh-CN" altLang="en-US" b="1" dirty="0">
                <a:solidFill>
                  <a:schemeClr val="accent1"/>
                </a:solidFill>
              </a:rPr>
              <a:t>号开头，其余非</a:t>
            </a:r>
            <a:r>
              <a:rPr lang="en-US" altLang="zh-CN" b="1" dirty="0">
                <a:solidFill>
                  <a:schemeClr val="accent1"/>
                </a:solidFill>
              </a:rPr>
              <a:t>”-”</a:t>
            </a:r>
            <a:r>
              <a:rPr lang="zh-CN" altLang="en-US" b="1" dirty="0">
                <a:solidFill>
                  <a:schemeClr val="accent1"/>
                </a:solidFill>
              </a:rPr>
              <a:t>号字符个数为</a:t>
            </a:r>
            <a:r>
              <a:rPr lang="en-US" altLang="zh-CN" b="1" dirty="0">
                <a:solidFill>
                  <a:schemeClr val="accent1"/>
                </a:solidFill>
              </a:rPr>
              <a:t>K</a:t>
            </a:r>
            <a:r>
              <a:rPr lang="zh-CN" altLang="en-US" b="1" dirty="0">
                <a:solidFill>
                  <a:schemeClr val="accent1"/>
                </a:solidFill>
              </a:rPr>
              <a:t>的整数倍</a:t>
            </a:r>
            <a:r>
              <a:rPr lang="zh-CN" altLang="en-US" b="1" dirty="0"/>
              <a:t>）</a:t>
            </a:r>
          </a:p>
          <a:p>
            <a:r>
              <a:rPr lang="en-US" altLang="zh-CN" b="1" dirty="0"/>
              <a:t>5 </a:t>
            </a:r>
            <a:r>
              <a:rPr lang="zh-CN" altLang="en-US" b="1" dirty="0">
                <a:solidFill>
                  <a:srgbClr val="009900"/>
                </a:solidFill>
              </a:rPr>
              <a:t>将</a:t>
            </a:r>
            <a:r>
              <a:rPr lang="en-US" altLang="zh-CN" b="1" dirty="0" err="1">
                <a:solidFill>
                  <a:srgbClr val="009900"/>
                </a:solidFill>
              </a:rPr>
              <a:t>charBuilder</a:t>
            </a:r>
            <a:r>
              <a:rPr lang="zh-CN" altLang="en-US" b="1" dirty="0">
                <a:solidFill>
                  <a:srgbClr val="009900"/>
                </a:solidFill>
              </a:rPr>
              <a:t>翻转</a:t>
            </a:r>
            <a:r>
              <a:rPr lang="zh-CN" altLang="en-US" b="1" dirty="0"/>
              <a:t>后，转换成字符串返回（</a:t>
            </a: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</a:rPr>
              <a:t>翻转的目的是为了获得最终结果</a:t>
            </a:r>
            <a:r>
              <a:rPr lang="zh-CN" altLang="en-US" b="1" dirty="0"/>
              <a:t>）</a:t>
            </a:r>
            <a:endParaRPr lang="en-US" altLang="zh-CN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A82E1BD-D1D0-464E-8CBF-FAEB90E1E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625" y="138112"/>
            <a:ext cx="6048375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165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8253" y="1364565"/>
            <a:ext cx="5575493" cy="3024553"/>
          </a:xfrm>
        </p:spPr>
        <p:txBody>
          <a:bodyPr>
            <a:normAutofit/>
          </a:bodyPr>
          <a:lstStyle/>
          <a:p>
            <a:r>
              <a:rPr lang="en-US" altLang="zh-CN" sz="6000" b="1"/>
              <a:t>Q&amp;A</a:t>
            </a:r>
            <a:endParaRPr lang="zh-CN" altLang="en-US" sz="6000" b="1"/>
          </a:p>
        </p:txBody>
      </p:sp>
    </p:spTree>
    <p:extLst>
      <p:ext uri="{BB962C8B-B14F-4D97-AF65-F5344CB8AC3E}">
        <p14:creationId xmlns:p14="http://schemas.microsoft.com/office/powerpoint/2010/main" val="196084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"/>
            <a:ext cx="10364451" cy="562708"/>
          </a:xfrm>
        </p:spPr>
        <p:txBody>
          <a:bodyPr>
            <a:normAutofit fontScale="90000"/>
          </a:bodyPr>
          <a:lstStyle/>
          <a:p>
            <a:r>
              <a:rPr lang="zh-CN" altLang="en-US" b="1" cap="none"/>
              <a:t>并查集的定义和特点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6DFA-3DD1-4A91-B20F-0D41DC1FA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657664"/>
            <a:ext cx="10678004" cy="554267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endParaRPr lang="en-US" altLang="zh-CN" sz="2800" b="1" cap="none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并查集（</a:t>
            </a: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Union Find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）是一种树型的数据结构，用于处理一些</a:t>
            </a:r>
            <a:r>
              <a:rPr lang="zh-CN" altLang="en-US" sz="2400" b="1" cap="none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不相交集合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Disjoint Sets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）的</a:t>
            </a:r>
            <a:r>
              <a:rPr lang="zh-CN" altLang="en-US" sz="2400" b="1" cap="none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合并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及</a:t>
            </a:r>
            <a:r>
              <a:rPr lang="zh-CN" altLang="en-US" sz="2400" b="1" cap="none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查询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问题。常常在使用中以</a:t>
            </a:r>
            <a:r>
              <a:rPr lang="zh-CN" altLang="en-US" sz="2400" b="1" cap="none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森林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来表示。</a:t>
            </a:r>
            <a:endParaRPr lang="en-US" altLang="zh-CN" sz="24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特点</a:t>
            </a:r>
            <a:endParaRPr lang="en-US" altLang="zh-CN" sz="2800" b="1" cap="none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1" cap="none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优点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b="1" cap="none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路径压缩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的并查集，对于每个元素的</a:t>
            </a: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Union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操作，</a:t>
            </a:r>
            <a:r>
              <a:rPr lang="zh-CN" altLang="en-US" sz="2400" b="1" cap="none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时间复杂度近似为</a:t>
            </a:r>
            <a:r>
              <a:rPr lang="en-US" altLang="zh-CN" sz="2400" b="1" cap="none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O(h)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为树的高度</a:t>
            </a: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通常远小于</a:t>
            </a:r>
            <a:r>
              <a:rPr lang="en-US" altLang="zh-CN" sz="24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，近似为常数</a:t>
            </a: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），能快速处理不相交集合的合并和查询问题，与</a:t>
            </a: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DFS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BFS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性能相当。</a:t>
            </a:r>
            <a:endParaRPr lang="en-US" altLang="zh-CN" sz="24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1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缺点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b="1" cap="none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未进行路径压缩的并查集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，对于每个元素的</a:t>
            </a: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Union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操作，</a:t>
            </a:r>
            <a:r>
              <a:rPr lang="zh-CN" altLang="en-US" sz="2400" b="1" cap="none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时间复杂度为</a:t>
            </a:r>
            <a:r>
              <a:rPr lang="en-US" altLang="zh-CN" sz="2400" b="1" cap="none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，比</a:t>
            </a: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DFS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BFS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时间复杂度高一个数量级。</a:t>
            </a:r>
            <a:endParaRPr lang="en-US" altLang="zh-CN" sz="24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781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67" y="138164"/>
            <a:ext cx="4023360" cy="429065"/>
          </a:xfrm>
        </p:spPr>
        <p:txBody>
          <a:bodyPr>
            <a:normAutofit fontScale="90000"/>
          </a:bodyPr>
          <a:lstStyle/>
          <a:p>
            <a:r>
              <a:rPr lang="zh-CN" altLang="en-US" b="1" cap="none" dirty="0"/>
              <a:t>并查集的实现（</a:t>
            </a:r>
            <a:r>
              <a:rPr lang="zh-CN" altLang="en-US" b="1" cap="none" dirty="0">
                <a:solidFill>
                  <a:srgbClr val="0000CC"/>
                </a:solidFill>
              </a:rPr>
              <a:t>普通</a:t>
            </a:r>
            <a:r>
              <a:rPr lang="zh-CN" altLang="en-US" b="1" cap="none" dirty="0"/>
              <a:t>）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6100" y="33661"/>
            <a:ext cx="6542104" cy="5679628"/>
          </a:xfrm>
        </p:spPr>
        <p:txBody>
          <a:bodyPr/>
          <a:lstStyle/>
          <a:p>
            <a:r>
              <a:rPr lang="en-US" altLang="zh-CN" sz="2400" b="1" cap="none"/>
              <a:t>547. Friend Circles</a:t>
            </a: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8E3B18-1E99-47D2-98C7-2F00E17BA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7229"/>
            <a:ext cx="7519546" cy="447395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4C196D5-A70A-47A1-B2FF-6DA0989B7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271" y="3562762"/>
            <a:ext cx="5832729" cy="326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552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1277"/>
          </a:xfrm>
        </p:spPr>
        <p:txBody>
          <a:bodyPr>
            <a:normAutofit fontScale="90000"/>
          </a:bodyPr>
          <a:lstStyle/>
          <a:p>
            <a:r>
              <a:rPr lang="zh-CN" altLang="en-US" b="1" cap="none" dirty="0"/>
              <a:t>并查集的实现（</a:t>
            </a:r>
            <a:r>
              <a:rPr lang="zh-CN" altLang="en-US" b="1" cap="none" dirty="0">
                <a:solidFill>
                  <a:srgbClr val="0000CC"/>
                </a:solidFill>
              </a:rPr>
              <a:t>普通</a:t>
            </a:r>
            <a:r>
              <a:rPr lang="zh-CN" altLang="en-US" b="1" cap="none" dirty="0"/>
              <a:t>）</a:t>
            </a:r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-1" y="669989"/>
            <a:ext cx="6387738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假设有</a:t>
            </a:r>
            <a:r>
              <a:rPr lang="en-US" altLang="zh-CN" b="1" dirty="0"/>
              <a:t>5</a:t>
            </a:r>
            <a:r>
              <a:rPr lang="zh-CN" altLang="en-US" b="1" dirty="0"/>
              <a:t>个人：</a:t>
            </a:r>
            <a:r>
              <a:rPr lang="en-US" altLang="zh-CN" b="1" dirty="0"/>
              <a:t>A</a:t>
            </a:r>
            <a:r>
              <a:rPr lang="zh-CN" altLang="en-US" b="1" dirty="0"/>
              <a:t>、</a:t>
            </a:r>
            <a:r>
              <a:rPr lang="en-US" altLang="zh-CN" b="1" dirty="0"/>
              <a:t>B</a:t>
            </a:r>
            <a:r>
              <a:rPr lang="zh-CN" altLang="en-US" b="1" dirty="0"/>
              <a:t>、</a:t>
            </a:r>
            <a:r>
              <a:rPr lang="en-US" altLang="zh-CN" b="1" dirty="0"/>
              <a:t>C</a:t>
            </a:r>
            <a:r>
              <a:rPr lang="zh-CN" altLang="en-US" b="1" dirty="0"/>
              <a:t>、</a:t>
            </a:r>
            <a:r>
              <a:rPr lang="en-US" altLang="zh-CN" b="1" dirty="0"/>
              <a:t>D</a:t>
            </a:r>
            <a:r>
              <a:rPr lang="zh-CN" altLang="en-US" b="1" dirty="0"/>
              <a:t>、</a:t>
            </a:r>
            <a:r>
              <a:rPr lang="en-US" altLang="zh-CN" b="1" dirty="0"/>
              <a:t>E</a:t>
            </a:r>
          </a:p>
          <a:p>
            <a:r>
              <a:rPr lang="zh-CN" altLang="en-US" b="1" dirty="0"/>
              <a:t>相互之间的好友关系为：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即：</a:t>
            </a:r>
            <a:r>
              <a:rPr lang="en-US" altLang="zh-CN" b="1" dirty="0"/>
              <a:t>A</a:t>
            </a:r>
            <a:r>
              <a:rPr lang="zh-CN" altLang="en-US" b="1" dirty="0"/>
              <a:t>和</a:t>
            </a:r>
            <a:r>
              <a:rPr lang="en-US" altLang="zh-CN" b="1" dirty="0"/>
              <a:t>B</a:t>
            </a:r>
            <a:r>
              <a:rPr lang="zh-CN" altLang="en-US" b="1" dirty="0"/>
              <a:t>是好友，</a:t>
            </a:r>
            <a:r>
              <a:rPr lang="en-US" altLang="zh-CN" b="1" dirty="0"/>
              <a:t>B</a:t>
            </a:r>
            <a:r>
              <a:rPr lang="zh-CN" altLang="en-US" b="1" dirty="0"/>
              <a:t>和</a:t>
            </a:r>
            <a:r>
              <a:rPr lang="en-US" altLang="zh-CN" b="1" dirty="0"/>
              <a:t>C</a:t>
            </a:r>
            <a:r>
              <a:rPr lang="zh-CN" altLang="en-US" b="1" dirty="0"/>
              <a:t>是好友，</a:t>
            </a:r>
            <a:r>
              <a:rPr lang="en-US" altLang="zh-CN" b="1" dirty="0"/>
              <a:t>D</a:t>
            </a:r>
            <a:r>
              <a:rPr lang="zh-CN" altLang="en-US" b="1" dirty="0"/>
              <a:t>和</a:t>
            </a:r>
            <a:r>
              <a:rPr lang="en-US" altLang="zh-CN" b="1" dirty="0"/>
              <a:t>E</a:t>
            </a:r>
            <a:r>
              <a:rPr lang="zh-CN" altLang="en-US" b="1" dirty="0"/>
              <a:t>是好友。</a:t>
            </a:r>
            <a:endParaRPr lang="en-US" altLang="zh-CN" b="1" dirty="0"/>
          </a:p>
          <a:p>
            <a:r>
              <a:rPr lang="en-US" altLang="zh-CN" b="1" dirty="0"/>
              <a:t>1 </a:t>
            </a:r>
            <a:r>
              <a:rPr lang="zh-CN" altLang="en-US" b="1" dirty="0">
                <a:solidFill>
                  <a:srgbClr val="0000CC"/>
                </a:solidFill>
              </a:rPr>
              <a:t>创建</a:t>
            </a:r>
            <a:r>
              <a:rPr lang="en-US" altLang="zh-CN" b="1" dirty="0">
                <a:solidFill>
                  <a:srgbClr val="0000CC"/>
                </a:solidFill>
              </a:rPr>
              <a:t>parents</a:t>
            </a:r>
            <a:r>
              <a:rPr lang="zh-CN" altLang="en-US" b="1" dirty="0">
                <a:solidFill>
                  <a:srgbClr val="0000CC"/>
                </a:solidFill>
              </a:rPr>
              <a:t>数组</a:t>
            </a:r>
            <a:r>
              <a:rPr lang="zh-CN" altLang="en-US" b="1" dirty="0"/>
              <a:t>，用来标识某个人的双亲的下标，初始化所有值为</a:t>
            </a:r>
            <a:r>
              <a:rPr lang="en-US" altLang="zh-CN" b="1" dirty="0"/>
              <a:t>-1</a:t>
            </a:r>
            <a:r>
              <a:rPr lang="zh-CN" altLang="en-US" b="1" dirty="0"/>
              <a:t>，标识当前人员的双亲为自己。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2 </a:t>
            </a:r>
            <a:r>
              <a:rPr lang="en-US" altLang="zh-CN" b="1" dirty="0">
                <a:solidFill>
                  <a:srgbClr val="0000CC"/>
                </a:solidFill>
              </a:rPr>
              <a:t>Find</a:t>
            </a:r>
            <a:r>
              <a:rPr lang="zh-CN" altLang="en-US" b="1" dirty="0">
                <a:solidFill>
                  <a:srgbClr val="0000CC"/>
                </a:solidFill>
              </a:rPr>
              <a:t>操作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r>
              <a:rPr lang="zh-CN" altLang="en-US" b="1" dirty="0"/>
              <a:t>对于当前人员</a:t>
            </a:r>
            <a:r>
              <a:rPr lang="en-US" altLang="zh-CN" b="1" dirty="0" err="1"/>
              <a:t>currentIndex</a:t>
            </a:r>
            <a:r>
              <a:rPr lang="zh-CN" altLang="en-US" b="1" dirty="0"/>
              <a:t>，</a:t>
            </a:r>
            <a:r>
              <a:rPr lang="zh-CN" altLang="en-US" b="1" dirty="0">
                <a:solidFill>
                  <a:srgbClr val="FF3399"/>
                </a:solidFill>
              </a:rPr>
              <a:t>递归查找</a:t>
            </a:r>
            <a:r>
              <a:rPr lang="en-US" altLang="zh-CN" b="1" dirty="0">
                <a:solidFill>
                  <a:srgbClr val="FF3399"/>
                </a:solidFill>
              </a:rPr>
              <a:t>parents</a:t>
            </a:r>
            <a:r>
              <a:rPr lang="zh-CN" altLang="en-US" b="1" dirty="0">
                <a:solidFill>
                  <a:srgbClr val="FF3399"/>
                </a:solidFill>
              </a:rPr>
              <a:t>数组，直到找到</a:t>
            </a:r>
            <a:r>
              <a:rPr lang="en-US" altLang="zh-CN" b="1" dirty="0">
                <a:solidFill>
                  <a:srgbClr val="FF3399"/>
                </a:solidFill>
              </a:rPr>
              <a:t>parents[x]</a:t>
            </a:r>
            <a:r>
              <a:rPr lang="zh-CN" altLang="en-US" b="1" dirty="0">
                <a:solidFill>
                  <a:srgbClr val="FF3399"/>
                </a:solidFill>
              </a:rPr>
              <a:t>等于</a:t>
            </a:r>
            <a:r>
              <a:rPr lang="en-US" altLang="zh-CN" b="1" dirty="0">
                <a:solidFill>
                  <a:srgbClr val="FF3399"/>
                </a:solidFill>
              </a:rPr>
              <a:t>-1</a:t>
            </a:r>
            <a:r>
              <a:rPr lang="zh-CN" altLang="en-US" b="1" dirty="0">
                <a:solidFill>
                  <a:srgbClr val="FF3399"/>
                </a:solidFill>
              </a:rPr>
              <a:t>的记录</a:t>
            </a:r>
            <a:r>
              <a:rPr lang="zh-CN" altLang="en-US" b="1" dirty="0"/>
              <a:t>，将</a:t>
            </a:r>
            <a:r>
              <a:rPr lang="en-US" altLang="zh-CN" b="1" dirty="0"/>
              <a:t>x</a:t>
            </a:r>
            <a:r>
              <a:rPr lang="zh-CN" altLang="en-US" b="1" dirty="0"/>
              <a:t>作为</a:t>
            </a:r>
            <a:r>
              <a:rPr lang="en-US" altLang="zh-CN" b="1" dirty="0" err="1"/>
              <a:t>currentIndex</a:t>
            </a:r>
            <a:r>
              <a:rPr lang="zh-CN" altLang="en-US" b="1" dirty="0"/>
              <a:t>的双亲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837E9FA-E636-4051-8640-C4FF17F24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6" y="1326832"/>
            <a:ext cx="2233749" cy="200688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19275C3-E9C1-42E7-AC3E-174691C11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6" y="4395518"/>
            <a:ext cx="2664823" cy="73707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3313C4D-C5C2-46CB-8EBE-FF86B5B020B9}"/>
              </a:ext>
            </a:extLst>
          </p:cNvPr>
          <p:cNvSpPr txBox="1"/>
          <p:nvPr/>
        </p:nvSpPr>
        <p:spPr>
          <a:xfrm>
            <a:off x="6387737" y="809896"/>
            <a:ext cx="5569131" cy="951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 </a:t>
            </a:r>
            <a:r>
              <a:rPr lang="en-US" altLang="zh-CN" b="1" dirty="0">
                <a:solidFill>
                  <a:srgbClr val="0000CC"/>
                </a:solidFill>
              </a:rPr>
              <a:t>Union</a:t>
            </a:r>
            <a:r>
              <a:rPr lang="zh-CN" altLang="en-US" b="1" dirty="0">
                <a:solidFill>
                  <a:srgbClr val="0000CC"/>
                </a:solidFill>
              </a:rPr>
              <a:t>操作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r>
              <a:rPr lang="en-US" altLang="zh-CN" b="1" dirty="0"/>
              <a:t>(1)</a:t>
            </a:r>
            <a:r>
              <a:rPr lang="zh-CN" altLang="en-US" b="1" dirty="0"/>
              <a:t>对于人员</a:t>
            </a:r>
            <a:r>
              <a:rPr lang="en-US" altLang="zh-CN" b="1" dirty="0" err="1"/>
              <a:t>firstIndex</a:t>
            </a:r>
            <a:r>
              <a:rPr lang="zh-CN" altLang="en-US" b="1" dirty="0"/>
              <a:t>和</a:t>
            </a:r>
            <a:r>
              <a:rPr lang="en-US" altLang="zh-CN" b="1" dirty="0" err="1"/>
              <a:t>secondIndex</a:t>
            </a:r>
            <a:r>
              <a:rPr lang="zh-CN" altLang="en-US" b="1" dirty="0"/>
              <a:t>，分别找各自的双亲，假设值为</a:t>
            </a:r>
            <a:r>
              <a:rPr lang="en-US" altLang="zh-CN" b="1" dirty="0" err="1"/>
              <a:t>firstParent</a:t>
            </a:r>
            <a:r>
              <a:rPr lang="zh-CN" altLang="en-US" b="1" dirty="0"/>
              <a:t>和</a:t>
            </a:r>
            <a:r>
              <a:rPr lang="en-US" altLang="zh-CN" b="1" dirty="0" err="1"/>
              <a:t>secondParent</a:t>
            </a:r>
            <a:endParaRPr lang="en-US" altLang="zh-CN" b="1" dirty="0"/>
          </a:p>
          <a:p>
            <a:r>
              <a:rPr lang="en-US" altLang="zh-CN" b="1" dirty="0"/>
              <a:t>(2) </a:t>
            </a:r>
            <a:r>
              <a:rPr lang="zh-CN" altLang="en-US" b="1" dirty="0"/>
              <a:t>如果</a:t>
            </a:r>
            <a:r>
              <a:rPr lang="en-US" altLang="zh-CN" b="1" dirty="0" err="1"/>
              <a:t>firstParent</a:t>
            </a:r>
            <a:r>
              <a:rPr lang="zh-CN" altLang="en-US" b="1" dirty="0"/>
              <a:t>和</a:t>
            </a:r>
            <a:r>
              <a:rPr lang="en-US" altLang="zh-CN" b="1" dirty="0" err="1"/>
              <a:t>secondParent</a:t>
            </a:r>
            <a:r>
              <a:rPr lang="zh-CN" altLang="en-US" b="1" dirty="0"/>
              <a:t>相等，则说明双亲相同，无需操作；否则，执行下一步</a:t>
            </a:r>
            <a:endParaRPr lang="en-US" altLang="zh-CN" b="1" dirty="0"/>
          </a:p>
          <a:p>
            <a:r>
              <a:rPr lang="en-US" altLang="zh-CN" b="1" dirty="0"/>
              <a:t>(3)</a:t>
            </a:r>
            <a:r>
              <a:rPr lang="zh-CN" altLang="en-US" b="1" dirty="0">
                <a:solidFill>
                  <a:srgbClr val="FF3399"/>
                </a:solidFill>
              </a:rPr>
              <a:t>将</a:t>
            </a:r>
            <a:r>
              <a:rPr lang="en-US" altLang="zh-CN" b="1" dirty="0">
                <a:solidFill>
                  <a:srgbClr val="FF3399"/>
                </a:solidFill>
              </a:rPr>
              <a:t>parents[</a:t>
            </a:r>
            <a:r>
              <a:rPr lang="en-US" altLang="zh-CN" b="1" dirty="0" err="1">
                <a:solidFill>
                  <a:srgbClr val="FF3399"/>
                </a:solidFill>
              </a:rPr>
              <a:t>firstParent</a:t>
            </a:r>
            <a:r>
              <a:rPr lang="en-US" altLang="zh-CN" b="1" dirty="0">
                <a:solidFill>
                  <a:srgbClr val="FF3399"/>
                </a:solidFill>
              </a:rPr>
              <a:t>]</a:t>
            </a:r>
            <a:r>
              <a:rPr lang="zh-CN" altLang="en-US" b="1" dirty="0">
                <a:solidFill>
                  <a:srgbClr val="FF3399"/>
                </a:solidFill>
              </a:rPr>
              <a:t>赋值为</a:t>
            </a:r>
            <a:r>
              <a:rPr lang="en-US" altLang="zh-CN" b="1" dirty="0" err="1">
                <a:solidFill>
                  <a:srgbClr val="FF3399"/>
                </a:solidFill>
              </a:rPr>
              <a:t>secondParent</a:t>
            </a:r>
            <a:r>
              <a:rPr lang="zh-CN" altLang="en-US" b="1" dirty="0"/>
              <a:t>（</a:t>
            </a:r>
            <a:r>
              <a:rPr lang="zh-CN" altLang="en-US" b="1" dirty="0">
                <a:solidFill>
                  <a:srgbClr val="CC0000"/>
                </a:solidFill>
              </a:rPr>
              <a:t>人为规定后者是前者的双亲，也可以反过来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4 </a:t>
            </a:r>
            <a:r>
              <a:rPr lang="zh-CN" altLang="en-US" b="1" dirty="0">
                <a:solidFill>
                  <a:srgbClr val="0000CC"/>
                </a:solidFill>
              </a:rPr>
              <a:t>主函数</a:t>
            </a:r>
            <a:endParaRPr lang="en-US" altLang="zh-CN" b="1" dirty="0">
              <a:solidFill>
                <a:srgbClr val="0000CC"/>
              </a:solidFill>
            </a:endParaRPr>
          </a:p>
          <a:p>
            <a:r>
              <a:rPr lang="en-US" altLang="zh-CN" b="1" dirty="0"/>
              <a:t>(1)</a:t>
            </a:r>
            <a:r>
              <a:rPr lang="zh-CN" altLang="en-US" b="1" dirty="0"/>
              <a:t>遍历</a:t>
            </a:r>
            <a:r>
              <a:rPr lang="en-US" altLang="zh-CN" b="1" dirty="0"/>
              <a:t>M</a:t>
            </a:r>
            <a:r>
              <a:rPr lang="zh-CN" altLang="en-US" b="1" dirty="0"/>
              <a:t>数组，游标</a:t>
            </a:r>
            <a:r>
              <a:rPr lang="en-US" altLang="zh-CN" b="1" dirty="0" err="1"/>
              <a:t>i</a:t>
            </a:r>
            <a:r>
              <a:rPr lang="zh-CN" altLang="en-US" b="1" dirty="0"/>
              <a:t>从</a:t>
            </a:r>
            <a:r>
              <a:rPr lang="en-US" altLang="zh-CN" b="1" dirty="0"/>
              <a:t>0</a:t>
            </a:r>
            <a:r>
              <a:rPr lang="zh-CN" altLang="en-US" b="1" dirty="0"/>
              <a:t>遍历至</a:t>
            </a:r>
            <a:r>
              <a:rPr lang="en-US" altLang="zh-CN" b="1" dirty="0" err="1"/>
              <a:t>M.length</a:t>
            </a:r>
            <a:r>
              <a:rPr lang="en-US" altLang="zh-CN" b="1" dirty="0"/>
              <a:t> – 1</a:t>
            </a:r>
            <a:r>
              <a:rPr lang="zh-CN" altLang="en-US" b="1" dirty="0"/>
              <a:t>，游标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zh-CN" altLang="en-US" b="1" dirty="0"/>
              <a:t>从</a:t>
            </a:r>
            <a:r>
              <a:rPr lang="en-US" altLang="zh-CN" b="1" dirty="0"/>
              <a:t>i+1</a:t>
            </a:r>
            <a:r>
              <a:rPr lang="zh-CN" altLang="en-US" b="1" dirty="0"/>
              <a:t>（</a:t>
            </a:r>
            <a:r>
              <a:rPr lang="zh-CN" altLang="en-US" b="1" dirty="0">
                <a:solidFill>
                  <a:srgbClr val="CC6600"/>
                </a:solidFill>
              </a:rPr>
              <a:t>本质上是一维数组，两两之间的关系，不重复遍历</a:t>
            </a:r>
            <a:r>
              <a:rPr lang="zh-CN" altLang="en-US" b="1" dirty="0"/>
              <a:t>）遍历至</a:t>
            </a:r>
            <a:r>
              <a:rPr lang="en-US" altLang="zh-CN" b="1" dirty="0"/>
              <a:t>M[0].length – 1</a:t>
            </a:r>
            <a:r>
              <a:rPr lang="zh-CN" altLang="en-US" b="1" dirty="0"/>
              <a:t>，</a:t>
            </a:r>
            <a:r>
              <a:rPr lang="zh-CN" altLang="en-US" b="1" dirty="0">
                <a:solidFill>
                  <a:srgbClr val="FF3399"/>
                </a:solidFill>
              </a:rPr>
              <a:t>找到值为</a:t>
            </a:r>
            <a:r>
              <a:rPr lang="en-US" altLang="zh-CN" b="1" dirty="0">
                <a:solidFill>
                  <a:srgbClr val="FF3399"/>
                </a:solidFill>
              </a:rPr>
              <a:t>1</a:t>
            </a:r>
            <a:r>
              <a:rPr lang="zh-CN" altLang="en-US" b="1" dirty="0">
                <a:solidFill>
                  <a:srgbClr val="FF3399"/>
                </a:solidFill>
              </a:rPr>
              <a:t>的记录</a:t>
            </a:r>
            <a:r>
              <a:rPr lang="en-US" altLang="zh-CN" b="1" dirty="0"/>
              <a:t>M[</a:t>
            </a:r>
            <a:r>
              <a:rPr lang="en-US" altLang="zh-CN" b="1" dirty="0" err="1"/>
              <a:t>i</a:t>
            </a:r>
            <a:r>
              <a:rPr lang="en-US" altLang="zh-CN" b="1" dirty="0"/>
              <a:t>][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altLang="zh-CN" b="1" dirty="0"/>
              <a:t>]</a:t>
            </a:r>
            <a:r>
              <a:rPr lang="zh-CN" altLang="en-US" b="1" dirty="0"/>
              <a:t>，调用</a:t>
            </a:r>
            <a:r>
              <a:rPr lang="en-US" altLang="zh-CN" b="1" dirty="0"/>
              <a:t>Union</a:t>
            </a:r>
            <a:r>
              <a:rPr lang="zh-CN" altLang="en-US" b="1" dirty="0"/>
              <a:t>函数，给</a:t>
            </a:r>
            <a:r>
              <a:rPr lang="en-US" altLang="zh-CN" b="1" dirty="0"/>
              <a:t>parents</a:t>
            </a:r>
            <a:r>
              <a:rPr lang="zh-CN" altLang="en-US" b="1" dirty="0"/>
              <a:t>数组赋值</a:t>
            </a:r>
            <a:endParaRPr lang="en-US" altLang="zh-CN" b="1" dirty="0"/>
          </a:p>
          <a:p>
            <a:r>
              <a:rPr lang="en-US" altLang="zh-CN" b="1" dirty="0"/>
              <a:t>(2)</a:t>
            </a:r>
            <a:r>
              <a:rPr lang="zh-CN" altLang="en-US" b="1" dirty="0"/>
              <a:t>遍历</a:t>
            </a:r>
            <a:r>
              <a:rPr lang="en-US" altLang="zh-CN" b="1" dirty="0"/>
              <a:t>parents</a:t>
            </a:r>
            <a:r>
              <a:rPr lang="zh-CN" altLang="en-US" b="1" dirty="0"/>
              <a:t>数组，</a:t>
            </a:r>
            <a:r>
              <a:rPr lang="zh-CN" altLang="en-US" b="1" dirty="0">
                <a:solidFill>
                  <a:srgbClr val="FF3399"/>
                </a:solidFill>
              </a:rPr>
              <a:t>找到值为</a:t>
            </a:r>
            <a:r>
              <a:rPr lang="en-US" altLang="zh-CN" b="1" dirty="0">
                <a:solidFill>
                  <a:srgbClr val="FF3399"/>
                </a:solidFill>
              </a:rPr>
              <a:t>-1</a:t>
            </a:r>
            <a:r>
              <a:rPr lang="zh-CN" altLang="en-US" b="1" dirty="0">
                <a:solidFill>
                  <a:srgbClr val="FF3399"/>
                </a:solidFill>
              </a:rPr>
              <a:t>的记录</a:t>
            </a:r>
            <a:r>
              <a:rPr lang="zh-CN" altLang="en-US" b="1" dirty="0"/>
              <a:t>，这些记录为各个朋友圈人员的双亲，将这些记录的数目作为最终结果，返回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1348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1277"/>
          </a:xfrm>
        </p:spPr>
        <p:txBody>
          <a:bodyPr>
            <a:normAutofit fontScale="90000"/>
          </a:bodyPr>
          <a:lstStyle/>
          <a:p>
            <a:r>
              <a:rPr lang="zh-CN" altLang="en-US" b="1" cap="none" dirty="0"/>
              <a:t>并查集的实现（</a:t>
            </a:r>
            <a:r>
              <a:rPr lang="zh-CN" altLang="en-US" b="1" cap="none" dirty="0">
                <a:solidFill>
                  <a:srgbClr val="0000CC"/>
                </a:solidFill>
              </a:rPr>
              <a:t>普通</a:t>
            </a:r>
            <a:r>
              <a:rPr lang="zh-CN" altLang="en-US" b="1" cap="none" dirty="0"/>
              <a:t>）</a:t>
            </a:r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0" y="57140"/>
            <a:ext cx="6457072" cy="11172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举例：</a:t>
            </a:r>
            <a:endParaRPr lang="en-US" altLang="zh-CN" b="1" dirty="0"/>
          </a:p>
          <a:p>
            <a:r>
              <a:rPr lang="zh-CN" altLang="en-US" b="1" dirty="0"/>
              <a:t>假设有</a:t>
            </a:r>
            <a:r>
              <a:rPr lang="en-US" altLang="zh-CN" b="1" dirty="0"/>
              <a:t>5</a:t>
            </a:r>
            <a:r>
              <a:rPr lang="zh-CN" altLang="en-US" b="1" dirty="0"/>
              <a:t>个人：</a:t>
            </a:r>
            <a:r>
              <a:rPr lang="en-US" altLang="zh-CN" b="1" dirty="0"/>
              <a:t>A</a:t>
            </a:r>
            <a:r>
              <a:rPr lang="zh-CN" altLang="en-US" b="1" dirty="0"/>
              <a:t>、</a:t>
            </a:r>
            <a:r>
              <a:rPr lang="en-US" altLang="zh-CN" b="1" dirty="0"/>
              <a:t>B</a:t>
            </a:r>
            <a:r>
              <a:rPr lang="zh-CN" altLang="en-US" b="1" dirty="0"/>
              <a:t>、</a:t>
            </a:r>
            <a:r>
              <a:rPr lang="en-US" altLang="zh-CN" b="1" dirty="0"/>
              <a:t>C</a:t>
            </a:r>
            <a:r>
              <a:rPr lang="zh-CN" altLang="en-US" b="1" dirty="0"/>
              <a:t>、</a:t>
            </a:r>
            <a:r>
              <a:rPr lang="en-US" altLang="zh-CN" b="1" dirty="0"/>
              <a:t>D</a:t>
            </a:r>
            <a:r>
              <a:rPr lang="zh-CN" altLang="en-US" b="1" dirty="0"/>
              <a:t>、</a:t>
            </a:r>
            <a:r>
              <a:rPr lang="en-US" altLang="zh-CN" b="1" dirty="0"/>
              <a:t>E</a:t>
            </a:r>
          </a:p>
          <a:p>
            <a:r>
              <a:rPr lang="zh-CN" altLang="en-US" b="1" dirty="0"/>
              <a:t>相互之间的好友关系为：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即：</a:t>
            </a:r>
            <a:r>
              <a:rPr lang="en-US" altLang="zh-CN" b="1" dirty="0"/>
              <a:t>A</a:t>
            </a:r>
            <a:r>
              <a:rPr lang="zh-CN" altLang="en-US" b="1" dirty="0"/>
              <a:t>和</a:t>
            </a:r>
            <a:r>
              <a:rPr lang="en-US" altLang="zh-CN" b="1" dirty="0"/>
              <a:t>B</a:t>
            </a:r>
            <a:r>
              <a:rPr lang="zh-CN" altLang="en-US" b="1" dirty="0"/>
              <a:t>是好友，</a:t>
            </a:r>
            <a:r>
              <a:rPr lang="en-US" altLang="zh-CN" b="1" dirty="0"/>
              <a:t>B</a:t>
            </a:r>
            <a:r>
              <a:rPr lang="zh-CN" altLang="en-US" b="1" dirty="0"/>
              <a:t>和</a:t>
            </a:r>
            <a:r>
              <a:rPr lang="en-US" altLang="zh-CN" b="1" dirty="0"/>
              <a:t>C</a:t>
            </a:r>
            <a:r>
              <a:rPr lang="zh-CN" altLang="en-US" b="1" dirty="0"/>
              <a:t>是好友，</a:t>
            </a:r>
            <a:r>
              <a:rPr lang="en-US" altLang="zh-CN" b="1" dirty="0"/>
              <a:t>D</a:t>
            </a:r>
            <a:r>
              <a:rPr lang="zh-CN" altLang="en-US" b="1" dirty="0"/>
              <a:t>和</a:t>
            </a:r>
            <a:r>
              <a:rPr lang="en-US" altLang="zh-CN" b="1" dirty="0"/>
              <a:t>E</a:t>
            </a:r>
            <a:r>
              <a:rPr lang="zh-CN" altLang="en-US" b="1" dirty="0"/>
              <a:t>是好友。</a:t>
            </a:r>
            <a:endParaRPr lang="en-US" altLang="zh-CN" b="1" dirty="0"/>
          </a:p>
          <a:p>
            <a:r>
              <a:rPr lang="en-US" altLang="zh-CN" b="1" dirty="0"/>
              <a:t>parents</a:t>
            </a:r>
            <a:r>
              <a:rPr lang="zh-CN" altLang="en-US" b="1" dirty="0"/>
              <a:t>数组的初始状态为：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>
                <a:latin typeface="Albertus Medium" panose="020E0602030304020304" pitchFamily="34" charset="0"/>
              </a:rPr>
              <a:t>一、</a:t>
            </a:r>
            <a:r>
              <a:rPr lang="zh-CN" altLang="en-US" b="1" dirty="0">
                <a:solidFill>
                  <a:srgbClr val="0000CC"/>
                </a:solidFill>
                <a:latin typeface="Albertus Medium" panose="020E0602030304020304" pitchFamily="34" charset="0"/>
              </a:rPr>
              <a:t>遍历</a:t>
            </a:r>
            <a:r>
              <a:rPr lang="en-US" altLang="zh-CN" b="1" dirty="0">
                <a:solidFill>
                  <a:srgbClr val="0000CC"/>
                </a:solidFill>
                <a:latin typeface="Albertus Medium" panose="020E0602030304020304" pitchFamily="34" charset="0"/>
              </a:rPr>
              <a:t>A</a:t>
            </a:r>
            <a:r>
              <a:rPr lang="zh-CN" altLang="en-US" b="1" dirty="0">
                <a:solidFill>
                  <a:srgbClr val="0000CC"/>
                </a:solidFill>
                <a:latin typeface="Albertus Medium" panose="020E0602030304020304" pitchFamily="34" charset="0"/>
              </a:rPr>
              <a:t>的好友关系</a:t>
            </a:r>
            <a:endParaRPr lang="en-US" altLang="zh-CN" b="1" dirty="0">
              <a:solidFill>
                <a:srgbClr val="0000CC"/>
              </a:solidFill>
              <a:latin typeface="Albertus Medium" panose="020E0602030304020304" pitchFamily="34" charset="0"/>
            </a:endParaRPr>
          </a:p>
          <a:p>
            <a:r>
              <a:rPr lang="en-US" altLang="zh-CN" b="1" dirty="0">
                <a:latin typeface="Albertus Medium" panose="020E0602030304020304" pitchFamily="34" charset="0"/>
              </a:rPr>
              <a:t>1 </a:t>
            </a:r>
            <a:r>
              <a:rPr lang="en-US" altLang="zh-CN" b="1" dirty="0" err="1">
                <a:latin typeface="Albertus Medium" panose="020E0602030304020304" pitchFamily="34" charset="0"/>
              </a:rPr>
              <a:t>i</a:t>
            </a:r>
            <a:r>
              <a:rPr lang="zh-CN" altLang="en-US" b="1" dirty="0">
                <a:latin typeface="Albertus Medium" panose="020E0602030304020304" pitchFamily="34" charset="0"/>
              </a:rPr>
              <a:t>等于</a:t>
            </a:r>
            <a:r>
              <a:rPr lang="en-US" altLang="zh-CN" b="1" dirty="0">
                <a:latin typeface="Albertus Medium" panose="020E0602030304020304" pitchFamily="34" charset="0"/>
              </a:rPr>
              <a:t>0</a:t>
            </a:r>
            <a:r>
              <a:rPr lang="zh-CN" altLang="en-US" b="1" dirty="0">
                <a:latin typeface="Albertus Medium" panose="020E0602030304020304" pitchFamily="34" charset="0"/>
              </a:rPr>
              <a:t>，</a:t>
            </a:r>
            <a:r>
              <a:rPr lang="en-US" altLang="zh-CN" b="1" dirty="0">
                <a:latin typeface="Albertus Medium" panose="020E0602030304020304" pitchFamily="34" charset="0"/>
              </a:rPr>
              <a:t>j</a:t>
            </a:r>
            <a:r>
              <a:rPr lang="zh-CN" altLang="en-US" b="1" dirty="0">
                <a:latin typeface="Albertus Medium" panose="020E0602030304020304" pitchFamily="34" charset="0"/>
              </a:rPr>
              <a:t>值域为</a:t>
            </a:r>
            <a:r>
              <a:rPr lang="en-US" altLang="zh-CN" b="1" dirty="0">
                <a:latin typeface="Albertus Medium" panose="020E0602030304020304" pitchFamily="34" charset="0"/>
              </a:rPr>
              <a:t>[1, 4]</a:t>
            </a:r>
            <a:r>
              <a:rPr lang="zh-CN" altLang="en-US" b="1" dirty="0">
                <a:latin typeface="Albertus Medium" panose="020E0602030304020304" pitchFamily="34" charset="0"/>
              </a:rPr>
              <a:t>，只有</a:t>
            </a:r>
            <a:r>
              <a:rPr lang="en-US" altLang="zh-CN" b="1" dirty="0">
                <a:latin typeface="Albertus Medium" panose="020E0602030304020304" pitchFamily="34" charset="0"/>
              </a:rPr>
              <a:t>M[0][1]</a:t>
            </a:r>
            <a:r>
              <a:rPr lang="zh-CN" altLang="en-US" b="1" dirty="0">
                <a:latin typeface="Albertus Medium" panose="020E0602030304020304" pitchFamily="34" charset="0"/>
              </a:rPr>
              <a:t>等于</a:t>
            </a:r>
            <a:r>
              <a:rPr lang="en-US" altLang="zh-CN" b="1" dirty="0">
                <a:latin typeface="Albertus Medium" panose="020E0602030304020304" pitchFamily="34" charset="0"/>
              </a:rPr>
              <a:t>1</a:t>
            </a:r>
            <a:r>
              <a:rPr lang="zh-CN" altLang="en-US" b="1" dirty="0">
                <a:latin typeface="Albertus Medium" panose="020E0602030304020304" pitchFamily="34" charset="0"/>
              </a:rPr>
              <a:t>，说明</a:t>
            </a:r>
            <a:r>
              <a:rPr lang="en-US" altLang="zh-CN" b="1" dirty="0">
                <a:latin typeface="Albertus Medium" panose="020E0602030304020304" pitchFamily="34" charset="0"/>
              </a:rPr>
              <a:t>A</a:t>
            </a:r>
            <a:r>
              <a:rPr lang="zh-CN" altLang="en-US" b="1" dirty="0">
                <a:latin typeface="Albertus Medium" panose="020E0602030304020304" pitchFamily="34" charset="0"/>
              </a:rPr>
              <a:t>和</a:t>
            </a:r>
            <a:r>
              <a:rPr lang="en-US" altLang="zh-CN" b="1" dirty="0">
                <a:latin typeface="Albertus Medium" panose="020E0602030304020304" pitchFamily="34" charset="0"/>
              </a:rPr>
              <a:t>B</a:t>
            </a:r>
            <a:r>
              <a:rPr lang="zh-CN" altLang="en-US" b="1" dirty="0">
                <a:latin typeface="Albertus Medium" panose="020E0602030304020304" pitchFamily="34" charset="0"/>
              </a:rPr>
              <a:t>之间为好友</a:t>
            </a:r>
            <a:endParaRPr lang="en-US" altLang="zh-CN" b="1" dirty="0">
              <a:latin typeface="Albertus Medium" panose="020E0602030304020304" pitchFamily="34" charset="0"/>
            </a:endParaRPr>
          </a:p>
          <a:p>
            <a:r>
              <a:rPr lang="en-US" altLang="zh-CN" b="1" dirty="0">
                <a:latin typeface="Albertus Medium" panose="020E0602030304020304" pitchFamily="34" charset="0"/>
              </a:rPr>
              <a:t>2 </a:t>
            </a:r>
            <a:r>
              <a:rPr lang="zh-CN" altLang="en-US" b="1" dirty="0">
                <a:latin typeface="Albertus Medium" panose="020E0602030304020304" pitchFamily="34" charset="0"/>
              </a:rPr>
              <a:t>调用</a:t>
            </a:r>
            <a:r>
              <a:rPr lang="en-US" altLang="zh-CN" b="1" dirty="0">
                <a:latin typeface="Albertus Medium" panose="020E0602030304020304" pitchFamily="34" charset="0"/>
              </a:rPr>
              <a:t>find</a:t>
            </a:r>
            <a:r>
              <a:rPr lang="zh-CN" altLang="en-US" b="1" dirty="0">
                <a:latin typeface="Albertus Medium" panose="020E0602030304020304" pitchFamily="34" charset="0"/>
              </a:rPr>
              <a:t>函数，查找</a:t>
            </a:r>
            <a:r>
              <a:rPr lang="en-US" altLang="zh-CN" b="1" dirty="0">
                <a:latin typeface="Albertus Medium" panose="020E0602030304020304" pitchFamily="34" charset="0"/>
              </a:rPr>
              <a:t>A</a:t>
            </a:r>
            <a:r>
              <a:rPr lang="zh-CN" altLang="en-US" b="1" dirty="0">
                <a:latin typeface="Albertus Medium" panose="020E0602030304020304" pitchFamily="34" charset="0"/>
              </a:rPr>
              <a:t>的双亲，</a:t>
            </a:r>
            <a:r>
              <a:rPr lang="en-US" altLang="zh-CN" b="1" dirty="0">
                <a:latin typeface="Albertus Medium" panose="020E0602030304020304" pitchFamily="34" charset="0"/>
              </a:rPr>
              <a:t>A</a:t>
            </a:r>
            <a:r>
              <a:rPr lang="zh-CN" altLang="en-US" b="1" dirty="0">
                <a:latin typeface="Albertus Medium" panose="020E0602030304020304" pitchFamily="34" charset="0"/>
              </a:rPr>
              <a:t>的双亲为自己</a:t>
            </a:r>
            <a:endParaRPr lang="en-US" altLang="zh-CN" b="1" dirty="0">
              <a:latin typeface="Albertus Medium" panose="020E0602030304020304" pitchFamily="34" charset="0"/>
            </a:endParaRPr>
          </a:p>
          <a:p>
            <a:r>
              <a:rPr lang="en-US" altLang="zh-CN" b="1" dirty="0">
                <a:latin typeface="Albertus Medium" panose="020E0602030304020304" pitchFamily="34" charset="0"/>
              </a:rPr>
              <a:t>3 </a:t>
            </a:r>
            <a:r>
              <a:rPr lang="zh-CN" altLang="en-US" b="1" dirty="0">
                <a:latin typeface="Albertus Medium" panose="020E0602030304020304" pitchFamily="34" charset="0"/>
              </a:rPr>
              <a:t>调用</a:t>
            </a:r>
            <a:r>
              <a:rPr lang="en-US" altLang="zh-CN" b="1" dirty="0">
                <a:latin typeface="Albertus Medium" panose="020E0602030304020304" pitchFamily="34" charset="0"/>
              </a:rPr>
              <a:t>find</a:t>
            </a:r>
            <a:r>
              <a:rPr lang="zh-CN" altLang="en-US" b="1" dirty="0">
                <a:latin typeface="Albertus Medium" panose="020E0602030304020304" pitchFamily="34" charset="0"/>
              </a:rPr>
              <a:t>函数，查找</a:t>
            </a:r>
            <a:r>
              <a:rPr lang="en-US" altLang="zh-CN" b="1" dirty="0">
                <a:latin typeface="Albertus Medium" panose="020E0602030304020304" pitchFamily="34" charset="0"/>
              </a:rPr>
              <a:t>B</a:t>
            </a:r>
            <a:r>
              <a:rPr lang="zh-CN" altLang="en-US" b="1" dirty="0">
                <a:latin typeface="Albertus Medium" panose="020E0602030304020304" pitchFamily="34" charset="0"/>
              </a:rPr>
              <a:t>的双亲，</a:t>
            </a:r>
            <a:r>
              <a:rPr lang="en-US" altLang="zh-CN" b="1" dirty="0">
                <a:latin typeface="Albertus Medium" panose="020E0602030304020304" pitchFamily="34" charset="0"/>
              </a:rPr>
              <a:t>B</a:t>
            </a:r>
            <a:r>
              <a:rPr lang="zh-CN" altLang="en-US" b="1" dirty="0">
                <a:latin typeface="Albertus Medium" panose="020E0602030304020304" pitchFamily="34" charset="0"/>
              </a:rPr>
              <a:t>的双亲为自己</a:t>
            </a:r>
            <a:endParaRPr lang="en-US" altLang="zh-CN" b="1" dirty="0">
              <a:latin typeface="Albertus Medium" panose="020E0602030304020304" pitchFamily="34" charset="0"/>
            </a:endParaRPr>
          </a:p>
          <a:p>
            <a:r>
              <a:rPr lang="en-US" altLang="zh-CN" b="1" dirty="0">
                <a:latin typeface="Albertus Medium" panose="020E0602030304020304" pitchFamily="34" charset="0"/>
              </a:rPr>
              <a:t>4 </a:t>
            </a:r>
            <a:r>
              <a:rPr lang="zh-CN" altLang="en-US" b="1" dirty="0">
                <a:latin typeface="Albertus Medium" panose="020E0602030304020304" pitchFamily="34" charset="0"/>
              </a:rPr>
              <a:t>调用</a:t>
            </a:r>
            <a:r>
              <a:rPr lang="en-US" altLang="zh-CN" b="1" dirty="0">
                <a:latin typeface="Albertus Medium" panose="020E0602030304020304" pitchFamily="34" charset="0"/>
              </a:rPr>
              <a:t>union</a:t>
            </a:r>
            <a:r>
              <a:rPr lang="zh-CN" altLang="en-US" b="1" dirty="0">
                <a:latin typeface="Albertus Medium" panose="020E0602030304020304" pitchFamily="34" charset="0"/>
              </a:rPr>
              <a:t>，将</a:t>
            </a:r>
            <a:r>
              <a:rPr lang="en-US" altLang="zh-CN" b="1" dirty="0">
                <a:latin typeface="Albertus Medium" panose="020E0602030304020304" pitchFamily="34" charset="0"/>
              </a:rPr>
              <a:t>A</a:t>
            </a:r>
            <a:r>
              <a:rPr lang="zh-CN" altLang="en-US" b="1" dirty="0">
                <a:latin typeface="Albertus Medium" panose="020E0602030304020304" pitchFamily="34" charset="0"/>
              </a:rPr>
              <a:t>和</a:t>
            </a:r>
            <a:r>
              <a:rPr lang="en-US" altLang="zh-CN" b="1" dirty="0">
                <a:latin typeface="Albertus Medium" panose="020E0602030304020304" pitchFamily="34" charset="0"/>
              </a:rPr>
              <a:t>B</a:t>
            </a:r>
            <a:r>
              <a:rPr lang="zh-CN" altLang="en-US" b="1" dirty="0">
                <a:latin typeface="Albertus Medium" panose="020E0602030304020304" pitchFamily="34" charset="0"/>
              </a:rPr>
              <a:t>合并到一个朋友圈，由于</a:t>
            </a:r>
            <a:r>
              <a:rPr lang="en-US" altLang="zh-CN" b="1" dirty="0">
                <a:latin typeface="Albertus Medium" panose="020E0602030304020304" pitchFamily="34" charset="0"/>
              </a:rPr>
              <a:t>A</a:t>
            </a:r>
            <a:r>
              <a:rPr lang="zh-CN" altLang="en-US" b="1" dirty="0">
                <a:latin typeface="Albertus Medium" panose="020E0602030304020304" pitchFamily="34" charset="0"/>
              </a:rPr>
              <a:t>和</a:t>
            </a:r>
            <a:r>
              <a:rPr lang="en-US" altLang="zh-CN" b="1" dirty="0">
                <a:latin typeface="Albertus Medium" panose="020E0602030304020304" pitchFamily="34" charset="0"/>
              </a:rPr>
              <a:t>B</a:t>
            </a:r>
            <a:r>
              <a:rPr lang="zh-CN" altLang="en-US" b="1" dirty="0">
                <a:latin typeface="Albertus Medium" panose="020E0602030304020304" pitchFamily="34" charset="0"/>
              </a:rPr>
              <a:t>的双亲不一样，所以，按约定，将</a:t>
            </a:r>
            <a:r>
              <a:rPr lang="en-US" altLang="zh-CN" b="1" dirty="0">
                <a:latin typeface="Albertus Medium" panose="020E0602030304020304" pitchFamily="34" charset="0"/>
              </a:rPr>
              <a:t>B</a:t>
            </a:r>
            <a:r>
              <a:rPr lang="zh-CN" altLang="en-US" b="1" dirty="0">
                <a:latin typeface="Albertus Medium" panose="020E0602030304020304" pitchFamily="34" charset="0"/>
              </a:rPr>
              <a:t>作为</a:t>
            </a:r>
            <a:r>
              <a:rPr lang="en-US" altLang="zh-CN" b="1" dirty="0">
                <a:latin typeface="Albertus Medium" panose="020E0602030304020304" pitchFamily="34" charset="0"/>
              </a:rPr>
              <a:t>A</a:t>
            </a:r>
            <a:r>
              <a:rPr lang="zh-CN" altLang="en-US" b="1" dirty="0">
                <a:latin typeface="Albertus Medium" panose="020E0602030304020304" pitchFamily="34" charset="0"/>
              </a:rPr>
              <a:t>的双亲，此时</a:t>
            </a:r>
            <a:r>
              <a:rPr lang="en-US" altLang="zh-CN" b="1" dirty="0">
                <a:latin typeface="Albertus Medium" panose="020E0602030304020304" pitchFamily="34" charset="0"/>
              </a:rPr>
              <a:t>parents</a:t>
            </a:r>
            <a:r>
              <a:rPr lang="zh-CN" altLang="en-US" b="1" dirty="0">
                <a:latin typeface="Albertus Medium" panose="020E0602030304020304" pitchFamily="34" charset="0"/>
              </a:rPr>
              <a:t>数组为：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0E4214-3449-427B-8F97-2530B9A30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6" y="979548"/>
            <a:ext cx="2233749" cy="200688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F32E72C-35DC-4041-97B9-B5BAA21862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6" y="3634388"/>
            <a:ext cx="2233749" cy="61784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6A0F794-A718-4D48-ADD5-7B5890B1A3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6" y="6140204"/>
            <a:ext cx="2233749" cy="56104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AB6E625-6772-4F4D-9CE2-EAB2248A961E}"/>
              </a:ext>
            </a:extLst>
          </p:cNvPr>
          <p:cNvSpPr txBox="1"/>
          <p:nvPr/>
        </p:nvSpPr>
        <p:spPr>
          <a:xfrm>
            <a:off x="6457072" y="501277"/>
            <a:ext cx="573492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Albertus Medium" panose="020E0602030304020304" pitchFamily="34" charset="0"/>
              </a:rPr>
              <a:t>二、</a:t>
            </a:r>
            <a:r>
              <a:rPr lang="zh-CN" altLang="en-US" b="1" dirty="0">
                <a:solidFill>
                  <a:srgbClr val="0000CC"/>
                </a:solidFill>
                <a:latin typeface="Albertus Medium" panose="020E0602030304020304" pitchFamily="34" charset="0"/>
              </a:rPr>
              <a:t>遍历</a:t>
            </a:r>
            <a:r>
              <a:rPr lang="en-US" altLang="zh-CN" b="1" dirty="0">
                <a:solidFill>
                  <a:srgbClr val="0000CC"/>
                </a:solidFill>
                <a:latin typeface="Albertus Medium" panose="020E0602030304020304" pitchFamily="34" charset="0"/>
              </a:rPr>
              <a:t>B</a:t>
            </a:r>
            <a:r>
              <a:rPr lang="zh-CN" altLang="en-US" b="1" dirty="0">
                <a:solidFill>
                  <a:srgbClr val="0000CC"/>
                </a:solidFill>
                <a:latin typeface="Albertus Medium" panose="020E0602030304020304" pitchFamily="34" charset="0"/>
              </a:rPr>
              <a:t>的好友关系</a:t>
            </a:r>
            <a:endParaRPr lang="en-US" altLang="zh-CN" b="1" dirty="0">
              <a:solidFill>
                <a:srgbClr val="0000CC"/>
              </a:solidFill>
              <a:latin typeface="Albertus Medium" panose="020E0602030304020304" pitchFamily="34" charset="0"/>
            </a:endParaRPr>
          </a:p>
          <a:p>
            <a:r>
              <a:rPr lang="en-US" altLang="zh-CN" b="1" dirty="0">
                <a:latin typeface="Albertus Medium" panose="020E0602030304020304" pitchFamily="34" charset="0"/>
              </a:rPr>
              <a:t>1 </a:t>
            </a:r>
            <a:r>
              <a:rPr lang="en-US" altLang="zh-CN" b="1" dirty="0" err="1">
                <a:latin typeface="Albertus Medium" panose="020E0602030304020304" pitchFamily="34" charset="0"/>
              </a:rPr>
              <a:t>i</a:t>
            </a:r>
            <a:r>
              <a:rPr lang="zh-CN" altLang="en-US" b="1" dirty="0">
                <a:latin typeface="Albertus Medium" panose="020E0602030304020304" pitchFamily="34" charset="0"/>
              </a:rPr>
              <a:t>等于</a:t>
            </a:r>
            <a:r>
              <a:rPr lang="en-US" altLang="zh-CN" b="1" dirty="0">
                <a:latin typeface="Albertus Medium" panose="020E0602030304020304" pitchFamily="34" charset="0"/>
              </a:rPr>
              <a:t>1</a:t>
            </a:r>
            <a:r>
              <a:rPr lang="zh-CN" altLang="en-US" b="1" dirty="0">
                <a:latin typeface="Albertus Medium" panose="020E0602030304020304" pitchFamily="34" charset="0"/>
              </a:rPr>
              <a:t>，</a:t>
            </a:r>
            <a:r>
              <a:rPr lang="en-US" altLang="zh-CN" b="1" dirty="0">
                <a:latin typeface="Albertus Medium" panose="020E0602030304020304" pitchFamily="34" charset="0"/>
              </a:rPr>
              <a:t>j</a:t>
            </a:r>
            <a:r>
              <a:rPr lang="zh-CN" altLang="en-US" b="1" dirty="0">
                <a:latin typeface="Albertus Medium" panose="020E0602030304020304" pitchFamily="34" charset="0"/>
              </a:rPr>
              <a:t>的值域为</a:t>
            </a:r>
            <a:r>
              <a:rPr lang="en-US" altLang="zh-CN" b="1" dirty="0">
                <a:latin typeface="Albertus Medium" panose="020E0602030304020304" pitchFamily="34" charset="0"/>
              </a:rPr>
              <a:t>[2, 4]</a:t>
            </a:r>
            <a:r>
              <a:rPr lang="zh-CN" altLang="en-US" b="1" dirty="0">
                <a:latin typeface="Albertus Medium" panose="020E0602030304020304" pitchFamily="34" charset="0"/>
              </a:rPr>
              <a:t>，只有</a:t>
            </a:r>
            <a:r>
              <a:rPr lang="en-US" altLang="zh-CN" b="1" dirty="0">
                <a:latin typeface="Albertus Medium" panose="020E0602030304020304" pitchFamily="34" charset="0"/>
              </a:rPr>
              <a:t>M[1][2]</a:t>
            </a:r>
            <a:r>
              <a:rPr lang="zh-CN" altLang="en-US" b="1" dirty="0">
                <a:latin typeface="Albertus Medium" panose="020E0602030304020304" pitchFamily="34" charset="0"/>
              </a:rPr>
              <a:t>等于</a:t>
            </a:r>
            <a:r>
              <a:rPr lang="en-US" altLang="zh-CN" b="1" dirty="0">
                <a:latin typeface="Albertus Medium" panose="020E0602030304020304" pitchFamily="34" charset="0"/>
              </a:rPr>
              <a:t>1</a:t>
            </a:r>
            <a:r>
              <a:rPr lang="zh-CN" altLang="en-US" b="1" dirty="0">
                <a:latin typeface="Albertus Medium" panose="020E0602030304020304" pitchFamily="34" charset="0"/>
              </a:rPr>
              <a:t>，说明</a:t>
            </a:r>
            <a:r>
              <a:rPr lang="en-US" altLang="zh-CN" b="1" dirty="0">
                <a:latin typeface="Albertus Medium" panose="020E0602030304020304" pitchFamily="34" charset="0"/>
              </a:rPr>
              <a:t>B</a:t>
            </a:r>
            <a:r>
              <a:rPr lang="zh-CN" altLang="en-US" b="1" dirty="0">
                <a:latin typeface="Albertus Medium" panose="020E0602030304020304" pitchFamily="34" charset="0"/>
              </a:rPr>
              <a:t>和</a:t>
            </a:r>
            <a:r>
              <a:rPr lang="en-US" altLang="zh-CN" b="1" dirty="0">
                <a:latin typeface="Albertus Medium" panose="020E0602030304020304" pitchFamily="34" charset="0"/>
              </a:rPr>
              <a:t>C</a:t>
            </a:r>
            <a:r>
              <a:rPr lang="zh-CN" altLang="en-US" b="1" dirty="0">
                <a:latin typeface="Albertus Medium" panose="020E0602030304020304" pitchFamily="34" charset="0"/>
              </a:rPr>
              <a:t>之间为好友</a:t>
            </a:r>
            <a:endParaRPr lang="en-US" altLang="zh-CN" b="1" dirty="0">
              <a:latin typeface="Albertus Medium" panose="020E0602030304020304" pitchFamily="34" charset="0"/>
            </a:endParaRPr>
          </a:p>
          <a:p>
            <a:r>
              <a:rPr lang="en-US" altLang="zh-CN" b="1" dirty="0">
                <a:latin typeface="Albertus Medium" panose="020E0602030304020304" pitchFamily="34" charset="0"/>
              </a:rPr>
              <a:t>2 </a:t>
            </a:r>
            <a:r>
              <a:rPr lang="zh-CN" altLang="en-US" b="1" dirty="0">
                <a:latin typeface="Albertus Medium" panose="020E0602030304020304" pitchFamily="34" charset="0"/>
              </a:rPr>
              <a:t>调用</a:t>
            </a:r>
            <a:r>
              <a:rPr lang="en-US" altLang="zh-CN" b="1" dirty="0">
                <a:latin typeface="Albertus Medium" panose="020E0602030304020304" pitchFamily="34" charset="0"/>
              </a:rPr>
              <a:t>find</a:t>
            </a:r>
            <a:r>
              <a:rPr lang="zh-CN" altLang="en-US" b="1" dirty="0">
                <a:latin typeface="Albertus Medium" panose="020E0602030304020304" pitchFamily="34" charset="0"/>
              </a:rPr>
              <a:t>函数，查找</a:t>
            </a:r>
            <a:r>
              <a:rPr lang="en-US" altLang="zh-CN" b="1" dirty="0">
                <a:latin typeface="Albertus Medium" panose="020E0602030304020304" pitchFamily="34" charset="0"/>
              </a:rPr>
              <a:t>B</a:t>
            </a:r>
            <a:r>
              <a:rPr lang="zh-CN" altLang="en-US" b="1" dirty="0">
                <a:latin typeface="Albertus Medium" panose="020E0602030304020304" pitchFamily="34" charset="0"/>
              </a:rPr>
              <a:t>的双亲，</a:t>
            </a:r>
            <a:r>
              <a:rPr lang="en-US" altLang="zh-CN" b="1" dirty="0">
                <a:latin typeface="Albertus Medium" panose="020E0602030304020304" pitchFamily="34" charset="0"/>
              </a:rPr>
              <a:t>B</a:t>
            </a:r>
            <a:r>
              <a:rPr lang="zh-CN" altLang="en-US" b="1" dirty="0">
                <a:latin typeface="Albertus Medium" panose="020E0602030304020304" pitchFamily="34" charset="0"/>
              </a:rPr>
              <a:t>的双亲为自己</a:t>
            </a:r>
            <a:endParaRPr lang="en-US" altLang="zh-CN" b="1" dirty="0">
              <a:latin typeface="Albertus Medium" panose="020E0602030304020304" pitchFamily="34" charset="0"/>
            </a:endParaRPr>
          </a:p>
          <a:p>
            <a:r>
              <a:rPr lang="en-US" altLang="zh-CN" b="1" dirty="0">
                <a:latin typeface="Albertus Medium" panose="020E0602030304020304" pitchFamily="34" charset="0"/>
              </a:rPr>
              <a:t>3 </a:t>
            </a:r>
            <a:r>
              <a:rPr lang="zh-CN" altLang="en-US" b="1" dirty="0">
                <a:latin typeface="Albertus Medium" panose="020E0602030304020304" pitchFamily="34" charset="0"/>
              </a:rPr>
              <a:t>调用</a:t>
            </a:r>
            <a:r>
              <a:rPr lang="en-US" altLang="zh-CN" b="1" dirty="0">
                <a:latin typeface="Albertus Medium" panose="020E0602030304020304" pitchFamily="34" charset="0"/>
              </a:rPr>
              <a:t>find</a:t>
            </a:r>
            <a:r>
              <a:rPr lang="zh-CN" altLang="en-US" b="1" dirty="0">
                <a:latin typeface="Albertus Medium" panose="020E0602030304020304" pitchFamily="34" charset="0"/>
              </a:rPr>
              <a:t>函数，查找</a:t>
            </a:r>
            <a:r>
              <a:rPr lang="en-US" altLang="zh-CN" b="1" dirty="0">
                <a:latin typeface="Albertus Medium" panose="020E0602030304020304" pitchFamily="34" charset="0"/>
              </a:rPr>
              <a:t>C</a:t>
            </a:r>
            <a:r>
              <a:rPr lang="zh-CN" altLang="en-US" b="1" dirty="0">
                <a:latin typeface="Albertus Medium" panose="020E0602030304020304" pitchFamily="34" charset="0"/>
              </a:rPr>
              <a:t>的双亲，</a:t>
            </a:r>
            <a:r>
              <a:rPr lang="en-US" altLang="zh-CN" b="1" dirty="0">
                <a:latin typeface="Albertus Medium" panose="020E0602030304020304" pitchFamily="34" charset="0"/>
              </a:rPr>
              <a:t>C</a:t>
            </a:r>
            <a:r>
              <a:rPr lang="zh-CN" altLang="en-US" b="1" dirty="0">
                <a:latin typeface="Albertus Medium" panose="020E0602030304020304" pitchFamily="34" charset="0"/>
              </a:rPr>
              <a:t>的双亲为自己</a:t>
            </a:r>
            <a:endParaRPr lang="en-US" altLang="zh-CN" b="1" dirty="0">
              <a:latin typeface="Albertus Medium" panose="020E0602030304020304" pitchFamily="34" charset="0"/>
            </a:endParaRPr>
          </a:p>
          <a:p>
            <a:r>
              <a:rPr lang="en-US" altLang="zh-CN" b="1" dirty="0">
                <a:latin typeface="Albertus Medium" panose="020E0602030304020304" pitchFamily="34" charset="0"/>
              </a:rPr>
              <a:t>4 </a:t>
            </a:r>
            <a:r>
              <a:rPr lang="zh-CN" altLang="en-US" b="1" dirty="0">
                <a:latin typeface="Albertus Medium" panose="020E0602030304020304" pitchFamily="34" charset="0"/>
              </a:rPr>
              <a:t>调用</a:t>
            </a:r>
            <a:r>
              <a:rPr lang="en-US" altLang="zh-CN" b="1" dirty="0">
                <a:latin typeface="Albertus Medium" panose="020E0602030304020304" pitchFamily="34" charset="0"/>
              </a:rPr>
              <a:t>union</a:t>
            </a:r>
            <a:r>
              <a:rPr lang="zh-CN" altLang="en-US" b="1" dirty="0">
                <a:latin typeface="Albertus Medium" panose="020E0602030304020304" pitchFamily="34" charset="0"/>
              </a:rPr>
              <a:t>，将</a:t>
            </a:r>
            <a:r>
              <a:rPr lang="en-US" altLang="zh-CN" b="1" dirty="0">
                <a:latin typeface="Albertus Medium" panose="020E0602030304020304" pitchFamily="34" charset="0"/>
              </a:rPr>
              <a:t>B</a:t>
            </a:r>
            <a:r>
              <a:rPr lang="zh-CN" altLang="en-US" b="1" dirty="0">
                <a:latin typeface="Albertus Medium" panose="020E0602030304020304" pitchFamily="34" charset="0"/>
              </a:rPr>
              <a:t>和</a:t>
            </a:r>
            <a:r>
              <a:rPr lang="en-US" altLang="zh-CN" b="1" dirty="0">
                <a:latin typeface="Albertus Medium" panose="020E0602030304020304" pitchFamily="34" charset="0"/>
              </a:rPr>
              <a:t>C</a:t>
            </a:r>
            <a:r>
              <a:rPr lang="zh-CN" altLang="en-US" b="1" dirty="0">
                <a:latin typeface="Albertus Medium" panose="020E0602030304020304" pitchFamily="34" charset="0"/>
              </a:rPr>
              <a:t>合并到一个朋友圈，由于</a:t>
            </a:r>
            <a:r>
              <a:rPr lang="en-US" altLang="zh-CN" b="1" dirty="0">
                <a:latin typeface="Albertus Medium" panose="020E0602030304020304" pitchFamily="34" charset="0"/>
              </a:rPr>
              <a:t>B</a:t>
            </a:r>
            <a:r>
              <a:rPr lang="zh-CN" altLang="en-US" b="1" dirty="0">
                <a:latin typeface="Albertus Medium" panose="020E0602030304020304" pitchFamily="34" charset="0"/>
              </a:rPr>
              <a:t>和</a:t>
            </a:r>
            <a:r>
              <a:rPr lang="en-US" altLang="zh-CN" b="1" dirty="0">
                <a:latin typeface="Albertus Medium" panose="020E0602030304020304" pitchFamily="34" charset="0"/>
              </a:rPr>
              <a:t>C</a:t>
            </a:r>
            <a:r>
              <a:rPr lang="zh-CN" altLang="en-US" b="1" dirty="0">
                <a:latin typeface="Albertus Medium" panose="020E0602030304020304" pitchFamily="34" charset="0"/>
              </a:rPr>
              <a:t>的双亲不一样，所以，按约定，将</a:t>
            </a:r>
            <a:r>
              <a:rPr lang="en-US" altLang="zh-CN" b="1" dirty="0">
                <a:latin typeface="Albertus Medium" panose="020E0602030304020304" pitchFamily="34" charset="0"/>
              </a:rPr>
              <a:t>C</a:t>
            </a:r>
            <a:r>
              <a:rPr lang="zh-CN" altLang="en-US" b="1" dirty="0">
                <a:latin typeface="Albertus Medium" panose="020E0602030304020304" pitchFamily="34" charset="0"/>
              </a:rPr>
              <a:t>作为</a:t>
            </a:r>
            <a:r>
              <a:rPr lang="en-US" altLang="zh-CN" b="1" dirty="0">
                <a:latin typeface="Albertus Medium" panose="020E0602030304020304" pitchFamily="34" charset="0"/>
              </a:rPr>
              <a:t>B</a:t>
            </a:r>
            <a:r>
              <a:rPr lang="zh-CN" altLang="en-US" b="1" dirty="0">
                <a:latin typeface="Albertus Medium" panose="020E0602030304020304" pitchFamily="34" charset="0"/>
              </a:rPr>
              <a:t>的双亲，此时</a:t>
            </a:r>
            <a:r>
              <a:rPr lang="en-US" altLang="zh-CN" b="1" dirty="0">
                <a:latin typeface="Albertus Medium" panose="020E0602030304020304" pitchFamily="34" charset="0"/>
              </a:rPr>
              <a:t>parents</a:t>
            </a:r>
            <a:r>
              <a:rPr lang="zh-CN" altLang="en-US" b="1" dirty="0">
                <a:latin typeface="Albertus Medium" panose="020E0602030304020304" pitchFamily="34" charset="0"/>
              </a:rPr>
              <a:t>数组为：</a:t>
            </a:r>
            <a:endParaRPr lang="en-US" altLang="zh-CN" b="1" dirty="0"/>
          </a:p>
          <a:p>
            <a:endParaRPr lang="en-US" altLang="zh-CN" b="1" dirty="0">
              <a:latin typeface="Albertus Medium" panose="020E0602030304020304" pitchFamily="34" charset="0"/>
            </a:endParaRPr>
          </a:p>
          <a:p>
            <a:endParaRPr lang="en-US" altLang="zh-CN" b="1" dirty="0">
              <a:latin typeface="Albertus Medium" panose="020E0602030304020304" pitchFamily="34" charset="0"/>
            </a:endParaRPr>
          </a:p>
          <a:p>
            <a:r>
              <a:rPr lang="zh-CN" altLang="en-US" b="1" dirty="0">
                <a:latin typeface="Albertus Medium" panose="020E0602030304020304" pitchFamily="34" charset="0"/>
              </a:rPr>
              <a:t>三、</a:t>
            </a:r>
            <a:r>
              <a:rPr lang="zh-CN" altLang="en-US" b="1" dirty="0">
                <a:solidFill>
                  <a:srgbClr val="0000CC"/>
                </a:solidFill>
                <a:latin typeface="Albertus Medium" panose="020E0602030304020304" pitchFamily="34" charset="0"/>
              </a:rPr>
              <a:t>遍历其他人的好友关系</a:t>
            </a:r>
            <a:r>
              <a:rPr lang="zh-CN" altLang="en-US" b="1" dirty="0">
                <a:latin typeface="Albertus Medium" panose="020E0602030304020304" pitchFamily="34" charset="0"/>
              </a:rPr>
              <a:t>，最终</a:t>
            </a:r>
            <a:r>
              <a:rPr lang="en-US" altLang="zh-CN" b="1" dirty="0">
                <a:latin typeface="Albertus Medium" panose="020E0602030304020304" pitchFamily="34" charset="0"/>
              </a:rPr>
              <a:t>parents</a:t>
            </a:r>
            <a:r>
              <a:rPr lang="zh-CN" altLang="en-US" b="1" dirty="0">
                <a:latin typeface="Albertus Medium" panose="020E0602030304020304" pitchFamily="34" charset="0"/>
              </a:rPr>
              <a:t>数组为：</a:t>
            </a:r>
            <a:endParaRPr lang="en-US" altLang="zh-CN" b="1" dirty="0">
              <a:latin typeface="Albertus Medium" panose="020E0602030304020304" pitchFamily="34" charset="0"/>
            </a:endParaRPr>
          </a:p>
          <a:p>
            <a:endParaRPr lang="en-US" altLang="zh-CN" b="1" dirty="0">
              <a:latin typeface="Albertus Medium" panose="020E0602030304020304" pitchFamily="34" charset="0"/>
            </a:endParaRPr>
          </a:p>
          <a:p>
            <a:endParaRPr lang="en-US" altLang="zh-CN" b="1" dirty="0">
              <a:latin typeface="Albertus Medium" panose="020E0602030304020304" pitchFamily="34" charset="0"/>
            </a:endParaRPr>
          </a:p>
          <a:p>
            <a:r>
              <a:rPr lang="zh-CN" altLang="en-US" b="1" dirty="0">
                <a:latin typeface="Albertus Medium" panose="020E0602030304020304" pitchFamily="34" charset="0"/>
              </a:rPr>
              <a:t>则，</a:t>
            </a:r>
            <a:r>
              <a:rPr lang="en-US" altLang="zh-CN" b="1" dirty="0">
                <a:latin typeface="Albertus Medium" panose="020E0602030304020304" pitchFamily="34" charset="0"/>
              </a:rPr>
              <a:t>C</a:t>
            </a:r>
            <a:r>
              <a:rPr lang="zh-CN" altLang="en-US" b="1" dirty="0">
                <a:latin typeface="Albertus Medium" panose="020E0602030304020304" pitchFamily="34" charset="0"/>
              </a:rPr>
              <a:t>、</a:t>
            </a:r>
            <a:r>
              <a:rPr lang="en-US" altLang="zh-CN" b="1" dirty="0">
                <a:latin typeface="Albertus Medium" panose="020E0602030304020304" pitchFamily="34" charset="0"/>
              </a:rPr>
              <a:t>E</a:t>
            </a:r>
            <a:r>
              <a:rPr lang="zh-CN" altLang="en-US" b="1" dirty="0">
                <a:latin typeface="Albertus Medium" panose="020E0602030304020304" pitchFamily="34" charset="0"/>
              </a:rPr>
              <a:t>分别为各自朋友圈的双亲，共</a:t>
            </a:r>
            <a:r>
              <a:rPr lang="en-US" altLang="zh-CN" b="1" dirty="0">
                <a:latin typeface="Albertus Medium" panose="020E0602030304020304" pitchFamily="34" charset="0"/>
              </a:rPr>
              <a:t>2</a:t>
            </a:r>
            <a:r>
              <a:rPr lang="zh-CN" altLang="en-US" b="1" dirty="0">
                <a:latin typeface="Albertus Medium" panose="020E0602030304020304" pitchFamily="34" charset="0"/>
              </a:rPr>
              <a:t>个朋友圈。</a:t>
            </a:r>
            <a:endParaRPr lang="en-US" altLang="zh-CN" b="1" dirty="0">
              <a:latin typeface="Albertus Medium" panose="020E0602030304020304" pitchFamily="34" charset="0"/>
            </a:endParaRPr>
          </a:p>
          <a:p>
            <a:r>
              <a:rPr lang="zh-CN" altLang="en-US" b="1" dirty="0">
                <a:solidFill>
                  <a:srgbClr val="CC6600"/>
                </a:solidFill>
                <a:latin typeface="Albertus Medium" panose="020E0602030304020304" pitchFamily="34" charset="0"/>
              </a:rPr>
              <a:t>最终的并查集图示为</a:t>
            </a:r>
            <a:r>
              <a:rPr lang="zh-CN" altLang="en-US" b="1" dirty="0">
                <a:latin typeface="Albertus Medium" panose="020E0602030304020304" pitchFamily="34" charset="0"/>
              </a:rPr>
              <a:t>（</a:t>
            </a:r>
            <a:r>
              <a:rPr lang="zh-CN" altLang="en-US" b="1" dirty="0">
                <a:solidFill>
                  <a:srgbClr val="CC00CC"/>
                </a:solidFill>
                <a:latin typeface="Albertus Medium" panose="020E0602030304020304" pitchFamily="34" charset="0"/>
              </a:rPr>
              <a:t>箭头指向双亲</a:t>
            </a:r>
            <a:r>
              <a:rPr lang="zh-CN" altLang="en-US" b="1" dirty="0">
                <a:latin typeface="Albertus Medium" panose="020E0602030304020304" pitchFamily="34" charset="0"/>
              </a:rPr>
              <a:t>）：</a:t>
            </a:r>
            <a:endParaRPr lang="en-US" altLang="zh-CN" b="1" dirty="0">
              <a:latin typeface="Albertus Medium" panose="020E0602030304020304" pitchFamily="34" charset="0"/>
            </a:endParaRPr>
          </a:p>
          <a:p>
            <a:endParaRPr lang="en-US" altLang="zh-CN" b="1" dirty="0">
              <a:latin typeface="Albertus Medium" panose="020E0602030304020304" pitchFamily="34" charset="0"/>
            </a:endParaRPr>
          </a:p>
          <a:p>
            <a:endParaRPr lang="en-US" altLang="zh-CN" b="1" dirty="0">
              <a:latin typeface="Albertus Medium" panose="020E0602030304020304" pitchFamily="34" charset="0"/>
            </a:endParaRPr>
          </a:p>
          <a:p>
            <a:endParaRPr lang="en-US" altLang="zh-CN" b="1" dirty="0">
              <a:latin typeface="Albertus Medium" panose="020E0602030304020304" pitchFamily="34" charset="0"/>
            </a:endParaRPr>
          </a:p>
          <a:p>
            <a:endParaRPr lang="en-US" altLang="zh-CN" b="1" dirty="0">
              <a:latin typeface="Albertus Medium" panose="020E0602030304020304" pitchFamily="34" charset="0"/>
            </a:endParaRPr>
          </a:p>
          <a:p>
            <a:endParaRPr lang="en-US" altLang="zh-CN" b="1" dirty="0">
              <a:latin typeface="Albertus Medium" panose="020E0602030304020304" pitchFamily="34" charset="0"/>
            </a:endParaRPr>
          </a:p>
          <a:p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6C02DAD-B714-4F85-86E6-505D5E53C9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638" y="2800694"/>
            <a:ext cx="1824779" cy="50472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9925050-A7C7-46E4-B2D5-FF88E5EC81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67" y="3554334"/>
            <a:ext cx="1824779" cy="50472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A4FB5CD-EBD8-4F55-A4C2-A8BB769427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4638" y="4788354"/>
            <a:ext cx="4141107" cy="19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524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64686" cy="501277"/>
          </a:xfrm>
        </p:spPr>
        <p:txBody>
          <a:bodyPr>
            <a:normAutofit fontScale="90000"/>
          </a:bodyPr>
          <a:lstStyle/>
          <a:p>
            <a:r>
              <a:rPr lang="zh-CN" altLang="en-US" b="1" cap="none" dirty="0"/>
              <a:t>并查集的实现（</a:t>
            </a:r>
            <a:r>
              <a:rPr lang="zh-CN" altLang="en-US" b="1" cap="none" dirty="0">
                <a:solidFill>
                  <a:srgbClr val="0000CC"/>
                </a:solidFill>
              </a:rPr>
              <a:t>普通</a:t>
            </a:r>
            <a:r>
              <a:rPr lang="zh-CN" altLang="en-US" b="1" cap="none" dirty="0"/>
              <a:t>）</a:t>
            </a:r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0" y="369543"/>
            <a:ext cx="7622198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/>
              <a:t>解法一：</a:t>
            </a:r>
            <a:r>
              <a:rPr lang="zh-CN" altLang="en-US" sz="1400" b="1" dirty="0">
                <a:solidFill>
                  <a:srgbClr val="0000CC"/>
                </a:solidFill>
              </a:rPr>
              <a:t>并查集（常规）</a:t>
            </a:r>
            <a:r>
              <a:rPr lang="zh-CN" altLang="en-US" sz="1400" b="1" dirty="0"/>
              <a:t>（时间复杂度</a:t>
            </a:r>
            <a:r>
              <a:rPr lang="en-US" altLang="zh-CN" sz="1400" b="1" dirty="0"/>
              <a:t>O(n^3)</a:t>
            </a:r>
            <a:r>
              <a:rPr lang="zh-CN" altLang="en-US" sz="1400" b="1" dirty="0"/>
              <a:t>，空间复杂度</a:t>
            </a:r>
            <a:r>
              <a:rPr lang="en-US" altLang="zh-CN" sz="1400" b="1" dirty="0"/>
              <a:t>O(n)</a:t>
            </a:r>
            <a:r>
              <a:rPr lang="zh-CN" altLang="en-US" sz="1400" b="1" dirty="0"/>
              <a:t>）</a:t>
            </a:r>
          </a:p>
          <a:p>
            <a:r>
              <a:rPr lang="en-US" altLang="zh-CN" sz="1400" b="1" dirty="0">
                <a:solidFill>
                  <a:srgbClr val="0000CC"/>
                </a:solidFill>
              </a:rPr>
              <a:t>find</a:t>
            </a:r>
            <a:r>
              <a:rPr lang="zh-CN" altLang="en-US" sz="1400" b="1" dirty="0">
                <a:solidFill>
                  <a:srgbClr val="0000CC"/>
                </a:solidFill>
              </a:rPr>
              <a:t>操作</a:t>
            </a:r>
            <a:r>
              <a:rPr lang="zh-CN" altLang="en-US" sz="1400" b="1" dirty="0"/>
              <a:t>：</a:t>
            </a:r>
          </a:p>
          <a:p>
            <a:r>
              <a:rPr lang="en-US" altLang="zh-CN" sz="1400" b="1" dirty="0"/>
              <a:t>int find(int[] parents, int </a:t>
            </a:r>
            <a:r>
              <a:rPr lang="en-US" altLang="zh-CN" sz="1400" b="1" dirty="0" err="1"/>
              <a:t>eachIndex</a:t>
            </a:r>
            <a:r>
              <a:rPr lang="en-US" altLang="zh-CN" sz="1400" b="1" dirty="0"/>
              <a:t>)</a:t>
            </a:r>
            <a:r>
              <a:rPr lang="zh-CN" altLang="en-US" sz="1400" b="1" dirty="0"/>
              <a:t>：</a:t>
            </a:r>
            <a:r>
              <a:rPr lang="zh-CN" altLang="en-US" sz="1400" b="1" dirty="0">
                <a:solidFill>
                  <a:srgbClr val="FF3399"/>
                </a:solidFill>
              </a:rPr>
              <a:t>递归函数，判断每个人的双亲，</a:t>
            </a:r>
            <a:r>
              <a:rPr lang="en-US" altLang="zh-CN" sz="1400" b="1" dirty="0">
                <a:solidFill>
                  <a:srgbClr val="FF3399"/>
                </a:solidFill>
              </a:rPr>
              <a:t>parents</a:t>
            </a:r>
            <a:r>
              <a:rPr lang="zh-CN" altLang="en-US" sz="1400" b="1" dirty="0">
                <a:solidFill>
                  <a:srgbClr val="FF3399"/>
                </a:solidFill>
              </a:rPr>
              <a:t>数组为双亲下标数组，</a:t>
            </a:r>
            <a:r>
              <a:rPr lang="en-US" altLang="zh-CN" sz="1400" b="1" dirty="0" err="1">
                <a:solidFill>
                  <a:srgbClr val="FF3399"/>
                </a:solidFill>
              </a:rPr>
              <a:t>eachIndex</a:t>
            </a:r>
            <a:r>
              <a:rPr lang="zh-CN" altLang="en-US" sz="1400" b="1" dirty="0">
                <a:solidFill>
                  <a:srgbClr val="FF3399"/>
                </a:solidFill>
              </a:rPr>
              <a:t>为当前人员</a:t>
            </a:r>
          </a:p>
          <a:p>
            <a:r>
              <a:rPr lang="en-US" altLang="zh-CN" sz="1400" b="1" dirty="0"/>
              <a:t>1 </a:t>
            </a:r>
            <a:r>
              <a:rPr lang="zh-CN" altLang="en-US" sz="1400" b="1" dirty="0"/>
              <a:t>如果参数非法，返回</a:t>
            </a:r>
            <a:r>
              <a:rPr lang="en-US" altLang="zh-CN" sz="1400" b="1" dirty="0"/>
              <a:t>-1</a:t>
            </a:r>
          </a:p>
          <a:p>
            <a:r>
              <a:rPr lang="en-US" altLang="zh-CN" sz="1400" b="1" dirty="0"/>
              <a:t>2 </a:t>
            </a:r>
            <a:r>
              <a:rPr lang="zh-CN" altLang="en-US" sz="1400" b="1" dirty="0"/>
              <a:t>如果</a:t>
            </a:r>
            <a:r>
              <a:rPr lang="en-US" altLang="zh-CN" sz="1400" b="1" dirty="0"/>
              <a:t>parents[</a:t>
            </a:r>
            <a:r>
              <a:rPr lang="en-US" altLang="zh-CN" sz="1400" b="1" dirty="0" err="1"/>
              <a:t>eachIndex</a:t>
            </a:r>
            <a:r>
              <a:rPr lang="en-US" altLang="zh-CN" sz="1400" b="1" dirty="0"/>
              <a:t>]</a:t>
            </a:r>
            <a:r>
              <a:rPr lang="zh-CN" altLang="en-US" sz="1400" b="1" dirty="0"/>
              <a:t>等于</a:t>
            </a:r>
            <a:r>
              <a:rPr lang="en-US" altLang="zh-CN" sz="1400" b="1" dirty="0"/>
              <a:t>-1</a:t>
            </a:r>
            <a:r>
              <a:rPr lang="zh-CN" altLang="en-US" sz="1400" b="1" dirty="0"/>
              <a:t>，返回</a:t>
            </a:r>
            <a:r>
              <a:rPr lang="en-US" altLang="zh-CN" sz="1400" b="1" dirty="0" err="1"/>
              <a:t>eachIndex</a:t>
            </a:r>
            <a:r>
              <a:rPr lang="zh-CN" altLang="en-US" sz="1400" b="1" dirty="0"/>
              <a:t>，表示当前人员没有双亲，双亲就是自己</a:t>
            </a:r>
          </a:p>
          <a:p>
            <a:r>
              <a:rPr lang="en-US" altLang="zh-CN" sz="1400" b="1" dirty="0"/>
              <a:t>3 </a:t>
            </a:r>
            <a:r>
              <a:rPr lang="zh-CN" altLang="en-US" sz="1400" b="1" dirty="0"/>
              <a:t>返回</a:t>
            </a:r>
            <a:r>
              <a:rPr lang="en-US" altLang="zh-CN" sz="1400" b="1" dirty="0"/>
              <a:t>find(parents, parents[</a:t>
            </a:r>
            <a:r>
              <a:rPr lang="en-US" altLang="zh-CN" sz="1400" b="1" dirty="0" err="1"/>
              <a:t>eachIndex</a:t>
            </a:r>
            <a:r>
              <a:rPr lang="en-US" altLang="zh-CN" sz="1400" b="1" dirty="0"/>
              <a:t>])</a:t>
            </a:r>
            <a:r>
              <a:rPr lang="zh-CN" altLang="en-US" sz="1400" b="1" dirty="0"/>
              <a:t>，递归查找当前人员的双亲，直到找到使得</a:t>
            </a:r>
            <a:r>
              <a:rPr lang="en-US" altLang="zh-CN" sz="1400" b="1" dirty="0"/>
              <a:t>parents[</a:t>
            </a:r>
            <a:r>
              <a:rPr lang="en-US" altLang="zh-CN" sz="1400" b="1" dirty="0" err="1"/>
              <a:t>eachIndex</a:t>
            </a:r>
            <a:r>
              <a:rPr lang="en-US" altLang="zh-CN" sz="1400" b="1" dirty="0"/>
              <a:t>]</a:t>
            </a:r>
            <a:r>
              <a:rPr lang="zh-CN" altLang="en-US" sz="1400" b="1" dirty="0"/>
              <a:t>等于</a:t>
            </a:r>
            <a:r>
              <a:rPr lang="en-US" altLang="zh-CN" sz="1400" b="1" dirty="0"/>
              <a:t>-1</a:t>
            </a:r>
            <a:r>
              <a:rPr lang="zh-CN" altLang="en-US" sz="1400" b="1" dirty="0"/>
              <a:t>的</a:t>
            </a:r>
            <a:r>
              <a:rPr lang="en-US" altLang="zh-CN" sz="1400" b="1" dirty="0" err="1"/>
              <a:t>eachIndex</a:t>
            </a:r>
            <a:r>
              <a:rPr lang="zh-CN" altLang="en-US" sz="1400" b="1" dirty="0"/>
              <a:t>（</a:t>
            </a:r>
            <a:r>
              <a:rPr lang="zh-CN" altLang="en-US" sz="1400" b="1" dirty="0">
                <a:solidFill>
                  <a:srgbClr val="009900"/>
                </a:solidFill>
              </a:rPr>
              <a:t>即双亲的下标</a:t>
            </a:r>
            <a:r>
              <a:rPr lang="zh-CN" altLang="en-US" sz="1400" b="1" dirty="0"/>
              <a:t>）</a:t>
            </a:r>
          </a:p>
          <a:p>
            <a:r>
              <a:rPr lang="en-US" altLang="zh-CN" sz="1400" b="1" dirty="0">
                <a:solidFill>
                  <a:srgbClr val="0000CC"/>
                </a:solidFill>
              </a:rPr>
              <a:t>union</a:t>
            </a:r>
            <a:r>
              <a:rPr lang="zh-CN" altLang="en-US" sz="1400" b="1" dirty="0">
                <a:solidFill>
                  <a:srgbClr val="0000CC"/>
                </a:solidFill>
              </a:rPr>
              <a:t>操作</a:t>
            </a:r>
            <a:r>
              <a:rPr lang="zh-CN" altLang="en-US" sz="1400" b="1" dirty="0"/>
              <a:t>：</a:t>
            </a:r>
          </a:p>
          <a:p>
            <a:r>
              <a:rPr lang="en-US" altLang="zh-CN" sz="1400" b="1" dirty="0"/>
              <a:t>void union(int[] parents, int </a:t>
            </a:r>
            <a:r>
              <a:rPr lang="en-US" altLang="zh-CN" sz="1400" b="1" dirty="0" err="1"/>
              <a:t>firstIndex</a:t>
            </a:r>
            <a:r>
              <a:rPr lang="en-US" altLang="zh-CN" sz="1400" b="1" dirty="0"/>
              <a:t>, int </a:t>
            </a:r>
            <a:r>
              <a:rPr lang="en-US" altLang="zh-CN" sz="1400" b="1" dirty="0" err="1"/>
              <a:t>secondIndex</a:t>
            </a:r>
            <a:r>
              <a:rPr lang="en-US" altLang="zh-CN" sz="1400" b="1" dirty="0"/>
              <a:t>)</a:t>
            </a:r>
            <a:r>
              <a:rPr lang="zh-CN" altLang="en-US" sz="1400" b="1" dirty="0"/>
              <a:t>：</a:t>
            </a:r>
            <a:r>
              <a:rPr lang="zh-CN" altLang="en-US" sz="1400" b="1" dirty="0">
                <a:solidFill>
                  <a:srgbClr val="FF3399"/>
                </a:solidFill>
              </a:rPr>
              <a:t>将两个人归于同一个双亲，</a:t>
            </a:r>
            <a:r>
              <a:rPr lang="en-US" altLang="zh-CN" sz="1400" b="1" dirty="0" err="1">
                <a:solidFill>
                  <a:srgbClr val="FF3399"/>
                </a:solidFill>
              </a:rPr>
              <a:t>firstIndex</a:t>
            </a:r>
            <a:r>
              <a:rPr lang="zh-CN" altLang="en-US" sz="1400" b="1" dirty="0">
                <a:solidFill>
                  <a:srgbClr val="FF3399"/>
                </a:solidFill>
              </a:rPr>
              <a:t>是第一个人，</a:t>
            </a:r>
            <a:r>
              <a:rPr lang="en-US" altLang="zh-CN" sz="1400" b="1" dirty="0" err="1">
                <a:solidFill>
                  <a:srgbClr val="FF3399"/>
                </a:solidFill>
              </a:rPr>
              <a:t>secondIndex</a:t>
            </a:r>
            <a:r>
              <a:rPr lang="zh-CN" altLang="en-US" sz="1400" b="1" dirty="0">
                <a:solidFill>
                  <a:srgbClr val="FF3399"/>
                </a:solidFill>
              </a:rPr>
              <a:t>是第二个人，</a:t>
            </a:r>
            <a:r>
              <a:rPr lang="en-US" altLang="zh-CN" sz="1400" b="1" dirty="0">
                <a:solidFill>
                  <a:srgbClr val="FF3399"/>
                </a:solidFill>
              </a:rPr>
              <a:t>parents</a:t>
            </a:r>
            <a:r>
              <a:rPr lang="zh-CN" altLang="en-US" sz="1400" b="1" dirty="0">
                <a:solidFill>
                  <a:srgbClr val="FF3399"/>
                </a:solidFill>
              </a:rPr>
              <a:t>数组含义与</a:t>
            </a:r>
            <a:r>
              <a:rPr lang="en-US" altLang="zh-CN" sz="1400" b="1" dirty="0">
                <a:solidFill>
                  <a:srgbClr val="FF3399"/>
                </a:solidFill>
              </a:rPr>
              <a:t>find</a:t>
            </a:r>
            <a:r>
              <a:rPr lang="zh-CN" altLang="en-US" sz="1400" b="1" dirty="0">
                <a:solidFill>
                  <a:srgbClr val="FF3399"/>
                </a:solidFill>
              </a:rPr>
              <a:t>一致</a:t>
            </a:r>
          </a:p>
          <a:p>
            <a:r>
              <a:rPr lang="en-US" altLang="zh-CN" sz="1400" b="1" dirty="0"/>
              <a:t>1 </a:t>
            </a:r>
            <a:r>
              <a:rPr lang="zh-CN" altLang="en-US" sz="1400" b="1" dirty="0"/>
              <a:t>如果参数非法，返回</a:t>
            </a:r>
          </a:p>
          <a:p>
            <a:r>
              <a:rPr lang="en-US" altLang="zh-CN" sz="1400" b="1" dirty="0"/>
              <a:t>2 </a:t>
            </a:r>
            <a:r>
              <a:rPr lang="zh-CN" altLang="en-US" sz="1400" b="1" dirty="0"/>
              <a:t>找到第一个人的双亲</a:t>
            </a:r>
            <a:r>
              <a:rPr lang="en-US" altLang="zh-CN" sz="1400" b="1" dirty="0" err="1"/>
              <a:t>firstParent</a:t>
            </a:r>
            <a:endParaRPr lang="en-US" altLang="zh-CN" sz="1400" b="1" dirty="0"/>
          </a:p>
          <a:p>
            <a:r>
              <a:rPr lang="en-US" altLang="zh-CN" sz="1400" b="1" dirty="0"/>
              <a:t>3 </a:t>
            </a:r>
            <a:r>
              <a:rPr lang="zh-CN" altLang="en-US" sz="1400" b="1" dirty="0"/>
              <a:t>找到第二个人的双亲</a:t>
            </a:r>
            <a:r>
              <a:rPr lang="en-US" altLang="zh-CN" sz="1400" b="1" dirty="0" err="1"/>
              <a:t>secondParent</a:t>
            </a:r>
            <a:endParaRPr lang="en-US" altLang="zh-CN" sz="1400" b="1" dirty="0"/>
          </a:p>
          <a:p>
            <a:r>
              <a:rPr lang="en-US" altLang="zh-CN" sz="1400" b="1" dirty="0"/>
              <a:t>4 </a:t>
            </a:r>
            <a:r>
              <a:rPr lang="zh-CN" altLang="en-US" sz="1400" b="1" dirty="0"/>
              <a:t>判断</a:t>
            </a:r>
            <a:r>
              <a:rPr lang="en-US" altLang="zh-CN" sz="1400" b="1" dirty="0" err="1"/>
              <a:t>firstParent</a:t>
            </a:r>
            <a:r>
              <a:rPr lang="zh-CN" altLang="en-US" sz="1400" b="1" dirty="0"/>
              <a:t>与</a:t>
            </a:r>
            <a:r>
              <a:rPr lang="en-US" altLang="zh-CN" sz="1400" b="1" dirty="0" err="1"/>
              <a:t>secondParent</a:t>
            </a:r>
            <a:r>
              <a:rPr lang="zh-CN" altLang="en-US" sz="1400" b="1" dirty="0"/>
              <a:t>是否相等</a:t>
            </a:r>
          </a:p>
          <a:p>
            <a:r>
              <a:rPr lang="zh-CN" altLang="en-US" sz="1400" b="1" dirty="0"/>
              <a:t>    </a:t>
            </a:r>
            <a:r>
              <a:rPr lang="en-US" altLang="zh-CN" sz="1400" b="1" dirty="0"/>
              <a:t>4.1 </a:t>
            </a:r>
            <a:r>
              <a:rPr lang="zh-CN" altLang="en-US" sz="1400" b="1" dirty="0"/>
              <a:t>是的话，两人双亲相同，不执行任何操作</a:t>
            </a:r>
          </a:p>
          <a:p>
            <a:r>
              <a:rPr lang="zh-CN" altLang="en-US" sz="1400" b="1" dirty="0"/>
              <a:t>    </a:t>
            </a:r>
            <a:r>
              <a:rPr lang="en-US" altLang="zh-CN" sz="1400" b="1" dirty="0"/>
              <a:t>4.2 </a:t>
            </a:r>
            <a:r>
              <a:rPr lang="zh-CN" altLang="en-US" sz="1400" b="1" dirty="0"/>
              <a:t>否的话，将</a:t>
            </a:r>
            <a:r>
              <a:rPr lang="en-US" altLang="zh-CN" sz="1400" b="1" dirty="0" err="1"/>
              <a:t>firstParent</a:t>
            </a:r>
            <a:r>
              <a:rPr lang="zh-CN" altLang="en-US" sz="1400" b="1" dirty="0"/>
              <a:t>的双亲设置为</a:t>
            </a:r>
            <a:r>
              <a:rPr lang="en-US" altLang="zh-CN" sz="1400" b="1" dirty="0" err="1"/>
              <a:t>secondParent</a:t>
            </a:r>
            <a:r>
              <a:rPr lang="zh-CN" altLang="en-US" sz="1400" b="1" dirty="0"/>
              <a:t>（</a:t>
            </a:r>
            <a:r>
              <a:rPr lang="zh-CN" altLang="en-US" sz="1400" b="1" dirty="0">
                <a:solidFill>
                  <a:srgbClr val="009900"/>
                </a:solidFill>
              </a:rPr>
              <a:t>人为规定</a:t>
            </a:r>
            <a:r>
              <a:rPr lang="zh-CN" altLang="en-US" sz="1400" b="1" dirty="0"/>
              <a:t>）</a:t>
            </a:r>
          </a:p>
          <a:p>
            <a:r>
              <a:rPr lang="zh-CN" altLang="en-US" sz="1400" b="1" dirty="0">
                <a:solidFill>
                  <a:srgbClr val="0000CC"/>
                </a:solidFill>
              </a:rPr>
              <a:t>主函数</a:t>
            </a:r>
            <a:r>
              <a:rPr lang="zh-CN" altLang="en-US" sz="1400" b="1" dirty="0"/>
              <a:t>：</a:t>
            </a:r>
          </a:p>
          <a:p>
            <a:r>
              <a:rPr lang="en-US" altLang="zh-CN" sz="1400" b="1" dirty="0"/>
              <a:t>int </a:t>
            </a:r>
            <a:r>
              <a:rPr lang="en-US" altLang="zh-CN" sz="1400" b="1" dirty="0" err="1"/>
              <a:t>findCircleNum</a:t>
            </a:r>
            <a:r>
              <a:rPr lang="en-US" altLang="zh-CN" sz="1400" b="1" dirty="0"/>
              <a:t>(int[][] M)</a:t>
            </a:r>
            <a:r>
              <a:rPr lang="zh-CN" altLang="en-US" sz="1400" b="1" dirty="0"/>
              <a:t>：</a:t>
            </a:r>
            <a:r>
              <a:rPr lang="zh-CN" altLang="en-US" sz="1400" b="1" dirty="0">
                <a:solidFill>
                  <a:srgbClr val="FF3399"/>
                </a:solidFill>
              </a:rPr>
              <a:t>寻找有多少独立的朋友圈</a:t>
            </a:r>
          </a:p>
          <a:p>
            <a:r>
              <a:rPr lang="en-US" altLang="zh-CN" sz="1400" b="1" dirty="0"/>
              <a:t>1 </a:t>
            </a:r>
            <a:r>
              <a:rPr lang="zh-CN" altLang="en-US" sz="1400" b="1" dirty="0"/>
              <a:t>如果参数非法或为空，返回</a:t>
            </a:r>
            <a:r>
              <a:rPr lang="en-US" altLang="zh-CN" sz="1400" b="1" dirty="0"/>
              <a:t>0</a:t>
            </a:r>
          </a:p>
          <a:p>
            <a:r>
              <a:rPr lang="en-US" altLang="zh-CN" sz="1400" b="1" dirty="0"/>
              <a:t>2 </a:t>
            </a:r>
            <a:r>
              <a:rPr lang="zh-CN" altLang="en-US" sz="1400" b="1" dirty="0">
                <a:solidFill>
                  <a:srgbClr val="CC6600"/>
                </a:solidFill>
              </a:rPr>
              <a:t>创建</a:t>
            </a:r>
            <a:r>
              <a:rPr lang="en-US" altLang="zh-CN" sz="1400" b="1" dirty="0">
                <a:solidFill>
                  <a:srgbClr val="CC6600"/>
                </a:solidFill>
              </a:rPr>
              <a:t>parents</a:t>
            </a:r>
            <a:r>
              <a:rPr lang="zh-CN" altLang="en-US" sz="1400" b="1" dirty="0">
                <a:solidFill>
                  <a:srgbClr val="CC6600"/>
                </a:solidFill>
              </a:rPr>
              <a:t>数组并全赋值为</a:t>
            </a:r>
            <a:r>
              <a:rPr lang="en-US" altLang="zh-CN" sz="1400" b="1" dirty="0">
                <a:solidFill>
                  <a:srgbClr val="CC6600"/>
                </a:solidFill>
              </a:rPr>
              <a:t>-1</a:t>
            </a:r>
            <a:r>
              <a:rPr lang="zh-CN" altLang="en-US" sz="1400" b="1" dirty="0"/>
              <a:t>（</a:t>
            </a:r>
            <a:r>
              <a:rPr lang="zh-CN" altLang="en-US" sz="1400" b="1" dirty="0">
                <a:solidFill>
                  <a:srgbClr val="009900"/>
                </a:solidFill>
              </a:rPr>
              <a:t>表示双亲是自己</a:t>
            </a:r>
            <a:r>
              <a:rPr lang="zh-CN" altLang="en-US" sz="1400" b="1" dirty="0"/>
              <a:t>），初始化</a:t>
            </a:r>
            <a:r>
              <a:rPr lang="en-US" altLang="zh-CN" sz="1400" b="1" dirty="0" err="1"/>
              <a:t>finalResult</a:t>
            </a:r>
            <a:r>
              <a:rPr lang="zh-CN" altLang="en-US" sz="1400" b="1" dirty="0"/>
              <a:t>为</a:t>
            </a:r>
            <a:r>
              <a:rPr lang="en-US" altLang="zh-CN" sz="1400" b="1" dirty="0"/>
              <a:t>0</a:t>
            </a:r>
          </a:p>
          <a:p>
            <a:r>
              <a:rPr lang="en-US" altLang="zh-CN" sz="1400" b="1" dirty="0"/>
              <a:t>3 </a:t>
            </a:r>
            <a:r>
              <a:rPr lang="zh-CN" altLang="en-US" sz="1400" b="1" dirty="0"/>
              <a:t>游标</a:t>
            </a:r>
            <a:r>
              <a:rPr lang="en-US" altLang="zh-CN" sz="1400" b="1" dirty="0" err="1"/>
              <a:t>i</a:t>
            </a:r>
            <a:r>
              <a:rPr lang="zh-CN" altLang="en-US" sz="1400" b="1" dirty="0"/>
              <a:t>从</a:t>
            </a:r>
            <a:r>
              <a:rPr lang="en-US" altLang="zh-CN" sz="1400" b="1" dirty="0"/>
              <a:t>0</a:t>
            </a:r>
            <a:r>
              <a:rPr lang="zh-CN" altLang="en-US" sz="1400" b="1" dirty="0"/>
              <a:t>遍历至</a:t>
            </a:r>
            <a:r>
              <a:rPr lang="en-US" altLang="zh-CN" sz="1400" b="1" dirty="0" err="1"/>
              <a:t>M.length</a:t>
            </a:r>
            <a:r>
              <a:rPr lang="en-US" altLang="zh-CN" sz="1400" b="1" dirty="0"/>
              <a:t> – 1</a:t>
            </a:r>
            <a:r>
              <a:rPr lang="zh-CN" altLang="en-US" sz="1400" b="1" dirty="0"/>
              <a:t>，游标</a:t>
            </a:r>
            <a:r>
              <a:rPr lang="en-US" altLang="zh-CN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zh-CN" altLang="en-US" sz="1400" b="1" dirty="0"/>
              <a:t>从</a:t>
            </a:r>
            <a:r>
              <a:rPr lang="en-US" altLang="zh-CN" sz="1400" b="1" dirty="0"/>
              <a:t>i+1</a:t>
            </a:r>
            <a:r>
              <a:rPr lang="zh-CN" altLang="en-US" sz="1400" b="1" dirty="0"/>
              <a:t>（</a:t>
            </a:r>
            <a:r>
              <a:rPr lang="zh-CN" altLang="en-US" sz="1400" b="1" dirty="0">
                <a:solidFill>
                  <a:srgbClr val="009900"/>
                </a:solidFill>
              </a:rPr>
              <a:t>本质上是一维数组，两两之间的关系，不重复遍历</a:t>
            </a:r>
            <a:r>
              <a:rPr lang="zh-CN" altLang="en-US" sz="1400" b="1" dirty="0"/>
              <a:t>）遍历至</a:t>
            </a:r>
            <a:r>
              <a:rPr lang="en-US" altLang="zh-CN" sz="1400" b="1" dirty="0"/>
              <a:t>M[0].length – 1</a:t>
            </a:r>
            <a:r>
              <a:rPr lang="zh-CN" altLang="en-US" sz="1400" b="1" dirty="0"/>
              <a:t>，依次执行如下操作：</a:t>
            </a:r>
          </a:p>
          <a:p>
            <a:r>
              <a:rPr lang="zh-CN" altLang="en-US" sz="1400" b="1" dirty="0"/>
              <a:t>    </a:t>
            </a:r>
            <a:r>
              <a:rPr lang="en-US" altLang="zh-CN" sz="1400" b="1" dirty="0"/>
              <a:t>3.1 </a:t>
            </a:r>
            <a:r>
              <a:rPr lang="zh-CN" altLang="en-US" sz="1400" b="1" dirty="0"/>
              <a:t>判断</a:t>
            </a:r>
            <a:r>
              <a:rPr lang="en-US" altLang="zh-CN" sz="1400" b="1" dirty="0"/>
              <a:t>M[</a:t>
            </a:r>
            <a:r>
              <a:rPr lang="en-US" altLang="zh-CN" sz="1400" b="1" dirty="0" err="1"/>
              <a:t>i</a:t>
            </a:r>
            <a:r>
              <a:rPr lang="en-US" altLang="zh-CN" sz="1400" b="1" dirty="0"/>
              <a:t>][</a:t>
            </a:r>
            <a:r>
              <a:rPr lang="en-US" altLang="zh-CN" sz="1400" b="1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altLang="zh-CN" sz="1400" b="1" dirty="0"/>
              <a:t>]</a:t>
            </a:r>
            <a:r>
              <a:rPr lang="zh-CN" altLang="en-US" sz="1400" b="1" dirty="0">
                <a:solidFill>
                  <a:srgbClr val="CC6600"/>
                </a:solidFill>
              </a:rPr>
              <a:t>是否为</a:t>
            </a:r>
            <a:r>
              <a:rPr lang="en-US" altLang="zh-CN" sz="1400" b="1" dirty="0">
                <a:solidFill>
                  <a:srgbClr val="CC6600"/>
                </a:solidFill>
              </a:rPr>
              <a:t>1</a:t>
            </a:r>
          </a:p>
          <a:p>
            <a:r>
              <a:rPr lang="en-US" altLang="zh-CN" sz="1400" b="1" dirty="0"/>
              <a:t>        3.1.1 </a:t>
            </a:r>
            <a:r>
              <a:rPr lang="zh-CN" altLang="en-US" sz="1400" b="1" dirty="0"/>
              <a:t>是的话，调用</a:t>
            </a:r>
            <a:r>
              <a:rPr lang="en-US" altLang="zh-CN" sz="1400" b="1" dirty="0"/>
              <a:t>union(parents, </a:t>
            </a:r>
            <a:r>
              <a:rPr lang="en-US" altLang="zh-CN" sz="1400" b="1" dirty="0" err="1"/>
              <a:t>i</a:t>
            </a:r>
            <a:r>
              <a:rPr lang="en-US" altLang="zh-CN" sz="1400" b="1" dirty="0"/>
              <a:t>, </a:t>
            </a:r>
            <a:r>
              <a:rPr lang="en-US" altLang="zh-CN" sz="1400" b="1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altLang="zh-CN" sz="1400" b="1" dirty="0"/>
              <a:t>)</a:t>
            </a:r>
          </a:p>
          <a:p>
            <a:r>
              <a:rPr lang="en-US" altLang="zh-CN" sz="1400" b="1" dirty="0"/>
              <a:t>4 </a:t>
            </a:r>
            <a:r>
              <a:rPr lang="zh-CN" altLang="en-US" sz="1400" b="1" dirty="0"/>
              <a:t>游标</a:t>
            </a:r>
            <a:r>
              <a:rPr lang="en-US" altLang="zh-CN" sz="1400" b="1" dirty="0" err="1"/>
              <a:t>i</a:t>
            </a:r>
            <a:r>
              <a:rPr lang="zh-CN" altLang="en-US" sz="1400" b="1" dirty="0"/>
              <a:t>从</a:t>
            </a:r>
            <a:r>
              <a:rPr lang="en-US" altLang="zh-CN" sz="1400" b="1" dirty="0"/>
              <a:t>0</a:t>
            </a:r>
            <a:r>
              <a:rPr lang="zh-CN" altLang="en-US" sz="1400" b="1" dirty="0"/>
              <a:t>遍历至</a:t>
            </a:r>
            <a:r>
              <a:rPr lang="en-US" altLang="zh-CN" sz="1400" b="1" dirty="0" err="1"/>
              <a:t>parents.length</a:t>
            </a:r>
            <a:r>
              <a:rPr lang="en-US" altLang="zh-CN" sz="1400" b="1" dirty="0"/>
              <a:t> – 1</a:t>
            </a:r>
            <a:r>
              <a:rPr lang="zh-CN" altLang="en-US" sz="1400" b="1" dirty="0"/>
              <a:t>，依次执行如下操作：</a:t>
            </a:r>
          </a:p>
          <a:p>
            <a:r>
              <a:rPr lang="zh-CN" altLang="en-US" sz="1400" b="1" dirty="0"/>
              <a:t>    </a:t>
            </a:r>
            <a:r>
              <a:rPr lang="en-US" altLang="zh-CN" sz="1400" b="1" dirty="0"/>
              <a:t>4.1 </a:t>
            </a:r>
            <a:r>
              <a:rPr lang="zh-CN" altLang="en-US" sz="1400" b="1" dirty="0"/>
              <a:t>判断</a:t>
            </a:r>
            <a:r>
              <a:rPr lang="en-US" altLang="zh-CN" sz="1400" b="1" dirty="0"/>
              <a:t>parents[</a:t>
            </a:r>
            <a:r>
              <a:rPr lang="en-US" altLang="zh-CN" sz="1400" b="1" dirty="0" err="1"/>
              <a:t>i</a:t>
            </a:r>
            <a:r>
              <a:rPr lang="en-US" altLang="zh-CN" sz="1400" b="1" dirty="0">
                <a:solidFill>
                  <a:srgbClr val="CC6600"/>
                </a:solidFill>
              </a:rPr>
              <a:t>]</a:t>
            </a:r>
            <a:r>
              <a:rPr lang="zh-CN" altLang="en-US" sz="1400" b="1" dirty="0">
                <a:solidFill>
                  <a:srgbClr val="CC6600"/>
                </a:solidFill>
              </a:rPr>
              <a:t>是否等于</a:t>
            </a:r>
            <a:r>
              <a:rPr lang="en-US" altLang="zh-CN" sz="1400" b="1" dirty="0">
                <a:solidFill>
                  <a:srgbClr val="CC6600"/>
                </a:solidFill>
              </a:rPr>
              <a:t>-1</a:t>
            </a:r>
          </a:p>
          <a:p>
            <a:r>
              <a:rPr lang="en-US" altLang="zh-CN" sz="1400" b="1" dirty="0"/>
              <a:t>        4.1.1 </a:t>
            </a:r>
            <a:r>
              <a:rPr lang="zh-CN" altLang="en-US" sz="1400" b="1" dirty="0"/>
              <a:t>是的话，说明是独立朋友圈的双亲所在位置，</a:t>
            </a:r>
            <a:r>
              <a:rPr lang="en-US" altLang="zh-CN" sz="1400" b="1" dirty="0" err="1"/>
              <a:t>finalResult</a:t>
            </a:r>
            <a:r>
              <a:rPr lang="en-US" altLang="zh-CN" sz="1400" b="1" dirty="0"/>
              <a:t>++</a:t>
            </a:r>
          </a:p>
          <a:p>
            <a:r>
              <a:rPr lang="en-US" altLang="zh-CN" sz="1400" b="1" dirty="0"/>
              <a:t>5 </a:t>
            </a:r>
            <a:r>
              <a:rPr lang="zh-CN" altLang="en-US" sz="1400" b="1" dirty="0"/>
              <a:t>返回</a:t>
            </a:r>
            <a:r>
              <a:rPr lang="en-US" altLang="zh-CN" sz="1400" b="1" dirty="0" err="1"/>
              <a:t>finalResult</a:t>
            </a:r>
            <a:endParaRPr lang="en-US" altLang="zh-CN" sz="14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1F38541-1E59-4149-A9F7-A8E1932A0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198" y="0"/>
            <a:ext cx="45698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599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1277"/>
          </a:xfrm>
        </p:spPr>
        <p:txBody>
          <a:bodyPr>
            <a:normAutofit fontScale="90000"/>
          </a:bodyPr>
          <a:lstStyle/>
          <a:p>
            <a:r>
              <a:rPr lang="zh-CN" altLang="en-US" b="1" cap="none" dirty="0"/>
              <a:t>并查集的实现（</a:t>
            </a:r>
            <a:r>
              <a:rPr lang="zh-CN" altLang="en-US" b="1" cap="none" dirty="0">
                <a:solidFill>
                  <a:srgbClr val="0000CC"/>
                </a:solidFill>
              </a:rPr>
              <a:t>路径压缩</a:t>
            </a:r>
            <a:r>
              <a:rPr lang="zh-CN" altLang="en-US" b="1" cap="none" dirty="0"/>
              <a:t>）</a:t>
            </a:r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19593" y="457199"/>
            <a:ext cx="4683036" cy="8679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假设有</a:t>
            </a:r>
            <a:r>
              <a:rPr lang="en-US" altLang="zh-CN" b="1" dirty="0"/>
              <a:t>5</a:t>
            </a:r>
            <a:r>
              <a:rPr lang="zh-CN" altLang="en-US" b="1" dirty="0"/>
              <a:t>个人：</a:t>
            </a:r>
            <a:r>
              <a:rPr lang="en-US" altLang="zh-CN" b="1" dirty="0"/>
              <a:t>A</a:t>
            </a:r>
            <a:r>
              <a:rPr lang="zh-CN" altLang="en-US" b="1" dirty="0"/>
              <a:t>、</a:t>
            </a:r>
            <a:r>
              <a:rPr lang="en-US" altLang="zh-CN" b="1" dirty="0"/>
              <a:t>B</a:t>
            </a:r>
            <a:r>
              <a:rPr lang="zh-CN" altLang="en-US" b="1" dirty="0"/>
              <a:t>、</a:t>
            </a:r>
            <a:r>
              <a:rPr lang="en-US" altLang="zh-CN" b="1" dirty="0"/>
              <a:t>C</a:t>
            </a:r>
            <a:r>
              <a:rPr lang="zh-CN" altLang="en-US" b="1" dirty="0"/>
              <a:t>、</a:t>
            </a:r>
            <a:r>
              <a:rPr lang="en-US" altLang="zh-CN" b="1" dirty="0"/>
              <a:t>D</a:t>
            </a:r>
            <a:r>
              <a:rPr lang="zh-CN" altLang="en-US" b="1" dirty="0"/>
              <a:t>、</a:t>
            </a:r>
            <a:r>
              <a:rPr lang="en-US" altLang="zh-CN" b="1" dirty="0"/>
              <a:t>E</a:t>
            </a:r>
          </a:p>
          <a:p>
            <a:r>
              <a:rPr lang="zh-CN" altLang="en-US" b="1" dirty="0"/>
              <a:t>相互之间的好友关系为：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即：</a:t>
            </a:r>
            <a:r>
              <a:rPr lang="en-US" altLang="zh-CN" b="1" dirty="0"/>
              <a:t>A</a:t>
            </a:r>
            <a:r>
              <a:rPr lang="zh-CN" altLang="en-US" b="1" dirty="0"/>
              <a:t>和</a:t>
            </a:r>
            <a:r>
              <a:rPr lang="en-US" altLang="zh-CN" b="1" dirty="0"/>
              <a:t>B</a:t>
            </a:r>
            <a:r>
              <a:rPr lang="zh-CN" altLang="en-US" b="1" dirty="0"/>
              <a:t>是好友，</a:t>
            </a:r>
            <a:r>
              <a:rPr lang="en-US" altLang="zh-CN" b="1" dirty="0"/>
              <a:t>B</a:t>
            </a:r>
            <a:r>
              <a:rPr lang="zh-CN" altLang="en-US" b="1" dirty="0"/>
              <a:t>和</a:t>
            </a:r>
            <a:r>
              <a:rPr lang="en-US" altLang="zh-CN" b="1" dirty="0"/>
              <a:t>C</a:t>
            </a:r>
            <a:r>
              <a:rPr lang="zh-CN" altLang="en-US" b="1" dirty="0"/>
              <a:t>是好友，</a:t>
            </a:r>
            <a:r>
              <a:rPr lang="en-US" altLang="zh-CN" b="1" dirty="0"/>
              <a:t>D</a:t>
            </a:r>
            <a:r>
              <a:rPr lang="zh-CN" altLang="en-US" b="1" dirty="0"/>
              <a:t>和</a:t>
            </a:r>
            <a:r>
              <a:rPr lang="en-US" altLang="zh-CN" b="1" dirty="0"/>
              <a:t>E</a:t>
            </a:r>
            <a:r>
              <a:rPr lang="zh-CN" altLang="en-US" b="1" dirty="0"/>
              <a:t>是好友。</a:t>
            </a:r>
            <a:endParaRPr lang="en-US" altLang="zh-CN" b="1" dirty="0"/>
          </a:p>
          <a:p>
            <a:r>
              <a:rPr lang="en-US" altLang="zh-CN" b="1" dirty="0"/>
              <a:t>1 </a:t>
            </a:r>
            <a:r>
              <a:rPr lang="zh-CN" altLang="en-US" b="1" dirty="0">
                <a:solidFill>
                  <a:srgbClr val="0000CC"/>
                </a:solidFill>
              </a:rPr>
              <a:t>创建</a:t>
            </a:r>
            <a:r>
              <a:rPr lang="en-US" altLang="zh-CN" b="1" dirty="0">
                <a:solidFill>
                  <a:srgbClr val="0000CC"/>
                </a:solidFill>
              </a:rPr>
              <a:t>parents</a:t>
            </a:r>
            <a:r>
              <a:rPr lang="zh-CN" altLang="en-US" b="1" dirty="0">
                <a:solidFill>
                  <a:srgbClr val="0000CC"/>
                </a:solidFill>
              </a:rPr>
              <a:t>数组</a:t>
            </a:r>
            <a:r>
              <a:rPr lang="zh-CN" altLang="en-US" b="1" dirty="0"/>
              <a:t>，用来标识某个人的双亲的下标，初始化所有值为</a:t>
            </a:r>
            <a:r>
              <a:rPr lang="en-US" altLang="zh-CN" b="1" dirty="0"/>
              <a:t>-1</a:t>
            </a:r>
            <a:r>
              <a:rPr lang="zh-CN" altLang="en-US" b="1" dirty="0"/>
              <a:t>，标识当前人员的双亲为自己。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2 </a:t>
            </a:r>
            <a:r>
              <a:rPr lang="zh-CN" altLang="en-US" b="1" dirty="0">
                <a:solidFill>
                  <a:srgbClr val="0000CC"/>
                </a:solidFill>
              </a:rPr>
              <a:t>创建</a:t>
            </a:r>
            <a:r>
              <a:rPr lang="en-US" altLang="zh-CN" b="1" dirty="0" err="1">
                <a:solidFill>
                  <a:srgbClr val="0000CC"/>
                </a:solidFill>
              </a:rPr>
              <a:t>levelArray</a:t>
            </a:r>
            <a:r>
              <a:rPr lang="zh-CN" altLang="en-US" b="1" dirty="0">
                <a:solidFill>
                  <a:srgbClr val="0000CC"/>
                </a:solidFill>
              </a:rPr>
              <a:t>数组</a:t>
            </a:r>
            <a:r>
              <a:rPr lang="zh-CN" altLang="en-US" b="1" dirty="0"/>
              <a:t>，用来标识双亲的孩子层数（</a:t>
            </a:r>
            <a:r>
              <a:rPr lang="zh-CN" altLang="en-US" b="1" dirty="0">
                <a:solidFill>
                  <a:srgbClr val="009900"/>
                </a:solidFill>
              </a:rPr>
              <a:t>层数少的双亲指向层数多的</a:t>
            </a:r>
            <a:r>
              <a:rPr lang="zh-CN" altLang="en-US" b="1" dirty="0"/>
              <a:t>），初始化所有值为</a:t>
            </a:r>
            <a:r>
              <a:rPr lang="en-US" altLang="zh-CN" b="1" dirty="0"/>
              <a:t>0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3313C4D-C5C2-46CB-8EBE-FF86B5B020B9}"/>
              </a:ext>
            </a:extLst>
          </p:cNvPr>
          <p:cNvSpPr txBox="1"/>
          <p:nvPr/>
        </p:nvSpPr>
        <p:spPr>
          <a:xfrm>
            <a:off x="4722222" y="404948"/>
            <a:ext cx="7450185" cy="11449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 </a:t>
            </a:r>
            <a:r>
              <a:rPr lang="en-US" altLang="zh-CN" b="1" dirty="0">
                <a:solidFill>
                  <a:srgbClr val="0000CC"/>
                </a:solidFill>
              </a:rPr>
              <a:t>Find</a:t>
            </a:r>
            <a:r>
              <a:rPr lang="zh-CN" altLang="en-US" b="1" dirty="0">
                <a:solidFill>
                  <a:srgbClr val="0000CC"/>
                </a:solidFill>
              </a:rPr>
              <a:t>操作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r>
              <a:rPr lang="zh-CN" altLang="en-US" b="1" dirty="0"/>
              <a:t>对于当前人员</a:t>
            </a:r>
            <a:r>
              <a:rPr lang="en-US" altLang="zh-CN" b="1" dirty="0" err="1"/>
              <a:t>currentIndex</a:t>
            </a:r>
            <a:r>
              <a:rPr lang="zh-CN" altLang="en-US" b="1" dirty="0"/>
              <a:t>，递归查找</a:t>
            </a:r>
            <a:r>
              <a:rPr lang="en-US" altLang="zh-CN" b="1" dirty="0"/>
              <a:t>parents</a:t>
            </a:r>
            <a:r>
              <a:rPr lang="zh-CN" altLang="en-US" b="1" dirty="0"/>
              <a:t>数组，直到找到</a:t>
            </a:r>
            <a:r>
              <a:rPr lang="en-US" altLang="zh-CN" b="1" dirty="0"/>
              <a:t>parents[x]</a:t>
            </a:r>
            <a:r>
              <a:rPr lang="zh-CN" altLang="en-US" b="1" dirty="0"/>
              <a:t>等于</a:t>
            </a:r>
            <a:r>
              <a:rPr lang="en-US" altLang="zh-CN" b="1" dirty="0"/>
              <a:t>-1</a:t>
            </a:r>
            <a:r>
              <a:rPr lang="zh-CN" altLang="en-US" b="1" dirty="0"/>
              <a:t>的记录，将</a:t>
            </a:r>
            <a:r>
              <a:rPr lang="en-US" altLang="zh-CN" b="1" dirty="0"/>
              <a:t>x</a:t>
            </a:r>
            <a:r>
              <a:rPr lang="zh-CN" altLang="en-US" b="1" dirty="0"/>
              <a:t>作为</a:t>
            </a:r>
            <a:r>
              <a:rPr lang="en-US" altLang="zh-CN" b="1" dirty="0" err="1"/>
              <a:t>currentIndex</a:t>
            </a:r>
            <a:r>
              <a:rPr lang="zh-CN" altLang="en-US" b="1" dirty="0"/>
              <a:t>的双亲返回；</a:t>
            </a:r>
            <a:r>
              <a:rPr lang="zh-CN" altLang="en-US" b="1" dirty="0">
                <a:solidFill>
                  <a:srgbClr val="FF3399"/>
                </a:solidFill>
              </a:rPr>
              <a:t>查找过程中，将查找路径中遇到的所有节点的双亲节点都赋值为</a:t>
            </a:r>
            <a:r>
              <a:rPr lang="en-US" altLang="zh-CN" b="1" dirty="0">
                <a:solidFill>
                  <a:srgbClr val="FF3399"/>
                </a:solidFill>
              </a:rPr>
              <a:t>x</a:t>
            </a:r>
            <a:r>
              <a:rPr lang="zh-CN" altLang="en-US" b="1" dirty="0"/>
              <a:t>（</a:t>
            </a:r>
            <a:r>
              <a:rPr lang="zh-CN" altLang="en-US" b="1" dirty="0">
                <a:solidFill>
                  <a:srgbClr val="CC00CC"/>
                </a:solidFill>
              </a:rPr>
              <a:t>路径压缩位置</a:t>
            </a:r>
            <a:r>
              <a:rPr lang="en-US" altLang="zh-CN" b="1" dirty="0">
                <a:solidFill>
                  <a:srgbClr val="CC00CC"/>
                </a:solidFill>
              </a:rPr>
              <a:t>1</a:t>
            </a:r>
            <a:r>
              <a:rPr lang="zh-CN" altLang="en-US" b="1" dirty="0"/>
              <a:t>）。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4 </a:t>
            </a:r>
            <a:r>
              <a:rPr lang="en-US" altLang="zh-CN" b="1" dirty="0">
                <a:solidFill>
                  <a:srgbClr val="0000CC"/>
                </a:solidFill>
              </a:rPr>
              <a:t>Union</a:t>
            </a:r>
            <a:r>
              <a:rPr lang="zh-CN" altLang="en-US" b="1" dirty="0">
                <a:solidFill>
                  <a:srgbClr val="0000CC"/>
                </a:solidFill>
              </a:rPr>
              <a:t>操作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r>
              <a:rPr lang="en-US" altLang="zh-CN" b="1" dirty="0"/>
              <a:t>(1)</a:t>
            </a:r>
            <a:r>
              <a:rPr lang="zh-CN" altLang="en-US" b="1" dirty="0"/>
              <a:t>对于人员</a:t>
            </a:r>
            <a:r>
              <a:rPr lang="en-US" altLang="zh-CN" b="1" dirty="0" err="1"/>
              <a:t>firstIndex</a:t>
            </a:r>
            <a:r>
              <a:rPr lang="zh-CN" altLang="en-US" b="1" dirty="0"/>
              <a:t>和</a:t>
            </a:r>
            <a:r>
              <a:rPr lang="en-US" altLang="zh-CN" b="1" dirty="0" err="1"/>
              <a:t>secondIndex</a:t>
            </a:r>
            <a:r>
              <a:rPr lang="zh-CN" altLang="en-US" b="1" dirty="0"/>
              <a:t>，分别找各自的双亲，假设值为</a:t>
            </a:r>
            <a:r>
              <a:rPr lang="en-US" altLang="zh-CN" b="1" dirty="0" err="1"/>
              <a:t>firstParent</a:t>
            </a:r>
            <a:r>
              <a:rPr lang="zh-CN" altLang="en-US" b="1" dirty="0"/>
              <a:t>和</a:t>
            </a:r>
            <a:r>
              <a:rPr lang="en-US" altLang="zh-CN" b="1" dirty="0" err="1"/>
              <a:t>secondParent</a:t>
            </a:r>
            <a:endParaRPr lang="en-US" altLang="zh-CN" b="1" dirty="0"/>
          </a:p>
          <a:p>
            <a:r>
              <a:rPr lang="en-US" altLang="zh-CN" b="1" dirty="0"/>
              <a:t>(2) </a:t>
            </a:r>
            <a:r>
              <a:rPr lang="zh-CN" altLang="en-US" b="1" dirty="0"/>
              <a:t>如果</a:t>
            </a:r>
            <a:r>
              <a:rPr lang="en-US" altLang="zh-CN" b="1" dirty="0" err="1"/>
              <a:t>firstParent</a:t>
            </a:r>
            <a:r>
              <a:rPr lang="zh-CN" altLang="en-US" b="1" dirty="0"/>
              <a:t>和</a:t>
            </a:r>
            <a:r>
              <a:rPr lang="en-US" altLang="zh-CN" b="1" dirty="0" err="1"/>
              <a:t>secondParent</a:t>
            </a:r>
            <a:r>
              <a:rPr lang="zh-CN" altLang="en-US" b="1" dirty="0"/>
              <a:t>相等，则说明双亲相同，无需操作；否则，执行下一步</a:t>
            </a:r>
            <a:endParaRPr lang="en-US" altLang="zh-CN" b="1" dirty="0"/>
          </a:p>
          <a:p>
            <a:r>
              <a:rPr lang="en-US" altLang="zh-CN" b="1" dirty="0"/>
              <a:t>(3)</a:t>
            </a:r>
            <a:r>
              <a:rPr lang="zh-CN" altLang="en-US" b="1" dirty="0">
                <a:solidFill>
                  <a:srgbClr val="FF3399"/>
                </a:solidFill>
              </a:rPr>
              <a:t>判断</a:t>
            </a:r>
            <a:r>
              <a:rPr lang="en-US" altLang="zh-CN" b="1" dirty="0" err="1">
                <a:solidFill>
                  <a:srgbClr val="FF3399"/>
                </a:solidFill>
              </a:rPr>
              <a:t>levelArray</a:t>
            </a:r>
            <a:r>
              <a:rPr lang="en-US" altLang="zh-CN" b="1" dirty="0">
                <a:solidFill>
                  <a:srgbClr val="FF3399"/>
                </a:solidFill>
              </a:rPr>
              <a:t>[</a:t>
            </a:r>
            <a:r>
              <a:rPr lang="en-US" altLang="zh-CN" b="1" dirty="0" err="1">
                <a:solidFill>
                  <a:srgbClr val="FF3399"/>
                </a:solidFill>
              </a:rPr>
              <a:t>firstParent</a:t>
            </a:r>
            <a:r>
              <a:rPr lang="en-US" altLang="zh-CN" b="1" dirty="0">
                <a:solidFill>
                  <a:srgbClr val="FF3399"/>
                </a:solidFill>
              </a:rPr>
              <a:t>]</a:t>
            </a:r>
            <a:r>
              <a:rPr lang="zh-CN" altLang="en-US" b="1" dirty="0">
                <a:solidFill>
                  <a:srgbClr val="FF3399"/>
                </a:solidFill>
              </a:rPr>
              <a:t>大于</a:t>
            </a:r>
            <a:r>
              <a:rPr lang="en-US" altLang="zh-CN" b="1" dirty="0" err="1">
                <a:solidFill>
                  <a:srgbClr val="FF3399"/>
                </a:solidFill>
              </a:rPr>
              <a:t>levelArray</a:t>
            </a:r>
            <a:r>
              <a:rPr lang="en-US" altLang="zh-CN" b="1" dirty="0">
                <a:solidFill>
                  <a:srgbClr val="FF3399"/>
                </a:solidFill>
              </a:rPr>
              <a:t>[</a:t>
            </a:r>
            <a:r>
              <a:rPr lang="en-US" altLang="zh-CN" b="1" dirty="0" err="1">
                <a:solidFill>
                  <a:srgbClr val="FF3399"/>
                </a:solidFill>
              </a:rPr>
              <a:t>secondParent</a:t>
            </a:r>
            <a:r>
              <a:rPr lang="en-US" altLang="zh-CN" b="1" dirty="0">
                <a:solidFill>
                  <a:srgbClr val="FF3399"/>
                </a:solidFill>
              </a:rPr>
              <a:t>]</a:t>
            </a:r>
            <a:r>
              <a:rPr lang="zh-CN" altLang="en-US" b="1" dirty="0">
                <a:solidFill>
                  <a:srgbClr val="FF3399"/>
                </a:solidFill>
              </a:rPr>
              <a:t>是否成立</a:t>
            </a:r>
            <a:endParaRPr lang="en-US" altLang="zh-CN" b="1" dirty="0">
              <a:solidFill>
                <a:srgbClr val="FF3399"/>
              </a:solidFill>
            </a:endParaRPr>
          </a:p>
          <a:p>
            <a:r>
              <a:rPr lang="en-US" altLang="zh-CN" b="1" dirty="0"/>
              <a:t>    </a:t>
            </a:r>
            <a:r>
              <a:rPr lang="zh-CN" altLang="en-US" b="1" dirty="0"/>
              <a:t>是的话，将</a:t>
            </a:r>
            <a:r>
              <a:rPr lang="en-US" altLang="zh-CN" b="1" dirty="0"/>
              <a:t>parents[</a:t>
            </a:r>
            <a:r>
              <a:rPr lang="en-US" altLang="zh-CN" b="1" dirty="0" err="1"/>
              <a:t>secondParent</a:t>
            </a:r>
            <a:r>
              <a:rPr lang="en-US" altLang="zh-CN" b="1" dirty="0"/>
              <a:t>]</a:t>
            </a:r>
            <a:r>
              <a:rPr lang="zh-CN" altLang="en-US" b="1" dirty="0"/>
              <a:t>赋值为</a:t>
            </a:r>
            <a:r>
              <a:rPr lang="en-US" altLang="zh-CN" b="1" dirty="0" err="1"/>
              <a:t>firstParent</a:t>
            </a:r>
            <a:r>
              <a:rPr lang="zh-CN" altLang="en-US" b="1" dirty="0"/>
              <a:t>（</a:t>
            </a:r>
            <a:r>
              <a:rPr lang="zh-CN" altLang="en-US" b="1" dirty="0">
                <a:solidFill>
                  <a:srgbClr val="CC00CC"/>
                </a:solidFill>
              </a:rPr>
              <a:t>路径压缩位置</a:t>
            </a:r>
            <a:r>
              <a:rPr lang="en-US" altLang="zh-CN" b="1" dirty="0">
                <a:solidFill>
                  <a:srgbClr val="CC00CC"/>
                </a:solidFill>
              </a:rPr>
              <a:t>2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r>
              <a:rPr lang="en-US" altLang="zh-CN" b="1" dirty="0"/>
              <a:t>    </a:t>
            </a:r>
            <a:r>
              <a:rPr lang="zh-CN" altLang="en-US" b="1" dirty="0"/>
              <a:t>否的话，将</a:t>
            </a:r>
            <a:r>
              <a:rPr lang="en-US" altLang="zh-CN" b="1" dirty="0"/>
              <a:t>parents[</a:t>
            </a:r>
            <a:r>
              <a:rPr lang="en-US" altLang="zh-CN" b="1" dirty="0" err="1"/>
              <a:t>firstParent</a:t>
            </a:r>
            <a:r>
              <a:rPr lang="en-US" altLang="zh-CN" b="1" dirty="0"/>
              <a:t>]</a:t>
            </a:r>
            <a:r>
              <a:rPr lang="zh-CN" altLang="en-US" b="1" dirty="0"/>
              <a:t>赋值为</a:t>
            </a:r>
            <a:r>
              <a:rPr lang="en-US" altLang="zh-CN" b="1" dirty="0" err="1"/>
              <a:t>secondParent</a:t>
            </a:r>
            <a:r>
              <a:rPr lang="zh-CN" altLang="en-US" b="1" dirty="0"/>
              <a:t>（</a:t>
            </a:r>
            <a:r>
              <a:rPr lang="zh-CN" altLang="en-US" b="1" dirty="0">
                <a:solidFill>
                  <a:srgbClr val="CC00CC"/>
                </a:solidFill>
              </a:rPr>
              <a:t>路径压缩位置</a:t>
            </a:r>
            <a:r>
              <a:rPr lang="en-US" altLang="zh-CN" b="1" dirty="0">
                <a:solidFill>
                  <a:srgbClr val="CC00CC"/>
                </a:solidFill>
              </a:rPr>
              <a:t>2</a:t>
            </a:r>
            <a:r>
              <a:rPr lang="zh-CN" altLang="en-US" b="1" dirty="0"/>
              <a:t>），如果两者孩子节点层数相同，则将</a:t>
            </a:r>
            <a:r>
              <a:rPr lang="en-US" altLang="zh-CN" b="1" dirty="0" err="1"/>
              <a:t>levelArray</a:t>
            </a:r>
            <a:r>
              <a:rPr lang="en-US" altLang="zh-CN" b="1" dirty="0"/>
              <a:t>[</a:t>
            </a:r>
            <a:r>
              <a:rPr lang="en-US" altLang="zh-CN" b="1" dirty="0" err="1"/>
              <a:t>secondParent</a:t>
            </a:r>
            <a:r>
              <a:rPr lang="en-US" altLang="zh-CN" b="1" dirty="0"/>
              <a:t>]</a:t>
            </a:r>
            <a:r>
              <a:rPr lang="zh-CN" altLang="en-US" b="1" dirty="0"/>
              <a:t>加</a:t>
            </a:r>
            <a:r>
              <a:rPr lang="en-US" altLang="zh-CN" b="1" dirty="0"/>
              <a:t>1</a:t>
            </a:r>
            <a:r>
              <a:rPr lang="zh-CN" altLang="en-US" b="1" dirty="0"/>
              <a:t>（</a:t>
            </a:r>
            <a:r>
              <a:rPr lang="zh-CN" altLang="en-US" b="1" dirty="0">
                <a:solidFill>
                  <a:srgbClr val="CC0000"/>
                </a:solidFill>
              </a:rPr>
              <a:t>人为规定，后者是前者的双亲，也可以针对相等的情况单独处理，反过来赋值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r>
              <a:rPr lang="zh-CN" altLang="en-US" b="1" dirty="0">
                <a:solidFill>
                  <a:srgbClr val="009900"/>
                </a:solidFill>
              </a:rPr>
              <a:t>备注：</a:t>
            </a:r>
            <a:r>
              <a:rPr lang="en-US" altLang="zh-CN" b="1" dirty="0">
                <a:solidFill>
                  <a:srgbClr val="009900"/>
                </a:solidFill>
              </a:rPr>
              <a:t>Union</a:t>
            </a:r>
            <a:r>
              <a:rPr lang="zh-CN" altLang="en-US" b="1" dirty="0">
                <a:solidFill>
                  <a:srgbClr val="009900"/>
                </a:solidFill>
              </a:rPr>
              <a:t>操作第</a:t>
            </a:r>
            <a:r>
              <a:rPr lang="en-US" altLang="zh-CN" b="1" dirty="0">
                <a:solidFill>
                  <a:srgbClr val="009900"/>
                </a:solidFill>
              </a:rPr>
              <a:t>(3)</a:t>
            </a:r>
            <a:r>
              <a:rPr lang="zh-CN" altLang="en-US" b="1" dirty="0">
                <a:solidFill>
                  <a:srgbClr val="009900"/>
                </a:solidFill>
              </a:rPr>
              <a:t>步作用有限，</a:t>
            </a:r>
            <a:r>
              <a:rPr lang="en-US" altLang="zh-CN" b="1" dirty="0">
                <a:solidFill>
                  <a:srgbClr val="FF3300"/>
                </a:solidFill>
              </a:rPr>
              <a:t>Find</a:t>
            </a:r>
            <a:r>
              <a:rPr lang="zh-CN" altLang="en-US" b="1" dirty="0">
                <a:solidFill>
                  <a:srgbClr val="FF3300"/>
                </a:solidFill>
              </a:rPr>
              <a:t>操作</a:t>
            </a:r>
            <a:r>
              <a:rPr lang="zh-CN" altLang="en-US" b="1" dirty="0">
                <a:solidFill>
                  <a:srgbClr val="009900"/>
                </a:solidFill>
              </a:rPr>
              <a:t>的路径压缩起关键作用</a:t>
            </a:r>
            <a:r>
              <a:rPr lang="en-US" altLang="zh-CN" b="1" dirty="0">
                <a:solidFill>
                  <a:srgbClr val="009900"/>
                </a:solidFill>
              </a:rPr>
              <a:t>!!!</a:t>
            </a:r>
          </a:p>
          <a:p>
            <a:r>
              <a:rPr lang="en-US" altLang="zh-CN" b="1" dirty="0"/>
              <a:t>5 </a:t>
            </a:r>
            <a:r>
              <a:rPr lang="zh-CN" altLang="en-US" b="1" dirty="0">
                <a:solidFill>
                  <a:srgbClr val="0000CC"/>
                </a:solidFill>
              </a:rPr>
              <a:t>主函数</a:t>
            </a:r>
            <a:endParaRPr lang="en-US" altLang="zh-CN" b="1" dirty="0">
              <a:solidFill>
                <a:srgbClr val="0000CC"/>
              </a:solidFill>
            </a:endParaRPr>
          </a:p>
          <a:p>
            <a:r>
              <a:rPr lang="en-US" altLang="zh-CN" b="1" dirty="0"/>
              <a:t>(1)</a:t>
            </a:r>
            <a:r>
              <a:rPr lang="zh-CN" altLang="en-US" b="1" dirty="0"/>
              <a:t>遍历</a:t>
            </a:r>
            <a:r>
              <a:rPr lang="en-US" altLang="zh-CN" b="1" dirty="0"/>
              <a:t>M</a:t>
            </a:r>
            <a:r>
              <a:rPr lang="zh-CN" altLang="en-US" b="1" dirty="0"/>
              <a:t>数组，游标</a:t>
            </a:r>
            <a:r>
              <a:rPr lang="en-US" altLang="zh-CN" b="1" dirty="0" err="1"/>
              <a:t>i</a:t>
            </a:r>
            <a:r>
              <a:rPr lang="zh-CN" altLang="en-US" b="1" dirty="0"/>
              <a:t>从</a:t>
            </a:r>
            <a:r>
              <a:rPr lang="en-US" altLang="zh-CN" b="1" dirty="0"/>
              <a:t>0</a:t>
            </a:r>
            <a:r>
              <a:rPr lang="zh-CN" altLang="en-US" b="1" dirty="0"/>
              <a:t>遍历至</a:t>
            </a:r>
            <a:r>
              <a:rPr lang="en-US" altLang="zh-CN" b="1" dirty="0" err="1"/>
              <a:t>M.length</a:t>
            </a:r>
            <a:r>
              <a:rPr lang="en-US" altLang="zh-CN" b="1" dirty="0"/>
              <a:t> – 1</a:t>
            </a:r>
            <a:r>
              <a:rPr lang="zh-CN" altLang="en-US" b="1" dirty="0"/>
              <a:t>，游标</a:t>
            </a:r>
            <a:r>
              <a:rPr lang="en-US" altLang="zh-CN" b="1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zh-CN" altLang="en-US" b="1" dirty="0"/>
              <a:t>从</a:t>
            </a:r>
            <a:r>
              <a:rPr lang="en-US" altLang="zh-CN" b="1" dirty="0"/>
              <a:t>i+1</a:t>
            </a:r>
            <a:r>
              <a:rPr lang="zh-CN" altLang="en-US" b="1" dirty="0"/>
              <a:t>（</a:t>
            </a:r>
            <a:r>
              <a:rPr lang="zh-CN" altLang="en-US" b="1" dirty="0">
                <a:solidFill>
                  <a:srgbClr val="CC6600"/>
                </a:solidFill>
              </a:rPr>
              <a:t>本质上是一维数组，两两之间的关系，不重复遍历</a:t>
            </a:r>
            <a:r>
              <a:rPr lang="zh-CN" altLang="en-US" b="1" dirty="0"/>
              <a:t>）遍历至</a:t>
            </a:r>
            <a:r>
              <a:rPr lang="en-US" altLang="zh-CN" b="1" dirty="0"/>
              <a:t>M[0].length – 1</a:t>
            </a:r>
            <a:r>
              <a:rPr lang="zh-CN" altLang="en-US" b="1" dirty="0"/>
              <a:t>，</a:t>
            </a:r>
            <a:r>
              <a:rPr lang="zh-CN" altLang="en-US" b="1" dirty="0">
                <a:solidFill>
                  <a:srgbClr val="FF3399"/>
                </a:solidFill>
              </a:rPr>
              <a:t>找到值为</a:t>
            </a:r>
            <a:r>
              <a:rPr lang="en-US" altLang="zh-CN" b="1" dirty="0">
                <a:solidFill>
                  <a:srgbClr val="FF3399"/>
                </a:solidFill>
              </a:rPr>
              <a:t>1</a:t>
            </a:r>
            <a:r>
              <a:rPr lang="zh-CN" altLang="en-US" b="1" dirty="0">
                <a:solidFill>
                  <a:srgbClr val="FF3399"/>
                </a:solidFill>
              </a:rPr>
              <a:t>的记录</a:t>
            </a:r>
            <a:r>
              <a:rPr lang="en-US" altLang="zh-CN" b="1" dirty="0"/>
              <a:t>M[</a:t>
            </a:r>
            <a:r>
              <a:rPr lang="en-US" altLang="zh-CN" b="1" dirty="0" err="1"/>
              <a:t>i</a:t>
            </a:r>
            <a:r>
              <a:rPr lang="en-US" altLang="zh-CN" b="1" dirty="0"/>
              <a:t>][</a:t>
            </a:r>
            <a:r>
              <a:rPr lang="en-US" altLang="zh-CN" b="1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altLang="zh-CN" b="1" dirty="0"/>
              <a:t>]</a:t>
            </a:r>
            <a:r>
              <a:rPr lang="zh-CN" altLang="en-US" b="1" dirty="0"/>
              <a:t>，调用</a:t>
            </a:r>
            <a:r>
              <a:rPr lang="en-US" altLang="zh-CN" b="1" dirty="0"/>
              <a:t>Union</a:t>
            </a:r>
            <a:r>
              <a:rPr lang="zh-CN" altLang="en-US" b="1" dirty="0"/>
              <a:t>函数，给</a:t>
            </a:r>
            <a:r>
              <a:rPr lang="en-US" altLang="zh-CN" b="1" dirty="0"/>
              <a:t>parents</a:t>
            </a:r>
            <a:r>
              <a:rPr lang="zh-CN" altLang="en-US" b="1" dirty="0"/>
              <a:t>和</a:t>
            </a:r>
            <a:r>
              <a:rPr lang="en-US" altLang="zh-CN" b="1" dirty="0" err="1"/>
              <a:t>levelArray</a:t>
            </a:r>
            <a:r>
              <a:rPr lang="zh-CN" altLang="en-US" b="1" dirty="0"/>
              <a:t>数组赋值</a:t>
            </a:r>
            <a:endParaRPr lang="en-US" altLang="zh-CN" b="1" dirty="0"/>
          </a:p>
          <a:p>
            <a:r>
              <a:rPr lang="en-US" altLang="zh-CN" b="1" dirty="0"/>
              <a:t>(2)</a:t>
            </a:r>
            <a:r>
              <a:rPr lang="zh-CN" altLang="en-US" b="1" dirty="0"/>
              <a:t>遍历</a:t>
            </a:r>
            <a:r>
              <a:rPr lang="en-US" altLang="zh-CN" b="1" dirty="0"/>
              <a:t>parents</a:t>
            </a:r>
            <a:r>
              <a:rPr lang="zh-CN" altLang="en-US" b="1" dirty="0"/>
              <a:t>数组，</a:t>
            </a:r>
            <a:r>
              <a:rPr lang="zh-CN" altLang="en-US" b="1" dirty="0">
                <a:solidFill>
                  <a:srgbClr val="FF3399"/>
                </a:solidFill>
              </a:rPr>
              <a:t>找到值为</a:t>
            </a:r>
            <a:r>
              <a:rPr lang="en-US" altLang="zh-CN" b="1" dirty="0">
                <a:solidFill>
                  <a:srgbClr val="FF3399"/>
                </a:solidFill>
              </a:rPr>
              <a:t>-1</a:t>
            </a:r>
            <a:r>
              <a:rPr lang="zh-CN" altLang="en-US" b="1" dirty="0">
                <a:solidFill>
                  <a:srgbClr val="FF3399"/>
                </a:solidFill>
              </a:rPr>
              <a:t>的记录</a:t>
            </a:r>
            <a:r>
              <a:rPr lang="zh-CN" altLang="en-US" b="1" dirty="0"/>
              <a:t>，这些记录为各个朋友圈人员的双亲，将这些记录的数目作为最终结果，返回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B7FF68-2902-4EC7-AD8A-EC43197EC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6" y="4330811"/>
            <a:ext cx="1792672" cy="73741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073D081-51B2-4959-A4FA-7BFBE5C612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6" y="6032095"/>
            <a:ext cx="1792672" cy="73741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EB2FDEF-E378-4F41-9847-A824DD70AB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51" y="1076518"/>
            <a:ext cx="2233749" cy="200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333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1277"/>
          </a:xfrm>
        </p:spPr>
        <p:txBody>
          <a:bodyPr>
            <a:normAutofit fontScale="90000"/>
          </a:bodyPr>
          <a:lstStyle/>
          <a:p>
            <a:r>
              <a:rPr lang="zh-CN" altLang="en-US" b="1" cap="none" dirty="0"/>
              <a:t>并查集的实现（</a:t>
            </a:r>
            <a:r>
              <a:rPr lang="zh-CN" altLang="en-US" b="1" cap="none" dirty="0">
                <a:solidFill>
                  <a:srgbClr val="0000CC"/>
                </a:solidFill>
              </a:rPr>
              <a:t>路径压缩</a:t>
            </a:r>
            <a:r>
              <a:rPr lang="zh-CN" altLang="en-US" b="1" cap="none" dirty="0"/>
              <a:t>）</a:t>
            </a:r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0" y="508280"/>
            <a:ext cx="6457072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举例：</a:t>
            </a:r>
            <a:endParaRPr lang="en-US" altLang="zh-CN" b="1" dirty="0"/>
          </a:p>
          <a:p>
            <a:r>
              <a:rPr lang="zh-CN" altLang="en-US" b="1" dirty="0"/>
              <a:t>假设有</a:t>
            </a:r>
            <a:r>
              <a:rPr lang="en-US" altLang="zh-CN" b="1" dirty="0"/>
              <a:t>5</a:t>
            </a:r>
            <a:r>
              <a:rPr lang="zh-CN" altLang="en-US" b="1" dirty="0"/>
              <a:t>个人：</a:t>
            </a:r>
            <a:r>
              <a:rPr lang="en-US" altLang="zh-CN" b="1" dirty="0"/>
              <a:t>A</a:t>
            </a:r>
            <a:r>
              <a:rPr lang="zh-CN" altLang="en-US" b="1" dirty="0"/>
              <a:t>、</a:t>
            </a:r>
            <a:r>
              <a:rPr lang="en-US" altLang="zh-CN" b="1" dirty="0"/>
              <a:t>B</a:t>
            </a:r>
            <a:r>
              <a:rPr lang="zh-CN" altLang="en-US" b="1" dirty="0"/>
              <a:t>、</a:t>
            </a:r>
            <a:r>
              <a:rPr lang="en-US" altLang="zh-CN" b="1" dirty="0"/>
              <a:t>C</a:t>
            </a:r>
            <a:r>
              <a:rPr lang="zh-CN" altLang="en-US" b="1" dirty="0"/>
              <a:t>、</a:t>
            </a:r>
            <a:r>
              <a:rPr lang="en-US" altLang="zh-CN" b="1" dirty="0"/>
              <a:t>D</a:t>
            </a:r>
            <a:r>
              <a:rPr lang="zh-CN" altLang="en-US" b="1" dirty="0"/>
              <a:t>、</a:t>
            </a:r>
            <a:r>
              <a:rPr lang="en-US" altLang="zh-CN" b="1" dirty="0"/>
              <a:t>E</a:t>
            </a:r>
          </a:p>
          <a:p>
            <a:r>
              <a:rPr lang="zh-CN" altLang="en-US" b="1" dirty="0"/>
              <a:t>相互之间的好友关系为：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即：</a:t>
            </a:r>
            <a:r>
              <a:rPr lang="en-US" altLang="zh-CN" b="1" dirty="0"/>
              <a:t>A</a:t>
            </a:r>
            <a:r>
              <a:rPr lang="zh-CN" altLang="en-US" b="1" dirty="0"/>
              <a:t>和</a:t>
            </a:r>
            <a:r>
              <a:rPr lang="en-US" altLang="zh-CN" b="1" dirty="0"/>
              <a:t>B</a:t>
            </a:r>
            <a:r>
              <a:rPr lang="zh-CN" altLang="en-US" b="1" dirty="0"/>
              <a:t>是好友，</a:t>
            </a:r>
            <a:r>
              <a:rPr lang="en-US" altLang="zh-CN" b="1" dirty="0"/>
              <a:t>B</a:t>
            </a:r>
            <a:r>
              <a:rPr lang="zh-CN" altLang="en-US" b="1" dirty="0"/>
              <a:t>和</a:t>
            </a:r>
            <a:r>
              <a:rPr lang="en-US" altLang="zh-CN" b="1" dirty="0"/>
              <a:t>C</a:t>
            </a:r>
            <a:r>
              <a:rPr lang="zh-CN" altLang="en-US" b="1" dirty="0"/>
              <a:t>是好友，</a:t>
            </a:r>
            <a:r>
              <a:rPr lang="en-US" altLang="zh-CN" b="1" dirty="0"/>
              <a:t>D</a:t>
            </a:r>
            <a:r>
              <a:rPr lang="zh-CN" altLang="en-US" b="1" dirty="0"/>
              <a:t>和</a:t>
            </a:r>
            <a:r>
              <a:rPr lang="en-US" altLang="zh-CN" b="1" dirty="0"/>
              <a:t>E</a:t>
            </a:r>
            <a:r>
              <a:rPr lang="zh-CN" altLang="en-US" b="1" dirty="0"/>
              <a:t>是好友。</a:t>
            </a:r>
            <a:endParaRPr lang="en-US" altLang="zh-CN" b="1" dirty="0"/>
          </a:p>
          <a:p>
            <a:r>
              <a:rPr lang="en-US" altLang="zh-CN" b="1" dirty="0">
                <a:solidFill>
                  <a:srgbClr val="0000CC"/>
                </a:solidFill>
              </a:rPr>
              <a:t>parents</a:t>
            </a:r>
            <a:r>
              <a:rPr lang="zh-CN" altLang="en-US" b="1" dirty="0">
                <a:solidFill>
                  <a:srgbClr val="0000CC"/>
                </a:solidFill>
              </a:rPr>
              <a:t>数组的初始状态</a:t>
            </a:r>
            <a:r>
              <a:rPr lang="zh-CN" altLang="en-US" b="1" dirty="0"/>
              <a:t>为：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 err="1">
                <a:solidFill>
                  <a:srgbClr val="0000CC"/>
                </a:solidFill>
              </a:rPr>
              <a:t>levelArray</a:t>
            </a:r>
            <a:r>
              <a:rPr lang="zh-CN" altLang="en-US" b="1" dirty="0">
                <a:solidFill>
                  <a:srgbClr val="0000CC"/>
                </a:solidFill>
              </a:rPr>
              <a:t>数组的初始状态</a:t>
            </a:r>
            <a:r>
              <a:rPr lang="zh-CN" altLang="en-US" b="1" dirty="0"/>
              <a:t>为：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AB6E625-6772-4F4D-9CE2-EAB2248A961E}"/>
              </a:ext>
            </a:extLst>
          </p:cNvPr>
          <p:cNvSpPr txBox="1"/>
          <p:nvPr/>
        </p:nvSpPr>
        <p:spPr>
          <a:xfrm>
            <a:off x="4611190" y="508280"/>
            <a:ext cx="758081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Albertus Medium" panose="020E0602030304020304" pitchFamily="34" charset="0"/>
              </a:rPr>
              <a:t>一、</a:t>
            </a:r>
            <a:r>
              <a:rPr lang="zh-CN" altLang="en-US" b="1" dirty="0">
                <a:solidFill>
                  <a:srgbClr val="0000CC"/>
                </a:solidFill>
                <a:latin typeface="Albertus Medium" panose="020E0602030304020304" pitchFamily="34" charset="0"/>
              </a:rPr>
              <a:t>遍历</a:t>
            </a:r>
            <a:r>
              <a:rPr lang="en-US" altLang="zh-CN" b="1" dirty="0">
                <a:solidFill>
                  <a:srgbClr val="0000CC"/>
                </a:solidFill>
                <a:latin typeface="Albertus Medium" panose="020E0602030304020304" pitchFamily="34" charset="0"/>
              </a:rPr>
              <a:t>A</a:t>
            </a:r>
            <a:r>
              <a:rPr lang="zh-CN" altLang="en-US" b="1" dirty="0">
                <a:solidFill>
                  <a:srgbClr val="0000CC"/>
                </a:solidFill>
                <a:latin typeface="Albertus Medium" panose="020E0602030304020304" pitchFamily="34" charset="0"/>
              </a:rPr>
              <a:t>的好友关系</a:t>
            </a:r>
            <a:endParaRPr lang="en-US" altLang="zh-CN" b="1" dirty="0">
              <a:solidFill>
                <a:srgbClr val="0000CC"/>
              </a:solidFill>
              <a:latin typeface="Albertus Medium" panose="020E0602030304020304" pitchFamily="34" charset="0"/>
            </a:endParaRPr>
          </a:p>
          <a:p>
            <a:r>
              <a:rPr lang="en-US" altLang="zh-CN" b="1" dirty="0">
                <a:latin typeface="Albertus Medium" panose="020E0602030304020304" pitchFamily="34" charset="0"/>
              </a:rPr>
              <a:t>1 </a:t>
            </a:r>
            <a:r>
              <a:rPr lang="en-US" altLang="zh-CN" b="1" dirty="0" err="1">
                <a:latin typeface="Albertus Medium" panose="020E0602030304020304" pitchFamily="34" charset="0"/>
              </a:rPr>
              <a:t>i</a:t>
            </a:r>
            <a:r>
              <a:rPr lang="zh-CN" altLang="en-US" b="1" dirty="0">
                <a:latin typeface="Albertus Medium" panose="020E0602030304020304" pitchFamily="34" charset="0"/>
              </a:rPr>
              <a:t>等于</a:t>
            </a:r>
            <a:r>
              <a:rPr lang="en-US" altLang="zh-CN" b="1" dirty="0">
                <a:latin typeface="Albertus Medium" panose="020E0602030304020304" pitchFamily="34" charset="0"/>
              </a:rPr>
              <a:t>0</a:t>
            </a:r>
            <a:r>
              <a:rPr lang="zh-CN" altLang="en-US" b="1" dirty="0">
                <a:latin typeface="Albertus Medium" panose="020E0602030304020304" pitchFamily="34" charset="0"/>
              </a:rPr>
              <a:t>，</a:t>
            </a:r>
            <a:r>
              <a:rPr lang="en-US" altLang="zh-CN" b="1" dirty="0">
                <a:latin typeface="Albertus Medium" panose="020E0602030304020304" pitchFamily="34" charset="0"/>
              </a:rPr>
              <a:t>j</a:t>
            </a:r>
            <a:r>
              <a:rPr lang="zh-CN" altLang="en-US" b="1" dirty="0">
                <a:latin typeface="Albertus Medium" panose="020E0602030304020304" pitchFamily="34" charset="0"/>
              </a:rPr>
              <a:t>的值域为</a:t>
            </a:r>
            <a:r>
              <a:rPr lang="en-US" altLang="zh-CN" b="1" dirty="0">
                <a:latin typeface="Albertus Medium" panose="020E0602030304020304" pitchFamily="34" charset="0"/>
              </a:rPr>
              <a:t>[1, 4]</a:t>
            </a:r>
            <a:r>
              <a:rPr lang="zh-CN" altLang="en-US" b="1" dirty="0">
                <a:latin typeface="Albertus Medium" panose="020E0602030304020304" pitchFamily="34" charset="0"/>
              </a:rPr>
              <a:t>，只有</a:t>
            </a:r>
            <a:r>
              <a:rPr lang="en-US" altLang="zh-CN" b="1" dirty="0">
                <a:latin typeface="Albertus Medium" panose="020E0602030304020304" pitchFamily="34" charset="0"/>
              </a:rPr>
              <a:t>M[0][1]</a:t>
            </a:r>
            <a:r>
              <a:rPr lang="zh-CN" altLang="en-US" b="1" dirty="0">
                <a:latin typeface="Albertus Medium" panose="020E0602030304020304" pitchFamily="34" charset="0"/>
              </a:rPr>
              <a:t>等于</a:t>
            </a:r>
            <a:r>
              <a:rPr lang="en-US" altLang="zh-CN" b="1" dirty="0">
                <a:latin typeface="Albertus Medium" panose="020E0602030304020304" pitchFamily="34" charset="0"/>
              </a:rPr>
              <a:t>1</a:t>
            </a:r>
            <a:r>
              <a:rPr lang="zh-CN" altLang="en-US" b="1" dirty="0">
                <a:latin typeface="Albertus Medium" panose="020E0602030304020304" pitchFamily="34" charset="0"/>
              </a:rPr>
              <a:t>，说明</a:t>
            </a:r>
            <a:r>
              <a:rPr lang="en-US" altLang="zh-CN" b="1" dirty="0">
                <a:latin typeface="Albertus Medium" panose="020E0602030304020304" pitchFamily="34" charset="0"/>
              </a:rPr>
              <a:t>A</a:t>
            </a:r>
            <a:r>
              <a:rPr lang="zh-CN" altLang="en-US" b="1" dirty="0">
                <a:latin typeface="Albertus Medium" panose="020E0602030304020304" pitchFamily="34" charset="0"/>
              </a:rPr>
              <a:t>和</a:t>
            </a:r>
            <a:r>
              <a:rPr lang="en-US" altLang="zh-CN" b="1" dirty="0">
                <a:latin typeface="Albertus Medium" panose="020E0602030304020304" pitchFamily="34" charset="0"/>
              </a:rPr>
              <a:t>B</a:t>
            </a:r>
            <a:r>
              <a:rPr lang="zh-CN" altLang="en-US" b="1" dirty="0">
                <a:latin typeface="Albertus Medium" panose="020E0602030304020304" pitchFamily="34" charset="0"/>
              </a:rPr>
              <a:t>之间为好友</a:t>
            </a:r>
            <a:endParaRPr lang="en-US" altLang="zh-CN" b="1" dirty="0">
              <a:latin typeface="Albertus Medium" panose="020E0602030304020304" pitchFamily="34" charset="0"/>
            </a:endParaRPr>
          </a:p>
          <a:p>
            <a:r>
              <a:rPr lang="en-US" altLang="zh-CN" b="1" dirty="0">
                <a:latin typeface="Albertus Medium" panose="020E0602030304020304" pitchFamily="34" charset="0"/>
              </a:rPr>
              <a:t>2 </a:t>
            </a:r>
            <a:r>
              <a:rPr lang="zh-CN" altLang="en-US" b="1" dirty="0">
                <a:latin typeface="Albertus Medium" panose="020E0602030304020304" pitchFamily="34" charset="0"/>
              </a:rPr>
              <a:t>调用</a:t>
            </a:r>
            <a:r>
              <a:rPr lang="en-US" altLang="zh-CN" b="1" dirty="0">
                <a:latin typeface="Albertus Medium" panose="020E0602030304020304" pitchFamily="34" charset="0"/>
              </a:rPr>
              <a:t>find</a:t>
            </a:r>
            <a:r>
              <a:rPr lang="zh-CN" altLang="en-US" b="1" dirty="0">
                <a:latin typeface="Albertus Medium" panose="020E0602030304020304" pitchFamily="34" charset="0"/>
              </a:rPr>
              <a:t>函数，查找</a:t>
            </a:r>
            <a:r>
              <a:rPr lang="en-US" altLang="zh-CN" b="1" dirty="0">
                <a:latin typeface="Albertus Medium" panose="020E0602030304020304" pitchFamily="34" charset="0"/>
              </a:rPr>
              <a:t>A</a:t>
            </a:r>
            <a:r>
              <a:rPr lang="zh-CN" altLang="en-US" b="1" dirty="0">
                <a:latin typeface="Albertus Medium" panose="020E0602030304020304" pitchFamily="34" charset="0"/>
              </a:rPr>
              <a:t>的双亲，</a:t>
            </a:r>
            <a:r>
              <a:rPr lang="en-US" altLang="zh-CN" b="1" dirty="0">
                <a:latin typeface="Albertus Medium" panose="020E0602030304020304" pitchFamily="34" charset="0"/>
              </a:rPr>
              <a:t>A</a:t>
            </a:r>
            <a:r>
              <a:rPr lang="zh-CN" altLang="en-US" b="1" dirty="0">
                <a:latin typeface="Albertus Medium" panose="020E0602030304020304" pitchFamily="34" charset="0"/>
              </a:rPr>
              <a:t>的双亲为自己</a:t>
            </a:r>
            <a:endParaRPr lang="en-US" altLang="zh-CN" b="1" dirty="0">
              <a:latin typeface="Albertus Medium" panose="020E0602030304020304" pitchFamily="34" charset="0"/>
            </a:endParaRPr>
          </a:p>
          <a:p>
            <a:r>
              <a:rPr lang="en-US" altLang="zh-CN" b="1" dirty="0">
                <a:latin typeface="Albertus Medium" panose="020E0602030304020304" pitchFamily="34" charset="0"/>
              </a:rPr>
              <a:t>3 </a:t>
            </a:r>
            <a:r>
              <a:rPr lang="zh-CN" altLang="en-US" b="1" dirty="0">
                <a:latin typeface="Albertus Medium" panose="020E0602030304020304" pitchFamily="34" charset="0"/>
              </a:rPr>
              <a:t>调用</a:t>
            </a:r>
            <a:r>
              <a:rPr lang="en-US" altLang="zh-CN" b="1" dirty="0">
                <a:latin typeface="Albertus Medium" panose="020E0602030304020304" pitchFamily="34" charset="0"/>
              </a:rPr>
              <a:t>find</a:t>
            </a:r>
            <a:r>
              <a:rPr lang="zh-CN" altLang="en-US" b="1" dirty="0">
                <a:latin typeface="Albertus Medium" panose="020E0602030304020304" pitchFamily="34" charset="0"/>
              </a:rPr>
              <a:t>函数，查找</a:t>
            </a:r>
            <a:r>
              <a:rPr lang="en-US" altLang="zh-CN" b="1" dirty="0">
                <a:latin typeface="Albertus Medium" panose="020E0602030304020304" pitchFamily="34" charset="0"/>
              </a:rPr>
              <a:t>B</a:t>
            </a:r>
            <a:r>
              <a:rPr lang="zh-CN" altLang="en-US" b="1" dirty="0">
                <a:latin typeface="Albertus Medium" panose="020E0602030304020304" pitchFamily="34" charset="0"/>
              </a:rPr>
              <a:t>的双亲，</a:t>
            </a:r>
            <a:r>
              <a:rPr lang="en-US" altLang="zh-CN" b="1" dirty="0">
                <a:latin typeface="Albertus Medium" panose="020E0602030304020304" pitchFamily="34" charset="0"/>
              </a:rPr>
              <a:t>B</a:t>
            </a:r>
            <a:r>
              <a:rPr lang="zh-CN" altLang="en-US" b="1" dirty="0">
                <a:latin typeface="Albertus Medium" panose="020E0602030304020304" pitchFamily="34" charset="0"/>
              </a:rPr>
              <a:t>的双亲为自己</a:t>
            </a:r>
            <a:endParaRPr lang="en-US" altLang="zh-CN" b="1" dirty="0">
              <a:latin typeface="Albertus Medium" panose="020E0602030304020304" pitchFamily="34" charset="0"/>
            </a:endParaRPr>
          </a:p>
          <a:p>
            <a:r>
              <a:rPr lang="en-US" altLang="zh-CN" b="1" dirty="0">
                <a:latin typeface="Albertus Medium" panose="020E0602030304020304" pitchFamily="34" charset="0"/>
              </a:rPr>
              <a:t>4 </a:t>
            </a:r>
            <a:r>
              <a:rPr lang="zh-CN" altLang="en-US" b="1" dirty="0">
                <a:latin typeface="Albertus Medium" panose="020E0602030304020304" pitchFamily="34" charset="0"/>
              </a:rPr>
              <a:t>调用</a:t>
            </a:r>
            <a:r>
              <a:rPr lang="en-US" altLang="zh-CN" b="1" dirty="0">
                <a:latin typeface="Albertus Medium" panose="020E0602030304020304" pitchFamily="34" charset="0"/>
              </a:rPr>
              <a:t>union</a:t>
            </a:r>
            <a:r>
              <a:rPr lang="zh-CN" altLang="en-US" b="1" dirty="0">
                <a:latin typeface="Albertus Medium" panose="020E0602030304020304" pitchFamily="34" charset="0"/>
              </a:rPr>
              <a:t>，将</a:t>
            </a:r>
            <a:r>
              <a:rPr lang="en-US" altLang="zh-CN" b="1" dirty="0">
                <a:latin typeface="Albertus Medium" panose="020E0602030304020304" pitchFamily="34" charset="0"/>
              </a:rPr>
              <a:t>A</a:t>
            </a:r>
            <a:r>
              <a:rPr lang="zh-CN" altLang="en-US" b="1" dirty="0">
                <a:latin typeface="Albertus Medium" panose="020E0602030304020304" pitchFamily="34" charset="0"/>
              </a:rPr>
              <a:t>和</a:t>
            </a:r>
            <a:r>
              <a:rPr lang="en-US" altLang="zh-CN" b="1" dirty="0">
                <a:latin typeface="Albertus Medium" panose="020E0602030304020304" pitchFamily="34" charset="0"/>
              </a:rPr>
              <a:t>B</a:t>
            </a:r>
            <a:r>
              <a:rPr lang="zh-CN" altLang="en-US" b="1" dirty="0">
                <a:latin typeface="Albertus Medium" panose="020E0602030304020304" pitchFamily="34" charset="0"/>
              </a:rPr>
              <a:t>合并到一个朋友圈，由于</a:t>
            </a:r>
            <a:r>
              <a:rPr lang="en-US" altLang="zh-CN" b="1" dirty="0">
                <a:latin typeface="Albertus Medium" panose="020E0602030304020304" pitchFamily="34" charset="0"/>
              </a:rPr>
              <a:t>A</a:t>
            </a:r>
            <a:r>
              <a:rPr lang="zh-CN" altLang="en-US" b="1" dirty="0">
                <a:latin typeface="Albertus Medium" panose="020E0602030304020304" pitchFamily="34" charset="0"/>
              </a:rPr>
              <a:t>和</a:t>
            </a:r>
            <a:r>
              <a:rPr lang="en-US" altLang="zh-CN" b="1" dirty="0">
                <a:latin typeface="Albertus Medium" panose="020E0602030304020304" pitchFamily="34" charset="0"/>
              </a:rPr>
              <a:t>B</a:t>
            </a:r>
            <a:r>
              <a:rPr lang="zh-CN" altLang="en-US" b="1" dirty="0">
                <a:latin typeface="Albertus Medium" panose="020E0602030304020304" pitchFamily="34" charset="0"/>
              </a:rPr>
              <a:t>的双亲不一样，所以，按约定，判断双亲孩子的层数。层数均为</a:t>
            </a:r>
            <a:r>
              <a:rPr lang="en-US" altLang="zh-CN" b="1" dirty="0">
                <a:latin typeface="Albertus Medium" panose="020E0602030304020304" pitchFamily="34" charset="0"/>
              </a:rPr>
              <a:t>0</a:t>
            </a:r>
            <a:r>
              <a:rPr lang="zh-CN" altLang="en-US" b="1" dirty="0">
                <a:latin typeface="Albertus Medium" panose="020E0602030304020304" pitchFamily="34" charset="0"/>
              </a:rPr>
              <a:t>，所以，将</a:t>
            </a:r>
            <a:r>
              <a:rPr lang="en-US" altLang="zh-CN" b="1" dirty="0">
                <a:latin typeface="Albertus Medium" panose="020E0602030304020304" pitchFamily="34" charset="0"/>
              </a:rPr>
              <a:t>B</a:t>
            </a:r>
            <a:r>
              <a:rPr lang="zh-CN" altLang="en-US" b="1" dirty="0">
                <a:latin typeface="Albertus Medium" panose="020E0602030304020304" pitchFamily="34" charset="0"/>
              </a:rPr>
              <a:t>作为</a:t>
            </a:r>
            <a:r>
              <a:rPr lang="en-US" altLang="zh-CN" b="1" dirty="0">
                <a:latin typeface="Albertus Medium" panose="020E0602030304020304" pitchFamily="34" charset="0"/>
              </a:rPr>
              <a:t>A</a:t>
            </a:r>
            <a:r>
              <a:rPr lang="zh-CN" altLang="en-US" b="1" dirty="0">
                <a:latin typeface="Albertus Medium" panose="020E0602030304020304" pitchFamily="34" charset="0"/>
              </a:rPr>
              <a:t>的双亲，将</a:t>
            </a:r>
            <a:r>
              <a:rPr lang="en-US" altLang="zh-CN" b="1" dirty="0">
                <a:latin typeface="Albertus Medium" panose="020E0602030304020304" pitchFamily="34" charset="0"/>
              </a:rPr>
              <a:t>B</a:t>
            </a:r>
            <a:r>
              <a:rPr lang="zh-CN" altLang="en-US" b="1" dirty="0">
                <a:latin typeface="Albertus Medium" panose="020E0602030304020304" pitchFamily="34" charset="0"/>
              </a:rPr>
              <a:t>的孩子层数加</a:t>
            </a:r>
            <a:r>
              <a:rPr lang="en-US" altLang="zh-CN" b="1" dirty="0">
                <a:latin typeface="Albertus Medium" panose="020E0602030304020304" pitchFamily="34" charset="0"/>
              </a:rPr>
              <a:t>1</a:t>
            </a:r>
          </a:p>
          <a:p>
            <a:r>
              <a:rPr lang="en-US" altLang="zh-CN" b="1" dirty="0"/>
              <a:t>parents</a:t>
            </a:r>
            <a:r>
              <a:rPr lang="zh-CN" altLang="en-US" b="1" dirty="0"/>
              <a:t>数组变为：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 err="1"/>
              <a:t>levelArray</a:t>
            </a:r>
            <a:r>
              <a:rPr lang="zh-CN" altLang="en-US" b="1" dirty="0"/>
              <a:t>数组变为：</a:t>
            </a:r>
            <a:endParaRPr lang="en-US" altLang="zh-CN" b="1" dirty="0"/>
          </a:p>
          <a:p>
            <a:endParaRPr lang="en-US" altLang="zh-CN" b="1" dirty="0">
              <a:latin typeface="Albertus Medium" panose="020E0602030304020304" pitchFamily="34" charset="0"/>
            </a:endParaRPr>
          </a:p>
          <a:p>
            <a:endParaRPr lang="en-US" altLang="zh-CN" b="1" dirty="0">
              <a:latin typeface="Albertus Medium" panose="020E0602030304020304" pitchFamily="34" charset="0"/>
            </a:endParaRPr>
          </a:p>
          <a:p>
            <a:endParaRPr lang="en-US" altLang="zh-CN" b="1" dirty="0">
              <a:latin typeface="Albertus Medium" panose="020E0602030304020304" pitchFamily="34" charset="0"/>
            </a:endParaRPr>
          </a:p>
          <a:p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C94765-36DE-433D-992A-74565E161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91" y="4180938"/>
            <a:ext cx="1792672" cy="73741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D518D35-28AC-4469-817F-09A4482BF5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91" y="5301581"/>
            <a:ext cx="1792672" cy="73741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192FE63-F115-4EA7-B78F-CAF31D7BFC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728" y="2814511"/>
            <a:ext cx="1891479" cy="77805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DAD16FB-59D7-45FA-98AF-1D6DF04786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284" y="4140294"/>
            <a:ext cx="1891479" cy="77805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6CFA5EE-7A5C-4AF1-99C6-F13F5A19CF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91" y="1422116"/>
            <a:ext cx="2233749" cy="200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694142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1579</TotalTime>
  <Words>5721</Words>
  <Application>Microsoft Office PowerPoint</Application>
  <PresentationFormat>宽屏</PresentationFormat>
  <Paragraphs>530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Albertus Medium</vt:lpstr>
      <vt:lpstr>Albertus MT Lt</vt:lpstr>
      <vt:lpstr>Arial</vt:lpstr>
      <vt:lpstr>Times New Roman</vt:lpstr>
      <vt:lpstr>Tw Cen MT</vt:lpstr>
      <vt:lpstr>Wingdings</vt:lpstr>
      <vt:lpstr>水滴</vt:lpstr>
      <vt:lpstr>数据结构和算法 第22讲</vt:lpstr>
      <vt:lpstr>大纲</vt:lpstr>
      <vt:lpstr>并查集的定义和特点</vt:lpstr>
      <vt:lpstr>并查集的实现（普通）</vt:lpstr>
      <vt:lpstr>并查集的实现（普通）</vt:lpstr>
      <vt:lpstr>并查集的实现（普通）</vt:lpstr>
      <vt:lpstr>并查集的实现（普通）</vt:lpstr>
      <vt:lpstr>并查集的实现（路径压缩）</vt:lpstr>
      <vt:lpstr>并查集的实现（路径压缩）</vt:lpstr>
      <vt:lpstr>并查集的实现（路径压缩）</vt:lpstr>
      <vt:lpstr>并查集的实现（路径压缩）</vt:lpstr>
      <vt:lpstr>并查集的实现（路径压缩）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数据结构和算法</dc:title>
  <dc:creator>侯方园</dc:creator>
  <cp:lastModifiedBy>方园 侯</cp:lastModifiedBy>
  <cp:revision>2047</cp:revision>
  <dcterms:created xsi:type="dcterms:W3CDTF">2018-06-21T02:18:15Z</dcterms:created>
  <dcterms:modified xsi:type="dcterms:W3CDTF">2019-12-04T22:39:00Z</dcterms:modified>
</cp:coreProperties>
</file>