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73" r:id="rId5"/>
    <p:sldId id="374" r:id="rId6"/>
    <p:sldId id="375" r:id="rId7"/>
    <p:sldId id="354" r:id="rId8"/>
    <p:sldId id="355" r:id="rId9"/>
    <p:sldId id="356" r:id="rId10"/>
    <p:sldId id="357" r:id="rId11"/>
    <p:sldId id="366" r:id="rId12"/>
    <p:sldId id="358" r:id="rId13"/>
    <p:sldId id="359" r:id="rId14"/>
    <p:sldId id="367" r:id="rId15"/>
    <p:sldId id="368" r:id="rId16"/>
    <p:sldId id="369" r:id="rId17"/>
    <p:sldId id="360" r:id="rId18"/>
    <p:sldId id="361" r:id="rId19"/>
    <p:sldId id="370" r:id="rId20"/>
    <p:sldId id="371" r:id="rId21"/>
    <p:sldId id="362" r:id="rId22"/>
    <p:sldId id="363" r:id="rId23"/>
    <p:sldId id="364" r:id="rId24"/>
    <p:sldId id="365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66"/>
    <a:srgbClr val="9900CC"/>
    <a:srgbClr val="6600FF"/>
    <a:srgbClr val="CC6600"/>
    <a:srgbClr val="009900"/>
    <a:srgbClr val="FF3399"/>
    <a:srgbClr val="D60093"/>
    <a:srgbClr val="CC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73" d="100"/>
          <a:sy n="73" d="100"/>
        </p:scale>
        <p:origin x="528" y="-114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23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2019.07.09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54423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85164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322. Coin Change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499501"/>
            <a:ext cx="6605528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b="1" dirty="0">
                <a:latin typeface="Albertus MT Lt" pitchFamily="2" charset="0"/>
              </a:rPr>
              <a:t>解法一：</a:t>
            </a:r>
            <a:r>
              <a:rPr lang="zh-CN" altLang="en-US" sz="1500" b="1" dirty="0">
                <a:solidFill>
                  <a:srgbClr val="6600FF"/>
                </a:solidFill>
                <a:latin typeface="Albertus MT Lt" pitchFamily="2" charset="0"/>
              </a:rPr>
              <a:t>动态规划</a:t>
            </a:r>
            <a:r>
              <a:rPr lang="zh-CN" altLang="en-US" sz="1500" b="1" dirty="0">
                <a:latin typeface="Albertus MT Lt" pitchFamily="2" charset="0"/>
              </a:rPr>
              <a:t>（迭代，</a:t>
            </a:r>
            <a:r>
              <a:rPr lang="zh-CN" altLang="en-US" sz="1500" b="1" dirty="0">
                <a:solidFill>
                  <a:srgbClr val="6600FF"/>
                </a:solidFill>
                <a:latin typeface="Albertus MT Lt" pitchFamily="2" charset="0"/>
              </a:rPr>
              <a:t>自底向上</a:t>
            </a:r>
            <a:r>
              <a:rPr lang="zh-CN" altLang="en-US" sz="1500" b="1" dirty="0">
                <a:latin typeface="Albertus MT Lt" pitchFamily="2" charset="0"/>
              </a:rPr>
              <a:t>）（时间复杂度</a:t>
            </a:r>
            <a:r>
              <a:rPr lang="en-US" altLang="zh-CN" sz="1500" b="1" dirty="0">
                <a:latin typeface="Albertus MT Lt" pitchFamily="2" charset="0"/>
              </a:rPr>
              <a:t>O(</a:t>
            </a:r>
            <a:r>
              <a:rPr lang="en-US" altLang="zh-CN" sz="1500" b="1" dirty="0" err="1">
                <a:latin typeface="Albertus MT Lt" pitchFamily="2" charset="0"/>
              </a:rPr>
              <a:t>mn</a:t>
            </a:r>
            <a:r>
              <a:rPr lang="en-US" altLang="zh-CN" sz="1500" b="1" dirty="0">
                <a:latin typeface="Albertus MT Lt" pitchFamily="2" charset="0"/>
              </a:rPr>
              <a:t>)</a:t>
            </a:r>
            <a:r>
              <a:rPr lang="zh-CN" altLang="en-US" sz="1500" b="1" dirty="0">
                <a:latin typeface="Albertus MT Lt" pitchFamily="2" charset="0"/>
              </a:rPr>
              <a:t>，空间复杂度</a:t>
            </a:r>
            <a:r>
              <a:rPr lang="en-US" altLang="zh-CN" sz="1500" b="1" dirty="0">
                <a:latin typeface="Albertus MT Lt" pitchFamily="2" charset="0"/>
              </a:rPr>
              <a:t>O(m)</a:t>
            </a:r>
            <a:r>
              <a:rPr lang="zh-CN" altLang="en-US" sz="1500" b="1" dirty="0">
                <a:latin typeface="Albertus MT Lt" pitchFamily="2" charset="0"/>
              </a:rPr>
              <a:t>）</a:t>
            </a:r>
          </a:p>
          <a:p>
            <a:r>
              <a:rPr lang="zh-CN" altLang="en-US" sz="1500" b="1" dirty="0">
                <a:latin typeface="Albertus MT Lt" pitchFamily="2" charset="0"/>
              </a:rPr>
              <a:t>将</a:t>
            </a:r>
            <a:r>
              <a:rPr lang="en-US" altLang="zh-CN" sz="1500" b="1" dirty="0">
                <a:latin typeface="Albertus MT Lt" pitchFamily="2" charset="0"/>
              </a:rPr>
              <a:t>coins</a:t>
            </a:r>
            <a:r>
              <a:rPr lang="zh-CN" altLang="en-US" sz="1500" b="1" dirty="0">
                <a:latin typeface="Albertus MT Lt" pitchFamily="2" charset="0"/>
              </a:rPr>
              <a:t>：</a:t>
            </a:r>
            <a:r>
              <a:rPr lang="en-US" altLang="zh-CN" sz="1500" b="1" dirty="0">
                <a:latin typeface="Albertus MT Lt" pitchFamily="2" charset="0"/>
              </a:rPr>
              <a:t>[1, 2, 3]</a:t>
            </a:r>
            <a:r>
              <a:rPr lang="zh-CN" altLang="en-US" sz="1500" b="1" dirty="0">
                <a:latin typeface="Albertus MT Lt" pitchFamily="2" charset="0"/>
              </a:rPr>
              <a:t>，</a:t>
            </a:r>
            <a:r>
              <a:rPr lang="en-US" altLang="zh-CN" sz="1500" b="1" dirty="0">
                <a:latin typeface="Albertus MT Lt" pitchFamily="2" charset="0"/>
              </a:rPr>
              <a:t>amount</a:t>
            </a:r>
            <a:r>
              <a:rPr lang="zh-CN" altLang="en-US" sz="1500" b="1" dirty="0">
                <a:latin typeface="Albertus MT Lt" pitchFamily="2" charset="0"/>
              </a:rPr>
              <a:t>：</a:t>
            </a:r>
            <a:r>
              <a:rPr lang="en-US" altLang="zh-CN" sz="1500" b="1" dirty="0">
                <a:latin typeface="Albertus MT Lt" pitchFamily="2" charset="0"/>
              </a:rPr>
              <a:t>6</a:t>
            </a:r>
            <a:r>
              <a:rPr lang="zh-CN" altLang="en-US" sz="1500" b="1" dirty="0">
                <a:latin typeface="Albertus MT Lt" pitchFamily="2" charset="0"/>
              </a:rPr>
              <a:t>的解，用树表示：</a:t>
            </a:r>
            <a:endParaRPr lang="en-US" altLang="zh-CN" sz="1500" b="1" dirty="0">
              <a:latin typeface="Albertus MT Lt" pitchFamily="2" charset="0"/>
            </a:endParaRPr>
          </a:p>
          <a:p>
            <a:endParaRPr lang="en-US" altLang="zh-CN" sz="1500" b="1" dirty="0">
              <a:latin typeface="Albertus MT Lt" pitchFamily="2" charset="0"/>
            </a:endParaRPr>
          </a:p>
          <a:p>
            <a:endParaRPr lang="en-US" altLang="zh-CN" sz="1500" b="1" dirty="0">
              <a:latin typeface="Albertus MT Lt" pitchFamily="2" charset="0"/>
            </a:endParaRPr>
          </a:p>
          <a:p>
            <a:endParaRPr lang="en-US" altLang="zh-CN" sz="1500" b="1" dirty="0">
              <a:latin typeface="Albertus MT Lt" pitchFamily="2" charset="0"/>
            </a:endParaRPr>
          </a:p>
          <a:p>
            <a:endParaRPr lang="en-US" altLang="zh-CN" sz="1500" b="1" dirty="0">
              <a:latin typeface="Albertus MT Lt" pitchFamily="2" charset="0"/>
            </a:endParaRPr>
          </a:p>
          <a:p>
            <a:endParaRPr lang="en-US" altLang="zh-CN" sz="1500" b="1" dirty="0">
              <a:latin typeface="Albertus MT Lt" pitchFamily="2" charset="0"/>
            </a:endParaRPr>
          </a:p>
          <a:p>
            <a:endParaRPr lang="en-US" altLang="zh-CN" sz="1500" b="1" dirty="0">
              <a:latin typeface="Albertus MT Lt" pitchFamily="2" charset="0"/>
            </a:endParaRPr>
          </a:p>
          <a:p>
            <a:endParaRPr lang="en-US" altLang="zh-CN" sz="1500" b="1" dirty="0">
              <a:latin typeface="Albertus MT Lt" pitchFamily="2" charset="0"/>
            </a:endParaRPr>
          </a:p>
          <a:p>
            <a:endParaRPr lang="en-US" altLang="zh-CN" sz="1500" b="1" dirty="0">
              <a:latin typeface="Albertus MT Lt" pitchFamily="2" charset="0"/>
            </a:endParaRPr>
          </a:p>
          <a:p>
            <a:endParaRPr lang="en-US" altLang="zh-CN" sz="1500" b="1" dirty="0">
              <a:latin typeface="Albertus MT Lt" pitchFamily="2" charset="0"/>
            </a:endParaRPr>
          </a:p>
          <a:p>
            <a:endParaRPr lang="en-US" altLang="zh-CN" sz="1500" b="1" dirty="0">
              <a:latin typeface="Albertus MT Lt" pitchFamily="2" charset="0"/>
            </a:endParaRPr>
          </a:p>
          <a:p>
            <a:r>
              <a:rPr lang="en-US" altLang="zh-CN" sz="1500" b="1" dirty="0">
                <a:latin typeface="Albertus MT Lt" pitchFamily="2" charset="0"/>
              </a:rPr>
              <a:t>1</a:t>
            </a:r>
            <a:r>
              <a:rPr lang="zh-CN" altLang="en-US" sz="1500" b="1" dirty="0">
                <a:latin typeface="Albertus MT Lt" pitchFamily="2" charset="0"/>
              </a:rPr>
              <a:t>、</a:t>
            </a:r>
            <a:r>
              <a:rPr lang="zh-CN" altLang="en-US" sz="1500" b="1" dirty="0">
                <a:solidFill>
                  <a:srgbClr val="9900CC"/>
                </a:solidFill>
                <a:latin typeface="Albertus MT Lt" pitchFamily="2" charset="0"/>
              </a:rPr>
              <a:t>确定问题的决策对象</a:t>
            </a:r>
          </a:p>
          <a:p>
            <a:r>
              <a:rPr lang="en-US" altLang="zh-CN" sz="1500" b="1" dirty="0" err="1">
                <a:latin typeface="Albertus MT Lt" pitchFamily="2" charset="0"/>
              </a:rPr>
              <a:t>resultArray</a:t>
            </a:r>
            <a:r>
              <a:rPr lang="en-US" altLang="zh-CN" sz="1500" b="1" dirty="0">
                <a:latin typeface="Albertus MT Lt" pitchFamily="2" charset="0"/>
              </a:rPr>
              <a:t>[</a:t>
            </a:r>
            <a:r>
              <a:rPr lang="en-US" altLang="zh-CN" sz="1500" b="1" dirty="0" err="1">
                <a:latin typeface="Albertus MT Lt" pitchFamily="2" charset="0"/>
              </a:rPr>
              <a:t>i</a:t>
            </a:r>
            <a:r>
              <a:rPr lang="en-US" altLang="zh-CN" sz="1500" b="1" dirty="0">
                <a:latin typeface="Albertus MT Lt" pitchFamily="2" charset="0"/>
              </a:rPr>
              <a:t>]</a:t>
            </a:r>
            <a:r>
              <a:rPr lang="zh-CN" altLang="en-US" sz="1500" b="1" dirty="0">
                <a:latin typeface="Albertus MT Lt" pitchFamily="2" charset="0"/>
              </a:rPr>
              <a:t>，表示构成金额</a:t>
            </a:r>
            <a:r>
              <a:rPr lang="en-US" altLang="zh-CN" sz="1500" b="1" dirty="0" err="1">
                <a:latin typeface="Albertus MT Lt" pitchFamily="2" charset="0"/>
              </a:rPr>
              <a:t>i</a:t>
            </a:r>
            <a:r>
              <a:rPr lang="zh-CN" altLang="en-US" sz="1500" b="1" dirty="0">
                <a:latin typeface="Albertus MT Lt" pitchFamily="2" charset="0"/>
              </a:rPr>
              <a:t>，需要的最少硬币数目，</a:t>
            </a:r>
            <a:r>
              <a:rPr lang="en-US" altLang="zh-CN" sz="1500" b="1" dirty="0" err="1">
                <a:latin typeface="Albertus MT Lt" pitchFamily="2" charset="0"/>
              </a:rPr>
              <a:t>i</a:t>
            </a:r>
            <a:r>
              <a:rPr lang="zh-CN" altLang="en-US" sz="1500" b="1" dirty="0">
                <a:latin typeface="Albertus MT Lt" pitchFamily="2" charset="0"/>
              </a:rPr>
              <a:t>的取值范围为</a:t>
            </a:r>
            <a:r>
              <a:rPr lang="en-US" altLang="zh-CN" sz="1500" b="1" dirty="0">
                <a:latin typeface="Albertus MT Lt" pitchFamily="2" charset="0"/>
              </a:rPr>
              <a:t>[0, amount]</a:t>
            </a:r>
            <a:r>
              <a:rPr lang="zh-CN" altLang="en-US" sz="1500" b="1" dirty="0">
                <a:latin typeface="Albertus MT Lt" pitchFamily="2" charset="0"/>
              </a:rPr>
              <a:t>。</a:t>
            </a:r>
          </a:p>
          <a:p>
            <a:r>
              <a:rPr lang="en-US" altLang="zh-CN" sz="1500" b="1" dirty="0">
                <a:latin typeface="Albertus MT Lt" pitchFamily="2" charset="0"/>
              </a:rPr>
              <a:t>2</a:t>
            </a:r>
            <a:r>
              <a:rPr lang="zh-CN" altLang="en-US" sz="1500" b="1" dirty="0">
                <a:latin typeface="Albertus MT Lt" pitchFamily="2" charset="0"/>
              </a:rPr>
              <a:t>、</a:t>
            </a:r>
            <a:r>
              <a:rPr lang="zh-CN" altLang="en-US" sz="1500" b="1" dirty="0">
                <a:solidFill>
                  <a:srgbClr val="9900CC"/>
                </a:solidFill>
                <a:latin typeface="Albertus MT Lt" pitchFamily="2" charset="0"/>
              </a:rPr>
              <a:t>确定问题的状态变量</a:t>
            </a:r>
          </a:p>
          <a:p>
            <a:r>
              <a:rPr lang="en-US" altLang="zh-CN" sz="1500" b="1" dirty="0" err="1">
                <a:latin typeface="Albertus MT Lt" pitchFamily="2" charset="0"/>
              </a:rPr>
              <a:t>resultArray</a:t>
            </a:r>
            <a:r>
              <a:rPr lang="en-US" altLang="zh-CN" sz="1500" b="1" dirty="0">
                <a:latin typeface="Albertus MT Lt" pitchFamily="2" charset="0"/>
              </a:rPr>
              <a:t>[</a:t>
            </a:r>
            <a:r>
              <a:rPr lang="en-US" altLang="zh-CN" sz="1500" b="1" dirty="0" err="1">
                <a:latin typeface="Albertus MT Lt" pitchFamily="2" charset="0"/>
              </a:rPr>
              <a:t>i</a:t>
            </a:r>
            <a:r>
              <a:rPr lang="en-US" altLang="zh-CN" sz="1500" b="1" dirty="0">
                <a:latin typeface="Albertus MT Lt" pitchFamily="2" charset="0"/>
              </a:rPr>
              <a:t>]</a:t>
            </a:r>
            <a:r>
              <a:rPr lang="zh-CN" altLang="en-US" sz="1500" b="1" dirty="0">
                <a:latin typeface="Albertus MT Lt" pitchFamily="2" charset="0"/>
              </a:rPr>
              <a:t>，</a:t>
            </a:r>
            <a:r>
              <a:rPr lang="en-US" altLang="zh-CN" sz="1500" b="1" dirty="0" err="1">
                <a:latin typeface="Albertus MT Lt" pitchFamily="2" charset="0"/>
              </a:rPr>
              <a:t>i</a:t>
            </a:r>
            <a:r>
              <a:rPr lang="zh-CN" altLang="en-US" sz="1500" b="1" dirty="0">
                <a:latin typeface="Albertus MT Lt" pitchFamily="2" charset="0"/>
              </a:rPr>
              <a:t>取不同的值，代表不同的阶段。</a:t>
            </a:r>
          </a:p>
          <a:p>
            <a:r>
              <a:rPr lang="en-US" altLang="zh-CN" sz="1500" b="1" dirty="0">
                <a:latin typeface="Albertus MT Lt" pitchFamily="2" charset="0"/>
              </a:rPr>
              <a:t>3</a:t>
            </a:r>
            <a:r>
              <a:rPr lang="zh-CN" altLang="en-US" sz="1500" b="1" dirty="0">
                <a:latin typeface="Albertus MT Lt" pitchFamily="2" charset="0"/>
              </a:rPr>
              <a:t>、</a:t>
            </a:r>
            <a:r>
              <a:rPr lang="zh-CN" altLang="en-US" sz="1500" b="1" dirty="0">
                <a:solidFill>
                  <a:srgbClr val="9900CC"/>
                </a:solidFill>
                <a:latin typeface="Albertus MT Lt" pitchFamily="2" charset="0"/>
              </a:rPr>
              <a:t>确定状态转移方程</a:t>
            </a:r>
          </a:p>
          <a:p>
            <a:r>
              <a:rPr lang="en-US" altLang="zh-CN" sz="1500" b="1" dirty="0" err="1">
                <a:latin typeface="Albertus MT Lt" pitchFamily="2" charset="0"/>
              </a:rPr>
              <a:t>resultArray</a:t>
            </a:r>
            <a:r>
              <a:rPr lang="en-US" altLang="zh-CN" sz="1500" b="1" dirty="0">
                <a:latin typeface="Albertus MT Lt" pitchFamily="2" charset="0"/>
              </a:rPr>
              <a:t>[</a:t>
            </a:r>
            <a:r>
              <a:rPr lang="en-US" altLang="zh-CN" sz="1500" b="1" dirty="0" err="1">
                <a:latin typeface="Albertus MT Lt" pitchFamily="2" charset="0"/>
              </a:rPr>
              <a:t>i</a:t>
            </a:r>
            <a:r>
              <a:rPr lang="en-US" altLang="zh-CN" sz="1500" b="1" dirty="0">
                <a:latin typeface="Albertus MT Lt" pitchFamily="2" charset="0"/>
              </a:rPr>
              <a:t>] = min{</a:t>
            </a:r>
            <a:r>
              <a:rPr lang="en-US" altLang="zh-CN" sz="1500" b="1" dirty="0" err="1">
                <a:latin typeface="Albertus MT Lt" pitchFamily="2" charset="0"/>
              </a:rPr>
              <a:t>resultArray</a:t>
            </a:r>
            <a:r>
              <a:rPr lang="en-US" altLang="zh-CN" sz="1500" b="1" dirty="0">
                <a:latin typeface="Albertus MT Lt" pitchFamily="2" charset="0"/>
              </a:rPr>
              <a:t>[</a:t>
            </a:r>
            <a:r>
              <a:rPr lang="en-US" altLang="zh-CN" sz="1500" b="1" dirty="0" err="1">
                <a:latin typeface="Albertus MT Lt" pitchFamily="2" charset="0"/>
              </a:rPr>
              <a:t>i</a:t>
            </a:r>
            <a:r>
              <a:rPr lang="en-US" altLang="zh-CN" sz="1500" b="1" dirty="0">
                <a:latin typeface="Albertus MT Lt" pitchFamily="2" charset="0"/>
              </a:rPr>
              <a:t> – coins[</a:t>
            </a:r>
            <a:r>
              <a:rPr lang="en-US" altLang="zh-CN" sz="15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500" b="1" dirty="0">
                <a:latin typeface="Albertus MT Lt" pitchFamily="2" charset="0"/>
              </a:rPr>
              <a:t>]] + 1, </a:t>
            </a:r>
            <a:r>
              <a:rPr lang="en-US" altLang="zh-CN" sz="1500" b="1" dirty="0" err="1">
                <a:latin typeface="Albertus MT Lt" pitchFamily="2" charset="0"/>
              </a:rPr>
              <a:t>resultArray</a:t>
            </a:r>
            <a:r>
              <a:rPr lang="en-US" altLang="zh-CN" sz="1500" b="1" dirty="0">
                <a:latin typeface="Albertus MT Lt" pitchFamily="2" charset="0"/>
              </a:rPr>
              <a:t>[</a:t>
            </a:r>
            <a:r>
              <a:rPr lang="en-US" altLang="zh-CN" sz="1500" b="1" dirty="0" err="1">
                <a:latin typeface="Albertus MT Lt" pitchFamily="2" charset="0"/>
              </a:rPr>
              <a:t>i</a:t>
            </a:r>
            <a:r>
              <a:rPr lang="en-US" altLang="zh-CN" sz="1500" b="1" dirty="0">
                <a:latin typeface="Albertus MT Lt" pitchFamily="2" charset="0"/>
              </a:rPr>
              <a:t>]}</a:t>
            </a:r>
          </a:p>
          <a:p>
            <a:r>
              <a:rPr lang="zh-CN" altLang="en-US" sz="1500" b="1" dirty="0">
                <a:latin typeface="Albertus MT Lt" pitchFamily="2" charset="0"/>
              </a:rPr>
              <a:t>等式左侧</a:t>
            </a:r>
            <a:r>
              <a:rPr lang="en-US" altLang="zh-CN" sz="1500" b="1" dirty="0" err="1">
                <a:latin typeface="Albertus MT Lt" pitchFamily="2" charset="0"/>
              </a:rPr>
              <a:t>i</a:t>
            </a:r>
            <a:r>
              <a:rPr lang="zh-CN" altLang="en-US" sz="1500" b="1" dirty="0">
                <a:latin typeface="Albertus MT Lt" pitchFamily="2" charset="0"/>
              </a:rPr>
              <a:t>的值域为</a:t>
            </a:r>
            <a:r>
              <a:rPr lang="en-US" altLang="zh-CN" sz="1500" b="1" dirty="0">
                <a:latin typeface="Albertus MT Lt" pitchFamily="2" charset="0"/>
              </a:rPr>
              <a:t>[1, amount]</a:t>
            </a:r>
            <a:r>
              <a:rPr lang="zh-CN" altLang="en-US" sz="1500" b="1" dirty="0">
                <a:latin typeface="Albertus MT Lt" pitchFamily="2" charset="0"/>
              </a:rPr>
              <a:t>，</a:t>
            </a:r>
            <a:r>
              <a:rPr lang="en-US" altLang="zh-CN" sz="15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zh-CN" altLang="en-US" sz="1500" b="1" dirty="0">
                <a:latin typeface="Albertus MT Lt" pitchFamily="2" charset="0"/>
              </a:rPr>
              <a:t>的值域为</a:t>
            </a:r>
            <a:r>
              <a:rPr lang="en-US" altLang="zh-CN" sz="1500" b="1" dirty="0">
                <a:latin typeface="Albertus MT Lt" pitchFamily="2" charset="0"/>
              </a:rPr>
              <a:t>[0, n - 1], </a:t>
            </a:r>
            <a:r>
              <a:rPr lang="zh-CN" altLang="en-US" sz="1500" b="1" dirty="0">
                <a:latin typeface="Albertus MT Lt" pitchFamily="2" charset="0"/>
              </a:rPr>
              <a:t>上述等式成立的前提是：</a:t>
            </a:r>
          </a:p>
          <a:p>
            <a:r>
              <a:rPr lang="zh-CN" altLang="en-US" sz="1500" b="1" dirty="0">
                <a:latin typeface="Albertus MT Lt" pitchFamily="2" charset="0"/>
              </a:rPr>
              <a:t>（</a:t>
            </a:r>
            <a:r>
              <a:rPr lang="en-US" altLang="zh-CN" sz="1500" b="1" dirty="0">
                <a:latin typeface="Albertus MT Lt" pitchFamily="2" charset="0"/>
              </a:rPr>
              <a:t>1</a:t>
            </a:r>
            <a:r>
              <a:rPr lang="zh-CN" altLang="en-US" sz="1500" b="1" dirty="0">
                <a:latin typeface="Albertus MT Lt" pitchFamily="2" charset="0"/>
              </a:rPr>
              <a:t>）</a:t>
            </a:r>
            <a:r>
              <a:rPr lang="en-US" altLang="zh-CN" sz="1500" b="1" dirty="0" err="1">
                <a:latin typeface="Albertus MT Lt" pitchFamily="2" charset="0"/>
              </a:rPr>
              <a:t>resultArray</a:t>
            </a:r>
            <a:r>
              <a:rPr lang="zh-CN" altLang="en-US" sz="1500" b="1" dirty="0">
                <a:latin typeface="Albertus MT Lt" pitchFamily="2" charset="0"/>
              </a:rPr>
              <a:t>数组初始化值全为</a:t>
            </a:r>
            <a:r>
              <a:rPr lang="en-US" altLang="zh-CN" sz="1500" b="1" dirty="0">
                <a:latin typeface="Albertus MT Lt" pitchFamily="2" charset="0"/>
              </a:rPr>
              <a:t>amount + 1</a:t>
            </a:r>
            <a:r>
              <a:rPr lang="zh-CN" altLang="en-US" sz="1500" b="1" dirty="0">
                <a:latin typeface="Albertus MT Lt" pitchFamily="2" charset="0"/>
              </a:rPr>
              <a:t>（</a:t>
            </a:r>
            <a:r>
              <a:rPr lang="zh-CN" altLang="en-US" sz="1500" b="1" dirty="0">
                <a:solidFill>
                  <a:srgbClr val="D60093"/>
                </a:solidFill>
                <a:latin typeface="Albertus MT Lt" pitchFamily="2" charset="0"/>
              </a:rPr>
              <a:t>不可能取到的值，作为结果不存在的判断依据</a:t>
            </a:r>
            <a:r>
              <a:rPr lang="zh-CN" altLang="en-US" sz="1500" b="1" dirty="0">
                <a:latin typeface="Albertus MT Lt" pitchFamily="2" charset="0"/>
              </a:rPr>
              <a:t>）</a:t>
            </a:r>
          </a:p>
          <a:p>
            <a:r>
              <a:rPr lang="zh-CN" altLang="en-US" sz="1500" b="1" dirty="0">
                <a:latin typeface="Albertus MT Lt" pitchFamily="2" charset="0"/>
              </a:rPr>
              <a:t>（</a:t>
            </a:r>
            <a:r>
              <a:rPr lang="en-US" altLang="zh-CN" sz="1500" b="1" dirty="0">
                <a:latin typeface="Albertus MT Lt" pitchFamily="2" charset="0"/>
              </a:rPr>
              <a:t>2</a:t>
            </a:r>
            <a:r>
              <a:rPr lang="zh-CN" altLang="en-US" sz="1500" b="1" dirty="0">
                <a:latin typeface="Albertus MT Lt" pitchFamily="2" charset="0"/>
              </a:rPr>
              <a:t>）</a:t>
            </a:r>
            <a:r>
              <a:rPr lang="en-US" altLang="zh-CN" sz="1500" b="1" dirty="0">
                <a:latin typeface="Albertus MT Lt" pitchFamily="2" charset="0"/>
              </a:rPr>
              <a:t>coins[</a:t>
            </a:r>
            <a:r>
              <a:rPr lang="en-US" altLang="zh-CN" sz="1500" b="1" dirty="0">
                <a:solidFill>
                  <a:srgbClr val="FF0000"/>
                </a:solidFill>
                <a:latin typeface="Albertus MT Lt" pitchFamily="2" charset="0"/>
              </a:rPr>
              <a:t>j</a:t>
            </a:r>
            <a:r>
              <a:rPr lang="en-US" altLang="zh-CN" sz="1500" b="1" dirty="0">
                <a:latin typeface="Albertus MT Lt" pitchFamily="2" charset="0"/>
              </a:rPr>
              <a:t>] &lt;= </a:t>
            </a:r>
            <a:r>
              <a:rPr lang="en-US" altLang="zh-CN" sz="1500" b="1" dirty="0" err="1">
                <a:latin typeface="Albertus MT Lt" pitchFamily="2" charset="0"/>
              </a:rPr>
              <a:t>i</a:t>
            </a:r>
            <a:endParaRPr lang="en-US" altLang="zh-CN" sz="1500" b="1" dirty="0">
              <a:latin typeface="Albertus MT Lt" pitchFamily="2" charset="0"/>
            </a:endParaRPr>
          </a:p>
          <a:p>
            <a:r>
              <a:rPr lang="zh-CN" altLang="en-US" sz="1500" b="1" dirty="0">
                <a:latin typeface="Albertus MT Lt" pitchFamily="2" charset="0"/>
              </a:rPr>
              <a:t>（</a:t>
            </a:r>
            <a:r>
              <a:rPr lang="en-US" altLang="zh-CN" sz="1500" b="1" dirty="0">
                <a:latin typeface="Albertus MT Lt" pitchFamily="2" charset="0"/>
              </a:rPr>
              <a:t>3</a:t>
            </a:r>
            <a:r>
              <a:rPr lang="zh-CN" altLang="en-US" sz="1500" b="1" dirty="0">
                <a:latin typeface="Albertus MT Lt" pitchFamily="2" charset="0"/>
              </a:rPr>
              <a:t>）更改</a:t>
            </a:r>
            <a:r>
              <a:rPr lang="en-US" altLang="zh-CN" sz="1500" b="1" dirty="0" err="1">
                <a:latin typeface="Albertus MT Lt" pitchFamily="2" charset="0"/>
              </a:rPr>
              <a:t>resultArray</a:t>
            </a:r>
            <a:r>
              <a:rPr lang="en-US" altLang="zh-CN" sz="1500" b="1" dirty="0">
                <a:latin typeface="Albertus MT Lt" pitchFamily="2" charset="0"/>
              </a:rPr>
              <a:t>[0]</a:t>
            </a:r>
            <a:r>
              <a:rPr lang="zh-CN" altLang="en-US" sz="1500" b="1" dirty="0">
                <a:latin typeface="Albertus MT Lt" pitchFamily="2" charset="0"/>
              </a:rPr>
              <a:t>的值为</a:t>
            </a:r>
            <a:r>
              <a:rPr lang="en-US" altLang="zh-CN" sz="1500" b="1" dirty="0">
                <a:latin typeface="Albertus MT Lt" pitchFamily="2" charset="0"/>
              </a:rPr>
              <a:t>0</a:t>
            </a:r>
          </a:p>
          <a:p>
            <a:r>
              <a:rPr lang="en-US" altLang="zh-CN" sz="1500" b="1" dirty="0">
                <a:latin typeface="Albertus MT Lt" pitchFamily="2" charset="0"/>
              </a:rPr>
              <a:t>4</a:t>
            </a:r>
            <a:r>
              <a:rPr lang="zh-CN" altLang="en-US" sz="1500" b="1" dirty="0">
                <a:latin typeface="Albertus MT Lt" pitchFamily="2" charset="0"/>
              </a:rPr>
              <a:t>、</a:t>
            </a:r>
            <a:r>
              <a:rPr lang="zh-CN" altLang="en-US" sz="1500" b="1" dirty="0">
                <a:solidFill>
                  <a:srgbClr val="9900CC"/>
                </a:solidFill>
                <a:latin typeface="Albertus MT Lt" pitchFamily="2" charset="0"/>
              </a:rPr>
              <a:t>确定目标函数</a:t>
            </a:r>
          </a:p>
          <a:p>
            <a:r>
              <a:rPr lang="en-US" altLang="zh-CN" sz="1500" b="1" dirty="0" err="1">
                <a:latin typeface="Albertus MT Lt" pitchFamily="2" charset="0"/>
              </a:rPr>
              <a:t>resultArray</a:t>
            </a:r>
            <a:r>
              <a:rPr lang="en-US" altLang="zh-CN" sz="1500" b="1" dirty="0">
                <a:latin typeface="Albertus MT Lt" pitchFamily="2" charset="0"/>
              </a:rPr>
              <a:t>[amount]</a:t>
            </a:r>
            <a:r>
              <a:rPr lang="zh-CN" altLang="en-US" sz="1500" b="1" dirty="0">
                <a:latin typeface="Albertus MT Lt" pitchFamily="2" charset="0"/>
              </a:rPr>
              <a:t>，如果值为</a:t>
            </a:r>
            <a:r>
              <a:rPr lang="en-US" altLang="zh-CN" sz="1500" b="1" dirty="0">
                <a:latin typeface="Albertus MT Lt" pitchFamily="2" charset="0"/>
              </a:rPr>
              <a:t>amount + 1</a:t>
            </a:r>
            <a:r>
              <a:rPr lang="zh-CN" altLang="en-US" sz="1500" b="1" dirty="0">
                <a:latin typeface="Albertus MT Lt" pitchFamily="2" charset="0"/>
              </a:rPr>
              <a:t>，则返回</a:t>
            </a:r>
            <a:r>
              <a:rPr lang="en-US" altLang="zh-CN" sz="1500" b="1" dirty="0">
                <a:latin typeface="Albertus MT Lt" pitchFamily="2" charset="0"/>
              </a:rPr>
              <a:t>-1</a:t>
            </a:r>
            <a:r>
              <a:rPr lang="zh-CN" altLang="en-US" sz="1500" b="1" dirty="0">
                <a:latin typeface="Albertus MT Lt" pitchFamily="2" charset="0"/>
              </a:rPr>
              <a:t>，表示不存在。</a:t>
            </a:r>
          </a:p>
          <a:p>
            <a:endParaRPr lang="zh-CN" altLang="en-US" sz="1500" b="1" dirty="0">
              <a:latin typeface="Albertus MT Lt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2E3DAA-E3CD-44E0-958D-E920FE6058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08" y="1285924"/>
            <a:ext cx="5274310" cy="2241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BA7171-CB7E-4BDE-A262-46310B6E5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27" y="499500"/>
            <a:ext cx="5586473" cy="63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6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3856" y="26513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-26515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322. Coin Change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440850"/>
            <a:ext cx="8490858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300" dirty="0">
                <a:latin typeface="Albertus Medium" panose="020E0602030304020304" pitchFamily="34" charset="0"/>
              </a:rPr>
              <a:t>解法二：</a:t>
            </a:r>
            <a:r>
              <a:rPr lang="zh-CN" altLang="zh-CN" sz="1300" dirty="0">
                <a:solidFill>
                  <a:srgbClr val="6600FF"/>
                </a:solidFill>
                <a:latin typeface="Albertus Medium" panose="020E0602030304020304" pitchFamily="34" charset="0"/>
              </a:rPr>
              <a:t>动态规划</a:t>
            </a:r>
            <a:r>
              <a:rPr lang="zh-CN" altLang="zh-CN" sz="1300" dirty="0">
                <a:latin typeface="Albertus Medium" panose="020E0602030304020304" pitchFamily="34" charset="0"/>
              </a:rPr>
              <a:t>（递归，</a:t>
            </a:r>
            <a:r>
              <a:rPr lang="zh-CN" altLang="zh-CN" sz="1300" dirty="0">
                <a:solidFill>
                  <a:srgbClr val="6600FF"/>
                </a:solidFill>
                <a:latin typeface="Albertus Medium" panose="020E0602030304020304" pitchFamily="34" charset="0"/>
              </a:rPr>
              <a:t>自顶向下</a:t>
            </a:r>
            <a:r>
              <a:rPr lang="zh-CN" altLang="zh-CN" sz="1300" dirty="0">
                <a:latin typeface="Albertus Medium" panose="020E0602030304020304" pitchFamily="34" charset="0"/>
              </a:rPr>
              <a:t>）（时间复杂度</a:t>
            </a:r>
            <a:r>
              <a:rPr lang="en-US" altLang="zh-CN" sz="1300" dirty="0">
                <a:latin typeface="Albertus Medium" panose="020E0602030304020304" pitchFamily="34" charset="0"/>
              </a:rPr>
              <a:t>O(</a:t>
            </a:r>
            <a:r>
              <a:rPr lang="en-US" altLang="zh-CN" sz="1300" dirty="0" err="1">
                <a:latin typeface="Albertus Medium" panose="020E0602030304020304" pitchFamily="34" charset="0"/>
              </a:rPr>
              <a:t>mn</a:t>
            </a:r>
            <a:r>
              <a:rPr lang="en-US" altLang="zh-CN" sz="1300" dirty="0">
                <a:latin typeface="Albertus Medium" panose="020E0602030304020304" pitchFamily="34" charset="0"/>
              </a:rPr>
              <a:t>)</a:t>
            </a:r>
            <a:r>
              <a:rPr lang="zh-CN" altLang="zh-CN" sz="1300" dirty="0">
                <a:latin typeface="Albertus Medium" panose="020E0602030304020304" pitchFamily="34" charset="0"/>
              </a:rPr>
              <a:t>，空间复杂度</a:t>
            </a:r>
            <a:r>
              <a:rPr lang="en-US" altLang="zh-CN" sz="1300" dirty="0">
                <a:latin typeface="Albertus Medium" panose="020E0602030304020304" pitchFamily="34" charset="0"/>
              </a:rPr>
              <a:t>O(m)</a:t>
            </a:r>
            <a:r>
              <a:rPr lang="zh-CN" altLang="zh-CN" sz="1300" dirty="0">
                <a:latin typeface="Albertus Medium" panose="020E0602030304020304" pitchFamily="34" charset="0"/>
              </a:rPr>
              <a:t>）</a:t>
            </a:r>
          </a:p>
          <a:p>
            <a:r>
              <a:rPr lang="zh-CN" altLang="zh-CN" sz="1300" dirty="0">
                <a:latin typeface="Albertus Medium" panose="020E0602030304020304" pitchFamily="34" charset="0"/>
              </a:rPr>
              <a:t>解题思路与迭代法类似，</a:t>
            </a:r>
            <a:r>
              <a:rPr lang="zh-CN" altLang="zh-CN" sz="1300" dirty="0">
                <a:solidFill>
                  <a:srgbClr val="D60093"/>
                </a:solidFill>
                <a:latin typeface="Albertus Medium" panose="020E0602030304020304" pitchFamily="34" charset="0"/>
              </a:rPr>
              <a:t>状态转移方程</a:t>
            </a:r>
            <a:r>
              <a:rPr lang="zh-CN" altLang="zh-CN" sz="1300" dirty="0">
                <a:latin typeface="Albertus Medium" panose="020E0602030304020304" pitchFamily="34" charset="0"/>
              </a:rPr>
              <a:t>：</a:t>
            </a:r>
          </a:p>
          <a:p>
            <a:r>
              <a:rPr lang="en-US" altLang="zh-CN" sz="1300" dirty="0" err="1">
                <a:latin typeface="Albertus Medium" panose="020E0602030304020304" pitchFamily="34" charset="0"/>
              </a:rPr>
              <a:t>resultArray</a:t>
            </a:r>
            <a:r>
              <a:rPr lang="en-US" altLang="zh-CN" sz="1300" dirty="0">
                <a:latin typeface="Albertus Medium" panose="020E0602030304020304" pitchFamily="34" charset="0"/>
              </a:rPr>
              <a:t>[</a:t>
            </a:r>
            <a:r>
              <a:rPr lang="en-US" altLang="zh-CN" sz="1300" dirty="0" err="1">
                <a:latin typeface="Albertus Medium" panose="020E0602030304020304" pitchFamily="34" charset="0"/>
              </a:rPr>
              <a:t>i</a:t>
            </a:r>
            <a:r>
              <a:rPr lang="en-US" altLang="zh-CN" sz="1300" dirty="0">
                <a:latin typeface="Albertus Medium" panose="020E0602030304020304" pitchFamily="34" charset="0"/>
              </a:rPr>
              <a:t>] = min{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resultArray</a:t>
            </a:r>
            <a:r>
              <a:rPr lang="en-US" altLang="zh-CN" sz="1300" dirty="0">
                <a:latin typeface="Albertus Medium" panose="020E0602030304020304" pitchFamily="34" charset="0"/>
              </a:rPr>
              <a:t>[</a:t>
            </a:r>
            <a:r>
              <a:rPr lang="en-US" altLang="zh-CN" sz="1300" dirty="0" err="1">
                <a:latin typeface="Albertus Medium" panose="020E0602030304020304" pitchFamily="34" charset="0"/>
              </a:rPr>
              <a:t>i</a:t>
            </a:r>
            <a:r>
              <a:rPr lang="en-US" altLang="zh-CN" sz="1300" dirty="0">
                <a:latin typeface="Albertus Medium" panose="020E0602030304020304" pitchFamily="34" charset="0"/>
              </a:rPr>
              <a:t> – coins[</a:t>
            </a:r>
            <a:r>
              <a:rPr lang="en-US" altLang="zh-CN" sz="1300" dirty="0">
                <a:solidFill>
                  <a:srgbClr val="FF0000"/>
                </a:solidFill>
                <a:latin typeface="Albertus Medium" panose="020E0602030304020304" pitchFamily="34" charset="0"/>
              </a:rPr>
              <a:t>j</a:t>
            </a:r>
            <a:r>
              <a:rPr lang="en-US" altLang="zh-CN" sz="1300" dirty="0">
                <a:latin typeface="Albertus Medium" panose="020E0602030304020304" pitchFamily="34" charset="0"/>
              </a:rPr>
              <a:t>]] + 1}</a:t>
            </a:r>
            <a:r>
              <a:rPr lang="zh-CN" altLang="zh-CN" sz="1300" dirty="0">
                <a:latin typeface="Albertus Medium" panose="020E0602030304020304" pitchFamily="34" charset="0"/>
              </a:rPr>
              <a:t>或</a:t>
            </a:r>
            <a:r>
              <a:rPr lang="en-US" altLang="zh-CN" sz="1300" dirty="0">
                <a:latin typeface="Albertus Medium" panose="020E0602030304020304" pitchFamily="34" charset="0"/>
              </a:rPr>
              <a:t>-1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zh-CN" altLang="zh-CN" sz="1300" dirty="0">
                <a:latin typeface="Albertus Medium" panose="020E0602030304020304" pitchFamily="34" charset="0"/>
              </a:rPr>
              <a:t>（</a:t>
            </a:r>
            <a:r>
              <a:rPr lang="en-US" altLang="zh-CN" sz="1300" dirty="0">
                <a:latin typeface="Albertus Medium" panose="020E0602030304020304" pitchFamily="34" charset="0"/>
              </a:rPr>
              <a:t>1</a:t>
            </a:r>
            <a:r>
              <a:rPr lang="zh-CN" altLang="zh-CN" sz="1300" dirty="0">
                <a:latin typeface="Albertus Medium" panose="020E0602030304020304" pitchFamily="34" charset="0"/>
              </a:rPr>
              <a:t>）上述方程右侧为</a:t>
            </a:r>
            <a:r>
              <a:rPr lang="en-US" altLang="zh-CN" sz="1300" dirty="0">
                <a:latin typeface="Albertus Medium" panose="020E0602030304020304" pitchFamily="34" charset="0"/>
              </a:rPr>
              <a:t>-1</a:t>
            </a:r>
            <a:r>
              <a:rPr lang="zh-CN" altLang="zh-CN" sz="1300" dirty="0">
                <a:latin typeface="Albertus Medium" panose="020E0602030304020304" pitchFamily="34" charset="0"/>
              </a:rPr>
              <a:t>的前提是，针对所有</a:t>
            </a:r>
            <a:r>
              <a:rPr lang="en-US" altLang="zh-CN" sz="1300" dirty="0">
                <a:solidFill>
                  <a:srgbClr val="FF0000"/>
                </a:solidFill>
                <a:latin typeface="Albertus Medium" panose="020E0602030304020304" pitchFamily="34" charset="0"/>
              </a:rPr>
              <a:t>j</a:t>
            </a:r>
            <a:r>
              <a:rPr lang="zh-CN" altLang="zh-CN" sz="1300" dirty="0">
                <a:latin typeface="Albertus Medium" panose="020E0602030304020304" pitchFamily="34" charset="0"/>
              </a:rPr>
              <a:t>，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resultArray</a:t>
            </a:r>
            <a:r>
              <a:rPr lang="en-US" altLang="zh-CN" sz="1300" dirty="0">
                <a:latin typeface="Albertus Medium" panose="020E0602030304020304" pitchFamily="34" charset="0"/>
              </a:rPr>
              <a:t>[</a:t>
            </a:r>
            <a:r>
              <a:rPr lang="en-US" altLang="zh-CN" sz="1300" dirty="0" err="1">
                <a:latin typeface="Albertus Medium" panose="020E0602030304020304" pitchFamily="34" charset="0"/>
              </a:rPr>
              <a:t>i</a:t>
            </a:r>
            <a:r>
              <a:rPr lang="en-US" altLang="zh-CN" sz="1300" dirty="0">
                <a:latin typeface="Albertus Medium" panose="020E0602030304020304" pitchFamily="34" charset="0"/>
              </a:rPr>
              <a:t> – coins[</a:t>
            </a:r>
            <a:r>
              <a:rPr lang="en-US" altLang="zh-CN" sz="1300" dirty="0">
                <a:solidFill>
                  <a:srgbClr val="FF0000"/>
                </a:solidFill>
                <a:latin typeface="Albertus Medium" panose="020E0602030304020304" pitchFamily="34" charset="0"/>
              </a:rPr>
              <a:t>j</a:t>
            </a:r>
            <a:r>
              <a:rPr lang="en-US" altLang="zh-CN" sz="1300" dirty="0">
                <a:latin typeface="Albertus Medium" panose="020E0602030304020304" pitchFamily="34" charset="0"/>
              </a:rPr>
              <a:t>]]</a:t>
            </a:r>
            <a:r>
              <a:rPr lang="zh-CN" altLang="zh-CN" sz="1300" dirty="0">
                <a:latin typeface="Albertus Medium" panose="020E0602030304020304" pitchFamily="34" charset="0"/>
              </a:rPr>
              <a:t>等于</a:t>
            </a:r>
            <a:r>
              <a:rPr lang="en-US" altLang="zh-CN" sz="1300" dirty="0">
                <a:latin typeface="Albertus Medium" panose="020E0602030304020304" pitchFamily="34" charset="0"/>
              </a:rPr>
              <a:t>-1</a:t>
            </a:r>
            <a:r>
              <a:rPr lang="zh-CN" altLang="zh-CN" sz="1300" dirty="0">
                <a:latin typeface="Albertus Medium" panose="020E0602030304020304" pitchFamily="34" charset="0"/>
              </a:rPr>
              <a:t>或者</a:t>
            </a:r>
            <a:r>
              <a:rPr lang="en-US" altLang="zh-CN" sz="1300" dirty="0" err="1">
                <a:latin typeface="Albertus Medium" panose="020E0602030304020304" pitchFamily="34" charset="0"/>
              </a:rPr>
              <a:t>i</a:t>
            </a:r>
            <a:r>
              <a:rPr lang="en-US" altLang="zh-CN" sz="1300" dirty="0">
                <a:latin typeface="Albertus Medium" panose="020E0602030304020304" pitchFamily="34" charset="0"/>
              </a:rPr>
              <a:t> &lt; coins[</a:t>
            </a:r>
            <a:r>
              <a:rPr lang="en-US" altLang="zh-CN" sz="1300" dirty="0">
                <a:solidFill>
                  <a:srgbClr val="FF0000"/>
                </a:solidFill>
                <a:latin typeface="Albertus Medium" panose="020E0602030304020304" pitchFamily="34" charset="0"/>
              </a:rPr>
              <a:t>j</a:t>
            </a:r>
            <a:r>
              <a:rPr lang="en-US" altLang="zh-CN" sz="1300" dirty="0">
                <a:latin typeface="Albertus Medium" panose="020E0602030304020304" pitchFamily="34" charset="0"/>
              </a:rPr>
              <a:t>]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zh-CN" altLang="zh-CN" sz="1300" dirty="0">
                <a:latin typeface="Albertus Medium" panose="020E0602030304020304" pitchFamily="34" charset="0"/>
              </a:rPr>
              <a:t>（</a:t>
            </a:r>
            <a:r>
              <a:rPr lang="en-US" altLang="zh-CN" sz="1300" dirty="0">
                <a:latin typeface="Albertus Medium" panose="020E0602030304020304" pitchFamily="34" charset="0"/>
              </a:rPr>
              <a:t>2</a:t>
            </a:r>
            <a:r>
              <a:rPr lang="zh-CN" altLang="zh-CN" sz="1300" dirty="0">
                <a:latin typeface="Albertus Medium" panose="020E0602030304020304" pitchFamily="34" charset="0"/>
              </a:rPr>
              <a:t>）</a:t>
            </a:r>
            <a:r>
              <a:rPr lang="en-US" altLang="zh-CN" sz="1300" dirty="0" err="1">
                <a:latin typeface="Albertus Medium" panose="020E0602030304020304" pitchFamily="34" charset="0"/>
              </a:rPr>
              <a:t>i</a:t>
            </a:r>
            <a:r>
              <a:rPr lang="zh-CN" altLang="zh-CN" sz="1300" dirty="0">
                <a:latin typeface="Albertus Medium" panose="020E0602030304020304" pitchFamily="34" charset="0"/>
              </a:rPr>
              <a:t>等于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r>
              <a:rPr lang="zh-CN" altLang="zh-CN" sz="1300" dirty="0">
                <a:latin typeface="Albertus Medium" panose="020E0602030304020304" pitchFamily="34" charset="0"/>
              </a:rPr>
              <a:t>时，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resultArray</a:t>
            </a:r>
            <a:r>
              <a:rPr lang="en-US" altLang="zh-CN" sz="1300" dirty="0">
                <a:latin typeface="Albertus Medium" panose="020E0602030304020304" pitchFamily="34" charset="0"/>
              </a:rPr>
              <a:t>[0]</a:t>
            </a:r>
            <a:r>
              <a:rPr lang="zh-CN" altLang="zh-CN" sz="1300" dirty="0">
                <a:latin typeface="Albertus Medium" panose="020E0602030304020304" pitchFamily="34" charset="0"/>
              </a:rPr>
              <a:t>等于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zh-CN" altLang="zh-CN" sz="1300" dirty="0">
                <a:solidFill>
                  <a:srgbClr val="9900CC"/>
                </a:solidFill>
                <a:latin typeface="Albertus Medium" panose="020E0602030304020304" pitchFamily="34" charset="0"/>
              </a:rPr>
              <a:t>递归函数</a:t>
            </a:r>
            <a:r>
              <a:rPr lang="zh-CN" altLang="zh-CN" sz="1300" dirty="0">
                <a:latin typeface="Albertus Medium" panose="020E0602030304020304" pitchFamily="34" charset="0"/>
              </a:rPr>
              <a:t>：</a:t>
            </a:r>
          </a:p>
          <a:p>
            <a:r>
              <a:rPr lang="en-US" altLang="zh-CN" sz="1300" dirty="0">
                <a:solidFill>
                  <a:srgbClr val="6600FF"/>
                </a:solidFill>
                <a:latin typeface="Albertus Medium" panose="020E0602030304020304" pitchFamily="34" charset="0"/>
              </a:rPr>
              <a:t>int </a:t>
            </a:r>
            <a:r>
              <a:rPr lang="en-US" altLang="zh-CN" sz="1300" dirty="0" err="1">
                <a:solidFill>
                  <a:srgbClr val="6600FF"/>
                </a:solidFill>
                <a:latin typeface="Albertus Medium" panose="020E0602030304020304" pitchFamily="34" charset="0"/>
              </a:rPr>
              <a:t>backtrackChange</a:t>
            </a:r>
            <a:r>
              <a:rPr lang="en-US" altLang="zh-CN" sz="1300" dirty="0">
                <a:solidFill>
                  <a:srgbClr val="6600FF"/>
                </a:solidFill>
                <a:latin typeface="Albertus Medium" panose="020E0602030304020304" pitchFamily="34" charset="0"/>
              </a:rPr>
              <a:t>(int[] coins, int </a:t>
            </a:r>
            <a:r>
              <a:rPr lang="en-US" altLang="zh-CN" sz="1300" dirty="0" err="1">
                <a:solidFill>
                  <a:srgbClr val="6600FF"/>
                </a:solidFill>
                <a:latin typeface="Albertus Medium" panose="020E0602030304020304" pitchFamily="34" charset="0"/>
              </a:rPr>
              <a:t>remainAmount</a:t>
            </a:r>
            <a:r>
              <a:rPr lang="en-US" altLang="zh-CN" sz="1300" dirty="0">
                <a:solidFill>
                  <a:srgbClr val="6600FF"/>
                </a:solidFill>
                <a:latin typeface="Albertus Medium" panose="020E0602030304020304" pitchFamily="34" charset="0"/>
              </a:rPr>
              <a:t>, int[] </a:t>
            </a:r>
            <a:r>
              <a:rPr lang="en-US" altLang="zh-CN" sz="1300" dirty="0" err="1">
                <a:solidFill>
                  <a:srgbClr val="6600FF"/>
                </a:solidFill>
                <a:latin typeface="Albertus Medium" panose="020E0602030304020304" pitchFamily="34" charset="0"/>
              </a:rPr>
              <a:t>resultArray</a:t>
            </a:r>
            <a:r>
              <a:rPr lang="en-US" altLang="zh-CN" sz="1300" dirty="0">
                <a:solidFill>
                  <a:srgbClr val="6600FF"/>
                </a:solidFill>
                <a:latin typeface="Albertus Medium" panose="020E0602030304020304" pitchFamily="34" charset="0"/>
              </a:rPr>
              <a:t>)</a:t>
            </a:r>
            <a:r>
              <a:rPr lang="zh-CN" altLang="zh-CN" sz="1300" dirty="0">
                <a:latin typeface="Albertus Medium" panose="020E0602030304020304" pitchFamily="34" charset="0"/>
              </a:rPr>
              <a:t>：</a:t>
            </a:r>
            <a:r>
              <a:rPr lang="zh-CN" altLang="zh-CN" sz="1300" dirty="0">
                <a:solidFill>
                  <a:srgbClr val="6600FF"/>
                </a:solidFill>
                <a:latin typeface="Albertus Medium" panose="020E0602030304020304" pitchFamily="34" charset="0"/>
              </a:rPr>
              <a:t>寻找问题的解</a:t>
            </a:r>
          </a:p>
          <a:p>
            <a:r>
              <a:rPr lang="zh-CN" altLang="zh-CN" sz="1300" dirty="0">
                <a:latin typeface="Albertus Medium" panose="020E0602030304020304" pitchFamily="34" charset="0"/>
              </a:rPr>
              <a:t>输入：</a:t>
            </a:r>
            <a:r>
              <a:rPr lang="en-US" altLang="zh-CN" sz="1300" dirty="0">
                <a:latin typeface="Albertus Medium" panose="020E0602030304020304" pitchFamily="34" charset="0"/>
              </a:rPr>
              <a:t>coins</a:t>
            </a:r>
            <a:r>
              <a:rPr lang="zh-CN" altLang="zh-CN" sz="1300" dirty="0">
                <a:latin typeface="Albertus Medium" panose="020E0602030304020304" pitchFamily="34" charset="0"/>
              </a:rPr>
              <a:t>数组，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remainAmount</a:t>
            </a:r>
            <a:r>
              <a:rPr lang="zh-CN" altLang="zh-CN" sz="1300" dirty="0">
                <a:latin typeface="Albertus Medium" panose="020E0602030304020304" pitchFamily="34" charset="0"/>
              </a:rPr>
              <a:t>为仍需要凑的金额，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resultArray</a:t>
            </a:r>
            <a:r>
              <a:rPr lang="zh-CN" altLang="zh-CN" sz="1300" dirty="0">
                <a:latin typeface="Albertus Medium" panose="020E0602030304020304" pitchFamily="34" charset="0"/>
              </a:rPr>
              <a:t>为结果数组。</a:t>
            </a:r>
          </a:p>
          <a:p>
            <a:r>
              <a:rPr lang="zh-CN" altLang="zh-CN" sz="1300" dirty="0">
                <a:latin typeface="Albertus Medium" panose="020E0602030304020304" pitchFamily="34" charset="0"/>
              </a:rPr>
              <a:t>返回值：凑够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remainAmount</a:t>
            </a:r>
            <a:r>
              <a:rPr lang="zh-CN" altLang="zh-CN" sz="1300" dirty="0">
                <a:latin typeface="Albertus Medium" panose="020E0602030304020304" pitchFamily="34" charset="0"/>
              </a:rPr>
              <a:t>金额，所需最少硬币数。</a:t>
            </a:r>
            <a:r>
              <a:rPr lang="en-US" altLang="zh-CN" sz="1300" dirty="0">
                <a:latin typeface="Albertus Medium" panose="020E0602030304020304" pitchFamily="34" charset="0"/>
              </a:rPr>
              <a:t>-1</a:t>
            </a:r>
            <a:r>
              <a:rPr lang="zh-CN" altLang="zh-CN" sz="1300" dirty="0">
                <a:latin typeface="Albertus Medium" panose="020E0602030304020304" pitchFamily="34" charset="0"/>
              </a:rPr>
              <a:t>表示没法凑够。</a:t>
            </a: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1 </a:t>
            </a:r>
            <a:r>
              <a:rPr lang="zh-CN" altLang="zh-CN" sz="1300" dirty="0">
                <a:latin typeface="Albertus Medium" panose="020E0602030304020304" pitchFamily="34" charset="0"/>
              </a:rPr>
              <a:t>在</a:t>
            </a:r>
            <a:r>
              <a:rPr lang="en-US" altLang="zh-CN" sz="1300" dirty="0">
                <a:latin typeface="Albertus Medium" panose="020E0602030304020304" pitchFamily="34" charset="0"/>
              </a:rPr>
              <a:t>coins</a:t>
            </a:r>
            <a:r>
              <a:rPr lang="zh-CN" altLang="zh-CN" sz="1300" dirty="0">
                <a:latin typeface="Albertus Medium" panose="020E0602030304020304" pitchFamily="34" charset="0"/>
              </a:rPr>
              <a:t>为</a:t>
            </a:r>
            <a:r>
              <a:rPr lang="en-US" altLang="zh-CN" sz="1300" dirty="0">
                <a:latin typeface="Albertus Medium" panose="020E0602030304020304" pitchFamily="34" charset="0"/>
              </a:rPr>
              <a:t>null</a:t>
            </a:r>
            <a:r>
              <a:rPr lang="zh-CN" altLang="zh-CN" sz="1300" dirty="0">
                <a:latin typeface="Albertus Medium" panose="020E0602030304020304" pitchFamily="34" charset="0"/>
              </a:rPr>
              <a:t>或者</a:t>
            </a:r>
            <a:r>
              <a:rPr lang="en-US" altLang="zh-CN" sz="1300" dirty="0" err="1">
                <a:latin typeface="Albertus Medium" panose="020E0602030304020304" pitchFamily="34" charset="0"/>
              </a:rPr>
              <a:t>coins.length</a:t>
            </a:r>
            <a:r>
              <a:rPr lang="zh-CN" altLang="zh-CN" sz="1300" dirty="0">
                <a:latin typeface="Albertus Medium" panose="020E0602030304020304" pitchFamily="34" charset="0"/>
              </a:rPr>
              <a:t>为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r>
              <a:rPr lang="zh-CN" altLang="zh-CN" sz="1300" dirty="0">
                <a:latin typeface="Albertus Medium" panose="020E0602030304020304" pitchFamily="34" charset="0"/>
              </a:rPr>
              <a:t>的情况下，判断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remainAmount</a:t>
            </a:r>
            <a:r>
              <a:rPr lang="zh-CN" altLang="zh-CN" sz="1300" dirty="0">
                <a:latin typeface="Albertus Medium" panose="020E0602030304020304" pitchFamily="34" charset="0"/>
              </a:rPr>
              <a:t>是否为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	1.1 </a:t>
            </a:r>
            <a:r>
              <a:rPr lang="zh-CN" altLang="zh-CN" sz="1300" dirty="0">
                <a:latin typeface="Albertus Medium" panose="020E0602030304020304" pitchFamily="34" charset="0"/>
              </a:rPr>
              <a:t>是的话，返回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	1.2 </a:t>
            </a:r>
            <a:r>
              <a:rPr lang="zh-CN" altLang="zh-CN" sz="1300" dirty="0">
                <a:latin typeface="Albertus Medium" panose="020E0602030304020304" pitchFamily="34" charset="0"/>
              </a:rPr>
              <a:t>否的话，返回</a:t>
            </a:r>
            <a:r>
              <a:rPr lang="en-US" altLang="zh-CN" sz="1300" dirty="0">
                <a:latin typeface="Albertus Medium" panose="020E0602030304020304" pitchFamily="34" charset="0"/>
              </a:rPr>
              <a:t>-1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2 </a:t>
            </a:r>
            <a:r>
              <a:rPr lang="zh-CN" altLang="zh-CN" sz="1300" dirty="0">
                <a:latin typeface="Albertus Medium" panose="020E0602030304020304" pitchFamily="34" charset="0"/>
              </a:rPr>
              <a:t>如果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remainAmount</a:t>
            </a:r>
            <a:r>
              <a:rPr lang="zh-CN" altLang="zh-CN" sz="1300" dirty="0">
                <a:latin typeface="Albertus Medium" panose="020E0602030304020304" pitchFamily="34" charset="0"/>
              </a:rPr>
              <a:t>为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r>
              <a:rPr lang="zh-CN" altLang="zh-CN" sz="1300" dirty="0">
                <a:latin typeface="Albertus Medium" panose="020E0602030304020304" pitchFamily="34" charset="0"/>
              </a:rPr>
              <a:t>，返回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3 </a:t>
            </a:r>
            <a:r>
              <a:rPr lang="zh-CN" altLang="zh-CN" sz="1300" dirty="0">
                <a:latin typeface="Albertus Medium" panose="020E0602030304020304" pitchFamily="34" charset="0"/>
              </a:rPr>
              <a:t>如果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remainAmount</a:t>
            </a:r>
            <a:r>
              <a:rPr lang="zh-CN" altLang="zh-CN" sz="1300" dirty="0">
                <a:latin typeface="Albertus Medium" panose="020E0602030304020304" pitchFamily="34" charset="0"/>
              </a:rPr>
              <a:t>小于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r>
              <a:rPr lang="zh-CN" altLang="zh-CN" sz="1300" dirty="0">
                <a:latin typeface="Albertus Medium" panose="020E0602030304020304" pitchFamily="34" charset="0"/>
              </a:rPr>
              <a:t>，返回</a:t>
            </a:r>
            <a:r>
              <a:rPr lang="en-US" altLang="zh-CN" sz="1300" dirty="0">
                <a:latin typeface="Albertus Medium" panose="020E0602030304020304" pitchFamily="34" charset="0"/>
              </a:rPr>
              <a:t>-1</a:t>
            </a:r>
            <a:r>
              <a:rPr lang="zh-CN" altLang="zh-CN" sz="1300" dirty="0">
                <a:latin typeface="Albertus Medium" panose="020E0602030304020304" pitchFamily="34" charset="0"/>
              </a:rPr>
              <a:t>（</a:t>
            </a:r>
            <a:r>
              <a:rPr lang="zh-CN" altLang="zh-CN" sz="1300" dirty="0">
                <a:solidFill>
                  <a:srgbClr val="009900"/>
                </a:solidFill>
                <a:latin typeface="Albertus Medium" panose="020E0602030304020304" pitchFamily="34" charset="0"/>
              </a:rPr>
              <a:t>以上三项为递归终止条件</a:t>
            </a:r>
            <a:r>
              <a:rPr lang="zh-CN" altLang="zh-CN" sz="1300" dirty="0">
                <a:latin typeface="Albertus Medium" panose="020E0602030304020304" pitchFamily="34" charset="0"/>
              </a:rPr>
              <a:t>）</a:t>
            </a: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4 </a:t>
            </a:r>
            <a:r>
              <a:rPr lang="zh-CN" altLang="zh-CN" sz="1300" dirty="0">
                <a:latin typeface="Albertus Medium" panose="020E0602030304020304" pitchFamily="34" charset="0"/>
              </a:rPr>
              <a:t>如果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resultArray</a:t>
            </a:r>
            <a:r>
              <a:rPr lang="en-US" altLang="zh-CN" sz="1300" dirty="0">
                <a:latin typeface="Albertus Medium" panose="020E0602030304020304" pitchFamily="34" charset="0"/>
              </a:rPr>
              <a:t>[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remainAmount</a:t>
            </a:r>
            <a:r>
              <a:rPr lang="en-US" altLang="zh-CN" sz="1300" dirty="0">
                <a:latin typeface="Albertus Medium" panose="020E0602030304020304" pitchFamily="34" charset="0"/>
              </a:rPr>
              <a:t>]</a:t>
            </a:r>
            <a:r>
              <a:rPr lang="zh-CN" altLang="zh-CN" sz="1300" dirty="0">
                <a:latin typeface="Albertus Medium" panose="020E0602030304020304" pitchFamily="34" charset="0"/>
              </a:rPr>
              <a:t>非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r>
              <a:rPr lang="zh-CN" altLang="zh-CN" sz="1300" dirty="0">
                <a:latin typeface="Albertus Medium" panose="020E0602030304020304" pitchFamily="34" charset="0"/>
              </a:rPr>
              <a:t>，则返回该值（</a:t>
            </a:r>
            <a:r>
              <a:rPr lang="zh-CN" altLang="zh-CN" sz="1300" dirty="0">
                <a:solidFill>
                  <a:srgbClr val="009900"/>
                </a:solidFill>
                <a:latin typeface="Albertus Medium" panose="020E0602030304020304" pitchFamily="34" charset="0"/>
              </a:rPr>
              <a:t>防止重复计算</a:t>
            </a:r>
            <a:r>
              <a:rPr lang="zh-CN" altLang="zh-CN" sz="1300" dirty="0">
                <a:latin typeface="Albertus Medium" panose="020E0602030304020304" pitchFamily="34" charset="0"/>
              </a:rPr>
              <a:t>）</a:t>
            </a: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5 </a:t>
            </a:r>
            <a:r>
              <a:rPr lang="zh-CN" altLang="zh-CN" sz="1300" dirty="0">
                <a:latin typeface="Albertus Medium" panose="020E0602030304020304" pitchFamily="34" charset="0"/>
              </a:rPr>
              <a:t>初始化</a:t>
            </a:r>
            <a:r>
              <a:rPr lang="en-US" altLang="zh-CN" sz="1300" dirty="0" err="1">
                <a:latin typeface="Albertus Medium" panose="020E0602030304020304" pitchFamily="34" charset="0"/>
              </a:rPr>
              <a:t>minValue</a:t>
            </a:r>
            <a:r>
              <a:rPr lang="zh-CN" altLang="zh-CN" sz="1300" dirty="0">
                <a:latin typeface="Albertus Medium" panose="020E0602030304020304" pitchFamily="34" charset="0"/>
              </a:rPr>
              <a:t>为</a:t>
            </a:r>
            <a:r>
              <a:rPr lang="en-US" altLang="zh-CN" sz="1300" dirty="0" err="1">
                <a:latin typeface="Albertus Medium" panose="020E0602030304020304" pitchFamily="34" charset="0"/>
              </a:rPr>
              <a:t>Integer.MAX_VALUE</a:t>
            </a:r>
            <a:r>
              <a:rPr lang="zh-CN" altLang="zh-CN" sz="1300" dirty="0">
                <a:latin typeface="Albertus Medium" panose="020E0602030304020304" pitchFamily="34" charset="0"/>
              </a:rPr>
              <a:t>，初始化</a:t>
            </a:r>
            <a:r>
              <a:rPr lang="en-US" altLang="zh-CN" sz="1300" dirty="0" err="1">
                <a:latin typeface="Albertus Medium" panose="020E0602030304020304" pitchFamily="34" charset="0"/>
              </a:rPr>
              <a:t>eachValue</a:t>
            </a:r>
            <a:r>
              <a:rPr lang="zh-CN" altLang="zh-CN" sz="1300" dirty="0">
                <a:latin typeface="Albertus Medium" panose="020E0602030304020304" pitchFamily="34" charset="0"/>
              </a:rPr>
              <a:t>为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r>
              <a:rPr lang="zh-CN" altLang="zh-CN" sz="1300" dirty="0">
                <a:latin typeface="Albertus Medium" panose="020E0602030304020304" pitchFamily="34" charset="0"/>
              </a:rPr>
              <a:t>。</a:t>
            </a: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6 </a:t>
            </a:r>
            <a:r>
              <a:rPr lang="zh-CN" altLang="zh-CN" sz="1300" dirty="0">
                <a:latin typeface="Albertus Medium" panose="020E0602030304020304" pitchFamily="34" charset="0"/>
              </a:rPr>
              <a:t>游标</a:t>
            </a:r>
            <a:r>
              <a:rPr lang="en-US" altLang="zh-CN" sz="1300" dirty="0" err="1">
                <a:latin typeface="Albertus Medium" panose="020E0602030304020304" pitchFamily="34" charset="0"/>
              </a:rPr>
              <a:t>i</a:t>
            </a:r>
            <a:r>
              <a:rPr lang="zh-CN" altLang="zh-CN" sz="1300" dirty="0">
                <a:latin typeface="Albertus Medium" panose="020E0602030304020304" pitchFamily="34" charset="0"/>
              </a:rPr>
              <a:t>从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r>
              <a:rPr lang="zh-CN" altLang="zh-CN" sz="1300" dirty="0">
                <a:latin typeface="Albertus Medium" panose="020E0602030304020304" pitchFamily="34" charset="0"/>
              </a:rPr>
              <a:t>遍历至</a:t>
            </a:r>
            <a:r>
              <a:rPr lang="en-US" altLang="zh-CN" sz="1300" dirty="0" err="1">
                <a:latin typeface="Albertus Medium" panose="020E0602030304020304" pitchFamily="34" charset="0"/>
              </a:rPr>
              <a:t>coins.length</a:t>
            </a:r>
            <a:r>
              <a:rPr lang="en-US" altLang="zh-CN" sz="1300" dirty="0">
                <a:latin typeface="Albertus Medium" panose="020E0602030304020304" pitchFamily="34" charset="0"/>
              </a:rPr>
              <a:t> – 1</a:t>
            </a:r>
            <a:r>
              <a:rPr lang="zh-CN" altLang="zh-CN" sz="1300" dirty="0">
                <a:latin typeface="Albertus Medium" panose="020E0602030304020304" pitchFamily="34" charset="0"/>
              </a:rPr>
              <a:t>，依次执行如下操作：</a:t>
            </a: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	6.1 </a:t>
            </a:r>
            <a:r>
              <a:rPr lang="en-US" altLang="zh-CN" sz="1300" dirty="0" err="1">
                <a:latin typeface="Albertus Medium" panose="020E0602030304020304" pitchFamily="34" charset="0"/>
              </a:rPr>
              <a:t>backtrackChange</a:t>
            </a:r>
            <a:r>
              <a:rPr lang="en-US" altLang="zh-CN" sz="1300" dirty="0">
                <a:latin typeface="Albertus Medium" panose="020E0602030304020304" pitchFamily="34" charset="0"/>
              </a:rPr>
              <a:t>(coins, 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remainAmount</a:t>
            </a:r>
            <a:r>
              <a:rPr lang="en-US" altLang="zh-CN" sz="1300" dirty="0">
                <a:latin typeface="Albertus Medium" panose="020E0602030304020304" pitchFamily="34" charset="0"/>
              </a:rPr>
              <a:t> - coins[</a:t>
            </a:r>
            <a:r>
              <a:rPr lang="en-US" altLang="zh-CN" sz="1300" dirty="0" err="1">
                <a:latin typeface="Albertus Medium" panose="020E0602030304020304" pitchFamily="34" charset="0"/>
              </a:rPr>
              <a:t>i</a:t>
            </a:r>
            <a:r>
              <a:rPr lang="en-US" altLang="zh-CN" sz="1300" dirty="0">
                <a:latin typeface="Albertus Medium" panose="020E0602030304020304" pitchFamily="34" charset="0"/>
              </a:rPr>
              <a:t>], 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resultArray</a:t>
            </a:r>
            <a:r>
              <a:rPr lang="en-US" altLang="zh-CN" sz="1300" dirty="0">
                <a:latin typeface="Albertus Medium" panose="020E0602030304020304" pitchFamily="34" charset="0"/>
              </a:rPr>
              <a:t>)</a:t>
            </a:r>
            <a:r>
              <a:rPr lang="zh-CN" altLang="zh-CN" sz="1300" dirty="0">
                <a:latin typeface="Albertus Medium" panose="020E0602030304020304" pitchFamily="34" charset="0"/>
              </a:rPr>
              <a:t>赋值给</a:t>
            </a:r>
            <a:r>
              <a:rPr lang="en-US" altLang="zh-CN" sz="1300" dirty="0" err="1">
                <a:latin typeface="Albertus Medium" panose="020E0602030304020304" pitchFamily="34" charset="0"/>
              </a:rPr>
              <a:t>eachValue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	6.2 </a:t>
            </a:r>
            <a:r>
              <a:rPr lang="zh-CN" altLang="zh-CN" sz="1300" dirty="0">
                <a:latin typeface="Albertus Medium" panose="020E0602030304020304" pitchFamily="34" charset="0"/>
              </a:rPr>
              <a:t>判断</a:t>
            </a:r>
            <a:r>
              <a:rPr lang="en-US" altLang="zh-CN" sz="1300" dirty="0" err="1">
                <a:latin typeface="Albertus Medium" panose="020E0602030304020304" pitchFamily="34" charset="0"/>
              </a:rPr>
              <a:t>eachValue</a:t>
            </a:r>
            <a:r>
              <a:rPr lang="zh-CN" altLang="zh-CN" sz="1300" dirty="0">
                <a:latin typeface="Albertus Medium" panose="020E0602030304020304" pitchFamily="34" charset="0"/>
              </a:rPr>
              <a:t>大于等于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r>
              <a:rPr lang="zh-CN" altLang="zh-CN" sz="1300" dirty="0">
                <a:latin typeface="Albertus Medium" panose="020E0602030304020304" pitchFamily="34" charset="0"/>
              </a:rPr>
              <a:t>并且小于</a:t>
            </a:r>
            <a:r>
              <a:rPr lang="en-US" altLang="zh-CN" sz="1300" dirty="0" err="1">
                <a:latin typeface="Albertus Medium" panose="020E0602030304020304" pitchFamily="34" charset="0"/>
              </a:rPr>
              <a:t>minValue</a:t>
            </a:r>
            <a:r>
              <a:rPr lang="zh-CN" altLang="zh-CN" sz="1300" dirty="0">
                <a:latin typeface="Albertus Medium" panose="020E0602030304020304" pitchFamily="34" charset="0"/>
              </a:rPr>
              <a:t>是否成立</a:t>
            </a: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		6.2.1 </a:t>
            </a:r>
            <a:r>
              <a:rPr lang="zh-CN" altLang="zh-CN" sz="1300" dirty="0">
                <a:latin typeface="Albertus Medium" panose="020E0602030304020304" pitchFamily="34" charset="0"/>
              </a:rPr>
              <a:t>是的话，将</a:t>
            </a:r>
            <a:r>
              <a:rPr lang="en-US" altLang="zh-CN" sz="1300" dirty="0" err="1">
                <a:latin typeface="Albertus Medium" panose="020E0602030304020304" pitchFamily="34" charset="0"/>
              </a:rPr>
              <a:t>eachValue</a:t>
            </a:r>
            <a:r>
              <a:rPr lang="en-US" altLang="zh-CN" sz="1300" dirty="0">
                <a:latin typeface="Albertus Medium" panose="020E0602030304020304" pitchFamily="34" charset="0"/>
              </a:rPr>
              <a:t> + 1</a:t>
            </a:r>
            <a:r>
              <a:rPr lang="zh-CN" altLang="zh-CN" sz="1300" dirty="0">
                <a:latin typeface="Albertus Medium" panose="020E0602030304020304" pitchFamily="34" charset="0"/>
              </a:rPr>
              <a:t>赋值给</a:t>
            </a:r>
            <a:r>
              <a:rPr lang="en-US" altLang="zh-CN" sz="1300" dirty="0" err="1">
                <a:latin typeface="Albertus Medium" panose="020E0602030304020304" pitchFamily="34" charset="0"/>
              </a:rPr>
              <a:t>minValue</a:t>
            </a:r>
            <a:r>
              <a:rPr lang="zh-CN" altLang="zh-CN" sz="1300" dirty="0">
                <a:latin typeface="Albertus Medium" panose="020E0602030304020304" pitchFamily="34" charset="0"/>
              </a:rPr>
              <a:t>（</a:t>
            </a:r>
            <a:r>
              <a:rPr lang="zh-CN" altLang="zh-CN" sz="1300" dirty="0">
                <a:solidFill>
                  <a:srgbClr val="009900"/>
                </a:solidFill>
                <a:latin typeface="Albertus Medium" panose="020E0602030304020304" pitchFamily="34" charset="0"/>
              </a:rPr>
              <a:t>状态转移方程在此体现</a:t>
            </a:r>
            <a:r>
              <a:rPr lang="zh-CN" altLang="zh-CN" sz="1300" dirty="0">
                <a:latin typeface="Albertus Medium" panose="020E0602030304020304" pitchFamily="34" charset="0"/>
              </a:rPr>
              <a:t>）</a:t>
            </a: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7 </a:t>
            </a:r>
            <a:r>
              <a:rPr lang="zh-CN" altLang="zh-CN" sz="1300" dirty="0">
                <a:latin typeface="Albertus Medium" panose="020E0602030304020304" pitchFamily="34" charset="0"/>
              </a:rPr>
              <a:t>判断</a:t>
            </a:r>
            <a:r>
              <a:rPr lang="en-US" altLang="zh-CN" sz="1300" dirty="0" err="1">
                <a:latin typeface="Albertus Medium" panose="020E0602030304020304" pitchFamily="34" charset="0"/>
              </a:rPr>
              <a:t>minValue</a:t>
            </a:r>
            <a:r>
              <a:rPr lang="zh-CN" altLang="zh-CN" sz="1300" dirty="0">
                <a:latin typeface="Albertus Medium" panose="020E0602030304020304" pitchFamily="34" charset="0"/>
              </a:rPr>
              <a:t>是否等于</a:t>
            </a:r>
            <a:r>
              <a:rPr lang="en-US" altLang="zh-CN" sz="1300" dirty="0" err="1">
                <a:latin typeface="Albertus Medium" panose="020E0602030304020304" pitchFamily="34" charset="0"/>
              </a:rPr>
              <a:t>Integer.MAX_VALUE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	7.1 </a:t>
            </a:r>
            <a:r>
              <a:rPr lang="zh-CN" altLang="zh-CN" sz="1300" dirty="0">
                <a:latin typeface="Albertus Medium" panose="020E0602030304020304" pitchFamily="34" charset="0"/>
              </a:rPr>
              <a:t>是的话，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resultArray</a:t>
            </a:r>
            <a:r>
              <a:rPr lang="en-US" altLang="zh-CN" sz="1300" dirty="0">
                <a:latin typeface="Albertus Medium" panose="020E0602030304020304" pitchFamily="34" charset="0"/>
              </a:rPr>
              <a:t>[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remainAmount</a:t>
            </a:r>
            <a:r>
              <a:rPr lang="en-US" altLang="zh-CN" sz="1300" dirty="0">
                <a:latin typeface="Albertus Medium" panose="020E0602030304020304" pitchFamily="34" charset="0"/>
              </a:rPr>
              <a:t>]</a:t>
            </a:r>
            <a:r>
              <a:rPr lang="zh-CN" altLang="zh-CN" sz="1300" dirty="0">
                <a:latin typeface="Albertus Medium" panose="020E0602030304020304" pitchFamily="34" charset="0"/>
              </a:rPr>
              <a:t>赋值为</a:t>
            </a:r>
            <a:r>
              <a:rPr lang="en-US" altLang="zh-CN" sz="1300" dirty="0">
                <a:latin typeface="Albertus Medium" panose="020E0602030304020304" pitchFamily="34" charset="0"/>
              </a:rPr>
              <a:t>-1</a:t>
            </a:r>
            <a:r>
              <a:rPr lang="zh-CN" altLang="zh-CN" sz="1300" dirty="0">
                <a:latin typeface="Albertus Medium" panose="020E0602030304020304" pitchFamily="34" charset="0"/>
              </a:rPr>
              <a:t>（</a:t>
            </a:r>
            <a:r>
              <a:rPr lang="zh-CN" altLang="zh-CN" sz="1300" dirty="0">
                <a:solidFill>
                  <a:srgbClr val="009900"/>
                </a:solidFill>
                <a:latin typeface="Albertus Medium" panose="020E0602030304020304" pitchFamily="34" charset="0"/>
              </a:rPr>
              <a:t>状态转移在此体现</a:t>
            </a:r>
            <a:r>
              <a:rPr lang="zh-CN" altLang="zh-CN" sz="1300" dirty="0">
                <a:latin typeface="Albertus Medium" panose="020E0602030304020304" pitchFamily="34" charset="0"/>
              </a:rPr>
              <a:t>）</a:t>
            </a: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	7.2 </a:t>
            </a:r>
            <a:r>
              <a:rPr lang="zh-CN" altLang="zh-CN" sz="1300" dirty="0">
                <a:latin typeface="Albertus Medium" panose="020E0602030304020304" pitchFamily="34" charset="0"/>
              </a:rPr>
              <a:t>否的话，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resultArray</a:t>
            </a:r>
            <a:r>
              <a:rPr lang="en-US" altLang="zh-CN" sz="1300" dirty="0">
                <a:latin typeface="Albertus Medium" panose="020E0602030304020304" pitchFamily="34" charset="0"/>
              </a:rPr>
              <a:t>[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remainAmount</a:t>
            </a:r>
            <a:r>
              <a:rPr lang="en-US" altLang="zh-CN" sz="1300" dirty="0">
                <a:latin typeface="Albertus Medium" panose="020E0602030304020304" pitchFamily="34" charset="0"/>
              </a:rPr>
              <a:t>]</a:t>
            </a:r>
            <a:r>
              <a:rPr lang="zh-CN" altLang="zh-CN" sz="1300" dirty="0">
                <a:latin typeface="Albertus Medium" panose="020E0602030304020304" pitchFamily="34" charset="0"/>
              </a:rPr>
              <a:t>赋值为</a:t>
            </a:r>
            <a:r>
              <a:rPr lang="en-US" altLang="zh-CN" sz="1300" dirty="0" err="1">
                <a:latin typeface="Albertus Medium" panose="020E0602030304020304" pitchFamily="34" charset="0"/>
              </a:rPr>
              <a:t>minValue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8 </a:t>
            </a:r>
            <a:r>
              <a:rPr lang="zh-CN" altLang="zh-CN" sz="1300" dirty="0">
                <a:latin typeface="Albertus Medium" panose="020E0602030304020304" pitchFamily="34" charset="0"/>
              </a:rPr>
              <a:t>返回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resultArray</a:t>
            </a:r>
            <a:r>
              <a:rPr lang="en-US" altLang="zh-CN" sz="1300" dirty="0">
                <a:latin typeface="Albertus Medium" panose="020E0602030304020304" pitchFamily="34" charset="0"/>
              </a:rPr>
              <a:t>[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remainAmount</a:t>
            </a:r>
            <a:r>
              <a:rPr lang="en-US" altLang="zh-CN" sz="1300" dirty="0">
                <a:latin typeface="Albertus Medium" panose="020E0602030304020304" pitchFamily="34" charset="0"/>
              </a:rPr>
              <a:t>]</a:t>
            </a:r>
          </a:p>
          <a:p>
            <a:r>
              <a:rPr lang="zh-CN" altLang="zh-CN" sz="1300" dirty="0">
                <a:solidFill>
                  <a:srgbClr val="9900CC"/>
                </a:solidFill>
                <a:latin typeface="Albertus Medium" panose="020E0602030304020304" pitchFamily="34" charset="0"/>
              </a:rPr>
              <a:t>主函数</a:t>
            </a:r>
            <a:r>
              <a:rPr lang="zh-CN" altLang="zh-CN" sz="1300" dirty="0">
                <a:latin typeface="Albertus Medium" panose="020E0602030304020304" pitchFamily="34" charset="0"/>
              </a:rPr>
              <a:t>：</a:t>
            </a: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1 </a:t>
            </a:r>
            <a:r>
              <a:rPr lang="zh-CN" altLang="zh-CN" sz="1300" dirty="0">
                <a:latin typeface="Albertus Medium" panose="020E0602030304020304" pitchFamily="34" charset="0"/>
              </a:rPr>
              <a:t>如果</a:t>
            </a:r>
            <a:r>
              <a:rPr lang="en-US" altLang="zh-CN" sz="1300" dirty="0">
                <a:latin typeface="Albertus Medium" panose="020E0602030304020304" pitchFamily="34" charset="0"/>
              </a:rPr>
              <a:t>amount</a:t>
            </a:r>
            <a:r>
              <a:rPr lang="zh-CN" altLang="zh-CN" sz="1300" dirty="0">
                <a:latin typeface="Albertus Medium" panose="020E0602030304020304" pitchFamily="34" charset="0"/>
              </a:rPr>
              <a:t>小于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r>
              <a:rPr lang="zh-CN" altLang="zh-CN" sz="1300" dirty="0">
                <a:latin typeface="Albertus Medium" panose="020E0602030304020304" pitchFamily="34" charset="0"/>
              </a:rPr>
              <a:t>，返回</a:t>
            </a:r>
            <a:r>
              <a:rPr lang="en-US" altLang="zh-CN" sz="1300" dirty="0">
                <a:latin typeface="Albertus Medium" panose="020E0602030304020304" pitchFamily="34" charset="0"/>
              </a:rPr>
              <a:t>-1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2 </a:t>
            </a:r>
            <a:r>
              <a:rPr lang="zh-CN" altLang="zh-CN" sz="1300" dirty="0">
                <a:latin typeface="Albertus Medium" panose="020E0602030304020304" pitchFamily="34" charset="0"/>
              </a:rPr>
              <a:t>在</a:t>
            </a:r>
            <a:r>
              <a:rPr lang="en-US" altLang="zh-CN" sz="1300" dirty="0">
                <a:latin typeface="Albertus Medium" panose="020E0602030304020304" pitchFamily="34" charset="0"/>
              </a:rPr>
              <a:t>coins</a:t>
            </a:r>
            <a:r>
              <a:rPr lang="zh-CN" altLang="zh-CN" sz="1300" dirty="0">
                <a:latin typeface="Albertus Medium" panose="020E0602030304020304" pitchFamily="34" charset="0"/>
              </a:rPr>
              <a:t>为</a:t>
            </a:r>
            <a:r>
              <a:rPr lang="en-US" altLang="zh-CN" sz="1300" dirty="0">
                <a:latin typeface="Albertus Medium" panose="020E0602030304020304" pitchFamily="34" charset="0"/>
              </a:rPr>
              <a:t>null</a:t>
            </a:r>
            <a:r>
              <a:rPr lang="zh-CN" altLang="zh-CN" sz="1300" dirty="0">
                <a:latin typeface="Albertus Medium" panose="020E0602030304020304" pitchFamily="34" charset="0"/>
              </a:rPr>
              <a:t>或者</a:t>
            </a:r>
            <a:r>
              <a:rPr lang="en-US" altLang="zh-CN" sz="1300" dirty="0" err="1">
                <a:latin typeface="Albertus Medium" panose="020E0602030304020304" pitchFamily="34" charset="0"/>
              </a:rPr>
              <a:t>coins.length</a:t>
            </a:r>
            <a:r>
              <a:rPr lang="zh-CN" altLang="zh-CN" sz="1300" dirty="0">
                <a:latin typeface="Albertus Medium" panose="020E0602030304020304" pitchFamily="34" charset="0"/>
              </a:rPr>
              <a:t>为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r>
              <a:rPr lang="zh-CN" altLang="zh-CN" sz="1300" dirty="0">
                <a:latin typeface="Albertus Medium" panose="020E0602030304020304" pitchFamily="34" charset="0"/>
              </a:rPr>
              <a:t>的情况下，判断</a:t>
            </a:r>
            <a:r>
              <a:rPr lang="en-US" altLang="zh-CN" sz="1300" dirty="0">
                <a:latin typeface="Albertus Medium" panose="020E0602030304020304" pitchFamily="34" charset="0"/>
              </a:rPr>
              <a:t>amount</a:t>
            </a:r>
            <a:r>
              <a:rPr lang="zh-CN" altLang="zh-CN" sz="1300" dirty="0">
                <a:latin typeface="Albertus Medium" panose="020E0602030304020304" pitchFamily="34" charset="0"/>
              </a:rPr>
              <a:t>是否为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	2.1 </a:t>
            </a:r>
            <a:r>
              <a:rPr lang="zh-CN" altLang="zh-CN" sz="1300" dirty="0">
                <a:latin typeface="Albertus Medium" panose="020E0602030304020304" pitchFamily="34" charset="0"/>
              </a:rPr>
              <a:t>是的话，返回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	2.2 </a:t>
            </a:r>
            <a:r>
              <a:rPr lang="zh-CN" altLang="zh-CN" sz="1300" dirty="0">
                <a:latin typeface="Albertus Medium" panose="020E0602030304020304" pitchFamily="34" charset="0"/>
              </a:rPr>
              <a:t>否的话，返回</a:t>
            </a:r>
            <a:r>
              <a:rPr lang="en-US" altLang="zh-CN" sz="1300" dirty="0">
                <a:latin typeface="Albertus Medium" panose="020E0602030304020304" pitchFamily="34" charset="0"/>
              </a:rPr>
              <a:t>-1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3 </a:t>
            </a:r>
            <a:r>
              <a:rPr lang="zh-CN" altLang="zh-CN" sz="1300" dirty="0">
                <a:latin typeface="Albertus Medium" panose="020E0602030304020304" pitchFamily="34" charset="0"/>
              </a:rPr>
              <a:t>初始化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resultArray</a:t>
            </a:r>
            <a:r>
              <a:rPr lang="zh-CN" altLang="zh-CN" sz="1300" dirty="0">
                <a:latin typeface="Albertus Medium" panose="020E0602030304020304" pitchFamily="34" charset="0"/>
              </a:rPr>
              <a:t>数组，数组长度为</a:t>
            </a:r>
            <a:r>
              <a:rPr lang="en-US" altLang="zh-CN" sz="1300" dirty="0">
                <a:latin typeface="Albertus Medium" panose="020E0602030304020304" pitchFamily="34" charset="0"/>
              </a:rPr>
              <a:t>amount + 1</a:t>
            </a:r>
            <a:r>
              <a:rPr lang="zh-CN" altLang="zh-CN" sz="1300" dirty="0">
                <a:latin typeface="Albertus Medium" panose="020E0602030304020304" pitchFamily="34" charset="0"/>
              </a:rPr>
              <a:t>，初始值全为</a:t>
            </a:r>
            <a:r>
              <a:rPr lang="en-US" altLang="zh-CN" sz="1300" dirty="0">
                <a:latin typeface="Albertus Medium" panose="020E0602030304020304" pitchFamily="34" charset="0"/>
              </a:rPr>
              <a:t>0</a:t>
            </a:r>
            <a:endParaRPr lang="zh-CN" altLang="zh-CN" sz="1300" dirty="0">
              <a:latin typeface="Albertus Medium" panose="020E0602030304020304" pitchFamily="34" charset="0"/>
            </a:endParaRPr>
          </a:p>
          <a:p>
            <a:r>
              <a:rPr lang="en-US" altLang="zh-CN" sz="1300" dirty="0">
                <a:latin typeface="Albertus Medium" panose="020E0602030304020304" pitchFamily="34" charset="0"/>
              </a:rPr>
              <a:t>4 </a:t>
            </a:r>
            <a:r>
              <a:rPr lang="zh-CN" altLang="zh-CN" sz="1300" dirty="0">
                <a:latin typeface="Albertus Medium" panose="020E0602030304020304" pitchFamily="34" charset="0"/>
              </a:rPr>
              <a:t>返回</a:t>
            </a:r>
            <a:r>
              <a:rPr lang="en-US" altLang="zh-CN" sz="1300" dirty="0" err="1">
                <a:latin typeface="Albertus Medium" panose="020E0602030304020304" pitchFamily="34" charset="0"/>
              </a:rPr>
              <a:t>backtrackChange</a:t>
            </a:r>
            <a:r>
              <a:rPr lang="en-US" altLang="zh-CN" sz="1300" dirty="0">
                <a:latin typeface="Albertus Medium" panose="020E0602030304020304" pitchFamily="34" charset="0"/>
              </a:rPr>
              <a:t>(coins, amount, </a:t>
            </a:r>
            <a:r>
              <a:rPr lang="en-US" altLang="zh-CN" sz="1300" dirty="0" err="1">
                <a:latin typeface="Albertus Medium" panose="020E0602030304020304" pitchFamily="34" charset="0"/>
              </a:rPr>
              <a:t>resultArray</a:t>
            </a:r>
            <a:r>
              <a:rPr lang="en-US" altLang="zh-CN" sz="1300" dirty="0">
                <a:latin typeface="Albertus Medium" panose="020E0602030304020304" pitchFamily="34" charset="0"/>
              </a:rPr>
              <a:t>)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1C0D08-7EFB-42BE-9011-04A1282FF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60" y="0"/>
            <a:ext cx="4004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1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114550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98. Validate Binary Search Tree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EB32CD-A193-4447-B5FF-6AAF8F0F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90842"/>
            <a:ext cx="7328704" cy="49940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073728-CF26-41B7-951A-6F59F673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21" y="2892704"/>
            <a:ext cx="7934779" cy="404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29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98. Validate Binary Search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945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6600FF"/>
                </a:solidFill>
              </a:rPr>
              <a:t>节点递归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注意：题目中的二叉搜索树不典型，因为</a:t>
            </a:r>
            <a:r>
              <a:rPr lang="zh-CN" altLang="en-US" b="1" dirty="0">
                <a:solidFill>
                  <a:srgbClr val="FF3399"/>
                </a:solidFill>
              </a:rPr>
              <a:t>不包含等于的情况</a:t>
            </a:r>
            <a:r>
              <a:rPr lang="zh-CN" altLang="en-US" b="1" dirty="0"/>
              <a:t>。</a:t>
            </a:r>
          </a:p>
          <a:p>
            <a:r>
              <a:rPr lang="zh-CN" altLang="en-US" b="1" dirty="0">
                <a:solidFill>
                  <a:srgbClr val="6600FF"/>
                </a:solidFill>
              </a:rPr>
              <a:t>递归函数</a:t>
            </a:r>
            <a:r>
              <a:rPr lang="zh-CN" altLang="en-US" b="1" dirty="0"/>
              <a:t>：</a:t>
            </a:r>
          </a:p>
          <a:p>
            <a:r>
              <a:rPr lang="en-US" altLang="zh-CN" b="1" dirty="0" err="1">
                <a:solidFill>
                  <a:srgbClr val="9900CC"/>
                </a:solidFill>
              </a:rPr>
              <a:t>boolean</a:t>
            </a:r>
            <a:r>
              <a:rPr lang="en-US" altLang="zh-CN" b="1" dirty="0">
                <a:solidFill>
                  <a:srgbClr val="9900CC"/>
                </a:solidFill>
              </a:rPr>
              <a:t> </a:t>
            </a:r>
            <a:r>
              <a:rPr lang="en-US" altLang="zh-CN" b="1" dirty="0" err="1">
                <a:solidFill>
                  <a:srgbClr val="9900CC"/>
                </a:solidFill>
              </a:rPr>
              <a:t>validateBST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dirty="0" err="1">
                <a:solidFill>
                  <a:srgbClr val="9900CC"/>
                </a:solidFill>
              </a:rPr>
              <a:t>TreeNode</a:t>
            </a:r>
            <a:r>
              <a:rPr lang="en-US" altLang="zh-CN" b="1" dirty="0">
                <a:solidFill>
                  <a:srgbClr val="9900CC"/>
                </a:solidFill>
              </a:rPr>
              <a:t> root, </a:t>
            </a:r>
            <a:r>
              <a:rPr lang="en-US" altLang="zh-CN" b="1" dirty="0" err="1">
                <a:solidFill>
                  <a:srgbClr val="9900CC"/>
                </a:solidFill>
              </a:rPr>
              <a:t>TreeNode</a:t>
            </a:r>
            <a:r>
              <a:rPr lang="en-US" altLang="zh-CN" b="1" dirty="0">
                <a:solidFill>
                  <a:srgbClr val="9900CC"/>
                </a:solidFill>
              </a:rPr>
              <a:t> </a:t>
            </a:r>
            <a:r>
              <a:rPr lang="en-US" altLang="zh-CN" b="1" dirty="0" err="1">
                <a:solidFill>
                  <a:srgbClr val="9900CC"/>
                </a:solidFill>
              </a:rPr>
              <a:t>minNode</a:t>
            </a:r>
            <a:r>
              <a:rPr lang="en-US" altLang="zh-CN" b="1" dirty="0">
                <a:solidFill>
                  <a:srgbClr val="9900CC"/>
                </a:solidFill>
              </a:rPr>
              <a:t>, </a:t>
            </a:r>
            <a:r>
              <a:rPr lang="en-US" altLang="zh-CN" b="1" dirty="0" err="1">
                <a:solidFill>
                  <a:srgbClr val="9900CC"/>
                </a:solidFill>
              </a:rPr>
              <a:t>TreeNode</a:t>
            </a:r>
            <a:r>
              <a:rPr lang="en-US" altLang="zh-CN" b="1" dirty="0">
                <a:solidFill>
                  <a:srgbClr val="9900CC"/>
                </a:solidFill>
              </a:rPr>
              <a:t> </a:t>
            </a:r>
            <a:r>
              <a:rPr lang="en-US" altLang="zh-CN" b="1" dirty="0" err="1">
                <a:solidFill>
                  <a:srgbClr val="9900CC"/>
                </a:solidFill>
              </a:rPr>
              <a:t>maxNode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CC6600"/>
                </a:solidFill>
              </a:rPr>
              <a:t>判断是否符合特性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true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如果</a:t>
            </a:r>
            <a:r>
              <a:rPr lang="en-US" altLang="zh-CN" b="1" dirty="0" err="1"/>
              <a:t>minNode</a:t>
            </a:r>
            <a:r>
              <a:rPr lang="zh-CN" altLang="en-US" b="1" dirty="0"/>
              <a:t>非空并且</a:t>
            </a:r>
            <a:r>
              <a:rPr lang="en-US" altLang="zh-CN" b="1" dirty="0" err="1"/>
              <a:t>root.val</a:t>
            </a:r>
            <a:r>
              <a:rPr lang="en-US" altLang="zh-CN" b="1" dirty="0"/>
              <a:t> &lt;= </a:t>
            </a:r>
            <a:r>
              <a:rPr lang="en-US" altLang="zh-CN" b="1" dirty="0" err="1"/>
              <a:t>minNode.val</a:t>
            </a:r>
            <a:r>
              <a:rPr lang="zh-CN" altLang="en-US" b="1" dirty="0"/>
              <a:t>，返回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如果</a:t>
            </a:r>
            <a:r>
              <a:rPr lang="en-US" altLang="zh-CN" b="1" dirty="0" err="1"/>
              <a:t>maxNode</a:t>
            </a:r>
            <a:r>
              <a:rPr lang="zh-CN" altLang="en-US" b="1" dirty="0"/>
              <a:t>非空并且</a:t>
            </a:r>
            <a:r>
              <a:rPr lang="en-US" altLang="zh-CN" b="1" dirty="0" err="1"/>
              <a:t>root.val</a:t>
            </a:r>
            <a:r>
              <a:rPr lang="en-US" altLang="zh-CN" b="1" dirty="0"/>
              <a:t> &gt;= </a:t>
            </a:r>
            <a:r>
              <a:rPr lang="en-US" altLang="zh-CN" b="1" dirty="0" err="1"/>
              <a:t>maxNode.val</a:t>
            </a:r>
            <a:r>
              <a:rPr lang="zh-CN" altLang="en-US" b="1" dirty="0"/>
              <a:t>，返回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返回 </a:t>
            </a:r>
            <a:r>
              <a:rPr lang="en-US" altLang="zh-CN" b="1" dirty="0" err="1"/>
              <a:t>validateBST</a:t>
            </a:r>
            <a:r>
              <a:rPr lang="en-US" altLang="zh-CN" b="1" dirty="0"/>
              <a:t>(</a:t>
            </a:r>
            <a:r>
              <a:rPr lang="en-US" altLang="zh-CN" b="1" dirty="0" err="1"/>
              <a:t>root.left</a:t>
            </a:r>
            <a:r>
              <a:rPr lang="en-US" altLang="zh-CN" b="1" dirty="0"/>
              <a:t>, </a:t>
            </a:r>
            <a:r>
              <a:rPr lang="en-US" altLang="zh-CN" b="1" dirty="0" err="1"/>
              <a:t>minNode</a:t>
            </a:r>
            <a:r>
              <a:rPr lang="en-US" altLang="zh-CN" b="1" dirty="0"/>
              <a:t>, root) &amp;&amp; </a:t>
            </a:r>
            <a:r>
              <a:rPr lang="en-US" altLang="zh-CN" b="1" dirty="0" err="1"/>
              <a:t>validateBST</a:t>
            </a:r>
            <a:r>
              <a:rPr lang="en-US" altLang="zh-CN" b="1" dirty="0"/>
              <a:t>(</a:t>
            </a:r>
            <a:r>
              <a:rPr lang="en-US" altLang="zh-CN" b="1" dirty="0" err="1"/>
              <a:t>root.right</a:t>
            </a:r>
            <a:r>
              <a:rPr lang="en-US" altLang="zh-CN" b="1" dirty="0"/>
              <a:t>, root, </a:t>
            </a:r>
            <a:r>
              <a:rPr lang="en-US" altLang="zh-CN" b="1" dirty="0" err="1"/>
              <a:t>maxNode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6600FF"/>
                </a:solidFill>
              </a:rPr>
              <a:t>主函数</a:t>
            </a:r>
            <a:r>
              <a:rPr lang="zh-CN" altLang="en-US" b="1" dirty="0"/>
              <a:t>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为空，返回</a:t>
            </a:r>
            <a:r>
              <a:rPr lang="en-US" altLang="zh-CN" b="1" dirty="0"/>
              <a:t>true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返回</a:t>
            </a:r>
            <a:r>
              <a:rPr lang="en-US" altLang="zh-CN" b="1" dirty="0" err="1"/>
              <a:t>validateBST</a:t>
            </a:r>
            <a:r>
              <a:rPr lang="en-US" altLang="zh-CN" b="1" dirty="0"/>
              <a:t>(root, null, null)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F68B77-3152-4069-A953-286F8F80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817" y="124248"/>
            <a:ext cx="5917183" cy="660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88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98. Validate Binary Search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58872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解法二：</a:t>
            </a:r>
            <a:r>
              <a:rPr lang="zh-CN" altLang="en-US" b="1" dirty="0">
                <a:solidFill>
                  <a:srgbClr val="6600FF"/>
                </a:solidFill>
              </a:rPr>
              <a:t>数值递归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zh-CN" altLang="en-US" b="1" dirty="0">
                <a:solidFill>
                  <a:srgbClr val="6600FF"/>
                </a:solidFill>
              </a:rPr>
              <a:t>递归函数</a:t>
            </a:r>
            <a:r>
              <a:rPr lang="zh-CN" altLang="en-US" b="1" dirty="0"/>
              <a:t>：</a:t>
            </a:r>
          </a:p>
          <a:p>
            <a:r>
              <a:rPr lang="en-US" altLang="zh-CN" b="1" dirty="0" err="1">
                <a:solidFill>
                  <a:srgbClr val="9900CC"/>
                </a:solidFill>
              </a:rPr>
              <a:t>boolean</a:t>
            </a:r>
            <a:r>
              <a:rPr lang="en-US" altLang="zh-CN" b="1" dirty="0">
                <a:solidFill>
                  <a:srgbClr val="9900CC"/>
                </a:solidFill>
              </a:rPr>
              <a:t> </a:t>
            </a:r>
            <a:r>
              <a:rPr lang="en-US" altLang="zh-CN" b="1" dirty="0" err="1">
                <a:solidFill>
                  <a:srgbClr val="9900CC"/>
                </a:solidFill>
              </a:rPr>
              <a:t>validateBST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dirty="0" err="1">
                <a:solidFill>
                  <a:srgbClr val="9900CC"/>
                </a:solidFill>
              </a:rPr>
              <a:t>TreeNode</a:t>
            </a:r>
            <a:r>
              <a:rPr lang="en-US" altLang="zh-CN" b="1" dirty="0">
                <a:solidFill>
                  <a:srgbClr val="9900CC"/>
                </a:solidFill>
              </a:rPr>
              <a:t> root, long </a:t>
            </a:r>
            <a:r>
              <a:rPr lang="en-US" altLang="zh-CN" b="1" dirty="0" err="1">
                <a:solidFill>
                  <a:srgbClr val="9900CC"/>
                </a:solidFill>
              </a:rPr>
              <a:t>minValue</a:t>
            </a:r>
            <a:r>
              <a:rPr lang="en-US" altLang="zh-CN" b="1" dirty="0">
                <a:solidFill>
                  <a:srgbClr val="9900CC"/>
                </a:solidFill>
              </a:rPr>
              <a:t>, long </a:t>
            </a:r>
            <a:r>
              <a:rPr lang="en-US" altLang="zh-CN" b="1" dirty="0" err="1">
                <a:solidFill>
                  <a:srgbClr val="9900CC"/>
                </a:solidFill>
              </a:rPr>
              <a:t>maxValue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CC6600"/>
                </a:solidFill>
              </a:rPr>
              <a:t>判断是否符合特性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true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如果</a:t>
            </a:r>
            <a:r>
              <a:rPr lang="en-US" altLang="zh-CN" b="1" dirty="0" err="1"/>
              <a:t>root.val</a:t>
            </a:r>
            <a:r>
              <a:rPr lang="en-US" altLang="zh-CN" b="1" dirty="0"/>
              <a:t> &lt;= </a:t>
            </a:r>
            <a:r>
              <a:rPr lang="en-US" altLang="zh-CN" b="1" dirty="0" err="1"/>
              <a:t>minValue</a:t>
            </a:r>
            <a:r>
              <a:rPr lang="zh-CN" altLang="en-US" b="1" dirty="0"/>
              <a:t>，返回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如果</a:t>
            </a:r>
            <a:r>
              <a:rPr lang="en-US" altLang="zh-CN" b="1" dirty="0" err="1"/>
              <a:t>root.val</a:t>
            </a:r>
            <a:r>
              <a:rPr lang="en-US" altLang="zh-CN" b="1" dirty="0"/>
              <a:t> &gt;= </a:t>
            </a:r>
            <a:r>
              <a:rPr lang="en-US" altLang="zh-CN" b="1" dirty="0" err="1"/>
              <a:t>maxValue</a:t>
            </a:r>
            <a:r>
              <a:rPr lang="zh-CN" altLang="en-US" b="1" dirty="0"/>
              <a:t>，返回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/>
              <a:t>validateBST</a:t>
            </a:r>
            <a:r>
              <a:rPr lang="en-US" altLang="zh-CN" b="1" dirty="0"/>
              <a:t>(</a:t>
            </a:r>
            <a:r>
              <a:rPr lang="en-US" altLang="zh-CN" b="1" dirty="0" err="1"/>
              <a:t>root.left</a:t>
            </a:r>
            <a:r>
              <a:rPr lang="en-US" altLang="zh-CN" b="1" dirty="0"/>
              <a:t>, </a:t>
            </a:r>
            <a:r>
              <a:rPr lang="en-US" altLang="zh-CN" b="1" dirty="0" err="1"/>
              <a:t>minValue</a:t>
            </a:r>
            <a:r>
              <a:rPr lang="en-US" altLang="zh-CN" b="1" dirty="0"/>
              <a:t>, </a:t>
            </a:r>
            <a:r>
              <a:rPr lang="en-US" altLang="zh-CN" b="1" dirty="0" err="1"/>
              <a:t>root.val</a:t>
            </a:r>
            <a:r>
              <a:rPr lang="en-US" altLang="zh-CN" b="1" dirty="0"/>
              <a:t>) &amp;&amp; </a:t>
            </a:r>
            <a:r>
              <a:rPr lang="en-US" altLang="zh-CN" b="1" dirty="0" err="1"/>
              <a:t>validateBST</a:t>
            </a:r>
            <a:r>
              <a:rPr lang="en-US" altLang="zh-CN" b="1" dirty="0"/>
              <a:t>(</a:t>
            </a:r>
            <a:r>
              <a:rPr lang="en-US" altLang="zh-CN" b="1" dirty="0" err="1"/>
              <a:t>root.right</a:t>
            </a:r>
            <a:r>
              <a:rPr lang="en-US" altLang="zh-CN" b="1" dirty="0"/>
              <a:t>, </a:t>
            </a:r>
            <a:r>
              <a:rPr lang="en-US" altLang="zh-CN" b="1" dirty="0" err="1"/>
              <a:t>root.val</a:t>
            </a:r>
            <a:r>
              <a:rPr lang="en-US" altLang="zh-CN" b="1" dirty="0"/>
              <a:t>, </a:t>
            </a:r>
            <a:r>
              <a:rPr lang="en-US" altLang="zh-CN" b="1" dirty="0" err="1"/>
              <a:t>maxValue</a:t>
            </a:r>
            <a:r>
              <a:rPr lang="en-US" altLang="zh-CN" b="1" dirty="0"/>
              <a:t>)</a:t>
            </a:r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6600FF"/>
                </a:solidFill>
              </a:rPr>
              <a:t>主函数</a:t>
            </a:r>
            <a:r>
              <a:rPr lang="zh-CN" altLang="en-US" b="1" dirty="0"/>
              <a:t>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为空，返回</a:t>
            </a:r>
            <a:r>
              <a:rPr lang="en-US" altLang="zh-CN" b="1" dirty="0"/>
              <a:t>true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返回</a:t>
            </a:r>
            <a:r>
              <a:rPr lang="en-US" altLang="zh-CN" b="1" dirty="0" err="1"/>
              <a:t>validateBST</a:t>
            </a:r>
            <a:r>
              <a:rPr lang="en-US" altLang="zh-CN" b="1" dirty="0"/>
              <a:t>(root, </a:t>
            </a:r>
            <a:r>
              <a:rPr lang="en-US" altLang="zh-CN" b="1" dirty="0" err="1"/>
              <a:t>Long.MIN_VALUE</a:t>
            </a:r>
            <a:r>
              <a:rPr lang="en-US" altLang="zh-CN" b="1" dirty="0"/>
              <a:t>, </a:t>
            </a:r>
            <a:r>
              <a:rPr lang="en-US" altLang="zh-CN" b="1" dirty="0" err="1"/>
              <a:t>Long.MAX_VALUE</a:t>
            </a:r>
            <a:r>
              <a:rPr lang="en-US" altLang="zh-CN" b="1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CA7960-C1FA-4632-B429-42FF9AE3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38" y="600428"/>
            <a:ext cx="6304762" cy="5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1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98. Validate Binary Search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57958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解法三：</a:t>
            </a:r>
            <a:r>
              <a:rPr lang="zh-CN" altLang="en-US" b="1" dirty="0">
                <a:solidFill>
                  <a:srgbClr val="6600FF"/>
                </a:solidFill>
              </a:rPr>
              <a:t>递归中序遍历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zh-CN" altLang="en-US" b="1" dirty="0">
                <a:solidFill>
                  <a:srgbClr val="6600FF"/>
                </a:solidFill>
              </a:rPr>
              <a:t>递归函数</a:t>
            </a:r>
            <a:r>
              <a:rPr lang="zh-CN" altLang="en-US" b="1" dirty="0"/>
              <a:t>：</a:t>
            </a:r>
          </a:p>
          <a:p>
            <a:r>
              <a:rPr lang="en-US" altLang="zh-CN" b="1" dirty="0" err="1">
                <a:solidFill>
                  <a:srgbClr val="9900CC"/>
                </a:solidFill>
              </a:rPr>
              <a:t>boolean</a:t>
            </a:r>
            <a:r>
              <a:rPr lang="en-US" altLang="zh-CN" b="1" dirty="0">
                <a:solidFill>
                  <a:srgbClr val="9900CC"/>
                </a:solidFill>
              </a:rPr>
              <a:t> </a:t>
            </a:r>
            <a:r>
              <a:rPr lang="en-US" altLang="zh-CN" b="1" dirty="0" err="1">
                <a:solidFill>
                  <a:srgbClr val="9900CC"/>
                </a:solidFill>
              </a:rPr>
              <a:t>validateBST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dirty="0" err="1">
                <a:solidFill>
                  <a:srgbClr val="9900CC"/>
                </a:solidFill>
              </a:rPr>
              <a:t>TreeNode</a:t>
            </a:r>
            <a:r>
              <a:rPr lang="en-US" altLang="zh-CN" b="1" dirty="0">
                <a:solidFill>
                  <a:srgbClr val="9900CC"/>
                </a:solidFill>
              </a:rPr>
              <a:t> root, LinkedList&lt;Integer&gt; </a:t>
            </a:r>
            <a:r>
              <a:rPr lang="en-US" altLang="zh-CN" b="1" dirty="0" err="1">
                <a:solidFill>
                  <a:srgbClr val="9900CC"/>
                </a:solidFill>
              </a:rPr>
              <a:t>valueList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CC6600"/>
                </a:solidFill>
              </a:rPr>
              <a:t>判断是否符合特性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true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如果</a:t>
            </a:r>
            <a:r>
              <a:rPr lang="en-US" altLang="zh-CN" b="1" dirty="0" err="1"/>
              <a:t>validateBST</a:t>
            </a:r>
            <a:r>
              <a:rPr lang="en-US" altLang="zh-CN" b="1" dirty="0"/>
              <a:t>(</a:t>
            </a:r>
            <a:r>
              <a:rPr lang="en-US" altLang="zh-CN" b="1" dirty="0" err="1"/>
              <a:t>root.left</a:t>
            </a:r>
            <a:r>
              <a:rPr lang="en-US" altLang="zh-CN" b="1" dirty="0"/>
              <a:t>, </a:t>
            </a:r>
            <a:r>
              <a:rPr lang="en-US" altLang="zh-CN" b="1" dirty="0" err="1"/>
              <a:t>valueList</a:t>
            </a:r>
            <a:r>
              <a:rPr lang="en-US" altLang="zh-CN" b="1" dirty="0"/>
              <a:t>)</a:t>
            </a:r>
            <a:r>
              <a:rPr lang="zh-CN" altLang="en-US" b="1" dirty="0"/>
              <a:t>等于</a:t>
            </a:r>
            <a:r>
              <a:rPr lang="en-US" altLang="zh-CN" b="1" dirty="0"/>
              <a:t>false</a:t>
            </a:r>
            <a:r>
              <a:rPr lang="zh-CN" altLang="en-US" b="1" dirty="0"/>
              <a:t>，返回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FF0066"/>
                </a:solidFill>
              </a:rPr>
              <a:t>如果</a:t>
            </a:r>
            <a:r>
              <a:rPr lang="en-US" altLang="zh-CN" b="1" dirty="0" err="1">
                <a:solidFill>
                  <a:srgbClr val="FF0066"/>
                </a:solidFill>
              </a:rPr>
              <a:t>valueList.size</a:t>
            </a:r>
            <a:r>
              <a:rPr lang="en-US" altLang="zh-CN" b="1" dirty="0">
                <a:solidFill>
                  <a:srgbClr val="FF0066"/>
                </a:solidFill>
              </a:rPr>
              <a:t>() &gt; 0 &amp;&amp; </a:t>
            </a:r>
            <a:r>
              <a:rPr lang="en-US" altLang="zh-CN" b="1" dirty="0" err="1">
                <a:solidFill>
                  <a:srgbClr val="FF0066"/>
                </a:solidFill>
              </a:rPr>
              <a:t>valueList.getLast</a:t>
            </a:r>
            <a:r>
              <a:rPr lang="en-US" altLang="zh-CN" b="1" dirty="0">
                <a:solidFill>
                  <a:srgbClr val="FF0066"/>
                </a:solidFill>
              </a:rPr>
              <a:t>() &gt;= </a:t>
            </a:r>
            <a:r>
              <a:rPr lang="en-US" altLang="zh-CN" b="1" dirty="0" err="1">
                <a:solidFill>
                  <a:srgbClr val="FF0066"/>
                </a:solidFill>
              </a:rPr>
              <a:t>root.val</a:t>
            </a:r>
            <a:r>
              <a:rPr lang="zh-CN" altLang="en-US" b="1" dirty="0">
                <a:solidFill>
                  <a:srgbClr val="FF0066"/>
                </a:solidFill>
              </a:rPr>
              <a:t>，</a:t>
            </a:r>
            <a:r>
              <a:rPr lang="zh-CN" altLang="en-US" b="1">
                <a:solidFill>
                  <a:srgbClr val="FF0066"/>
                </a:solidFill>
              </a:rPr>
              <a:t>返回</a:t>
            </a:r>
            <a:r>
              <a:rPr lang="en-US" altLang="zh-CN" b="1">
                <a:solidFill>
                  <a:srgbClr val="FF0066"/>
                </a:solidFill>
              </a:rPr>
              <a:t>false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0000CC"/>
                </a:solidFill>
              </a:rPr>
              <a:t>如果是</a:t>
            </a:r>
            <a:r>
              <a:rPr lang="en-US" altLang="zh-CN" b="1">
                <a:solidFill>
                  <a:srgbClr val="0000CC"/>
                </a:solidFill>
              </a:rPr>
              <a:t>BST</a:t>
            </a:r>
            <a:r>
              <a:rPr lang="zh-CN" altLang="en-US" b="1">
                <a:solidFill>
                  <a:srgbClr val="0000CC"/>
                </a:solidFill>
              </a:rPr>
              <a:t>，中序遍历结果为递增序列</a:t>
            </a:r>
            <a:r>
              <a:rPr lang="zh-CN" altLang="en-US" b="1"/>
              <a:t>）</a:t>
            </a:r>
            <a:endParaRPr lang="en-US" altLang="zh-CN" b="1" dirty="0"/>
          </a:p>
          <a:p>
            <a:r>
              <a:rPr lang="en-US" altLang="zh-CN" b="1" dirty="0"/>
              <a:t>4 </a:t>
            </a:r>
            <a:r>
              <a:rPr lang="zh-CN" altLang="en-US" b="1" dirty="0"/>
              <a:t>将</a:t>
            </a:r>
            <a:r>
              <a:rPr lang="en-US" altLang="zh-CN" b="1" dirty="0" err="1"/>
              <a:t>root.val</a:t>
            </a:r>
            <a:r>
              <a:rPr lang="zh-CN" altLang="en-US" b="1" dirty="0"/>
              <a:t>加入</a:t>
            </a:r>
            <a:r>
              <a:rPr lang="en-US" altLang="zh-CN" b="1" dirty="0" err="1"/>
              <a:t>valueList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9900"/>
                </a:solidFill>
              </a:rPr>
              <a:t>中序遍历在此体现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5 </a:t>
            </a:r>
            <a:r>
              <a:rPr lang="zh-CN" altLang="en-US" b="1" dirty="0"/>
              <a:t>如果</a:t>
            </a:r>
            <a:r>
              <a:rPr lang="en-US" altLang="zh-CN" b="1" dirty="0" err="1"/>
              <a:t>validateBST</a:t>
            </a:r>
            <a:r>
              <a:rPr lang="en-US" altLang="zh-CN" b="1" dirty="0"/>
              <a:t>(</a:t>
            </a:r>
            <a:r>
              <a:rPr lang="en-US" altLang="zh-CN" b="1" dirty="0" err="1"/>
              <a:t>root.right</a:t>
            </a:r>
            <a:r>
              <a:rPr lang="en-US" altLang="zh-CN" b="1" dirty="0"/>
              <a:t>, </a:t>
            </a:r>
            <a:r>
              <a:rPr lang="en-US" altLang="zh-CN" b="1" dirty="0" err="1"/>
              <a:t>valueList</a:t>
            </a:r>
            <a:r>
              <a:rPr lang="en-US" altLang="zh-CN" b="1" dirty="0"/>
              <a:t>)</a:t>
            </a:r>
            <a:r>
              <a:rPr lang="zh-CN" altLang="en-US" b="1" dirty="0"/>
              <a:t>等于</a:t>
            </a:r>
            <a:r>
              <a:rPr lang="en-US" altLang="zh-CN" b="1" dirty="0"/>
              <a:t>false</a:t>
            </a:r>
            <a:r>
              <a:rPr lang="zh-CN" altLang="en-US" b="1" dirty="0"/>
              <a:t>，返回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6 </a:t>
            </a:r>
            <a:r>
              <a:rPr lang="zh-CN" altLang="en-US" b="1" dirty="0"/>
              <a:t>返回</a:t>
            </a:r>
            <a:r>
              <a:rPr lang="en-US" altLang="zh-CN" b="1" dirty="0"/>
              <a:t>true</a:t>
            </a:r>
          </a:p>
          <a:p>
            <a:r>
              <a:rPr lang="zh-CN" altLang="en-US" b="1" dirty="0">
                <a:solidFill>
                  <a:srgbClr val="6600FF"/>
                </a:solidFill>
              </a:rPr>
              <a:t>主函数</a:t>
            </a:r>
            <a:r>
              <a:rPr lang="zh-CN" altLang="en-US" b="1" dirty="0"/>
              <a:t>：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为空，返回</a:t>
            </a:r>
            <a:r>
              <a:rPr lang="en-US" altLang="zh-CN" b="1" dirty="0"/>
              <a:t>true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valueList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/>
              <a:t>返回</a:t>
            </a:r>
            <a:r>
              <a:rPr lang="en-US" altLang="zh-CN" b="1" dirty="0" err="1"/>
              <a:t>validateBST</a:t>
            </a:r>
            <a:r>
              <a:rPr lang="en-US" altLang="zh-CN" b="1" dirty="0"/>
              <a:t>(root, </a:t>
            </a:r>
            <a:r>
              <a:rPr lang="en-US" altLang="zh-CN" b="1" dirty="0" err="1"/>
              <a:t>valueList</a:t>
            </a:r>
            <a:r>
              <a:rPr lang="en-US" altLang="zh-CN" b="1" dirty="0"/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82977C-8A01-4CDF-ACB8-32F880A88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05" y="0"/>
            <a:ext cx="6282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6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98. Validate Binary Search Tree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27481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解法四：</a:t>
            </a:r>
            <a:r>
              <a:rPr lang="zh-CN" altLang="en-US" b="1" dirty="0">
                <a:solidFill>
                  <a:srgbClr val="0000CC"/>
                </a:solidFill>
              </a:rPr>
              <a:t>非递归中序遍历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/>
              <a:t>root</a:t>
            </a:r>
            <a:r>
              <a:rPr lang="zh-CN" altLang="en-US" b="1" dirty="0"/>
              <a:t>等于</a:t>
            </a:r>
            <a:r>
              <a:rPr lang="en-US" altLang="zh-CN" b="1" dirty="0"/>
              <a:t>null</a:t>
            </a:r>
            <a:r>
              <a:rPr lang="zh-CN" altLang="en-US" b="1" dirty="0"/>
              <a:t>，返回</a:t>
            </a:r>
            <a:r>
              <a:rPr lang="en-US" altLang="zh-CN" b="1" dirty="0"/>
              <a:t>true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初始化栈</a:t>
            </a:r>
            <a:r>
              <a:rPr lang="en-US" altLang="zh-CN" b="1" dirty="0" err="1"/>
              <a:t>nodeStack</a:t>
            </a:r>
            <a:r>
              <a:rPr lang="zh-CN" altLang="en-US" b="1" dirty="0"/>
              <a:t>，初始化</a:t>
            </a:r>
            <a:r>
              <a:rPr lang="en-US" altLang="zh-CN" b="1" dirty="0" err="1"/>
              <a:t>previousNode</a:t>
            </a:r>
            <a:r>
              <a:rPr lang="zh-CN" altLang="en-US" b="1" dirty="0"/>
              <a:t>为</a:t>
            </a:r>
            <a:r>
              <a:rPr lang="en-US" altLang="zh-CN" b="1" dirty="0"/>
              <a:t>null</a:t>
            </a:r>
            <a:r>
              <a:rPr lang="zh-CN" altLang="en-US" b="1" dirty="0"/>
              <a:t>，</a:t>
            </a:r>
            <a:r>
              <a:rPr lang="en-US" altLang="zh-CN" b="1" dirty="0" err="1"/>
              <a:t>eachNode</a:t>
            </a:r>
            <a:r>
              <a:rPr lang="zh-CN" altLang="en-US" b="1" dirty="0"/>
              <a:t>为</a:t>
            </a:r>
            <a:r>
              <a:rPr lang="en-US" altLang="zh-CN" b="1" dirty="0"/>
              <a:t>root</a:t>
            </a:r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9900CC"/>
                </a:solidFill>
              </a:rPr>
              <a:t>在</a:t>
            </a:r>
            <a:r>
              <a:rPr lang="en-US" altLang="zh-CN" b="1" dirty="0" err="1">
                <a:solidFill>
                  <a:srgbClr val="9900CC"/>
                </a:solidFill>
              </a:rPr>
              <a:t>nodeStack</a:t>
            </a:r>
            <a:r>
              <a:rPr lang="zh-CN" altLang="en-US" b="1" dirty="0">
                <a:solidFill>
                  <a:srgbClr val="9900CC"/>
                </a:solidFill>
              </a:rPr>
              <a:t>非空或者</a:t>
            </a:r>
            <a:r>
              <a:rPr lang="en-US" altLang="zh-CN" b="1" dirty="0" err="1">
                <a:solidFill>
                  <a:srgbClr val="9900CC"/>
                </a:solidFill>
              </a:rPr>
              <a:t>eachNode</a:t>
            </a:r>
            <a:r>
              <a:rPr lang="zh-CN" altLang="en-US" b="1" dirty="0">
                <a:solidFill>
                  <a:srgbClr val="9900CC"/>
                </a:solidFill>
              </a:rPr>
              <a:t>非空的情况下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3.1 </a:t>
            </a:r>
            <a:r>
              <a:rPr lang="zh-CN" altLang="en-US" b="1" dirty="0">
                <a:solidFill>
                  <a:srgbClr val="FF0066"/>
                </a:solidFill>
              </a:rPr>
              <a:t>在</a:t>
            </a:r>
            <a:r>
              <a:rPr lang="en-US" altLang="zh-CN" b="1" dirty="0" err="1">
                <a:solidFill>
                  <a:srgbClr val="FF0066"/>
                </a:solidFill>
              </a:rPr>
              <a:t>eachNode</a:t>
            </a:r>
            <a:r>
              <a:rPr lang="zh-CN" altLang="en-US" b="1" dirty="0">
                <a:solidFill>
                  <a:srgbClr val="FF0066"/>
                </a:solidFill>
              </a:rPr>
              <a:t>非空的情况下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		</a:t>
            </a:r>
            <a:r>
              <a:rPr lang="en-US" altLang="zh-CN" b="1" dirty="0"/>
              <a:t>3.1.1 </a:t>
            </a:r>
            <a:r>
              <a:rPr lang="zh-CN" altLang="en-US" b="1" dirty="0"/>
              <a:t>将</a:t>
            </a:r>
            <a:r>
              <a:rPr lang="en-US" altLang="zh-CN" b="1" dirty="0" err="1"/>
              <a:t>eachNode</a:t>
            </a:r>
            <a:r>
              <a:rPr lang="zh-CN" altLang="en-US" b="1" dirty="0"/>
              <a:t>入栈</a:t>
            </a:r>
          </a:p>
          <a:p>
            <a:r>
              <a:rPr lang="zh-CN" altLang="en-US" b="1" dirty="0"/>
              <a:t>		</a:t>
            </a:r>
            <a:r>
              <a:rPr lang="en-US" altLang="zh-CN" b="1" dirty="0"/>
              <a:t>3.1.2 </a:t>
            </a:r>
            <a:r>
              <a:rPr lang="zh-CN" altLang="en-US" b="1" dirty="0"/>
              <a:t>将</a:t>
            </a:r>
            <a:r>
              <a:rPr lang="en-US" altLang="zh-CN" b="1" dirty="0" err="1"/>
              <a:t>eachNode.left</a:t>
            </a:r>
            <a:r>
              <a:rPr lang="zh-CN" altLang="en-US" b="1" dirty="0"/>
              <a:t>赋值给</a:t>
            </a:r>
            <a:r>
              <a:rPr lang="en-US" altLang="zh-CN" b="1" dirty="0" err="1"/>
              <a:t>eachNode</a:t>
            </a:r>
            <a:endParaRPr lang="en-US" altLang="zh-CN" b="1" dirty="0"/>
          </a:p>
          <a:p>
            <a:r>
              <a:rPr lang="en-US" altLang="zh-CN" b="1" dirty="0"/>
              <a:t>	3.2 </a:t>
            </a:r>
            <a:r>
              <a:rPr lang="zh-CN" altLang="en-US" b="1" dirty="0"/>
              <a:t>栈顶元素出栈，赋值给</a:t>
            </a:r>
            <a:r>
              <a:rPr lang="en-US" altLang="zh-CN" b="1" dirty="0" err="1"/>
              <a:t>eachNode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9900"/>
                </a:solidFill>
              </a:rPr>
              <a:t>中序遍历在此体现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en-US" altLang="zh-CN" b="1" dirty="0"/>
              <a:t>	3.3 </a:t>
            </a:r>
            <a:r>
              <a:rPr lang="zh-CN" altLang="en-US" b="1" dirty="0">
                <a:solidFill>
                  <a:srgbClr val="CC6600"/>
                </a:solidFill>
              </a:rPr>
              <a:t>如果</a:t>
            </a:r>
            <a:r>
              <a:rPr lang="en-US" altLang="zh-CN" b="1" dirty="0" err="1">
                <a:solidFill>
                  <a:srgbClr val="CC6600"/>
                </a:solidFill>
              </a:rPr>
              <a:t>previousNode</a:t>
            </a:r>
            <a:r>
              <a:rPr lang="en-US" altLang="zh-CN" b="1" dirty="0">
                <a:solidFill>
                  <a:srgbClr val="CC6600"/>
                </a:solidFill>
              </a:rPr>
              <a:t> != null &amp;&amp; </a:t>
            </a:r>
            <a:r>
              <a:rPr lang="en-US" altLang="zh-CN" b="1" dirty="0" err="1">
                <a:solidFill>
                  <a:srgbClr val="CC6600"/>
                </a:solidFill>
              </a:rPr>
              <a:t>previousNode.val</a:t>
            </a:r>
            <a:r>
              <a:rPr lang="en-US" altLang="zh-CN" b="1" dirty="0">
                <a:solidFill>
                  <a:srgbClr val="CC6600"/>
                </a:solidFill>
              </a:rPr>
              <a:t> &gt;= </a:t>
            </a:r>
            <a:r>
              <a:rPr lang="en-US" altLang="zh-CN" b="1" dirty="0" err="1">
                <a:solidFill>
                  <a:srgbClr val="CC6600"/>
                </a:solidFill>
              </a:rPr>
              <a:t>eachNode.val</a:t>
            </a:r>
            <a:r>
              <a:rPr lang="zh-CN" altLang="en-US" b="1" dirty="0">
                <a:solidFill>
                  <a:srgbClr val="CC6600"/>
                </a:solidFill>
              </a:rPr>
              <a:t>，则</a:t>
            </a:r>
            <a:r>
              <a:rPr lang="zh-CN" altLang="en-US" b="1">
                <a:solidFill>
                  <a:srgbClr val="CC6600"/>
                </a:solidFill>
              </a:rPr>
              <a:t>返回</a:t>
            </a:r>
            <a:r>
              <a:rPr lang="en-US" altLang="zh-CN" b="1">
                <a:solidFill>
                  <a:srgbClr val="CC6600"/>
                </a:solidFill>
              </a:rPr>
              <a:t>false</a:t>
            </a:r>
            <a:r>
              <a:rPr lang="zh-CN" altLang="en-US" b="1"/>
              <a:t> （</a:t>
            </a:r>
            <a:r>
              <a:rPr lang="zh-CN" altLang="en-US" b="1">
                <a:solidFill>
                  <a:srgbClr val="0000CC"/>
                </a:solidFill>
              </a:rPr>
              <a:t>如果是</a:t>
            </a:r>
            <a:r>
              <a:rPr lang="en-US" altLang="zh-CN" b="1">
                <a:solidFill>
                  <a:srgbClr val="0000CC"/>
                </a:solidFill>
              </a:rPr>
              <a:t>BST</a:t>
            </a:r>
            <a:r>
              <a:rPr lang="zh-CN" altLang="en-US" b="1">
                <a:solidFill>
                  <a:srgbClr val="0000CC"/>
                </a:solidFill>
              </a:rPr>
              <a:t>，中序遍历结果为递增序列</a:t>
            </a:r>
            <a:r>
              <a:rPr lang="zh-CN" altLang="en-US" b="1"/>
              <a:t>）</a:t>
            </a:r>
            <a:endParaRPr lang="en-US" altLang="zh-CN" b="1" dirty="0">
              <a:solidFill>
                <a:srgbClr val="CC6600"/>
              </a:solidFill>
            </a:endParaRPr>
          </a:p>
          <a:p>
            <a:r>
              <a:rPr lang="en-US" altLang="zh-CN" b="1" dirty="0"/>
              <a:t>	3.4 </a:t>
            </a:r>
            <a:r>
              <a:rPr lang="zh-CN" altLang="en-US" b="1" dirty="0"/>
              <a:t>将</a:t>
            </a:r>
            <a:r>
              <a:rPr lang="en-US" altLang="zh-CN" b="1" dirty="0" err="1"/>
              <a:t>eachNode</a:t>
            </a:r>
            <a:r>
              <a:rPr lang="zh-CN" altLang="en-US" b="1" dirty="0"/>
              <a:t>赋值</a:t>
            </a:r>
            <a:r>
              <a:rPr lang="zh-CN" altLang="en-US" b="1"/>
              <a:t>给</a:t>
            </a:r>
            <a:r>
              <a:rPr lang="en-US" altLang="zh-CN" b="1"/>
              <a:t>previousNode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0000CC"/>
                </a:solidFill>
              </a:rPr>
              <a:t>当前节点赋值给上一个节点</a:t>
            </a:r>
            <a:r>
              <a:rPr lang="zh-CN" altLang="en-US" b="1"/>
              <a:t>）</a:t>
            </a:r>
            <a:endParaRPr lang="en-US" altLang="zh-CN" b="1" dirty="0"/>
          </a:p>
          <a:p>
            <a:r>
              <a:rPr lang="en-US" altLang="zh-CN" b="1" dirty="0"/>
              <a:t>	3.5 </a:t>
            </a:r>
            <a:r>
              <a:rPr lang="zh-CN" altLang="en-US" b="1" dirty="0"/>
              <a:t>将</a:t>
            </a:r>
            <a:r>
              <a:rPr lang="en-US" altLang="zh-CN" b="1" dirty="0" err="1"/>
              <a:t>eachNode.right</a:t>
            </a:r>
            <a:r>
              <a:rPr lang="zh-CN" altLang="en-US" b="1" dirty="0"/>
              <a:t>赋值</a:t>
            </a:r>
            <a:r>
              <a:rPr lang="zh-CN" altLang="en-US" b="1"/>
              <a:t>给</a:t>
            </a:r>
            <a:r>
              <a:rPr lang="en-US" altLang="zh-CN" b="1"/>
              <a:t>eachNode</a:t>
            </a:r>
            <a:r>
              <a:rPr lang="zh-CN" altLang="en-US" b="1"/>
              <a:t>（</a:t>
            </a:r>
            <a:r>
              <a:rPr lang="zh-CN" altLang="en-US" b="1">
                <a:solidFill>
                  <a:srgbClr val="0000CC"/>
                </a:solidFill>
              </a:rPr>
              <a:t>当前节点的右孩子赋值给当前节点</a:t>
            </a:r>
            <a:r>
              <a:rPr lang="zh-CN" altLang="en-US" b="1"/>
              <a:t>）</a:t>
            </a:r>
            <a:endParaRPr lang="en-US" altLang="zh-CN" b="1" dirty="0"/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/>
              <a:t>true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E685D0-E7CE-44B2-9231-A288E45F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97" y="334994"/>
            <a:ext cx="5948003" cy="61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6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560. Subarray Sum Equals K</a:t>
            </a:r>
            <a:endParaRPr lang="zh-CN" altLang="en-US" cap="none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BA06A3-E4FD-42DD-B3DF-BEE65E874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08" y="1451822"/>
            <a:ext cx="10121183" cy="437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0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560. Subarray Sum Equals K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2" y="669989"/>
            <a:ext cx="627481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0000CC"/>
                </a:solidFill>
              </a:rPr>
              <a:t>累加后作差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O(n^2)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假设原始数组</a:t>
            </a:r>
            <a:r>
              <a:rPr lang="en-US" altLang="zh-CN" b="1" dirty="0"/>
              <a:t>A</a:t>
            </a:r>
            <a:r>
              <a:rPr lang="zh-CN" altLang="en-US" b="1" dirty="0"/>
              <a:t>为</a:t>
            </a:r>
            <a:r>
              <a:rPr lang="en-US" altLang="zh-CN" b="1" dirty="0"/>
              <a:t>[-1, 1, -1, 1]</a:t>
            </a:r>
            <a:r>
              <a:rPr lang="zh-CN" altLang="en-US" b="1" dirty="0"/>
              <a:t>，</a:t>
            </a:r>
            <a:r>
              <a:rPr lang="en-US" altLang="zh-CN" b="1" dirty="0"/>
              <a:t>k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如果参数非法或为空，返回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9900CC"/>
                </a:solidFill>
              </a:rPr>
              <a:t>累加</a:t>
            </a:r>
            <a:r>
              <a:rPr lang="en-US" altLang="zh-CN" b="1" dirty="0">
                <a:solidFill>
                  <a:srgbClr val="9900CC"/>
                </a:solidFill>
              </a:rPr>
              <a:t>A</a:t>
            </a:r>
            <a:r>
              <a:rPr lang="zh-CN" altLang="en-US" b="1" dirty="0">
                <a:solidFill>
                  <a:srgbClr val="9900CC"/>
                </a:solidFill>
              </a:rPr>
              <a:t>数组，存入数组</a:t>
            </a:r>
            <a:r>
              <a:rPr lang="en-US" altLang="zh-CN" b="1" dirty="0">
                <a:solidFill>
                  <a:srgbClr val="9900CC"/>
                </a:solidFill>
              </a:rPr>
              <a:t>B</a:t>
            </a:r>
            <a:r>
              <a:rPr lang="zh-CN" altLang="en-US" b="1" dirty="0"/>
              <a:t>，即</a:t>
            </a:r>
            <a:r>
              <a:rPr lang="en-US" altLang="zh-CN" b="1" dirty="0"/>
              <a:t>[0, -1, 0, -1, 0]</a:t>
            </a:r>
            <a:r>
              <a:rPr lang="zh-CN" altLang="en-US" b="1" dirty="0"/>
              <a:t>，</a:t>
            </a:r>
            <a:r>
              <a:rPr lang="en-US" altLang="zh-CN" b="1" dirty="0">
                <a:solidFill>
                  <a:srgbClr val="CC6600"/>
                </a:solidFill>
              </a:rPr>
              <a:t>B[</a:t>
            </a:r>
            <a:r>
              <a:rPr lang="en-US" altLang="zh-CN" b="1" dirty="0" err="1">
                <a:solidFill>
                  <a:srgbClr val="CC6600"/>
                </a:solidFill>
              </a:rPr>
              <a:t>i</a:t>
            </a:r>
            <a:r>
              <a:rPr lang="en-US" altLang="zh-CN" b="1" dirty="0">
                <a:solidFill>
                  <a:srgbClr val="CC6600"/>
                </a:solidFill>
              </a:rPr>
              <a:t>]</a:t>
            </a:r>
            <a:r>
              <a:rPr lang="zh-CN" altLang="en-US" b="1" dirty="0">
                <a:solidFill>
                  <a:srgbClr val="CC6600"/>
                </a:solidFill>
              </a:rPr>
              <a:t>表示前</a:t>
            </a:r>
            <a:r>
              <a:rPr lang="en-US" altLang="zh-CN" b="1" dirty="0" err="1">
                <a:solidFill>
                  <a:srgbClr val="CC6600"/>
                </a:solidFill>
              </a:rPr>
              <a:t>i</a:t>
            </a:r>
            <a:r>
              <a:rPr lang="zh-CN" altLang="en-US" b="1" dirty="0">
                <a:solidFill>
                  <a:srgbClr val="CC6600"/>
                </a:solidFill>
              </a:rPr>
              <a:t>个数的和</a:t>
            </a:r>
            <a:r>
              <a:rPr lang="zh-CN" altLang="en-US" b="1" dirty="0"/>
              <a:t>（</a:t>
            </a:r>
            <a:r>
              <a:rPr lang="en-US" altLang="zh-CN" b="1" dirty="0" err="1"/>
              <a:t>i</a:t>
            </a:r>
            <a:r>
              <a:rPr lang="zh-CN" altLang="en-US" b="1" dirty="0"/>
              <a:t>的取值范围为</a:t>
            </a:r>
            <a:r>
              <a:rPr lang="en-US" altLang="zh-CN" b="1" dirty="0"/>
              <a:t>[0, n]</a:t>
            </a:r>
            <a:r>
              <a:rPr lang="zh-CN" altLang="en-US" b="1" dirty="0"/>
              <a:t>），前</a:t>
            </a:r>
            <a:r>
              <a:rPr lang="en-US" altLang="zh-CN" b="1" dirty="0"/>
              <a:t>0</a:t>
            </a:r>
            <a:r>
              <a:rPr lang="zh-CN" altLang="en-US" b="1" dirty="0"/>
              <a:t>个数的和为</a:t>
            </a:r>
            <a:r>
              <a:rPr lang="en-US" altLang="zh-CN" b="1" dirty="0"/>
              <a:t>0</a:t>
            </a:r>
            <a:r>
              <a:rPr lang="zh-CN" altLang="en-US" b="1" dirty="0"/>
              <a:t>，所以</a:t>
            </a:r>
            <a:r>
              <a:rPr lang="en-US" altLang="zh-CN" b="1" dirty="0"/>
              <a:t>B</a:t>
            </a:r>
            <a:r>
              <a:rPr lang="zh-CN" altLang="en-US" b="1" dirty="0"/>
              <a:t>数组大小是</a:t>
            </a:r>
            <a:r>
              <a:rPr lang="en-US" altLang="zh-CN" b="1" dirty="0"/>
              <a:t>n + 1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游标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/>
              <a:t>n - 1</a:t>
            </a:r>
            <a:r>
              <a:rPr lang="zh-CN" altLang="en-US" b="1" dirty="0"/>
              <a:t>，游标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从</a:t>
            </a:r>
            <a:r>
              <a:rPr lang="en-US" altLang="zh-CN" b="1" dirty="0" err="1"/>
              <a:t>i</a:t>
            </a:r>
            <a:r>
              <a:rPr lang="en-US" altLang="zh-CN" b="1" dirty="0"/>
              <a:t> + 1</a:t>
            </a:r>
            <a:r>
              <a:rPr lang="zh-CN" altLang="en-US" b="1" dirty="0"/>
              <a:t>遍历至</a:t>
            </a:r>
            <a:r>
              <a:rPr lang="en-US" altLang="zh-CN" b="1" dirty="0"/>
              <a:t>n</a:t>
            </a:r>
            <a:r>
              <a:rPr lang="zh-CN" altLang="en-US" b="1" dirty="0"/>
              <a:t>，依次执行如下操作：</a:t>
            </a:r>
          </a:p>
          <a:p>
            <a:r>
              <a:rPr lang="en-US" altLang="zh-CN" b="1" dirty="0"/>
              <a:t>3.1 </a:t>
            </a:r>
            <a:r>
              <a:rPr lang="zh-CN" altLang="en-US" b="1" dirty="0"/>
              <a:t>判断</a:t>
            </a:r>
            <a:r>
              <a:rPr lang="en-US" altLang="zh-CN" b="1" dirty="0"/>
              <a:t>B[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/>
              <a:t>] – B[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009900"/>
                </a:solidFill>
              </a:rPr>
              <a:t>值是否为</a:t>
            </a:r>
            <a:r>
              <a:rPr lang="en-US" altLang="zh-CN" b="1" dirty="0">
                <a:solidFill>
                  <a:srgbClr val="009900"/>
                </a:solidFill>
              </a:rPr>
              <a:t>k</a:t>
            </a:r>
          </a:p>
          <a:p>
            <a:r>
              <a:rPr lang="en-US" altLang="zh-CN" b="1" dirty="0"/>
              <a:t>	3.1.1 </a:t>
            </a:r>
            <a:r>
              <a:rPr lang="zh-CN" altLang="en-US" b="1" dirty="0"/>
              <a:t>是的话，说明</a:t>
            </a:r>
            <a:r>
              <a:rPr lang="en-US" altLang="zh-CN" b="1" dirty="0"/>
              <a:t>A</a:t>
            </a:r>
            <a:r>
              <a:rPr lang="zh-CN" altLang="en-US" b="1" dirty="0"/>
              <a:t>数组区间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 ,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- 1</a:t>
            </a:r>
            <a:r>
              <a:rPr lang="en-US" altLang="zh-CN" b="1" dirty="0"/>
              <a:t>]</a:t>
            </a:r>
            <a:r>
              <a:rPr lang="zh-CN" altLang="en-US" b="1" dirty="0"/>
              <a:t>是一个可行解，</a:t>
            </a:r>
            <a:r>
              <a:rPr lang="en-US" altLang="zh-CN" b="1" dirty="0" err="1"/>
              <a:t>finalResult</a:t>
            </a:r>
            <a:r>
              <a:rPr lang="en-US" altLang="zh-CN" b="1" dirty="0"/>
              <a:t>++</a:t>
            </a:r>
          </a:p>
          <a:p>
            <a:r>
              <a:rPr lang="en-US" altLang="zh-CN" b="1" dirty="0"/>
              <a:t>		 B[2] – B[0] == 0</a:t>
            </a:r>
            <a:r>
              <a:rPr lang="zh-CN" altLang="en-US" b="1" dirty="0"/>
              <a:t>（</a:t>
            </a:r>
            <a:r>
              <a:rPr lang="en-US" altLang="zh-CN" b="1" dirty="0"/>
              <a:t>A[0], A[1]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		 </a:t>
            </a:r>
            <a:r>
              <a:rPr lang="en-US" altLang="zh-CN" b="1" dirty="0"/>
              <a:t>B[4] – B[0] == 0</a:t>
            </a:r>
            <a:r>
              <a:rPr lang="zh-CN" altLang="en-US" b="1" dirty="0"/>
              <a:t>（</a:t>
            </a:r>
            <a:r>
              <a:rPr lang="en-US" altLang="zh-CN" b="1" dirty="0"/>
              <a:t>A[0], A[1], A[2], A[3]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		 </a:t>
            </a:r>
            <a:r>
              <a:rPr lang="en-US" altLang="zh-CN" b="1" dirty="0"/>
              <a:t>B[3] – B[1] == 0</a:t>
            </a:r>
            <a:r>
              <a:rPr lang="zh-CN" altLang="en-US" b="1" dirty="0"/>
              <a:t>（</a:t>
            </a:r>
            <a:r>
              <a:rPr lang="en-US" altLang="zh-CN" b="1" dirty="0"/>
              <a:t>A[1], A[2]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		 </a:t>
            </a:r>
            <a:r>
              <a:rPr lang="en-US" altLang="zh-CN" b="1" dirty="0"/>
              <a:t>B[4] – B[2] == 0 </a:t>
            </a:r>
            <a:r>
              <a:rPr lang="zh-CN" altLang="en-US" b="1" dirty="0"/>
              <a:t>（</a:t>
            </a:r>
            <a:r>
              <a:rPr lang="en-US" altLang="zh-CN" b="1" dirty="0"/>
              <a:t>A[2], A[3]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5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E072D9-4368-464C-B67F-3EBCDBD5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815" y="501276"/>
            <a:ext cx="5917185" cy="57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6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560. Subarray Sum Equals K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解法二：</a:t>
            </a:r>
            <a:r>
              <a:rPr lang="zh-CN" altLang="en-US" b="1" dirty="0">
                <a:solidFill>
                  <a:srgbClr val="0000CC"/>
                </a:solidFill>
              </a:rPr>
              <a:t>累加区间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O(n^2)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解法二是在解法一基础上进行简化，省去累加和数组</a:t>
            </a:r>
            <a:r>
              <a:rPr lang="en-US" altLang="zh-CN" b="1" dirty="0"/>
              <a:t>B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9900CC"/>
                </a:solidFill>
              </a:rPr>
              <a:t>只用一个变量</a:t>
            </a:r>
            <a:r>
              <a:rPr lang="en-US" altLang="zh-CN" b="1" dirty="0" err="1">
                <a:solidFill>
                  <a:srgbClr val="9900CC"/>
                </a:solidFill>
              </a:rPr>
              <a:t>eachSum</a:t>
            </a:r>
            <a:r>
              <a:rPr lang="zh-CN" altLang="en-US" b="1" dirty="0">
                <a:solidFill>
                  <a:srgbClr val="9900CC"/>
                </a:solidFill>
              </a:rPr>
              <a:t>，来记录每一轮遍历时的累加和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6600"/>
                </a:solidFill>
              </a:rPr>
              <a:t>每轮都将</a:t>
            </a:r>
            <a:r>
              <a:rPr lang="en-US" altLang="zh-CN" b="1" dirty="0" err="1">
                <a:solidFill>
                  <a:srgbClr val="CC6600"/>
                </a:solidFill>
              </a:rPr>
              <a:t>eachSum</a:t>
            </a:r>
            <a:r>
              <a:rPr lang="zh-CN" altLang="en-US" b="1" dirty="0">
                <a:solidFill>
                  <a:srgbClr val="CC6600"/>
                </a:solidFill>
              </a:rPr>
              <a:t>初始化为</a:t>
            </a:r>
            <a:r>
              <a:rPr lang="en-US" altLang="zh-CN" b="1" dirty="0">
                <a:solidFill>
                  <a:srgbClr val="CC6600"/>
                </a:solidFill>
              </a:rPr>
              <a:t>0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如果参数非法或为空，则返回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初始化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游标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0</a:t>
            </a:r>
            <a:r>
              <a:rPr lang="zh-CN" altLang="en-US" b="1" dirty="0"/>
              <a:t>遍历至</a:t>
            </a:r>
            <a:r>
              <a:rPr lang="en-US" altLang="zh-CN" b="1" dirty="0" err="1"/>
              <a:t>nums.length</a:t>
            </a:r>
            <a:r>
              <a:rPr lang="en-US" altLang="zh-CN" b="1" dirty="0"/>
              <a:t> – 1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3.1 </a:t>
            </a:r>
            <a:r>
              <a:rPr lang="en-US" altLang="zh-CN" b="1" dirty="0" err="1"/>
              <a:t>eachSum</a:t>
            </a:r>
            <a:r>
              <a:rPr lang="zh-CN" altLang="en-US" b="1" dirty="0"/>
              <a:t>重置为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	3.2 </a:t>
            </a:r>
            <a:r>
              <a:rPr lang="zh-CN" altLang="en-US" b="1" dirty="0"/>
              <a:t>游标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从</a:t>
            </a:r>
            <a:r>
              <a:rPr lang="en-US" altLang="zh-CN" b="1" dirty="0" err="1"/>
              <a:t>i</a:t>
            </a:r>
            <a:r>
              <a:rPr lang="zh-CN" altLang="en-US" b="1" dirty="0"/>
              <a:t>遍历至</a:t>
            </a:r>
            <a:r>
              <a:rPr lang="en-US" altLang="zh-CN" b="1" dirty="0" err="1"/>
              <a:t>nums.length</a:t>
            </a:r>
            <a:r>
              <a:rPr lang="en-US" altLang="zh-CN" b="1" dirty="0"/>
              <a:t> – 1</a:t>
            </a:r>
            <a:r>
              <a:rPr lang="zh-CN" altLang="en-US" b="1" dirty="0"/>
              <a:t>，依次执行如下操作：</a:t>
            </a:r>
          </a:p>
          <a:p>
            <a:r>
              <a:rPr lang="zh-CN" altLang="en-US" b="1" dirty="0"/>
              <a:t>		</a:t>
            </a:r>
            <a:r>
              <a:rPr lang="en-US" altLang="zh-CN" b="1" dirty="0"/>
              <a:t>3.2.1 </a:t>
            </a:r>
            <a:r>
              <a:rPr lang="en-US" altLang="zh-CN" b="1" dirty="0" err="1"/>
              <a:t>nums</a:t>
            </a:r>
            <a:r>
              <a:rPr lang="en-US" altLang="zh-CN" b="1" dirty="0"/>
              <a:t>[</a:t>
            </a:r>
            <a:r>
              <a:rPr lang="en-US" altLang="zh-CN" b="1" dirty="0">
                <a:solidFill>
                  <a:srgbClr val="FF0000"/>
                </a:solidFill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累加到</a:t>
            </a:r>
            <a:r>
              <a:rPr lang="en-US" altLang="zh-CN" b="1" dirty="0" err="1"/>
              <a:t>eachSum</a:t>
            </a:r>
            <a:r>
              <a:rPr lang="zh-CN" altLang="en-US" b="1" dirty="0"/>
              <a:t>，判断</a:t>
            </a:r>
            <a:r>
              <a:rPr lang="en-US" altLang="zh-CN" b="1" dirty="0" err="1"/>
              <a:t>eachSum</a:t>
            </a:r>
            <a:r>
              <a:rPr lang="zh-CN" altLang="en-US" b="1" dirty="0"/>
              <a:t>等于</a:t>
            </a:r>
            <a:r>
              <a:rPr lang="en-US" altLang="zh-CN" b="1" dirty="0"/>
              <a:t>k</a:t>
            </a:r>
            <a:r>
              <a:rPr lang="zh-CN" altLang="en-US" b="1" dirty="0"/>
              <a:t>，是否成立</a:t>
            </a:r>
          </a:p>
          <a:p>
            <a:r>
              <a:rPr lang="zh-CN" altLang="en-US" b="1" dirty="0"/>
              <a:t>			</a:t>
            </a:r>
            <a:r>
              <a:rPr lang="en-US" altLang="zh-CN" b="1" dirty="0"/>
              <a:t>3.2.1.1 </a:t>
            </a:r>
            <a:r>
              <a:rPr lang="zh-CN" altLang="en-US" b="1" dirty="0"/>
              <a:t>是的话，</a:t>
            </a:r>
            <a:r>
              <a:rPr lang="en-US" altLang="zh-CN" b="1" dirty="0" err="1"/>
              <a:t>finalResult</a:t>
            </a:r>
            <a:r>
              <a:rPr lang="en-US" altLang="zh-CN" b="1" dirty="0"/>
              <a:t>++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FBEC1-1D6F-4A33-AC7D-B2B20F22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803" y="294108"/>
            <a:ext cx="5853197" cy="607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4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0383" y="1489518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树状数组的定义和特点</a:t>
            </a:r>
            <a:endParaRPr lang="en-US" altLang="zh-CN" sz="2800" b="1" cap="none"/>
          </a:p>
          <a:p>
            <a:r>
              <a:rPr lang="zh-CN" altLang="en-US" sz="2800" b="1" cap="none"/>
              <a:t>树状数组的初始化</a:t>
            </a:r>
            <a:endParaRPr lang="en-US" altLang="zh-CN" sz="2800" b="1" cap="none"/>
          </a:p>
          <a:p>
            <a:r>
              <a:rPr lang="zh-CN" altLang="en-US" sz="2800" b="1" cap="none"/>
              <a:t>树状数组的更新</a:t>
            </a:r>
            <a:endParaRPr lang="en-US" altLang="zh-CN" sz="2800" b="1" cap="none"/>
          </a:p>
          <a:p>
            <a:r>
              <a:rPr lang="zh-CN" altLang="en-US" sz="2800" b="1" cap="none"/>
              <a:t>树状数组的区间查询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39" y="0"/>
            <a:ext cx="1924966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-135540"/>
            <a:ext cx="6274817" cy="27108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560. Subarray Sum Equals K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135540"/>
            <a:ext cx="6949441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500" dirty="0">
                <a:latin typeface="Albertus Medium" panose="020E0602030304020304" pitchFamily="34" charset="0"/>
              </a:rPr>
              <a:t>解法三：</a:t>
            </a:r>
            <a:r>
              <a:rPr lang="zh-CN" altLang="zh-CN" sz="1500" dirty="0">
                <a:solidFill>
                  <a:srgbClr val="0000CC"/>
                </a:solidFill>
                <a:latin typeface="Albertus Medium" panose="020E0602030304020304" pitchFamily="34" charset="0"/>
              </a:rPr>
              <a:t>哈希计数</a:t>
            </a:r>
            <a:r>
              <a:rPr lang="zh-CN" altLang="zh-CN" sz="1500" dirty="0">
                <a:latin typeface="Albertus Medium" panose="020E0602030304020304" pitchFamily="34" charset="0"/>
              </a:rPr>
              <a:t>（时间复杂度</a:t>
            </a:r>
            <a:r>
              <a:rPr lang="en-US" altLang="zh-CN" sz="1500" dirty="0">
                <a:latin typeface="Albertus Medium" panose="020E0602030304020304" pitchFamily="34" charset="0"/>
              </a:rPr>
              <a:t>O(n)</a:t>
            </a:r>
            <a:r>
              <a:rPr lang="zh-CN" altLang="zh-CN" sz="1500" dirty="0">
                <a:latin typeface="Albertus Medium" panose="020E0602030304020304" pitchFamily="34" charset="0"/>
              </a:rPr>
              <a:t>，空间复杂度</a:t>
            </a:r>
            <a:r>
              <a:rPr lang="en-US" altLang="zh-CN" sz="1500" dirty="0">
                <a:latin typeface="Albertus Medium" panose="020E0602030304020304" pitchFamily="34" charset="0"/>
              </a:rPr>
              <a:t>O(n)</a:t>
            </a:r>
            <a:r>
              <a:rPr lang="zh-CN" altLang="zh-CN" sz="1500" dirty="0">
                <a:latin typeface="Albertus Medium" panose="020E0602030304020304" pitchFamily="34" charset="0"/>
              </a:rPr>
              <a:t>）</a:t>
            </a:r>
          </a:p>
          <a:p>
            <a:r>
              <a:rPr lang="zh-CN" altLang="zh-CN" sz="1500" dirty="0">
                <a:latin typeface="Albertus Medium" panose="020E0602030304020304" pitchFamily="34" charset="0"/>
              </a:rPr>
              <a:t>假设输入数组为</a:t>
            </a:r>
            <a:r>
              <a:rPr lang="en-US" altLang="zh-CN" sz="1500" dirty="0">
                <a:latin typeface="Albertus Medium" panose="020E0602030304020304" pitchFamily="34" charset="0"/>
              </a:rPr>
              <a:t>A [1, 2, -1, 1, 3]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k</a:t>
            </a:r>
            <a:r>
              <a:rPr lang="zh-CN" altLang="zh-CN" sz="1500" dirty="0">
                <a:latin typeface="Albertus Medium" panose="020E0602030304020304" pitchFamily="34" charset="0"/>
              </a:rPr>
              <a:t>为</a:t>
            </a:r>
            <a:r>
              <a:rPr lang="en-US" altLang="zh-CN" sz="1500" dirty="0">
                <a:latin typeface="Albertus Medium" panose="020E0602030304020304" pitchFamily="34" charset="0"/>
              </a:rPr>
              <a:t>3</a:t>
            </a:r>
            <a:r>
              <a:rPr lang="zh-CN" altLang="zh-CN" sz="1500" dirty="0">
                <a:latin typeface="Albertus Medium" panose="020E0602030304020304" pitchFamily="34" charset="0"/>
              </a:rPr>
              <a:t>，累加和数组为</a:t>
            </a:r>
            <a:r>
              <a:rPr lang="en-US" altLang="zh-CN" sz="1500" dirty="0">
                <a:latin typeface="Albertus Medium" panose="020E0602030304020304" pitchFamily="34" charset="0"/>
              </a:rPr>
              <a:t>B [0, 1, 3, 2, 3, 6]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B[</a:t>
            </a:r>
            <a:r>
              <a:rPr lang="en-US" altLang="zh-CN" sz="1500" dirty="0" err="1">
                <a:latin typeface="Albertus Medium" panose="020E0602030304020304" pitchFamily="34" charset="0"/>
              </a:rPr>
              <a:t>i</a:t>
            </a:r>
            <a:r>
              <a:rPr lang="en-US" altLang="zh-CN" sz="1500" dirty="0">
                <a:latin typeface="Albertus Medium" panose="020E0602030304020304" pitchFamily="34" charset="0"/>
              </a:rPr>
              <a:t>]</a:t>
            </a:r>
            <a:r>
              <a:rPr lang="zh-CN" altLang="zh-CN" sz="1500" dirty="0">
                <a:latin typeface="Albertus Medium" panose="020E0602030304020304" pitchFamily="34" charset="0"/>
              </a:rPr>
              <a:t>的含义与解法一相同。</a:t>
            </a:r>
          </a:p>
          <a:p>
            <a:r>
              <a:rPr lang="zh-CN" altLang="zh-CN" sz="1500" dirty="0">
                <a:latin typeface="Albertus Medium" panose="020E0602030304020304" pitchFamily="34" charset="0"/>
              </a:rPr>
              <a:t>根据解法一，可知</a:t>
            </a:r>
            <a:r>
              <a:rPr lang="en-US" altLang="zh-CN" sz="1500" dirty="0">
                <a:solidFill>
                  <a:srgbClr val="9900CC"/>
                </a:solidFill>
                <a:latin typeface="Albertus Medium" panose="020E0602030304020304" pitchFamily="34" charset="0"/>
              </a:rPr>
              <a:t>B[</a:t>
            </a:r>
            <a:r>
              <a:rPr lang="en-US" altLang="zh-CN" sz="1500" dirty="0">
                <a:solidFill>
                  <a:srgbClr val="FF0000"/>
                </a:solidFill>
                <a:latin typeface="Albertus Medium" panose="020E0602030304020304" pitchFamily="34" charset="0"/>
              </a:rPr>
              <a:t>j</a:t>
            </a:r>
            <a:r>
              <a:rPr lang="en-US" altLang="zh-CN" sz="1500" dirty="0">
                <a:solidFill>
                  <a:srgbClr val="9900CC"/>
                </a:solidFill>
                <a:latin typeface="Albertus Medium" panose="020E0602030304020304" pitchFamily="34" charset="0"/>
              </a:rPr>
              <a:t>] – B[</a:t>
            </a:r>
            <a:r>
              <a:rPr lang="en-US" altLang="zh-CN" sz="1500" dirty="0" err="1">
                <a:solidFill>
                  <a:srgbClr val="9900CC"/>
                </a:solidFill>
                <a:latin typeface="Albertus Medium" panose="020E0602030304020304" pitchFamily="34" charset="0"/>
              </a:rPr>
              <a:t>i</a:t>
            </a:r>
            <a:r>
              <a:rPr lang="en-US" altLang="zh-CN" sz="1500" dirty="0">
                <a:solidFill>
                  <a:srgbClr val="9900CC"/>
                </a:solidFill>
                <a:latin typeface="Albertus Medium" panose="020E0602030304020304" pitchFamily="34" charset="0"/>
              </a:rPr>
              <a:t>] == k</a:t>
            </a:r>
            <a:r>
              <a:rPr lang="zh-CN" altLang="zh-CN" sz="1500" dirty="0">
                <a:solidFill>
                  <a:srgbClr val="9900CC"/>
                </a:solidFill>
                <a:latin typeface="Albertus Medium" panose="020E0602030304020304" pitchFamily="34" charset="0"/>
              </a:rPr>
              <a:t>时，区间</a:t>
            </a:r>
            <a:r>
              <a:rPr lang="en-US" altLang="zh-CN" sz="1500" dirty="0">
                <a:solidFill>
                  <a:srgbClr val="9900CC"/>
                </a:solidFill>
                <a:latin typeface="Albertus Medium" panose="020E0602030304020304" pitchFamily="34" charset="0"/>
              </a:rPr>
              <a:t>[</a:t>
            </a:r>
            <a:r>
              <a:rPr lang="en-US" altLang="zh-CN" sz="1500" dirty="0" err="1">
                <a:solidFill>
                  <a:srgbClr val="9900CC"/>
                </a:solidFill>
                <a:latin typeface="Albertus Medium" panose="020E0602030304020304" pitchFamily="34" charset="0"/>
              </a:rPr>
              <a:t>i</a:t>
            </a:r>
            <a:r>
              <a:rPr lang="en-US" altLang="zh-CN" sz="1500" dirty="0">
                <a:solidFill>
                  <a:srgbClr val="9900CC"/>
                </a:solidFill>
                <a:latin typeface="Albertus Medium" panose="020E0602030304020304" pitchFamily="34" charset="0"/>
              </a:rPr>
              <a:t> + 1, </a:t>
            </a:r>
            <a:r>
              <a:rPr lang="en-US" altLang="zh-CN" sz="1500" dirty="0">
                <a:solidFill>
                  <a:srgbClr val="FF0000"/>
                </a:solidFill>
                <a:latin typeface="Albertus Medium" panose="020E0602030304020304" pitchFamily="34" charset="0"/>
              </a:rPr>
              <a:t>j</a:t>
            </a:r>
            <a:r>
              <a:rPr lang="en-US" altLang="zh-CN" sz="1500" dirty="0">
                <a:solidFill>
                  <a:srgbClr val="9900CC"/>
                </a:solidFill>
                <a:latin typeface="Albertus Medium" panose="020E0602030304020304" pitchFamily="34" charset="0"/>
              </a:rPr>
              <a:t>]</a:t>
            </a:r>
            <a:r>
              <a:rPr lang="zh-CN" altLang="en-US" sz="1500" dirty="0">
                <a:solidFill>
                  <a:srgbClr val="9900CC"/>
                </a:solidFill>
                <a:latin typeface="Albertus Medium" panose="020E0602030304020304" pitchFamily="34" charset="0"/>
              </a:rPr>
              <a:t>（</a:t>
            </a:r>
            <a:r>
              <a:rPr lang="zh-CN" altLang="en-US" sz="1500" dirty="0">
                <a:solidFill>
                  <a:srgbClr val="009900"/>
                </a:solidFill>
                <a:latin typeface="Albertus Medium" panose="020E0602030304020304" pitchFamily="34" charset="0"/>
              </a:rPr>
              <a:t>对应</a:t>
            </a:r>
            <a:r>
              <a:rPr lang="en-US" altLang="zh-CN" sz="1500" dirty="0">
                <a:solidFill>
                  <a:srgbClr val="009900"/>
                </a:solidFill>
                <a:latin typeface="Albertus Medium" panose="020E0602030304020304" pitchFamily="34" charset="0"/>
              </a:rPr>
              <a:t>A</a:t>
            </a:r>
            <a:r>
              <a:rPr lang="zh-CN" altLang="en-US" sz="1500" dirty="0">
                <a:solidFill>
                  <a:srgbClr val="009900"/>
                </a:solidFill>
                <a:latin typeface="Albertus Medium" panose="020E0602030304020304" pitchFamily="34" charset="0"/>
              </a:rPr>
              <a:t>数组的区间为</a:t>
            </a:r>
            <a:r>
              <a:rPr lang="en-US" altLang="zh-CN" sz="1500" dirty="0">
                <a:solidFill>
                  <a:srgbClr val="009900"/>
                </a:solidFill>
                <a:latin typeface="Albertus Medium" panose="020E0602030304020304" pitchFamily="34" charset="0"/>
              </a:rPr>
              <a:t>[</a:t>
            </a:r>
            <a:r>
              <a:rPr lang="en-US" altLang="zh-CN" sz="1500" dirty="0" err="1">
                <a:solidFill>
                  <a:srgbClr val="009900"/>
                </a:solidFill>
                <a:latin typeface="Albertus Medium" panose="020E0602030304020304" pitchFamily="34" charset="0"/>
              </a:rPr>
              <a:t>i</a:t>
            </a:r>
            <a:r>
              <a:rPr lang="en-US" altLang="zh-CN" sz="1500" dirty="0">
                <a:solidFill>
                  <a:srgbClr val="009900"/>
                </a:solidFill>
                <a:latin typeface="Albertus Medium" panose="020E0602030304020304" pitchFamily="34" charset="0"/>
              </a:rPr>
              <a:t>, </a:t>
            </a:r>
            <a:r>
              <a:rPr lang="en-US" altLang="zh-CN" sz="1500" dirty="0">
                <a:solidFill>
                  <a:srgbClr val="FF0000"/>
                </a:solidFill>
                <a:latin typeface="Albertus Medium" panose="020E0602030304020304" pitchFamily="34" charset="0"/>
              </a:rPr>
              <a:t>j</a:t>
            </a:r>
            <a:r>
              <a:rPr lang="en-US" altLang="zh-CN" sz="1500" dirty="0">
                <a:solidFill>
                  <a:srgbClr val="009900"/>
                </a:solidFill>
                <a:latin typeface="Albertus Medium" panose="020E0602030304020304" pitchFamily="34" charset="0"/>
              </a:rPr>
              <a:t> - 1]</a:t>
            </a:r>
            <a:r>
              <a:rPr lang="zh-CN" altLang="en-US" sz="1500" dirty="0">
                <a:solidFill>
                  <a:srgbClr val="9900CC"/>
                </a:solidFill>
                <a:latin typeface="Albertus Medium" panose="020E0602030304020304" pitchFamily="34" charset="0"/>
              </a:rPr>
              <a:t>）</a:t>
            </a:r>
            <a:r>
              <a:rPr lang="zh-CN" altLang="zh-CN" sz="1500" dirty="0">
                <a:solidFill>
                  <a:srgbClr val="9900CC"/>
                </a:solidFill>
                <a:latin typeface="Albertus Medium" panose="020E0602030304020304" pitchFamily="34" charset="0"/>
              </a:rPr>
              <a:t>为一个有效解</a:t>
            </a:r>
            <a:r>
              <a:rPr lang="zh-CN" altLang="zh-CN" sz="1500" dirty="0">
                <a:latin typeface="Albertus Medium" panose="020E0602030304020304" pitchFamily="34" charset="0"/>
              </a:rPr>
              <a:t>。</a:t>
            </a:r>
          </a:p>
          <a:p>
            <a:r>
              <a:rPr lang="zh-CN" altLang="zh-CN" sz="1500" dirty="0">
                <a:latin typeface="Albertus Medium" panose="020E0602030304020304" pitchFamily="34" charset="0"/>
              </a:rPr>
              <a:t>所以，可以将等式变形为：</a:t>
            </a:r>
            <a:r>
              <a:rPr lang="en-US" altLang="zh-CN" sz="1500" dirty="0">
                <a:solidFill>
                  <a:srgbClr val="009900"/>
                </a:solidFill>
                <a:latin typeface="Albertus Medium" panose="020E0602030304020304" pitchFamily="34" charset="0"/>
              </a:rPr>
              <a:t>B[</a:t>
            </a:r>
            <a:r>
              <a:rPr lang="en-US" altLang="zh-CN" sz="1500" dirty="0">
                <a:solidFill>
                  <a:srgbClr val="FF0000"/>
                </a:solidFill>
                <a:latin typeface="Albertus Medium" panose="020E0602030304020304" pitchFamily="34" charset="0"/>
              </a:rPr>
              <a:t>j</a:t>
            </a:r>
            <a:r>
              <a:rPr lang="en-US" altLang="zh-CN" sz="1500" dirty="0">
                <a:solidFill>
                  <a:srgbClr val="009900"/>
                </a:solidFill>
                <a:latin typeface="Albertus Medium" panose="020E0602030304020304" pitchFamily="34" charset="0"/>
              </a:rPr>
              <a:t>] – k == B[</a:t>
            </a:r>
            <a:r>
              <a:rPr lang="en-US" altLang="zh-CN" sz="1500" dirty="0" err="1">
                <a:solidFill>
                  <a:srgbClr val="009900"/>
                </a:solidFill>
                <a:latin typeface="Albertus Medium" panose="020E0602030304020304" pitchFamily="34" charset="0"/>
              </a:rPr>
              <a:t>i</a:t>
            </a:r>
            <a:r>
              <a:rPr lang="en-US" altLang="zh-CN" sz="1500" dirty="0">
                <a:solidFill>
                  <a:srgbClr val="009900"/>
                </a:solidFill>
                <a:latin typeface="Albertus Medium" panose="020E0602030304020304" pitchFamily="34" charset="0"/>
              </a:rPr>
              <a:t>]</a:t>
            </a:r>
            <a:endParaRPr lang="zh-CN" altLang="zh-CN" sz="1500" dirty="0">
              <a:solidFill>
                <a:srgbClr val="009900"/>
              </a:solidFill>
              <a:latin typeface="Albertus Medium" panose="020E0602030304020304" pitchFamily="34" charset="0"/>
            </a:endParaRPr>
          </a:p>
          <a:p>
            <a:r>
              <a:rPr lang="en-US" altLang="zh-CN" sz="1500" dirty="0">
                <a:latin typeface="Albertus Medium" panose="020E0602030304020304" pitchFamily="34" charset="0"/>
              </a:rPr>
              <a:t>1 </a:t>
            </a:r>
            <a:r>
              <a:rPr lang="zh-CN" altLang="zh-CN" sz="1500" dirty="0">
                <a:latin typeface="Albertus Medium" panose="020E0602030304020304" pitchFamily="34" charset="0"/>
              </a:rPr>
              <a:t>建立哈希表</a:t>
            </a:r>
            <a:r>
              <a:rPr lang="en-US" altLang="zh-CN" sz="1500" dirty="0" err="1">
                <a:latin typeface="Albertus Medium" panose="020E0602030304020304" pitchFamily="34" charset="0"/>
              </a:rPr>
              <a:t>sumMap</a:t>
            </a:r>
            <a:endParaRPr lang="zh-CN" altLang="zh-CN" sz="1500" dirty="0">
              <a:latin typeface="Albertus Medium" panose="020E0602030304020304" pitchFamily="34" charset="0"/>
            </a:endParaRPr>
          </a:p>
          <a:p>
            <a:r>
              <a:rPr lang="en-US" altLang="zh-CN" sz="1500" dirty="0">
                <a:solidFill>
                  <a:srgbClr val="FF0066"/>
                </a:solidFill>
                <a:latin typeface="Albertus Medium" panose="020E0602030304020304" pitchFamily="34" charset="0"/>
              </a:rPr>
              <a:t>key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zh-CN" altLang="zh-CN" sz="1500" dirty="0">
                <a:solidFill>
                  <a:srgbClr val="CC6600"/>
                </a:solidFill>
                <a:latin typeface="Albertus Medium" panose="020E0602030304020304" pitchFamily="34" charset="0"/>
              </a:rPr>
              <a:t>前</a:t>
            </a:r>
            <a:r>
              <a:rPr lang="en-US" altLang="zh-CN" sz="1500" dirty="0" err="1">
                <a:solidFill>
                  <a:srgbClr val="CC6600"/>
                </a:solidFill>
                <a:latin typeface="Albertus Medium" panose="020E0602030304020304" pitchFamily="34" charset="0"/>
              </a:rPr>
              <a:t>i</a:t>
            </a:r>
            <a:r>
              <a:rPr lang="zh-CN" altLang="zh-CN" sz="1500" dirty="0">
                <a:solidFill>
                  <a:srgbClr val="CC6600"/>
                </a:solidFill>
                <a:latin typeface="Albertus Medium" panose="020E0602030304020304" pitchFamily="34" charset="0"/>
              </a:rPr>
              <a:t>项的和</a:t>
            </a:r>
          </a:p>
          <a:p>
            <a:r>
              <a:rPr lang="en-US" altLang="zh-CN" sz="1500" dirty="0">
                <a:solidFill>
                  <a:srgbClr val="FF0066"/>
                </a:solidFill>
                <a:latin typeface="Albertus Medium" panose="020E0602030304020304" pitchFamily="34" charset="0"/>
              </a:rPr>
              <a:t>value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zh-CN" altLang="zh-CN" sz="1500" dirty="0">
                <a:solidFill>
                  <a:srgbClr val="CC6600"/>
                </a:solidFill>
                <a:latin typeface="Albertus Medium" panose="020E0602030304020304" pitchFamily="34" charset="0"/>
              </a:rPr>
              <a:t>该数值出现的次数</a:t>
            </a:r>
          </a:p>
          <a:p>
            <a:r>
              <a:rPr lang="en-US" altLang="zh-CN" sz="1500" dirty="0">
                <a:latin typeface="Albertus Medium" panose="020E0602030304020304" pitchFamily="34" charset="0"/>
              </a:rPr>
              <a:t>2 </a:t>
            </a:r>
            <a:r>
              <a:rPr lang="zh-CN" altLang="zh-CN" sz="1500" dirty="0">
                <a:latin typeface="Albertus Medium" panose="020E0602030304020304" pitchFamily="34" charset="0"/>
              </a:rPr>
              <a:t>将</a:t>
            </a:r>
            <a:r>
              <a:rPr lang="en-US" altLang="zh-CN" sz="1500" dirty="0">
                <a:latin typeface="Albertus Medium" panose="020E0602030304020304" pitchFamily="34" charset="0"/>
              </a:rPr>
              <a:t>key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0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value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1</a:t>
            </a:r>
            <a:r>
              <a:rPr lang="zh-CN" altLang="zh-CN" sz="1500" dirty="0">
                <a:latin typeface="Albertus Medium" panose="020E0602030304020304" pitchFamily="34" charset="0"/>
              </a:rPr>
              <a:t>存入</a:t>
            </a:r>
            <a:r>
              <a:rPr lang="en-US" altLang="zh-CN" sz="1500" dirty="0" err="1">
                <a:latin typeface="Albertus Medium" panose="020E0602030304020304" pitchFamily="34" charset="0"/>
              </a:rPr>
              <a:t>sumMap</a:t>
            </a:r>
            <a:r>
              <a:rPr lang="zh-CN" altLang="zh-CN" sz="1500" dirty="0">
                <a:latin typeface="Albertus Medium" panose="020E0602030304020304" pitchFamily="34" charset="0"/>
              </a:rPr>
              <a:t>，表示</a:t>
            </a:r>
            <a:r>
              <a:rPr lang="zh-CN" altLang="zh-CN" sz="1500" dirty="0">
                <a:solidFill>
                  <a:srgbClr val="6600FF"/>
                </a:solidFill>
                <a:latin typeface="Albertus Medium" panose="020E0602030304020304" pitchFamily="34" charset="0"/>
              </a:rPr>
              <a:t>前</a:t>
            </a:r>
            <a:r>
              <a:rPr lang="en-US" altLang="zh-CN" sz="1500" dirty="0">
                <a:solidFill>
                  <a:srgbClr val="6600FF"/>
                </a:solidFill>
                <a:latin typeface="Albertus Medium" panose="020E0602030304020304" pitchFamily="34" charset="0"/>
              </a:rPr>
              <a:t>0</a:t>
            </a:r>
            <a:r>
              <a:rPr lang="zh-CN" altLang="zh-CN" sz="1500" dirty="0">
                <a:solidFill>
                  <a:srgbClr val="6600FF"/>
                </a:solidFill>
                <a:latin typeface="Albertus Medium" panose="020E0602030304020304" pitchFamily="34" charset="0"/>
              </a:rPr>
              <a:t>项的和为</a:t>
            </a:r>
            <a:r>
              <a:rPr lang="en-US" altLang="zh-CN" sz="1500" dirty="0">
                <a:solidFill>
                  <a:srgbClr val="6600FF"/>
                </a:solidFill>
                <a:latin typeface="Albertus Medium" panose="020E0602030304020304" pitchFamily="34" charset="0"/>
              </a:rPr>
              <a:t>0</a:t>
            </a:r>
            <a:r>
              <a:rPr lang="zh-CN" altLang="zh-CN" sz="1500" dirty="0">
                <a:solidFill>
                  <a:srgbClr val="6600FF"/>
                </a:solidFill>
                <a:latin typeface="Albertus Medium" panose="020E0602030304020304" pitchFamily="34" charset="0"/>
              </a:rPr>
              <a:t>，且出现了</a:t>
            </a:r>
            <a:r>
              <a:rPr lang="en-US" altLang="zh-CN" sz="1500" dirty="0">
                <a:solidFill>
                  <a:srgbClr val="6600FF"/>
                </a:solidFill>
                <a:latin typeface="Albertus Medium" panose="020E0602030304020304" pitchFamily="34" charset="0"/>
              </a:rPr>
              <a:t>1</a:t>
            </a:r>
            <a:r>
              <a:rPr lang="zh-CN" altLang="zh-CN" sz="1500" dirty="0">
                <a:solidFill>
                  <a:srgbClr val="6600FF"/>
                </a:solidFill>
                <a:latin typeface="Albertus Medium" panose="020E0602030304020304" pitchFamily="34" charset="0"/>
              </a:rPr>
              <a:t>次</a:t>
            </a:r>
          </a:p>
          <a:p>
            <a:r>
              <a:rPr lang="en-US" altLang="zh-CN" sz="1500" dirty="0">
                <a:latin typeface="Albertus Medium" panose="020E0602030304020304" pitchFamily="34" charset="0"/>
              </a:rPr>
              <a:t>3 </a:t>
            </a:r>
            <a:r>
              <a:rPr lang="zh-CN" altLang="zh-CN" sz="1500" dirty="0">
                <a:solidFill>
                  <a:srgbClr val="9900CC"/>
                </a:solidFill>
                <a:latin typeface="Albertus Medium" panose="020E0602030304020304" pitchFamily="34" charset="0"/>
              </a:rPr>
              <a:t>逐项累加</a:t>
            </a:r>
            <a:r>
              <a:rPr lang="en-US" altLang="zh-CN" sz="1500" dirty="0">
                <a:solidFill>
                  <a:srgbClr val="9900CC"/>
                </a:solidFill>
                <a:latin typeface="Albertus Medium" panose="020E0602030304020304" pitchFamily="34" charset="0"/>
              </a:rPr>
              <a:t>A</a:t>
            </a:r>
            <a:r>
              <a:rPr lang="zh-CN" altLang="zh-CN" sz="1500" dirty="0">
                <a:solidFill>
                  <a:srgbClr val="9900CC"/>
                </a:solidFill>
                <a:latin typeface="Albertus Medium" panose="020E0602030304020304" pitchFamily="34" charset="0"/>
              </a:rPr>
              <a:t>数组</a:t>
            </a:r>
            <a:r>
              <a:rPr lang="zh-CN" altLang="zh-CN" sz="1500" dirty="0">
                <a:latin typeface="Albertus Medium" panose="020E0602030304020304" pitchFamily="34" charset="0"/>
              </a:rPr>
              <a:t>，对于等式</a:t>
            </a:r>
            <a:r>
              <a:rPr lang="en-US" altLang="zh-CN" sz="1500" dirty="0">
                <a:latin typeface="Albertus Medium" panose="020E0602030304020304" pitchFamily="34" charset="0"/>
              </a:rPr>
              <a:t>B[j] – k == B[</a:t>
            </a:r>
            <a:r>
              <a:rPr lang="en-US" altLang="zh-CN" sz="1500" dirty="0" err="1">
                <a:latin typeface="Albertus Medium" panose="020E0602030304020304" pitchFamily="34" charset="0"/>
              </a:rPr>
              <a:t>i</a:t>
            </a:r>
            <a:r>
              <a:rPr lang="en-US" altLang="zh-CN" sz="1500" dirty="0">
                <a:latin typeface="Albertus Medium" panose="020E0602030304020304" pitchFamily="34" charset="0"/>
              </a:rPr>
              <a:t>]</a:t>
            </a:r>
            <a:r>
              <a:rPr lang="zh-CN" altLang="zh-CN" sz="1500" dirty="0">
                <a:latin typeface="Albertus Medium" panose="020E0602030304020304" pitchFamily="34" charset="0"/>
              </a:rPr>
              <a:t>，如果</a:t>
            </a:r>
            <a:r>
              <a:rPr lang="en-US" altLang="zh-CN" sz="1500" dirty="0" err="1">
                <a:latin typeface="Albertus Medium" panose="020E0602030304020304" pitchFamily="34" charset="0"/>
              </a:rPr>
              <a:t>sumMap</a:t>
            </a:r>
            <a:r>
              <a:rPr lang="zh-CN" altLang="zh-CN" sz="1500" dirty="0">
                <a:latin typeface="Albertus Medium" panose="020E0602030304020304" pitchFamily="34" charset="0"/>
              </a:rPr>
              <a:t>中已经存在</a:t>
            </a:r>
            <a:r>
              <a:rPr lang="en-US" altLang="zh-CN" sz="1500" dirty="0">
                <a:latin typeface="Albertus Medium" panose="020E0602030304020304" pitchFamily="34" charset="0"/>
              </a:rPr>
              <a:t>B[</a:t>
            </a:r>
            <a:r>
              <a:rPr lang="en-US" altLang="zh-CN" sz="1500" dirty="0">
                <a:solidFill>
                  <a:srgbClr val="FF0000"/>
                </a:solidFill>
                <a:latin typeface="Albertus Medium" panose="020E0602030304020304" pitchFamily="34" charset="0"/>
              </a:rPr>
              <a:t>j</a:t>
            </a:r>
            <a:r>
              <a:rPr lang="en-US" altLang="zh-CN" sz="1500" dirty="0">
                <a:latin typeface="Albertus Medium" panose="020E0602030304020304" pitchFamily="34" charset="0"/>
              </a:rPr>
              <a:t>] – k</a:t>
            </a:r>
            <a:r>
              <a:rPr lang="zh-CN" altLang="zh-CN" sz="1500" dirty="0">
                <a:latin typeface="Albertus Medium" panose="020E0602030304020304" pitchFamily="34" charset="0"/>
              </a:rPr>
              <a:t>（即，</a:t>
            </a:r>
            <a:r>
              <a:rPr lang="en-US" altLang="zh-CN" sz="1500" dirty="0">
                <a:latin typeface="Albertus Medium" panose="020E0602030304020304" pitchFamily="34" charset="0"/>
              </a:rPr>
              <a:t>B[</a:t>
            </a:r>
            <a:r>
              <a:rPr lang="en-US" altLang="zh-CN" sz="1500" dirty="0" err="1">
                <a:latin typeface="Albertus Medium" panose="020E0602030304020304" pitchFamily="34" charset="0"/>
              </a:rPr>
              <a:t>i</a:t>
            </a:r>
            <a:r>
              <a:rPr lang="en-US" altLang="zh-CN" sz="1500" dirty="0">
                <a:latin typeface="Albertus Medium" panose="020E0602030304020304" pitchFamily="34" charset="0"/>
              </a:rPr>
              <a:t>]</a:t>
            </a:r>
            <a:r>
              <a:rPr lang="zh-CN" altLang="zh-CN" sz="1500" dirty="0">
                <a:latin typeface="Albertus Medium" panose="020E0602030304020304" pitchFamily="34" charset="0"/>
              </a:rPr>
              <a:t>），那么，说明，差值为</a:t>
            </a:r>
            <a:r>
              <a:rPr lang="en-US" altLang="zh-CN" sz="1500" dirty="0">
                <a:latin typeface="Albertus Medium" panose="020E0602030304020304" pitchFamily="34" charset="0"/>
              </a:rPr>
              <a:t>k</a:t>
            </a:r>
            <a:r>
              <a:rPr lang="zh-CN" altLang="zh-CN" sz="1500" dirty="0">
                <a:latin typeface="Albertus Medium" panose="020E0602030304020304" pitchFamily="34" charset="0"/>
              </a:rPr>
              <a:t>的区间存在，区间个数为</a:t>
            </a:r>
            <a:r>
              <a:rPr lang="en-US" altLang="zh-CN" sz="1500" dirty="0">
                <a:latin typeface="Albertus Medium" panose="020E0602030304020304" pitchFamily="34" charset="0"/>
              </a:rPr>
              <a:t>key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B[</a:t>
            </a:r>
            <a:r>
              <a:rPr lang="en-US" altLang="zh-CN" sz="1500" dirty="0">
                <a:solidFill>
                  <a:srgbClr val="FF0000"/>
                </a:solidFill>
                <a:latin typeface="Albertus Medium" panose="020E0602030304020304" pitchFamily="34" charset="0"/>
              </a:rPr>
              <a:t>j</a:t>
            </a:r>
            <a:r>
              <a:rPr lang="en-US" altLang="zh-CN" sz="1500" dirty="0">
                <a:latin typeface="Albertus Medium" panose="020E0602030304020304" pitchFamily="34" charset="0"/>
              </a:rPr>
              <a:t>] – k</a:t>
            </a:r>
            <a:r>
              <a:rPr lang="zh-CN" altLang="zh-CN" sz="1500" dirty="0">
                <a:latin typeface="Albertus Medium" panose="020E0602030304020304" pitchFamily="34" charset="0"/>
              </a:rPr>
              <a:t>对应的</a:t>
            </a:r>
            <a:r>
              <a:rPr lang="en-US" altLang="zh-CN" sz="1500" dirty="0">
                <a:latin typeface="Albertus Medium" panose="020E0602030304020304" pitchFamily="34" charset="0"/>
              </a:rPr>
              <a:t>value</a:t>
            </a:r>
            <a:r>
              <a:rPr lang="zh-CN" altLang="zh-CN" sz="1500" dirty="0">
                <a:latin typeface="Albertus Medium" panose="020E0602030304020304" pitchFamily="34" charset="0"/>
              </a:rPr>
              <a:t>，由于</a:t>
            </a:r>
            <a:r>
              <a:rPr lang="en-US" altLang="zh-CN" sz="1500" dirty="0">
                <a:solidFill>
                  <a:srgbClr val="FF0000"/>
                </a:solidFill>
                <a:latin typeface="Albertus Medium" panose="020E0602030304020304" pitchFamily="34" charset="0"/>
              </a:rPr>
              <a:t>j</a:t>
            </a:r>
            <a:r>
              <a:rPr lang="zh-CN" altLang="zh-CN" sz="1500" dirty="0">
                <a:latin typeface="Albertus Medium" panose="020E0602030304020304" pitchFamily="34" charset="0"/>
              </a:rPr>
              <a:t>是递增的，所以，</a:t>
            </a:r>
            <a:r>
              <a:rPr lang="zh-CN" altLang="zh-CN" sz="1500" dirty="0">
                <a:solidFill>
                  <a:srgbClr val="009900"/>
                </a:solidFill>
                <a:latin typeface="Albertus Medium" panose="020E0602030304020304" pitchFamily="34" charset="0"/>
              </a:rPr>
              <a:t>再往后遍历，符合条件的区间不可能重复</a:t>
            </a:r>
            <a:r>
              <a:rPr lang="zh-CN" altLang="zh-CN" sz="1500" dirty="0">
                <a:latin typeface="Albertus Medium" panose="020E0602030304020304" pitchFamily="34" charset="0"/>
              </a:rPr>
              <a:t>，也就是说，</a:t>
            </a:r>
            <a:r>
              <a:rPr lang="zh-CN" altLang="zh-CN" sz="1500" dirty="0">
                <a:solidFill>
                  <a:srgbClr val="C00000"/>
                </a:solidFill>
                <a:latin typeface="Albertus Medium" panose="020E0602030304020304" pitchFamily="34" charset="0"/>
              </a:rPr>
              <a:t>每找到使得差值为</a:t>
            </a:r>
            <a:r>
              <a:rPr lang="en-US" altLang="zh-CN" sz="1500" dirty="0">
                <a:solidFill>
                  <a:srgbClr val="C00000"/>
                </a:solidFill>
                <a:latin typeface="Albertus Medium" panose="020E0602030304020304" pitchFamily="34" charset="0"/>
              </a:rPr>
              <a:t>k</a:t>
            </a:r>
            <a:r>
              <a:rPr lang="zh-CN" altLang="zh-CN" sz="1500" dirty="0">
                <a:solidFill>
                  <a:srgbClr val="C00000"/>
                </a:solidFill>
                <a:latin typeface="Albertus Medium" panose="020E0602030304020304" pitchFamily="34" charset="0"/>
              </a:rPr>
              <a:t>的区间存在的</a:t>
            </a:r>
            <a:r>
              <a:rPr lang="en-US" altLang="zh-CN" sz="1500" dirty="0">
                <a:solidFill>
                  <a:srgbClr val="C00000"/>
                </a:solidFill>
                <a:latin typeface="Albertus Medium" panose="020E0602030304020304" pitchFamily="34" charset="0"/>
              </a:rPr>
              <a:t>key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B[</a:t>
            </a:r>
            <a:r>
              <a:rPr lang="en-US" altLang="zh-CN" sz="1500" dirty="0">
                <a:solidFill>
                  <a:srgbClr val="FF0000"/>
                </a:solidFill>
                <a:latin typeface="Albertus Medium" panose="020E0602030304020304" pitchFamily="34" charset="0"/>
              </a:rPr>
              <a:t>j</a:t>
            </a:r>
            <a:r>
              <a:rPr lang="en-US" altLang="zh-CN" sz="1500" dirty="0">
                <a:latin typeface="Albertus Medium" panose="020E0602030304020304" pitchFamily="34" charset="0"/>
              </a:rPr>
              <a:t>] – k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zh-CN" altLang="zh-CN" sz="1500" dirty="0">
                <a:solidFill>
                  <a:srgbClr val="C00000"/>
                </a:solidFill>
                <a:latin typeface="Albertus Medium" panose="020E0602030304020304" pitchFamily="34" charset="0"/>
              </a:rPr>
              <a:t>就将其</a:t>
            </a:r>
            <a:r>
              <a:rPr lang="en-US" altLang="zh-CN" sz="1500" dirty="0">
                <a:solidFill>
                  <a:srgbClr val="C00000"/>
                </a:solidFill>
                <a:latin typeface="Albertus Medium" panose="020E0602030304020304" pitchFamily="34" charset="0"/>
              </a:rPr>
              <a:t>value</a:t>
            </a:r>
            <a:r>
              <a:rPr lang="zh-CN" altLang="zh-CN" sz="1500" dirty="0">
                <a:solidFill>
                  <a:srgbClr val="C00000"/>
                </a:solidFill>
                <a:latin typeface="Albertus Medium" panose="020E0602030304020304" pitchFamily="34" charset="0"/>
              </a:rPr>
              <a:t>累加到最终结果</a:t>
            </a:r>
            <a:r>
              <a:rPr lang="en-US" altLang="zh-CN" sz="1500" dirty="0" err="1">
                <a:solidFill>
                  <a:srgbClr val="C00000"/>
                </a:solidFill>
                <a:latin typeface="Albertus Medium" panose="020E0602030304020304" pitchFamily="34" charset="0"/>
              </a:rPr>
              <a:t>finalResult</a:t>
            </a:r>
            <a:r>
              <a:rPr lang="zh-CN" altLang="zh-CN" sz="1500" dirty="0">
                <a:solidFill>
                  <a:srgbClr val="C00000"/>
                </a:solidFill>
                <a:latin typeface="Albertus Medium" panose="020E0602030304020304" pitchFamily="34" charset="0"/>
              </a:rPr>
              <a:t>中</a:t>
            </a:r>
            <a:r>
              <a:rPr lang="zh-CN" altLang="zh-CN" sz="1500" dirty="0">
                <a:latin typeface="Albertus Medium" panose="020E0602030304020304" pitchFamily="34" charset="0"/>
              </a:rPr>
              <a:t>。</a:t>
            </a:r>
          </a:p>
          <a:p>
            <a:r>
              <a:rPr lang="en-US" altLang="zh-CN" sz="1500" dirty="0">
                <a:latin typeface="Albertus Medium" panose="020E0602030304020304" pitchFamily="34" charset="0"/>
              </a:rPr>
              <a:t>4 </a:t>
            </a:r>
            <a:r>
              <a:rPr lang="zh-CN" altLang="zh-CN" sz="1500" dirty="0">
                <a:latin typeface="Albertus Medium" panose="020E0602030304020304" pitchFamily="34" charset="0"/>
              </a:rPr>
              <a:t>执行完步骤</a:t>
            </a:r>
            <a:r>
              <a:rPr lang="en-US" altLang="zh-CN" sz="1500" dirty="0">
                <a:latin typeface="Albertus Medium" panose="020E0602030304020304" pitchFamily="34" charset="0"/>
              </a:rPr>
              <a:t>3</a:t>
            </a:r>
            <a:r>
              <a:rPr lang="zh-CN" altLang="zh-CN" sz="1500" dirty="0">
                <a:latin typeface="Albertus Medium" panose="020E0602030304020304" pitchFamily="34" charset="0"/>
              </a:rPr>
              <a:t>的判断</a:t>
            </a:r>
            <a:r>
              <a:rPr lang="zh-CN" altLang="zh-CN" sz="1500">
                <a:latin typeface="Albertus Medium" panose="020E0602030304020304" pitchFamily="34" charset="0"/>
              </a:rPr>
              <a:t>，将</a:t>
            </a:r>
            <a:r>
              <a:rPr lang="en-US" altLang="zh-CN" sz="1500">
                <a:latin typeface="Albertus Medium" panose="020E0602030304020304" pitchFamily="34" charset="0"/>
              </a:rPr>
              <a:t>key</a:t>
            </a:r>
            <a:r>
              <a:rPr lang="zh-CN" altLang="en-US" sz="1500">
                <a:latin typeface="Albertus Medium" panose="020E0602030304020304" pitchFamily="34" charset="0"/>
              </a:rPr>
              <a:t>：</a:t>
            </a:r>
            <a:r>
              <a:rPr lang="en-US" altLang="zh-CN" sz="1500">
                <a:latin typeface="Albertus Medium" panose="020E0602030304020304" pitchFamily="34" charset="0"/>
              </a:rPr>
              <a:t>B</a:t>
            </a:r>
            <a:r>
              <a:rPr lang="en-US" altLang="zh-CN" sz="1500" dirty="0">
                <a:latin typeface="Albertus Medium" panose="020E0602030304020304" pitchFamily="34" charset="0"/>
              </a:rPr>
              <a:t>[</a:t>
            </a:r>
            <a:r>
              <a:rPr lang="en-US" altLang="zh-CN" sz="1500">
                <a:solidFill>
                  <a:srgbClr val="FF0000"/>
                </a:solidFill>
                <a:latin typeface="Albertus Medium" panose="020E0602030304020304" pitchFamily="34" charset="0"/>
              </a:rPr>
              <a:t>j</a:t>
            </a:r>
            <a:r>
              <a:rPr lang="en-US" altLang="zh-CN" sz="1500">
                <a:latin typeface="Albertus Medium" panose="020E0602030304020304" pitchFamily="34" charset="0"/>
              </a:rPr>
              <a:t>]</a:t>
            </a:r>
            <a:r>
              <a:rPr lang="zh-CN" altLang="en-US" sz="1500">
                <a:latin typeface="Albertus Medium" panose="020E0602030304020304" pitchFamily="34" charset="0"/>
              </a:rPr>
              <a:t>，</a:t>
            </a:r>
            <a:r>
              <a:rPr lang="en-US" altLang="zh-CN" sz="1500">
                <a:latin typeface="Albertus Medium" panose="020E0602030304020304" pitchFamily="34" charset="0"/>
              </a:rPr>
              <a:t>value</a:t>
            </a:r>
            <a:r>
              <a:rPr lang="zh-CN" altLang="en-US" sz="1500">
                <a:latin typeface="Albertus Medium" panose="020E0602030304020304" pitchFamily="34" charset="0"/>
              </a:rPr>
              <a:t>：无则为</a:t>
            </a:r>
            <a:r>
              <a:rPr lang="en-US" altLang="zh-CN" sz="1500">
                <a:latin typeface="Albertus Medium" panose="020E0602030304020304" pitchFamily="34" charset="0"/>
              </a:rPr>
              <a:t>1</a:t>
            </a:r>
            <a:r>
              <a:rPr lang="zh-CN" altLang="en-US" sz="1500">
                <a:latin typeface="Albertus Medium" panose="020E0602030304020304" pitchFamily="34" charset="0"/>
              </a:rPr>
              <a:t>、有则加</a:t>
            </a:r>
            <a:r>
              <a:rPr lang="en-US" altLang="zh-CN" sz="1500">
                <a:latin typeface="Albertus Medium" panose="020E0602030304020304" pitchFamily="34" charset="0"/>
              </a:rPr>
              <a:t>1</a:t>
            </a:r>
            <a:r>
              <a:rPr lang="zh-CN" altLang="en-US" sz="1500">
                <a:latin typeface="Albertus Medium" panose="020E0602030304020304" pitchFamily="34" charset="0"/>
              </a:rPr>
              <a:t>，</a:t>
            </a:r>
            <a:r>
              <a:rPr lang="zh-CN" altLang="zh-CN" sz="1500">
                <a:latin typeface="Albertus Medium" panose="020E0602030304020304" pitchFamily="34" charset="0"/>
              </a:rPr>
              <a:t>存入</a:t>
            </a:r>
            <a:r>
              <a:rPr lang="en-US" altLang="zh-CN" sz="1500">
                <a:latin typeface="Albertus Medium" panose="020E0602030304020304" pitchFamily="34" charset="0"/>
              </a:rPr>
              <a:t>sumMap</a:t>
            </a:r>
            <a:r>
              <a:rPr lang="zh-CN" altLang="zh-CN" sz="1500">
                <a:latin typeface="Albertus Medium" panose="020E0602030304020304" pitchFamily="34" charset="0"/>
              </a:rPr>
              <a:t>。</a:t>
            </a:r>
            <a:endParaRPr lang="zh-CN" altLang="zh-CN" sz="1500" dirty="0">
              <a:latin typeface="Albertus Medium" panose="020E0602030304020304" pitchFamily="34" charset="0"/>
            </a:endParaRPr>
          </a:p>
          <a:p>
            <a:r>
              <a:rPr lang="zh-CN" altLang="zh-CN" sz="1500" dirty="0">
                <a:latin typeface="Albertus Medium" panose="020E0602030304020304" pitchFamily="34" charset="0"/>
              </a:rPr>
              <a:t>实现时，</a:t>
            </a:r>
            <a:r>
              <a:rPr lang="en-US" altLang="zh-CN" sz="1500" dirty="0">
                <a:latin typeface="Albertus Medium" panose="020E0602030304020304" pitchFamily="34" charset="0"/>
              </a:rPr>
              <a:t>B[</a:t>
            </a:r>
            <a:r>
              <a:rPr lang="en-US" altLang="zh-CN" sz="1500" dirty="0">
                <a:solidFill>
                  <a:srgbClr val="FF0000"/>
                </a:solidFill>
                <a:latin typeface="Albertus Medium" panose="020E0602030304020304" pitchFamily="34" charset="0"/>
              </a:rPr>
              <a:t>j</a:t>
            </a:r>
            <a:r>
              <a:rPr lang="en-US" altLang="zh-CN" sz="1500" dirty="0">
                <a:latin typeface="Albertus Medium" panose="020E0602030304020304" pitchFamily="34" charset="0"/>
              </a:rPr>
              <a:t>]</a:t>
            </a:r>
            <a:r>
              <a:rPr lang="zh-CN" altLang="zh-CN" sz="1500" dirty="0">
                <a:latin typeface="Albertus Medium" panose="020E0602030304020304" pitchFamily="34" charset="0"/>
              </a:rPr>
              <a:t>可以</a:t>
            </a:r>
            <a:r>
              <a:rPr lang="zh-CN" altLang="zh-CN" sz="1500" dirty="0">
                <a:solidFill>
                  <a:srgbClr val="0000CC"/>
                </a:solidFill>
                <a:latin typeface="Albertus Medium" panose="020E0602030304020304" pitchFamily="34" charset="0"/>
              </a:rPr>
              <a:t>用变量</a:t>
            </a:r>
            <a:r>
              <a:rPr lang="en-US" altLang="zh-CN" sz="1500" dirty="0" err="1">
                <a:solidFill>
                  <a:srgbClr val="0000CC"/>
                </a:solidFill>
                <a:latin typeface="Albertus Medium" panose="020E0602030304020304" pitchFamily="34" charset="0"/>
              </a:rPr>
              <a:t>totalSum</a:t>
            </a:r>
            <a:r>
              <a:rPr lang="zh-CN" altLang="zh-CN" sz="1500" dirty="0">
                <a:solidFill>
                  <a:srgbClr val="0000CC"/>
                </a:solidFill>
                <a:latin typeface="Albertus Medium" panose="020E0602030304020304" pitchFamily="34" charset="0"/>
              </a:rPr>
              <a:t>表示</a:t>
            </a:r>
            <a:r>
              <a:rPr lang="zh-CN" altLang="zh-CN" sz="1500" dirty="0">
                <a:latin typeface="Albertus Medium" panose="020E0602030304020304" pitchFamily="34" charset="0"/>
              </a:rPr>
              <a:t>。针对</a:t>
            </a:r>
            <a:r>
              <a:rPr lang="en-US" altLang="zh-CN" sz="1500" dirty="0">
                <a:latin typeface="Albertus Medium" panose="020E0602030304020304" pitchFamily="34" charset="0"/>
              </a:rPr>
              <a:t>A</a:t>
            </a:r>
            <a:r>
              <a:rPr lang="zh-CN" altLang="zh-CN" sz="1500" dirty="0">
                <a:latin typeface="Albertus Medium" panose="020E0602030304020304" pitchFamily="34" charset="0"/>
              </a:rPr>
              <a:t>数组：</a:t>
            </a:r>
          </a:p>
          <a:p>
            <a:r>
              <a:rPr lang="zh-CN" altLang="zh-CN" sz="1500" dirty="0">
                <a:latin typeface="Albertus Medium" panose="020E0602030304020304" pitchFamily="34" charset="0"/>
              </a:rPr>
              <a:t>开始遍历前，</a:t>
            </a:r>
            <a:r>
              <a:rPr lang="en-US" altLang="zh-CN" sz="1500" dirty="0" err="1">
                <a:latin typeface="Albertus Medium" panose="020E0602030304020304" pitchFamily="34" charset="0"/>
              </a:rPr>
              <a:t>totalSum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0</a:t>
            </a:r>
            <a:r>
              <a:rPr lang="zh-CN" altLang="zh-CN" sz="1500" dirty="0">
                <a:latin typeface="Albertus Medium" panose="020E0602030304020304" pitchFamily="34" charset="0"/>
              </a:rPr>
              <a:t>；</a:t>
            </a:r>
            <a:r>
              <a:rPr lang="en-US" altLang="zh-CN" sz="1500" dirty="0" err="1">
                <a:latin typeface="Albertus Medium" panose="020E0602030304020304" pitchFamily="34" charset="0"/>
              </a:rPr>
              <a:t>finalResult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0</a:t>
            </a:r>
            <a:r>
              <a:rPr lang="zh-CN" altLang="zh-CN" sz="1500" dirty="0">
                <a:latin typeface="Albertus Medium" panose="020E0602030304020304" pitchFamily="34" charset="0"/>
              </a:rPr>
              <a:t>；</a:t>
            </a:r>
            <a:r>
              <a:rPr lang="en-US" altLang="zh-CN" sz="1500" dirty="0" err="1">
                <a:latin typeface="Albertus Medium" panose="020E0602030304020304" pitchFamily="34" charset="0"/>
              </a:rPr>
              <a:t>sumMap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0-&gt;1</a:t>
            </a:r>
            <a:endParaRPr lang="zh-CN" altLang="zh-CN" sz="1500" dirty="0">
              <a:latin typeface="Albertus Medium" panose="020E0602030304020304" pitchFamily="34" charset="0"/>
            </a:endParaRPr>
          </a:p>
          <a:p>
            <a:r>
              <a:rPr lang="zh-CN" altLang="zh-CN" sz="1500" dirty="0">
                <a:latin typeface="Albertus Medium" panose="020E0602030304020304" pitchFamily="34" charset="0"/>
              </a:rPr>
              <a:t>遍历到</a:t>
            </a:r>
            <a:r>
              <a:rPr lang="en-US" altLang="zh-CN" sz="1500" dirty="0">
                <a:latin typeface="Albertus Medium" panose="020E0602030304020304" pitchFamily="34" charset="0"/>
              </a:rPr>
              <a:t>A[0]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 err="1">
                <a:latin typeface="Albertus Medium" panose="020E0602030304020304" pitchFamily="34" charset="0"/>
              </a:rPr>
              <a:t>totalSum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1</a:t>
            </a:r>
            <a:r>
              <a:rPr lang="zh-CN" altLang="zh-CN" sz="1500" dirty="0">
                <a:latin typeface="Albertus Medium" panose="020E0602030304020304" pitchFamily="34" charset="0"/>
              </a:rPr>
              <a:t>；</a:t>
            </a:r>
            <a:r>
              <a:rPr lang="en-US" altLang="zh-CN" sz="1500" dirty="0" err="1">
                <a:latin typeface="Albertus Medium" panose="020E0602030304020304" pitchFamily="34" charset="0"/>
              </a:rPr>
              <a:t>sumMap</a:t>
            </a:r>
            <a:r>
              <a:rPr lang="zh-CN" altLang="zh-CN" sz="1500" dirty="0">
                <a:latin typeface="Albertus Medium" panose="020E0602030304020304" pitchFamily="34" charset="0"/>
              </a:rPr>
              <a:t>的</a:t>
            </a:r>
            <a:r>
              <a:rPr lang="en-US" altLang="zh-CN" sz="1500" dirty="0">
                <a:latin typeface="Albertus Medium" panose="020E0602030304020304" pitchFamily="34" charset="0"/>
              </a:rPr>
              <a:t>key</a:t>
            </a:r>
            <a:r>
              <a:rPr lang="zh-CN" altLang="zh-CN" sz="1500" dirty="0">
                <a:latin typeface="Albertus Medium" panose="020E0602030304020304" pitchFamily="34" charset="0"/>
              </a:rPr>
              <a:t>中不存在</a:t>
            </a:r>
            <a:r>
              <a:rPr lang="en-US" altLang="zh-CN" sz="1500" dirty="0">
                <a:latin typeface="Albertus Medium" panose="020E0602030304020304" pitchFamily="34" charset="0"/>
              </a:rPr>
              <a:t>-2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 err="1">
                <a:latin typeface="Albertus Medium" panose="020E0602030304020304" pitchFamily="34" charset="0"/>
              </a:rPr>
              <a:t>finalResult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0</a:t>
            </a:r>
            <a:r>
              <a:rPr lang="zh-CN" altLang="zh-CN" sz="1500" dirty="0">
                <a:latin typeface="Albertus Medium" panose="020E0602030304020304" pitchFamily="34" charset="0"/>
              </a:rPr>
              <a:t>；</a:t>
            </a:r>
            <a:r>
              <a:rPr lang="en-US" altLang="zh-CN" sz="1500" dirty="0" err="1">
                <a:latin typeface="Albertus Medium" panose="020E0602030304020304" pitchFamily="34" charset="0"/>
              </a:rPr>
              <a:t>sumMap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0-&gt;1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1-&gt;1</a:t>
            </a:r>
            <a:endParaRPr lang="zh-CN" altLang="zh-CN" sz="1500" dirty="0">
              <a:latin typeface="Albertus Medium" panose="020E0602030304020304" pitchFamily="34" charset="0"/>
            </a:endParaRPr>
          </a:p>
          <a:p>
            <a:r>
              <a:rPr lang="zh-CN" altLang="zh-CN" sz="1500" dirty="0">
                <a:latin typeface="Albertus Medium" panose="020E0602030304020304" pitchFamily="34" charset="0"/>
              </a:rPr>
              <a:t>遍历到</a:t>
            </a:r>
            <a:r>
              <a:rPr lang="en-US" altLang="zh-CN" sz="1500" dirty="0">
                <a:latin typeface="Albertus Medium" panose="020E0602030304020304" pitchFamily="34" charset="0"/>
              </a:rPr>
              <a:t>A[1]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 err="1">
                <a:latin typeface="Albertus Medium" panose="020E0602030304020304" pitchFamily="34" charset="0"/>
              </a:rPr>
              <a:t>totalSum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3</a:t>
            </a:r>
            <a:r>
              <a:rPr lang="zh-CN" altLang="zh-CN" sz="1500" dirty="0">
                <a:latin typeface="Albertus Medium" panose="020E0602030304020304" pitchFamily="34" charset="0"/>
              </a:rPr>
              <a:t>；</a:t>
            </a:r>
            <a:r>
              <a:rPr lang="en-US" altLang="zh-CN" sz="1500" dirty="0" err="1">
                <a:latin typeface="Albertus Medium" panose="020E0602030304020304" pitchFamily="34" charset="0"/>
              </a:rPr>
              <a:t>sumMap</a:t>
            </a:r>
            <a:r>
              <a:rPr lang="zh-CN" altLang="zh-CN" sz="1500" dirty="0">
                <a:latin typeface="Albertus Medium" panose="020E0602030304020304" pitchFamily="34" charset="0"/>
              </a:rPr>
              <a:t>的</a:t>
            </a:r>
            <a:r>
              <a:rPr lang="en-US" altLang="zh-CN" sz="1500" dirty="0">
                <a:latin typeface="Albertus Medium" panose="020E0602030304020304" pitchFamily="34" charset="0"/>
              </a:rPr>
              <a:t>key</a:t>
            </a:r>
            <a:r>
              <a:rPr lang="zh-CN" altLang="zh-CN" sz="1500" dirty="0">
                <a:latin typeface="Albertus Medium" panose="020E0602030304020304" pitchFamily="34" charset="0"/>
              </a:rPr>
              <a:t>中存在</a:t>
            </a:r>
            <a:r>
              <a:rPr lang="en-US" altLang="zh-CN" sz="1500" dirty="0">
                <a:latin typeface="Albertus Medium" panose="020E0602030304020304" pitchFamily="34" charset="0"/>
              </a:rPr>
              <a:t>0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value</a:t>
            </a:r>
            <a:r>
              <a:rPr lang="zh-CN" altLang="zh-CN" sz="1500" dirty="0">
                <a:latin typeface="Albertus Medium" panose="020E0602030304020304" pitchFamily="34" charset="0"/>
              </a:rPr>
              <a:t>为</a:t>
            </a:r>
            <a:r>
              <a:rPr lang="en-US" altLang="zh-CN" sz="1500" dirty="0">
                <a:latin typeface="Albertus Medium" panose="020E0602030304020304" pitchFamily="34" charset="0"/>
              </a:rPr>
              <a:t>1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 err="1">
                <a:latin typeface="Albertus Medium" panose="020E0602030304020304" pitchFamily="34" charset="0"/>
              </a:rPr>
              <a:t>finalResult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1</a:t>
            </a:r>
            <a:r>
              <a:rPr lang="zh-CN" altLang="zh-CN" sz="1500" dirty="0">
                <a:latin typeface="Albertus Medium" panose="020E0602030304020304" pitchFamily="34" charset="0"/>
              </a:rPr>
              <a:t>（</a:t>
            </a:r>
            <a:r>
              <a:rPr lang="zh-CN" altLang="zh-CN" sz="1500">
                <a:solidFill>
                  <a:schemeClr val="accent1">
                    <a:lumMod val="75000"/>
                  </a:schemeClr>
                </a:solidFill>
                <a:latin typeface="Albertus Medium" panose="020E0602030304020304" pitchFamily="34" charset="0"/>
              </a:rPr>
              <a:t>新增区间</a:t>
            </a:r>
            <a:r>
              <a:rPr lang="zh-CN" altLang="en-US" sz="1500">
                <a:solidFill>
                  <a:schemeClr val="accent1">
                    <a:lumMod val="75000"/>
                  </a:schemeClr>
                </a:solidFill>
                <a:latin typeface="Albertus Medium" panose="020E0602030304020304" pitchFamily="34" charset="0"/>
              </a:rPr>
              <a:t>：</a:t>
            </a: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  <a:latin typeface="Albertus Medium" panose="020E0602030304020304" pitchFamily="34" charset="0"/>
              </a:rPr>
              <a:t>[</a:t>
            </a:r>
            <a:r>
              <a:rPr lang="en-US" altLang="zh-CN" sz="1500" dirty="0">
                <a:solidFill>
                  <a:schemeClr val="accent1">
                    <a:lumMod val="75000"/>
                  </a:schemeClr>
                </a:solidFill>
                <a:latin typeface="Albertus Medium" panose="020E0602030304020304" pitchFamily="34" charset="0"/>
              </a:rPr>
              <a:t>A[0], A[1]]</a:t>
            </a:r>
            <a:r>
              <a:rPr lang="zh-CN" altLang="zh-CN" sz="1500" dirty="0">
                <a:latin typeface="Albertus Medium" panose="020E0602030304020304" pitchFamily="34" charset="0"/>
              </a:rPr>
              <a:t>）；</a:t>
            </a:r>
            <a:r>
              <a:rPr lang="en-US" altLang="zh-CN" sz="1500" dirty="0" err="1">
                <a:latin typeface="Albertus Medium" panose="020E0602030304020304" pitchFamily="34" charset="0"/>
              </a:rPr>
              <a:t>sumMap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0-&gt;1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1-&gt;1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3-&gt;1</a:t>
            </a:r>
            <a:endParaRPr lang="zh-CN" altLang="zh-CN" sz="1500" dirty="0">
              <a:latin typeface="Albertus Medium" panose="020E0602030304020304" pitchFamily="34" charset="0"/>
            </a:endParaRPr>
          </a:p>
          <a:p>
            <a:r>
              <a:rPr lang="zh-CN" altLang="zh-CN" sz="1500" dirty="0">
                <a:latin typeface="Albertus Medium" panose="020E0602030304020304" pitchFamily="34" charset="0"/>
              </a:rPr>
              <a:t>遍历到</a:t>
            </a:r>
            <a:r>
              <a:rPr lang="en-US" altLang="zh-CN" sz="1500" dirty="0">
                <a:latin typeface="Albertus Medium" panose="020E0602030304020304" pitchFamily="34" charset="0"/>
              </a:rPr>
              <a:t>A[2]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 err="1">
                <a:latin typeface="Albertus Medium" panose="020E0602030304020304" pitchFamily="34" charset="0"/>
              </a:rPr>
              <a:t>totalSum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2</a:t>
            </a:r>
            <a:r>
              <a:rPr lang="zh-CN" altLang="zh-CN" sz="1500" dirty="0">
                <a:latin typeface="Albertus Medium" panose="020E0602030304020304" pitchFamily="34" charset="0"/>
              </a:rPr>
              <a:t>；</a:t>
            </a:r>
            <a:r>
              <a:rPr lang="en-US" altLang="zh-CN" sz="1500" dirty="0" err="1">
                <a:latin typeface="Albertus Medium" panose="020E0602030304020304" pitchFamily="34" charset="0"/>
              </a:rPr>
              <a:t>sumMap</a:t>
            </a:r>
            <a:r>
              <a:rPr lang="zh-CN" altLang="zh-CN" sz="1500" dirty="0">
                <a:latin typeface="Albertus Medium" panose="020E0602030304020304" pitchFamily="34" charset="0"/>
              </a:rPr>
              <a:t>的</a:t>
            </a:r>
            <a:r>
              <a:rPr lang="en-US" altLang="zh-CN" sz="1500" dirty="0">
                <a:latin typeface="Albertus Medium" panose="020E0602030304020304" pitchFamily="34" charset="0"/>
              </a:rPr>
              <a:t>key</a:t>
            </a:r>
            <a:r>
              <a:rPr lang="zh-CN" altLang="zh-CN" sz="1500" dirty="0">
                <a:latin typeface="Albertus Medium" panose="020E0602030304020304" pitchFamily="34" charset="0"/>
              </a:rPr>
              <a:t>中不存在</a:t>
            </a:r>
            <a:r>
              <a:rPr lang="en-US" altLang="zh-CN" sz="1500" dirty="0">
                <a:latin typeface="Albertus Medium" panose="020E0602030304020304" pitchFamily="34" charset="0"/>
              </a:rPr>
              <a:t>-1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 err="1">
                <a:latin typeface="Albertus Medium" panose="020E0602030304020304" pitchFamily="34" charset="0"/>
              </a:rPr>
              <a:t>finalResult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1</a:t>
            </a:r>
            <a:r>
              <a:rPr lang="zh-CN" altLang="zh-CN" sz="1500" dirty="0">
                <a:latin typeface="Albertus Medium" panose="020E0602030304020304" pitchFamily="34" charset="0"/>
              </a:rPr>
              <a:t>；</a:t>
            </a:r>
            <a:r>
              <a:rPr lang="en-US" altLang="zh-CN" sz="1500" dirty="0" err="1">
                <a:latin typeface="Albertus Medium" panose="020E0602030304020304" pitchFamily="34" charset="0"/>
              </a:rPr>
              <a:t>sumMap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0-&gt;1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1-&gt;1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2-&gt;1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3-&gt;1</a:t>
            </a:r>
            <a:endParaRPr lang="zh-CN" altLang="zh-CN" sz="1500" dirty="0">
              <a:latin typeface="Albertus Medium" panose="020E0602030304020304" pitchFamily="34" charset="0"/>
            </a:endParaRPr>
          </a:p>
          <a:p>
            <a:r>
              <a:rPr lang="zh-CN" altLang="zh-CN" sz="1500" dirty="0">
                <a:latin typeface="Albertus Medium" panose="020E0602030304020304" pitchFamily="34" charset="0"/>
              </a:rPr>
              <a:t>遍历到</a:t>
            </a:r>
            <a:r>
              <a:rPr lang="en-US" altLang="zh-CN" sz="1500" dirty="0">
                <a:latin typeface="Albertus Medium" panose="020E0602030304020304" pitchFamily="34" charset="0"/>
              </a:rPr>
              <a:t>A[3]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 err="1">
                <a:latin typeface="Albertus Medium" panose="020E0602030304020304" pitchFamily="34" charset="0"/>
              </a:rPr>
              <a:t>totalSum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3</a:t>
            </a:r>
            <a:r>
              <a:rPr lang="zh-CN" altLang="zh-CN" sz="1500" dirty="0">
                <a:latin typeface="Albertus Medium" panose="020E0602030304020304" pitchFamily="34" charset="0"/>
              </a:rPr>
              <a:t>；</a:t>
            </a:r>
            <a:r>
              <a:rPr lang="en-US" altLang="zh-CN" sz="1500" dirty="0" err="1">
                <a:latin typeface="Albertus Medium" panose="020E0602030304020304" pitchFamily="34" charset="0"/>
              </a:rPr>
              <a:t>sumMap</a:t>
            </a:r>
            <a:r>
              <a:rPr lang="zh-CN" altLang="zh-CN" sz="1500" dirty="0">
                <a:latin typeface="Albertus Medium" panose="020E0602030304020304" pitchFamily="34" charset="0"/>
              </a:rPr>
              <a:t>的</a:t>
            </a:r>
            <a:r>
              <a:rPr lang="en-US" altLang="zh-CN" sz="1500" dirty="0">
                <a:latin typeface="Albertus Medium" panose="020E0602030304020304" pitchFamily="34" charset="0"/>
              </a:rPr>
              <a:t>key</a:t>
            </a:r>
            <a:r>
              <a:rPr lang="zh-CN" altLang="zh-CN" sz="1500" dirty="0">
                <a:latin typeface="Albertus Medium" panose="020E0602030304020304" pitchFamily="34" charset="0"/>
              </a:rPr>
              <a:t>中存在</a:t>
            </a:r>
            <a:r>
              <a:rPr lang="en-US" altLang="zh-CN" sz="1500" dirty="0">
                <a:latin typeface="Albertus Medium" panose="020E0602030304020304" pitchFamily="34" charset="0"/>
              </a:rPr>
              <a:t>0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value</a:t>
            </a:r>
            <a:r>
              <a:rPr lang="zh-CN" altLang="zh-CN" sz="1500" dirty="0">
                <a:latin typeface="Albertus Medium" panose="020E0602030304020304" pitchFamily="34" charset="0"/>
              </a:rPr>
              <a:t>为</a:t>
            </a:r>
            <a:r>
              <a:rPr lang="en-US" altLang="zh-CN" sz="1500" dirty="0">
                <a:latin typeface="Albertus Medium" panose="020E0602030304020304" pitchFamily="34" charset="0"/>
              </a:rPr>
              <a:t>1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 err="1">
                <a:latin typeface="Albertus Medium" panose="020E0602030304020304" pitchFamily="34" charset="0"/>
              </a:rPr>
              <a:t>finalResult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2</a:t>
            </a:r>
            <a:r>
              <a:rPr lang="zh-CN" altLang="zh-CN" sz="1500" dirty="0">
                <a:latin typeface="Albertus Medium" panose="020E0602030304020304" pitchFamily="34" charset="0"/>
              </a:rPr>
              <a:t>（</a:t>
            </a:r>
            <a:r>
              <a:rPr lang="zh-CN" altLang="zh-CN" sz="1500">
                <a:solidFill>
                  <a:schemeClr val="accent1">
                    <a:lumMod val="75000"/>
                  </a:schemeClr>
                </a:solidFill>
                <a:latin typeface="Albertus Medium" panose="020E0602030304020304" pitchFamily="34" charset="0"/>
              </a:rPr>
              <a:t>新增区间</a:t>
            </a:r>
            <a:r>
              <a:rPr lang="zh-CN" altLang="en-US" sz="1500">
                <a:solidFill>
                  <a:schemeClr val="accent1">
                    <a:lumMod val="75000"/>
                  </a:schemeClr>
                </a:solidFill>
                <a:latin typeface="Albertus Medium" panose="020E0602030304020304" pitchFamily="34" charset="0"/>
              </a:rPr>
              <a:t>：</a:t>
            </a:r>
            <a:r>
              <a:rPr lang="en-US" altLang="zh-CN" sz="1500">
                <a:solidFill>
                  <a:schemeClr val="accent1">
                    <a:lumMod val="75000"/>
                  </a:schemeClr>
                </a:solidFill>
                <a:latin typeface="Albertus Medium" panose="020E0602030304020304" pitchFamily="34" charset="0"/>
              </a:rPr>
              <a:t>[</a:t>
            </a:r>
            <a:r>
              <a:rPr lang="en-US" altLang="zh-CN" sz="1500" dirty="0">
                <a:solidFill>
                  <a:schemeClr val="accent1">
                    <a:lumMod val="75000"/>
                  </a:schemeClr>
                </a:solidFill>
                <a:latin typeface="Albertus Medium" panose="020E0602030304020304" pitchFamily="34" charset="0"/>
              </a:rPr>
              <a:t>A[0], A[1], A[2], A[3]]</a:t>
            </a:r>
            <a:r>
              <a:rPr lang="zh-CN" altLang="zh-CN" sz="1500" dirty="0">
                <a:latin typeface="Albertus Medium" panose="020E0602030304020304" pitchFamily="34" charset="0"/>
              </a:rPr>
              <a:t>）；</a:t>
            </a:r>
            <a:r>
              <a:rPr lang="en-US" altLang="zh-CN" sz="1500" dirty="0" err="1">
                <a:latin typeface="Albertus Medium" panose="020E0602030304020304" pitchFamily="34" charset="0"/>
              </a:rPr>
              <a:t>sumMap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0-&gt;1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1-&gt;1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3-&gt;2</a:t>
            </a:r>
            <a:endParaRPr lang="zh-CN" altLang="zh-CN" sz="1500" dirty="0">
              <a:latin typeface="Albertus Medium" panose="020E0602030304020304" pitchFamily="34" charset="0"/>
            </a:endParaRPr>
          </a:p>
          <a:p>
            <a:r>
              <a:rPr lang="zh-CN" altLang="zh-CN" sz="1500" dirty="0">
                <a:latin typeface="Albertus Medium" panose="020E0602030304020304" pitchFamily="34" charset="0"/>
              </a:rPr>
              <a:t>遍历到</a:t>
            </a:r>
            <a:r>
              <a:rPr lang="en-US" altLang="zh-CN" sz="1500" dirty="0">
                <a:latin typeface="Albertus Medium" panose="020E0602030304020304" pitchFamily="34" charset="0"/>
              </a:rPr>
              <a:t>A[4]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 err="1">
                <a:latin typeface="Albertus Medium" panose="020E0602030304020304" pitchFamily="34" charset="0"/>
              </a:rPr>
              <a:t>totalSum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6</a:t>
            </a:r>
            <a:r>
              <a:rPr lang="zh-CN" altLang="zh-CN" sz="1500" dirty="0">
                <a:latin typeface="Albertus Medium" panose="020E0602030304020304" pitchFamily="34" charset="0"/>
              </a:rPr>
              <a:t>；</a:t>
            </a:r>
            <a:r>
              <a:rPr lang="en-US" altLang="zh-CN" sz="1500" dirty="0" err="1">
                <a:latin typeface="Albertus Medium" panose="020E0602030304020304" pitchFamily="34" charset="0"/>
              </a:rPr>
              <a:t>sumMap</a:t>
            </a:r>
            <a:r>
              <a:rPr lang="zh-CN" altLang="zh-CN" sz="1500" dirty="0">
                <a:latin typeface="Albertus Medium" panose="020E0602030304020304" pitchFamily="34" charset="0"/>
              </a:rPr>
              <a:t>的</a:t>
            </a:r>
            <a:r>
              <a:rPr lang="en-US" altLang="zh-CN" sz="1500" dirty="0">
                <a:latin typeface="Albertus Medium" panose="020E0602030304020304" pitchFamily="34" charset="0"/>
              </a:rPr>
              <a:t>key</a:t>
            </a:r>
            <a:r>
              <a:rPr lang="zh-CN" altLang="zh-CN" sz="1500" dirty="0">
                <a:latin typeface="Albertus Medium" panose="020E0602030304020304" pitchFamily="34" charset="0"/>
              </a:rPr>
              <a:t>中存在</a:t>
            </a:r>
            <a:r>
              <a:rPr lang="en-US" altLang="zh-CN" sz="1500" dirty="0">
                <a:latin typeface="Albertus Medium" panose="020E0602030304020304" pitchFamily="34" charset="0"/>
              </a:rPr>
              <a:t>3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value</a:t>
            </a:r>
            <a:r>
              <a:rPr lang="zh-CN" altLang="zh-CN" sz="1500" dirty="0">
                <a:latin typeface="Albertus Medium" panose="020E0602030304020304" pitchFamily="34" charset="0"/>
              </a:rPr>
              <a:t>为</a:t>
            </a:r>
            <a:r>
              <a:rPr lang="en-US" altLang="zh-CN" sz="1500" dirty="0">
                <a:latin typeface="Albertus Medium" panose="020E0602030304020304" pitchFamily="34" charset="0"/>
              </a:rPr>
              <a:t>2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 err="1">
                <a:latin typeface="Albertus Medium" panose="020E0602030304020304" pitchFamily="34" charset="0"/>
              </a:rPr>
              <a:t>finalResult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4</a:t>
            </a:r>
            <a:r>
              <a:rPr lang="zh-CN" altLang="zh-CN" sz="1500" dirty="0">
                <a:latin typeface="Albertus Medium" panose="020E0602030304020304" pitchFamily="34" charset="0"/>
              </a:rPr>
              <a:t>（</a:t>
            </a:r>
            <a:r>
              <a:rPr lang="zh-CN" altLang="zh-CN" sz="1500" dirty="0">
                <a:solidFill>
                  <a:schemeClr val="accent1">
                    <a:lumMod val="75000"/>
                  </a:schemeClr>
                </a:solidFill>
                <a:latin typeface="Albertus Medium" panose="020E0602030304020304" pitchFamily="34" charset="0"/>
              </a:rPr>
              <a:t>新增区间：</a:t>
            </a:r>
            <a:r>
              <a:rPr lang="en-US" altLang="zh-CN" sz="1500" dirty="0">
                <a:solidFill>
                  <a:schemeClr val="accent1">
                    <a:lumMod val="75000"/>
                  </a:schemeClr>
                </a:solidFill>
                <a:latin typeface="Albertus Medium" panose="020E0602030304020304" pitchFamily="34" charset="0"/>
              </a:rPr>
              <a:t>[A[2], A[3], A[4]]</a:t>
            </a:r>
            <a:r>
              <a:rPr lang="zh-CN" altLang="zh-CN" sz="1500" dirty="0">
                <a:latin typeface="Albertus Medium" panose="020E0602030304020304" pitchFamily="34" charset="0"/>
              </a:rPr>
              <a:t>和</a:t>
            </a:r>
            <a:r>
              <a:rPr lang="en-US" altLang="zh-CN" sz="1500" dirty="0">
                <a:solidFill>
                  <a:schemeClr val="accent1">
                    <a:lumMod val="75000"/>
                  </a:schemeClr>
                </a:solidFill>
                <a:latin typeface="Albertus Medium" panose="020E0602030304020304" pitchFamily="34" charset="0"/>
              </a:rPr>
              <a:t>[A[4]]</a:t>
            </a:r>
            <a:r>
              <a:rPr lang="zh-CN" altLang="zh-CN" sz="1500" dirty="0">
                <a:latin typeface="Albertus Medium" panose="020E0602030304020304" pitchFamily="34" charset="0"/>
              </a:rPr>
              <a:t>）；</a:t>
            </a:r>
            <a:r>
              <a:rPr lang="en-US" altLang="zh-CN" sz="1500" dirty="0" err="1">
                <a:latin typeface="Albertus Medium" panose="020E0602030304020304" pitchFamily="34" charset="0"/>
              </a:rPr>
              <a:t>sumMap</a:t>
            </a:r>
            <a:r>
              <a:rPr lang="zh-CN" altLang="zh-CN" sz="1500" dirty="0">
                <a:latin typeface="Albertus Medium" panose="020E0602030304020304" pitchFamily="34" charset="0"/>
              </a:rPr>
              <a:t>：</a:t>
            </a:r>
            <a:r>
              <a:rPr lang="en-US" altLang="zh-CN" sz="1500" dirty="0">
                <a:latin typeface="Albertus Medium" panose="020E0602030304020304" pitchFamily="34" charset="0"/>
              </a:rPr>
              <a:t>0-&gt;1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1-&gt;1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3-&gt;2</a:t>
            </a:r>
            <a:r>
              <a:rPr lang="zh-CN" altLang="zh-CN" sz="1500" dirty="0">
                <a:latin typeface="Albertus Medium" panose="020E0602030304020304" pitchFamily="34" charset="0"/>
              </a:rPr>
              <a:t>，</a:t>
            </a:r>
            <a:r>
              <a:rPr lang="en-US" altLang="zh-CN" sz="1500" dirty="0">
                <a:latin typeface="Albertus Medium" panose="020E0602030304020304" pitchFamily="34" charset="0"/>
              </a:rPr>
              <a:t>6-&gt;1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AD0F25-7F1E-480A-931E-B622B1E91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39" y="1210669"/>
            <a:ext cx="5241925" cy="42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7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260. Single Number III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C6128B-DF38-47BB-9B08-4633233C7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82" y="1335738"/>
            <a:ext cx="9800636" cy="418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01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260. Single Number III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6600FF"/>
                </a:solidFill>
              </a:rPr>
              <a:t>两轮异或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假设输入数组为</a:t>
            </a:r>
          </a:p>
          <a:p>
            <a:r>
              <a:rPr lang="en-US" altLang="zh-CN" b="1" dirty="0"/>
              <a:t>1 001</a:t>
            </a:r>
          </a:p>
          <a:p>
            <a:r>
              <a:rPr lang="en-US" altLang="zh-CN" b="1" dirty="0"/>
              <a:t>2 010</a:t>
            </a:r>
          </a:p>
          <a:p>
            <a:r>
              <a:rPr lang="en-US" altLang="zh-CN" b="1" dirty="0"/>
              <a:t>1 001</a:t>
            </a:r>
          </a:p>
          <a:p>
            <a:r>
              <a:rPr lang="en-US" altLang="zh-CN" b="1" dirty="0"/>
              <a:t>3 011</a:t>
            </a:r>
          </a:p>
          <a:p>
            <a:r>
              <a:rPr lang="en-US" altLang="zh-CN" b="1" dirty="0"/>
              <a:t>2 010</a:t>
            </a:r>
          </a:p>
          <a:p>
            <a:r>
              <a:rPr lang="en-US" altLang="zh-CN" b="1" dirty="0"/>
              <a:t>5 101</a:t>
            </a:r>
          </a:p>
          <a:p>
            <a:r>
              <a:rPr lang="en-US" altLang="zh-CN" b="1" dirty="0"/>
              <a:t>1 </a:t>
            </a:r>
            <a:r>
              <a:rPr lang="zh-CN" altLang="en-US" b="1" dirty="0">
                <a:solidFill>
                  <a:srgbClr val="9900CC"/>
                </a:solidFill>
              </a:rPr>
              <a:t>所有元素异或</a:t>
            </a:r>
            <a:r>
              <a:rPr lang="zh-CN" altLang="en-US" b="1" dirty="0"/>
              <a:t>，得到</a:t>
            </a:r>
            <a:r>
              <a:rPr lang="en-US" altLang="zh-CN" b="1" dirty="0"/>
              <a:t>sign</a:t>
            </a:r>
            <a:r>
              <a:rPr lang="zh-CN" altLang="en-US" b="1" dirty="0"/>
              <a:t>：</a:t>
            </a:r>
            <a:r>
              <a:rPr lang="en-US" altLang="zh-CN" b="1" dirty="0"/>
              <a:t>6</a:t>
            </a:r>
            <a:r>
              <a:rPr lang="zh-CN" altLang="en-US" b="1" dirty="0"/>
              <a:t>（</a:t>
            </a:r>
            <a:r>
              <a:rPr lang="en-US" altLang="zh-CN" b="1" dirty="0"/>
              <a:t>110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FF0066"/>
                </a:solidFill>
              </a:rPr>
              <a:t>取出</a:t>
            </a:r>
            <a:r>
              <a:rPr lang="en-US" altLang="zh-CN" b="1" dirty="0">
                <a:solidFill>
                  <a:srgbClr val="FF0066"/>
                </a:solidFill>
              </a:rPr>
              <a:t>6</a:t>
            </a:r>
            <a:r>
              <a:rPr lang="zh-CN" altLang="en-US" b="1" dirty="0">
                <a:solidFill>
                  <a:srgbClr val="FF0066"/>
                </a:solidFill>
              </a:rPr>
              <a:t>最低位的</a:t>
            </a:r>
            <a:r>
              <a:rPr lang="en-US" altLang="zh-CN" b="1" dirty="0">
                <a:solidFill>
                  <a:srgbClr val="FF0066"/>
                </a:solidFill>
              </a:rPr>
              <a:t>1</a:t>
            </a:r>
            <a:r>
              <a:rPr lang="zh-CN" altLang="en-US" b="1" dirty="0"/>
              <a:t>（其后补零，</a:t>
            </a:r>
            <a:r>
              <a:rPr lang="en-US" altLang="zh-CN" b="1" dirty="0"/>
              <a:t>-</a:t>
            </a:r>
            <a:r>
              <a:rPr lang="en-US" altLang="zh-CN" b="1" dirty="0" err="1"/>
              <a:t>sign&amp;sign</a:t>
            </a:r>
            <a:r>
              <a:rPr lang="zh-CN" altLang="en-US" b="1" dirty="0"/>
              <a:t>，</a:t>
            </a:r>
            <a:r>
              <a:rPr lang="en-US" altLang="zh-CN" b="1" dirty="0" err="1"/>
              <a:t>Integer.lowestOneBit</a:t>
            </a:r>
            <a:r>
              <a:rPr lang="en-US" altLang="zh-CN" b="1" dirty="0"/>
              <a:t>(sign)</a:t>
            </a:r>
            <a:r>
              <a:rPr lang="zh-CN" altLang="en-US" b="1" dirty="0"/>
              <a:t>）对应的数字</a:t>
            </a:r>
            <a:r>
              <a:rPr lang="en-US" altLang="zh-CN" b="1" dirty="0"/>
              <a:t>2[10]</a:t>
            </a:r>
            <a:r>
              <a:rPr lang="zh-CN" altLang="en-US" b="1" dirty="0"/>
              <a:t>（也可以取出最高位的</a:t>
            </a:r>
            <a:r>
              <a:rPr lang="en-US" altLang="zh-CN" b="1" dirty="0"/>
              <a:t>1</a:t>
            </a:r>
            <a:r>
              <a:rPr lang="zh-CN" altLang="en-US" b="1" dirty="0"/>
              <a:t>对应的数字</a:t>
            </a:r>
            <a:r>
              <a:rPr lang="en-US" altLang="zh-CN" b="1" dirty="0"/>
              <a:t>4[100]</a:t>
            </a:r>
            <a:r>
              <a:rPr lang="zh-CN" altLang="en-US" b="1" dirty="0"/>
              <a:t>，其后补零，</a:t>
            </a:r>
            <a:r>
              <a:rPr lang="en-US" altLang="zh-CN" b="1" dirty="0" err="1"/>
              <a:t>Integer.highestOneBit</a:t>
            </a:r>
            <a:r>
              <a:rPr lang="en-US" altLang="zh-CN" b="1" dirty="0"/>
              <a:t>(sign)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题目注明只有</a:t>
            </a:r>
            <a:r>
              <a:rPr lang="en-US" altLang="zh-CN" b="1" dirty="0"/>
              <a:t>2</a:t>
            </a:r>
            <a:r>
              <a:rPr lang="zh-CN" altLang="en-US" b="1" dirty="0"/>
              <a:t>个数字只出现了</a:t>
            </a:r>
            <a:r>
              <a:rPr lang="en-US" altLang="zh-CN" b="1" dirty="0"/>
              <a:t>1</a:t>
            </a:r>
            <a:r>
              <a:rPr lang="zh-CN" altLang="en-US" b="1" dirty="0"/>
              <a:t>次，根据异或的性质，二进制表示后，相同位置的值不同时，该位置的异或值才等于</a:t>
            </a:r>
            <a:r>
              <a:rPr lang="en-US" altLang="zh-CN" b="1" dirty="0"/>
              <a:t>1</a:t>
            </a:r>
            <a:r>
              <a:rPr lang="zh-CN" altLang="en-US" b="1" dirty="0"/>
              <a:t>。所以，可以通过数字</a:t>
            </a:r>
            <a:r>
              <a:rPr lang="en-US" altLang="zh-CN" b="1" dirty="0"/>
              <a:t>2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9900"/>
                </a:solidFill>
              </a:rPr>
              <a:t>将数组分为两部分，二进制表示后，一部分是倒数第二位值为</a:t>
            </a:r>
            <a:r>
              <a:rPr lang="en-US" altLang="zh-CN" b="1" dirty="0">
                <a:solidFill>
                  <a:srgbClr val="009900"/>
                </a:solidFill>
              </a:rPr>
              <a:t>0</a:t>
            </a:r>
            <a:r>
              <a:rPr lang="zh-CN" altLang="en-US" b="1" dirty="0">
                <a:solidFill>
                  <a:srgbClr val="009900"/>
                </a:solidFill>
              </a:rPr>
              <a:t>的（</a:t>
            </a:r>
            <a:r>
              <a:rPr lang="en-US" altLang="zh-CN" b="1" dirty="0">
                <a:solidFill>
                  <a:srgbClr val="009900"/>
                </a:solidFill>
              </a:rPr>
              <a:t>1 1 5</a:t>
            </a:r>
            <a:r>
              <a:rPr lang="zh-CN" altLang="en-US" b="1" dirty="0">
                <a:solidFill>
                  <a:srgbClr val="009900"/>
                </a:solidFill>
              </a:rPr>
              <a:t>），另一部分是倒数第二位值为</a:t>
            </a:r>
            <a:r>
              <a:rPr lang="en-US" altLang="zh-CN" b="1" dirty="0">
                <a:solidFill>
                  <a:srgbClr val="009900"/>
                </a:solidFill>
              </a:rPr>
              <a:t>1</a:t>
            </a:r>
            <a:r>
              <a:rPr lang="zh-CN" altLang="en-US" b="1" dirty="0">
                <a:solidFill>
                  <a:srgbClr val="009900"/>
                </a:solidFill>
              </a:rPr>
              <a:t>的（</a:t>
            </a:r>
            <a:r>
              <a:rPr lang="en-US" altLang="zh-CN" b="1" dirty="0">
                <a:solidFill>
                  <a:srgbClr val="009900"/>
                </a:solidFill>
              </a:rPr>
              <a:t>2 3 2</a:t>
            </a:r>
            <a:r>
              <a:rPr lang="zh-CN" altLang="en-US" b="1" dirty="0">
                <a:solidFill>
                  <a:srgbClr val="009900"/>
                </a:solidFill>
              </a:rPr>
              <a:t>）</a:t>
            </a:r>
          </a:p>
          <a:p>
            <a:r>
              <a:rPr lang="en-US" altLang="zh-CN" b="1" dirty="0"/>
              <a:t>4 </a:t>
            </a:r>
            <a:r>
              <a:rPr lang="zh-CN" altLang="en-US" b="1" dirty="0">
                <a:solidFill>
                  <a:srgbClr val="CC6600"/>
                </a:solidFill>
              </a:rPr>
              <a:t>前一部分的值异或</a:t>
            </a:r>
            <a:r>
              <a:rPr lang="zh-CN" altLang="en-US" b="1" dirty="0"/>
              <a:t>，得到第一个只出现一次的数字</a:t>
            </a:r>
            <a:r>
              <a:rPr lang="en-US" altLang="zh-CN" b="1" dirty="0"/>
              <a:t>5</a:t>
            </a:r>
          </a:p>
          <a:p>
            <a:r>
              <a:rPr lang="en-US" altLang="zh-CN" b="1" dirty="0"/>
              <a:t>5 </a:t>
            </a:r>
            <a:r>
              <a:rPr lang="zh-CN" altLang="en-US" b="1" dirty="0">
                <a:solidFill>
                  <a:srgbClr val="CC6600"/>
                </a:solidFill>
              </a:rPr>
              <a:t>后一部分的值异或</a:t>
            </a:r>
            <a:r>
              <a:rPr lang="zh-CN" altLang="en-US" b="1" dirty="0"/>
              <a:t>，得到第二个只出现一次的数字</a:t>
            </a:r>
            <a:r>
              <a:rPr lang="en-US" altLang="zh-CN" b="1" dirty="0"/>
              <a:t>3</a:t>
            </a:r>
          </a:p>
          <a:p>
            <a:r>
              <a:rPr lang="en-US" altLang="zh-CN" b="1" dirty="0"/>
              <a:t>6 </a:t>
            </a:r>
            <a:r>
              <a:rPr lang="zh-CN" altLang="en-US" b="1" dirty="0"/>
              <a:t>将结果返回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94B158-23FB-42CD-A9DF-74FF13417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71" y="0"/>
            <a:ext cx="5251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36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4521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48. Rotate Image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3033E-AF5C-4A17-8D87-D2D7C496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7" y="455059"/>
            <a:ext cx="7939546" cy="63984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2A71EC-5D73-46C6-98DE-95FF82DE3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95" y="2167647"/>
            <a:ext cx="5397305" cy="46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66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48. Rotate Image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6600FF"/>
                </a:solidFill>
              </a:rPr>
              <a:t>对折</a:t>
            </a:r>
            <a:r>
              <a:rPr lang="en-US" altLang="zh-CN" b="1" dirty="0">
                <a:solidFill>
                  <a:srgbClr val="6600FF"/>
                </a:solidFill>
              </a:rPr>
              <a:t>+</a:t>
            </a:r>
            <a:r>
              <a:rPr lang="zh-CN" altLang="en-US" b="1" dirty="0">
                <a:solidFill>
                  <a:srgbClr val="6600FF"/>
                </a:solidFill>
              </a:rPr>
              <a:t>翻转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O(n^2)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假设原始数组如下：</a:t>
            </a:r>
          </a:p>
          <a:p>
            <a:r>
              <a:rPr lang="zh-CN" altLang="en-US" b="1" dirty="0"/>
              <a:t> 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  <a:p>
            <a:r>
              <a:rPr lang="en-US" altLang="zh-CN" b="1" dirty="0"/>
              <a:t>1 </a:t>
            </a:r>
            <a:r>
              <a:rPr lang="zh-CN" altLang="en-US" b="1" dirty="0">
                <a:solidFill>
                  <a:srgbClr val="9900CC"/>
                </a:solidFill>
              </a:rPr>
              <a:t>左下方元素与右上方元素沿对角线对调位置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 </a:t>
            </a: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9900CC"/>
                </a:solidFill>
              </a:rPr>
              <a:t>左右侧元素对调位置</a:t>
            </a:r>
          </a:p>
          <a:p>
            <a:r>
              <a:rPr lang="zh-CN" altLang="en-US" b="1" dirty="0"/>
              <a:t> </a:t>
            </a:r>
          </a:p>
        </p:txBody>
      </p:sp>
      <p:pic>
        <p:nvPicPr>
          <p:cNvPr id="12" name="图片 11" descr="D:\QQInfo\343928579\Image\C2C\K5}@}QK)7M8$}7S]FBK0{1U.png">
            <a:extLst>
              <a:ext uri="{FF2B5EF4-FFF2-40B4-BE49-F238E27FC236}">
                <a16:creationId xmlns:a16="http://schemas.microsoft.com/office/drawing/2014/main" id="{C762B0C6-5ABE-4935-AD1E-7BEEDBE952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" y="1386697"/>
            <a:ext cx="1324156" cy="130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12" descr="D:\QQInfo\343928579\Image\C2C\XK%ORA[3$3QYS0G$]O`F`J5.png">
            <a:extLst>
              <a:ext uri="{FF2B5EF4-FFF2-40B4-BE49-F238E27FC236}">
                <a16:creationId xmlns:a16="http://schemas.microsoft.com/office/drawing/2014/main" id="{A05F0594-DBF8-4F06-868F-DE3349792C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" y="3369201"/>
            <a:ext cx="1324156" cy="130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D:\QQInfo\343928579\Image\C2C\3PNHKUE03REOMQPH$3H1WQK.png">
            <a:extLst>
              <a:ext uri="{FF2B5EF4-FFF2-40B4-BE49-F238E27FC236}">
                <a16:creationId xmlns:a16="http://schemas.microsoft.com/office/drawing/2014/main" id="{FE5563E3-13DC-4ADC-AA6B-BA01B28EFE8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" y="5191387"/>
            <a:ext cx="1324155" cy="1304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9AA034-6214-48EA-B1F9-782C397F2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746" y="1002553"/>
            <a:ext cx="6763512" cy="585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91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 cap="none"/>
              <a:t>树状数组的定义和特点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57664"/>
            <a:ext cx="10678004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树状数组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Indexed Tree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，二叉索引树，简写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，又称：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Fenwick Tree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）是一种区间查询和更新操作的时间复杂度都为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的数据结构。主要应用于</a:t>
            </a:r>
            <a:r>
              <a:rPr lang="zh-CN" altLang="en-US" sz="2400" b="1" cap="none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可变数组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元素更新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zh-CN" altLang="en-US" sz="2400" b="1" cap="none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区间求和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：对于可变数组的元素更新以及区间求和问题，相比于线段树，</a:t>
            </a: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代码简洁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：对于可变数组的求最大值、最小值、异或值等问题，处理逻辑</a:t>
            </a:r>
            <a:r>
              <a:rPr lang="zh-CN" altLang="en-US" sz="2400" b="1" cap="none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需要进行较大改动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，才能实现；不像线段树，代码模板通用，实现相应功能，代码改动量小。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0" y="0"/>
            <a:ext cx="6175716" cy="562708"/>
          </a:xfrm>
        </p:spPr>
        <p:txBody>
          <a:bodyPr>
            <a:normAutofit fontScale="90000"/>
          </a:bodyPr>
          <a:lstStyle/>
          <a:p>
            <a:r>
              <a:rPr lang="zh-CN" altLang="en-US" b="1" cap="none"/>
              <a:t>树状数组的初始化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916" y="450167"/>
            <a:ext cx="5627702" cy="5542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假设原始数组为</a:t>
            </a:r>
            <a:r>
              <a:rPr lang="en-US" altLang="zh-CN" sz="1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，分别为：</a:t>
            </a:r>
            <a:r>
              <a:rPr lang="en-US" altLang="zh-CN" sz="1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~ </a:t>
            </a:r>
            <a:r>
              <a:rPr lang="en-US" altLang="zh-CN" sz="1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1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数组的虚拟映射数组片段，分别为：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A[1] ~ A[8]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；即，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1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1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en-US" sz="1800" b="1" cap="none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en-US" altLang="zh-CN" sz="1800" b="1" cap="none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b="1" cap="none" dirty="0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数组，是为了找规律。</a:t>
            </a:r>
          </a:p>
          <a:p>
            <a:pPr marL="0" indent="0">
              <a:buNone/>
            </a:pP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创建树状数组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zh-CN" sz="1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nums.length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+ 1]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，不使用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C[0]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，则用到的值为</a:t>
            </a:r>
            <a:r>
              <a:rPr lang="en-US" altLang="zh-CN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C[1] ~ C[8]</a:t>
            </a: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en-US" sz="1800" b="1" cap="none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不使用</a:t>
            </a:r>
            <a:r>
              <a:rPr lang="en-US" altLang="zh-CN" sz="1800" b="1" cap="none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C[0]</a:t>
            </a:r>
            <a:r>
              <a:rPr lang="zh-CN" altLang="en-US" sz="1800" b="1" cap="none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，也是为了找规律。</a:t>
            </a:r>
          </a:p>
          <a:p>
            <a:pPr marL="0" indent="0">
              <a:buNone/>
            </a:pPr>
            <a:r>
              <a:rPr lang="zh-CN" alt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构建完的树状数组如下：</a:t>
            </a:r>
          </a:p>
          <a:p>
            <a:pPr marL="0" indent="0">
              <a:buNone/>
            </a:pPr>
            <a:endParaRPr lang="en-US" altLang="zh-CN" sz="1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467D78-1F91-4E65-8CBD-3DF47EE24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6" y="3011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7B63482-81F3-47C2-86E1-BBFB76DAB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70385"/>
              </p:ext>
            </p:extLst>
          </p:nvPr>
        </p:nvGraphicFramePr>
        <p:xfrm>
          <a:off x="32200" y="3413870"/>
          <a:ext cx="6096000" cy="344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Visio" r:id="rId3" imgW="5794551" imgH="3274564" progId="Visio.Drawing.11">
                  <p:embed/>
                </p:oleObj>
              </mc:Choice>
              <mc:Fallback>
                <p:oleObj name="Visio" r:id="rId3" imgW="5794551" imgH="32745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0" y="3413870"/>
                        <a:ext cx="6096000" cy="3444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E9EC45D-A86D-407B-B09A-8C5C7883A48C}"/>
              </a:ext>
            </a:extLst>
          </p:cNvPr>
          <p:cNvSpPr txBox="1"/>
          <p:nvPr/>
        </p:nvSpPr>
        <p:spPr>
          <a:xfrm>
            <a:off x="6016284" y="0"/>
            <a:ext cx="617571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其中：</a:t>
            </a:r>
          </a:p>
          <a:p>
            <a:r>
              <a:rPr lang="en-US" altLang="zh-CN" b="1" dirty="0"/>
              <a:t>1=001	C[1]=A[1];</a:t>
            </a:r>
            <a:endParaRPr lang="zh-CN" altLang="zh-CN" b="1" dirty="0"/>
          </a:p>
          <a:p>
            <a:r>
              <a:rPr lang="en-US" altLang="zh-CN" b="1" dirty="0"/>
              <a:t>2=010	C[2]=A[1]+A[2];</a:t>
            </a:r>
            <a:endParaRPr lang="zh-CN" altLang="zh-CN" b="1" dirty="0"/>
          </a:p>
          <a:p>
            <a:r>
              <a:rPr lang="en-US" altLang="zh-CN" b="1" dirty="0"/>
              <a:t>3=011	C[3]=A[3];</a:t>
            </a:r>
            <a:endParaRPr lang="zh-CN" altLang="zh-CN" b="1" dirty="0"/>
          </a:p>
          <a:p>
            <a:r>
              <a:rPr lang="en-US" altLang="zh-CN" b="1" dirty="0"/>
              <a:t>4=100	C[4]=A[1]+A[2]+A[3]+A[4];</a:t>
            </a:r>
            <a:endParaRPr lang="zh-CN" altLang="zh-CN" b="1" dirty="0"/>
          </a:p>
          <a:p>
            <a:r>
              <a:rPr lang="en-US" altLang="zh-CN" b="1" dirty="0"/>
              <a:t>5=101	C[5]=A[5];</a:t>
            </a:r>
            <a:endParaRPr lang="zh-CN" altLang="zh-CN" b="1" dirty="0"/>
          </a:p>
          <a:p>
            <a:r>
              <a:rPr lang="en-US" altLang="zh-CN" b="1" dirty="0"/>
              <a:t>6=110	C[6]=A[5]+A[6];</a:t>
            </a:r>
            <a:endParaRPr lang="zh-CN" altLang="zh-CN" b="1" dirty="0"/>
          </a:p>
          <a:p>
            <a:r>
              <a:rPr lang="en-US" altLang="zh-CN" b="1" dirty="0"/>
              <a:t>7=111	C[7]=A[7];</a:t>
            </a:r>
            <a:endParaRPr lang="zh-CN" altLang="zh-CN" b="1" dirty="0"/>
          </a:p>
          <a:p>
            <a:r>
              <a:rPr lang="en-US" altLang="zh-CN" b="1" dirty="0"/>
              <a:t>8=1000	C[8]=A[1]+A[2]+A[3]+A[4]+A[5]+A[6]+A[7]+A[8];</a:t>
            </a:r>
            <a:endParaRPr lang="zh-CN" altLang="zh-CN" b="1" dirty="0"/>
          </a:p>
          <a:p>
            <a:r>
              <a:rPr lang="zh-CN" altLang="zh-CN" b="1" dirty="0"/>
              <a:t>观察可得：</a:t>
            </a:r>
          </a:p>
          <a:p>
            <a:r>
              <a:rPr lang="en-US" altLang="zh-CN" b="1" dirty="0">
                <a:solidFill>
                  <a:srgbClr val="CC6600"/>
                </a:solidFill>
              </a:rPr>
              <a:t>C[</a:t>
            </a:r>
            <a:r>
              <a:rPr lang="en-US" altLang="zh-CN" b="1" dirty="0" err="1">
                <a:solidFill>
                  <a:srgbClr val="CC6600"/>
                </a:solidFill>
              </a:rPr>
              <a:t>i</a:t>
            </a:r>
            <a:r>
              <a:rPr lang="en-US" altLang="zh-CN" b="1" dirty="0">
                <a:solidFill>
                  <a:srgbClr val="CC6600"/>
                </a:solidFill>
              </a:rPr>
              <a:t>] = A[</a:t>
            </a:r>
            <a:r>
              <a:rPr lang="en-US" altLang="zh-CN" b="1" dirty="0" err="1">
                <a:solidFill>
                  <a:srgbClr val="CC6600"/>
                </a:solidFill>
              </a:rPr>
              <a:t>i</a:t>
            </a:r>
            <a:r>
              <a:rPr lang="en-US" altLang="zh-CN" b="1" dirty="0">
                <a:solidFill>
                  <a:srgbClr val="CC6600"/>
                </a:solidFill>
              </a:rPr>
              <a:t> - 2^k + 1] + A[</a:t>
            </a:r>
            <a:r>
              <a:rPr lang="en-US" altLang="zh-CN" b="1" dirty="0" err="1">
                <a:solidFill>
                  <a:srgbClr val="CC6600"/>
                </a:solidFill>
              </a:rPr>
              <a:t>i</a:t>
            </a:r>
            <a:r>
              <a:rPr lang="en-US" altLang="zh-CN" b="1" dirty="0">
                <a:solidFill>
                  <a:srgbClr val="CC6600"/>
                </a:solidFill>
              </a:rPr>
              <a:t> - 2^k + 2] + …. + A[</a:t>
            </a:r>
            <a:r>
              <a:rPr lang="en-US" altLang="zh-CN" b="1" dirty="0" err="1">
                <a:solidFill>
                  <a:srgbClr val="CC6600"/>
                </a:solidFill>
              </a:rPr>
              <a:t>i</a:t>
            </a:r>
            <a:r>
              <a:rPr lang="en-US" altLang="zh-CN" b="1" dirty="0">
                <a:solidFill>
                  <a:srgbClr val="CC6600"/>
                </a:solidFill>
              </a:rPr>
              <a:t>];</a:t>
            </a:r>
            <a:endParaRPr lang="zh-CN" altLang="zh-CN" b="1" dirty="0">
              <a:solidFill>
                <a:srgbClr val="CC6600"/>
              </a:solidFill>
            </a:endParaRPr>
          </a:p>
          <a:p>
            <a:r>
              <a:rPr lang="zh-CN" altLang="zh-CN" b="1" dirty="0"/>
              <a:t>其中，</a:t>
            </a:r>
            <a:r>
              <a:rPr lang="en-US" altLang="zh-CN" b="1" dirty="0"/>
              <a:t>k</a:t>
            </a:r>
            <a:r>
              <a:rPr lang="zh-CN" altLang="zh-CN" b="1" dirty="0"/>
              <a:t>为</a:t>
            </a:r>
            <a:r>
              <a:rPr lang="en-US" altLang="zh-CN" b="1" dirty="0" err="1"/>
              <a:t>i</a:t>
            </a:r>
            <a:r>
              <a:rPr lang="zh-CN" altLang="zh-CN" b="1" dirty="0"/>
              <a:t>的二进制中结尾</a:t>
            </a:r>
            <a:r>
              <a:rPr lang="en-US" altLang="zh-CN" b="1" dirty="0"/>
              <a:t>0</a:t>
            </a:r>
            <a:r>
              <a:rPr lang="zh-CN" altLang="zh-CN" b="1" dirty="0"/>
              <a:t>的个数，比如：</a:t>
            </a:r>
            <a:r>
              <a:rPr lang="en-US" altLang="zh-CN" b="1" dirty="0" err="1"/>
              <a:t>i</a:t>
            </a:r>
            <a:r>
              <a:rPr lang="zh-CN" altLang="zh-CN" b="1" dirty="0"/>
              <a:t>等于</a:t>
            </a:r>
            <a:r>
              <a:rPr lang="en-US" altLang="zh-CN" b="1" dirty="0"/>
              <a:t>6</a:t>
            </a:r>
            <a:r>
              <a:rPr lang="zh-CN" altLang="zh-CN" b="1" dirty="0"/>
              <a:t>，结尾有</a:t>
            </a:r>
            <a:r>
              <a:rPr lang="en-US" altLang="zh-CN" b="1" dirty="0"/>
              <a:t>1</a:t>
            </a:r>
            <a:r>
              <a:rPr lang="zh-CN" altLang="zh-CN" b="1" dirty="0"/>
              <a:t>个</a:t>
            </a:r>
            <a:r>
              <a:rPr lang="en-US" altLang="zh-CN" b="1" dirty="0"/>
              <a:t>0</a:t>
            </a:r>
            <a:r>
              <a:rPr lang="zh-CN" altLang="zh-CN" b="1" dirty="0"/>
              <a:t>，则</a:t>
            </a:r>
            <a:r>
              <a:rPr lang="en-US" altLang="zh-CN" b="1" dirty="0"/>
              <a:t>C[6] = A[6 – 2^1 + 1] + A[6] = A[5] + A[6]</a:t>
            </a:r>
            <a:endParaRPr lang="zh-CN" altLang="zh-CN" b="1" dirty="0"/>
          </a:p>
          <a:p>
            <a:r>
              <a:rPr lang="en-US" altLang="zh-CN" b="1" dirty="0"/>
              <a:t>2^k</a:t>
            </a:r>
            <a:r>
              <a:rPr lang="zh-CN" altLang="zh-CN" b="1" dirty="0"/>
              <a:t>表示</a:t>
            </a:r>
            <a:r>
              <a:rPr lang="en-US" altLang="zh-CN" b="1" dirty="0"/>
              <a:t>2</a:t>
            </a:r>
            <a:r>
              <a:rPr lang="zh-CN" altLang="zh-CN" b="1" dirty="0"/>
              <a:t>的</a:t>
            </a:r>
            <a:r>
              <a:rPr lang="en-US" altLang="zh-CN" b="1" dirty="0"/>
              <a:t>k</a:t>
            </a:r>
            <a:r>
              <a:rPr lang="zh-CN" altLang="zh-CN" b="1" dirty="0"/>
              <a:t>次方（数学公式，非代码中的异或符号，下同），也表示</a:t>
            </a:r>
            <a:r>
              <a:rPr lang="en-US" altLang="zh-CN" b="1" dirty="0" err="1"/>
              <a:t>i</a:t>
            </a:r>
            <a:r>
              <a:rPr lang="zh-CN" altLang="zh-CN" b="1" dirty="0"/>
              <a:t>的二进制中，最低位的</a:t>
            </a:r>
            <a:r>
              <a:rPr lang="en-US" altLang="zh-CN" b="1" dirty="0"/>
              <a:t>1</a:t>
            </a:r>
            <a:r>
              <a:rPr lang="zh-CN" altLang="zh-CN" b="1" dirty="0"/>
              <a:t>与结尾的</a:t>
            </a:r>
            <a:r>
              <a:rPr lang="en-US" altLang="zh-CN" b="1" dirty="0"/>
              <a:t>0</a:t>
            </a:r>
            <a:r>
              <a:rPr lang="zh-CN" altLang="zh-CN" b="1" dirty="0"/>
              <a:t>，构成的二进制数。</a:t>
            </a:r>
          </a:p>
          <a:p>
            <a:r>
              <a:rPr lang="en-US" altLang="zh-CN" b="1" dirty="0"/>
              <a:t>2^k</a:t>
            </a:r>
            <a:r>
              <a:rPr lang="zh-CN" altLang="zh-CN" b="1" dirty="0"/>
              <a:t>等于</a:t>
            </a:r>
            <a:r>
              <a:rPr lang="en-US" altLang="zh-CN" b="1" dirty="0" err="1">
                <a:solidFill>
                  <a:srgbClr val="9900CC"/>
                </a:solidFill>
              </a:rPr>
              <a:t>lowbit</a:t>
            </a:r>
            <a:r>
              <a:rPr lang="en-US" altLang="zh-CN" b="1" dirty="0">
                <a:solidFill>
                  <a:srgbClr val="9900CC"/>
                </a:solidFill>
              </a:rPr>
              <a:t>(</a:t>
            </a:r>
            <a:r>
              <a:rPr lang="en-US" altLang="zh-CN" b="1" dirty="0" err="1">
                <a:solidFill>
                  <a:srgbClr val="9900CC"/>
                </a:solidFill>
              </a:rPr>
              <a:t>i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zh-CN" b="1" dirty="0"/>
              <a:t>，即：</a:t>
            </a:r>
            <a:r>
              <a:rPr lang="en-US" altLang="zh-CN" b="1" dirty="0" err="1">
                <a:solidFill>
                  <a:srgbClr val="9900CC"/>
                </a:solidFill>
              </a:rPr>
              <a:t>i</a:t>
            </a:r>
            <a:r>
              <a:rPr lang="en-US" altLang="zh-CN" b="1" dirty="0">
                <a:solidFill>
                  <a:srgbClr val="9900CC"/>
                </a:solidFill>
              </a:rPr>
              <a:t>&amp;(-</a:t>
            </a:r>
            <a:r>
              <a:rPr lang="en-US" altLang="zh-CN" b="1" dirty="0" err="1">
                <a:solidFill>
                  <a:srgbClr val="9900CC"/>
                </a:solidFill>
              </a:rPr>
              <a:t>i</a:t>
            </a:r>
            <a:r>
              <a:rPr lang="en-US" altLang="zh-CN" b="1" dirty="0">
                <a:solidFill>
                  <a:srgbClr val="9900CC"/>
                </a:solidFill>
              </a:rPr>
              <a:t>)</a:t>
            </a:r>
            <a:r>
              <a:rPr lang="zh-CN" altLang="zh-CN" b="1" dirty="0"/>
              <a:t>。例如：</a:t>
            </a:r>
          </a:p>
          <a:p>
            <a:r>
              <a:rPr lang="en-US" altLang="zh-CN" b="1" dirty="0" err="1"/>
              <a:t>i</a:t>
            </a:r>
            <a:r>
              <a:rPr lang="zh-CN" altLang="zh-CN" b="1" dirty="0"/>
              <a:t>等于</a:t>
            </a:r>
            <a:r>
              <a:rPr lang="en-US" altLang="zh-CN" b="1" dirty="0"/>
              <a:t>6</a:t>
            </a:r>
            <a:r>
              <a:rPr lang="zh-CN" altLang="zh-CN" b="1" dirty="0"/>
              <a:t>： </a:t>
            </a:r>
            <a:r>
              <a:rPr lang="en-US" altLang="zh-CN" b="1" dirty="0"/>
              <a:t>0110</a:t>
            </a:r>
            <a:r>
              <a:rPr lang="zh-CN" altLang="zh-CN" b="1" dirty="0"/>
              <a:t>（正数二进制表示，</a:t>
            </a:r>
            <a:r>
              <a:rPr lang="en-US" altLang="zh-CN" b="1" dirty="0"/>
              <a:t>0</a:t>
            </a:r>
            <a:r>
              <a:rPr lang="zh-CN" altLang="zh-CN" b="1" dirty="0"/>
              <a:t>开头）</a:t>
            </a:r>
          </a:p>
          <a:p>
            <a:r>
              <a:rPr lang="en-US" altLang="zh-CN" b="1" dirty="0"/>
              <a:t>-</a:t>
            </a:r>
            <a:r>
              <a:rPr lang="en-US" altLang="zh-CN" b="1" dirty="0" err="1"/>
              <a:t>i</a:t>
            </a:r>
            <a:r>
              <a:rPr lang="zh-CN" altLang="zh-CN" b="1" dirty="0"/>
              <a:t>等于</a:t>
            </a:r>
            <a:r>
              <a:rPr lang="en-US" altLang="zh-CN" b="1" dirty="0"/>
              <a:t>-6</a:t>
            </a:r>
            <a:r>
              <a:rPr lang="zh-CN" altLang="zh-CN" b="1" dirty="0"/>
              <a:t>：</a:t>
            </a:r>
            <a:r>
              <a:rPr lang="en-US" altLang="zh-CN" b="1" dirty="0"/>
              <a:t>1010</a:t>
            </a:r>
            <a:r>
              <a:rPr lang="zh-CN" altLang="zh-CN" b="1" dirty="0"/>
              <a:t>（负数用补码表示，即正数取反</a:t>
            </a:r>
            <a:r>
              <a:rPr lang="en-US" altLang="zh-CN" b="1" dirty="0"/>
              <a:t>1001</a:t>
            </a:r>
            <a:r>
              <a:rPr lang="zh-CN" altLang="zh-CN" b="1" dirty="0"/>
              <a:t>，然后加</a:t>
            </a:r>
            <a:r>
              <a:rPr lang="en-US" altLang="zh-CN" b="1" dirty="0"/>
              <a:t>1</a:t>
            </a:r>
            <a:r>
              <a:rPr lang="zh-CN" altLang="zh-CN" b="1" dirty="0"/>
              <a:t>，</a:t>
            </a:r>
            <a:r>
              <a:rPr lang="en-US" altLang="zh-CN" b="1" dirty="0"/>
              <a:t>1010</a:t>
            </a:r>
            <a:r>
              <a:rPr lang="zh-CN" altLang="zh-CN" b="1" dirty="0"/>
              <a:t>）</a:t>
            </a:r>
          </a:p>
          <a:p>
            <a:r>
              <a:rPr lang="zh-CN" altLang="zh-CN" b="1" dirty="0"/>
              <a:t>两者按位与，得到</a:t>
            </a:r>
            <a:r>
              <a:rPr lang="en-US" altLang="zh-CN" b="1" dirty="0"/>
              <a:t>0010</a:t>
            </a:r>
            <a:r>
              <a:rPr lang="zh-CN" altLang="zh-CN" b="1" dirty="0"/>
              <a:t>，即：</a:t>
            </a:r>
            <a:r>
              <a:rPr lang="en-US" altLang="zh-CN" b="1" dirty="0"/>
              <a:t>2^1=2</a:t>
            </a:r>
            <a:r>
              <a:rPr lang="zh-CN" altLang="zh-CN" b="1" dirty="0"/>
              <a:t>。</a:t>
            </a:r>
          </a:p>
          <a:p>
            <a:r>
              <a:rPr lang="zh-CN" altLang="zh-CN" b="1" dirty="0"/>
              <a:t>从而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0000CC"/>
                </a:solidFill>
              </a:rPr>
              <a:t>C[</a:t>
            </a:r>
            <a:r>
              <a:rPr lang="en-US" altLang="zh-CN" b="1" dirty="0" err="1">
                <a:solidFill>
                  <a:srgbClr val="0000CC"/>
                </a:solidFill>
              </a:rPr>
              <a:t>i</a:t>
            </a:r>
            <a:r>
              <a:rPr lang="en-US" altLang="zh-CN" b="1" dirty="0">
                <a:solidFill>
                  <a:srgbClr val="0000CC"/>
                </a:solidFill>
              </a:rPr>
              <a:t>] = A[</a:t>
            </a:r>
            <a:r>
              <a:rPr lang="en-US" altLang="zh-CN" b="1" dirty="0" err="1">
                <a:solidFill>
                  <a:srgbClr val="0000CC"/>
                </a:solidFill>
              </a:rPr>
              <a:t>i</a:t>
            </a:r>
            <a:r>
              <a:rPr lang="en-US" altLang="zh-CN" b="1" dirty="0">
                <a:solidFill>
                  <a:srgbClr val="0000CC"/>
                </a:solidFill>
              </a:rPr>
              <a:t> – </a:t>
            </a:r>
            <a:r>
              <a:rPr lang="en-US" altLang="zh-CN" b="1" dirty="0" err="1">
                <a:solidFill>
                  <a:srgbClr val="0000CC"/>
                </a:solidFill>
              </a:rPr>
              <a:t>lowbit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</a:rPr>
              <a:t>i</a:t>
            </a:r>
            <a:r>
              <a:rPr lang="en-US" altLang="zh-CN" b="1" dirty="0">
                <a:solidFill>
                  <a:srgbClr val="0000CC"/>
                </a:solidFill>
              </a:rPr>
              <a:t>) + 1] + A[</a:t>
            </a:r>
            <a:r>
              <a:rPr lang="en-US" altLang="zh-CN" b="1" dirty="0" err="1">
                <a:solidFill>
                  <a:srgbClr val="0000CC"/>
                </a:solidFill>
              </a:rPr>
              <a:t>i</a:t>
            </a:r>
            <a:r>
              <a:rPr lang="en-US" altLang="zh-CN" b="1" dirty="0">
                <a:solidFill>
                  <a:srgbClr val="0000CC"/>
                </a:solidFill>
              </a:rPr>
              <a:t> – </a:t>
            </a:r>
            <a:r>
              <a:rPr lang="en-US" altLang="zh-CN" b="1" dirty="0" err="1">
                <a:solidFill>
                  <a:srgbClr val="0000CC"/>
                </a:solidFill>
              </a:rPr>
              <a:t>lowbit</a:t>
            </a: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en-US" altLang="zh-CN" b="1" dirty="0" err="1">
                <a:solidFill>
                  <a:srgbClr val="0000CC"/>
                </a:solidFill>
              </a:rPr>
              <a:t>i</a:t>
            </a:r>
            <a:r>
              <a:rPr lang="en-US" altLang="zh-CN" b="1" dirty="0">
                <a:solidFill>
                  <a:srgbClr val="0000CC"/>
                </a:solidFill>
              </a:rPr>
              <a:t>) + 2] + …. + A[</a:t>
            </a:r>
            <a:r>
              <a:rPr lang="en-US" altLang="zh-CN" b="1" dirty="0" err="1">
                <a:solidFill>
                  <a:srgbClr val="0000CC"/>
                </a:solidFill>
              </a:rPr>
              <a:t>i</a:t>
            </a:r>
            <a:r>
              <a:rPr lang="en-US" altLang="zh-CN" b="1" dirty="0">
                <a:solidFill>
                  <a:srgbClr val="0000CC"/>
                </a:solidFill>
              </a:rPr>
              <a:t>]</a:t>
            </a:r>
            <a:endParaRPr lang="zh-CN" altLang="zh-CN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6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0" y="0"/>
            <a:ext cx="6175716" cy="562708"/>
          </a:xfrm>
        </p:spPr>
        <p:txBody>
          <a:bodyPr>
            <a:normAutofit fontScale="90000"/>
          </a:bodyPr>
          <a:lstStyle/>
          <a:p>
            <a:r>
              <a:rPr lang="zh-CN" altLang="en-US" b="1" cap="none"/>
              <a:t>树状数组的更新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916" y="450167"/>
            <a:ext cx="5792452" cy="554267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1=001	C[1]=A[1];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2=010	C[2]=A[1]+A[2];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3=011	C[3]=A[3];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4=100	C[4]=A[1]+A[2]+A[3]+A[4];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5=101	C[5]=A[5];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6=110	C[6]=A[5]+A[6];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7=111	C[7]=A[7];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8=1000	C[8]=A[1]+A[2]+A[3]+A[4]+A[5]+A[6]+A[7]+A[8];</a:t>
            </a:r>
          </a:p>
          <a:p>
            <a:pPr marL="0" indent="0">
              <a:buNone/>
            </a:pPr>
            <a:endParaRPr lang="en-US" altLang="zh-CN" sz="17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467D78-1F91-4E65-8CBD-3DF47EE24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6" y="3011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7B63482-81F3-47C2-86E1-BBFB76DAB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904469"/>
              </p:ext>
            </p:extLst>
          </p:nvPr>
        </p:nvGraphicFramePr>
        <p:xfrm>
          <a:off x="5984084" y="65046"/>
          <a:ext cx="6096000" cy="344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Visio" r:id="rId3" imgW="5794551" imgH="3274564" progId="Visio.Drawing.11">
                  <p:embed/>
                </p:oleObj>
              </mc:Choice>
              <mc:Fallback>
                <p:oleObj name="Visio" r:id="rId3" imgW="5794551" imgH="3274564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7B63482-81F3-47C2-86E1-BBFB76DABB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084" y="65046"/>
                        <a:ext cx="6096000" cy="3444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E9EC45D-A86D-407B-B09A-8C5C7883A48C}"/>
              </a:ext>
            </a:extLst>
          </p:cNvPr>
          <p:cNvSpPr txBox="1"/>
          <p:nvPr/>
        </p:nvSpPr>
        <p:spPr>
          <a:xfrm>
            <a:off x="111916" y="3746069"/>
            <a:ext cx="119681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/>
              <a:t>假设</a:t>
            </a:r>
            <a:r>
              <a:rPr lang="en-US" altLang="zh-CN" sz="2000" b="1"/>
              <a:t>A[5]</a:t>
            </a:r>
            <a:r>
              <a:rPr lang="zh-CN" altLang="zh-CN" sz="2000" b="1"/>
              <a:t>（即：</a:t>
            </a:r>
            <a:r>
              <a:rPr lang="en-US" altLang="zh-CN" sz="2000" b="1"/>
              <a:t>nums[4]</a:t>
            </a:r>
            <a:r>
              <a:rPr lang="zh-CN" altLang="zh-CN" sz="2000" b="1"/>
              <a:t>）数值被修改，则</a:t>
            </a:r>
            <a:r>
              <a:rPr lang="en-US" altLang="zh-CN" sz="2000" b="1"/>
              <a:t>C[5]</a:t>
            </a:r>
            <a:r>
              <a:rPr lang="zh-CN" altLang="zh-CN" sz="2000" b="1"/>
              <a:t>、</a:t>
            </a:r>
            <a:r>
              <a:rPr lang="en-US" altLang="zh-CN" sz="2000" b="1"/>
              <a:t>C[6]</a:t>
            </a:r>
            <a:r>
              <a:rPr lang="zh-CN" altLang="zh-CN" sz="2000" b="1"/>
              <a:t>、</a:t>
            </a:r>
            <a:r>
              <a:rPr lang="en-US" altLang="zh-CN" sz="2000" b="1"/>
              <a:t>C[8]</a:t>
            </a:r>
            <a:r>
              <a:rPr lang="zh-CN" altLang="zh-CN" sz="2000" b="1"/>
              <a:t>的值均需要更新，假设增量为</a:t>
            </a:r>
            <a:r>
              <a:rPr lang="en-US" altLang="zh-CN" sz="2000" b="1"/>
              <a:t>offset = A[5]</a:t>
            </a:r>
            <a:r>
              <a:rPr lang="zh-CN" altLang="zh-CN" sz="2000" b="1"/>
              <a:t>新值减去</a:t>
            </a:r>
            <a:r>
              <a:rPr lang="en-US" altLang="zh-CN" sz="2000" b="1"/>
              <a:t>A[5]</a:t>
            </a:r>
            <a:r>
              <a:rPr lang="zh-CN" altLang="zh-CN" sz="2000" b="1"/>
              <a:t>旧值。则有</a:t>
            </a:r>
          </a:p>
          <a:p>
            <a:r>
              <a:rPr lang="en-US" altLang="zh-CN" sz="2000" b="1"/>
              <a:t>5</a:t>
            </a:r>
            <a:r>
              <a:rPr lang="zh-CN" altLang="zh-CN" sz="2000" b="1"/>
              <a:t>：</a:t>
            </a:r>
            <a:r>
              <a:rPr lang="en-US" altLang="zh-CN" sz="2000" b="1"/>
              <a:t>101											C[5] += offset</a:t>
            </a:r>
            <a:endParaRPr lang="zh-CN" altLang="zh-CN" sz="2000" b="1"/>
          </a:p>
          <a:p>
            <a:r>
              <a:rPr lang="en-US" altLang="zh-CN" sz="2000" b="1"/>
              <a:t>6</a:t>
            </a:r>
            <a:r>
              <a:rPr lang="zh-CN" altLang="zh-CN" sz="2000" b="1"/>
              <a:t>：</a:t>
            </a:r>
            <a:r>
              <a:rPr lang="en-US" altLang="zh-CN" sz="2000" b="1"/>
              <a:t>110		lowbit(5)</a:t>
            </a:r>
            <a:r>
              <a:rPr lang="zh-CN" altLang="zh-CN" sz="2000" b="1"/>
              <a:t>：</a:t>
            </a:r>
            <a:r>
              <a:rPr lang="en-US" altLang="zh-CN" sz="2000" b="1"/>
              <a:t>001	5 + lowbit(5) = 6	C[6] += offset			</a:t>
            </a:r>
            <a:endParaRPr lang="zh-CN" altLang="zh-CN" sz="2000" b="1"/>
          </a:p>
          <a:p>
            <a:r>
              <a:rPr lang="en-US" altLang="zh-CN" sz="2000" b="1"/>
              <a:t>8</a:t>
            </a:r>
            <a:r>
              <a:rPr lang="zh-CN" altLang="zh-CN" sz="2000" b="1"/>
              <a:t>：</a:t>
            </a:r>
            <a:r>
              <a:rPr lang="en-US" altLang="zh-CN" sz="2000" b="1"/>
              <a:t>1000	lowbit(6)</a:t>
            </a:r>
            <a:r>
              <a:rPr lang="zh-CN" altLang="zh-CN" sz="2000" b="1"/>
              <a:t>：</a:t>
            </a:r>
            <a:r>
              <a:rPr lang="en-US" altLang="zh-CN" sz="2000" b="1"/>
              <a:t>010	6 + lowbit(6) = 8	C[8] += offset</a:t>
            </a:r>
            <a:endParaRPr lang="zh-CN" altLang="zh-CN" sz="2000" b="1"/>
          </a:p>
          <a:p>
            <a:r>
              <a:rPr lang="zh-CN" altLang="zh-CN" sz="2000" b="1"/>
              <a:t>即，</a:t>
            </a:r>
            <a:r>
              <a:rPr lang="zh-CN" altLang="zh-CN" sz="2000" b="1">
                <a:solidFill>
                  <a:srgbClr val="0000CC"/>
                </a:solidFill>
              </a:rPr>
              <a:t>改完</a:t>
            </a:r>
            <a:r>
              <a:rPr lang="en-US" altLang="zh-CN" sz="2000" b="1">
                <a:solidFill>
                  <a:srgbClr val="0000CC"/>
                </a:solidFill>
              </a:rPr>
              <a:t>A[i]</a:t>
            </a:r>
            <a:r>
              <a:rPr lang="zh-CN" altLang="zh-CN" sz="2000" b="1">
                <a:solidFill>
                  <a:srgbClr val="0000CC"/>
                </a:solidFill>
              </a:rPr>
              <a:t>后，</a:t>
            </a:r>
            <a:r>
              <a:rPr lang="en-US" altLang="zh-CN" sz="2000" b="1">
                <a:solidFill>
                  <a:srgbClr val="0000CC"/>
                </a:solidFill>
              </a:rPr>
              <a:t>C[i]</a:t>
            </a:r>
            <a:r>
              <a:rPr lang="zh-CN" altLang="zh-CN" sz="2000" b="1">
                <a:solidFill>
                  <a:srgbClr val="0000CC"/>
                </a:solidFill>
              </a:rPr>
              <a:t>、</a:t>
            </a:r>
            <a:r>
              <a:rPr lang="en-US" altLang="zh-CN" sz="2000" b="1">
                <a:solidFill>
                  <a:srgbClr val="0000CC"/>
                </a:solidFill>
              </a:rPr>
              <a:t>C[i + lowbit(i)]</a:t>
            </a:r>
            <a:r>
              <a:rPr lang="zh-CN" altLang="zh-CN" sz="2000" b="1">
                <a:solidFill>
                  <a:srgbClr val="0000CC"/>
                </a:solidFill>
              </a:rPr>
              <a:t>、</a:t>
            </a:r>
            <a:r>
              <a:rPr lang="en-US" altLang="zh-CN" sz="2000" b="1">
                <a:solidFill>
                  <a:srgbClr val="0000CC"/>
                </a:solidFill>
              </a:rPr>
              <a:t>C[t + lowbit(t)] ….</a:t>
            </a:r>
            <a:r>
              <a:rPr lang="zh-CN" altLang="zh-CN" sz="2000" b="1">
                <a:solidFill>
                  <a:srgbClr val="0000CC"/>
                </a:solidFill>
              </a:rPr>
              <a:t>（其中</a:t>
            </a:r>
            <a:r>
              <a:rPr lang="en-US" altLang="zh-CN" sz="2000" b="1">
                <a:solidFill>
                  <a:srgbClr val="0000CC"/>
                </a:solidFill>
              </a:rPr>
              <a:t>t</a:t>
            </a:r>
            <a:r>
              <a:rPr lang="zh-CN" altLang="zh-CN" sz="2000" b="1">
                <a:solidFill>
                  <a:srgbClr val="0000CC"/>
                </a:solidFill>
              </a:rPr>
              <a:t>为</a:t>
            </a:r>
            <a:r>
              <a:rPr lang="en-US" altLang="zh-CN" sz="2000" b="1">
                <a:solidFill>
                  <a:srgbClr val="0000CC"/>
                </a:solidFill>
              </a:rPr>
              <a:t>i + lowbit(i)</a:t>
            </a:r>
            <a:r>
              <a:rPr lang="zh-CN" altLang="zh-CN" sz="2000" b="1">
                <a:solidFill>
                  <a:srgbClr val="0000CC"/>
                </a:solidFill>
              </a:rPr>
              <a:t>，依此规律递增），在下标未越界的情况下（下标小于等于</a:t>
            </a:r>
            <a:r>
              <a:rPr lang="en-US" altLang="zh-CN" sz="2000" b="1">
                <a:solidFill>
                  <a:srgbClr val="0000CC"/>
                </a:solidFill>
              </a:rPr>
              <a:t>nums.length</a:t>
            </a:r>
            <a:r>
              <a:rPr lang="zh-CN" altLang="zh-CN" sz="2000" b="1">
                <a:solidFill>
                  <a:srgbClr val="0000CC"/>
                </a:solidFill>
              </a:rPr>
              <a:t>），都需要更新。</a:t>
            </a:r>
          </a:p>
        </p:txBody>
      </p:sp>
    </p:spTree>
    <p:extLst>
      <p:ext uri="{BB962C8B-B14F-4D97-AF65-F5344CB8AC3E}">
        <p14:creationId xmlns:p14="http://schemas.microsoft.com/office/powerpoint/2010/main" val="348519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0" y="0"/>
            <a:ext cx="6175716" cy="562708"/>
          </a:xfrm>
        </p:spPr>
        <p:txBody>
          <a:bodyPr>
            <a:normAutofit fontScale="90000"/>
          </a:bodyPr>
          <a:lstStyle/>
          <a:p>
            <a:r>
              <a:rPr lang="zh-CN" altLang="en-US" b="1" cap="none"/>
              <a:t>树状数组的区间查询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916" y="450167"/>
            <a:ext cx="5792452" cy="554267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1=001	C[1]=A[1];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2=010	C[2]=A[1]+A[2];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3=011	C[3]=A[3];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4=100	C[4]=A[1]+A[2]+A[3]+A[4];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5=101	C[5]=A[5];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6=110	C[6]=A[5]+A[6];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7=111	C[7]=A[7];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7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8=1000	C[8]=A[1]+A[2]+A[3]+A[4]+A[5]+A[6]+A[7]+A[8];</a:t>
            </a:r>
          </a:p>
          <a:p>
            <a:pPr marL="0" indent="0">
              <a:buNone/>
            </a:pPr>
            <a:endParaRPr lang="en-US" altLang="zh-CN" sz="1700" b="1" cap="none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467D78-1F91-4E65-8CBD-3DF47EE24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6" y="3011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7B63482-81F3-47C2-86E1-BBFB76DAB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04198"/>
              </p:ext>
            </p:extLst>
          </p:nvPr>
        </p:nvGraphicFramePr>
        <p:xfrm>
          <a:off x="6654018" y="-15129"/>
          <a:ext cx="5529698" cy="31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Visio" r:id="rId3" imgW="5794551" imgH="3274564" progId="Visio.Drawing.11">
                  <p:embed/>
                </p:oleObj>
              </mc:Choice>
              <mc:Fallback>
                <p:oleObj name="Visio" r:id="rId3" imgW="5794551" imgH="3274564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7B63482-81F3-47C2-86E1-BBFB76DABB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018" y="-15129"/>
                        <a:ext cx="5529698" cy="31241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E9EC45D-A86D-407B-B09A-8C5C7883A48C}"/>
              </a:ext>
            </a:extLst>
          </p:cNvPr>
          <p:cNvSpPr txBox="1"/>
          <p:nvPr/>
        </p:nvSpPr>
        <p:spPr>
          <a:xfrm>
            <a:off x="32200" y="3109051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/>
              <a:t>假设要求</a:t>
            </a:r>
            <a:r>
              <a:rPr lang="en-US" altLang="zh-CN" sz="2000" b="1"/>
              <a:t>A[5]</a:t>
            </a:r>
            <a:r>
              <a:rPr lang="zh-CN" altLang="zh-CN" sz="2000" b="1"/>
              <a:t>到</a:t>
            </a:r>
            <a:r>
              <a:rPr lang="en-US" altLang="zh-CN" sz="2000" b="1"/>
              <a:t>A[7]</a:t>
            </a:r>
            <a:r>
              <a:rPr lang="zh-CN" altLang="zh-CN" sz="2000" b="1"/>
              <a:t>（即</a:t>
            </a:r>
            <a:r>
              <a:rPr lang="en-US" altLang="zh-CN" sz="2000" b="1"/>
              <a:t>nums[4]</a:t>
            </a:r>
            <a:r>
              <a:rPr lang="zh-CN" altLang="zh-CN" sz="2000" b="1"/>
              <a:t>到</a:t>
            </a:r>
            <a:r>
              <a:rPr lang="en-US" altLang="zh-CN" sz="2000" b="1"/>
              <a:t>nums[6]</a:t>
            </a:r>
            <a:r>
              <a:rPr lang="zh-CN" altLang="zh-CN" sz="2000" b="1"/>
              <a:t>）的和，则等价于</a:t>
            </a:r>
            <a:r>
              <a:rPr lang="en-US" altLang="zh-CN" sz="2000" b="1"/>
              <a:t>A[1]</a:t>
            </a:r>
            <a:r>
              <a:rPr lang="zh-CN" altLang="zh-CN" sz="2000" b="1"/>
              <a:t>到</a:t>
            </a:r>
            <a:r>
              <a:rPr lang="en-US" altLang="zh-CN" sz="2000" b="1"/>
              <a:t>A[7]</a:t>
            </a:r>
            <a:r>
              <a:rPr lang="zh-CN" altLang="zh-CN" sz="2000" b="1"/>
              <a:t>的和</a:t>
            </a:r>
            <a:r>
              <a:rPr lang="en-US" altLang="zh-CN" sz="2000" b="1"/>
              <a:t>S[7]</a:t>
            </a:r>
            <a:r>
              <a:rPr lang="zh-CN" altLang="zh-CN" sz="2000" b="1"/>
              <a:t>减去</a:t>
            </a:r>
            <a:r>
              <a:rPr lang="en-US" altLang="zh-CN" sz="2000" b="1"/>
              <a:t>A[1]</a:t>
            </a:r>
            <a:r>
              <a:rPr lang="zh-CN" altLang="zh-CN" sz="2000" b="1"/>
              <a:t>到</a:t>
            </a:r>
            <a:r>
              <a:rPr lang="en-US" altLang="zh-CN" sz="2000" b="1"/>
              <a:t>A[4]</a:t>
            </a:r>
            <a:r>
              <a:rPr lang="zh-CN" altLang="zh-CN" sz="2000" b="1"/>
              <a:t>的和</a:t>
            </a:r>
            <a:r>
              <a:rPr lang="en-US" altLang="zh-CN" sz="2000" b="1"/>
              <a:t>S[4]</a:t>
            </a:r>
            <a:r>
              <a:rPr lang="zh-CN" altLang="zh-CN" sz="2000" b="1"/>
              <a:t>。</a:t>
            </a:r>
          </a:p>
          <a:p>
            <a:r>
              <a:rPr lang="zh-CN" altLang="zh-CN" sz="2000" b="1"/>
              <a:t>所以，问题的关键变为求</a:t>
            </a:r>
            <a:r>
              <a:rPr lang="en-US" altLang="zh-CN" sz="2000" b="1"/>
              <a:t>A</a:t>
            </a:r>
            <a:r>
              <a:rPr lang="zh-CN" altLang="zh-CN" sz="2000" b="1"/>
              <a:t>数组的前</a:t>
            </a:r>
            <a:r>
              <a:rPr lang="en-US" altLang="zh-CN" sz="2000" b="1"/>
              <a:t>i</a:t>
            </a:r>
            <a:r>
              <a:rPr lang="zh-CN" altLang="zh-CN" sz="2000" b="1"/>
              <a:t>项的和</a:t>
            </a:r>
            <a:r>
              <a:rPr lang="en-US" altLang="zh-CN" sz="2000" b="1"/>
              <a:t>S[i]</a:t>
            </a:r>
            <a:r>
              <a:rPr lang="zh-CN" altLang="zh-CN" sz="2000" b="1"/>
              <a:t>，</a:t>
            </a:r>
            <a:r>
              <a:rPr lang="en-US" altLang="zh-CN" sz="2000" b="1"/>
              <a:t>i</a:t>
            </a:r>
            <a:r>
              <a:rPr lang="zh-CN" altLang="zh-CN" sz="2000" b="1"/>
              <a:t>下标从</a:t>
            </a:r>
            <a:r>
              <a:rPr lang="en-US" altLang="zh-CN" sz="2000" b="1"/>
              <a:t>1</a:t>
            </a:r>
            <a:r>
              <a:rPr lang="zh-CN" altLang="zh-CN" sz="2000" b="1"/>
              <a:t>开始。</a:t>
            </a:r>
          </a:p>
          <a:p>
            <a:r>
              <a:rPr lang="en-US" altLang="zh-CN" sz="2000" b="1"/>
              <a:t>S[7] = A[1] + A[2] + A[3] + A[4] + A[5] + A[6] + A[7]</a:t>
            </a:r>
            <a:endParaRPr lang="zh-CN" altLang="zh-CN" sz="2000" b="1"/>
          </a:p>
          <a:p>
            <a:r>
              <a:rPr lang="en-US" altLang="zh-CN" sz="2000" b="1"/>
              <a:t>= C[4] + C[6] + C[7]</a:t>
            </a:r>
            <a:endParaRPr lang="zh-CN" altLang="zh-CN" sz="2000" b="1"/>
          </a:p>
          <a:p>
            <a:r>
              <a:rPr lang="zh-CN" altLang="zh-CN" sz="2000" b="1"/>
              <a:t>初始化</a:t>
            </a:r>
            <a:r>
              <a:rPr lang="en-US" altLang="zh-CN" sz="2000" b="1"/>
              <a:t>S[7]</a:t>
            </a:r>
            <a:r>
              <a:rPr lang="zh-CN" altLang="zh-CN" sz="2000" b="1"/>
              <a:t>为</a:t>
            </a:r>
            <a:r>
              <a:rPr lang="en-US" altLang="zh-CN" sz="2000" b="1"/>
              <a:t>0</a:t>
            </a:r>
            <a:r>
              <a:rPr lang="zh-CN" altLang="zh-CN" sz="2000" b="1"/>
              <a:t>，则有：</a:t>
            </a:r>
          </a:p>
          <a:p>
            <a:r>
              <a:rPr lang="en-US" altLang="zh-CN" sz="2000" b="1"/>
              <a:t>7</a:t>
            </a:r>
            <a:r>
              <a:rPr lang="zh-CN" altLang="zh-CN" sz="2000" b="1"/>
              <a:t>：</a:t>
            </a:r>
            <a:r>
              <a:rPr lang="en-US" altLang="zh-CN" sz="2000" b="1"/>
              <a:t>111										S[7] += C[7]</a:t>
            </a:r>
            <a:endParaRPr lang="zh-CN" altLang="zh-CN" sz="2000" b="1"/>
          </a:p>
          <a:p>
            <a:r>
              <a:rPr lang="en-US" altLang="zh-CN" sz="2000" b="1"/>
              <a:t>6</a:t>
            </a:r>
            <a:r>
              <a:rPr lang="zh-CN" altLang="zh-CN" sz="2000" b="1"/>
              <a:t>：</a:t>
            </a:r>
            <a:r>
              <a:rPr lang="en-US" altLang="zh-CN" sz="2000" b="1"/>
              <a:t>110	lowbit(7)</a:t>
            </a:r>
            <a:r>
              <a:rPr lang="zh-CN" altLang="zh-CN" sz="2000" b="1"/>
              <a:t>：</a:t>
            </a:r>
            <a:r>
              <a:rPr lang="en-US" altLang="zh-CN" sz="2000" b="1"/>
              <a:t>001	7 – lowbit(7) = 6		S[7] += C[6]</a:t>
            </a:r>
            <a:endParaRPr lang="zh-CN" altLang="zh-CN" sz="2000" b="1"/>
          </a:p>
          <a:p>
            <a:r>
              <a:rPr lang="en-US" altLang="zh-CN" sz="2000" b="1"/>
              <a:t>4</a:t>
            </a:r>
            <a:r>
              <a:rPr lang="zh-CN" altLang="zh-CN" sz="2000" b="1"/>
              <a:t>：</a:t>
            </a:r>
            <a:r>
              <a:rPr lang="en-US" altLang="zh-CN" sz="2000" b="1"/>
              <a:t>100	lowbit(6)</a:t>
            </a:r>
            <a:r>
              <a:rPr lang="zh-CN" altLang="zh-CN" sz="2000" b="1"/>
              <a:t>：</a:t>
            </a:r>
            <a:r>
              <a:rPr lang="en-US" altLang="zh-CN" sz="2000" b="1"/>
              <a:t>010	6 – lowbit(6) = 4		S[7] += C[4]</a:t>
            </a:r>
            <a:endParaRPr lang="zh-CN" altLang="zh-CN" sz="2000" b="1"/>
          </a:p>
          <a:p>
            <a:r>
              <a:rPr lang="en-US" altLang="zh-CN" sz="2000" b="1"/>
              <a:t>0</a:t>
            </a:r>
            <a:r>
              <a:rPr lang="zh-CN" altLang="zh-CN" sz="2000" b="1"/>
              <a:t>：</a:t>
            </a:r>
            <a:r>
              <a:rPr lang="en-US" altLang="zh-CN" sz="2000" b="1"/>
              <a:t>000	lowbit(4)</a:t>
            </a:r>
            <a:r>
              <a:rPr lang="zh-CN" altLang="zh-CN" sz="2000" b="1"/>
              <a:t>：</a:t>
            </a:r>
            <a:r>
              <a:rPr lang="en-US" altLang="zh-CN" sz="2000" b="1"/>
              <a:t>100	4 – lowbit(4) = 0		</a:t>
            </a:r>
            <a:r>
              <a:rPr lang="zh-CN" altLang="zh-CN" sz="2000" b="1"/>
              <a:t>已经越界，结束</a:t>
            </a:r>
          </a:p>
          <a:p>
            <a:r>
              <a:rPr lang="zh-CN" altLang="zh-CN" sz="2000" b="1"/>
              <a:t>即：</a:t>
            </a:r>
            <a:r>
              <a:rPr lang="zh-CN" altLang="zh-CN" sz="2000" b="1">
                <a:solidFill>
                  <a:srgbClr val="0000CC"/>
                </a:solidFill>
              </a:rPr>
              <a:t>初始化</a:t>
            </a:r>
            <a:r>
              <a:rPr lang="en-US" altLang="zh-CN" sz="2000" b="1">
                <a:solidFill>
                  <a:srgbClr val="0000CC"/>
                </a:solidFill>
              </a:rPr>
              <a:t>S[i]</a:t>
            </a:r>
            <a:r>
              <a:rPr lang="zh-CN" altLang="zh-CN" sz="2000" b="1">
                <a:solidFill>
                  <a:srgbClr val="0000CC"/>
                </a:solidFill>
              </a:rPr>
              <a:t>为</a:t>
            </a:r>
            <a:r>
              <a:rPr lang="en-US" altLang="zh-CN" sz="2000" b="1">
                <a:solidFill>
                  <a:srgbClr val="0000CC"/>
                </a:solidFill>
              </a:rPr>
              <a:t>0</a:t>
            </a:r>
            <a:r>
              <a:rPr lang="zh-CN" altLang="zh-CN" sz="2000" b="1">
                <a:solidFill>
                  <a:srgbClr val="0000CC"/>
                </a:solidFill>
              </a:rPr>
              <a:t>，依次累加</a:t>
            </a:r>
            <a:r>
              <a:rPr lang="en-US" altLang="zh-CN" sz="2000" b="1">
                <a:solidFill>
                  <a:srgbClr val="0000CC"/>
                </a:solidFill>
              </a:rPr>
              <a:t>C[i]</a:t>
            </a:r>
            <a:r>
              <a:rPr lang="zh-CN" altLang="zh-CN" sz="2000" b="1">
                <a:solidFill>
                  <a:srgbClr val="0000CC"/>
                </a:solidFill>
              </a:rPr>
              <a:t>、</a:t>
            </a:r>
            <a:r>
              <a:rPr lang="en-US" altLang="zh-CN" sz="2000" b="1">
                <a:solidFill>
                  <a:srgbClr val="0000CC"/>
                </a:solidFill>
              </a:rPr>
              <a:t>C[i – lowbit(i)]</a:t>
            </a:r>
            <a:r>
              <a:rPr lang="zh-CN" altLang="zh-CN" sz="2000" b="1">
                <a:solidFill>
                  <a:srgbClr val="0000CC"/>
                </a:solidFill>
              </a:rPr>
              <a:t>、</a:t>
            </a:r>
            <a:r>
              <a:rPr lang="en-US" altLang="zh-CN" sz="2000" b="1">
                <a:solidFill>
                  <a:srgbClr val="0000CC"/>
                </a:solidFill>
              </a:rPr>
              <a:t>C[t – lowbit(t)] ….</a:t>
            </a:r>
            <a:r>
              <a:rPr lang="zh-CN" altLang="zh-CN" sz="2000" b="1">
                <a:solidFill>
                  <a:srgbClr val="0000CC"/>
                </a:solidFill>
              </a:rPr>
              <a:t>（其中</a:t>
            </a:r>
            <a:r>
              <a:rPr lang="en-US" altLang="zh-CN" sz="2000" b="1">
                <a:solidFill>
                  <a:srgbClr val="0000CC"/>
                </a:solidFill>
              </a:rPr>
              <a:t>t</a:t>
            </a:r>
            <a:r>
              <a:rPr lang="zh-CN" altLang="zh-CN" sz="2000" b="1">
                <a:solidFill>
                  <a:srgbClr val="0000CC"/>
                </a:solidFill>
              </a:rPr>
              <a:t>为 </a:t>
            </a:r>
            <a:r>
              <a:rPr lang="en-US" altLang="zh-CN" sz="2000" b="1">
                <a:solidFill>
                  <a:srgbClr val="0000CC"/>
                </a:solidFill>
              </a:rPr>
              <a:t>i – lowbit(i)</a:t>
            </a:r>
            <a:r>
              <a:rPr lang="zh-CN" altLang="zh-CN" sz="2000" b="1">
                <a:solidFill>
                  <a:srgbClr val="0000CC"/>
                </a:solidFill>
              </a:rPr>
              <a:t>，依此规律递减），直到</a:t>
            </a:r>
            <a:r>
              <a:rPr lang="zh-CN" altLang="zh-CN" sz="2000" b="1">
                <a:solidFill>
                  <a:srgbClr val="D60093"/>
                </a:solidFill>
              </a:rPr>
              <a:t>下标越界</a:t>
            </a:r>
            <a:r>
              <a:rPr lang="zh-CN" altLang="zh-CN" sz="2000" b="1">
                <a:solidFill>
                  <a:srgbClr val="0000CC"/>
                </a:solidFill>
              </a:rPr>
              <a:t>（下标小于等于</a:t>
            </a:r>
            <a:r>
              <a:rPr lang="en-US" altLang="zh-CN" sz="2000" b="1">
                <a:solidFill>
                  <a:srgbClr val="0000CC"/>
                </a:solidFill>
              </a:rPr>
              <a:t>0</a:t>
            </a:r>
            <a:r>
              <a:rPr lang="zh-CN" altLang="zh-CN" sz="2000" b="1">
                <a:solidFill>
                  <a:srgbClr val="0000CC"/>
                </a:solidFill>
              </a:rPr>
              <a:t>）。</a:t>
            </a:r>
          </a:p>
          <a:p>
            <a:r>
              <a:rPr lang="zh-CN" altLang="zh-CN" sz="2000" b="1"/>
              <a:t>从而，</a:t>
            </a:r>
            <a:r>
              <a:rPr lang="en-US" altLang="zh-CN" sz="2000" b="1"/>
              <a:t>A[5]</a:t>
            </a:r>
            <a:r>
              <a:rPr lang="zh-CN" altLang="zh-CN" sz="2000" b="1"/>
              <a:t>到</a:t>
            </a:r>
            <a:r>
              <a:rPr lang="en-US" altLang="zh-CN" sz="2000" b="1"/>
              <a:t>A[7]</a:t>
            </a:r>
            <a:r>
              <a:rPr lang="zh-CN" altLang="zh-CN" sz="2000" b="1"/>
              <a:t>的和 </a:t>
            </a:r>
            <a:r>
              <a:rPr lang="en-US" altLang="zh-CN" sz="2000" b="1"/>
              <a:t>= S[7] – S[4] = C[6] + C[7]</a:t>
            </a:r>
            <a:endParaRPr lang="zh-CN" altLang="zh-CN" sz="2000" b="1"/>
          </a:p>
        </p:txBody>
      </p:sp>
    </p:spTree>
    <p:extLst>
      <p:ext uri="{BB962C8B-B14F-4D97-AF65-F5344CB8AC3E}">
        <p14:creationId xmlns:p14="http://schemas.microsoft.com/office/powerpoint/2010/main" val="181044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307. Range Sum Query - Mutable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C2D712-1E8D-4220-A7EA-4E8E43BEF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14" y="1427084"/>
            <a:ext cx="9572971" cy="48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307. Range Sum Query - Mutable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6600FF"/>
                </a:solidFill>
              </a:rPr>
              <a:t>树状数组</a:t>
            </a:r>
          </a:p>
          <a:p>
            <a:r>
              <a:rPr lang="zh-CN" altLang="en-US" b="1" dirty="0">
                <a:solidFill>
                  <a:srgbClr val="D60093"/>
                </a:solidFill>
              </a:rPr>
              <a:t>构建的时间复杂度</a:t>
            </a:r>
            <a:r>
              <a:rPr lang="zh-CN" altLang="en-US" b="1" dirty="0"/>
              <a:t>为</a:t>
            </a:r>
            <a:r>
              <a:rPr lang="en-US" altLang="zh-CN" b="1" dirty="0">
                <a:solidFill>
                  <a:srgbClr val="009900"/>
                </a:solidFill>
              </a:rPr>
              <a:t>O(</a:t>
            </a:r>
            <a:r>
              <a:rPr lang="en-US" altLang="zh-CN" b="1" dirty="0" err="1">
                <a:solidFill>
                  <a:srgbClr val="009900"/>
                </a:solidFill>
              </a:rPr>
              <a:t>nlogn</a:t>
            </a:r>
            <a:r>
              <a:rPr lang="en-US" altLang="zh-CN" b="1" dirty="0">
                <a:solidFill>
                  <a:srgbClr val="009900"/>
                </a:solidFill>
              </a:rPr>
              <a:t>)</a:t>
            </a:r>
            <a:r>
              <a:rPr lang="zh-CN" altLang="en-US" b="1" dirty="0"/>
              <a:t>。</a:t>
            </a:r>
          </a:p>
          <a:p>
            <a:r>
              <a:rPr lang="zh-CN" altLang="en-US" b="1" dirty="0">
                <a:solidFill>
                  <a:srgbClr val="D60093"/>
                </a:solidFill>
              </a:rPr>
              <a:t>更新、查询的时间复杂度</a:t>
            </a:r>
            <a:r>
              <a:rPr lang="zh-CN" altLang="en-US" b="1" dirty="0"/>
              <a:t>均为</a:t>
            </a:r>
            <a:r>
              <a:rPr lang="en-US" altLang="zh-CN" b="1" dirty="0">
                <a:solidFill>
                  <a:srgbClr val="009900"/>
                </a:solidFill>
              </a:rPr>
              <a:t>O(</a:t>
            </a:r>
            <a:r>
              <a:rPr lang="en-US" altLang="zh-CN" b="1" dirty="0" err="1">
                <a:solidFill>
                  <a:srgbClr val="009900"/>
                </a:solidFill>
              </a:rPr>
              <a:t>logn</a:t>
            </a:r>
            <a:r>
              <a:rPr lang="en-US" altLang="zh-CN" b="1" dirty="0">
                <a:solidFill>
                  <a:srgbClr val="009900"/>
                </a:solidFill>
              </a:rPr>
              <a:t>)</a:t>
            </a:r>
            <a:r>
              <a:rPr lang="zh-CN" altLang="en-US" b="1" dirty="0"/>
              <a:t>。</a:t>
            </a:r>
          </a:p>
          <a:p>
            <a:r>
              <a:rPr lang="zh-CN" altLang="en-US" b="1" dirty="0">
                <a:solidFill>
                  <a:srgbClr val="D60093"/>
                </a:solidFill>
              </a:rPr>
              <a:t>空间复杂度</a:t>
            </a:r>
            <a:r>
              <a:rPr lang="zh-CN" altLang="en-US" b="1" dirty="0"/>
              <a:t>为</a:t>
            </a:r>
            <a:r>
              <a:rPr lang="en-US" altLang="zh-CN" b="1" dirty="0">
                <a:solidFill>
                  <a:srgbClr val="009900"/>
                </a:solidFill>
              </a:rPr>
              <a:t>O(n)</a:t>
            </a:r>
            <a:r>
              <a:rPr lang="zh-CN" altLang="en-US" b="1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512A80-4504-43B7-855E-373D1FACD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470" y="0"/>
            <a:ext cx="4252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322. Coin Change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305E33-7151-49ED-94C6-0A8CB13D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1299148"/>
            <a:ext cx="8367876" cy="49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3727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1226</TotalTime>
  <Words>4293</Words>
  <Application>Microsoft Office PowerPoint</Application>
  <PresentationFormat>宽屏</PresentationFormat>
  <Paragraphs>289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Albertus Medium</vt:lpstr>
      <vt:lpstr>Albertus MT Lt</vt:lpstr>
      <vt:lpstr>Arial</vt:lpstr>
      <vt:lpstr>Times New Roman</vt:lpstr>
      <vt:lpstr>Tw Cen MT</vt:lpstr>
      <vt:lpstr>Wingdings</vt:lpstr>
      <vt:lpstr>水滴</vt:lpstr>
      <vt:lpstr>Visio</vt:lpstr>
      <vt:lpstr>数据结构和算法 第23讲</vt:lpstr>
      <vt:lpstr>大纲</vt:lpstr>
      <vt:lpstr>树状数组的定义和特点</vt:lpstr>
      <vt:lpstr>树状数组的初始化</vt:lpstr>
      <vt:lpstr>树状数组的更新</vt:lpstr>
      <vt:lpstr>树状数组的区间查询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侯方园</cp:lastModifiedBy>
  <cp:revision>1849</cp:revision>
  <dcterms:created xsi:type="dcterms:W3CDTF">2018-06-21T02:18:15Z</dcterms:created>
  <dcterms:modified xsi:type="dcterms:W3CDTF">2019-12-05T04:00:05Z</dcterms:modified>
</cp:coreProperties>
</file>