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85" r:id="rId5"/>
    <p:sldId id="384" r:id="rId6"/>
    <p:sldId id="383" r:id="rId7"/>
    <p:sldId id="382" r:id="rId8"/>
    <p:sldId id="381" r:id="rId9"/>
    <p:sldId id="380" r:id="rId10"/>
    <p:sldId id="390" r:id="rId11"/>
    <p:sldId id="389" r:id="rId12"/>
    <p:sldId id="388" r:id="rId13"/>
    <p:sldId id="387" r:id="rId14"/>
    <p:sldId id="386" r:id="rId15"/>
    <p:sldId id="391" r:id="rId16"/>
    <p:sldId id="392" r:id="rId17"/>
    <p:sldId id="393" r:id="rId18"/>
    <p:sldId id="394" r:id="rId19"/>
    <p:sldId id="395" r:id="rId20"/>
    <p:sldId id="396" r:id="rId21"/>
    <p:sldId id="354" r:id="rId22"/>
    <p:sldId id="355" r:id="rId23"/>
    <p:sldId id="366" r:id="rId24"/>
    <p:sldId id="367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8" r:id="rId34"/>
    <p:sldId id="364" r:id="rId35"/>
    <p:sldId id="365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C6600"/>
    <a:srgbClr val="0000CC"/>
    <a:srgbClr val="FF0066"/>
    <a:srgbClr val="9900CC"/>
    <a:srgbClr val="FF3399"/>
    <a:srgbClr val="CC00CC"/>
    <a:srgbClr val="FF3300"/>
    <a:srgbClr val="660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66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24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2019.07.17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无向图的连通度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603" y="562709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短程线（长度最短的通路）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zh-CN" altLang="zh-CN" b="1" dirty="0"/>
              <a:t>为无向图</a:t>
            </a:r>
            <a:r>
              <a:rPr lang="en-US" altLang="zh-CN" b="1" dirty="0"/>
              <a:t>G</a:t>
            </a:r>
            <a:r>
              <a:rPr lang="zh-CN" altLang="zh-CN" b="1" dirty="0"/>
              <a:t>中任意两个顶点，</a:t>
            </a:r>
            <a:r>
              <a:rPr lang="zh-CN" altLang="zh-CN" b="1" dirty="0">
                <a:solidFill>
                  <a:srgbClr val="9900CC"/>
                </a:solidFill>
              </a:rPr>
              <a:t>若</a:t>
            </a:r>
            <a:r>
              <a:rPr lang="en-US" altLang="zh-CN" b="1" i="1" dirty="0">
                <a:solidFill>
                  <a:srgbClr val="9900CC"/>
                </a:solidFill>
              </a:rPr>
              <a:t>u</a:t>
            </a:r>
            <a:r>
              <a:rPr lang="zh-CN" altLang="zh-CN" b="1" dirty="0">
                <a:solidFill>
                  <a:srgbClr val="9900CC"/>
                </a:solidFill>
              </a:rPr>
              <a:t>～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，称</a:t>
            </a:r>
            <a:r>
              <a:rPr lang="en-US" altLang="zh-CN" b="1" i="1" dirty="0" err="1">
                <a:solidFill>
                  <a:srgbClr val="9900CC"/>
                </a:solidFill>
              </a:rPr>
              <a:t>u</a:t>
            </a:r>
            <a:r>
              <a:rPr lang="en-US" altLang="zh-CN" b="1" dirty="0" err="1">
                <a:solidFill>
                  <a:srgbClr val="9900CC"/>
                </a:solidFill>
              </a:rPr>
              <a:t>,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之间长度最短的通路为</a:t>
            </a:r>
            <a:r>
              <a:rPr lang="en-US" altLang="zh-CN" b="1" i="1" dirty="0" err="1">
                <a:solidFill>
                  <a:srgbClr val="9900CC"/>
                </a:solidFill>
              </a:rPr>
              <a:t>u</a:t>
            </a:r>
            <a:r>
              <a:rPr lang="en-US" altLang="zh-CN" b="1" dirty="0" err="1">
                <a:solidFill>
                  <a:srgbClr val="9900CC"/>
                </a:solidFill>
              </a:rPr>
              <a:t>,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之间的短程线</a:t>
            </a:r>
            <a:r>
              <a:rPr lang="zh-CN" altLang="zh-CN" b="1" dirty="0"/>
              <a:t>，短程线的长度称为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zh-CN" altLang="zh-CN" b="1" dirty="0"/>
              <a:t>之间的距离，记作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当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zh-CN" altLang="zh-CN" b="1" dirty="0"/>
              <a:t>不连通时，规定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＝∞。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距离有以下性质：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(1)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≥</a:t>
            </a:r>
            <a:r>
              <a:rPr lang="en-US" altLang="zh-CN" b="1" dirty="0"/>
              <a:t>0</a:t>
            </a:r>
            <a:r>
              <a:rPr lang="zh-CN" altLang="zh-CN" b="1" dirty="0"/>
              <a:t>，</a:t>
            </a:r>
            <a:r>
              <a:rPr lang="en-US" altLang="zh-CN" b="1" i="1" dirty="0"/>
              <a:t>u</a:t>
            </a:r>
            <a:r>
              <a:rPr lang="zh-CN" altLang="zh-CN" b="1" dirty="0"/>
              <a:t>＝</a:t>
            </a:r>
            <a:r>
              <a:rPr lang="en-US" altLang="zh-CN" b="1" i="1" dirty="0"/>
              <a:t>v</a:t>
            </a:r>
            <a:r>
              <a:rPr lang="zh-CN" altLang="zh-CN" b="1" dirty="0"/>
              <a:t>时，等号成立。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(2)</a:t>
            </a:r>
            <a:r>
              <a:rPr lang="zh-CN" altLang="zh-CN" b="1" dirty="0"/>
              <a:t>具有</a:t>
            </a:r>
            <a:r>
              <a:rPr lang="zh-CN" altLang="zh-CN" b="1" dirty="0">
                <a:solidFill>
                  <a:srgbClr val="CC6600"/>
                </a:solidFill>
              </a:rPr>
              <a:t>对称性</a:t>
            </a:r>
            <a:r>
              <a:rPr lang="zh-CN" altLang="zh-CN" b="1" dirty="0"/>
              <a:t>，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＝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 err="1"/>
              <a:t>v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u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(3)</a:t>
            </a:r>
            <a:r>
              <a:rPr lang="zh-CN" altLang="zh-CN" b="1" dirty="0">
                <a:solidFill>
                  <a:srgbClr val="CC6600"/>
                </a:solidFill>
              </a:rPr>
              <a:t>满足三角不等式</a:t>
            </a:r>
            <a:r>
              <a:rPr lang="zh-CN" altLang="zh-CN" b="1" dirty="0"/>
              <a:t>： 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w</a:t>
            </a:r>
            <a:r>
              <a:rPr lang="zh-CN" altLang="zh-CN" b="1" dirty="0"/>
              <a:t>∈</a:t>
            </a:r>
            <a:r>
              <a:rPr lang="en-US" altLang="zh-CN" b="1" i="1" dirty="0"/>
              <a:t>V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zh-CN" altLang="zh-CN" b="1" dirty="0"/>
              <a:t>，则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i="1" dirty="0">
                <a:solidFill>
                  <a:srgbClr val="FF0066"/>
                </a:solidFill>
              </a:rPr>
              <a:t>d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en-US" altLang="zh-CN" b="1" i="1" dirty="0" err="1">
                <a:solidFill>
                  <a:srgbClr val="FF0066"/>
                </a:solidFill>
              </a:rPr>
              <a:t>u</a:t>
            </a:r>
            <a:r>
              <a:rPr lang="en-US" altLang="zh-CN" b="1" dirty="0" err="1">
                <a:solidFill>
                  <a:srgbClr val="FF0066"/>
                </a:solidFill>
              </a:rPr>
              <a:t>,</a:t>
            </a:r>
            <a:r>
              <a:rPr lang="en-US" altLang="zh-CN" b="1" i="1" dirty="0" err="1">
                <a:solidFill>
                  <a:srgbClr val="FF0066"/>
                </a:solidFill>
              </a:rPr>
              <a:t>v</a:t>
            </a:r>
            <a:r>
              <a:rPr lang="en-US" altLang="zh-CN" b="1" dirty="0">
                <a:solidFill>
                  <a:srgbClr val="FF0066"/>
                </a:solidFill>
              </a:rPr>
              <a:t>)+</a:t>
            </a:r>
            <a:r>
              <a:rPr lang="en-US" altLang="zh-CN" b="1" i="1" dirty="0">
                <a:solidFill>
                  <a:srgbClr val="FF0066"/>
                </a:solidFill>
              </a:rPr>
              <a:t>d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en-US" altLang="zh-CN" b="1" i="1" dirty="0" err="1">
                <a:solidFill>
                  <a:srgbClr val="FF0066"/>
                </a:solidFill>
              </a:rPr>
              <a:t>v</a:t>
            </a:r>
            <a:r>
              <a:rPr lang="en-US" altLang="zh-CN" b="1" dirty="0" err="1">
                <a:solidFill>
                  <a:srgbClr val="FF0066"/>
                </a:solidFill>
              </a:rPr>
              <a:t>,</a:t>
            </a:r>
            <a:r>
              <a:rPr lang="en-US" altLang="zh-CN" b="1" i="1" dirty="0" err="1">
                <a:solidFill>
                  <a:srgbClr val="FF0066"/>
                </a:solidFill>
              </a:rPr>
              <a:t>w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r>
              <a:rPr lang="zh-CN" altLang="zh-CN" b="1" dirty="0">
                <a:solidFill>
                  <a:srgbClr val="FF0066"/>
                </a:solidFill>
              </a:rPr>
              <a:t>≥</a:t>
            </a:r>
            <a:r>
              <a:rPr lang="en-US" altLang="zh-CN" b="1" i="1" dirty="0">
                <a:solidFill>
                  <a:srgbClr val="FF0066"/>
                </a:solidFill>
              </a:rPr>
              <a:t>d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en-US" altLang="zh-CN" b="1" i="1" dirty="0" err="1">
                <a:solidFill>
                  <a:srgbClr val="FF0066"/>
                </a:solidFill>
              </a:rPr>
              <a:t>u</a:t>
            </a:r>
            <a:r>
              <a:rPr lang="en-US" altLang="zh-CN" b="1" dirty="0" err="1">
                <a:solidFill>
                  <a:srgbClr val="FF0066"/>
                </a:solidFill>
              </a:rPr>
              <a:t>,</a:t>
            </a:r>
            <a:r>
              <a:rPr lang="en-US" altLang="zh-CN" b="1" i="1" dirty="0" err="1">
                <a:solidFill>
                  <a:srgbClr val="FF0066"/>
                </a:solidFill>
              </a:rPr>
              <a:t>w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endParaRPr lang="en-US" altLang="zh-CN" sz="2400" b="1" cap="none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1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无向图的连通度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603" y="562709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点割集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>
                <a:solidFill>
                  <a:srgbClr val="9900CC"/>
                </a:solidFill>
              </a:rPr>
              <a:t>设无向图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zh-CN" altLang="zh-CN" b="1" dirty="0">
                <a:solidFill>
                  <a:srgbClr val="9900CC"/>
                </a:solidFill>
              </a:rPr>
              <a:t>＝</a:t>
            </a:r>
            <a:r>
              <a:rPr lang="en-US" altLang="zh-CN" b="1" dirty="0">
                <a:solidFill>
                  <a:srgbClr val="9900CC"/>
                </a:solidFill>
              </a:rPr>
              <a:t>&lt;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dirty="0">
                <a:solidFill>
                  <a:srgbClr val="9900CC"/>
                </a:solidFill>
              </a:rPr>
              <a:t>,</a:t>
            </a:r>
            <a:r>
              <a:rPr lang="en-US" altLang="zh-CN" b="1" i="1" dirty="0">
                <a:solidFill>
                  <a:srgbClr val="9900CC"/>
                </a:solidFill>
              </a:rPr>
              <a:t>E</a:t>
            </a:r>
            <a:r>
              <a:rPr lang="en-US" altLang="zh-CN" b="1" dirty="0">
                <a:solidFill>
                  <a:srgbClr val="9900CC"/>
                </a:solidFill>
              </a:rPr>
              <a:t>&gt;</a:t>
            </a:r>
            <a:r>
              <a:rPr lang="zh-CN" altLang="zh-CN" b="1" dirty="0">
                <a:solidFill>
                  <a:srgbClr val="9900CC"/>
                </a:solidFill>
              </a:rPr>
              <a:t>，若存在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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，且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9900CC"/>
                </a:solidFill>
              </a:rPr>
              <a:t>≠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</a:t>
            </a:r>
            <a:r>
              <a:rPr lang="zh-CN" altLang="zh-CN" b="1" dirty="0">
                <a:solidFill>
                  <a:srgbClr val="9900CC"/>
                </a:solidFill>
              </a:rPr>
              <a:t>，使得</a:t>
            </a:r>
            <a:r>
              <a:rPr lang="en-US" altLang="zh-CN" b="1" i="1" dirty="0">
                <a:solidFill>
                  <a:srgbClr val="9900CC"/>
                </a:solidFill>
              </a:rPr>
              <a:t>p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-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rgbClr val="9900CC"/>
                </a:solidFill>
              </a:rPr>
              <a:t>)&gt;</a:t>
            </a:r>
            <a:r>
              <a:rPr lang="en-US" altLang="zh-CN" b="1" i="1" dirty="0">
                <a:solidFill>
                  <a:srgbClr val="9900CC"/>
                </a:solidFill>
              </a:rPr>
              <a:t>p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，而对于任意的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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9900CC"/>
                </a:solidFill>
              </a:rPr>
              <a:t>，均有</a:t>
            </a:r>
            <a:r>
              <a:rPr lang="en-US" altLang="zh-CN" b="1" i="1" dirty="0">
                <a:solidFill>
                  <a:srgbClr val="9900CC"/>
                </a:solidFill>
              </a:rPr>
              <a:t>p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-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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＝</a:t>
            </a:r>
            <a:r>
              <a:rPr lang="en-US" altLang="zh-CN" b="1" i="1" dirty="0">
                <a:solidFill>
                  <a:srgbClr val="9900CC"/>
                </a:solidFill>
              </a:rPr>
              <a:t>p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，则称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9900CC"/>
                </a:solidFill>
              </a:rPr>
              <a:t>是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zh-CN" altLang="zh-CN" b="1" dirty="0">
                <a:solidFill>
                  <a:srgbClr val="9900CC"/>
                </a:solidFill>
              </a:rPr>
              <a:t>的</a:t>
            </a:r>
            <a:r>
              <a:rPr lang="zh-CN" altLang="zh-CN" b="1" dirty="0">
                <a:solidFill>
                  <a:srgbClr val="FF0066"/>
                </a:solidFill>
              </a:rPr>
              <a:t>点割集</a:t>
            </a:r>
            <a:r>
              <a:rPr lang="zh-CN" altLang="zh-CN" b="1" dirty="0">
                <a:solidFill>
                  <a:srgbClr val="9900CC"/>
                </a:solidFill>
              </a:rPr>
              <a:t>。</a:t>
            </a:r>
            <a:endParaRPr lang="zh-CN" altLang="zh-CN" dirty="0">
              <a:solidFill>
                <a:srgbClr val="9900CC"/>
              </a:solidFill>
            </a:endParaRPr>
          </a:p>
          <a:p>
            <a:pPr marL="0" indent="0">
              <a:buNone/>
            </a:pPr>
            <a:r>
              <a:rPr lang="zh-CN" altLang="zh-CN" b="1" dirty="0">
                <a:solidFill>
                  <a:srgbClr val="CC6600"/>
                </a:solidFill>
              </a:rPr>
              <a:t>若</a:t>
            </a:r>
            <a:r>
              <a:rPr lang="en-US" altLang="zh-CN" b="1" i="1" dirty="0">
                <a:solidFill>
                  <a:srgbClr val="CC6600"/>
                </a:solidFill>
              </a:rPr>
              <a:t>V </a:t>
            </a:r>
            <a:r>
              <a:rPr lang="en-US" altLang="zh-CN" b="1" dirty="0">
                <a:solidFill>
                  <a:srgbClr val="CC6600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CC6600"/>
                </a:solidFill>
              </a:rPr>
              <a:t>是单元集，即</a:t>
            </a:r>
            <a:r>
              <a:rPr lang="en-US" altLang="zh-CN" b="1" i="1" dirty="0">
                <a:solidFill>
                  <a:srgbClr val="CC6600"/>
                </a:solidFill>
              </a:rPr>
              <a:t>V </a:t>
            </a:r>
            <a:r>
              <a:rPr lang="en-US" altLang="zh-CN" b="1" dirty="0">
                <a:solidFill>
                  <a:srgbClr val="CC6600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CC6600"/>
                </a:solidFill>
              </a:rPr>
              <a:t>＝</a:t>
            </a:r>
            <a:r>
              <a:rPr lang="en-US" altLang="zh-CN" b="1" dirty="0">
                <a:solidFill>
                  <a:srgbClr val="CC6600"/>
                </a:solidFill>
              </a:rPr>
              <a:t>{</a:t>
            </a:r>
            <a:r>
              <a:rPr lang="en-US" altLang="zh-CN" b="1" i="1" dirty="0">
                <a:solidFill>
                  <a:srgbClr val="CC6600"/>
                </a:solidFill>
              </a:rPr>
              <a:t>v</a:t>
            </a:r>
            <a:r>
              <a:rPr lang="en-US" altLang="zh-CN" b="1" dirty="0">
                <a:solidFill>
                  <a:srgbClr val="CC6600"/>
                </a:solidFill>
              </a:rPr>
              <a:t>}</a:t>
            </a:r>
            <a:r>
              <a:rPr lang="zh-CN" altLang="zh-CN" b="1" dirty="0">
                <a:solidFill>
                  <a:srgbClr val="CC6600"/>
                </a:solidFill>
              </a:rPr>
              <a:t>，则称</a:t>
            </a:r>
            <a:r>
              <a:rPr lang="en-US" altLang="zh-CN" b="1" i="1" dirty="0">
                <a:solidFill>
                  <a:srgbClr val="CC6600"/>
                </a:solidFill>
              </a:rPr>
              <a:t>v</a:t>
            </a:r>
            <a:r>
              <a:rPr lang="zh-CN" altLang="zh-CN" b="1" dirty="0">
                <a:solidFill>
                  <a:srgbClr val="CC6600"/>
                </a:solidFill>
              </a:rPr>
              <a:t>为</a:t>
            </a:r>
            <a:r>
              <a:rPr lang="zh-CN" altLang="zh-CN" b="1" dirty="0">
                <a:solidFill>
                  <a:srgbClr val="FF0066"/>
                </a:solidFill>
              </a:rPr>
              <a:t>割点</a:t>
            </a:r>
            <a:r>
              <a:rPr lang="zh-CN" altLang="zh-CN" b="1" dirty="0">
                <a:solidFill>
                  <a:srgbClr val="CC6600"/>
                </a:solidFill>
              </a:rPr>
              <a:t>。</a:t>
            </a:r>
            <a:endParaRPr lang="en-US" altLang="zh-CN" b="1" dirty="0">
              <a:solidFill>
                <a:srgbClr val="CC66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右图中：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{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},{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},{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}</a:t>
            </a:r>
            <a:r>
              <a:rPr lang="zh-CN" altLang="zh-CN" b="1" dirty="0"/>
              <a:t>都是点割集</a:t>
            </a:r>
            <a:r>
              <a:rPr lang="zh-CN" altLang="en-US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i="1" dirty="0"/>
              <a:t>v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5</a:t>
            </a:r>
            <a:r>
              <a:rPr lang="zh-CN" altLang="zh-CN" b="1" dirty="0"/>
              <a:t>都是割点</a:t>
            </a:r>
            <a:r>
              <a:rPr lang="zh-CN" altLang="en-US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与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6</a:t>
            </a:r>
            <a:r>
              <a:rPr lang="zh-CN" altLang="zh-CN" b="1" dirty="0"/>
              <a:t>不在任何割集中。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27AB674-BA9E-4B34-8AD8-EED9D6CD12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60" y="2571070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75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无向图的连通度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603" y="562709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边割集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>
                <a:solidFill>
                  <a:srgbClr val="9900CC"/>
                </a:solidFill>
              </a:rPr>
              <a:t>设无向图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zh-CN" altLang="zh-CN" b="1" dirty="0">
                <a:solidFill>
                  <a:srgbClr val="9900CC"/>
                </a:solidFill>
              </a:rPr>
              <a:t>＝</a:t>
            </a:r>
            <a:r>
              <a:rPr lang="en-US" altLang="zh-CN" b="1" dirty="0">
                <a:solidFill>
                  <a:srgbClr val="9900CC"/>
                </a:solidFill>
              </a:rPr>
              <a:t>&lt;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dirty="0">
                <a:solidFill>
                  <a:srgbClr val="9900CC"/>
                </a:solidFill>
              </a:rPr>
              <a:t>,</a:t>
            </a:r>
            <a:r>
              <a:rPr lang="en-US" altLang="zh-CN" b="1" i="1" dirty="0">
                <a:solidFill>
                  <a:srgbClr val="9900CC"/>
                </a:solidFill>
              </a:rPr>
              <a:t>E</a:t>
            </a:r>
            <a:r>
              <a:rPr lang="en-US" altLang="zh-CN" b="1" dirty="0">
                <a:solidFill>
                  <a:srgbClr val="9900CC"/>
                </a:solidFill>
              </a:rPr>
              <a:t>&gt;</a:t>
            </a:r>
            <a:r>
              <a:rPr lang="zh-CN" altLang="zh-CN" b="1" dirty="0">
                <a:solidFill>
                  <a:srgbClr val="9900CC"/>
                </a:solidFill>
              </a:rPr>
              <a:t>，若存在</a:t>
            </a:r>
            <a:r>
              <a:rPr lang="en-US" altLang="zh-CN" b="1" i="1" dirty="0">
                <a:solidFill>
                  <a:srgbClr val="9900CC"/>
                </a:solidFill>
              </a:rPr>
              <a:t>E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</a:t>
            </a:r>
            <a:r>
              <a:rPr lang="en-US" altLang="zh-CN" b="1" i="1" dirty="0">
                <a:solidFill>
                  <a:srgbClr val="9900CC"/>
                </a:solidFill>
              </a:rPr>
              <a:t>E</a:t>
            </a:r>
            <a:r>
              <a:rPr lang="zh-CN" altLang="zh-CN" b="1" dirty="0">
                <a:solidFill>
                  <a:srgbClr val="9900CC"/>
                </a:solidFill>
              </a:rPr>
              <a:t>，且</a:t>
            </a:r>
            <a:r>
              <a:rPr lang="en-US" altLang="zh-CN" b="1" i="1" dirty="0">
                <a:solidFill>
                  <a:srgbClr val="9900CC"/>
                </a:solidFill>
              </a:rPr>
              <a:t>E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9900CC"/>
                </a:solidFill>
              </a:rPr>
              <a:t>≠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</a:t>
            </a:r>
            <a:r>
              <a:rPr lang="zh-CN" altLang="zh-CN" b="1" dirty="0">
                <a:solidFill>
                  <a:srgbClr val="9900CC"/>
                </a:solidFill>
              </a:rPr>
              <a:t>，使得</a:t>
            </a:r>
            <a:r>
              <a:rPr lang="en-US" altLang="zh-CN" b="1" i="1" dirty="0">
                <a:solidFill>
                  <a:srgbClr val="9900CC"/>
                </a:solidFill>
              </a:rPr>
              <a:t>p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-</a:t>
            </a:r>
            <a:r>
              <a:rPr lang="en-US" altLang="zh-CN" b="1" i="1" dirty="0">
                <a:solidFill>
                  <a:srgbClr val="9900CC"/>
                </a:solidFill>
              </a:rPr>
              <a:t>E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rgbClr val="9900CC"/>
                </a:solidFill>
              </a:rPr>
              <a:t>)&gt;</a:t>
            </a:r>
            <a:r>
              <a:rPr lang="en-US" altLang="zh-CN" b="1" i="1" dirty="0">
                <a:solidFill>
                  <a:srgbClr val="9900CC"/>
                </a:solidFill>
              </a:rPr>
              <a:t>p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，而对于任意的</a:t>
            </a:r>
            <a:r>
              <a:rPr lang="en-US" altLang="zh-CN" b="1" i="1" dirty="0">
                <a:solidFill>
                  <a:srgbClr val="9900CC"/>
                </a:solidFill>
              </a:rPr>
              <a:t>E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</a:t>
            </a:r>
            <a:r>
              <a:rPr lang="en-US" altLang="zh-CN" b="1" i="1" dirty="0">
                <a:solidFill>
                  <a:srgbClr val="9900CC"/>
                </a:solidFill>
              </a:rPr>
              <a:t>E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9900CC"/>
                </a:solidFill>
              </a:rPr>
              <a:t>，均有</a:t>
            </a:r>
            <a:r>
              <a:rPr lang="en-US" altLang="zh-CN" b="1" i="1" dirty="0">
                <a:solidFill>
                  <a:srgbClr val="9900CC"/>
                </a:solidFill>
              </a:rPr>
              <a:t>p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-</a:t>
            </a:r>
            <a:r>
              <a:rPr lang="en-US" altLang="zh-CN" b="1" i="1" dirty="0">
                <a:solidFill>
                  <a:srgbClr val="9900CC"/>
                </a:solidFill>
              </a:rPr>
              <a:t>E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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＝</a:t>
            </a:r>
            <a:r>
              <a:rPr lang="en-US" altLang="zh-CN" b="1" i="1" dirty="0">
                <a:solidFill>
                  <a:srgbClr val="9900CC"/>
                </a:solidFill>
              </a:rPr>
              <a:t>p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，则称</a:t>
            </a:r>
            <a:r>
              <a:rPr lang="en-US" altLang="zh-CN" b="1" i="1" dirty="0">
                <a:solidFill>
                  <a:srgbClr val="9900CC"/>
                </a:solidFill>
              </a:rPr>
              <a:t>E</a:t>
            </a:r>
            <a:r>
              <a:rPr lang="en-US" altLang="zh-CN" b="1" i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9900CC"/>
                </a:solidFill>
              </a:rPr>
              <a:t>是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zh-CN" altLang="zh-CN" b="1" dirty="0">
                <a:solidFill>
                  <a:srgbClr val="9900CC"/>
                </a:solidFill>
              </a:rPr>
              <a:t>的边割集，或简称为</a:t>
            </a:r>
            <a:r>
              <a:rPr lang="zh-CN" altLang="zh-CN" b="1" dirty="0">
                <a:solidFill>
                  <a:srgbClr val="FF0066"/>
                </a:solidFill>
              </a:rPr>
              <a:t>割集</a:t>
            </a:r>
            <a:r>
              <a:rPr lang="zh-CN" altLang="zh-CN" b="1" dirty="0">
                <a:solidFill>
                  <a:srgbClr val="9900CC"/>
                </a:solidFill>
              </a:rPr>
              <a:t>。</a:t>
            </a:r>
            <a:endParaRPr lang="zh-CN" altLang="zh-CN" dirty="0">
              <a:solidFill>
                <a:srgbClr val="9900CC"/>
              </a:solidFill>
            </a:endParaRPr>
          </a:p>
          <a:p>
            <a:pPr marL="0" indent="0">
              <a:buNone/>
            </a:pPr>
            <a:r>
              <a:rPr lang="zh-CN" altLang="zh-CN" b="1" dirty="0">
                <a:solidFill>
                  <a:srgbClr val="CC6600"/>
                </a:solidFill>
              </a:rPr>
              <a:t>若</a:t>
            </a:r>
            <a:r>
              <a:rPr lang="en-US" altLang="zh-CN" b="1" i="1" dirty="0">
                <a:solidFill>
                  <a:srgbClr val="CC6600"/>
                </a:solidFill>
              </a:rPr>
              <a:t>E </a:t>
            </a:r>
            <a:r>
              <a:rPr lang="en-US" altLang="zh-CN" b="1" dirty="0">
                <a:solidFill>
                  <a:srgbClr val="CC6600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CC6600"/>
                </a:solidFill>
              </a:rPr>
              <a:t>是单元集，即</a:t>
            </a:r>
            <a:r>
              <a:rPr lang="en-US" altLang="zh-CN" b="1" i="1" dirty="0">
                <a:solidFill>
                  <a:srgbClr val="CC6600"/>
                </a:solidFill>
              </a:rPr>
              <a:t>E </a:t>
            </a:r>
            <a:r>
              <a:rPr lang="en-US" altLang="zh-CN" b="1" dirty="0">
                <a:solidFill>
                  <a:srgbClr val="CC6600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CC6600"/>
                </a:solidFill>
              </a:rPr>
              <a:t>＝</a:t>
            </a:r>
            <a:r>
              <a:rPr lang="en-US" altLang="zh-CN" b="1" dirty="0">
                <a:solidFill>
                  <a:srgbClr val="CC6600"/>
                </a:solidFill>
              </a:rPr>
              <a:t>{e}</a:t>
            </a:r>
            <a:r>
              <a:rPr lang="zh-CN" altLang="zh-CN" b="1" dirty="0">
                <a:solidFill>
                  <a:srgbClr val="CC6600"/>
                </a:solidFill>
              </a:rPr>
              <a:t>，则称</a:t>
            </a:r>
            <a:r>
              <a:rPr lang="en-US" altLang="zh-CN" b="1" i="1" dirty="0">
                <a:solidFill>
                  <a:srgbClr val="CC6600"/>
                </a:solidFill>
              </a:rPr>
              <a:t>e</a:t>
            </a:r>
            <a:r>
              <a:rPr lang="zh-CN" altLang="zh-CN" b="1" dirty="0">
                <a:solidFill>
                  <a:srgbClr val="CC6600"/>
                </a:solidFill>
              </a:rPr>
              <a:t>为</a:t>
            </a:r>
            <a:r>
              <a:rPr lang="zh-CN" altLang="zh-CN" b="1" dirty="0">
                <a:solidFill>
                  <a:srgbClr val="FF0066"/>
                </a:solidFill>
              </a:rPr>
              <a:t>割边</a:t>
            </a:r>
            <a:r>
              <a:rPr lang="zh-CN" altLang="zh-CN" b="1" dirty="0">
                <a:solidFill>
                  <a:srgbClr val="CC6600"/>
                </a:solidFill>
              </a:rPr>
              <a:t>或</a:t>
            </a:r>
            <a:r>
              <a:rPr lang="zh-CN" altLang="zh-CN" b="1" dirty="0">
                <a:solidFill>
                  <a:srgbClr val="FF0066"/>
                </a:solidFill>
              </a:rPr>
              <a:t>桥</a:t>
            </a:r>
            <a:r>
              <a:rPr lang="zh-CN" altLang="zh-CN" b="1" dirty="0">
                <a:solidFill>
                  <a:srgbClr val="CC6600"/>
                </a:solidFill>
              </a:rPr>
              <a:t>。</a:t>
            </a:r>
            <a:endParaRPr lang="en-US" altLang="zh-CN" b="1" dirty="0">
              <a:solidFill>
                <a:srgbClr val="CC66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右图中：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},{e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},{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},{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},{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},{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},{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},{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}</a:t>
            </a:r>
            <a:r>
              <a:rPr lang="zh-CN" altLang="zh-CN" b="1" dirty="0"/>
              <a:t>都是割集，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i="1" dirty="0"/>
              <a:t>e</a:t>
            </a:r>
            <a:r>
              <a:rPr lang="en-US" altLang="zh-CN" b="1" baseline="-25000" dirty="0"/>
              <a:t>6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baseline="-25000" dirty="0"/>
              <a:t>5</a:t>
            </a:r>
            <a:r>
              <a:rPr lang="zh-CN" altLang="zh-CN" b="1" dirty="0"/>
              <a:t>是桥。</a:t>
            </a:r>
            <a:endParaRPr lang="zh-CN" altLang="zh-CN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26A124A-44BE-4E38-80D4-D1736252A6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743" y="2011657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5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无向图的连通度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603" y="562709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点连通度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i="1" dirty="0"/>
              <a:t>G</a:t>
            </a:r>
            <a:r>
              <a:rPr lang="zh-CN" altLang="zh-CN" b="1" dirty="0"/>
              <a:t>为无向连通图且为非完全图，则称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>
                <a:solidFill>
                  <a:srgbClr val="9900CC"/>
                </a:solidFill>
              </a:rPr>
              <a:t>ĸ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＝</a:t>
            </a:r>
            <a:r>
              <a:rPr lang="en-US" altLang="zh-CN" b="1" dirty="0">
                <a:solidFill>
                  <a:srgbClr val="9900CC"/>
                </a:solidFill>
              </a:rPr>
              <a:t>min{|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rgbClr val="9900CC"/>
                </a:solidFill>
              </a:rPr>
              <a:t>||</a:t>
            </a:r>
            <a:r>
              <a:rPr lang="en-US" altLang="zh-CN" b="1" i="1" dirty="0">
                <a:solidFill>
                  <a:srgbClr val="9900CC"/>
                </a:solidFill>
              </a:rPr>
              <a:t>V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9900CC"/>
                </a:solidFill>
              </a:rPr>
              <a:t>为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zh-CN" altLang="zh-CN" b="1" dirty="0">
                <a:solidFill>
                  <a:srgbClr val="9900CC"/>
                </a:solidFill>
              </a:rPr>
              <a:t>的点割集</a:t>
            </a:r>
            <a:r>
              <a:rPr lang="en-US" altLang="zh-CN" b="1" dirty="0">
                <a:solidFill>
                  <a:srgbClr val="9900CC"/>
                </a:solidFill>
              </a:rPr>
              <a:t>}</a:t>
            </a:r>
            <a:endParaRPr lang="zh-CN" altLang="zh-CN" dirty="0">
              <a:solidFill>
                <a:srgbClr val="9900CC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为</a:t>
            </a:r>
            <a:r>
              <a:rPr lang="en-US" altLang="zh-CN" b="1" i="1" dirty="0"/>
              <a:t>G</a:t>
            </a:r>
            <a:r>
              <a:rPr lang="zh-CN" altLang="zh-CN" b="1" dirty="0"/>
              <a:t>的</a:t>
            </a:r>
            <a:r>
              <a:rPr lang="zh-CN" altLang="zh-CN" b="1" dirty="0">
                <a:solidFill>
                  <a:srgbClr val="FF0066"/>
                </a:solidFill>
              </a:rPr>
              <a:t>点连通度</a:t>
            </a:r>
            <a:r>
              <a:rPr lang="zh-CN" altLang="zh-CN" b="1" dirty="0"/>
              <a:t>，简称连通度。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【</a:t>
            </a:r>
            <a:r>
              <a:rPr lang="zh-CN" altLang="zh-CN" b="1" dirty="0"/>
              <a:t>说明</a:t>
            </a:r>
            <a:r>
              <a:rPr lang="en-US" altLang="zh-CN" b="1" dirty="0"/>
              <a:t>】</a:t>
            </a:r>
            <a:r>
              <a:rPr lang="zh-CN" altLang="zh-CN" b="1" dirty="0"/>
              <a:t>连通度是为了产生一个不连通图需要删去的点的最少数目。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规定</a:t>
            </a:r>
            <a:r>
              <a:rPr lang="zh-CN" altLang="zh-CN" b="1" dirty="0">
                <a:solidFill>
                  <a:srgbClr val="FF0066"/>
                </a:solidFill>
              </a:rPr>
              <a:t>完全图</a:t>
            </a:r>
            <a:r>
              <a:rPr lang="en-US" altLang="zh-CN" b="1" i="1" dirty="0" err="1"/>
              <a:t>K</a:t>
            </a:r>
            <a:r>
              <a:rPr lang="en-US" altLang="zh-CN" b="1" i="1" baseline="-25000" dirty="0" err="1"/>
              <a:t>n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zh-CN" altLang="zh-CN" b="1" dirty="0"/>
              <a:t>≥</a:t>
            </a:r>
            <a:r>
              <a:rPr lang="en-US" altLang="zh-CN" b="1" dirty="0"/>
              <a:t>1)</a:t>
            </a:r>
            <a:r>
              <a:rPr lang="zh-CN" altLang="en-US" b="1" dirty="0"/>
              <a:t>（顶点两两相连的图）</a:t>
            </a:r>
            <a:r>
              <a:rPr lang="zh-CN" altLang="zh-CN" b="1" dirty="0"/>
              <a:t>的点连通度为</a:t>
            </a:r>
            <a:r>
              <a:rPr lang="en-US" altLang="zh-CN" b="1" i="1" dirty="0"/>
              <a:t>n</a:t>
            </a:r>
            <a:r>
              <a:rPr lang="en-US" altLang="zh-CN" b="1" dirty="0"/>
              <a:t>-1</a:t>
            </a:r>
            <a:r>
              <a:rPr lang="zh-CN" altLang="zh-CN" b="1" dirty="0"/>
              <a:t>，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规定非连通图的点连通度为</a:t>
            </a:r>
            <a:r>
              <a:rPr lang="en-US" altLang="zh-CN" b="1" dirty="0"/>
              <a:t>0</a:t>
            </a:r>
            <a:r>
              <a:rPr lang="zh-CN" altLang="zh-CN" b="1" dirty="0"/>
              <a:t>，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若</a:t>
            </a:r>
            <a:r>
              <a:rPr lang="en-US" altLang="zh-CN" b="1" i="1" dirty="0"/>
              <a:t>ĸ 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zh-CN" altLang="zh-CN" b="1" dirty="0"/>
              <a:t>≥</a:t>
            </a:r>
            <a:r>
              <a:rPr lang="en-US" altLang="zh-CN" b="1" i="1" dirty="0"/>
              <a:t>k</a:t>
            </a:r>
            <a:r>
              <a:rPr lang="zh-CN" altLang="zh-CN" b="1" dirty="0"/>
              <a:t>，则称</a:t>
            </a:r>
            <a:r>
              <a:rPr lang="en-US" altLang="zh-CN" b="1" dirty="0"/>
              <a:t>G</a:t>
            </a:r>
            <a:r>
              <a:rPr lang="zh-CN" altLang="zh-CN" b="1" dirty="0"/>
              <a:t>是</a:t>
            </a:r>
            <a:r>
              <a:rPr lang="en-US" altLang="zh-CN" b="1" i="1" dirty="0"/>
              <a:t>k</a:t>
            </a:r>
            <a:r>
              <a:rPr lang="en-US" altLang="zh-CN" b="1" dirty="0"/>
              <a:t>-</a:t>
            </a:r>
            <a:r>
              <a:rPr lang="zh-CN" altLang="zh-CN" b="1" dirty="0"/>
              <a:t>连通图，</a:t>
            </a:r>
            <a:r>
              <a:rPr lang="en-US" altLang="zh-CN" b="1" i="1" dirty="0"/>
              <a:t>k</a:t>
            </a:r>
            <a:r>
              <a:rPr lang="zh-CN" altLang="zh-CN" b="1" dirty="0"/>
              <a:t>为非负整数。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【</a:t>
            </a:r>
            <a:r>
              <a:rPr lang="zh-CN" altLang="zh-CN" b="1" dirty="0"/>
              <a:t>说明</a:t>
            </a:r>
            <a:r>
              <a:rPr lang="en-US" altLang="zh-CN" b="1" dirty="0"/>
              <a:t>】</a:t>
            </a:r>
            <a:r>
              <a:rPr lang="en-US" altLang="zh-CN" b="1" i="1" dirty="0"/>
              <a:t>ĸ 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zh-CN" altLang="zh-CN" b="1" dirty="0"/>
              <a:t>有时简记为</a:t>
            </a:r>
            <a:r>
              <a:rPr lang="en-US" altLang="zh-CN" b="1" i="1" dirty="0"/>
              <a:t>ĸ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右</a:t>
            </a:r>
            <a:r>
              <a:rPr lang="zh-CN" altLang="zh-CN" b="1" dirty="0"/>
              <a:t>图的点连通度为</a:t>
            </a:r>
            <a:r>
              <a:rPr lang="en-US" altLang="zh-CN" b="1" dirty="0"/>
              <a:t>1</a:t>
            </a:r>
            <a:r>
              <a:rPr lang="zh-CN" altLang="zh-CN" b="1" dirty="0"/>
              <a:t>，为</a:t>
            </a:r>
            <a:r>
              <a:rPr lang="en-US" altLang="zh-CN" b="1" dirty="0"/>
              <a:t>1-</a:t>
            </a:r>
            <a:r>
              <a:rPr lang="zh-CN" altLang="zh-CN" b="1" dirty="0"/>
              <a:t>连通图。</a:t>
            </a:r>
            <a:endParaRPr lang="zh-CN" altLang="zh-C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43192A4-6E2E-4602-BEFB-4A58B1DDD0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60" y="3650516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34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无向图的连通度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546" y="335895"/>
            <a:ext cx="6967483" cy="554267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边连通度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i="1" dirty="0"/>
              <a:t>G</a:t>
            </a:r>
            <a:r>
              <a:rPr lang="zh-CN" altLang="zh-CN" b="1" dirty="0"/>
              <a:t>是无向连通图，称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>
                <a:solidFill>
                  <a:srgbClr val="9900CC"/>
                </a:solidFill>
              </a:rPr>
              <a:t>λ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G 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＝</a:t>
            </a:r>
            <a:r>
              <a:rPr lang="en-US" altLang="zh-CN" b="1" dirty="0">
                <a:solidFill>
                  <a:srgbClr val="9900CC"/>
                </a:solidFill>
              </a:rPr>
              <a:t>min{|</a:t>
            </a:r>
            <a:r>
              <a:rPr lang="en-US" altLang="zh-CN" b="1" i="1" dirty="0">
                <a:solidFill>
                  <a:srgbClr val="9900CC"/>
                </a:solidFill>
              </a:rPr>
              <a:t>E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rgbClr val="9900CC"/>
                </a:solidFill>
              </a:rPr>
              <a:t>|| </a:t>
            </a:r>
            <a:r>
              <a:rPr lang="en-US" altLang="zh-CN" b="1" i="1" dirty="0">
                <a:solidFill>
                  <a:srgbClr val="9900CC"/>
                </a:solidFill>
              </a:rPr>
              <a:t>E</a:t>
            </a:r>
            <a:r>
              <a:rPr lang="en-US" altLang="zh-CN" b="1" dirty="0">
                <a:solidFill>
                  <a:srgbClr val="9900CC"/>
                </a:solidFill>
              </a:rPr>
              <a:t> </a:t>
            </a:r>
            <a:r>
              <a:rPr lang="en-US" altLang="zh-CN" b="1" dirty="0">
                <a:solidFill>
                  <a:srgbClr val="9900CC"/>
                </a:solidFill>
                <a:sym typeface="Symbol" panose="05050102010706020507" pitchFamily="18" charset="2"/>
              </a:rPr>
              <a:t></a:t>
            </a:r>
            <a:r>
              <a:rPr lang="zh-CN" altLang="zh-CN" b="1" dirty="0">
                <a:solidFill>
                  <a:srgbClr val="9900CC"/>
                </a:solidFill>
              </a:rPr>
              <a:t>是</a:t>
            </a:r>
            <a:r>
              <a:rPr lang="en-US" altLang="zh-CN" b="1" dirty="0">
                <a:solidFill>
                  <a:srgbClr val="9900CC"/>
                </a:solidFill>
              </a:rPr>
              <a:t>G</a:t>
            </a:r>
            <a:r>
              <a:rPr lang="zh-CN" altLang="zh-CN" b="1" dirty="0">
                <a:solidFill>
                  <a:srgbClr val="9900CC"/>
                </a:solidFill>
              </a:rPr>
              <a:t>的边割集</a:t>
            </a:r>
            <a:r>
              <a:rPr lang="en-US" altLang="zh-CN" b="1" dirty="0">
                <a:solidFill>
                  <a:srgbClr val="9900CC"/>
                </a:solidFill>
              </a:rPr>
              <a:t>}</a:t>
            </a:r>
            <a:endParaRPr lang="zh-CN" altLang="zh-CN" dirty="0">
              <a:solidFill>
                <a:srgbClr val="9900CC"/>
              </a:solidFill>
            </a:endParaRPr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为</a:t>
            </a:r>
            <a:r>
              <a:rPr lang="en-US" altLang="zh-CN" b="1" i="1" dirty="0"/>
              <a:t>G</a:t>
            </a:r>
            <a:r>
              <a:rPr lang="zh-CN" altLang="zh-CN" b="1" dirty="0"/>
              <a:t>的</a:t>
            </a:r>
            <a:r>
              <a:rPr lang="zh-CN" altLang="zh-CN" b="1" dirty="0">
                <a:solidFill>
                  <a:srgbClr val="FF0066"/>
                </a:solidFill>
              </a:rPr>
              <a:t>边连通度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规定非连通图的边连通度为</a:t>
            </a:r>
            <a:r>
              <a:rPr lang="en-US" altLang="zh-CN" b="1" dirty="0"/>
              <a:t>0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若λ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zh-CN" altLang="zh-CN" b="1" dirty="0"/>
              <a:t>≥</a:t>
            </a:r>
            <a:r>
              <a:rPr lang="en-US" altLang="zh-CN" b="1" i="1" dirty="0"/>
              <a:t>r</a:t>
            </a:r>
            <a:r>
              <a:rPr lang="zh-CN" altLang="zh-CN" b="1" dirty="0"/>
              <a:t>，则称</a:t>
            </a:r>
            <a:r>
              <a:rPr lang="en-US" altLang="zh-CN" b="1" i="1" dirty="0"/>
              <a:t>G</a:t>
            </a:r>
            <a:r>
              <a:rPr lang="zh-CN" altLang="zh-CN" b="1" dirty="0"/>
              <a:t>是</a:t>
            </a:r>
            <a:r>
              <a:rPr lang="en-US" altLang="zh-CN" b="1" i="1" dirty="0"/>
              <a:t>r </a:t>
            </a:r>
            <a:r>
              <a:rPr lang="zh-CN" altLang="zh-CN" b="1" dirty="0"/>
              <a:t>边</a:t>
            </a:r>
            <a:r>
              <a:rPr lang="en-US" altLang="zh-CN" b="1" dirty="0"/>
              <a:t>-</a:t>
            </a:r>
            <a:r>
              <a:rPr lang="zh-CN" altLang="zh-CN" b="1" dirty="0"/>
              <a:t>连通图。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【</a:t>
            </a:r>
            <a:r>
              <a:rPr lang="zh-CN" altLang="zh-CN" b="1" dirty="0"/>
              <a:t>说明</a:t>
            </a:r>
            <a:r>
              <a:rPr lang="en-US" altLang="zh-CN" b="1" dirty="0"/>
              <a:t>】 </a:t>
            </a:r>
            <a:r>
              <a:rPr lang="zh-CN" altLang="zh-CN" b="1" dirty="0"/>
              <a:t>λ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zh-CN" altLang="zh-CN" b="1" dirty="0"/>
              <a:t>也可以简记为λ。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若</a:t>
            </a:r>
            <a:r>
              <a:rPr lang="en-US" altLang="zh-CN" b="1" i="1" dirty="0"/>
              <a:t>G</a:t>
            </a:r>
            <a:r>
              <a:rPr lang="zh-CN" altLang="zh-CN" b="1" dirty="0"/>
              <a:t>是 </a:t>
            </a:r>
            <a:r>
              <a:rPr lang="en-US" altLang="zh-CN" b="1" i="1" dirty="0"/>
              <a:t>r </a:t>
            </a:r>
            <a:r>
              <a:rPr lang="zh-CN" altLang="zh-CN" b="1" dirty="0"/>
              <a:t>边</a:t>
            </a:r>
            <a:r>
              <a:rPr lang="en-US" altLang="zh-CN" b="1" dirty="0"/>
              <a:t>-</a:t>
            </a:r>
            <a:r>
              <a:rPr lang="zh-CN" altLang="zh-CN" b="1" dirty="0"/>
              <a:t>连通图，则在</a:t>
            </a:r>
            <a:r>
              <a:rPr lang="en-US" altLang="zh-CN" b="1" dirty="0"/>
              <a:t>G</a:t>
            </a:r>
            <a:r>
              <a:rPr lang="zh-CN" altLang="zh-CN" b="1" dirty="0"/>
              <a:t>中任意删除</a:t>
            </a:r>
            <a:r>
              <a:rPr lang="en-US" altLang="zh-CN" b="1" i="1" dirty="0"/>
              <a:t>r</a:t>
            </a:r>
            <a:r>
              <a:rPr lang="en-US" altLang="zh-CN" b="1" dirty="0"/>
              <a:t>-1</a:t>
            </a:r>
            <a:r>
              <a:rPr lang="zh-CN" altLang="zh-CN" b="1" dirty="0"/>
              <a:t>条边后，所得图依然是连通的。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完全图</a:t>
            </a:r>
            <a:r>
              <a:rPr lang="en-US" altLang="zh-CN" b="1" i="1" dirty="0" err="1"/>
              <a:t>K</a:t>
            </a:r>
            <a:r>
              <a:rPr lang="en-US" altLang="zh-CN" b="1" i="1" baseline="-25000" dirty="0" err="1"/>
              <a:t>n</a:t>
            </a:r>
            <a:r>
              <a:rPr lang="zh-CN" altLang="zh-CN" b="1" dirty="0"/>
              <a:t>的边连通度为</a:t>
            </a:r>
            <a:r>
              <a:rPr lang="en-US" altLang="zh-CN" b="1" i="1" dirty="0"/>
              <a:t>n</a:t>
            </a:r>
            <a:r>
              <a:rPr lang="en-US" altLang="zh-CN" b="1" dirty="0"/>
              <a:t>-1</a:t>
            </a:r>
            <a:r>
              <a:rPr lang="zh-CN" altLang="zh-CN" b="1" dirty="0"/>
              <a:t>，因而</a:t>
            </a:r>
            <a:r>
              <a:rPr lang="en-US" altLang="zh-CN" b="1" i="1" dirty="0" err="1"/>
              <a:t>K</a:t>
            </a:r>
            <a:r>
              <a:rPr lang="en-US" altLang="zh-CN" b="1" i="1" baseline="-25000" dirty="0" err="1"/>
              <a:t>n</a:t>
            </a:r>
            <a:r>
              <a:rPr lang="zh-CN" altLang="zh-CN" b="1" dirty="0"/>
              <a:t>是</a:t>
            </a:r>
            <a:r>
              <a:rPr lang="en-US" altLang="zh-CN" b="1" i="1" dirty="0"/>
              <a:t>r</a:t>
            </a:r>
            <a:r>
              <a:rPr lang="zh-CN" altLang="zh-CN" b="1" dirty="0"/>
              <a:t>边</a:t>
            </a:r>
            <a:r>
              <a:rPr lang="en-US" altLang="zh-CN" b="1" dirty="0"/>
              <a:t>-</a:t>
            </a:r>
            <a:r>
              <a:rPr lang="zh-CN" altLang="zh-CN" b="1" dirty="0"/>
              <a:t>连通图，</a:t>
            </a:r>
            <a:r>
              <a:rPr lang="en-US" altLang="zh-CN" b="1" dirty="0"/>
              <a:t>0</a:t>
            </a:r>
            <a:r>
              <a:rPr lang="zh-CN" altLang="zh-CN" b="1" dirty="0"/>
              <a:t>≤</a:t>
            </a:r>
            <a:r>
              <a:rPr lang="en-US" altLang="zh-CN" b="1" i="1" dirty="0"/>
              <a:t>r</a:t>
            </a:r>
            <a:r>
              <a:rPr lang="zh-CN" altLang="zh-CN" b="1" dirty="0"/>
              <a:t>≤</a:t>
            </a:r>
            <a:r>
              <a:rPr lang="en-US" altLang="zh-CN" b="1" i="1" dirty="0"/>
              <a:t>n</a:t>
            </a:r>
            <a:r>
              <a:rPr lang="en-US" altLang="zh-CN" b="1" dirty="0"/>
              <a:t>-1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	</a:t>
            </a:r>
            <a:r>
              <a:rPr lang="zh-CN" altLang="zh-CN" b="1" dirty="0"/>
              <a:t>平凡图</a:t>
            </a:r>
            <a:r>
              <a:rPr lang="en-US" altLang="zh-CN" b="1" dirty="0"/>
              <a:t>G </a:t>
            </a:r>
            <a:r>
              <a:rPr lang="zh-CN" altLang="zh-CN" b="1" dirty="0"/>
              <a:t>由于</a:t>
            </a:r>
            <a:r>
              <a:rPr lang="en-US" altLang="zh-CN" b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</a:t>
            </a:r>
            <a:r>
              <a:rPr lang="zh-CN" altLang="zh-CN" b="1" dirty="0"/>
              <a:t>＝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en-US" altLang="zh-CN" b="1" dirty="0"/>
              <a:t> </a:t>
            </a:r>
            <a:r>
              <a:rPr lang="zh-CN" altLang="zh-CN" b="1" dirty="0"/>
              <a:t>则λ＝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/>
              <a:t>右图的边连通度为</a:t>
            </a:r>
            <a:r>
              <a:rPr lang="en-US" altLang="zh-CN" b="1" dirty="0"/>
              <a:t>1</a:t>
            </a:r>
            <a:r>
              <a:rPr lang="zh-CN" altLang="en-US" b="1" dirty="0"/>
              <a:t>，为</a:t>
            </a:r>
            <a:r>
              <a:rPr lang="en-US" altLang="zh-CN" b="1" dirty="0"/>
              <a:t>1</a:t>
            </a:r>
            <a:r>
              <a:rPr lang="zh-CN" altLang="en-US" b="1" dirty="0"/>
              <a:t>边</a:t>
            </a:r>
            <a:r>
              <a:rPr lang="en-US" altLang="zh-CN" b="1" dirty="0"/>
              <a:t>-</a:t>
            </a:r>
            <a:r>
              <a:rPr lang="zh-CN" altLang="en-US" b="1" dirty="0"/>
              <a:t>连通图。</a:t>
            </a:r>
            <a:endParaRPr lang="en-US" altLang="zh-CN" b="1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3E77A96-4335-4B02-95C9-2597F9D1E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01" y="3429000"/>
            <a:ext cx="44196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36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有向图的连通度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603" y="562709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可达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i="1" dirty="0"/>
              <a:t>D</a:t>
            </a:r>
            <a:r>
              <a:rPr lang="zh-CN" altLang="zh-CN" b="1" dirty="0"/>
              <a:t>＝</a:t>
            </a:r>
            <a:r>
              <a:rPr lang="en-US" altLang="zh-CN" b="1" dirty="0"/>
              <a:t>&lt;</a:t>
            </a:r>
            <a:r>
              <a:rPr lang="en-US" altLang="zh-CN" b="1" i="1" dirty="0"/>
              <a:t>V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dirty="0"/>
              <a:t>&gt;</a:t>
            </a:r>
            <a:r>
              <a:rPr lang="zh-CN" altLang="zh-CN" b="1" dirty="0"/>
              <a:t>为一个有向图。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 err="1">
                <a:solidFill>
                  <a:srgbClr val="9900CC"/>
                </a:solidFill>
              </a:rPr>
              <a:t>i</a:t>
            </a:r>
            <a:r>
              <a:rPr lang="en-US" altLang="zh-CN" b="1" dirty="0" err="1">
                <a:solidFill>
                  <a:srgbClr val="9900CC"/>
                </a:solidFill>
              </a:rPr>
              <a:t>,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 err="1">
                <a:solidFill>
                  <a:srgbClr val="9900CC"/>
                </a:solidFill>
              </a:rPr>
              <a:t>j</a:t>
            </a:r>
            <a:r>
              <a:rPr lang="zh-CN" altLang="zh-CN" b="1" dirty="0">
                <a:solidFill>
                  <a:srgbClr val="9900CC"/>
                </a:solidFill>
              </a:rPr>
              <a:t>∈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，若从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>
                <a:solidFill>
                  <a:srgbClr val="9900CC"/>
                </a:solidFill>
              </a:rPr>
              <a:t>i</a:t>
            </a:r>
            <a:r>
              <a:rPr lang="zh-CN" altLang="zh-CN" b="1" dirty="0">
                <a:solidFill>
                  <a:srgbClr val="9900CC"/>
                </a:solidFill>
              </a:rPr>
              <a:t>到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 err="1">
                <a:solidFill>
                  <a:srgbClr val="9900CC"/>
                </a:solidFill>
              </a:rPr>
              <a:t>j</a:t>
            </a:r>
            <a:r>
              <a:rPr lang="zh-CN" altLang="zh-CN" b="1" dirty="0">
                <a:solidFill>
                  <a:srgbClr val="9900CC"/>
                </a:solidFill>
              </a:rPr>
              <a:t>存在通路，则称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>
                <a:solidFill>
                  <a:srgbClr val="9900CC"/>
                </a:solidFill>
              </a:rPr>
              <a:t>i</a:t>
            </a:r>
            <a:r>
              <a:rPr lang="zh-CN" altLang="zh-CN" b="1" dirty="0">
                <a:solidFill>
                  <a:srgbClr val="9900CC"/>
                </a:solidFill>
              </a:rPr>
              <a:t>可达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 err="1">
                <a:solidFill>
                  <a:srgbClr val="9900CC"/>
                </a:solidFill>
              </a:rPr>
              <a:t>j</a:t>
            </a:r>
            <a:r>
              <a:rPr lang="zh-CN" altLang="zh-CN" b="1" dirty="0"/>
              <a:t>，记作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→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，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规定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总是可达自身的，即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→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若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→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且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→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，则称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与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是相互可达的，记作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 </a:t>
            </a:r>
            <a:r>
              <a:rPr lang="en-US" altLang="zh-CN" b="1" dirty="0">
                <a:sym typeface="Symbol" panose="05050102010706020507" pitchFamily="18" charset="2"/>
              </a:rPr>
              <a:t></a:t>
            </a:r>
            <a:r>
              <a:rPr lang="en-US" altLang="zh-CN" b="1" i="1" baseline="-25000" dirty="0"/>
              <a:t> 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规定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</a:t>
            </a:r>
            <a:r>
              <a:rPr lang="en-US" altLang="zh-CN" b="1" dirty="0" err="1">
                <a:sym typeface="Symbol" panose="05050102010706020507" pitchFamily="18" charset="2"/>
              </a:rPr>
              <a:t>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</a:t>
            </a:r>
            <a:r>
              <a:rPr lang="zh-CN" altLang="zh-CN" b="1" dirty="0"/>
              <a:t>。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【</a:t>
            </a:r>
            <a:r>
              <a:rPr lang="zh-CN" altLang="zh-CN" b="1" dirty="0"/>
              <a:t>说明</a:t>
            </a:r>
            <a:r>
              <a:rPr lang="en-US" altLang="zh-CN" b="1" dirty="0"/>
              <a:t>】</a:t>
            </a:r>
            <a:r>
              <a:rPr lang="zh-CN" altLang="zh-CN" b="1" dirty="0"/>
              <a:t>→与</a:t>
            </a:r>
            <a:r>
              <a:rPr lang="en-US" altLang="zh-CN" b="1" dirty="0">
                <a:sym typeface="Symbol" panose="05050102010706020507" pitchFamily="18" charset="2"/>
              </a:rPr>
              <a:t></a:t>
            </a:r>
            <a:r>
              <a:rPr lang="zh-CN" altLang="zh-CN" b="1" dirty="0"/>
              <a:t>都是</a:t>
            </a:r>
            <a:r>
              <a:rPr lang="en-US" altLang="zh-CN" b="1" dirty="0"/>
              <a:t>V</a:t>
            </a:r>
            <a:r>
              <a:rPr lang="zh-CN" altLang="zh-CN" b="1" dirty="0"/>
              <a:t>上的二元关系，并且不难看出</a:t>
            </a:r>
            <a:r>
              <a:rPr lang="en-US" altLang="zh-CN" b="1" dirty="0">
                <a:sym typeface="Symbol" panose="05050102010706020507" pitchFamily="18" charset="2"/>
              </a:rPr>
              <a:t></a:t>
            </a:r>
            <a:r>
              <a:rPr lang="zh-CN" altLang="zh-CN" b="1" dirty="0"/>
              <a:t>是</a:t>
            </a:r>
            <a:r>
              <a:rPr lang="en-US" altLang="zh-CN" b="1" i="1" dirty="0"/>
              <a:t>V</a:t>
            </a:r>
            <a:r>
              <a:rPr lang="zh-CN" altLang="zh-CN" b="1" dirty="0"/>
              <a:t>上的等价关系。 </a:t>
            </a:r>
            <a:endParaRPr lang="zh-CN" altLang="zh-CN" dirty="0"/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短程线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zh-CN" altLang="zh-CN" b="1" dirty="0"/>
              <a:t>设</a:t>
            </a:r>
            <a:r>
              <a:rPr lang="en-US" altLang="zh-CN" b="1" i="1" dirty="0"/>
              <a:t>D</a:t>
            </a:r>
            <a:r>
              <a:rPr lang="zh-CN" altLang="zh-CN" b="1" dirty="0"/>
              <a:t>＝</a:t>
            </a:r>
            <a:r>
              <a:rPr lang="en-US" altLang="zh-CN" b="1" dirty="0"/>
              <a:t>&lt;</a:t>
            </a:r>
            <a:r>
              <a:rPr lang="en-US" altLang="zh-CN" b="1" i="1" dirty="0"/>
              <a:t>V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dirty="0"/>
              <a:t>&gt;</a:t>
            </a:r>
            <a:r>
              <a:rPr lang="zh-CN" altLang="zh-CN" b="1" dirty="0"/>
              <a:t>为有向图，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∈</a:t>
            </a:r>
            <a:r>
              <a:rPr lang="en-US" altLang="zh-CN" b="1" dirty="0"/>
              <a:t>V</a:t>
            </a:r>
            <a:r>
              <a:rPr lang="zh-CN" altLang="zh-CN" b="1" dirty="0"/>
              <a:t>，若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→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，称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>
                <a:solidFill>
                  <a:srgbClr val="9900CC"/>
                </a:solidFill>
              </a:rPr>
              <a:t>i</a:t>
            </a:r>
            <a:r>
              <a:rPr lang="zh-CN" altLang="zh-CN" b="1" dirty="0">
                <a:solidFill>
                  <a:srgbClr val="9900CC"/>
                </a:solidFill>
              </a:rPr>
              <a:t>到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 err="1">
                <a:solidFill>
                  <a:srgbClr val="9900CC"/>
                </a:solidFill>
              </a:rPr>
              <a:t>j</a:t>
            </a:r>
            <a:r>
              <a:rPr lang="zh-CN" altLang="zh-CN" b="1" dirty="0">
                <a:solidFill>
                  <a:srgbClr val="9900CC"/>
                </a:solidFill>
              </a:rPr>
              <a:t>长度最短的通路为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>
                <a:solidFill>
                  <a:srgbClr val="9900CC"/>
                </a:solidFill>
              </a:rPr>
              <a:t>i</a:t>
            </a:r>
            <a:r>
              <a:rPr lang="zh-CN" altLang="zh-CN" b="1" dirty="0">
                <a:solidFill>
                  <a:srgbClr val="9900CC"/>
                </a:solidFill>
              </a:rPr>
              <a:t>到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en-US" altLang="zh-CN" b="1" i="1" baseline="-25000" dirty="0" err="1">
                <a:solidFill>
                  <a:srgbClr val="9900CC"/>
                </a:solidFill>
              </a:rPr>
              <a:t>j</a:t>
            </a:r>
            <a:r>
              <a:rPr lang="zh-CN" altLang="zh-CN" b="1" dirty="0">
                <a:solidFill>
                  <a:srgbClr val="9900CC"/>
                </a:solidFill>
              </a:rPr>
              <a:t>的短程线</a:t>
            </a:r>
            <a:r>
              <a:rPr lang="zh-CN" altLang="zh-CN" b="1" dirty="0"/>
              <a:t>，短程线的长度为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到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的距离，记作</a:t>
            </a:r>
            <a:r>
              <a:rPr lang="en-US" altLang="zh-CN" b="1" i="1" dirty="0"/>
              <a:t>d 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&gt;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【</a:t>
            </a:r>
            <a:r>
              <a:rPr lang="zh-CN" altLang="zh-CN" b="1" dirty="0"/>
              <a:t>说明</a:t>
            </a:r>
            <a:r>
              <a:rPr lang="en-US" altLang="zh-CN" b="1" dirty="0"/>
              <a:t>】</a:t>
            </a:r>
            <a:r>
              <a:rPr lang="zh-CN" altLang="zh-CN" b="1" dirty="0"/>
              <a:t>与无向图中顶点</a:t>
            </a:r>
            <a:r>
              <a:rPr lang="en-US" altLang="zh-CN" b="1" i="1" dirty="0"/>
              <a:t>vi</a:t>
            </a:r>
            <a:r>
              <a:rPr lang="zh-CN" altLang="zh-CN" b="1" dirty="0"/>
              <a:t>与</a:t>
            </a:r>
            <a:r>
              <a:rPr lang="en-US" altLang="zh-CN" b="1" i="1" dirty="0" err="1"/>
              <a:t>vj</a:t>
            </a:r>
            <a:r>
              <a:rPr lang="zh-CN" altLang="zh-CN" b="1" dirty="0"/>
              <a:t>之间的距离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)</a:t>
            </a:r>
            <a:r>
              <a:rPr lang="zh-CN" altLang="zh-CN" b="1" dirty="0"/>
              <a:t>相比，</a:t>
            </a:r>
            <a:r>
              <a:rPr lang="en-US" altLang="zh-CN" b="1" i="1" dirty="0"/>
              <a:t>d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&gt;</a:t>
            </a:r>
            <a:r>
              <a:rPr lang="zh-CN" altLang="zh-CN" b="1" dirty="0"/>
              <a:t>除无对称性外，具有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en-US" altLang="zh-CN" b="1" dirty="0"/>
              <a:t>)</a:t>
            </a:r>
            <a:r>
              <a:rPr lang="zh-CN" altLang="zh-CN" b="1" dirty="0"/>
              <a:t>所具有的一切性质。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7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有向图的连通度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603" y="562710"/>
            <a:ext cx="10678004" cy="32400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强连通图</a:t>
            </a: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弱连通图</a:t>
            </a: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单向连通图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i="1" dirty="0"/>
              <a:t>D</a:t>
            </a:r>
            <a:r>
              <a:rPr lang="zh-CN" altLang="zh-CN" b="1" dirty="0"/>
              <a:t>＝</a:t>
            </a:r>
            <a:r>
              <a:rPr lang="en-US" altLang="zh-CN" b="1" dirty="0"/>
              <a:t>&lt;</a:t>
            </a:r>
            <a:r>
              <a:rPr lang="en-US" altLang="zh-CN" b="1" i="1" dirty="0"/>
              <a:t>V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dirty="0"/>
              <a:t>&gt;</a:t>
            </a:r>
            <a:r>
              <a:rPr lang="zh-CN" altLang="zh-CN" b="1" dirty="0"/>
              <a:t>为一个有向图。若</a:t>
            </a:r>
            <a:r>
              <a:rPr lang="en-US" altLang="zh-CN" b="1" i="1" dirty="0"/>
              <a:t>D</a:t>
            </a:r>
            <a:r>
              <a:rPr lang="zh-CN" altLang="zh-CN" b="1" dirty="0"/>
              <a:t>的</a:t>
            </a:r>
            <a:r>
              <a:rPr lang="zh-CN" altLang="zh-CN" b="1" dirty="0">
                <a:solidFill>
                  <a:srgbClr val="FF0066"/>
                </a:solidFill>
              </a:rPr>
              <a:t>基图</a:t>
            </a:r>
            <a:r>
              <a:rPr lang="zh-CN" altLang="zh-CN" b="1" dirty="0"/>
              <a:t>（去掉方向后的</a:t>
            </a:r>
            <a:r>
              <a:rPr lang="zh-CN" altLang="en-US" b="1" dirty="0"/>
              <a:t>图</a:t>
            </a:r>
            <a:r>
              <a:rPr lang="zh-CN" altLang="zh-CN" b="1" dirty="0"/>
              <a:t>）是连通图，则称</a:t>
            </a:r>
            <a:r>
              <a:rPr lang="en-US" altLang="zh-CN" b="1" i="1" dirty="0"/>
              <a:t>D</a:t>
            </a:r>
            <a:r>
              <a:rPr lang="zh-CN" altLang="zh-CN" b="1" dirty="0"/>
              <a:t>是</a:t>
            </a:r>
            <a:r>
              <a:rPr lang="zh-CN" altLang="zh-CN" b="1" dirty="0">
                <a:solidFill>
                  <a:srgbClr val="FF0066"/>
                </a:solidFill>
              </a:rPr>
              <a:t>弱连通图</a:t>
            </a:r>
            <a:r>
              <a:rPr lang="zh-CN" altLang="zh-CN" b="1" dirty="0"/>
              <a:t>，简称为连通图，如图（</a:t>
            </a:r>
            <a:r>
              <a:rPr lang="en-US" altLang="zh-CN" b="1" dirty="0"/>
              <a:t>3</a:t>
            </a:r>
            <a:r>
              <a:rPr lang="zh-CN" altLang="zh-CN" b="1" dirty="0"/>
              <a:t>）。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若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∈</a:t>
            </a:r>
            <a:r>
              <a:rPr lang="en-US" altLang="zh-CN" b="1" i="1" dirty="0"/>
              <a:t>V</a:t>
            </a:r>
            <a:r>
              <a:rPr lang="zh-CN" altLang="zh-CN" b="1" dirty="0"/>
              <a:t>，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→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与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→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zh-CN" altLang="zh-CN" b="1" dirty="0"/>
              <a:t>至少成立其一，则称</a:t>
            </a:r>
            <a:r>
              <a:rPr lang="en-US" altLang="zh-CN" b="1" i="1" dirty="0"/>
              <a:t>D</a:t>
            </a:r>
            <a:r>
              <a:rPr lang="zh-CN" altLang="zh-CN" b="1" dirty="0"/>
              <a:t>是</a:t>
            </a:r>
            <a:r>
              <a:rPr lang="zh-CN" altLang="zh-CN" b="1" dirty="0">
                <a:solidFill>
                  <a:srgbClr val="FF0066"/>
                </a:solidFill>
              </a:rPr>
              <a:t>单向连通图</a:t>
            </a:r>
            <a:r>
              <a:rPr lang="zh-CN" altLang="zh-CN" b="1" dirty="0"/>
              <a:t>，如图（</a:t>
            </a:r>
            <a:r>
              <a:rPr lang="en-US" altLang="zh-CN" b="1" dirty="0"/>
              <a:t>2</a:t>
            </a:r>
            <a:r>
              <a:rPr lang="zh-CN" altLang="zh-CN" b="1" dirty="0"/>
              <a:t>）。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若均有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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j</a:t>
            </a:r>
            <a:r>
              <a:rPr lang="zh-CN" altLang="zh-CN" b="1" dirty="0"/>
              <a:t>，则称</a:t>
            </a:r>
            <a:r>
              <a:rPr lang="en-US" altLang="zh-CN" b="1" i="1" dirty="0"/>
              <a:t>D</a:t>
            </a:r>
            <a:r>
              <a:rPr lang="zh-CN" altLang="zh-CN" b="1" dirty="0"/>
              <a:t>是</a:t>
            </a:r>
            <a:r>
              <a:rPr lang="zh-CN" altLang="zh-CN" b="1" dirty="0">
                <a:solidFill>
                  <a:srgbClr val="FF0066"/>
                </a:solidFill>
              </a:rPr>
              <a:t>强连通图</a:t>
            </a:r>
            <a:r>
              <a:rPr lang="zh-CN" altLang="zh-CN" b="1" dirty="0"/>
              <a:t>，如图（</a:t>
            </a:r>
            <a:r>
              <a:rPr lang="en-US" altLang="zh-CN" b="1" dirty="0"/>
              <a:t>1</a:t>
            </a:r>
            <a:r>
              <a:rPr lang="zh-CN" altLang="zh-CN" b="1" dirty="0"/>
              <a:t>）。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【</a:t>
            </a:r>
            <a:r>
              <a:rPr lang="zh-CN" altLang="zh-CN" b="1" dirty="0"/>
              <a:t>说明</a:t>
            </a:r>
            <a:r>
              <a:rPr lang="en-US" altLang="zh-CN" b="1" dirty="0"/>
              <a:t>】</a:t>
            </a:r>
            <a:r>
              <a:rPr lang="zh-CN" altLang="zh-CN" b="1" dirty="0"/>
              <a:t>强连通图一定是单向连通图，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单向连通图一定是弱连通图。</a:t>
            </a:r>
            <a:endParaRPr lang="zh-CN" altLang="zh-CN" dirty="0"/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54D902-53F4-4535-9F93-2D33AD269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49" y="3970746"/>
            <a:ext cx="9236711" cy="270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94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二部图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117" y="189912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二部图（二分图、偶图）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i="1" dirty="0"/>
              <a:t>G</a:t>
            </a:r>
            <a:r>
              <a:rPr lang="zh-CN" altLang="zh-CN" b="1" dirty="0"/>
              <a:t>＝</a:t>
            </a:r>
            <a:r>
              <a:rPr lang="en-US" altLang="zh-CN" b="1" dirty="0"/>
              <a:t>&lt;</a:t>
            </a:r>
            <a:r>
              <a:rPr lang="en-US" altLang="zh-CN" b="1" i="1" dirty="0"/>
              <a:t>V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dirty="0"/>
              <a:t>&gt;</a:t>
            </a:r>
            <a:r>
              <a:rPr lang="zh-CN" altLang="zh-CN" b="1" dirty="0"/>
              <a:t>为一个无向图，若能将</a:t>
            </a:r>
            <a:r>
              <a:rPr lang="en-US" altLang="zh-CN" b="1" i="1" dirty="0"/>
              <a:t>V</a:t>
            </a:r>
            <a:r>
              <a:rPr lang="zh-CN" altLang="zh-CN" b="1" dirty="0"/>
              <a:t>分成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和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∪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＝</a:t>
            </a:r>
            <a:r>
              <a:rPr lang="en-US" altLang="zh-CN" b="1" i="1" dirty="0"/>
              <a:t>V</a:t>
            </a:r>
            <a:r>
              <a:rPr lang="en-US" altLang="zh-CN" b="1" dirty="0"/>
              <a:t>,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∩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＝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en-US" altLang="zh-CN" b="1" dirty="0"/>
              <a:t>)</a:t>
            </a:r>
            <a:r>
              <a:rPr lang="zh-CN" altLang="zh-CN" b="1" dirty="0"/>
              <a:t>，使得</a:t>
            </a:r>
            <a:r>
              <a:rPr lang="en-US" altLang="zh-CN" b="1" i="1" dirty="0"/>
              <a:t>G</a:t>
            </a:r>
            <a:r>
              <a:rPr lang="zh-CN" altLang="zh-CN" b="1" dirty="0"/>
              <a:t>中的</a:t>
            </a:r>
            <a:r>
              <a:rPr lang="zh-CN" altLang="zh-CN" b="1" dirty="0">
                <a:solidFill>
                  <a:srgbClr val="9900CC"/>
                </a:solidFill>
              </a:rPr>
              <a:t>每条边的两个端点都是一个属于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baseline="-25000" dirty="0">
                <a:solidFill>
                  <a:srgbClr val="9900CC"/>
                </a:solidFill>
              </a:rPr>
              <a:t>1</a:t>
            </a:r>
            <a:r>
              <a:rPr lang="zh-CN" altLang="zh-CN" b="1" dirty="0">
                <a:solidFill>
                  <a:srgbClr val="9900CC"/>
                </a:solidFill>
              </a:rPr>
              <a:t>，另一个属于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baseline="-25000" dirty="0">
                <a:solidFill>
                  <a:srgbClr val="9900CC"/>
                </a:solidFill>
              </a:rPr>
              <a:t>2</a:t>
            </a:r>
            <a:r>
              <a:rPr lang="zh-CN" altLang="zh-CN" b="1" dirty="0">
                <a:solidFill>
                  <a:srgbClr val="9900CC"/>
                </a:solidFill>
              </a:rPr>
              <a:t>，则称</a:t>
            </a:r>
            <a:r>
              <a:rPr lang="en-US" altLang="zh-CN" b="1" i="1" dirty="0">
                <a:solidFill>
                  <a:srgbClr val="9900CC"/>
                </a:solidFill>
              </a:rPr>
              <a:t>G</a:t>
            </a:r>
            <a:r>
              <a:rPr lang="zh-CN" altLang="zh-CN" b="1" dirty="0">
                <a:solidFill>
                  <a:srgbClr val="9900CC"/>
                </a:solidFill>
              </a:rPr>
              <a:t>为</a:t>
            </a:r>
            <a:r>
              <a:rPr lang="zh-CN" altLang="zh-CN" b="1" dirty="0">
                <a:solidFill>
                  <a:srgbClr val="FF0066"/>
                </a:solidFill>
              </a:rPr>
              <a:t>二部图</a:t>
            </a:r>
            <a:r>
              <a:rPr lang="zh-CN" altLang="zh-CN" b="1" dirty="0"/>
              <a:t>（或称二分图，偶图等），称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和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为互补顶点子集。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常将二部图</a:t>
            </a:r>
            <a:r>
              <a:rPr lang="en-US" altLang="zh-CN" b="1" i="1" dirty="0"/>
              <a:t>G</a:t>
            </a:r>
            <a:r>
              <a:rPr lang="zh-CN" altLang="zh-CN" b="1" dirty="0"/>
              <a:t>记为</a:t>
            </a:r>
            <a:r>
              <a:rPr lang="en-US" altLang="zh-CN" b="1" dirty="0"/>
              <a:t>&lt;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dirty="0"/>
              <a:t>&gt;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zh-CN" b="1" dirty="0"/>
              <a:t>若</a:t>
            </a:r>
            <a:r>
              <a:rPr lang="en-US" altLang="zh-CN" b="1" i="1" dirty="0"/>
              <a:t>G</a:t>
            </a:r>
            <a:r>
              <a:rPr lang="zh-CN" altLang="zh-CN" b="1" dirty="0"/>
              <a:t>是简单二部图，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zh-CN" altLang="zh-CN" b="1" dirty="0"/>
              <a:t>中每个顶点均与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zh-CN" altLang="zh-CN" b="1" dirty="0"/>
              <a:t>中所有顶点相邻，则称</a:t>
            </a:r>
            <a:r>
              <a:rPr lang="en-US" altLang="zh-CN" b="1" i="1" dirty="0"/>
              <a:t>G</a:t>
            </a:r>
            <a:r>
              <a:rPr lang="zh-CN" altLang="zh-CN" b="1" dirty="0"/>
              <a:t>为完全二部图，记为</a:t>
            </a:r>
            <a:r>
              <a:rPr lang="en-US" altLang="zh-CN" b="1" i="1" dirty="0" err="1"/>
              <a:t>K</a:t>
            </a:r>
            <a:r>
              <a:rPr lang="en-US" altLang="zh-CN" b="1" i="1" baseline="-25000" dirty="0" err="1"/>
              <a:t>r</a:t>
            </a:r>
            <a:r>
              <a:rPr lang="en-US" altLang="zh-CN" b="1" baseline="-25000" dirty="0" err="1"/>
              <a:t>,</a:t>
            </a:r>
            <a:r>
              <a:rPr lang="en-US" altLang="zh-CN" b="1" i="1" baseline="-25000" dirty="0" err="1"/>
              <a:t>s</a:t>
            </a:r>
            <a:r>
              <a:rPr lang="zh-CN" altLang="zh-CN" b="1" dirty="0"/>
              <a:t>，其中</a:t>
            </a:r>
            <a:r>
              <a:rPr lang="en-US" altLang="zh-CN" b="1" i="1" dirty="0"/>
              <a:t>r</a:t>
            </a:r>
            <a:r>
              <a:rPr lang="zh-CN" altLang="zh-CN" b="1" dirty="0"/>
              <a:t>＝</a:t>
            </a:r>
            <a:r>
              <a:rPr lang="en-US" altLang="zh-CN" b="1" dirty="0"/>
              <a:t>|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|</a:t>
            </a:r>
            <a:r>
              <a:rPr lang="zh-CN" altLang="zh-CN" b="1" dirty="0"/>
              <a:t>，</a:t>
            </a:r>
            <a:r>
              <a:rPr lang="en-US" altLang="zh-CN" b="1" i="1" dirty="0"/>
              <a:t>s</a:t>
            </a:r>
            <a:r>
              <a:rPr lang="zh-CN" altLang="zh-CN" b="1" dirty="0"/>
              <a:t>＝</a:t>
            </a:r>
            <a:r>
              <a:rPr lang="en-US" altLang="zh-CN" b="1" dirty="0"/>
              <a:t>|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|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【</a:t>
            </a:r>
            <a:r>
              <a:rPr lang="zh-CN" altLang="zh-CN" b="1" dirty="0"/>
              <a:t>说明</a:t>
            </a:r>
            <a:r>
              <a:rPr lang="en-US" altLang="zh-CN" b="1" dirty="0"/>
              <a:t>】</a:t>
            </a:r>
            <a:r>
              <a:rPr lang="en-US" altLang="zh-CN" b="1" i="1" dirty="0"/>
              <a:t>n</a:t>
            </a:r>
            <a:r>
              <a:rPr lang="zh-CN" altLang="zh-CN" b="1" dirty="0"/>
              <a:t>阶零图</a:t>
            </a:r>
            <a:r>
              <a:rPr lang="zh-CN" altLang="en-US" b="1" dirty="0"/>
              <a:t>（只有节点没有边的图）</a:t>
            </a:r>
            <a:r>
              <a:rPr lang="zh-CN" altLang="zh-CN" b="1" dirty="0"/>
              <a:t>为二部图。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右图均为二部图。</a:t>
            </a:r>
            <a:endParaRPr lang="en-US" altLang="zh-CN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21C285-C853-4079-B3DF-033CCBD736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72" y="2961246"/>
            <a:ext cx="5757727" cy="3896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08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图的矩阵表示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6294" y="281356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 descr="C:\Documents and Settings\DELL\Application Data\Tencent\Users\1584475729\QQ\WinTemp\RichOle\QVZ$4]Y4WXO$XZVEJ3GR[OD.png">
            <a:extLst>
              <a:ext uri="{FF2B5EF4-FFF2-40B4-BE49-F238E27FC236}">
                <a16:creationId xmlns:a16="http://schemas.microsoft.com/office/drawing/2014/main" id="{BB4C34CB-2DCB-45E0-9D7B-4AA4DD5183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02" y="844064"/>
            <a:ext cx="8806652" cy="40514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1505E1-B290-4CD6-9A5C-0E192805D702}"/>
              </a:ext>
            </a:extLst>
          </p:cNvPr>
          <p:cNvSpPr txBox="1"/>
          <p:nvPr/>
        </p:nvSpPr>
        <p:spPr>
          <a:xfrm>
            <a:off x="1217702" y="5317588"/>
            <a:ext cx="8806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备注：图还有邻接表表示法（二维链表，第一维为顶点，第二维为各个顶点的出度（入度）链表等）、两元组表示法（</a:t>
            </a:r>
            <a:r>
              <a:rPr lang="en-US" altLang="zh-CN" b="1"/>
              <a:t>[</a:t>
            </a:r>
            <a:r>
              <a:rPr lang="zh-CN" altLang="en-US" b="1"/>
              <a:t>起点</a:t>
            </a:r>
            <a:r>
              <a:rPr lang="en-US" altLang="zh-CN" b="1"/>
              <a:t>, </a:t>
            </a:r>
            <a:r>
              <a:rPr lang="zh-CN" altLang="en-US" b="1"/>
              <a:t>终点</a:t>
            </a:r>
            <a:r>
              <a:rPr lang="en-US" altLang="zh-CN" b="1"/>
              <a:t>]</a:t>
            </a:r>
            <a:r>
              <a:rPr lang="zh-CN" altLang="en-US" b="1"/>
              <a:t>）、三元组表示法（</a:t>
            </a:r>
            <a:r>
              <a:rPr lang="en-US" altLang="zh-CN" b="1"/>
              <a:t>[</a:t>
            </a:r>
            <a:r>
              <a:rPr lang="zh-CN" altLang="en-US" b="1"/>
              <a:t>起点</a:t>
            </a:r>
            <a:r>
              <a:rPr lang="en-US" altLang="zh-CN" b="1"/>
              <a:t>, </a:t>
            </a:r>
            <a:r>
              <a:rPr lang="zh-CN" altLang="en-US" b="1"/>
              <a:t>终点</a:t>
            </a:r>
            <a:r>
              <a:rPr lang="en-US" altLang="zh-CN" b="1"/>
              <a:t>, </a:t>
            </a:r>
            <a:r>
              <a:rPr lang="zh-CN" altLang="en-US" b="1"/>
              <a:t>边的权重</a:t>
            </a:r>
            <a:r>
              <a:rPr lang="en-US" altLang="zh-CN" b="1"/>
              <a:t>]</a:t>
            </a:r>
            <a:r>
              <a:rPr lang="zh-CN" altLang="en-US" b="1"/>
              <a:t>）等，暂不赘述。</a:t>
            </a:r>
          </a:p>
        </p:txBody>
      </p:sp>
    </p:spTree>
    <p:extLst>
      <p:ext uri="{BB962C8B-B14F-4D97-AF65-F5344CB8AC3E}">
        <p14:creationId xmlns:p14="http://schemas.microsoft.com/office/powerpoint/2010/main" val="1554261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图的矩阵表示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060" y="189913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无向图的邻接矩阵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 descr="C:\Documents and Settings\DELL\Application Data\Tencent\Users\1584475729\QQ\WinTemp\RichOle\LC$0X6Q66Q0QQV$86)WA8~E.jpg">
            <a:extLst>
              <a:ext uri="{FF2B5EF4-FFF2-40B4-BE49-F238E27FC236}">
                <a16:creationId xmlns:a16="http://schemas.microsoft.com/office/drawing/2014/main" id="{00640469-B85F-4C2F-8FB6-93800BBD39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4" y="752621"/>
            <a:ext cx="9425465" cy="6105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89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图的基本概念</a:t>
            </a:r>
            <a:endParaRPr lang="en-US" altLang="zh-CN" sz="2800" b="1" cap="none"/>
          </a:p>
          <a:p>
            <a:r>
              <a:rPr lang="zh-CN" altLang="en-US" sz="2800" b="1" cap="none"/>
              <a:t>无向图的连通度</a:t>
            </a:r>
            <a:endParaRPr lang="en-US" altLang="zh-CN" sz="2800" b="1" cap="none"/>
          </a:p>
          <a:p>
            <a:r>
              <a:rPr lang="zh-CN" altLang="en-US" sz="2800" b="1" cap="none"/>
              <a:t>有向图的连通度</a:t>
            </a:r>
            <a:endParaRPr lang="en-US" altLang="zh-CN" sz="2800" b="1" cap="none"/>
          </a:p>
          <a:p>
            <a:r>
              <a:rPr lang="zh-CN" altLang="en-US" sz="2800" b="1" cap="none"/>
              <a:t>二部图（二分图）</a:t>
            </a:r>
            <a:endParaRPr lang="en-US" altLang="zh-CN" sz="2800" b="1" cap="none"/>
          </a:p>
          <a:p>
            <a:r>
              <a:rPr lang="zh-CN" altLang="en-US" sz="2800" b="1" cap="none"/>
              <a:t>图的矩阵表示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图的矩阵表示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604" y="359509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有向图的邻接矩阵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 descr="C:\Documents and Settings\DELL\Application Data\Tencent\Users\1584475729\QQ\WinTemp\RichOle\853H(LBA[M0MNIS$(67O$JM.jpg">
            <a:extLst>
              <a:ext uri="{FF2B5EF4-FFF2-40B4-BE49-F238E27FC236}">
                <a16:creationId xmlns:a16="http://schemas.microsoft.com/office/drawing/2014/main" id="{3C9C259F-AB4D-4D11-88D7-ECC09F2C9B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64" y="955819"/>
            <a:ext cx="8630865" cy="5720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49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133. Clone Graph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0C6007-BECB-4DA1-B60D-9AD82543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0" y="1060840"/>
            <a:ext cx="7115276" cy="57971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6A0B86-C865-4C2E-B14C-45279A83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79" y="1818001"/>
            <a:ext cx="8463575" cy="21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92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96" y="8693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133. Clone Graph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41133" y="464541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en-US" altLang="zh-CN" b="1" dirty="0">
                <a:solidFill>
                  <a:srgbClr val="0000CC"/>
                </a:solidFill>
              </a:rPr>
              <a:t>DFS</a:t>
            </a:r>
            <a:r>
              <a:rPr lang="zh-CN" altLang="en-US" b="1" dirty="0">
                <a:solidFill>
                  <a:srgbClr val="0000CC"/>
                </a:solidFill>
              </a:rPr>
              <a:t>（递归）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递归函数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Node </a:t>
            </a:r>
            <a:r>
              <a:rPr lang="en-US" altLang="zh-CN" b="1" dirty="0" err="1">
                <a:solidFill>
                  <a:srgbClr val="9900CC"/>
                </a:solidFill>
              </a:rPr>
              <a:t>cloneNode</a:t>
            </a:r>
            <a:r>
              <a:rPr lang="en-US" altLang="zh-CN" b="1" dirty="0">
                <a:solidFill>
                  <a:srgbClr val="9900CC"/>
                </a:solidFill>
              </a:rPr>
              <a:t>(Node </a:t>
            </a:r>
            <a:r>
              <a:rPr lang="en-US" altLang="zh-CN" b="1" dirty="0" err="1">
                <a:solidFill>
                  <a:srgbClr val="9900CC"/>
                </a:solidFill>
              </a:rPr>
              <a:t>currentNode</a:t>
            </a:r>
            <a:r>
              <a:rPr lang="en-US" altLang="zh-CN" b="1" dirty="0">
                <a:solidFill>
                  <a:srgbClr val="9900CC"/>
                </a:solidFill>
              </a:rPr>
              <a:t>, HashMap&lt;Node, Node&gt; </a:t>
            </a:r>
            <a:r>
              <a:rPr lang="en-US" altLang="zh-CN" b="1" dirty="0" err="1">
                <a:solidFill>
                  <a:srgbClr val="9900CC"/>
                </a:solidFill>
              </a:rPr>
              <a:t>nodeMap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66"/>
                </a:solidFill>
              </a:rPr>
              <a:t>用于遍历和复制图</a:t>
            </a:r>
          </a:p>
          <a:p>
            <a:r>
              <a:rPr lang="zh-CN" altLang="en-US" b="1" dirty="0"/>
              <a:t>输入：</a:t>
            </a:r>
          </a:p>
          <a:p>
            <a:r>
              <a:rPr lang="en-US" altLang="zh-CN" b="1" dirty="0" err="1"/>
              <a:t>currentNode</a:t>
            </a:r>
            <a:r>
              <a:rPr lang="zh-CN" altLang="en-US" b="1" dirty="0"/>
              <a:t>：当前节点（原图）</a:t>
            </a:r>
          </a:p>
          <a:p>
            <a:r>
              <a:rPr lang="en-US" altLang="zh-CN" b="1" dirty="0" err="1"/>
              <a:t>nodeMap</a:t>
            </a:r>
            <a:r>
              <a:rPr lang="zh-CN" altLang="en-US" b="1" dirty="0"/>
              <a:t>：哈希表，</a:t>
            </a:r>
            <a:r>
              <a:rPr lang="en-US" altLang="zh-CN" b="1" dirty="0">
                <a:solidFill>
                  <a:srgbClr val="CC6600"/>
                </a:solidFill>
              </a:rPr>
              <a:t>key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66"/>
                </a:solidFill>
              </a:rPr>
              <a:t>原图节点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CC6600"/>
                </a:solidFill>
              </a:rPr>
              <a:t>value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66"/>
                </a:solidFill>
              </a:rPr>
              <a:t>复制后的节点</a:t>
            </a:r>
          </a:p>
          <a:p>
            <a:r>
              <a:rPr lang="zh-CN" altLang="en-US" b="1" dirty="0"/>
              <a:t>输出：复制后的节点</a:t>
            </a:r>
            <a:endParaRPr lang="en-US" altLang="zh-CN" b="1" dirty="0"/>
          </a:p>
          <a:p>
            <a:r>
              <a:rPr lang="zh-CN" altLang="en-US" b="1" dirty="0"/>
              <a:t>处理逻辑：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如果参数为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对应的</a:t>
            </a:r>
            <a:r>
              <a:rPr lang="en-US" altLang="zh-CN" b="1" dirty="0"/>
              <a:t>key</a:t>
            </a:r>
            <a:r>
              <a:rPr lang="zh-CN" altLang="en-US" b="1" dirty="0"/>
              <a:t>在</a:t>
            </a:r>
            <a:r>
              <a:rPr lang="en-US" altLang="zh-CN" b="1" dirty="0" err="1"/>
              <a:t>nodeMap</a:t>
            </a:r>
            <a:r>
              <a:rPr lang="zh-CN" altLang="en-US" b="1" dirty="0"/>
              <a:t>中存在，则返回对应的</a:t>
            </a:r>
            <a:r>
              <a:rPr lang="en-US" altLang="zh-CN" b="1" dirty="0"/>
              <a:t>value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复制后的节点，防止重复遍历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0070C0"/>
                </a:solidFill>
              </a:rPr>
              <a:t>创建节点</a:t>
            </a:r>
            <a:r>
              <a:rPr lang="en-US" altLang="zh-CN" b="1" dirty="0" err="1">
                <a:solidFill>
                  <a:srgbClr val="0070C0"/>
                </a:solidFill>
              </a:rPr>
              <a:t>newNode</a:t>
            </a:r>
            <a:r>
              <a:rPr lang="zh-CN" altLang="en-US" b="1" dirty="0"/>
              <a:t>，</a:t>
            </a:r>
            <a:r>
              <a:rPr lang="en-US" altLang="zh-CN" b="1" dirty="0" err="1"/>
              <a:t>val</a:t>
            </a:r>
            <a:r>
              <a:rPr lang="zh-CN" altLang="en-US" b="1" dirty="0"/>
              <a:t>赋值为当前节点，</a:t>
            </a:r>
            <a:r>
              <a:rPr lang="en-US" altLang="zh-CN" b="1" dirty="0"/>
              <a:t>neighbors</a:t>
            </a:r>
            <a:r>
              <a:rPr lang="zh-CN" altLang="en-US" b="1" dirty="0"/>
              <a:t>赋值为空链表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 err="1"/>
              <a:t>currentNode</a:t>
            </a:r>
            <a:r>
              <a:rPr lang="en-US" altLang="zh-CN" b="1" dirty="0"/>
              <a:t>-&gt;</a:t>
            </a:r>
            <a:r>
              <a:rPr lang="en-US" altLang="zh-CN" b="1" dirty="0" err="1"/>
              <a:t>newNode</a:t>
            </a:r>
            <a:r>
              <a:rPr lang="zh-CN" altLang="en-US" b="1" dirty="0">
                <a:solidFill>
                  <a:srgbClr val="0070C0"/>
                </a:solidFill>
              </a:rPr>
              <a:t>存入</a:t>
            </a:r>
            <a:r>
              <a:rPr lang="en-US" altLang="zh-CN" b="1" dirty="0" err="1">
                <a:solidFill>
                  <a:srgbClr val="0070C0"/>
                </a:solidFill>
              </a:rPr>
              <a:t>nodeMap</a:t>
            </a: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/>
              <a:t>5 </a:t>
            </a:r>
            <a:r>
              <a:rPr lang="zh-CN" altLang="en-US" b="1" dirty="0">
                <a:solidFill>
                  <a:srgbClr val="0070C0"/>
                </a:solidFill>
              </a:rPr>
              <a:t>遍历</a:t>
            </a:r>
            <a:r>
              <a:rPr lang="en-US" altLang="zh-CN" b="1" dirty="0" err="1">
                <a:solidFill>
                  <a:srgbClr val="0070C0"/>
                </a:solidFill>
              </a:rPr>
              <a:t>currentNode</a:t>
            </a:r>
            <a:r>
              <a:rPr lang="zh-CN" altLang="en-US" b="1" dirty="0">
                <a:solidFill>
                  <a:srgbClr val="0070C0"/>
                </a:solidFill>
              </a:rPr>
              <a:t>的</a:t>
            </a:r>
            <a:r>
              <a:rPr lang="en-US" altLang="zh-CN" b="1" dirty="0">
                <a:solidFill>
                  <a:srgbClr val="0070C0"/>
                </a:solidFill>
              </a:rPr>
              <a:t>neighbors</a:t>
            </a:r>
            <a:r>
              <a:rPr lang="zh-CN" altLang="en-US" b="1" dirty="0">
                <a:solidFill>
                  <a:srgbClr val="0070C0"/>
                </a:solidFill>
              </a:rPr>
              <a:t>中的每一个节点</a:t>
            </a:r>
            <a:r>
              <a:rPr lang="en-US" altLang="zh-CN" b="1" dirty="0" err="1"/>
              <a:t>eachNode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5.1 </a:t>
            </a:r>
            <a:r>
              <a:rPr lang="zh-CN" altLang="en-US" b="1" dirty="0"/>
              <a:t>将</a:t>
            </a:r>
            <a:r>
              <a:rPr lang="en-US" altLang="zh-CN" b="1" dirty="0" err="1"/>
              <a:t>cloneNode</a:t>
            </a:r>
            <a:r>
              <a:rPr lang="en-US" altLang="zh-CN" b="1" dirty="0"/>
              <a:t>(</a:t>
            </a:r>
            <a:r>
              <a:rPr lang="en-US" altLang="zh-CN" b="1" dirty="0" err="1"/>
              <a:t>eachNode</a:t>
            </a:r>
            <a:r>
              <a:rPr lang="en-US" altLang="zh-CN" b="1" dirty="0"/>
              <a:t>, </a:t>
            </a:r>
            <a:r>
              <a:rPr lang="en-US" altLang="zh-CN" b="1" dirty="0" err="1"/>
              <a:t>nodeMap</a:t>
            </a:r>
            <a:r>
              <a:rPr lang="en-US" altLang="zh-CN" b="1" dirty="0"/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存入</a:t>
            </a:r>
            <a:r>
              <a:rPr lang="en-US" altLang="zh-CN" b="1" dirty="0" err="1">
                <a:solidFill>
                  <a:srgbClr val="0070C0"/>
                </a:solidFill>
              </a:rPr>
              <a:t>newNode</a:t>
            </a:r>
            <a:r>
              <a:rPr lang="zh-CN" altLang="en-US" b="1" dirty="0">
                <a:solidFill>
                  <a:srgbClr val="0070C0"/>
                </a:solidFill>
              </a:rPr>
              <a:t>的</a:t>
            </a:r>
            <a:r>
              <a:rPr lang="en-US" altLang="zh-CN" b="1" dirty="0">
                <a:solidFill>
                  <a:srgbClr val="0070C0"/>
                </a:solidFill>
              </a:rPr>
              <a:t>neighbors</a:t>
            </a:r>
            <a:r>
              <a:rPr lang="zh-CN" altLang="en-US" b="1" dirty="0">
                <a:solidFill>
                  <a:srgbClr val="0070C0"/>
                </a:solidFill>
              </a:rPr>
              <a:t>中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该函数传入旧节点，返回新节点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6 </a:t>
            </a:r>
            <a:r>
              <a:rPr lang="zh-CN" altLang="en-US" b="1" dirty="0"/>
              <a:t>返回</a:t>
            </a:r>
            <a:r>
              <a:rPr lang="en-US" altLang="zh-CN" b="1" dirty="0" err="1"/>
              <a:t>newNode</a:t>
            </a:r>
            <a:endParaRPr lang="en-US" altLang="zh-CN" b="1" dirty="0"/>
          </a:p>
          <a:p>
            <a:r>
              <a:rPr lang="zh-CN" altLang="en-US" b="1" dirty="0"/>
              <a:t>主函数：</a:t>
            </a:r>
            <a:endParaRPr lang="en-US" altLang="zh-CN" b="1" dirty="0"/>
          </a:p>
          <a:p>
            <a:r>
              <a:rPr lang="en-US" altLang="zh-CN" b="1" dirty="0"/>
              <a:t>1 </a:t>
            </a:r>
            <a:r>
              <a:rPr lang="zh-CN" altLang="en-US" b="1" dirty="0"/>
              <a:t>参数非法，返回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返回 </a:t>
            </a:r>
            <a:r>
              <a:rPr lang="en-US" altLang="zh-CN" b="1" dirty="0" err="1"/>
              <a:t>cloneNode</a:t>
            </a:r>
            <a:r>
              <a:rPr lang="en-US" altLang="zh-CN" b="1" dirty="0"/>
              <a:t>(node, new HashMap&lt;&gt;());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993C28-614D-42D5-9C6E-92AD3B94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12"/>
            <a:ext cx="6096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133. Clone Graph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9022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en-US" altLang="zh-CN" b="1" dirty="0">
                <a:solidFill>
                  <a:srgbClr val="0000CC"/>
                </a:solidFill>
              </a:rPr>
              <a:t>DFS</a:t>
            </a:r>
            <a:r>
              <a:rPr lang="zh-CN" altLang="en-US" b="1" dirty="0">
                <a:solidFill>
                  <a:srgbClr val="0000CC"/>
                </a:solidFill>
              </a:rPr>
              <a:t>（迭代）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、</a:t>
            </a:r>
            <a:r>
              <a:rPr lang="en-US" altLang="zh-CN" b="1" dirty="0" err="1"/>
              <a:t>newNode</a:t>
            </a:r>
            <a:r>
              <a:rPr lang="zh-CN" altLang="en-US" b="1" dirty="0"/>
              <a:t>、</a:t>
            </a:r>
            <a:r>
              <a:rPr lang="en-US" altLang="zh-CN" b="1" dirty="0" err="1"/>
              <a:t>newNeighbor</a:t>
            </a:r>
            <a:r>
              <a:rPr lang="zh-CN" altLang="en-US" b="1" dirty="0"/>
              <a:t>、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nodeMap</a:t>
            </a:r>
            <a:r>
              <a:rPr lang="zh-CN" altLang="en-US" b="1" dirty="0"/>
              <a:t>、</a:t>
            </a:r>
            <a:r>
              <a:rPr lang="en-US" altLang="zh-CN" b="1" dirty="0" err="1"/>
              <a:t>nodeStack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创建根节点的复制节点，并赋值给</a:t>
            </a:r>
            <a:r>
              <a:rPr lang="en-US" altLang="zh-CN" b="1" dirty="0" err="1">
                <a:solidFill>
                  <a:srgbClr val="9900CC"/>
                </a:solidFill>
              </a:rPr>
              <a:t>finalResult</a:t>
            </a:r>
            <a:endParaRPr lang="en-US" altLang="zh-CN" b="1" dirty="0">
              <a:solidFill>
                <a:srgbClr val="9900CC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/>
              <a:t>node-&gt;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存</a:t>
            </a:r>
            <a:r>
              <a:rPr lang="en-US" altLang="zh-CN" b="1" dirty="0" err="1"/>
              <a:t>nodeMap</a:t>
            </a:r>
            <a:endParaRPr lang="en-US" altLang="zh-CN" b="1" dirty="0"/>
          </a:p>
          <a:p>
            <a:r>
              <a:rPr lang="en-US" altLang="zh-CN" b="1" dirty="0"/>
              <a:t>5 </a:t>
            </a:r>
            <a:r>
              <a:rPr lang="zh-CN" altLang="en-US" b="1" dirty="0"/>
              <a:t>将</a:t>
            </a:r>
            <a:r>
              <a:rPr lang="en-US" altLang="zh-CN" b="1" dirty="0"/>
              <a:t>node</a:t>
            </a:r>
            <a:r>
              <a:rPr lang="zh-CN" altLang="en-US" b="1" dirty="0"/>
              <a:t>存入</a:t>
            </a:r>
            <a:r>
              <a:rPr lang="en-US" altLang="zh-CN" b="1" dirty="0" err="1"/>
              <a:t>nodeStack</a:t>
            </a:r>
            <a:endParaRPr lang="en-US" altLang="zh-CN" b="1" dirty="0"/>
          </a:p>
          <a:p>
            <a:r>
              <a:rPr lang="en-US" altLang="zh-CN" b="1" dirty="0"/>
              <a:t>6 </a:t>
            </a:r>
            <a:r>
              <a:rPr lang="zh-CN" altLang="en-US" b="1" dirty="0"/>
              <a:t>在</a:t>
            </a:r>
            <a:r>
              <a:rPr lang="en-US" altLang="zh-CN" b="1" dirty="0" err="1"/>
              <a:t>nodeStack</a:t>
            </a:r>
            <a:r>
              <a:rPr lang="zh-CN" altLang="en-US" b="1" dirty="0"/>
              <a:t>非空的情况下，依次执行如下操作：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6.1 </a:t>
            </a:r>
            <a:r>
              <a:rPr lang="zh-CN" altLang="en-US" b="1" dirty="0"/>
              <a:t>栈顶元素出栈，并赋值给</a:t>
            </a:r>
            <a:r>
              <a:rPr lang="en-US" altLang="zh-CN" b="1" dirty="0" err="1"/>
              <a:t>currentNode</a:t>
            </a:r>
            <a:endParaRPr lang="en-US" altLang="zh-CN" b="1" dirty="0"/>
          </a:p>
          <a:p>
            <a:r>
              <a:rPr lang="en-US" altLang="zh-CN" b="1" dirty="0"/>
              <a:t>	6.2 </a:t>
            </a:r>
            <a:r>
              <a:rPr lang="zh-CN" altLang="en-US" b="1" dirty="0"/>
              <a:t>查询</a:t>
            </a:r>
            <a:r>
              <a:rPr lang="en-US" altLang="zh-CN" b="1" dirty="0" err="1"/>
              <a:t>nodeMap</a:t>
            </a:r>
            <a:r>
              <a:rPr lang="zh-CN" altLang="en-US" b="1" dirty="0"/>
              <a:t>，获取复制后的节点，并赋值给</a:t>
            </a:r>
            <a:r>
              <a:rPr lang="en-US" altLang="zh-CN" b="1" dirty="0" err="1"/>
              <a:t>newNode</a:t>
            </a:r>
            <a:endParaRPr lang="en-US" altLang="zh-CN" b="1" dirty="0"/>
          </a:p>
          <a:p>
            <a:r>
              <a:rPr lang="en-US" altLang="zh-CN" b="1" dirty="0"/>
              <a:t>	6.3 </a:t>
            </a:r>
            <a:r>
              <a:rPr lang="zh-CN" altLang="en-US" b="1" dirty="0"/>
              <a:t>遍历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的</a:t>
            </a:r>
            <a:r>
              <a:rPr lang="en-US" altLang="zh-CN" b="1" dirty="0"/>
              <a:t>neighbors</a:t>
            </a:r>
            <a:r>
              <a:rPr lang="zh-CN" altLang="en-US" b="1" dirty="0"/>
              <a:t>的每个节点</a:t>
            </a:r>
            <a:r>
              <a:rPr lang="en-US" altLang="zh-CN" b="1" dirty="0" err="1"/>
              <a:t>eachNode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6.3.1 </a:t>
            </a:r>
            <a:r>
              <a:rPr lang="zh-CN" altLang="en-US" b="1" dirty="0">
                <a:solidFill>
                  <a:srgbClr val="9900CC"/>
                </a:solidFill>
              </a:rPr>
              <a:t>判断</a:t>
            </a:r>
            <a:r>
              <a:rPr lang="en-US" altLang="zh-CN" b="1" dirty="0" err="1">
                <a:solidFill>
                  <a:srgbClr val="9900CC"/>
                </a:solidFill>
              </a:rPr>
              <a:t>eachNode</a:t>
            </a:r>
            <a:r>
              <a:rPr lang="zh-CN" altLang="en-US" b="1" dirty="0">
                <a:solidFill>
                  <a:srgbClr val="9900CC"/>
                </a:solidFill>
              </a:rPr>
              <a:t>是否在</a:t>
            </a:r>
            <a:r>
              <a:rPr lang="en-US" altLang="zh-CN" b="1" dirty="0" err="1">
                <a:solidFill>
                  <a:srgbClr val="9900CC"/>
                </a:solidFill>
              </a:rPr>
              <a:t>nodeMap</a:t>
            </a:r>
            <a:r>
              <a:rPr lang="zh-CN" altLang="en-US" b="1" dirty="0">
                <a:solidFill>
                  <a:srgbClr val="9900CC"/>
                </a:solidFill>
              </a:rPr>
              <a:t>中</a:t>
            </a:r>
          </a:p>
          <a:p>
            <a:r>
              <a:rPr lang="zh-CN" altLang="en-US" b="1" dirty="0"/>
              <a:t>			</a:t>
            </a:r>
            <a:r>
              <a:rPr lang="en-US" altLang="zh-CN" b="1" dirty="0"/>
              <a:t>6.3.1.1 </a:t>
            </a:r>
            <a:r>
              <a:rPr lang="zh-CN" altLang="en-US" b="1" dirty="0"/>
              <a:t>是的话，查询</a:t>
            </a:r>
            <a:r>
              <a:rPr lang="en-US" altLang="zh-CN" b="1" dirty="0" err="1"/>
              <a:t>nodeMap</a:t>
            </a:r>
            <a:r>
              <a:rPr lang="zh-CN" altLang="en-US" b="1" dirty="0"/>
              <a:t>，获取复制后的节点，并添加到</a:t>
            </a:r>
            <a:r>
              <a:rPr lang="en-US" altLang="zh-CN" b="1" dirty="0" err="1"/>
              <a:t>newNode</a:t>
            </a:r>
            <a:r>
              <a:rPr lang="zh-CN" altLang="en-US" b="1" dirty="0"/>
              <a:t>的</a:t>
            </a:r>
            <a:r>
              <a:rPr lang="en-US" altLang="zh-CN" b="1" dirty="0"/>
              <a:t>neighbors</a:t>
            </a:r>
            <a:r>
              <a:rPr lang="zh-CN" altLang="en-US" b="1" dirty="0"/>
              <a:t>中</a:t>
            </a:r>
          </a:p>
          <a:p>
            <a:r>
              <a:rPr lang="zh-CN" altLang="en-US" b="1" dirty="0"/>
              <a:t>			</a:t>
            </a:r>
            <a:r>
              <a:rPr lang="en-US" altLang="zh-CN" b="1" dirty="0"/>
              <a:t>6.3.1.2 </a:t>
            </a:r>
            <a:r>
              <a:rPr lang="zh-CN" altLang="en-US" b="1" dirty="0"/>
              <a:t>否的话，</a:t>
            </a:r>
            <a:r>
              <a:rPr lang="zh-CN" altLang="en-US" b="1" dirty="0">
                <a:solidFill>
                  <a:srgbClr val="0070C0"/>
                </a:solidFill>
              </a:rPr>
              <a:t>创建</a:t>
            </a:r>
            <a:r>
              <a:rPr lang="en-US" altLang="zh-CN" b="1" dirty="0" err="1">
                <a:solidFill>
                  <a:srgbClr val="0070C0"/>
                </a:solidFill>
              </a:rPr>
              <a:t>eachNode</a:t>
            </a:r>
            <a:r>
              <a:rPr lang="zh-CN" altLang="en-US" b="1" dirty="0">
                <a:solidFill>
                  <a:srgbClr val="0070C0"/>
                </a:solidFill>
              </a:rPr>
              <a:t>的复制节点</a:t>
            </a:r>
            <a:r>
              <a:rPr lang="zh-CN" altLang="en-US" b="1" dirty="0"/>
              <a:t>，并赋值给</a:t>
            </a:r>
            <a:r>
              <a:rPr lang="en-US" altLang="zh-CN" b="1" dirty="0" err="1"/>
              <a:t>newNeighbor</a:t>
            </a:r>
            <a:r>
              <a:rPr lang="zh-CN" altLang="en-US" b="1" dirty="0"/>
              <a:t>，将</a:t>
            </a:r>
            <a:r>
              <a:rPr lang="en-US" altLang="zh-CN" b="1" dirty="0" err="1"/>
              <a:t>newNeighbors</a:t>
            </a:r>
            <a:r>
              <a:rPr lang="zh-CN" altLang="en-US" b="1" dirty="0"/>
              <a:t>加入</a:t>
            </a:r>
            <a:r>
              <a:rPr lang="en-US" altLang="zh-CN" b="1" dirty="0" err="1"/>
              <a:t>newNode</a:t>
            </a:r>
            <a:r>
              <a:rPr lang="zh-CN" altLang="en-US" b="1" dirty="0"/>
              <a:t>的</a:t>
            </a:r>
            <a:r>
              <a:rPr lang="en-US" altLang="zh-CN" b="1" dirty="0"/>
              <a:t>neighbors</a:t>
            </a:r>
            <a:r>
              <a:rPr lang="zh-CN" altLang="en-US" b="1" dirty="0"/>
              <a:t>中，将</a:t>
            </a:r>
            <a:r>
              <a:rPr lang="en-US" altLang="zh-CN" b="1" dirty="0" err="1"/>
              <a:t>eachNode</a:t>
            </a:r>
            <a:r>
              <a:rPr lang="en-US" altLang="zh-CN" b="1" dirty="0"/>
              <a:t>-&gt;</a:t>
            </a:r>
            <a:r>
              <a:rPr lang="en-US" altLang="zh-CN" b="1" dirty="0" err="1"/>
              <a:t>newNeighbor</a:t>
            </a:r>
            <a:r>
              <a:rPr lang="zh-CN" altLang="en-US" b="1" dirty="0"/>
              <a:t>存入</a:t>
            </a:r>
            <a:r>
              <a:rPr lang="en-US" altLang="zh-CN" b="1" dirty="0" err="1"/>
              <a:t>nodeMap</a:t>
            </a:r>
            <a:r>
              <a:rPr lang="zh-CN" altLang="en-US" b="1" dirty="0"/>
              <a:t>，将</a:t>
            </a:r>
            <a:r>
              <a:rPr lang="en-US" altLang="zh-CN" b="1" dirty="0" err="1"/>
              <a:t>eachNode</a:t>
            </a:r>
            <a:r>
              <a:rPr lang="zh-CN" altLang="en-US" b="1" dirty="0"/>
              <a:t>存入</a:t>
            </a:r>
            <a:r>
              <a:rPr lang="en-US" altLang="zh-CN" b="1" dirty="0" err="1"/>
              <a:t>nodeStack</a:t>
            </a:r>
            <a:endParaRPr lang="en-US" altLang="zh-CN" b="1" dirty="0"/>
          </a:p>
          <a:p>
            <a:r>
              <a:rPr lang="en-US" altLang="zh-CN" b="1" dirty="0"/>
              <a:t>7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AB85A4-05CA-4A95-B478-D42BD4631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239" y="0"/>
            <a:ext cx="5289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133. Clone Graph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8159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解法三：</a:t>
            </a:r>
            <a:r>
              <a:rPr lang="en-US" altLang="zh-CN" b="1" dirty="0">
                <a:solidFill>
                  <a:srgbClr val="0000CC"/>
                </a:solidFill>
              </a:rPr>
              <a:t>BFS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、</a:t>
            </a:r>
            <a:r>
              <a:rPr lang="en-US" altLang="zh-CN" b="1" dirty="0" err="1"/>
              <a:t>newNode</a:t>
            </a:r>
            <a:r>
              <a:rPr lang="zh-CN" altLang="en-US" b="1" dirty="0"/>
              <a:t>、</a:t>
            </a:r>
            <a:r>
              <a:rPr lang="en-US" altLang="zh-CN" b="1" dirty="0" err="1"/>
              <a:t>newNeighbor</a:t>
            </a:r>
            <a:r>
              <a:rPr lang="zh-CN" altLang="en-US" b="1" dirty="0"/>
              <a:t>、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nodeMap</a:t>
            </a:r>
            <a:r>
              <a:rPr lang="zh-CN" altLang="en-US" b="1" dirty="0"/>
              <a:t>、</a:t>
            </a:r>
            <a:r>
              <a:rPr lang="en-US" altLang="zh-CN" b="1" dirty="0" err="1"/>
              <a:t>nodeQueue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创建根节点的复制节点，并赋值给</a:t>
            </a:r>
            <a:r>
              <a:rPr lang="en-US" altLang="zh-CN" b="1" dirty="0" err="1">
                <a:solidFill>
                  <a:srgbClr val="9900CC"/>
                </a:solidFill>
              </a:rPr>
              <a:t>finalResult</a:t>
            </a:r>
            <a:endParaRPr lang="en-US" altLang="zh-CN" b="1" dirty="0">
              <a:solidFill>
                <a:srgbClr val="9900CC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/>
              <a:t>node-&gt;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存</a:t>
            </a:r>
            <a:r>
              <a:rPr lang="en-US" altLang="zh-CN" b="1" dirty="0" err="1"/>
              <a:t>nodeMap</a:t>
            </a:r>
            <a:endParaRPr lang="en-US" altLang="zh-CN" b="1" dirty="0"/>
          </a:p>
          <a:p>
            <a:r>
              <a:rPr lang="en-US" altLang="zh-CN" b="1" dirty="0"/>
              <a:t>5 </a:t>
            </a:r>
            <a:r>
              <a:rPr lang="zh-CN" altLang="en-US" b="1" dirty="0"/>
              <a:t>将</a:t>
            </a:r>
            <a:r>
              <a:rPr lang="en-US" altLang="zh-CN" b="1" dirty="0"/>
              <a:t>node</a:t>
            </a:r>
            <a:r>
              <a:rPr lang="zh-CN" altLang="en-US" b="1" dirty="0"/>
              <a:t>存入</a:t>
            </a:r>
            <a:r>
              <a:rPr lang="en-US" altLang="zh-CN" b="1" dirty="0" err="1"/>
              <a:t>nodeQueue</a:t>
            </a:r>
            <a:endParaRPr lang="en-US" altLang="zh-CN" b="1" dirty="0"/>
          </a:p>
          <a:p>
            <a:r>
              <a:rPr lang="en-US" altLang="zh-CN" b="1" dirty="0"/>
              <a:t>6 </a:t>
            </a:r>
            <a:r>
              <a:rPr lang="zh-CN" altLang="en-US" b="1" dirty="0"/>
              <a:t>在</a:t>
            </a:r>
            <a:r>
              <a:rPr lang="en-US" altLang="zh-CN" b="1" dirty="0" err="1"/>
              <a:t>nodeQueue</a:t>
            </a:r>
            <a:r>
              <a:rPr lang="zh-CN" altLang="en-US" b="1" dirty="0"/>
              <a:t>非空的情况下，依次执行如下操作：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6.1 </a:t>
            </a:r>
            <a:r>
              <a:rPr lang="zh-CN" altLang="en-US" b="1" dirty="0"/>
              <a:t>队首元素出队列，并赋值给</a:t>
            </a:r>
            <a:r>
              <a:rPr lang="en-US" altLang="zh-CN" b="1" dirty="0" err="1"/>
              <a:t>currentNode</a:t>
            </a:r>
            <a:endParaRPr lang="en-US" altLang="zh-CN" b="1" dirty="0"/>
          </a:p>
          <a:p>
            <a:r>
              <a:rPr lang="en-US" altLang="zh-CN" b="1" dirty="0"/>
              <a:t>	6.2 </a:t>
            </a:r>
            <a:r>
              <a:rPr lang="zh-CN" altLang="en-US" b="1" dirty="0"/>
              <a:t>查询</a:t>
            </a:r>
            <a:r>
              <a:rPr lang="en-US" altLang="zh-CN" b="1" dirty="0" err="1"/>
              <a:t>nodeMap</a:t>
            </a:r>
            <a:r>
              <a:rPr lang="zh-CN" altLang="en-US" b="1" dirty="0"/>
              <a:t>，获取复制后的节点，并赋值给</a:t>
            </a:r>
            <a:r>
              <a:rPr lang="en-US" altLang="zh-CN" b="1" dirty="0" err="1"/>
              <a:t>newNode</a:t>
            </a:r>
            <a:endParaRPr lang="en-US" altLang="zh-CN" b="1" dirty="0"/>
          </a:p>
          <a:p>
            <a:r>
              <a:rPr lang="en-US" altLang="zh-CN" b="1" dirty="0"/>
              <a:t>	6.3 </a:t>
            </a:r>
            <a:r>
              <a:rPr lang="zh-CN" altLang="en-US" b="1" dirty="0"/>
              <a:t>遍历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的</a:t>
            </a:r>
            <a:r>
              <a:rPr lang="en-US" altLang="zh-CN" b="1" dirty="0"/>
              <a:t>neighbors</a:t>
            </a:r>
            <a:r>
              <a:rPr lang="zh-CN" altLang="en-US" b="1" dirty="0"/>
              <a:t>的每个节点</a:t>
            </a:r>
            <a:r>
              <a:rPr lang="en-US" altLang="zh-CN" b="1" dirty="0" err="1"/>
              <a:t>eachNode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6.3.1 </a:t>
            </a:r>
            <a:r>
              <a:rPr lang="zh-CN" altLang="en-US" b="1" dirty="0"/>
              <a:t>判断</a:t>
            </a:r>
            <a:r>
              <a:rPr lang="en-US" altLang="zh-CN" b="1" dirty="0" err="1"/>
              <a:t>eachNode</a:t>
            </a:r>
            <a:r>
              <a:rPr lang="zh-CN" altLang="en-US" b="1" dirty="0"/>
              <a:t>是否在</a:t>
            </a:r>
            <a:r>
              <a:rPr lang="en-US" altLang="zh-CN" b="1" dirty="0" err="1"/>
              <a:t>nodeMap</a:t>
            </a:r>
            <a:r>
              <a:rPr lang="zh-CN" altLang="en-US" b="1" dirty="0"/>
              <a:t>中</a:t>
            </a:r>
          </a:p>
          <a:p>
            <a:r>
              <a:rPr lang="zh-CN" altLang="en-US" b="1" dirty="0"/>
              <a:t>			</a:t>
            </a:r>
            <a:r>
              <a:rPr lang="en-US" altLang="zh-CN" b="1" dirty="0"/>
              <a:t>6.3.1.1 </a:t>
            </a:r>
            <a:r>
              <a:rPr lang="zh-CN" altLang="en-US" b="1" dirty="0"/>
              <a:t>是的话，查询</a:t>
            </a:r>
            <a:r>
              <a:rPr lang="en-US" altLang="zh-CN" b="1" dirty="0" err="1"/>
              <a:t>nodeMap</a:t>
            </a:r>
            <a:r>
              <a:rPr lang="zh-CN" altLang="en-US" b="1" dirty="0"/>
              <a:t>，获取复制后的节点，并添加到</a:t>
            </a:r>
            <a:r>
              <a:rPr lang="en-US" altLang="zh-CN" b="1" dirty="0" err="1"/>
              <a:t>newNode</a:t>
            </a:r>
            <a:r>
              <a:rPr lang="zh-CN" altLang="en-US" b="1" dirty="0"/>
              <a:t>的</a:t>
            </a:r>
            <a:r>
              <a:rPr lang="en-US" altLang="zh-CN" b="1" dirty="0"/>
              <a:t>neighbors</a:t>
            </a:r>
            <a:r>
              <a:rPr lang="zh-CN" altLang="en-US" b="1" dirty="0"/>
              <a:t>中</a:t>
            </a:r>
          </a:p>
          <a:p>
            <a:r>
              <a:rPr lang="zh-CN" altLang="en-US" b="1" dirty="0"/>
              <a:t>			</a:t>
            </a:r>
            <a:r>
              <a:rPr lang="en-US" altLang="zh-CN" b="1" dirty="0"/>
              <a:t>6.3.1.2 </a:t>
            </a:r>
            <a:r>
              <a:rPr lang="zh-CN" altLang="en-US" b="1" dirty="0"/>
              <a:t>否的话，</a:t>
            </a:r>
            <a:r>
              <a:rPr lang="zh-CN" altLang="en-US" b="1" dirty="0">
                <a:solidFill>
                  <a:srgbClr val="0070C0"/>
                </a:solidFill>
              </a:rPr>
              <a:t>创建</a:t>
            </a:r>
            <a:r>
              <a:rPr lang="en-US" altLang="zh-CN" b="1" dirty="0" err="1">
                <a:solidFill>
                  <a:srgbClr val="0070C0"/>
                </a:solidFill>
              </a:rPr>
              <a:t>eachNode</a:t>
            </a:r>
            <a:r>
              <a:rPr lang="zh-CN" altLang="en-US" b="1" dirty="0">
                <a:solidFill>
                  <a:srgbClr val="0070C0"/>
                </a:solidFill>
              </a:rPr>
              <a:t>的复制节点</a:t>
            </a:r>
            <a:r>
              <a:rPr lang="zh-CN" altLang="en-US" b="1" dirty="0"/>
              <a:t>，并赋值给</a:t>
            </a:r>
            <a:r>
              <a:rPr lang="en-US" altLang="zh-CN" b="1" dirty="0" err="1"/>
              <a:t>newNeighbor</a:t>
            </a:r>
            <a:r>
              <a:rPr lang="zh-CN" altLang="en-US" b="1" dirty="0"/>
              <a:t>，将</a:t>
            </a:r>
            <a:r>
              <a:rPr lang="en-US" altLang="zh-CN" b="1" dirty="0" err="1"/>
              <a:t>newNeighbors</a:t>
            </a:r>
            <a:r>
              <a:rPr lang="zh-CN" altLang="en-US" b="1" dirty="0"/>
              <a:t>加入</a:t>
            </a:r>
            <a:r>
              <a:rPr lang="en-US" altLang="zh-CN" b="1" dirty="0" err="1"/>
              <a:t>newNode</a:t>
            </a:r>
            <a:r>
              <a:rPr lang="zh-CN" altLang="en-US" b="1" dirty="0"/>
              <a:t>的</a:t>
            </a:r>
            <a:r>
              <a:rPr lang="en-US" altLang="zh-CN" b="1" dirty="0"/>
              <a:t>neighbors</a:t>
            </a:r>
            <a:r>
              <a:rPr lang="zh-CN" altLang="en-US" b="1" dirty="0"/>
              <a:t>中，将</a:t>
            </a:r>
            <a:r>
              <a:rPr lang="en-US" altLang="zh-CN" b="1" dirty="0" err="1"/>
              <a:t>eachNode</a:t>
            </a:r>
            <a:r>
              <a:rPr lang="en-US" altLang="zh-CN" b="1" dirty="0"/>
              <a:t>-&gt;</a:t>
            </a:r>
            <a:r>
              <a:rPr lang="en-US" altLang="zh-CN" b="1" dirty="0" err="1"/>
              <a:t>newNeighbor</a:t>
            </a:r>
            <a:r>
              <a:rPr lang="zh-CN" altLang="en-US" b="1" dirty="0"/>
              <a:t>存入</a:t>
            </a:r>
            <a:r>
              <a:rPr lang="en-US" altLang="zh-CN" b="1" dirty="0" err="1"/>
              <a:t>nodeMap</a:t>
            </a:r>
            <a:r>
              <a:rPr lang="zh-CN" altLang="en-US" b="1" dirty="0"/>
              <a:t>，将</a:t>
            </a:r>
            <a:r>
              <a:rPr lang="en-US" altLang="zh-CN" b="1" dirty="0" err="1"/>
              <a:t>eachNode</a:t>
            </a:r>
            <a:r>
              <a:rPr lang="zh-CN" altLang="en-US" b="1" dirty="0"/>
              <a:t>存入</a:t>
            </a:r>
            <a:r>
              <a:rPr lang="en-US" altLang="zh-CN" b="1" dirty="0" err="1"/>
              <a:t>nodeQueue</a:t>
            </a:r>
            <a:endParaRPr lang="en-US" altLang="zh-CN" b="1" dirty="0"/>
          </a:p>
          <a:p>
            <a:r>
              <a:rPr lang="en-US" altLang="zh-CN" b="1" dirty="0"/>
              <a:t>7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EAE908-1BDE-4F3E-AC16-6A941A52E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21" y="0"/>
            <a:ext cx="5376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2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954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785. Is Graph Bipartite?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E57A75-08FB-48D0-A8B2-C648922C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9"/>
            <a:ext cx="7735172" cy="46237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4C6140-95E5-4939-B30B-0262A35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334" y="2508671"/>
            <a:ext cx="6656666" cy="43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1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7" y="43470"/>
            <a:ext cx="5556811" cy="411686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785. Is Graph Bipartite?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47867"/>
            <a:ext cx="6457072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700" b="1" dirty="0"/>
              <a:t>解法：</a:t>
            </a:r>
            <a:r>
              <a:rPr lang="zh-CN" altLang="zh-CN" sz="1700" b="1" dirty="0">
                <a:solidFill>
                  <a:srgbClr val="0000CC"/>
                </a:solidFill>
              </a:rPr>
              <a:t>二分图（</a:t>
            </a:r>
            <a:r>
              <a:rPr lang="en-US" altLang="zh-CN" sz="1700" b="1" dirty="0">
                <a:solidFill>
                  <a:srgbClr val="0000CC"/>
                </a:solidFill>
              </a:rPr>
              <a:t>BFS</a:t>
            </a:r>
            <a:r>
              <a:rPr lang="zh-CN" altLang="zh-CN" sz="1700" b="1" dirty="0">
                <a:solidFill>
                  <a:srgbClr val="0000CC"/>
                </a:solidFill>
              </a:rPr>
              <a:t>）</a:t>
            </a:r>
            <a:r>
              <a:rPr lang="zh-CN" altLang="zh-CN" sz="1700" b="1" dirty="0"/>
              <a:t>（时间复杂度</a:t>
            </a:r>
            <a:r>
              <a:rPr lang="en-US" altLang="zh-CN" sz="1700" b="1" dirty="0"/>
              <a:t>O(n)</a:t>
            </a:r>
            <a:r>
              <a:rPr lang="zh-CN" altLang="zh-CN" sz="1700" b="1" dirty="0"/>
              <a:t>，空间复杂度</a:t>
            </a:r>
            <a:r>
              <a:rPr lang="en-US" altLang="zh-CN" sz="1700" b="1" dirty="0"/>
              <a:t>O(n)</a:t>
            </a:r>
            <a:r>
              <a:rPr lang="zh-CN" altLang="zh-CN" sz="1700" b="1" dirty="0"/>
              <a:t>）</a:t>
            </a:r>
          </a:p>
          <a:p>
            <a:r>
              <a:rPr lang="en-US" altLang="zh-CN" sz="1700" b="1" dirty="0"/>
              <a:t>1 </a:t>
            </a:r>
            <a:r>
              <a:rPr lang="zh-CN" altLang="zh-CN" sz="1700" b="1" dirty="0">
                <a:solidFill>
                  <a:srgbClr val="9900CC"/>
                </a:solidFill>
              </a:rPr>
              <a:t>定义颜色变量数组</a:t>
            </a:r>
            <a:r>
              <a:rPr lang="zh-CN" altLang="zh-CN" sz="1700" b="1" dirty="0"/>
              <a:t>，用于存储顶点的颜色，颜色取值：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（红），</a:t>
            </a:r>
            <a:r>
              <a:rPr lang="en-US" altLang="zh-CN" sz="1700" b="1" dirty="0"/>
              <a:t>-1</a:t>
            </a:r>
            <a:r>
              <a:rPr lang="zh-CN" altLang="zh-CN" sz="1700" b="1" dirty="0"/>
              <a:t>（蓝），</a:t>
            </a:r>
            <a:r>
              <a:rPr lang="en-US" altLang="zh-CN" sz="1700" b="1" dirty="0"/>
              <a:t>0</a:t>
            </a:r>
            <a:r>
              <a:rPr lang="zh-CN" altLang="zh-CN" sz="1700" b="1" dirty="0"/>
              <a:t>（未涂色）</a:t>
            </a:r>
          </a:p>
          <a:p>
            <a:r>
              <a:rPr lang="en-US" altLang="zh-CN" sz="1700" b="1" dirty="0"/>
              <a:t>2 </a:t>
            </a:r>
            <a:r>
              <a:rPr lang="zh-CN" altLang="zh-CN" sz="1700" b="1" dirty="0">
                <a:solidFill>
                  <a:srgbClr val="9900CC"/>
                </a:solidFill>
              </a:rPr>
              <a:t>将问题转化为</a:t>
            </a:r>
            <a:r>
              <a:rPr lang="en-US" altLang="zh-CN" sz="1700" b="1" dirty="0">
                <a:solidFill>
                  <a:srgbClr val="9900CC"/>
                </a:solidFill>
              </a:rPr>
              <a:t>N</a:t>
            </a:r>
            <a:r>
              <a:rPr lang="zh-CN" altLang="zh-CN" sz="1700" b="1" dirty="0">
                <a:solidFill>
                  <a:srgbClr val="9900CC"/>
                </a:solidFill>
              </a:rPr>
              <a:t>叉树的层次遍历</a:t>
            </a:r>
            <a:r>
              <a:rPr lang="zh-CN" altLang="en-US" sz="1700" b="1" dirty="0"/>
              <a:t>（</a:t>
            </a:r>
            <a:r>
              <a:rPr lang="zh-CN" altLang="en-US" sz="1700" b="1" dirty="0">
                <a:solidFill>
                  <a:srgbClr val="FF0000"/>
                </a:solidFill>
              </a:rPr>
              <a:t>题目没说是连通图，所以，对于每个没被其它</a:t>
            </a:r>
            <a:r>
              <a:rPr lang="en-US" altLang="zh-CN" sz="1700" b="1" dirty="0">
                <a:solidFill>
                  <a:srgbClr val="FF0000"/>
                </a:solidFill>
              </a:rPr>
              <a:t>N</a:t>
            </a:r>
            <a:r>
              <a:rPr lang="zh-CN" altLang="en-US" sz="1700" b="1" dirty="0">
                <a:solidFill>
                  <a:srgbClr val="FF0000"/>
                </a:solidFill>
              </a:rPr>
              <a:t>叉树染色的顶点，都建立独立的</a:t>
            </a:r>
            <a:r>
              <a:rPr lang="en-US" altLang="zh-CN" sz="1700" b="1" dirty="0">
                <a:solidFill>
                  <a:srgbClr val="FF0000"/>
                </a:solidFill>
              </a:rPr>
              <a:t>N</a:t>
            </a:r>
            <a:r>
              <a:rPr lang="zh-CN" altLang="en-US" sz="1700" b="1" dirty="0">
                <a:solidFill>
                  <a:srgbClr val="FF0000"/>
                </a:solidFill>
              </a:rPr>
              <a:t>叉树</a:t>
            </a:r>
            <a:r>
              <a:rPr lang="zh-CN" altLang="en-US" sz="1700" b="1" dirty="0"/>
              <a:t>）</a:t>
            </a:r>
            <a:r>
              <a:rPr lang="zh-CN" altLang="zh-CN" sz="1700" b="1" dirty="0"/>
              <a:t>，奇数层（层数从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开始编号）涂红色，偶数层涂蓝色</a:t>
            </a:r>
          </a:p>
          <a:p>
            <a:r>
              <a:rPr lang="en-US" altLang="zh-CN" sz="1700" b="1" dirty="0"/>
              <a:t>3 </a:t>
            </a:r>
            <a:r>
              <a:rPr lang="zh-CN" altLang="zh-CN" sz="1700" b="1" dirty="0">
                <a:solidFill>
                  <a:srgbClr val="9900CC"/>
                </a:solidFill>
              </a:rPr>
              <a:t>判断涂色过程中，是存在颜色冲突</a:t>
            </a:r>
          </a:p>
          <a:p>
            <a:r>
              <a:rPr lang="en-US" altLang="zh-CN" sz="1700" b="1" dirty="0"/>
              <a:t>	</a:t>
            </a:r>
            <a:r>
              <a:rPr lang="zh-CN" altLang="zh-CN" sz="1700" b="1" dirty="0">
                <a:solidFill>
                  <a:srgbClr val="FF0066"/>
                </a:solidFill>
              </a:rPr>
              <a:t>是的话，返回</a:t>
            </a:r>
            <a:r>
              <a:rPr lang="en-US" altLang="zh-CN" sz="1700" b="1" dirty="0">
                <a:solidFill>
                  <a:srgbClr val="FF0066"/>
                </a:solidFill>
              </a:rPr>
              <a:t>false</a:t>
            </a:r>
            <a:endParaRPr lang="zh-CN" altLang="zh-CN" sz="1700" b="1" dirty="0">
              <a:solidFill>
                <a:srgbClr val="FF0066"/>
              </a:solidFill>
            </a:endParaRPr>
          </a:p>
          <a:p>
            <a:r>
              <a:rPr lang="en-US" altLang="zh-CN" sz="1700" b="1" dirty="0"/>
              <a:t>	</a:t>
            </a:r>
            <a:r>
              <a:rPr lang="zh-CN" altLang="zh-CN" sz="1700" b="1" dirty="0">
                <a:solidFill>
                  <a:srgbClr val="CC6600"/>
                </a:solidFill>
              </a:rPr>
              <a:t>否的话，正常涂色</a:t>
            </a:r>
          </a:p>
          <a:p>
            <a:r>
              <a:rPr lang="en-US" altLang="zh-CN" sz="1700" b="1" dirty="0"/>
              <a:t>4 </a:t>
            </a:r>
            <a:r>
              <a:rPr lang="zh-CN" altLang="zh-CN" sz="1700" b="1" dirty="0">
                <a:solidFill>
                  <a:srgbClr val="009900"/>
                </a:solidFill>
              </a:rPr>
              <a:t>返回</a:t>
            </a:r>
            <a:r>
              <a:rPr lang="en-US" altLang="zh-CN" sz="1700" b="1" dirty="0">
                <a:solidFill>
                  <a:srgbClr val="009900"/>
                </a:solidFill>
              </a:rPr>
              <a:t>true</a:t>
            </a:r>
            <a:endParaRPr lang="zh-CN" altLang="zh-CN" sz="1700" b="1" dirty="0">
              <a:solidFill>
                <a:srgbClr val="009900"/>
              </a:solidFill>
            </a:endParaRPr>
          </a:p>
          <a:p>
            <a:r>
              <a:rPr lang="zh-CN" altLang="zh-CN" sz="1700" b="1" dirty="0"/>
              <a:t>例如：</a:t>
            </a:r>
          </a:p>
          <a:p>
            <a:r>
              <a:rPr lang="zh-CN" altLang="zh-CN" sz="1700" b="1" dirty="0"/>
              <a:t>输入数组为</a:t>
            </a:r>
            <a:r>
              <a:rPr lang="en-US" altLang="zh-CN" sz="1700" b="1" dirty="0"/>
              <a:t>[[1,3], [0,2], [1,3], [0,2]]</a:t>
            </a:r>
            <a:endParaRPr lang="zh-CN" altLang="zh-CN" sz="1700" b="1" dirty="0"/>
          </a:p>
          <a:p>
            <a:r>
              <a:rPr lang="zh-CN" altLang="zh-CN" sz="1700" b="1" dirty="0"/>
              <a:t>有</a:t>
            </a:r>
            <a:r>
              <a:rPr lang="en-US" altLang="zh-CN" sz="1700" b="1" dirty="0"/>
              <a:t>4</a:t>
            </a:r>
            <a:r>
              <a:rPr lang="zh-CN" altLang="zh-CN" sz="1700" b="1" dirty="0"/>
              <a:t>个顶点，定义</a:t>
            </a:r>
            <a:r>
              <a:rPr lang="en-US" altLang="zh-CN" sz="1700" b="1" dirty="0"/>
              <a:t>color</a:t>
            </a:r>
            <a:r>
              <a:rPr lang="zh-CN" altLang="zh-CN" sz="1700" b="1" dirty="0"/>
              <a:t>数组为</a:t>
            </a:r>
            <a:r>
              <a:rPr lang="en-US" altLang="zh-CN" sz="1700" b="1" dirty="0"/>
              <a:t>[0, 0, 0, 0]</a:t>
            </a:r>
            <a:endParaRPr lang="zh-CN" altLang="zh-CN" sz="1700" b="1" dirty="0"/>
          </a:p>
          <a:p>
            <a:r>
              <a:rPr lang="en-US" altLang="zh-CN" sz="1700" b="1" dirty="0"/>
              <a:t>1 </a:t>
            </a:r>
            <a:r>
              <a:rPr lang="zh-CN" altLang="zh-CN" sz="1700" b="1" dirty="0"/>
              <a:t>将</a:t>
            </a:r>
            <a:r>
              <a:rPr lang="en-US" altLang="zh-CN" sz="1700" b="1" dirty="0">
                <a:solidFill>
                  <a:srgbClr val="FF0000"/>
                </a:solidFill>
              </a:rPr>
              <a:t>0</a:t>
            </a:r>
            <a:r>
              <a:rPr lang="zh-CN" altLang="zh-CN" sz="1700" b="1" dirty="0"/>
              <a:t>涂为</a:t>
            </a:r>
            <a:r>
              <a:rPr lang="zh-CN" altLang="zh-CN" sz="1700" b="1" dirty="0">
                <a:solidFill>
                  <a:srgbClr val="FF0000"/>
                </a:solidFill>
              </a:rPr>
              <a:t>红色</a:t>
            </a:r>
            <a:r>
              <a:rPr lang="zh-CN" altLang="zh-CN" sz="1700" b="1" dirty="0"/>
              <a:t>，并存队列</a:t>
            </a:r>
          </a:p>
          <a:p>
            <a:r>
              <a:rPr lang="en-US" altLang="zh-CN" sz="1700" b="1" dirty="0"/>
              <a:t>2 </a:t>
            </a:r>
            <a:r>
              <a:rPr lang="zh-CN" altLang="zh-CN" sz="1700" b="1" dirty="0"/>
              <a:t>与</a:t>
            </a:r>
            <a:r>
              <a:rPr lang="en-US" altLang="zh-CN" sz="1700" b="1" dirty="0"/>
              <a:t>0</a:t>
            </a:r>
            <a:r>
              <a:rPr lang="zh-CN" altLang="zh-CN" sz="1700" b="1" dirty="0"/>
              <a:t>相连的顶点为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和</a:t>
            </a:r>
            <a:r>
              <a:rPr lang="en-US" altLang="zh-CN" sz="1700" b="1" dirty="0"/>
              <a:t>3</a:t>
            </a:r>
            <a:r>
              <a:rPr lang="zh-CN" altLang="zh-CN" sz="1700" b="1" dirty="0"/>
              <a:t>，将</a:t>
            </a:r>
            <a:r>
              <a:rPr lang="en-US" altLang="zh-CN" sz="1700" b="1" dirty="0">
                <a:solidFill>
                  <a:srgbClr val="0000CC"/>
                </a:solidFill>
              </a:rPr>
              <a:t>1</a:t>
            </a:r>
            <a:r>
              <a:rPr lang="zh-CN" altLang="zh-CN" sz="1700" b="1" dirty="0"/>
              <a:t>和</a:t>
            </a:r>
            <a:r>
              <a:rPr lang="en-US" altLang="zh-CN" sz="1700" b="1" dirty="0">
                <a:solidFill>
                  <a:srgbClr val="0000CC"/>
                </a:solidFill>
              </a:rPr>
              <a:t>3</a:t>
            </a:r>
            <a:r>
              <a:rPr lang="zh-CN" altLang="zh-CN" sz="1700" b="1" dirty="0"/>
              <a:t>均涂为</a:t>
            </a:r>
            <a:r>
              <a:rPr lang="zh-CN" altLang="zh-CN" sz="1700" b="1" dirty="0">
                <a:solidFill>
                  <a:srgbClr val="0000CC"/>
                </a:solidFill>
              </a:rPr>
              <a:t>蓝色</a:t>
            </a:r>
            <a:r>
              <a:rPr lang="zh-CN" altLang="zh-CN" sz="1700" b="1" dirty="0"/>
              <a:t>，并入队列，同时</a:t>
            </a:r>
            <a:r>
              <a:rPr lang="en-US" altLang="zh-CN" sz="1700" b="1" dirty="0"/>
              <a:t>0</a:t>
            </a:r>
            <a:r>
              <a:rPr lang="zh-CN" altLang="zh-CN" sz="1700" b="1" dirty="0"/>
              <a:t>出队列</a:t>
            </a:r>
          </a:p>
          <a:p>
            <a:r>
              <a:rPr lang="en-US" altLang="zh-CN" sz="1700" b="1" dirty="0"/>
              <a:t>3 1</a:t>
            </a:r>
            <a:r>
              <a:rPr lang="zh-CN" altLang="zh-CN" sz="1700" b="1" dirty="0"/>
              <a:t>已经涂成了蓝色，与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相连的顶点</a:t>
            </a:r>
            <a:r>
              <a:rPr lang="en-US" altLang="zh-CN" sz="1700" b="1" dirty="0"/>
              <a:t>0</a:t>
            </a:r>
            <a:r>
              <a:rPr lang="zh-CN" altLang="zh-CN" sz="1700" b="1" dirty="0"/>
              <a:t>和</a:t>
            </a:r>
            <a:r>
              <a:rPr lang="en-US" altLang="zh-CN" sz="1700" b="1" dirty="0"/>
              <a:t>2</a:t>
            </a:r>
            <a:r>
              <a:rPr lang="zh-CN" altLang="zh-CN" sz="1700" b="1" dirty="0"/>
              <a:t>应该涂为红色，</a:t>
            </a:r>
            <a:r>
              <a:rPr lang="en-US" altLang="zh-CN" sz="1700" b="1" dirty="0"/>
              <a:t>0</a:t>
            </a:r>
            <a:r>
              <a:rPr lang="zh-CN" altLang="zh-CN" sz="1700" b="1" dirty="0"/>
              <a:t>已经涂为红色，将</a:t>
            </a:r>
            <a:r>
              <a:rPr lang="en-US" altLang="zh-CN" sz="1700" b="1" dirty="0">
                <a:solidFill>
                  <a:srgbClr val="FF0000"/>
                </a:solidFill>
              </a:rPr>
              <a:t>2</a:t>
            </a:r>
            <a:r>
              <a:rPr lang="zh-CN" altLang="zh-CN" sz="1700" b="1" dirty="0"/>
              <a:t>涂为</a:t>
            </a:r>
            <a:r>
              <a:rPr lang="zh-CN" altLang="zh-CN" sz="1700" b="1" dirty="0">
                <a:solidFill>
                  <a:srgbClr val="FF0000"/>
                </a:solidFill>
              </a:rPr>
              <a:t>红色</a:t>
            </a:r>
            <a:r>
              <a:rPr lang="zh-CN" altLang="zh-CN" sz="1700" b="1" dirty="0"/>
              <a:t>并入队列，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出队列</a:t>
            </a:r>
          </a:p>
          <a:p>
            <a:r>
              <a:rPr lang="en-US" altLang="zh-CN" sz="1700" b="1" dirty="0"/>
              <a:t>4 3</a:t>
            </a:r>
            <a:r>
              <a:rPr lang="zh-CN" altLang="zh-CN" sz="1700" b="1" dirty="0"/>
              <a:t>已经涂成了蓝色，与</a:t>
            </a:r>
            <a:r>
              <a:rPr lang="en-US" altLang="zh-CN" sz="1700" b="1" dirty="0"/>
              <a:t>3</a:t>
            </a:r>
            <a:r>
              <a:rPr lang="zh-CN" altLang="zh-CN" sz="1700" b="1" dirty="0"/>
              <a:t>相连的顶点</a:t>
            </a:r>
            <a:r>
              <a:rPr lang="en-US" altLang="zh-CN" sz="1700" b="1" dirty="0"/>
              <a:t>0</a:t>
            </a:r>
            <a:r>
              <a:rPr lang="zh-CN" altLang="zh-CN" sz="1700" b="1" dirty="0"/>
              <a:t>和</a:t>
            </a:r>
            <a:r>
              <a:rPr lang="en-US" altLang="zh-CN" sz="1700" b="1" dirty="0"/>
              <a:t>2</a:t>
            </a:r>
            <a:r>
              <a:rPr lang="zh-CN" altLang="zh-CN" sz="1700" b="1" dirty="0"/>
              <a:t>应该涂为红色，这两个顶点已经是红色，</a:t>
            </a:r>
            <a:r>
              <a:rPr lang="en-US" altLang="zh-CN" sz="1700" b="1" dirty="0"/>
              <a:t>3</a:t>
            </a:r>
            <a:r>
              <a:rPr lang="zh-CN" altLang="zh-CN" sz="1700" b="1" dirty="0"/>
              <a:t>出队列</a:t>
            </a:r>
          </a:p>
          <a:p>
            <a:r>
              <a:rPr lang="en-US" altLang="zh-CN" sz="1700" b="1" dirty="0"/>
              <a:t>5 2</a:t>
            </a:r>
            <a:r>
              <a:rPr lang="zh-CN" altLang="zh-CN" sz="1700" b="1" dirty="0"/>
              <a:t>已经涂成了红色，与</a:t>
            </a:r>
            <a:r>
              <a:rPr lang="en-US" altLang="zh-CN" sz="1700" b="1" dirty="0"/>
              <a:t>2</a:t>
            </a:r>
            <a:r>
              <a:rPr lang="zh-CN" altLang="zh-CN" sz="1700" b="1" dirty="0"/>
              <a:t>相连的顶点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和</a:t>
            </a:r>
            <a:r>
              <a:rPr lang="en-US" altLang="zh-CN" sz="1700" b="1" dirty="0"/>
              <a:t>3</a:t>
            </a:r>
            <a:r>
              <a:rPr lang="zh-CN" altLang="zh-CN" sz="1700" b="1" dirty="0"/>
              <a:t>应该涂为蓝色，这两个顶点已经是蓝色，</a:t>
            </a:r>
            <a:r>
              <a:rPr lang="en-US" altLang="zh-CN" sz="1700" b="1" dirty="0"/>
              <a:t>2</a:t>
            </a:r>
            <a:r>
              <a:rPr lang="zh-CN" altLang="zh-CN" sz="1700" b="1" dirty="0"/>
              <a:t>出队列</a:t>
            </a:r>
          </a:p>
          <a:p>
            <a:r>
              <a:rPr lang="en-US" altLang="zh-CN" sz="1700" b="1" dirty="0"/>
              <a:t>6 </a:t>
            </a:r>
            <a:r>
              <a:rPr lang="zh-CN" altLang="zh-CN" sz="1700" b="1" dirty="0"/>
              <a:t>此时</a:t>
            </a:r>
            <a:r>
              <a:rPr lang="zh-CN" altLang="zh-CN" sz="1700" b="1" dirty="0">
                <a:solidFill>
                  <a:srgbClr val="CC6600"/>
                </a:solidFill>
              </a:rPr>
              <a:t>队列为空</a:t>
            </a:r>
            <a:r>
              <a:rPr lang="zh-CN" altLang="zh-CN" sz="1700" b="1" dirty="0"/>
              <a:t>，说明所有两两相连的顶点，均已经完成了染色，且满足</a:t>
            </a:r>
            <a:r>
              <a:rPr lang="zh-CN" altLang="en-US" sz="1700" b="1" dirty="0"/>
              <a:t>每条边的</a:t>
            </a:r>
            <a:r>
              <a:rPr lang="zh-CN" altLang="zh-CN" sz="1700" b="1" dirty="0"/>
              <a:t>一个顶点颜色为红色，另一个顶点颜色为蓝色，符合二分图的性质，所以，</a:t>
            </a:r>
            <a:r>
              <a:rPr lang="zh-CN" altLang="zh-CN" sz="1700" b="1" dirty="0">
                <a:solidFill>
                  <a:srgbClr val="009900"/>
                </a:solidFill>
              </a:rPr>
              <a:t>返回</a:t>
            </a:r>
            <a:r>
              <a:rPr lang="en-US" altLang="zh-CN" sz="1700" b="1" dirty="0">
                <a:solidFill>
                  <a:srgbClr val="009900"/>
                </a:solidFill>
              </a:rPr>
              <a:t>true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57AE05-AA43-401B-B07A-2FAD8426F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48" y="0"/>
            <a:ext cx="5387852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CDB0B3C-8828-466C-A01B-1429DAEFA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08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ED7C298-4360-4FE2-BD24-D4CC43BA1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46628"/>
              </p:ext>
            </p:extLst>
          </p:nvPr>
        </p:nvGraphicFramePr>
        <p:xfrm>
          <a:off x="3137407" y="1672995"/>
          <a:ext cx="36385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Visio" r:id="rId4" imgW="3634754" imgH="2194560" progId="Visio.Drawing.11">
                  <p:embed/>
                </p:oleObj>
              </mc:Choice>
              <mc:Fallback>
                <p:oleObj name="Visio" r:id="rId4" imgW="3634754" imgH="2194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407" y="1672995"/>
                        <a:ext cx="3638550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22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997. Find the Town Judge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1229F7-E7F0-4FEF-B385-CD05D2F0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2" y="567229"/>
            <a:ext cx="7458263" cy="31466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34E6FD-C027-4D0D-A5DF-88734619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80" y="78376"/>
            <a:ext cx="3983620" cy="52422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D44502-AC44-4190-874C-57CDE752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1" y="3518377"/>
            <a:ext cx="4651617" cy="3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4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997. Find the Town Judge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5995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图的入度减出度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借助有向图的入度、出度的概念，解决该题目</a:t>
            </a:r>
          </a:p>
          <a:p>
            <a:r>
              <a:rPr lang="zh-CN" altLang="en-US" b="1" dirty="0">
                <a:solidFill>
                  <a:srgbClr val="CC6600"/>
                </a:solidFill>
              </a:rPr>
              <a:t>入度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66"/>
                </a:solidFill>
              </a:rPr>
              <a:t>信任</a:t>
            </a:r>
            <a:r>
              <a:rPr lang="en-US" altLang="zh-CN" b="1" dirty="0">
                <a:solidFill>
                  <a:srgbClr val="FF0066"/>
                </a:solidFill>
              </a:rPr>
              <a:t>A</a:t>
            </a:r>
            <a:r>
              <a:rPr lang="zh-CN" altLang="en-US" b="1" dirty="0">
                <a:solidFill>
                  <a:srgbClr val="FF0066"/>
                </a:solidFill>
              </a:rPr>
              <a:t>的人数</a:t>
            </a:r>
          </a:p>
          <a:p>
            <a:r>
              <a:rPr lang="zh-CN" altLang="en-US" b="1" dirty="0">
                <a:solidFill>
                  <a:srgbClr val="CC6600"/>
                </a:solidFill>
              </a:rPr>
              <a:t>出度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信任的人数</a:t>
            </a:r>
          </a:p>
          <a:p>
            <a:r>
              <a:rPr lang="zh-CN" altLang="en-US" b="1" dirty="0"/>
              <a:t>题目已经明确，有且只有一个法官，所以，入度减出度等于</a:t>
            </a:r>
            <a:r>
              <a:rPr lang="en-US" altLang="zh-CN" b="1" dirty="0"/>
              <a:t>N-1</a:t>
            </a:r>
            <a:r>
              <a:rPr lang="zh-CN" altLang="en-US" b="1" dirty="0"/>
              <a:t>的记录，即为所求。只需要记录入度减出度的差值即可。</a:t>
            </a:r>
          </a:p>
          <a:p>
            <a:r>
              <a:rPr lang="zh-CN" altLang="en-US" b="1" dirty="0"/>
              <a:t>例如：</a:t>
            </a:r>
          </a:p>
          <a:p>
            <a:r>
              <a:rPr lang="en-US" altLang="zh-CN" b="1" dirty="0"/>
              <a:t>N = 3, trust = [[1,3],[2,3]]</a:t>
            </a:r>
          </a:p>
          <a:p>
            <a:r>
              <a:rPr lang="zh-CN" altLang="en-US" b="1" dirty="0"/>
              <a:t>则有：</a:t>
            </a:r>
          </a:p>
          <a:p>
            <a:r>
              <a:rPr lang="en-US" altLang="zh-CN" b="1" dirty="0"/>
              <a:t>1</a:t>
            </a:r>
            <a:r>
              <a:rPr lang="zh-CN" altLang="en-US" b="1" dirty="0"/>
              <a:t>：入度为</a:t>
            </a:r>
            <a:r>
              <a:rPr lang="en-US" altLang="zh-CN" b="1" dirty="0"/>
              <a:t>0</a:t>
            </a:r>
            <a:r>
              <a:rPr lang="zh-CN" altLang="en-US" b="1" dirty="0"/>
              <a:t>，出度为</a:t>
            </a:r>
            <a:r>
              <a:rPr lang="en-US" altLang="zh-CN" b="1" dirty="0"/>
              <a:t>1</a:t>
            </a:r>
            <a:r>
              <a:rPr lang="zh-CN" altLang="en-US" b="1" dirty="0"/>
              <a:t>，差值为</a:t>
            </a:r>
            <a:r>
              <a:rPr lang="en-US" altLang="zh-CN" b="1" dirty="0"/>
              <a:t>-1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：入度为</a:t>
            </a:r>
            <a:r>
              <a:rPr lang="en-US" altLang="zh-CN" b="1" dirty="0"/>
              <a:t>0</a:t>
            </a:r>
            <a:r>
              <a:rPr lang="zh-CN" altLang="en-US" b="1" dirty="0"/>
              <a:t>，出度为</a:t>
            </a:r>
            <a:r>
              <a:rPr lang="en-US" altLang="zh-CN" b="1" dirty="0"/>
              <a:t>1</a:t>
            </a:r>
            <a:r>
              <a:rPr lang="zh-CN" altLang="en-US" b="1" dirty="0"/>
              <a:t>，差值为</a:t>
            </a:r>
            <a:r>
              <a:rPr lang="en-US" altLang="zh-CN" b="1" dirty="0"/>
              <a:t>-1</a:t>
            </a:r>
          </a:p>
          <a:p>
            <a:r>
              <a:rPr lang="en-US" altLang="zh-CN" b="1" dirty="0"/>
              <a:t>3</a:t>
            </a:r>
            <a:r>
              <a:rPr lang="zh-CN" altLang="en-US" b="1" dirty="0"/>
              <a:t>：入度为</a:t>
            </a:r>
            <a:r>
              <a:rPr lang="en-US" altLang="zh-CN" b="1" dirty="0"/>
              <a:t>2</a:t>
            </a:r>
            <a:r>
              <a:rPr lang="zh-CN" altLang="en-US" b="1" dirty="0"/>
              <a:t>，出度为</a:t>
            </a:r>
            <a:r>
              <a:rPr lang="en-US" altLang="zh-CN" b="1" dirty="0"/>
              <a:t>0</a:t>
            </a:r>
            <a:r>
              <a:rPr lang="zh-CN" altLang="en-US" b="1" dirty="0"/>
              <a:t>，差值为</a:t>
            </a:r>
            <a:r>
              <a:rPr lang="en-US" altLang="zh-CN" b="1" dirty="0"/>
              <a:t>2</a:t>
            </a:r>
            <a:r>
              <a:rPr lang="zh-CN" altLang="en-US" b="1" dirty="0"/>
              <a:t>，是法官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0C134-0DAF-4288-B624-3322AAA5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12" y="294108"/>
            <a:ext cx="6196688" cy="6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43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41. First Missing Positive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F96AF5-9B62-4410-B990-829DB9CE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58" y="1077743"/>
            <a:ext cx="6422507" cy="57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119" y="657664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>
                <a:solidFill>
                  <a:srgbClr val="9900CC"/>
                </a:solidFill>
              </a:rPr>
              <a:t>一个无向图是一个有序的二元组</a:t>
            </a:r>
            <a:r>
              <a:rPr lang="en-US" altLang="zh-CN" b="1" dirty="0">
                <a:solidFill>
                  <a:srgbClr val="9900CC"/>
                </a:solidFill>
              </a:rPr>
              <a:t>&lt;V</a:t>
            </a:r>
            <a:r>
              <a:rPr lang="zh-CN" altLang="zh-CN" b="1" dirty="0">
                <a:solidFill>
                  <a:srgbClr val="9900CC"/>
                </a:solidFill>
              </a:rPr>
              <a:t>，</a:t>
            </a:r>
            <a:r>
              <a:rPr lang="en-US" altLang="zh-CN" b="1" dirty="0">
                <a:solidFill>
                  <a:srgbClr val="9900CC"/>
                </a:solidFill>
              </a:rPr>
              <a:t>E&gt;,</a:t>
            </a:r>
            <a:r>
              <a:rPr lang="zh-CN" altLang="zh-CN" b="1" dirty="0">
                <a:solidFill>
                  <a:srgbClr val="9900CC"/>
                </a:solidFill>
              </a:rPr>
              <a:t>记作</a:t>
            </a:r>
            <a:r>
              <a:rPr lang="en-US" altLang="zh-CN" b="1" dirty="0">
                <a:solidFill>
                  <a:srgbClr val="9900CC"/>
                </a:solidFill>
              </a:rPr>
              <a:t>G</a:t>
            </a:r>
            <a:r>
              <a:rPr lang="zh-CN" altLang="zh-CN" b="1" dirty="0"/>
              <a:t>，其中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V</a:t>
            </a:r>
            <a:r>
              <a:rPr lang="zh-CN" altLang="zh-CN" b="1" dirty="0"/>
              <a:t>≠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zh-CN" altLang="zh-CN" b="1" dirty="0"/>
              <a:t>称为</a:t>
            </a:r>
            <a:r>
              <a:rPr lang="zh-CN" altLang="zh-CN" b="1" dirty="0">
                <a:solidFill>
                  <a:srgbClr val="FF0066"/>
                </a:solidFill>
              </a:rPr>
              <a:t>顶点集</a:t>
            </a:r>
            <a:r>
              <a:rPr lang="zh-CN" altLang="zh-CN" b="1" dirty="0"/>
              <a:t>，其元素称为顶点或结点。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E</a:t>
            </a:r>
            <a:r>
              <a:rPr lang="zh-CN" altLang="zh-CN" b="1" dirty="0"/>
              <a:t>称为边集，其元素称为</a:t>
            </a:r>
            <a:r>
              <a:rPr lang="zh-CN" altLang="zh-CN" b="1" dirty="0">
                <a:solidFill>
                  <a:srgbClr val="FF0066"/>
                </a:solidFill>
              </a:rPr>
              <a:t>无向边</a:t>
            </a:r>
            <a:r>
              <a:rPr lang="zh-CN" altLang="zh-CN" b="1" dirty="0"/>
              <a:t>，简称边。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b="1" dirty="0"/>
              <a:t>右图是</a:t>
            </a:r>
            <a:r>
              <a:rPr lang="zh-CN" altLang="zh-CN" b="1" dirty="0"/>
              <a:t>无向图</a:t>
            </a:r>
            <a:r>
              <a:rPr lang="en-US" altLang="zh-CN" b="1" dirty="0"/>
              <a:t>G</a:t>
            </a:r>
            <a:r>
              <a:rPr lang="zh-CN" altLang="zh-CN" b="1" dirty="0"/>
              <a:t>＝</a:t>
            </a:r>
            <a:r>
              <a:rPr lang="en-US" altLang="zh-CN" b="1" dirty="0"/>
              <a:t>&lt;V,E&gt;</a:t>
            </a:r>
            <a:r>
              <a:rPr lang="zh-CN" altLang="zh-CN" b="1" dirty="0"/>
              <a:t>，其中</a:t>
            </a:r>
            <a:r>
              <a:rPr lang="en-US" altLang="zh-CN" b="1" dirty="0"/>
              <a:t> V</a:t>
            </a:r>
            <a:r>
              <a:rPr lang="zh-CN" altLang="zh-CN" b="1" dirty="0"/>
              <a:t>＝</a:t>
            </a:r>
            <a:r>
              <a:rPr lang="en-US" altLang="zh-CN" b="1" dirty="0"/>
              <a:t>{v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}</a:t>
            </a:r>
            <a:r>
              <a:rPr lang="zh-CN" altLang="zh-CN" b="1" dirty="0"/>
              <a:t>，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E={(v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),(v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),(v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),(v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),(v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),(v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),(v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,v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)}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altLang="zh-CN" b="1" i="1" kern="100" cap="none" dirty="0" err="1"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i="1" kern="100" cap="none" baseline="-250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b="1" kern="100" cap="none" dirty="0">
                <a:latin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 kern="100" cap="none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kern="100" cap="none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i="1" kern="100" cap="none" baseline="-250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100" cap="none" dirty="0" err="1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kern="100" cap="none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i="1" kern="100" cap="none" baseline="-250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kern="100" cap="none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kern="100" cap="none" dirty="0">
                <a:latin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b="1" kern="100" cap="none" dirty="0"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zh-CN" b="1" kern="100" cap="none" dirty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b="1" kern="100" cap="none" dirty="0">
                <a:latin typeface="宋体" panose="02010600030101010101" pitchFamily="2" charset="-122"/>
                <a:cs typeface="Times New Roman" panose="02020603050405020304" pitchFamily="18" charset="0"/>
              </a:rPr>
              <a:t>顶点：</a:t>
            </a:r>
            <a:r>
              <a:rPr lang="en-US" altLang="zh-CN" b="1" i="1" kern="100" cap="none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i="1" kern="100" cap="none" baseline="-250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kern="100" cap="none" dirty="0" err="1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kern="100" cap="none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i="1" kern="100" cap="none" baseline="-250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zh-CN" altLang="zh-CN" b="1" kern="100" cap="none" dirty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zh-CN" altLang="zh-CN" b="1" kern="100" cap="none" dirty="0">
                <a:latin typeface="宋体" panose="02010600030101010101" pitchFamily="2" charset="-122"/>
                <a:cs typeface="Times New Roman" panose="02020603050405020304" pitchFamily="18" charset="0"/>
              </a:rPr>
              <a:t>边：</a:t>
            </a:r>
            <a:r>
              <a:rPr lang="en-US" altLang="zh-CN" b="1" i="1" kern="100" cap="none" dirty="0" err="1"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i="1" kern="100" cap="none" baseline="-250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altLang="zh-CN" b="1" kern="100" cap="none" dirty="0"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5" name="Picture 15" descr="14-1">
            <a:extLst>
              <a:ext uri="{FF2B5EF4-FFF2-40B4-BE49-F238E27FC236}">
                <a16:creationId xmlns:a16="http://schemas.microsoft.com/office/drawing/2014/main" id="{FB882D25-3F05-41C9-A73B-11DAD05BD7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1" y="1059543"/>
            <a:ext cx="4978399" cy="4542971"/>
          </a:xfrm>
          <a:prstGeom prst="rect">
            <a:avLst/>
          </a:prstGeom>
          <a:solidFill>
            <a:srgbClr val="0000CC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408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4346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41. First Missing Positive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457806"/>
            <a:ext cx="79541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解法：</a:t>
            </a:r>
            <a:r>
              <a:rPr lang="zh-CN" altLang="zh-CN" b="1" dirty="0">
                <a:solidFill>
                  <a:srgbClr val="0000CC"/>
                </a:solidFill>
              </a:rPr>
              <a:t>值替换（哈希）</a:t>
            </a:r>
            <a:r>
              <a:rPr lang="zh-CN" altLang="zh-CN" b="1" dirty="0"/>
              <a:t>（时间复杂度</a:t>
            </a:r>
            <a:r>
              <a:rPr lang="en-US" altLang="zh-CN" b="1" dirty="0"/>
              <a:t>O(n)</a:t>
            </a:r>
            <a:r>
              <a:rPr lang="zh-CN" altLang="zh-CN" b="1" dirty="0"/>
              <a:t>，空间复杂度</a:t>
            </a:r>
            <a:r>
              <a:rPr lang="en-US" altLang="zh-CN" b="1" dirty="0"/>
              <a:t>O(1)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zh-CN" b="1" dirty="0"/>
              <a:t>如果</a:t>
            </a:r>
            <a:r>
              <a:rPr lang="en-US" altLang="zh-CN" b="1" dirty="0" err="1"/>
              <a:t>nums</a:t>
            </a:r>
            <a:r>
              <a:rPr lang="zh-CN" altLang="zh-CN" b="1" dirty="0"/>
              <a:t>为</a:t>
            </a:r>
            <a:r>
              <a:rPr lang="en-US" altLang="zh-CN" b="1" dirty="0"/>
              <a:t>null</a:t>
            </a:r>
            <a:r>
              <a:rPr lang="zh-CN" altLang="zh-CN" b="1" dirty="0"/>
              <a:t>或者空，则返回</a:t>
            </a:r>
            <a:r>
              <a:rPr lang="en-US" altLang="zh-CN" b="1" dirty="0"/>
              <a:t>1</a:t>
            </a:r>
            <a:endParaRPr lang="zh-CN" altLang="zh-CN" b="1" dirty="0"/>
          </a:p>
          <a:p>
            <a:r>
              <a:rPr lang="en-US" altLang="zh-CN" b="1" dirty="0"/>
              <a:t>2 </a:t>
            </a:r>
            <a:r>
              <a:rPr lang="zh-CN" altLang="zh-CN" b="1" dirty="0"/>
              <a:t>初始化</a:t>
            </a:r>
            <a:r>
              <a:rPr lang="en-US" altLang="zh-CN" b="1" dirty="0" err="1"/>
              <a:t>oneExist</a:t>
            </a:r>
            <a:r>
              <a:rPr lang="zh-CN" altLang="zh-CN" b="1" dirty="0"/>
              <a:t>为</a:t>
            </a:r>
            <a:r>
              <a:rPr lang="en-US" altLang="zh-CN" b="1" dirty="0"/>
              <a:t>false</a:t>
            </a:r>
            <a:r>
              <a:rPr lang="zh-CN" altLang="zh-CN" b="1" dirty="0"/>
              <a:t>，游标</a:t>
            </a:r>
            <a:r>
              <a:rPr lang="en-US" altLang="zh-CN" b="1" dirty="0" err="1"/>
              <a:t>i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r>
              <a:rPr lang="zh-CN" altLang="zh-CN" b="1" dirty="0"/>
              <a:t>、</a:t>
            </a:r>
            <a:r>
              <a:rPr lang="en-US" altLang="zh-CN" b="1" dirty="0" err="1"/>
              <a:t>valueIndex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endParaRPr lang="zh-CN" altLang="zh-CN" b="1" dirty="0"/>
          </a:p>
          <a:p>
            <a:r>
              <a:rPr lang="en-US" altLang="zh-CN" b="1" dirty="0"/>
              <a:t>3 </a:t>
            </a:r>
            <a:r>
              <a:rPr lang="zh-CN" altLang="zh-CN" b="1" dirty="0"/>
              <a:t>遍历</a:t>
            </a:r>
            <a:r>
              <a:rPr lang="en-US" altLang="zh-CN" b="1" dirty="0" err="1"/>
              <a:t>nums</a:t>
            </a:r>
            <a:r>
              <a:rPr lang="zh-CN" altLang="zh-CN" b="1" dirty="0"/>
              <a:t>数组，</a:t>
            </a:r>
            <a:r>
              <a:rPr lang="zh-CN" altLang="zh-CN" b="1" dirty="0">
                <a:solidFill>
                  <a:srgbClr val="9900CC"/>
                </a:solidFill>
              </a:rPr>
              <a:t>如果存在值为</a:t>
            </a:r>
            <a:r>
              <a:rPr lang="en-US" altLang="zh-CN" b="1" dirty="0">
                <a:solidFill>
                  <a:srgbClr val="9900CC"/>
                </a:solidFill>
              </a:rPr>
              <a:t>1</a:t>
            </a:r>
            <a:r>
              <a:rPr lang="zh-CN" altLang="zh-CN" b="1" dirty="0">
                <a:solidFill>
                  <a:srgbClr val="9900CC"/>
                </a:solidFill>
              </a:rPr>
              <a:t>的元素，则</a:t>
            </a:r>
            <a:r>
              <a:rPr lang="en-US" altLang="zh-CN" b="1" dirty="0" err="1">
                <a:solidFill>
                  <a:srgbClr val="9900CC"/>
                </a:solidFill>
              </a:rPr>
              <a:t>oneExist</a:t>
            </a:r>
            <a:r>
              <a:rPr lang="zh-CN" altLang="zh-CN" b="1" dirty="0">
                <a:solidFill>
                  <a:srgbClr val="9900CC"/>
                </a:solidFill>
              </a:rPr>
              <a:t>赋值为</a:t>
            </a:r>
            <a:r>
              <a:rPr lang="en-US" altLang="zh-CN" b="1" dirty="0">
                <a:solidFill>
                  <a:srgbClr val="9900CC"/>
                </a:solidFill>
              </a:rPr>
              <a:t>true</a:t>
            </a:r>
            <a:r>
              <a:rPr lang="zh-CN" altLang="zh-CN" b="1" dirty="0">
                <a:solidFill>
                  <a:srgbClr val="9900CC"/>
                </a:solidFill>
              </a:rPr>
              <a:t>，跳出循环</a:t>
            </a:r>
          </a:p>
          <a:p>
            <a:r>
              <a:rPr lang="en-US" altLang="zh-CN" b="1" dirty="0"/>
              <a:t>4 </a:t>
            </a:r>
            <a:r>
              <a:rPr lang="zh-CN" altLang="zh-CN" b="1" dirty="0">
                <a:solidFill>
                  <a:srgbClr val="FF0066"/>
                </a:solidFill>
              </a:rPr>
              <a:t>如果</a:t>
            </a:r>
            <a:r>
              <a:rPr lang="en-US" altLang="zh-CN" b="1" dirty="0" err="1">
                <a:solidFill>
                  <a:srgbClr val="FF0066"/>
                </a:solidFill>
              </a:rPr>
              <a:t>oneExist</a:t>
            </a:r>
            <a:r>
              <a:rPr lang="zh-CN" altLang="zh-CN" b="1" dirty="0">
                <a:solidFill>
                  <a:srgbClr val="FF0066"/>
                </a:solidFill>
              </a:rPr>
              <a:t>为</a:t>
            </a:r>
            <a:r>
              <a:rPr lang="en-US" altLang="zh-CN" b="1" dirty="0">
                <a:solidFill>
                  <a:srgbClr val="FF0066"/>
                </a:solidFill>
              </a:rPr>
              <a:t>false</a:t>
            </a:r>
            <a:r>
              <a:rPr lang="zh-CN" altLang="zh-CN" b="1" dirty="0">
                <a:solidFill>
                  <a:srgbClr val="FF0066"/>
                </a:solidFill>
              </a:rPr>
              <a:t>，则返回</a:t>
            </a:r>
            <a:r>
              <a:rPr lang="en-US" altLang="zh-CN" b="1" dirty="0">
                <a:solidFill>
                  <a:srgbClr val="FF0066"/>
                </a:solidFill>
              </a:rPr>
              <a:t>1</a:t>
            </a:r>
            <a:r>
              <a:rPr lang="zh-CN" altLang="zh-CN" b="1" dirty="0"/>
              <a:t>（</a:t>
            </a:r>
            <a:r>
              <a:rPr lang="zh-CN" altLang="zh-CN" b="1" dirty="0">
                <a:solidFill>
                  <a:srgbClr val="009900"/>
                </a:solidFill>
              </a:rPr>
              <a:t>说明数组中没有</a:t>
            </a:r>
            <a:r>
              <a:rPr lang="en-US" altLang="zh-CN" b="1" dirty="0">
                <a:solidFill>
                  <a:srgbClr val="009900"/>
                </a:solidFill>
              </a:rPr>
              <a:t>1</a:t>
            </a:r>
            <a:r>
              <a:rPr lang="zh-CN" altLang="zh-CN" b="1" dirty="0">
                <a:solidFill>
                  <a:srgbClr val="009900"/>
                </a:solidFill>
              </a:rPr>
              <a:t>，</a:t>
            </a:r>
            <a:r>
              <a:rPr lang="en-US" altLang="zh-CN" b="1" dirty="0">
                <a:solidFill>
                  <a:srgbClr val="009900"/>
                </a:solidFill>
              </a:rPr>
              <a:t>1</a:t>
            </a:r>
            <a:r>
              <a:rPr lang="zh-CN" altLang="zh-CN" b="1" dirty="0">
                <a:solidFill>
                  <a:srgbClr val="009900"/>
                </a:solidFill>
              </a:rPr>
              <a:t>为缺失的最小正数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5 </a:t>
            </a:r>
            <a:r>
              <a:rPr lang="zh-CN" altLang="zh-CN" b="1" dirty="0">
                <a:solidFill>
                  <a:srgbClr val="CC6600"/>
                </a:solidFill>
              </a:rPr>
              <a:t>将负数、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  <a:r>
              <a:rPr lang="zh-CN" altLang="zh-CN" b="1" dirty="0">
                <a:solidFill>
                  <a:srgbClr val="CC6600"/>
                </a:solidFill>
              </a:rPr>
              <a:t>、大于</a:t>
            </a:r>
            <a:r>
              <a:rPr lang="en-US" altLang="zh-CN" b="1" dirty="0" err="1">
                <a:solidFill>
                  <a:srgbClr val="CC6600"/>
                </a:solidFill>
              </a:rPr>
              <a:t>nums.length</a:t>
            </a:r>
            <a:r>
              <a:rPr lang="zh-CN" altLang="zh-CN" b="1" dirty="0">
                <a:solidFill>
                  <a:srgbClr val="CC6600"/>
                </a:solidFill>
              </a:rPr>
              <a:t>的元素，全都替换为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zh-CN" b="1" dirty="0"/>
              <a:t>（</a:t>
            </a:r>
            <a:r>
              <a:rPr lang="zh-CN" altLang="zh-CN" b="1" dirty="0">
                <a:solidFill>
                  <a:srgbClr val="009900"/>
                </a:solidFill>
              </a:rPr>
              <a:t>程序能执行到此处，说明数组中有</a:t>
            </a:r>
            <a:r>
              <a:rPr lang="en-US" altLang="zh-CN" b="1" dirty="0">
                <a:solidFill>
                  <a:srgbClr val="009900"/>
                </a:solidFill>
              </a:rPr>
              <a:t>1</a:t>
            </a:r>
            <a:r>
              <a:rPr lang="zh-CN" altLang="zh-CN" b="1" dirty="0">
                <a:solidFill>
                  <a:srgbClr val="009900"/>
                </a:solidFill>
              </a:rPr>
              <a:t>，所以，将不合法的数值都替换为</a:t>
            </a:r>
            <a:r>
              <a:rPr lang="en-US" altLang="zh-CN" b="1" dirty="0">
                <a:solidFill>
                  <a:srgbClr val="009900"/>
                </a:solidFill>
              </a:rPr>
              <a:t>1</a:t>
            </a:r>
            <a:r>
              <a:rPr lang="zh-CN" altLang="zh-CN" b="1" dirty="0">
                <a:solidFill>
                  <a:srgbClr val="009900"/>
                </a:solidFill>
              </a:rPr>
              <a:t>，对最终结果没有影响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6 </a:t>
            </a:r>
            <a:r>
              <a:rPr lang="zh-CN" altLang="zh-CN" b="1" dirty="0"/>
              <a:t>游标</a:t>
            </a:r>
            <a:r>
              <a:rPr lang="en-US" altLang="zh-CN" b="1" dirty="0" err="1"/>
              <a:t>i</a:t>
            </a:r>
            <a:r>
              <a:rPr lang="zh-CN" altLang="zh-CN" b="1" dirty="0"/>
              <a:t>从</a:t>
            </a:r>
            <a:r>
              <a:rPr lang="en-US" altLang="zh-CN" b="1" dirty="0"/>
              <a:t>0</a:t>
            </a:r>
            <a:r>
              <a:rPr lang="zh-CN" altLang="zh-CN" b="1" dirty="0"/>
              <a:t>遍历至</a:t>
            </a:r>
            <a:r>
              <a:rPr lang="en-US" altLang="zh-CN" b="1" dirty="0" err="1"/>
              <a:t>nums.length</a:t>
            </a:r>
            <a:r>
              <a:rPr lang="en-US" altLang="zh-CN" b="1" dirty="0"/>
              <a:t> – 1</a:t>
            </a:r>
            <a:r>
              <a:rPr lang="zh-CN" altLang="zh-CN" b="1" dirty="0"/>
              <a:t>，依次执行如下操作：</a:t>
            </a:r>
          </a:p>
          <a:p>
            <a:r>
              <a:rPr lang="en-US" altLang="zh-CN" b="1" dirty="0"/>
              <a:t>	6.1 </a:t>
            </a:r>
            <a:r>
              <a:rPr lang="zh-CN" altLang="zh-CN" b="1" dirty="0">
                <a:solidFill>
                  <a:srgbClr val="9900CC"/>
                </a:solidFill>
              </a:rPr>
              <a:t>将</a:t>
            </a:r>
            <a:r>
              <a:rPr lang="en-US" altLang="zh-CN" b="1" dirty="0" err="1">
                <a:solidFill>
                  <a:srgbClr val="9900CC"/>
                </a:solidFill>
              </a:rPr>
              <a:t>nums</a:t>
            </a:r>
            <a:r>
              <a:rPr lang="en-US" altLang="zh-CN" b="1" dirty="0">
                <a:solidFill>
                  <a:srgbClr val="9900CC"/>
                </a:solidFill>
              </a:rPr>
              <a:t>[</a:t>
            </a:r>
            <a:r>
              <a:rPr lang="en-US" altLang="zh-CN" b="1" dirty="0" err="1">
                <a:solidFill>
                  <a:srgbClr val="9900CC"/>
                </a:solidFill>
              </a:rPr>
              <a:t>i</a:t>
            </a:r>
            <a:r>
              <a:rPr lang="en-US" altLang="zh-CN" b="1" dirty="0">
                <a:solidFill>
                  <a:srgbClr val="9900CC"/>
                </a:solidFill>
              </a:rPr>
              <a:t>]</a:t>
            </a:r>
            <a:r>
              <a:rPr lang="zh-CN" altLang="zh-CN" b="1" dirty="0">
                <a:solidFill>
                  <a:srgbClr val="9900CC"/>
                </a:solidFill>
              </a:rPr>
              <a:t>的绝对值 </a:t>
            </a:r>
            <a:r>
              <a:rPr lang="en-US" altLang="zh-CN" b="1" dirty="0">
                <a:solidFill>
                  <a:srgbClr val="9900CC"/>
                </a:solidFill>
              </a:rPr>
              <a:t>– 1</a:t>
            </a:r>
            <a:r>
              <a:rPr lang="zh-CN" altLang="zh-CN" b="1" dirty="0">
                <a:solidFill>
                  <a:srgbClr val="9900CC"/>
                </a:solidFill>
              </a:rPr>
              <a:t>赋值给</a:t>
            </a:r>
            <a:r>
              <a:rPr lang="en-US" altLang="zh-CN" b="1" dirty="0" err="1">
                <a:solidFill>
                  <a:srgbClr val="9900CC"/>
                </a:solidFill>
              </a:rPr>
              <a:t>valueIndex</a:t>
            </a:r>
            <a:r>
              <a:rPr lang="zh-CN" altLang="zh-CN" b="1" dirty="0"/>
              <a:t>（</a:t>
            </a:r>
            <a:r>
              <a:rPr lang="zh-CN" altLang="zh-CN" b="1" dirty="0">
                <a:solidFill>
                  <a:srgbClr val="009900"/>
                </a:solidFill>
              </a:rPr>
              <a:t>先进行绝对值操作，是为了还原原来的值，再减</a:t>
            </a:r>
            <a:r>
              <a:rPr lang="en-US" altLang="zh-CN" b="1" dirty="0">
                <a:solidFill>
                  <a:srgbClr val="009900"/>
                </a:solidFill>
              </a:rPr>
              <a:t>1</a:t>
            </a:r>
            <a:r>
              <a:rPr lang="zh-CN" altLang="zh-CN" b="1" dirty="0">
                <a:solidFill>
                  <a:srgbClr val="009900"/>
                </a:solidFill>
              </a:rPr>
              <a:t>，是定位到该值应该存储的位置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	6.2 </a:t>
            </a:r>
            <a:r>
              <a:rPr lang="zh-CN" altLang="zh-CN" b="1" dirty="0">
                <a:solidFill>
                  <a:srgbClr val="0070C0"/>
                </a:solidFill>
              </a:rPr>
              <a:t>判断</a:t>
            </a:r>
            <a:r>
              <a:rPr lang="en-US" altLang="zh-CN" b="1" dirty="0" err="1">
                <a:solidFill>
                  <a:srgbClr val="0070C0"/>
                </a:solidFill>
              </a:rPr>
              <a:t>nums</a:t>
            </a:r>
            <a:r>
              <a:rPr lang="en-US" altLang="zh-CN" b="1" dirty="0">
                <a:solidFill>
                  <a:srgbClr val="0070C0"/>
                </a:solidFill>
              </a:rPr>
              <a:t>[</a:t>
            </a:r>
            <a:r>
              <a:rPr lang="en-US" altLang="zh-CN" b="1" dirty="0" err="1">
                <a:solidFill>
                  <a:srgbClr val="0070C0"/>
                </a:solidFill>
              </a:rPr>
              <a:t>valueIndex</a:t>
            </a:r>
            <a:r>
              <a:rPr lang="en-US" altLang="zh-CN" b="1" dirty="0">
                <a:solidFill>
                  <a:srgbClr val="0070C0"/>
                </a:solidFill>
              </a:rPr>
              <a:t>]</a:t>
            </a:r>
            <a:r>
              <a:rPr lang="zh-CN" altLang="zh-CN" b="1" dirty="0">
                <a:solidFill>
                  <a:srgbClr val="0070C0"/>
                </a:solidFill>
              </a:rPr>
              <a:t>是否大于</a:t>
            </a:r>
            <a:r>
              <a:rPr lang="en-US" altLang="zh-CN" b="1" dirty="0">
                <a:solidFill>
                  <a:srgbClr val="0070C0"/>
                </a:solidFill>
              </a:rPr>
              <a:t>0</a:t>
            </a:r>
            <a:endParaRPr lang="zh-CN" altLang="zh-CN" b="1" dirty="0">
              <a:solidFill>
                <a:srgbClr val="0070C0"/>
              </a:solidFill>
            </a:endParaRPr>
          </a:p>
          <a:p>
            <a:r>
              <a:rPr lang="en-US" altLang="zh-CN" b="1" dirty="0"/>
              <a:t>		6.2.1 </a:t>
            </a:r>
            <a:r>
              <a:rPr lang="zh-CN" altLang="zh-CN" b="1" dirty="0">
                <a:solidFill>
                  <a:srgbClr val="FF0066"/>
                </a:solidFill>
              </a:rPr>
              <a:t>是的话，将该值替换为相反数</a:t>
            </a:r>
            <a:r>
              <a:rPr lang="zh-CN" altLang="zh-CN" b="1" dirty="0"/>
              <a:t>（</a:t>
            </a:r>
            <a:r>
              <a:rPr lang="zh-CN" altLang="zh-CN" b="1" dirty="0">
                <a:solidFill>
                  <a:srgbClr val="CC6600"/>
                </a:solidFill>
              </a:rPr>
              <a:t>目的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zh-CN" b="1" dirty="0"/>
              <a:t>：</a:t>
            </a:r>
            <a:r>
              <a:rPr lang="zh-CN" altLang="zh-CN" b="1" dirty="0">
                <a:solidFill>
                  <a:srgbClr val="009900"/>
                </a:solidFill>
              </a:rPr>
              <a:t>表示这个位置对应的数字存在</a:t>
            </a:r>
            <a:r>
              <a:rPr lang="zh-CN" altLang="zh-CN" b="1" dirty="0"/>
              <a:t>；</a:t>
            </a:r>
            <a:r>
              <a:rPr lang="zh-CN" altLang="zh-CN" b="1" dirty="0">
                <a:solidFill>
                  <a:srgbClr val="CC6600"/>
                </a:solidFill>
              </a:rPr>
              <a:t>目的</a:t>
            </a:r>
            <a:r>
              <a:rPr lang="en-US" altLang="zh-CN" b="1" dirty="0">
                <a:solidFill>
                  <a:srgbClr val="CC6600"/>
                </a:solidFill>
              </a:rPr>
              <a:t>2</a:t>
            </a:r>
            <a:r>
              <a:rPr lang="zh-CN" altLang="zh-CN" b="1" dirty="0"/>
              <a:t>：</a:t>
            </a:r>
            <a:r>
              <a:rPr lang="zh-CN" altLang="zh-CN" b="1" dirty="0">
                <a:solidFill>
                  <a:srgbClr val="009900"/>
                </a:solidFill>
              </a:rPr>
              <a:t>遍历到该位置时，能够还原出原始值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7 </a:t>
            </a:r>
            <a:r>
              <a:rPr lang="zh-CN" altLang="zh-CN" b="1" dirty="0"/>
              <a:t>遍历</a:t>
            </a:r>
            <a:r>
              <a:rPr lang="en-US" altLang="zh-CN" b="1" dirty="0" err="1"/>
              <a:t>nums</a:t>
            </a:r>
            <a:r>
              <a:rPr lang="zh-CN" altLang="zh-CN" b="1" dirty="0"/>
              <a:t>数组，</a:t>
            </a:r>
            <a:r>
              <a:rPr lang="zh-CN" altLang="zh-CN" b="1" dirty="0">
                <a:solidFill>
                  <a:srgbClr val="9900CC"/>
                </a:solidFill>
              </a:rPr>
              <a:t>找到第一个值为正数的元素的下标</a:t>
            </a:r>
            <a:r>
              <a:rPr lang="en-US" altLang="zh-CN" b="1" dirty="0" err="1">
                <a:solidFill>
                  <a:srgbClr val="9900CC"/>
                </a:solidFill>
              </a:rPr>
              <a:t>i</a:t>
            </a:r>
            <a:r>
              <a:rPr lang="zh-CN" altLang="zh-CN" b="1" dirty="0">
                <a:solidFill>
                  <a:srgbClr val="9900CC"/>
                </a:solidFill>
              </a:rPr>
              <a:t>，返回</a:t>
            </a:r>
            <a:r>
              <a:rPr lang="en-US" altLang="zh-CN" b="1" dirty="0" err="1">
                <a:solidFill>
                  <a:srgbClr val="9900CC"/>
                </a:solidFill>
              </a:rPr>
              <a:t>i</a:t>
            </a:r>
            <a:r>
              <a:rPr lang="en-US" altLang="zh-CN" b="1" dirty="0">
                <a:solidFill>
                  <a:srgbClr val="9900CC"/>
                </a:solidFill>
              </a:rPr>
              <a:t> + 1</a:t>
            </a:r>
            <a:endParaRPr lang="zh-CN" altLang="zh-CN" b="1" dirty="0">
              <a:solidFill>
                <a:srgbClr val="9900CC"/>
              </a:solidFill>
            </a:endParaRPr>
          </a:p>
          <a:p>
            <a:r>
              <a:rPr lang="en-US" altLang="zh-CN" b="1" dirty="0"/>
              <a:t>8 </a:t>
            </a:r>
            <a:r>
              <a:rPr lang="zh-CN" altLang="zh-CN" b="1" dirty="0">
                <a:solidFill>
                  <a:srgbClr val="0070C0"/>
                </a:solidFill>
              </a:rPr>
              <a:t>上一步未返回，说明不缺元素（排序后，应该有：</a:t>
            </a:r>
            <a:r>
              <a:rPr lang="en-US" altLang="zh-CN" b="1" dirty="0">
                <a:solidFill>
                  <a:srgbClr val="0070C0"/>
                </a:solidFill>
              </a:rPr>
              <a:t>[1, 2, …, n]</a:t>
            </a:r>
            <a:r>
              <a:rPr lang="zh-CN" altLang="zh-CN" b="1" dirty="0">
                <a:solidFill>
                  <a:srgbClr val="0070C0"/>
                </a:solidFill>
              </a:rPr>
              <a:t>），应该返回下一个正数，即：</a:t>
            </a:r>
            <a:r>
              <a:rPr lang="en-US" altLang="zh-CN" b="1" dirty="0" err="1">
                <a:solidFill>
                  <a:srgbClr val="0070C0"/>
                </a:solidFill>
              </a:rPr>
              <a:t>nums.length</a:t>
            </a:r>
            <a:r>
              <a:rPr lang="en-US" altLang="zh-CN" b="1" dirty="0">
                <a:solidFill>
                  <a:srgbClr val="0070C0"/>
                </a:solidFill>
              </a:rPr>
              <a:t> + 1</a:t>
            </a:r>
            <a:endParaRPr lang="zh-CN" altLang="zh-CN" b="1" dirty="0">
              <a:solidFill>
                <a:srgbClr val="0070C0"/>
              </a:solidFill>
            </a:endParaRPr>
          </a:p>
          <a:p>
            <a:r>
              <a:rPr lang="en-US" altLang="zh-CN" b="1" dirty="0"/>
              <a:t> </a:t>
            </a:r>
            <a:endParaRPr lang="zh-CN" altLang="zh-CN" b="1" dirty="0"/>
          </a:p>
          <a:p>
            <a:r>
              <a:rPr lang="zh-CN" altLang="zh-CN" b="1" dirty="0"/>
              <a:t>假设输入为：</a:t>
            </a:r>
            <a:r>
              <a:rPr lang="en-US" altLang="zh-CN" b="1" dirty="0"/>
              <a:t>[3, 4, -1, -2, 1, 5, 16, 0, 2, 0]</a:t>
            </a:r>
            <a:endParaRPr lang="zh-CN" altLang="zh-CN" b="1" dirty="0"/>
          </a:p>
          <a:p>
            <a:r>
              <a:rPr lang="en-US" altLang="zh-CN" b="1" dirty="0"/>
              <a:t>1</a:t>
            </a:r>
            <a:r>
              <a:rPr lang="zh-CN" altLang="zh-CN" b="1" dirty="0"/>
              <a:t>、将</a:t>
            </a:r>
            <a:r>
              <a:rPr lang="en-US" altLang="zh-CN" b="1" dirty="0"/>
              <a:t>0</a:t>
            </a:r>
            <a:r>
              <a:rPr lang="zh-CN" altLang="zh-CN" b="1" dirty="0"/>
              <a:t>、负数、</a:t>
            </a:r>
            <a:r>
              <a:rPr lang="en-US" altLang="zh-CN" b="1" dirty="0"/>
              <a:t>16</a:t>
            </a:r>
            <a:r>
              <a:rPr lang="zh-CN" altLang="zh-CN" b="1" dirty="0"/>
              <a:t>，替换为</a:t>
            </a:r>
            <a:r>
              <a:rPr lang="en-US" altLang="zh-CN" b="1" dirty="0"/>
              <a:t>1</a:t>
            </a:r>
            <a:r>
              <a:rPr lang="zh-CN" altLang="zh-CN" b="1" dirty="0"/>
              <a:t>，则有</a:t>
            </a:r>
            <a:r>
              <a:rPr lang="en-US" altLang="zh-CN" b="1" dirty="0"/>
              <a:t>[3, 4, 1, 1, 1, 5, 1, 1, 2, 1]</a:t>
            </a:r>
            <a:endParaRPr lang="zh-CN" altLang="zh-CN" b="1" dirty="0"/>
          </a:p>
          <a:p>
            <a:r>
              <a:rPr lang="en-US" altLang="zh-CN" b="1" dirty="0"/>
              <a:t>2</a:t>
            </a:r>
            <a:r>
              <a:rPr lang="zh-CN" altLang="zh-CN" b="1" dirty="0"/>
              <a:t>、按照上述算法，将对应位置的值改为相反数，表示该位置的值存在，则有</a:t>
            </a:r>
            <a:r>
              <a:rPr lang="en-US" altLang="zh-CN" b="1" dirty="0"/>
              <a:t>[-3, -4, -1, -1, -1, 5, 1, 1, 2, 1]</a:t>
            </a:r>
            <a:endParaRPr lang="zh-CN" altLang="zh-CN" b="1" dirty="0"/>
          </a:p>
          <a:p>
            <a:r>
              <a:rPr lang="en-US" altLang="zh-CN" b="1" dirty="0"/>
              <a:t>3</a:t>
            </a:r>
            <a:r>
              <a:rPr lang="zh-CN" altLang="zh-CN" b="1" dirty="0"/>
              <a:t>、找到第一个正数的下标</a:t>
            </a:r>
            <a:r>
              <a:rPr lang="en-US" altLang="zh-CN" b="1" dirty="0"/>
              <a:t>5</a:t>
            </a:r>
            <a:r>
              <a:rPr lang="zh-CN" altLang="zh-CN" b="1" dirty="0"/>
              <a:t>，则缺失的最小的正数为</a:t>
            </a:r>
            <a:r>
              <a:rPr lang="en-US" altLang="zh-CN" b="1" dirty="0"/>
              <a:t>6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4196A7-BD90-4B47-A31A-D45600EF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8" y="0"/>
            <a:ext cx="4237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6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28618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239. Sliding Window Maximum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E64587-5F81-441C-8035-E0065E41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72" y="567229"/>
            <a:ext cx="8103142" cy="62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304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85715" y="12753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239. Sliding Window Maximum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403549"/>
            <a:ext cx="6088612" cy="864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解法一：</a:t>
            </a:r>
            <a:r>
              <a:rPr lang="zh-CN" altLang="zh-CN" sz="1600" b="1" dirty="0">
                <a:solidFill>
                  <a:srgbClr val="0000CC"/>
                </a:solidFill>
              </a:rPr>
              <a:t>三轮遍历</a:t>
            </a:r>
            <a:r>
              <a:rPr lang="zh-CN" altLang="zh-CN" sz="1600" b="1" dirty="0"/>
              <a:t>（动态规划）（时间复杂度</a:t>
            </a:r>
            <a:r>
              <a:rPr lang="en-US" altLang="zh-CN" sz="1600" b="1" dirty="0"/>
              <a:t>O(n)</a:t>
            </a:r>
            <a:r>
              <a:rPr lang="zh-CN" altLang="zh-CN" sz="1600" b="1" dirty="0"/>
              <a:t>，空间复杂度</a:t>
            </a:r>
            <a:r>
              <a:rPr lang="en-US" altLang="zh-CN" sz="1600" b="1" dirty="0"/>
              <a:t>O(n)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>
                <a:solidFill>
                  <a:srgbClr val="9900CC"/>
                </a:solidFill>
              </a:rPr>
              <a:t>1 </a:t>
            </a:r>
            <a:r>
              <a:rPr lang="zh-CN" altLang="zh-CN" sz="1600" b="1" dirty="0">
                <a:solidFill>
                  <a:srgbClr val="9900CC"/>
                </a:solidFill>
              </a:rPr>
              <a:t>按</a:t>
            </a:r>
            <a:r>
              <a:rPr lang="en-US" altLang="zh-CN" sz="1600" b="1" dirty="0">
                <a:solidFill>
                  <a:srgbClr val="9900CC"/>
                </a:solidFill>
              </a:rPr>
              <a:t>k</a:t>
            </a:r>
            <a:r>
              <a:rPr lang="zh-CN" altLang="zh-CN" sz="1600" b="1" dirty="0">
                <a:solidFill>
                  <a:srgbClr val="9900CC"/>
                </a:solidFill>
              </a:rPr>
              <a:t>值将数组划分为</a:t>
            </a:r>
            <a:r>
              <a:rPr lang="en-US" altLang="zh-CN" sz="1600" b="1" dirty="0">
                <a:solidFill>
                  <a:srgbClr val="9900CC"/>
                </a:solidFill>
              </a:rPr>
              <a:t>m</a:t>
            </a:r>
            <a:r>
              <a:rPr lang="zh-CN" altLang="zh-CN" sz="1600" b="1" dirty="0">
                <a:solidFill>
                  <a:srgbClr val="9900CC"/>
                </a:solidFill>
              </a:rPr>
              <a:t>个区间</a:t>
            </a:r>
            <a:r>
              <a:rPr lang="zh-CN" altLang="zh-CN" sz="1600" b="1" dirty="0"/>
              <a:t>，前</a:t>
            </a:r>
            <a:r>
              <a:rPr lang="en-US" altLang="zh-CN" sz="1600" b="1" dirty="0"/>
              <a:t>m - 1</a:t>
            </a:r>
            <a:r>
              <a:rPr lang="zh-CN" altLang="zh-CN" sz="1600" b="1" dirty="0"/>
              <a:t>个区间，均有</a:t>
            </a:r>
            <a:r>
              <a:rPr lang="en-US" altLang="zh-CN" sz="1600" b="1" dirty="0"/>
              <a:t>k</a:t>
            </a:r>
            <a:r>
              <a:rPr lang="zh-CN" altLang="zh-CN" sz="1600" b="1" dirty="0"/>
              <a:t>个元素；最后一个区间，有</a:t>
            </a:r>
            <a:r>
              <a:rPr lang="en-US" altLang="zh-CN" sz="1600" b="1" dirty="0" err="1"/>
              <a:t>n%k</a:t>
            </a:r>
            <a:r>
              <a:rPr lang="zh-CN" altLang="zh-CN" sz="1600" b="1" dirty="0"/>
              <a:t>个元素。</a:t>
            </a: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针对</a:t>
            </a:r>
            <a:r>
              <a:rPr lang="zh-CN" altLang="zh-CN" sz="1600" b="1" dirty="0">
                <a:solidFill>
                  <a:srgbClr val="9900CC"/>
                </a:solidFill>
              </a:rPr>
              <a:t>每个</a:t>
            </a:r>
            <a:r>
              <a:rPr lang="zh-CN" altLang="en-US" sz="1600" b="1" dirty="0">
                <a:solidFill>
                  <a:srgbClr val="C00000"/>
                </a:solidFill>
              </a:rPr>
              <a:t>不相交</a:t>
            </a:r>
            <a:r>
              <a:rPr lang="zh-CN" altLang="en-US" sz="1600" b="1" dirty="0">
                <a:solidFill>
                  <a:srgbClr val="9900CC"/>
                </a:solidFill>
              </a:rPr>
              <a:t>的</a:t>
            </a:r>
            <a:r>
              <a:rPr lang="zh-CN" altLang="zh-CN" sz="1600" b="1" dirty="0">
                <a:solidFill>
                  <a:srgbClr val="9900CC"/>
                </a:solidFill>
              </a:rPr>
              <a:t>区间</a:t>
            </a:r>
            <a:r>
              <a:rPr lang="en-US" altLang="zh-CN" sz="1600" b="1" dirty="0">
                <a:solidFill>
                  <a:srgbClr val="9900CC"/>
                </a:solidFill>
              </a:rPr>
              <a:t>[</a:t>
            </a:r>
            <a:r>
              <a:rPr lang="en-US" altLang="zh-CN" sz="1600" b="1" dirty="0" err="1">
                <a:solidFill>
                  <a:srgbClr val="9900CC"/>
                </a:solidFill>
              </a:rPr>
              <a:t>i</a:t>
            </a:r>
            <a:r>
              <a:rPr lang="en-US" altLang="zh-CN" sz="1600" b="1" dirty="0">
                <a:solidFill>
                  <a:srgbClr val="9900CC"/>
                </a:solidFill>
              </a:rPr>
              <a:t>, </a:t>
            </a:r>
            <a:r>
              <a:rPr lang="en-US" altLang="zh-CN" sz="1600" b="1" dirty="0" err="1">
                <a:solidFill>
                  <a:srgbClr val="9900CC"/>
                </a:solidFill>
              </a:rPr>
              <a:t>i</a:t>
            </a:r>
            <a:r>
              <a:rPr lang="en-US" altLang="zh-CN" sz="1600" b="1" dirty="0">
                <a:solidFill>
                  <a:srgbClr val="9900CC"/>
                </a:solidFill>
              </a:rPr>
              <a:t> + k - 1]</a:t>
            </a:r>
            <a:r>
              <a:rPr lang="zh-CN" altLang="en-US" sz="1600" b="1" dirty="0"/>
              <a:t>（</a:t>
            </a:r>
            <a:r>
              <a:rPr lang="en-US" altLang="zh-CN" sz="1600" b="1" dirty="0" err="1">
                <a:solidFill>
                  <a:srgbClr val="FF0066"/>
                </a:solidFill>
              </a:rPr>
              <a:t>i</a:t>
            </a:r>
            <a:r>
              <a:rPr lang="zh-CN" altLang="en-US" sz="1600" b="1" dirty="0">
                <a:solidFill>
                  <a:srgbClr val="FF0066"/>
                </a:solidFill>
              </a:rPr>
              <a:t>取值的偏移量为</a:t>
            </a:r>
            <a:r>
              <a:rPr lang="en-US" altLang="zh-CN" sz="1600" b="1" dirty="0">
                <a:solidFill>
                  <a:srgbClr val="FF0066"/>
                </a:solidFill>
              </a:rPr>
              <a:t>k</a:t>
            </a:r>
            <a:r>
              <a:rPr lang="zh-CN" altLang="en-US" sz="1600" b="1" dirty="0">
                <a:solidFill>
                  <a:srgbClr val="FF0066"/>
                </a:solidFill>
              </a:rPr>
              <a:t>，最后一个区间的右值域为</a:t>
            </a:r>
            <a:r>
              <a:rPr lang="en-US" altLang="zh-CN" sz="1600" b="1" dirty="0" err="1">
                <a:solidFill>
                  <a:srgbClr val="FF0066"/>
                </a:solidFill>
              </a:rPr>
              <a:t>nums.length</a:t>
            </a:r>
            <a:r>
              <a:rPr lang="en-US" altLang="zh-CN" sz="1600" b="1" dirty="0">
                <a:solidFill>
                  <a:srgbClr val="FF0066"/>
                </a:solidFill>
              </a:rPr>
              <a:t> -  1</a:t>
            </a:r>
            <a:r>
              <a:rPr lang="zh-CN" altLang="en-US" sz="1600" b="1" dirty="0"/>
              <a:t>），记录如下最值：</a:t>
            </a:r>
            <a:endParaRPr lang="zh-CN" altLang="zh-CN" sz="1600" b="1" dirty="0"/>
          </a:p>
          <a:p>
            <a:r>
              <a:rPr lang="en-US" altLang="zh-CN" sz="1600" b="1" dirty="0"/>
              <a:t>2.1 </a:t>
            </a:r>
            <a:r>
              <a:rPr lang="zh-CN" altLang="zh-CN" sz="1600" b="1" dirty="0">
                <a:solidFill>
                  <a:srgbClr val="9900CC"/>
                </a:solidFill>
              </a:rPr>
              <a:t>从左往右，记录</a:t>
            </a:r>
            <a:r>
              <a:rPr lang="zh-CN" altLang="zh-CN" sz="1600" b="1" dirty="0">
                <a:solidFill>
                  <a:srgbClr val="C00000"/>
                </a:solidFill>
              </a:rPr>
              <a:t>当前</a:t>
            </a:r>
            <a:r>
              <a:rPr lang="zh-CN" altLang="en-US" sz="1600" b="1" dirty="0">
                <a:solidFill>
                  <a:srgbClr val="C00000"/>
                </a:solidFill>
              </a:rPr>
              <a:t>区间</a:t>
            </a:r>
            <a:r>
              <a:rPr lang="zh-CN" altLang="en-US" sz="1600" b="1" dirty="0">
                <a:solidFill>
                  <a:srgbClr val="9900CC"/>
                </a:solidFill>
              </a:rPr>
              <a:t>遇到的实时（截止到当前遍历的元素）</a:t>
            </a:r>
            <a:r>
              <a:rPr lang="zh-CN" altLang="zh-CN" sz="1600" b="1" dirty="0">
                <a:solidFill>
                  <a:srgbClr val="9900CC"/>
                </a:solidFill>
              </a:rPr>
              <a:t>最大值，并</a:t>
            </a:r>
            <a:r>
              <a:rPr lang="zh-CN" altLang="en-US" sz="1600" b="1" dirty="0">
                <a:solidFill>
                  <a:srgbClr val="9900CC"/>
                </a:solidFill>
              </a:rPr>
              <a:t>赋值给</a:t>
            </a:r>
            <a:r>
              <a:rPr lang="en-US" altLang="zh-CN" sz="1600" b="1" dirty="0" err="1">
                <a:solidFill>
                  <a:srgbClr val="9900CC"/>
                </a:solidFill>
              </a:rPr>
              <a:t>rightMax</a:t>
            </a:r>
            <a:r>
              <a:rPr lang="en-US" altLang="zh-CN" sz="1600" b="1" dirty="0">
                <a:solidFill>
                  <a:srgbClr val="9900CC"/>
                </a:solidFill>
              </a:rPr>
              <a:t>[</a:t>
            </a:r>
            <a:r>
              <a:rPr lang="en-US" altLang="zh-CN" sz="1600" b="1" dirty="0" err="1">
                <a:solidFill>
                  <a:srgbClr val="9900CC"/>
                </a:solidFill>
              </a:rPr>
              <a:t>i</a:t>
            </a:r>
            <a:r>
              <a:rPr lang="en-US" altLang="zh-CN" sz="1600" b="1" dirty="0">
                <a:solidFill>
                  <a:srgbClr val="9900CC"/>
                </a:solidFill>
              </a:rPr>
              <a:t>]</a:t>
            </a:r>
            <a:r>
              <a:rPr lang="zh-CN" altLang="en-US" sz="1600" b="1" dirty="0">
                <a:solidFill>
                  <a:srgbClr val="9900CC"/>
                </a:solidFill>
              </a:rPr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左起最大值数组</a:t>
            </a:r>
            <a:r>
              <a:rPr lang="zh-CN" altLang="en-US" sz="1600" b="1" dirty="0">
                <a:solidFill>
                  <a:srgbClr val="9900CC"/>
                </a:solidFill>
              </a:rPr>
              <a:t>）</a:t>
            </a:r>
            <a:endParaRPr lang="zh-CN" altLang="zh-CN" sz="1600" b="1" dirty="0">
              <a:solidFill>
                <a:srgbClr val="9900CC"/>
              </a:solidFill>
            </a:endParaRPr>
          </a:p>
          <a:p>
            <a:r>
              <a:rPr lang="en-US" altLang="zh-CN" sz="1600" b="1" dirty="0"/>
              <a:t>2.2 </a:t>
            </a:r>
            <a:r>
              <a:rPr lang="zh-CN" altLang="zh-CN" sz="1600" b="1" dirty="0">
                <a:solidFill>
                  <a:srgbClr val="CC6600"/>
                </a:solidFill>
              </a:rPr>
              <a:t>从右往左，记录</a:t>
            </a:r>
            <a:r>
              <a:rPr lang="zh-CN" altLang="zh-CN" sz="1600" b="1" dirty="0">
                <a:solidFill>
                  <a:srgbClr val="C00000"/>
                </a:solidFill>
              </a:rPr>
              <a:t>当前</a:t>
            </a:r>
            <a:r>
              <a:rPr lang="zh-CN" altLang="en-US" sz="1600" b="1" dirty="0">
                <a:solidFill>
                  <a:srgbClr val="C00000"/>
                </a:solidFill>
              </a:rPr>
              <a:t>区间</a:t>
            </a:r>
            <a:r>
              <a:rPr lang="zh-CN" altLang="en-US" sz="1600" b="1" dirty="0">
                <a:solidFill>
                  <a:srgbClr val="CC6600"/>
                </a:solidFill>
              </a:rPr>
              <a:t>遇到的实时（截止到当前遍历的元素）</a:t>
            </a:r>
            <a:r>
              <a:rPr lang="zh-CN" altLang="zh-CN" sz="1600" b="1" dirty="0">
                <a:solidFill>
                  <a:srgbClr val="CC6600"/>
                </a:solidFill>
              </a:rPr>
              <a:t>最大值，并</a:t>
            </a:r>
            <a:r>
              <a:rPr lang="zh-CN" altLang="en-US" sz="1600" b="1" dirty="0">
                <a:solidFill>
                  <a:srgbClr val="CC6600"/>
                </a:solidFill>
              </a:rPr>
              <a:t>赋值给</a:t>
            </a:r>
            <a:r>
              <a:rPr lang="en-US" altLang="zh-CN" sz="1600" b="1" dirty="0" err="1">
                <a:solidFill>
                  <a:srgbClr val="CC6600"/>
                </a:solidFill>
              </a:rPr>
              <a:t>leftMax</a:t>
            </a:r>
            <a:r>
              <a:rPr lang="en-US" altLang="zh-CN" sz="1600" b="1" dirty="0">
                <a:solidFill>
                  <a:srgbClr val="CC6600"/>
                </a:solidFill>
              </a:rPr>
              <a:t>[</a:t>
            </a:r>
            <a:r>
              <a:rPr lang="en-US" altLang="zh-CN" sz="1600" b="1" dirty="0" err="1">
                <a:solidFill>
                  <a:srgbClr val="CC6600"/>
                </a:solidFill>
              </a:rPr>
              <a:t>i</a:t>
            </a:r>
            <a:r>
              <a:rPr lang="en-US" altLang="zh-CN" sz="1600" b="1" dirty="0">
                <a:solidFill>
                  <a:srgbClr val="CC6600"/>
                </a:solidFill>
              </a:rPr>
              <a:t>]</a:t>
            </a:r>
            <a:r>
              <a:rPr lang="zh-CN" altLang="en-US" sz="1600" b="1" dirty="0">
                <a:solidFill>
                  <a:srgbClr val="CC6600"/>
                </a:solidFill>
              </a:rPr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右起最大值数组</a:t>
            </a:r>
            <a:r>
              <a:rPr lang="zh-CN" altLang="en-US" sz="1600" b="1" dirty="0">
                <a:solidFill>
                  <a:srgbClr val="CC6600"/>
                </a:solidFill>
              </a:rPr>
              <a:t>）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en-US" altLang="zh-CN" sz="1600" b="1" dirty="0"/>
              <a:t>3 </a:t>
            </a:r>
            <a:r>
              <a:rPr lang="zh-CN" altLang="en-US" sz="1600" b="1"/>
              <a:t>对于每个</a:t>
            </a:r>
            <a:r>
              <a:rPr lang="zh-CN" altLang="en-US" sz="1600" b="1">
                <a:solidFill>
                  <a:srgbClr val="C00000"/>
                </a:solidFill>
              </a:rPr>
              <a:t>滑过</a:t>
            </a:r>
            <a:r>
              <a:rPr lang="zh-CN" altLang="en-US" sz="1600" b="1"/>
              <a:t>的</a:t>
            </a:r>
            <a:r>
              <a:rPr lang="zh-CN" altLang="en-US" sz="1600" b="1" dirty="0"/>
              <a:t>区间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 k - 1]</a:t>
            </a:r>
            <a:r>
              <a:rPr lang="zh-CN" altLang="en-US" sz="1600" b="1" dirty="0"/>
              <a:t>（</a:t>
            </a:r>
            <a:r>
              <a:rPr lang="en-US" altLang="zh-CN" sz="1600" b="1" dirty="0" err="1">
                <a:solidFill>
                  <a:srgbClr val="FF0066"/>
                </a:solidFill>
              </a:rPr>
              <a:t>i</a:t>
            </a:r>
            <a:r>
              <a:rPr lang="zh-CN" altLang="en-US" sz="1600" b="1" dirty="0">
                <a:solidFill>
                  <a:srgbClr val="FF0066"/>
                </a:solidFill>
              </a:rPr>
              <a:t>的值域为</a:t>
            </a:r>
            <a:r>
              <a:rPr lang="en-US" altLang="zh-CN" sz="1600" b="1" dirty="0">
                <a:solidFill>
                  <a:srgbClr val="FF0066"/>
                </a:solidFill>
              </a:rPr>
              <a:t>[0, </a:t>
            </a:r>
            <a:r>
              <a:rPr lang="en-US" altLang="zh-CN" sz="1600" b="1" dirty="0" err="1">
                <a:solidFill>
                  <a:srgbClr val="FF0066"/>
                </a:solidFill>
              </a:rPr>
              <a:t>nums.length</a:t>
            </a:r>
            <a:r>
              <a:rPr lang="en-US" altLang="zh-CN" sz="1600" b="1" dirty="0">
                <a:solidFill>
                  <a:srgbClr val="FF0066"/>
                </a:solidFill>
              </a:rPr>
              <a:t> - k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），简记为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, </a:t>
            </a:r>
            <a:r>
              <a:rPr lang="en-US" altLang="zh-CN" sz="16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600" b="1" dirty="0"/>
              <a:t>]</a:t>
            </a:r>
            <a:r>
              <a:rPr lang="zh-CN" altLang="en-US" sz="1600" b="1" dirty="0"/>
              <a:t>（</a:t>
            </a:r>
            <a:r>
              <a:rPr lang="zh-CN" altLang="zh-CN" sz="1600" b="1" dirty="0"/>
              <a:t>可能全在划分的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个</a:t>
            </a:r>
            <a:r>
              <a:rPr lang="zh-CN" altLang="zh-CN" sz="1600" b="1" dirty="0"/>
              <a:t>区间</a:t>
            </a:r>
            <a:r>
              <a:rPr lang="zh-CN" altLang="en-US" sz="1600" b="1" dirty="0"/>
              <a:t>之一</a:t>
            </a:r>
            <a:r>
              <a:rPr lang="zh-CN" altLang="zh-CN" sz="1600" b="1" dirty="0"/>
              <a:t>内，也可能跨</a:t>
            </a:r>
            <a:r>
              <a:rPr lang="zh-CN" altLang="en-US" sz="1600" b="1" dirty="0"/>
              <a:t>相邻的两个</a:t>
            </a:r>
            <a:r>
              <a:rPr lang="zh-CN" altLang="zh-CN" sz="1600" b="1" dirty="0"/>
              <a:t>区间</a:t>
            </a:r>
            <a:r>
              <a:rPr lang="zh-CN" altLang="en-US" sz="1600" b="1" dirty="0"/>
              <a:t>），其</a:t>
            </a:r>
            <a:r>
              <a:rPr lang="zh-CN" altLang="zh-CN" sz="1600" b="1" dirty="0">
                <a:solidFill>
                  <a:srgbClr val="0070C0"/>
                </a:solidFill>
              </a:rPr>
              <a:t>最大值</a:t>
            </a:r>
            <a:r>
              <a:rPr lang="en-US" altLang="zh-CN" sz="1600" b="1" dirty="0" err="1">
                <a:solidFill>
                  <a:srgbClr val="0070C0"/>
                </a:solidFill>
              </a:rPr>
              <a:t>eachMax</a:t>
            </a:r>
            <a:r>
              <a:rPr lang="zh-CN" altLang="en-US" sz="1600" b="1" dirty="0">
                <a:solidFill>
                  <a:srgbClr val="0070C0"/>
                </a:solidFill>
              </a:rPr>
              <a:t>为</a:t>
            </a:r>
            <a:r>
              <a:rPr lang="en-US" altLang="zh-CN" sz="1600" b="1" dirty="0" err="1">
                <a:solidFill>
                  <a:srgbClr val="0070C0"/>
                </a:solidFill>
              </a:rPr>
              <a:t>Math.max</a:t>
            </a:r>
            <a:r>
              <a:rPr lang="en-US" altLang="zh-CN" sz="1600" b="1" dirty="0">
                <a:solidFill>
                  <a:srgbClr val="0070C0"/>
                </a:solidFill>
              </a:rPr>
              <a:t>(</a:t>
            </a:r>
            <a:r>
              <a:rPr lang="en-US" altLang="zh-CN" sz="1600" b="1" dirty="0" err="1">
                <a:solidFill>
                  <a:srgbClr val="0070C0"/>
                </a:solidFill>
              </a:rPr>
              <a:t>leftMax</a:t>
            </a:r>
            <a:r>
              <a:rPr lang="en-US" altLang="zh-CN" sz="1600" b="1" dirty="0">
                <a:solidFill>
                  <a:srgbClr val="0070C0"/>
                </a:solidFill>
              </a:rPr>
              <a:t>[</a:t>
            </a:r>
            <a:r>
              <a:rPr lang="en-US" altLang="zh-CN" sz="1600" b="1" dirty="0" err="1">
                <a:solidFill>
                  <a:srgbClr val="0070C0"/>
                </a:solidFill>
              </a:rPr>
              <a:t>i</a:t>
            </a:r>
            <a:r>
              <a:rPr lang="en-US" altLang="zh-CN" sz="1600" b="1" dirty="0">
                <a:solidFill>
                  <a:srgbClr val="0070C0"/>
                </a:solidFill>
              </a:rPr>
              <a:t>], </a:t>
            </a:r>
            <a:r>
              <a:rPr lang="en-US" altLang="zh-CN" sz="1600" b="1" dirty="0" err="1">
                <a:solidFill>
                  <a:srgbClr val="0070C0"/>
                </a:solidFill>
              </a:rPr>
              <a:t>rightMax</a:t>
            </a:r>
            <a:r>
              <a:rPr lang="en-US" altLang="zh-CN" sz="1600" b="1" dirty="0">
                <a:solidFill>
                  <a:srgbClr val="0070C0"/>
                </a:solidFill>
              </a:rPr>
              <a:t>[</a:t>
            </a:r>
            <a:r>
              <a:rPr lang="en-US" altLang="zh-CN" sz="160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600" b="1" dirty="0">
                <a:solidFill>
                  <a:srgbClr val="0070C0"/>
                </a:solidFill>
              </a:rPr>
              <a:t>])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左边界的右起最大值，右边界的左起最大值，取较大者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zh-CN" altLang="zh-CN" sz="1600" b="1" dirty="0"/>
              <a:t>例如：</a:t>
            </a:r>
            <a:r>
              <a:rPr lang="en-US" altLang="zh-CN" sz="1600" b="1" dirty="0" err="1"/>
              <a:t>nums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1 7 2 6 3 10 5 8 4 9</a:t>
            </a:r>
            <a:r>
              <a:rPr lang="zh-CN" altLang="zh-CN" sz="1600" b="1" dirty="0"/>
              <a:t>，</a:t>
            </a:r>
            <a:r>
              <a:rPr lang="en-US" altLang="zh-CN" sz="1600" b="1" dirty="0"/>
              <a:t>k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4</a:t>
            </a:r>
            <a:endParaRPr lang="zh-CN" altLang="zh-CN" sz="1600" b="1" dirty="0"/>
          </a:p>
          <a:p>
            <a:r>
              <a:rPr lang="en-US" altLang="zh-CN" sz="1600" b="1" dirty="0"/>
              <a:t>1</a:t>
            </a:r>
            <a:r>
              <a:rPr lang="zh-CN" altLang="zh-CN" sz="1600" b="1" dirty="0"/>
              <a:t>、按</a:t>
            </a:r>
            <a:r>
              <a:rPr lang="en-US" altLang="zh-CN" sz="1600" b="1" dirty="0"/>
              <a:t>k</a:t>
            </a:r>
            <a:r>
              <a:rPr lang="zh-CN" altLang="zh-CN" sz="1600" b="1" dirty="0"/>
              <a:t>值划分区间，并计算</a:t>
            </a:r>
            <a:r>
              <a:rPr lang="en-US" altLang="zh-CN" sz="1600" b="1" dirty="0" err="1"/>
              <a:t>rightMax</a:t>
            </a:r>
            <a:r>
              <a:rPr lang="zh-CN" altLang="zh-CN" sz="1600" b="1" dirty="0"/>
              <a:t>和</a:t>
            </a:r>
            <a:r>
              <a:rPr lang="en-US" altLang="zh-CN" sz="1600" b="1" dirty="0" err="1"/>
              <a:t>leftMax</a:t>
            </a:r>
            <a:r>
              <a:rPr lang="zh-CN" altLang="zh-CN" sz="1600" b="1" dirty="0"/>
              <a:t>后</a:t>
            </a:r>
            <a:r>
              <a:rPr lang="zh-CN" altLang="en-US" sz="1600" b="1" dirty="0"/>
              <a:t>，如下图所示。</a:t>
            </a:r>
            <a:endParaRPr lang="en-US" altLang="zh-CN" b="1" dirty="0"/>
          </a:p>
          <a:p>
            <a:r>
              <a:rPr lang="zh-CN" altLang="en-US" sz="1600" b="1" dirty="0"/>
              <a:t>划分的区间为</a:t>
            </a:r>
            <a:r>
              <a:rPr lang="en-US" altLang="zh-CN" sz="1600" b="1" dirty="0"/>
              <a:t>[0, 3], [4, 7], [8, 9]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2</a:t>
            </a:r>
            <a:r>
              <a:rPr lang="zh-CN" altLang="en-US" sz="1600" b="1" dirty="0"/>
              <a:t>、滑动窗口移动到</a:t>
            </a:r>
            <a:r>
              <a:rPr lang="en-US" altLang="zh-CN" sz="1600" b="1" dirty="0"/>
              <a:t>[2, 5]</a:t>
            </a:r>
            <a:r>
              <a:rPr lang="zh-CN" altLang="en-US" sz="1600" b="1" dirty="0"/>
              <a:t>时，当前最大值</a:t>
            </a:r>
            <a:r>
              <a:rPr lang="en-US" altLang="zh-CN" sz="1600" b="1" dirty="0" err="1"/>
              <a:t>Math.max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leftMax</a:t>
            </a:r>
            <a:r>
              <a:rPr lang="en-US" altLang="zh-CN" sz="1600" b="1" dirty="0"/>
              <a:t>[2], </a:t>
            </a:r>
            <a:r>
              <a:rPr lang="en-US" altLang="zh-CN" sz="1600" b="1" dirty="0" err="1"/>
              <a:t>rightMax</a:t>
            </a:r>
            <a:r>
              <a:rPr lang="en-US" altLang="zh-CN" sz="1600" b="1" dirty="0"/>
              <a:t>[5])</a:t>
            </a:r>
            <a:r>
              <a:rPr lang="zh-CN" altLang="en-US" sz="1600" b="1" dirty="0"/>
              <a:t>等于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121A35-C85F-4C74-B9DF-011E2B95F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88" y="0"/>
            <a:ext cx="6088612" cy="6858000"/>
          </a:xfrm>
          <a:prstGeom prst="rect">
            <a:avLst/>
          </a:prstGeom>
        </p:spPr>
      </p:pic>
      <p:pic>
        <p:nvPicPr>
          <p:cNvPr id="7" name="图片 6" descr="D:\QQInfo\343928579\Image\C2C\]}Z[CE{M{VXEUQ9DY0`CGGK.png">
            <a:extLst>
              <a:ext uri="{FF2B5EF4-FFF2-40B4-BE49-F238E27FC236}">
                <a16:creationId xmlns:a16="http://schemas.microsoft.com/office/drawing/2014/main" id="{769823B6-72AD-4C02-9A31-4618DABB31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" y="4585426"/>
            <a:ext cx="4776788" cy="1573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951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597" y="-1922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66033"/>
            <a:ext cx="6274817" cy="34615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400" b="1" cap="none"/>
              <a:t>239. Sliding Window Maximum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231409"/>
            <a:ext cx="612924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700" b="1" dirty="0"/>
              <a:t>解法二：</a:t>
            </a:r>
            <a:r>
              <a:rPr lang="zh-CN" altLang="zh-CN" sz="1700" b="1" dirty="0">
                <a:solidFill>
                  <a:srgbClr val="0000CC"/>
                </a:solidFill>
              </a:rPr>
              <a:t>双端队列</a:t>
            </a:r>
            <a:r>
              <a:rPr lang="zh-CN" altLang="zh-CN" sz="1700" b="1" dirty="0"/>
              <a:t>（时间复杂度</a:t>
            </a:r>
            <a:r>
              <a:rPr lang="en-US" altLang="zh-CN" sz="1700" b="1" dirty="0"/>
              <a:t>O(n)</a:t>
            </a:r>
            <a:r>
              <a:rPr lang="zh-CN" altLang="zh-CN" sz="1700" b="1" dirty="0"/>
              <a:t>，空间复杂度</a:t>
            </a:r>
            <a:r>
              <a:rPr lang="en-US" altLang="zh-CN" sz="1700" b="1" dirty="0"/>
              <a:t>O(n)</a:t>
            </a:r>
            <a:r>
              <a:rPr lang="zh-CN" altLang="zh-CN" sz="1700" b="1" dirty="0"/>
              <a:t>）</a:t>
            </a:r>
          </a:p>
          <a:p>
            <a:r>
              <a:rPr lang="zh-CN" altLang="zh-CN" sz="1700" b="1" dirty="0">
                <a:solidFill>
                  <a:srgbClr val="9900CC"/>
                </a:solidFill>
              </a:rPr>
              <a:t>队列中存元素下标</a:t>
            </a:r>
            <a:r>
              <a:rPr lang="zh-CN" altLang="en-US" sz="1700" b="1" dirty="0">
                <a:solidFill>
                  <a:srgbClr val="9900CC"/>
                </a:solidFill>
              </a:rPr>
              <a:t>，操作的区间为</a:t>
            </a:r>
            <a:r>
              <a:rPr lang="en-US" altLang="zh-CN" sz="1700" b="1" dirty="0">
                <a:solidFill>
                  <a:srgbClr val="9900CC"/>
                </a:solidFill>
              </a:rPr>
              <a:t>[</a:t>
            </a:r>
            <a:r>
              <a:rPr lang="en-US" altLang="zh-CN" sz="1700" b="1" dirty="0" err="1">
                <a:solidFill>
                  <a:srgbClr val="9900CC"/>
                </a:solidFill>
              </a:rPr>
              <a:t>i</a:t>
            </a:r>
            <a:r>
              <a:rPr lang="en-US" altLang="zh-CN" sz="1700" b="1" dirty="0">
                <a:solidFill>
                  <a:srgbClr val="9900CC"/>
                </a:solidFill>
              </a:rPr>
              <a:t> - k + 1, </a:t>
            </a:r>
            <a:r>
              <a:rPr lang="en-US" altLang="zh-CN" sz="1700" b="1" dirty="0" err="1">
                <a:solidFill>
                  <a:srgbClr val="9900CC"/>
                </a:solidFill>
              </a:rPr>
              <a:t>i</a:t>
            </a:r>
            <a:r>
              <a:rPr lang="en-US" altLang="zh-CN" sz="1700" b="1" dirty="0">
                <a:solidFill>
                  <a:srgbClr val="9900CC"/>
                </a:solidFill>
              </a:rPr>
              <a:t>]</a:t>
            </a:r>
            <a:endParaRPr lang="zh-CN" altLang="zh-CN" sz="1700" b="1" dirty="0">
              <a:solidFill>
                <a:srgbClr val="9900CC"/>
              </a:solidFill>
            </a:endParaRPr>
          </a:p>
          <a:p>
            <a:r>
              <a:rPr lang="en-US" altLang="zh-CN" sz="1700" b="1" dirty="0"/>
              <a:t>1 </a:t>
            </a:r>
            <a:r>
              <a:rPr lang="zh-CN" altLang="zh-CN" sz="1700" b="1" dirty="0"/>
              <a:t>队首元素值小于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- k + 1</a:t>
            </a:r>
            <a:r>
              <a:rPr lang="zh-CN" altLang="zh-CN" sz="1700" b="1" dirty="0"/>
              <a:t>，则删除队首元素（</a:t>
            </a:r>
            <a:r>
              <a:rPr lang="zh-CN" altLang="zh-CN" sz="1700" b="1" dirty="0">
                <a:solidFill>
                  <a:srgbClr val="FF0066"/>
                </a:solidFill>
              </a:rPr>
              <a:t>把不在目标区域的值删掉</a:t>
            </a:r>
            <a:r>
              <a:rPr lang="zh-CN" altLang="zh-CN" sz="1700" b="1" dirty="0"/>
              <a:t>）</a:t>
            </a:r>
          </a:p>
          <a:p>
            <a:r>
              <a:rPr lang="en-US" altLang="zh-CN" sz="1700" b="1" dirty="0"/>
              <a:t>2 </a:t>
            </a:r>
            <a:r>
              <a:rPr lang="zh-CN" altLang="zh-CN" sz="1700" b="1" dirty="0"/>
              <a:t>队尾元素对应的</a:t>
            </a:r>
            <a:r>
              <a:rPr lang="en-US" altLang="zh-CN" sz="1700" b="1" dirty="0" err="1"/>
              <a:t>nums</a:t>
            </a:r>
            <a:r>
              <a:rPr lang="zh-CN" altLang="zh-CN" sz="1700" b="1" dirty="0"/>
              <a:t>值小于</a:t>
            </a:r>
            <a:r>
              <a:rPr lang="en-US" altLang="zh-CN" sz="1700" b="1" dirty="0" err="1"/>
              <a:t>nums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</a:t>
            </a:r>
            <a:r>
              <a:rPr lang="zh-CN" altLang="zh-CN" sz="1700" b="1" dirty="0"/>
              <a:t>的元素，全删掉（</a:t>
            </a:r>
            <a:r>
              <a:rPr lang="en-US" altLang="zh-CN" sz="1700" b="1" dirty="0" err="1">
                <a:solidFill>
                  <a:srgbClr val="CC6600"/>
                </a:solidFill>
              </a:rPr>
              <a:t>nums</a:t>
            </a:r>
            <a:r>
              <a:rPr lang="en-US" altLang="zh-CN" sz="1700" b="1" dirty="0">
                <a:solidFill>
                  <a:srgbClr val="CC6600"/>
                </a:solidFill>
              </a:rPr>
              <a:t>[</a:t>
            </a:r>
            <a:r>
              <a:rPr lang="en-US" altLang="zh-CN" sz="1700" b="1" dirty="0" err="1">
                <a:solidFill>
                  <a:srgbClr val="CC6600"/>
                </a:solidFill>
              </a:rPr>
              <a:t>i</a:t>
            </a:r>
            <a:r>
              <a:rPr lang="en-US" altLang="zh-CN" sz="1700" b="1" dirty="0">
                <a:solidFill>
                  <a:srgbClr val="CC6600"/>
                </a:solidFill>
              </a:rPr>
              <a:t>]</a:t>
            </a:r>
            <a:r>
              <a:rPr lang="zh-CN" altLang="zh-CN" sz="1700" b="1" dirty="0">
                <a:solidFill>
                  <a:srgbClr val="CC6600"/>
                </a:solidFill>
              </a:rPr>
              <a:t>与排在其前面的比它小的元素比，显然是最大的，那些元素不可能是目标区域的最大值</a:t>
            </a:r>
            <a:r>
              <a:rPr lang="zh-CN" altLang="zh-CN" sz="1700" b="1" dirty="0"/>
              <a:t>）</a:t>
            </a:r>
          </a:p>
          <a:p>
            <a:r>
              <a:rPr lang="en-US" altLang="zh-CN" sz="1700" b="1" dirty="0"/>
              <a:t>3 </a:t>
            </a:r>
            <a:r>
              <a:rPr lang="zh-CN" altLang="zh-CN" sz="1700" b="1" dirty="0"/>
              <a:t>将</a:t>
            </a:r>
            <a:r>
              <a:rPr lang="en-US" altLang="zh-CN" sz="1700" b="1" dirty="0" err="1"/>
              <a:t>nums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</a:t>
            </a:r>
            <a:r>
              <a:rPr lang="zh-CN" altLang="zh-CN" sz="1700" b="1" dirty="0"/>
              <a:t>入队列</a:t>
            </a:r>
          </a:p>
          <a:p>
            <a:r>
              <a:rPr lang="en-US" altLang="zh-CN" sz="1700" b="1" dirty="0"/>
              <a:t>4 </a:t>
            </a:r>
            <a:r>
              <a:rPr lang="zh-CN" altLang="zh-CN" sz="1700" b="1" dirty="0">
                <a:solidFill>
                  <a:srgbClr val="9900CC"/>
                </a:solidFill>
              </a:rPr>
              <a:t>如果队首元素值大于等于</a:t>
            </a:r>
            <a:r>
              <a:rPr lang="en-US" altLang="zh-CN" sz="1700" b="1" dirty="0">
                <a:solidFill>
                  <a:srgbClr val="9900CC"/>
                </a:solidFill>
              </a:rPr>
              <a:t>k - 1</a:t>
            </a:r>
            <a:r>
              <a:rPr lang="zh-CN" altLang="zh-CN" sz="1700" b="1" dirty="0">
                <a:solidFill>
                  <a:srgbClr val="9900CC"/>
                </a:solidFill>
              </a:rPr>
              <a:t>，则说明滑动窗口中的最大值，已经可以输出</a:t>
            </a:r>
            <a:r>
              <a:rPr lang="zh-CN" altLang="zh-CN" sz="1700" b="1" dirty="0"/>
              <a:t>，</a:t>
            </a:r>
            <a:r>
              <a:rPr lang="zh-CN" altLang="zh-CN" sz="1700" b="1" dirty="0">
                <a:solidFill>
                  <a:srgbClr val="009900"/>
                </a:solidFill>
              </a:rPr>
              <a:t>将队首元素对应的</a:t>
            </a:r>
            <a:r>
              <a:rPr lang="en-US" altLang="zh-CN" sz="1700" b="1" dirty="0" err="1">
                <a:solidFill>
                  <a:srgbClr val="009900"/>
                </a:solidFill>
              </a:rPr>
              <a:t>nums</a:t>
            </a:r>
            <a:r>
              <a:rPr lang="zh-CN" altLang="zh-CN" sz="1700" b="1" dirty="0">
                <a:solidFill>
                  <a:srgbClr val="009900"/>
                </a:solidFill>
              </a:rPr>
              <a:t>值，存结果数组中</a:t>
            </a:r>
            <a:r>
              <a:rPr lang="zh-CN" altLang="zh-CN" sz="1700" b="1" dirty="0"/>
              <a:t>。</a:t>
            </a:r>
          </a:p>
          <a:p>
            <a:r>
              <a:rPr lang="en-US" altLang="zh-CN" sz="1700" b="1" dirty="0"/>
              <a:t>5 </a:t>
            </a:r>
            <a:r>
              <a:rPr lang="zh-CN" altLang="zh-CN" sz="1700" b="1" dirty="0"/>
              <a:t>返回结果数组</a:t>
            </a:r>
          </a:p>
          <a:p>
            <a:r>
              <a:rPr lang="en-US" altLang="zh-CN" sz="1700" b="1" dirty="0"/>
              <a:t> </a:t>
            </a:r>
            <a:endParaRPr lang="zh-CN" altLang="zh-CN" sz="1700" b="1" dirty="0"/>
          </a:p>
          <a:p>
            <a:r>
              <a:rPr lang="zh-CN" altLang="zh-CN" sz="1700" b="1" dirty="0"/>
              <a:t>例如：</a:t>
            </a:r>
            <a:r>
              <a:rPr lang="en-US" altLang="zh-CN" sz="1700" b="1" dirty="0" err="1"/>
              <a:t>nums</a:t>
            </a:r>
            <a:r>
              <a:rPr lang="zh-CN" altLang="zh-CN" sz="1700" b="1" dirty="0"/>
              <a:t>为</a:t>
            </a:r>
            <a:r>
              <a:rPr lang="en-US" altLang="zh-CN" sz="1700" b="1" dirty="0"/>
              <a:t>1 7 2 6 3 10 5 8 4 9</a:t>
            </a:r>
            <a:r>
              <a:rPr lang="zh-CN" altLang="zh-CN" sz="1700" b="1" dirty="0"/>
              <a:t>，</a:t>
            </a:r>
            <a:r>
              <a:rPr lang="en-US" altLang="zh-CN" sz="1700" b="1" dirty="0"/>
              <a:t>k</a:t>
            </a:r>
            <a:r>
              <a:rPr lang="zh-CN" altLang="zh-CN" sz="1700" b="1" dirty="0"/>
              <a:t>为</a:t>
            </a:r>
            <a:r>
              <a:rPr lang="en-US" altLang="zh-CN" sz="1700" b="1" dirty="0"/>
              <a:t>4</a:t>
            </a:r>
            <a:endParaRPr lang="zh-CN" altLang="zh-CN" sz="1700" b="1" dirty="0"/>
          </a:p>
          <a:p>
            <a:r>
              <a:rPr lang="en-US" altLang="zh-CN" sz="1700" b="1" dirty="0"/>
              <a:t>1</a:t>
            </a:r>
            <a:r>
              <a:rPr lang="zh-CN" altLang="zh-CN" sz="1700" b="1" dirty="0"/>
              <a:t>：入队列，窗口中只有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个元素，此时队列中有：</a:t>
            </a:r>
            <a:r>
              <a:rPr lang="en-US" altLang="zh-CN" sz="1700" b="1" dirty="0"/>
              <a:t>1</a:t>
            </a:r>
            <a:endParaRPr lang="zh-CN" altLang="zh-CN" sz="1700" b="1" dirty="0"/>
          </a:p>
          <a:p>
            <a:r>
              <a:rPr lang="en-US" altLang="zh-CN" sz="1700" b="1" dirty="0"/>
              <a:t>7</a:t>
            </a:r>
            <a:r>
              <a:rPr lang="zh-CN" altLang="zh-CN" sz="1700" b="1" dirty="0"/>
              <a:t>：先让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出队列，再让</a:t>
            </a:r>
            <a:r>
              <a:rPr lang="en-US" altLang="zh-CN" sz="1700" b="1" dirty="0"/>
              <a:t>7</a:t>
            </a:r>
            <a:r>
              <a:rPr lang="zh-CN" altLang="zh-CN" sz="1700" b="1" dirty="0"/>
              <a:t>入队列，因为</a:t>
            </a:r>
            <a:r>
              <a:rPr lang="en-US" altLang="zh-CN" sz="1700" b="1" dirty="0"/>
              <a:t>7</a:t>
            </a:r>
            <a:r>
              <a:rPr lang="zh-CN" altLang="zh-CN" sz="1700" b="1" dirty="0"/>
              <a:t>已经进入窗口，</a:t>
            </a:r>
            <a:r>
              <a:rPr lang="en-US" altLang="zh-CN" sz="1700" b="1" dirty="0"/>
              <a:t>1</a:t>
            </a:r>
            <a:r>
              <a:rPr lang="zh-CN" altLang="zh-CN" sz="1700" b="1" dirty="0"/>
              <a:t>就不可能是本窗口的最大值，窗口中有</a:t>
            </a:r>
            <a:r>
              <a:rPr lang="en-US" altLang="zh-CN" sz="1700" b="1" dirty="0"/>
              <a:t>2</a:t>
            </a:r>
            <a:r>
              <a:rPr lang="zh-CN" altLang="zh-CN" sz="1700" b="1" dirty="0"/>
              <a:t>个元素，此时队列中有：</a:t>
            </a:r>
            <a:r>
              <a:rPr lang="en-US" altLang="zh-CN" sz="1700" b="1" dirty="0"/>
              <a:t>7</a:t>
            </a:r>
            <a:endParaRPr lang="zh-CN" altLang="zh-CN" sz="1700" b="1" dirty="0"/>
          </a:p>
          <a:p>
            <a:r>
              <a:rPr lang="en-US" altLang="zh-CN" sz="1700" b="1" dirty="0"/>
              <a:t>2</a:t>
            </a:r>
            <a:r>
              <a:rPr lang="zh-CN" altLang="zh-CN" sz="1700" b="1" dirty="0"/>
              <a:t>：入队列，窗口中有</a:t>
            </a:r>
            <a:r>
              <a:rPr lang="en-US" altLang="zh-CN" sz="1700" b="1" dirty="0"/>
              <a:t>3</a:t>
            </a:r>
            <a:r>
              <a:rPr lang="zh-CN" altLang="zh-CN" sz="1700" b="1" dirty="0"/>
              <a:t>个元素，队列中有：</a:t>
            </a:r>
            <a:r>
              <a:rPr lang="en-US" altLang="zh-CN" sz="1700" b="1" dirty="0"/>
              <a:t>7, 2</a:t>
            </a:r>
            <a:endParaRPr lang="zh-CN" altLang="zh-CN" sz="1700" b="1" dirty="0"/>
          </a:p>
          <a:p>
            <a:r>
              <a:rPr lang="en-US" altLang="zh-CN" sz="1700" b="1" dirty="0"/>
              <a:t>6</a:t>
            </a:r>
            <a:r>
              <a:rPr lang="zh-CN" altLang="zh-CN" sz="1700" b="1" dirty="0"/>
              <a:t>：先让</a:t>
            </a:r>
            <a:r>
              <a:rPr lang="en-US" altLang="zh-CN" sz="1700" b="1" dirty="0"/>
              <a:t>2</a:t>
            </a:r>
            <a:r>
              <a:rPr lang="zh-CN" altLang="zh-CN" sz="1700" b="1" dirty="0"/>
              <a:t>出队列，再让</a:t>
            </a:r>
            <a:r>
              <a:rPr lang="en-US" altLang="zh-CN" sz="1700" b="1" dirty="0"/>
              <a:t>6</a:t>
            </a:r>
            <a:r>
              <a:rPr lang="zh-CN" altLang="zh-CN" sz="1700" b="1" dirty="0"/>
              <a:t>入队列，窗口中有</a:t>
            </a:r>
            <a:r>
              <a:rPr lang="en-US" altLang="zh-CN" sz="1700" b="1" dirty="0"/>
              <a:t>4</a:t>
            </a:r>
            <a:r>
              <a:rPr lang="zh-CN" altLang="zh-CN" sz="1700" b="1" dirty="0"/>
              <a:t>个元素，队列中有</a:t>
            </a:r>
            <a:r>
              <a:rPr lang="en-US" altLang="zh-CN" sz="1700" b="1" dirty="0"/>
              <a:t>7, 6</a:t>
            </a:r>
            <a:r>
              <a:rPr lang="zh-CN" altLang="zh-CN" sz="1700" b="1" dirty="0"/>
              <a:t>；此时，输出第一个最大值</a:t>
            </a:r>
            <a:r>
              <a:rPr lang="en-US" altLang="zh-CN" sz="1700" b="1" dirty="0"/>
              <a:t>7</a:t>
            </a:r>
            <a:r>
              <a:rPr lang="zh-CN" altLang="zh-CN" sz="1700" b="1" dirty="0"/>
              <a:t>（队首元素）；此后，窗口中都有</a:t>
            </a:r>
            <a:r>
              <a:rPr lang="en-US" altLang="zh-CN" sz="1700" b="1" dirty="0"/>
              <a:t>4</a:t>
            </a:r>
            <a:r>
              <a:rPr lang="zh-CN" altLang="zh-CN" sz="1700" b="1" dirty="0"/>
              <a:t>个元素，需要输出每个窗口的最大值（队首元素）</a:t>
            </a:r>
          </a:p>
          <a:p>
            <a:r>
              <a:rPr lang="en-US" altLang="zh-CN" sz="1700" b="1" dirty="0"/>
              <a:t>3</a:t>
            </a:r>
            <a:r>
              <a:rPr lang="zh-CN" altLang="zh-CN" sz="1700" b="1" dirty="0"/>
              <a:t>：入队列，队列中有</a:t>
            </a:r>
            <a:r>
              <a:rPr lang="en-US" altLang="zh-CN" sz="1700" b="1" dirty="0"/>
              <a:t>7, 6, 3</a:t>
            </a:r>
            <a:r>
              <a:rPr lang="zh-CN" altLang="zh-CN" sz="1700" b="1" dirty="0"/>
              <a:t>，输出最大值</a:t>
            </a:r>
            <a:r>
              <a:rPr lang="en-US" altLang="zh-CN" sz="1700" b="1" dirty="0"/>
              <a:t>7</a:t>
            </a:r>
            <a:endParaRPr lang="zh-CN" altLang="zh-CN" sz="1700" b="1" dirty="0"/>
          </a:p>
          <a:p>
            <a:r>
              <a:rPr lang="en-US" altLang="zh-CN" sz="1700" b="1" dirty="0"/>
              <a:t>10</a:t>
            </a:r>
            <a:r>
              <a:rPr lang="zh-CN" altLang="zh-CN" sz="1700" b="1" dirty="0"/>
              <a:t>：先让</a:t>
            </a:r>
            <a:r>
              <a:rPr lang="en-US" altLang="zh-CN" sz="1700" b="1" dirty="0"/>
              <a:t>7</a:t>
            </a:r>
            <a:r>
              <a:rPr lang="zh-CN" altLang="zh-CN" sz="1700" b="1" dirty="0"/>
              <a:t>出队列，因为窗口已经滑过</a:t>
            </a:r>
            <a:r>
              <a:rPr lang="en-US" altLang="zh-CN" sz="1700" b="1" dirty="0"/>
              <a:t>7</a:t>
            </a:r>
            <a:r>
              <a:rPr lang="zh-CN" altLang="zh-CN" sz="1700" b="1" dirty="0"/>
              <a:t>；再让</a:t>
            </a:r>
            <a:r>
              <a:rPr lang="en-US" altLang="zh-CN" sz="1700" b="1" dirty="0"/>
              <a:t>6, 3</a:t>
            </a:r>
            <a:r>
              <a:rPr lang="zh-CN" altLang="zh-CN" sz="1700" b="1" dirty="0"/>
              <a:t>出队列，接着让</a:t>
            </a:r>
            <a:r>
              <a:rPr lang="en-US" altLang="zh-CN" sz="1700" b="1" dirty="0"/>
              <a:t>10</a:t>
            </a:r>
            <a:r>
              <a:rPr lang="zh-CN" altLang="zh-CN" sz="1700" b="1" dirty="0"/>
              <a:t>入队列，此时，队列中有</a:t>
            </a:r>
            <a:r>
              <a:rPr lang="en-US" altLang="zh-CN" sz="1700" b="1" dirty="0"/>
              <a:t>10</a:t>
            </a:r>
            <a:r>
              <a:rPr lang="zh-CN" altLang="zh-CN" sz="1700" b="1" dirty="0"/>
              <a:t>，输出最大值</a:t>
            </a:r>
            <a:r>
              <a:rPr lang="en-US" altLang="zh-CN" sz="1700" b="1" dirty="0"/>
              <a:t>10</a:t>
            </a:r>
            <a:endParaRPr lang="zh-CN" altLang="zh-CN" sz="1700" b="1" dirty="0"/>
          </a:p>
          <a:p>
            <a:r>
              <a:rPr lang="zh-CN" altLang="zh-CN" sz="1700" b="1" dirty="0"/>
              <a:t>以此类推，直到遍历完</a:t>
            </a:r>
            <a:r>
              <a:rPr lang="en-US" altLang="zh-CN" sz="1700" b="1" dirty="0" err="1"/>
              <a:t>nums</a:t>
            </a:r>
            <a:r>
              <a:rPr lang="zh-CN" altLang="zh-CN" sz="1700" b="1" dirty="0"/>
              <a:t>数组。</a:t>
            </a:r>
            <a:endParaRPr lang="en-US" altLang="zh-CN" sz="17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CDCC16-7891-4F60-94BA-6C839B232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45" y="528852"/>
            <a:ext cx="6062755" cy="56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2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923" y="114550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54. Spiral Matrix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25CBE-9D60-426C-9F77-E256A76D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83" y="567229"/>
            <a:ext cx="8252260" cy="62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9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54. Spiral Matrix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70266" y="708445"/>
            <a:ext cx="70901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按序遍历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如果参数为</a:t>
            </a:r>
            <a:r>
              <a:rPr lang="en-US" altLang="zh-CN" b="1" dirty="0"/>
              <a:t>null</a:t>
            </a:r>
            <a:r>
              <a:rPr lang="zh-CN" altLang="en-US" b="1" dirty="0"/>
              <a:t>或者空，返回空链表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定义上下左右四个边界，并进行初始化</a:t>
            </a:r>
            <a:r>
              <a:rPr lang="zh-CN" altLang="en-US" b="1" dirty="0"/>
              <a:t>，</a:t>
            </a:r>
            <a:r>
              <a:rPr lang="en-US" altLang="zh-CN" b="1" dirty="0" err="1"/>
              <a:t>leftLimit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/>
              <a:t>rightLimit</a:t>
            </a:r>
            <a:r>
              <a:rPr lang="zh-CN" altLang="en-US" b="1" dirty="0"/>
              <a:t>为</a:t>
            </a:r>
            <a:r>
              <a:rPr lang="en-US" altLang="zh-CN" b="1" dirty="0"/>
              <a:t>matrix[0].length – 1</a:t>
            </a:r>
            <a:r>
              <a:rPr lang="zh-CN" altLang="en-US" b="1" dirty="0"/>
              <a:t>，</a:t>
            </a:r>
            <a:r>
              <a:rPr lang="en-US" altLang="zh-CN" b="1" dirty="0" err="1"/>
              <a:t>topLimit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/>
              <a:t>bottomLimit</a:t>
            </a:r>
            <a:r>
              <a:rPr lang="zh-CN" altLang="en-US" b="1" dirty="0"/>
              <a:t>为</a:t>
            </a:r>
            <a:r>
              <a:rPr lang="en-US" altLang="zh-CN" b="1" dirty="0" err="1"/>
              <a:t>matrix.length</a:t>
            </a:r>
            <a:r>
              <a:rPr lang="en-US" altLang="zh-CN" b="1" dirty="0"/>
              <a:t> – 1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循环执行如下操作：</a:t>
            </a:r>
          </a:p>
          <a:p>
            <a:r>
              <a:rPr lang="en-US" altLang="zh-CN" b="1" dirty="0"/>
              <a:t>	2.1 </a:t>
            </a:r>
            <a:r>
              <a:rPr lang="zh-CN" altLang="en-US" b="1" dirty="0">
                <a:solidFill>
                  <a:srgbClr val="CC6600"/>
                </a:solidFill>
              </a:rPr>
              <a:t>从左往右，遍历第</a:t>
            </a:r>
            <a:r>
              <a:rPr lang="en-US" altLang="zh-CN" b="1" dirty="0" err="1">
                <a:solidFill>
                  <a:srgbClr val="CC6600"/>
                </a:solidFill>
              </a:rPr>
              <a:t>topLimit</a:t>
            </a:r>
            <a:r>
              <a:rPr lang="zh-CN" altLang="en-US" b="1" dirty="0">
                <a:solidFill>
                  <a:srgbClr val="CC6600"/>
                </a:solidFill>
              </a:rPr>
              <a:t>行</a:t>
            </a:r>
            <a:r>
              <a:rPr lang="zh-CN" altLang="en-US" b="1" dirty="0"/>
              <a:t>，从</a:t>
            </a:r>
            <a:r>
              <a:rPr lang="en-US" altLang="zh-CN" b="1" dirty="0" err="1"/>
              <a:t>leftLimit</a:t>
            </a:r>
            <a:r>
              <a:rPr lang="zh-CN" altLang="en-US" b="1" dirty="0"/>
              <a:t>遍历至</a:t>
            </a:r>
            <a:r>
              <a:rPr lang="en-US" altLang="zh-CN" b="1" dirty="0" err="1"/>
              <a:t>rightLimit</a:t>
            </a:r>
            <a:r>
              <a:rPr lang="zh-CN" altLang="en-US" b="1" dirty="0"/>
              <a:t>，并存入结果集，</a:t>
            </a:r>
            <a:r>
              <a:rPr lang="en-US" altLang="zh-CN" b="1" dirty="0" err="1">
                <a:solidFill>
                  <a:srgbClr val="009900"/>
                </a:solidFill>
              </a:rPr>
              <a:t>topLimit</a:t>
            </a:r>
            <a:r>
              <a:rPr lang="en-US" altLang="zh-CN" b="1" dirty="0">
                <a:solidFill>
                  <a:srgbClr val="009900"/>
                </a:solidFill>
              </a:rPr>
              <a:t>++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66"/>
                </a:solidFill>
              </a:rPr>
              <a:t>如果边界非法，则跳出</a:t>
            </a:r>
          </a:p>
          <a:p>
            <a:r>
              <a:rPr lang="en-US" altLang="zh-CN" b="1" dirty="0"/>
              <a:t>	2.2 </a:t>
            </a:r>
            <a:r>
              <a:rPr lang="zh-CN" altLang="en-US" b="1" dirty="0">
                <a:solidFill>
                  <a:srgbClr val="CC6600"/>
                </a:solidFill>
              </a:rPr>
              <a:t>从上往下，遍历第</a:t>
            </a:r>
            <a:r>
              <a:rPr lang="en-US" altLang="zh-CN" b="1" dirty="0" err="1">
                <a:solidFill>
                  <a:srgbClr val="CC6600"/>
                </a:solidFill>
              </a:rPr>
              <a:t>rightLimit</a:t>
            </a:r>
            <a:r>
              <a:rPr lang="zh-CN" altLang="en-US" b="1" dirty="0">
                <a:solidFill>
                  <a:srgbClr val="CC6600"/>
                </a:solidFill>
              </a:rPr>
              <a:t>列</a:t>
            </a:r>
            <a:r>
              <a:rPr lang="zh-CN" altLang="en-US" b="1" dirty="0"/>
              <a:t>，从</a:t>
            </a:r>
            <a:r>
              <a:rPr lang="en-US" altLang="zh-CN" b="1" dirty="0" err="1"/>
              <a:t>topLimit</a:t>
            </a:r>
            <a:r>
              <a:rPr lang="zh-CN" altLang="en-US" b="1" dirty="0"/>
              <a:t>遍历至</a:t>
            </a:r>
            <a:r>
              <a:rPr lang="en-US" altLang="zh-CN" b="1" dirty="0" err="1"/>
              <a:t>bottomLimit</a:t>
            </a:r>
            <a:r>
              <a:rPr lang="zh-CN" altLang="en-US" b="1" dirty="0"/>
              <a:t>，并存入结果集，</a:t>
            </a:r>
            <a:r>
              <a:rPr lang="en-US" altLang="zh-CN" b="1" dirty="0" err="1">
                <a:solidFill>
                  <a:srgbClr val="009900"/>
                </a:solidFill>
              </a:rPr>
              <a:t>rightLimit</a:t>
            </a:r>
            <a:r>
              <a:rPr lang="en-US" altLang="zh-CN" b="1" dirty="0">
                <a:solidFill>
                  <a:srgbClr val="009900"/>
                </a:solidFill>
              </a:rPr>
              <a:t>- -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66"/>
                </a:solidFill>
              </a:rPr>
              <a:t>如果边界非法，则跳出</a:t>
            </a:r>
          </a:p>
          <a:p>
            <a:r>
              <a:rPr lang="en-US" altLang="zh-CN" b="1" dirty="0"/>
              <a:t>	2.3 </a:t>
            </a:r>
            <a:r>
              <a:rPr lang="zh-CN" altLang="en-US" b="1" dirty="0">
                <a:solidFill>
                  <a:srgbClr val="CC6600"/>
                </a:solidFill>
              </a:rPr>
              <a:t>从右往左，遍历第</a:t>
            </a:r>
            <a:r>
              <a:rPr lang="en-US" altLang="zh-CN" b="1" dirty="0" err="1">
                <a:solidFill>
                  <a:srgbClr val="CC6600"/>
                </a:solidFill>
              </a:rPr>
              <a:t>bottomLimit</a:t>
            </a:r>
            <a:r>
              <a:rPr lang="zh-CN" altLang="en-US" b="1" dirty="0">
                <a:solidFill>
                  <a:srgbClr val="CC6600"/>
                </a:solidFill>
              </a:rPr>
              <a:t>行</a:t>
            </a:r>
            <a:r>
              <a:rPr lang="zh-CN" altLang="en-US" b="1" dirty="0"/>
              <a:t>，从</a:t>
            </a:r>
            <a:r>
              <a:rPr lang="en-US" altLang="zh-CN" b="1" dirty="0" err="1"/>
              <a:t>rightLimit</a:t>
            </a:r>
            <a:r>
              <a:rPr lang="zh-CN" altLang="en-US" b="1" dirty="0"/>
              <a:t>遍历至</a:t>
            </a:r>
            <a:r>
              <a:rPr lang="en-US" altLang="zh-CN" b="1" dirty="0" err="1"/>
              <a:t>leftLimit</a:t>
            </a:r>
            <a:r>
              <a:rPr lang="zh-CN" altLang="en-US" b="1" dirty="0"/>
              <a:t>，并存入结果集，</a:t>
            </a:r>
            <a:r>
              <a:rPr lang="en-US" altLang="zh-CN" b="1" dirty="0" err="1">
                <a:solidFill>
                  <a:srgbClr val="009900"/>
                </a:solidFill>
              </a:rPr>
              <a:t>bottomLimit</a:t>
            </a:r>
            <a:r>
              <a:rPr lang="en-US" altLang="zh-CN" b="1" dirty="0">
                <a:solidFill>
                  <a:srgbClr val="009900"/>
                </a:solidFill>
              </a:rPr>
              <a:t>- -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66"/>
                </a:solidFill>
              </a:rPr>
              <a:t>如果边界非法，则跳出</a:t>
            </a:r>
          </a:p>
          <a:p>
            <a:r>
              <a:rPr lang="en-US" altLang="zh-CN" b="1" dirty="0"/>
              <a:t>	2.4 </a:t>
            </a:r>
            <a:r>
              <a:rPr lang="zh-CN" altLang="en-US" b="1" dirty="0">
                <a:solidFill>
                  <a:srgbClr val="CC6600"/>
                </a:solidFill>
              </a:rPr>
              <a:t>从下往上，遍历第</a:t>
            </a:r>
            <a:r>
              <a:rPr lang="en-US" altLang="zh-CN" b="1" dirty="0" err="1">
                <a:solidFill>
                  <a:srgbClr val="CC6600"/>
                </a:solidFill>
              </a:rPr>
              <a:t>leftLimit</a:t>
            </a:r>
            <a:r>
              <a:rPr lang="zh-CN" altLang="en-US" b="1" dirty="0">
                <a:solidFill>
                  <a:srgbClr val="CC6600"/>
                </a:solidFill>
              </a:rPr>
              <a:t>列</a:t>
            </a:r>
            <a:r>
              <a:rPr lang="zh-CN" altLang="en-US" b="1" dirty="0"/>
              <a:t>，从</a:t>
            </a:r>
            <a:r>
              <a:rPr lang="en-US" altLang="zh-CN" b="1" dirty="0" err="1"/>
              <a:t>bottomLimit</a:t>
            </a:r>
            <a:r>
              <a:rPr lang="zh-CN" altLang="en-US" b="1" dirty="0"/>
              <a:t>遍历至</a:t>
            </a:r>
            <a:r>
              <a:rPr lang="en-US" altLang="zh-CN" b="1" dirty="0" err="1"/>
              <a:t>topLimit</a:t>
            </a:r>
            <a:r>
              <a:rPr lang="zh-CN" altLang="en-US" b="1" dirty="0"/>
              <a:t>，并存入结果集，</a:t>
            </a:r>
            <a:r>
              <a:rPr lang="en-US" altLang="zh-CN" b="1" dirty="0" err="1">
                <a:solidFill>
                  <a:srgbClr val="009900"/>
                </a:solidFill>
              </a:rPr>
              <a:t>leftLimit</a:t>
            </a:r>
            <a:r>
              <a:rPr lang="en-US" altLang="zh-CN" b="1" dirty="0">
                <a:solidFill>
                  <a:srgbClr val="009900"/>
                </a:solidFill>
              </a:rPr>
              <a:t>++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66"/>
                </a:solidFill>
              </a:rPr>
              <a:t>如果边界非法，则跳出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返回结果集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98577D-D7EE-47E0-9CCE-8331923C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481" y="0"/>
            <a:ext cx="464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44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602" y="562709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>
                <a:solidFill>
                  <a:srgbClr val="9900CC"/>
                </a:solidFill>
              </a:rPr>
              <a:t>一个有向图是一个有序的二元组</a:t>
            </a:r>
            <a:r>
              <a:rPr lang="en-US" altLang="zh-CN" b="1" dirty="0">
                <a:solidFill>
                  <a:srgbClr val="9900CC"/>
                </a:solidFill>
              </a:rPr>
              <a:t>&lt;V</a:t>
            </a:r>
            <a:r>
              <a:rPr lang="zh-CN" altLang="zh-CN" b="1" dirty="0">
                <a:solidFill>
                  <a:srgbClr val="9900CC"/>
                </a:solidFill>
              </a:rPr>
              <a:t>，</a:t>
            </a:r>
            <a:r>
              <a:rPr lang="en-US" altLang="zh-CN" b="1" dirty="0">
                <a:solidFill>
                  <a:srgbClr val="9900CC"/>
                </a:solidFill>
              </a:rPr>
              <a:t>E&gt;</a:t>
            </a:r>
            <a:r>
              <a:rPr lang="zh-CN" altLang="zh-CN" b="1" dirty="0">
                <a:solidFill>
                  <a:srgbClr val="9900CC"/>
                </a:solidFill>
              </a:rPr>
              <a:t>，记作</a:t>
            </a:r>
            <a:r>
              <a:rPr lang="en-US" altLang="zh-CN" b="1" dirty="0">
                <a:solidFill>
                  <a:srgbClr val="9900CC"/>
                </a:solidFill>
              </a:rPr>
              <a:t>D</a:t>
            </a:r>
            <a:r>
              <a:rPr lang="zh-CN" altLang="zh-CN" b="1" dirty="0"/>
              <a:t>，其中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en-US" altLang="zh-CN" b="1" dirty="0"/>
              <a:t>V</a:t>
            </a:r>
            <a:r>
              <a:rPr lang="zh-CN" altLang="zh-CN" b="1" dirty="0"/>
              <a:t>≠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zh-CN" altLang="zh-CN" b="1" dirty="0"/>
              <a:t>称为</a:t>
            </a:r>
            <a:r>
              <a:rPr lang="zh-CN" altLang="zh-CN" b="1" dirty="0">
                <a:solidFill>
                  <a:srgbClr val="FF0066"/>
                </a:solidFill>
              </a:rPr>
              <a:t>顶点集</a:t>
            </a:r>
            <a:r>
              <a:rPr lang="zh-CN" altLang="zh-CN" b="1" dirty="0"/>
              <a:t>，其元素称为顶点或结点。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en-US" altLang="zh-CN" b="1" dirty="0"/>
              <a:t>E</a:t>
            </a:r>
            <a:r>
              <a:rPr lang="zh-CN" altLang="zh-CN" b="1" dirty="0"/>
              <a:t>为边集，其元素称为</a:t>
            </a:r>
            <a:r>
              <a:rPr lang="zh-CN" altLang="zh-CN" b="1" dirty="0">
                <a:solidFill>
                  <a:srgbClr val="FF0066"/>
                </a:solidFill>
              </a:rPr>
              <a:t>有向边</a:t>
            </a:r>
            <a:r>
              <a:rPr lang="zh-CN" altLang="zh-CN" b="1" dirty="0"/>
              <a:t>，简称边。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b="1" dirty="0"/>
              <a:t>右图是</a:t>
            </a:r>
            <a:r>
              <a:rPr lang="zh-CN" altLang="zh-CN" b="1" dirty="0"/>
              <a:t>有向图</a:t>
            </a:r>
            <a:r>
              <a:rPr lang="en-US" altLang="zh-CN" b="1" dirty="0"/>
              <a:t>D=&lt;V,E&gt;</a:t>
            </a:r>
            <a:r>
              <a:rPr lang="zh-CN" altLang="zh-CN" b="1" dirty="0"/>
              <a:t>，其中</a:t>
            </a:r>
            <a:r>
              <a:rPr lang="en-US" altLang="zh-CN" b="1" dirty="0"/>
              <a:t> V</a:t>
            </a:r>
            <a:r>
              <a:rPr lang="zh-CN" altLang="zh-CN" b="1" dirty="0"/>
              <a:t>＝</a:t>
            </a:r>
            <a:r>
              <a:rPr lang="en-US" altLang="zh-CN" b="1" dirty="0"/>
              <a:t>{</a:t>
            </a:r>
            <a:r>
              <a:rPr lang="en-US" altLang="zh-CN" b="1" dirty="0" err="1"/>
              <a:t>a,b,c,d</a:t>
            </a:r>
            <a:r>
              <a:rPr lang="en-US" altLang="zh-CN" b="1" dirty="0"/>
              <a:t>}</a:t>
            </a:r>
            <a:r>
              <a:rPr lang="zh-CN" altLang="zh-CN" b="1" dirty="0"/>
              <a:t>，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E</a:t>
            </a:r>
            <a:r>
              <a:rPr lang="zh-CN" altLang="zh-CN" b="1" dirty="0"/>
              <a:t>＝</a:t>
            </a:r>
            <a:r>
              <a:rPr lang="en-US" altLang="zh-CN" b="1" dirty="0"/>
              <a:t>{&lt;</a:t>
            </a:r>
            <a:r>
              <a:rPr lang="en-US" altLang="zh-CN" b="1" dirty="0" err="1"/>
              <a:t>a,a</a:t>
            </a:r>
            <a:r>
              <a:rPr lang="en-US" altLang="zh-CN" b="1" dirty="0"/>
              <a:t>&gt;,&lt;</a:t>
            </a:r>
            <a:r>
              <a:rPr lang="en-US" altLang="zh-CN" b="1" dirty="0" err="1"/>
              <a:t>a,b</a:t>
            </a:r>
            <a:r>
              <a:rPr lang="en-US" altLang="zh-CN" b="1" dirty="0"/>
              <a:t>&gt;,&lt;</a:t>
            </a:r>
            <a:r>
              <a:rPr lang="en-US" altLang="zh-CN" b="1" dirty="0" err="1"/>
              <a:t>a,b</a:t>
            </a:r>
            <a:r>
              <a:rPr lang="en-US" altLang="zh-CN" b="1" dirty="0"/>
              <a:t>&gt;,&lt;</a:t>
            </a:r>
            <a:r>
              <a:rPr lang="en-US" altLang="zh-CN" b="1" dirty="0" err="1"/>
              <a:t>a,d</a:t>
            </a:r>
            <a:r>
              <a:rPr lang="en-US" altLang="zh-CN" b="1" dirty="0"/>
              <a:t>&gt;,&lt;</a:t>
            </a:r>
            <a:r>
              <a:rPr lang="en-US" altLang="zh-CN" b="1" dirty="0" err="1"/>
              <a:t>c,d</a:t>
            </a:r>
            <a:r>
              <a:rPr lang="en-US" altLang="zh-CN" b="1" dirty="0"/>
              <a:t>&gt;,&lt;</a:t>
            </a:r>
            <a:r>
              <a:rPr lang="en-US" altLang="zh-CN" b="1" dirty="0" err="1"/>
              <a:t>d,c</a:t>
            </a:r>
            <a:r>
              <a:rPr lang="en-US" altLang="zh-CN" b="1" dirty="0"/>
              <a:t>&gt;,&lt;</a:t>
            </a:r>
            <a:r>
              <a:rPr lang="en-US" altLang="zh-CN" b="1" dirty="0" err="1"/>
              <a:t>c,b</a:t>
            </a:r>
            <a:r>
              <a:rPr lang="en-US" altLang="zh-CN" b="1" dirty="0"/>
              <a:t>&gt;}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/>
          </a:p>
        </p:txBody>
      </p:sp>
      <p:pic>
        <p:nvPicPr>
          <p:cNvPr id="4" name="Picture 16" descr="14-2">
            <a:extLst>
              <a:ext uri="{FF2B5EF4-FFF2-40B4-BE49-F238E27FC236}">
                <a16:creationId xmlns:a16="http://schemas.microsoft.com/office/drawing/2014/main" id="{64EE60B0-C5E0-4B17-8228-EAE5350A2F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9" y="1164772"/>
            <a:ext cx="4775200" cy="4528456"/>
          </a:xfrm>
          <a:prstGeom prst="rect">
            <a:avLst/>
          </a:prstGeom>
          <a:solidFill>
            <a:srgbClr val="0000CC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63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060" y="657664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赋权图（帯权图、网络）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边带权重的图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（有向图或无向图）。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https://ss1.bdstatic.com/70cFvXSh_Q1YnxGkpoWK1HF6hhy/it/u=2654089808,3003115107&amp;fm=26&amp;gp=0.jpg">
            <a:extLst>
              <a:ext uri="{FF2B5EF4-FFF2-40B4-BE49-F238E27FC236}">
                <a16:creationId xmlns:a16="http://schemas.microsoft.com/office/drawing/2014/main" id="{532FA1B7-E280-4167-87EC-DB6CECAE32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78" y="1982334"/>
            <a:ext cx="4762500" cy="364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31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174" y="562709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无向图度数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dirty="0"/>
              <a:t>G</a:t>
            </a:r>
            <a:r>
              <a:rPr lang="zh-CN" altLang="zh-CN" b="1" dirty="0"/>
              <a:t>＝</a:t>
            </a:r>
            <a:r>
              <a:rPr lang="en-US" altLang="zh-CN" b="1" dirty="0"/>
              <a:t>&lt;V,E&gt;</a:t>
            </a:r>
            <a:r>
              <a:rPr lang="zh-CN" altLang="zh-CN" b="1" dirty="0"/>
              <a:t>为一无向图，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/>
              <a:t>v</a:t>
            </a:r>
            <a:r>
              <a:rPr lang="zh-CN" altLang="zh-CN" b="1" dirty="0"/>
              <a:t>∈</a:t>
            </a:r>
            <a:r>
              <a:rPr lang="en-US" altLang="zh-CN" b="1" dirty="0"/>
              <a:t>V</a:t>
            </a:r>
            <a:r>
              <a:rPr lang="zh-CN" altLang="zh-CN" b="1" dirty="0"/>
              <a:t>，称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作为边的端点次数之和</a:t>
            </a:r>
            <a:r>
              <a:rPr lang="zh-CN" altLang="zh-CN" b="1" dirty="0"/>
              <a:t>为</a:t>
            </a:r>
            <a:r>
              <a:rPr lang="en-US" altLang="zh-CN" b="1" i="1" dirty="0">
                <a:solidFill>
                  <a:srgbClr val="FF0066"/>
                </a:solidFill>
              </a:rPr>
              <a:t>v</a:t>
            </a:r>
            <a:r>
              <a:rPr lang="zh-CN" altLang="zh-CN" b="1" dirty="0">
                <a:solidFill>
                  <a:srgbClr val="FF0066"/>
                </a:solidFill>
              </a:rPr>
              <a:t>的度数</a:t>
            </a:r>
            <a:r>
              <a:rPr lang="zh-CN" altLang="zh-CN" b="1" dirty="0"/>
              <a:t>，简称为度，记做 </a:t>
            </a:r>
            <a:r>
              <a:rPr lang="en-US" altLang="zh-CN" b="1" i="1" dirty="0" err="1"/>
              <a:t>d</a:t>
            </a:r>
            <a:r>
              <a:rPr lang="en-US" altLang="zh-CN" b="1" i="1" baseline="-25000" dirty="0" err="1"/>
              <a:t>G</a:t>
            </a:r>
            <a:r>
              <a:rPr lang="en-US" altLang="zh-CN" b="1" dirty="0"/>
              <a:t>(</a:t>
            </a:r>
            <a:r>
              <a:rPr lang="en-US" altLang="zh-CN" b="1" i="1" dirty="0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，简记为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dirty="0"/>
              <a:t>D</a:t>
            </a:r>
            <a:r>
              <a:rPr lang="zh-CN" altLang="zh-CN" b="1" dirty="0"/>
              <a:t>＝</a:t>
            </a:r>
            <a:r>
              <a:rPr lang="en-US" altLang="zh-CN" b="1" dirty="0"/>
              <a:t>&lt;V</a:t>
            </a:r>
            <a:r>
              <a:rPr lang="zh-CN" altLang="zh-CN" b="1" dirty="0"/>
              <a:t>，</a:t>
            </a:r>
            <a:r>
              <a:rPr lang="en-US" altLang="zh-CN" b="1" dirty="0"/>
              <a:t>E&gt;</a:t>
            </a:r>
            <a:r>
              <a:rPr lang="zh-CN" altLang="zh-CN" b="1" dirty="0"/>
              <a:t>为有向图，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/>
              <a:t>v</a:t>
            </a:r>
            <a:r>
              <a:rPr lang="zh-CN" altLang="zh-CN" b="1" dirty="0"/>
              <a:t>∈</a:t>
            </a:r>
            <a:r>
              <a:rPr lang="en-US" altLang="zh-CN" b="1" dirty="0"/>
              <a:t>V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有向图入度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zh-CN" altLang="zh-CN" b="1" dirty="0"/>
              <a:t>称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作为边的终点次数之和</a:t>
            </a:r>
            <a:r>
              <a:rPr lang="zh-CN" altLang="zh-CN" b="1" dirty="0"/>
              <a:t>为</a:t>
            </a:r>
            <a:r>
              <a:rPr lang="en-US" altLang="zh-CN" b="1" i="1" dirty="0">
                <a:solidFill>
                  <a:srgbClr val="FF0066"/>
                </a:solidFill>
              </a:rPr>
              <a:t>v</a:t>
            </a:r>
            <a:r>
              <a:rPr lang="zh-CN" altLang="zh-CN" b="1" dirty="0">
                <a:solidFill>
                  <a:srgbClr val="FF0066"/>
                </a:solidFill>
              </a:rPr>
              <a:t>的入度</a:t>
            </a:r>
            <a:r>
              <a:rPr lang="zh-CN" altLang="zh-CN" b="1" dirty="0"/>
              <a:t>，记做</a:t>
            </a:r>
            <a:r>
              <a:rPr lang="en-US" altLang="zh-CN" b="1" i="1" dirty="0"/>
              <a:t>d </a:t>
            </a:r>
            <a:r>
              <a:rPr lang="en-US" altLang="zh-CN" b="1" i="1" baseline="30000" dirty="0"/>
              <a:t>-</a:t>
            </a:r>
            <a:r>
              <a:rPr lang="en-US" altLang="zh-CN" b="1" i="1" baseline="-25000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，简记作</a:t>
            </a:r>
            <a:r>
              <a:rPr lang="en-US" altLang="zh-CN" b="1" i="1" dirty="0"/>
              <a:t>d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(</a:t>
            </a:r>
            <a:r>
              <a:rPr lang="en-US" altLang="zh-CN" b="1" i="1" dirty="0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en-US" altLang="zh-CN" sz="24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有向图出度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zh-CN" altLang="zh-CN" b="1" dirty="0"/>
              <a:t>称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作为边的始点次数之和</a:t>
            </a:r>
            <a:r>
              <a:rPr lang="zh-CN" altLang="zh-CN" b="1" dirty="0"/>
              <a:t>为</a:t>
            </a:r>
            <a:r>
              <a:rPr lang="en-US" altLang="zh-CN" b="1" i="1" dirty="0">
                <a:solidFill>
                  <a:srgbClr val="FF0066"/>
                </a:solidFill>
              </a:rPr>
              <a:t>v</a:t>
            </a:r>
            <a:r>
              <a:rPr lang="zh-CN" altLang="zh-CN" b="1" dirty="0">
                <a:solidFill>
                  <a:srgbClr val="FF0066"/>
                </a:solidFill>
              </a:rPr>
              <a:t>的出度</a:t>
            </a:r>
            <a:r>
              <a:rPr lang="zh-CN" altLang="zh-CN" b="1" dirty="0"/>
              <a:t>，记做</a:t>
            </a:r>
            <a:r>
              <a:rPr lang="en-US" altLang="zh-CN" b="1" i="1" dirty="0" err="1"/>
              <a:t>d</a:t>
            </a:r>
            <a:r>
              <a:rPr lang="en-US" altLang="zh-CN" b="1" baseline="30000" dirty="0" err="1"/>
              <a:t>+</a:t>
            </a:r>
            <a:r>
              <a:rPr lang="en-US" altLang="zh-CN" b="1" i="1" baseline="-25000" dirty="0" err="1"/>
              <a:t>D</a:t>
            </a:r>
            <a:r>
              <a:rPr lang="en-US" altLang="zh-CN" b="1" dirty="0"/>
              <a:t>(</a:t>
            </a:r>
            <a:r>
              <a:rPr lang="en-US" altLang="zh-CN" b="1" i="1" dirty="0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，简记作</a:t>
            </a:r>
            <a:r>
              <a:rPr lang="en-US" altLang="zh-CN" b="1" i="1" dirty="0"/>
              <a:t>d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(</a:t>
            </a:r>
            <a:r>
              <a:rPr lang="en-US" altLang="zh-CN" b="1" i="1" dirty="0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en-US" altLang="zh-CN" sz="24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有向图度数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zh-CN" altLang="zh-CN" b="1" dirty="0"/>
              <a:t>称</a:t>
            </a:r>
            <a:r>
              <a:rPr lang="en-US" altLang="zh-CN" b="1" i="1" dirty="0">
                <a:solidFill>
                  <a:srgbClr val="9900CC"/>
                </a:solidFill>
              </a:rPr>
              <a:t>d</a:t>
            </a:r>
            <a:r>
              <a:rPr lang="en-US" altLang="zh-CN" b="1" baseline="30000" dirty="0">
                <a:solidFill>
                  <a:srgbClr val="9900CC"/>
                </a:solidFill>
              </a:rPr>
              <a:t>+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dirty="0">
                <a:solidFill>
                  <a:srgbClr val="9900CC"/>
                </a:solidFill>
              </a:rPr>
              <a:t>)+</a:t>
            </a:r>
            <a:r>
              <a:rPr lang="en-US" altLang="zh-CN" b="1" i="1" dirty="0">
                <a:solidFill>
                  <a:srgbClr val="9900CC"/>
                </a:solidFill>
              </a:rPr>
              <a:t>d</a:t>
            </a:r>
            <a:r>
              <a:rPr lang="en-US" altLang="zh-CN" b="1" baseline="30000" dirty="0">
                <a:solidFill>
                  <a:srgbClr val="9900CC"/>
                </a:solidFill>
              </a:rPr>
              <a:t>-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i="1" dirty="0">
                <a:solidFill>
                  <a:srgbClr val="9900CC"/>
                </a:solidFill>
              </a:rPr>
              <a:t>v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/>
              <a:t>为</a:t>
            </a:r>
            <a:r>
              <a:rPr lang="en-US" altLang="zh-CN" b="1" dirty="0">
                <a:solidFill>
                  <a:srgbClr val="FF0066"/>
                </a:solidFill>
              </a:rPr>
              <a:t>v</a:t>
            </a:r>
            <a:r>
              <a:rPr lang="zh-CN" altLang="zh-CN" b="1" dirty="0">
                <a:solidFill>
                  <a:srgbClr val="FF0066"/>
                </a:solidFill>
              </a:rPr>
              <a:t>的度数</a:t>
            </a:r>
            <a:r>
              <a:rPr lang="zh-CN" altLang="zh-CN" b="1" dirty="0"/>
              <a:t>，记做</a:t>
            </a:r>
            <a:r>
              <a:rPr lang="en-US" altLang="zh-CN" b="1" i="1" dirty="0"/>
              <a:t>d</a:t>
            </a:r>
            <a:r>
              <a:rPr lang="en-US" altLang="zh-CN" b="1" dirty="0"/>
              <a:t>(</a:t>
            </a:r>
            <a:r>
              <a:rPr lang="en-US" altLang="zh-CN" b="1" i="1" dirty="0"/>
              <a:t>v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en-US" altLang="zh-CN" sz="24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black"/>
              </a:buClr>
              <a:buNone/>
            </a:pPr>
            <a:endParaRPr lang="en-US" altLang="zh-CN" sz="24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5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880" y="562709"/>
            <a:ext cx="11709862" cy="6119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握手定理（无向图）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>
                <a:solidFill>
                  <a:srgbClr val="9900CC"/>
                </a:solidFill>
              </a:rPr>
              <a:t>任何无向图中，各顶点度数之和等于边数的两倍。</a:t>
            </a:r>
            <a:endParaRPr lang="en-US" altLang="zh-CN" b="1" dirty="0">
              <a:solidFill>
                <a:srgbClr val="9900CC"/>
              </a:solidFill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dirty="0"/>
              <a:t>G</a:t>
            </a:r>
            <a:r>
              <a:rPr lang="zh-CN" altLang="zh-CN" b="1" dirty="0"/>
              <a:t>＝</a:t>
            </a:r>
            <a:r>
              <a:rPr lang="en-US" altLang="zh-CN" b="1" dirty="0"/>
              <a:t>&lt;V,E&gt;</a:t>
            </a:r>
            <a:r>
              <a:rPr lang="zh-CN" altLang="zh-CN" b="1" dirty="0"/>
              <a:t>为任意无向图，</a:t>
            </a:r>
            <a:r>
              <a:rPr lang="en-US" altLang="zh-CN" b="1" dirty="0"/>
              <a:t>V</a:t>
            </a:r>
            <a:r>
              <a:rPr lang="zh-CN" altLang="zh-CN" b="1" dirty="0"/>
              <a:t>＝</a:t>
            </a:r>
            <a:r>
              <a:rPr lang="en-US" altLang="zh-CN" b="1" dirty="0"/>
              <a:t>{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n</a:t>
            </a:r>
            <a:r>
              <a:rPr lang="en-US" altLang="zh-CN" b="1" dirty="0"/>
              <a:t>}</a:t>
            </a:r>
            <a:r>
              <a:rPr lang="zh-CN" altLang="zh-CN" b="1" dirty="0"/>
              <a:t>，</a:t>
            </a:r>
            <a:r>
              <a:rPr lang="en-US" altLang="zh-CN" b="1" dirty="0"/>
              <a:t>|E|</a:t>
            </a:r>
            <a:r>
              <a:rPr lang="zh-CN" altLang="zh-CN" b="1" dirty="0"/>
              <a:t>＝</a:t>
            </a:r>
            <a:r>
              <a:rPr lang="en-US" altLang="zh-CN" b="1" i="1" dirty="0"/>
              <a:t>m</a:t>
            </a:r>
            <a:r>
              <a:rPr lang="zh-CN" altLang="zh-CN" b="1" dirty="0"/>
              <a:t>，则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握手定理（有向图）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zh-CN" altLang="zh-CN" b="1" dirty="0">
                <a:solidFill>
                  <a:srgbClr val="9900CC"/>
                </a:solidFill>
              </a:rPr>
              <a:t>任意有向图中，入度等于出度。</a:t>
            </a:r>
            <a:endParaRPr lang="en-US" altLang="zh-CN" b="1" dirty="0">
              <a:solidFill>
                <a:srgbClr val="9900CC"/>
              </a:solidFill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dirty="0"/>
              <a:t>D</a:t>
            </a:r>
            <a:r>
              <a:rPr lang="zh-CN" altLang="zh-CN" b="1" dirty="0"/>
              <a:t>＝</a:t>
            </a:r>
            <a:r>
              <a:rPr lang="en-US" altLang="zh-CN" b="1" dirty="0"/>
              <a:t>&lt;V,E&gt;</a:t>
            </a:r>
            <a:r>
              <a:rPr lang="zh-CN" altLang="zh-CN" b="1" dirty="0"/>
              <a:t>为任意有向图，</a:t>
            </a:r>
            <a:r>
              <a:rPr lang="en-US" altLang="zh-CN" b="1" dirty="0"/>
              <a:t>V</a:t>
            </a:r>
            <a:r>
              <a:rPr lang="zh-CN" altLang="zh-CN" b="1" dirty="0"/>
              <a:t>＝</a:t>
            </a:r>
            <a:r>
              <a:rPr lang="en-US" altLang="zh-CN" b="1" dirty="0"/>
              <a:t>{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n</a:t>
            </a:r>
            <a:r>
              <a:rPr lang="en-US" altLang="zh-CN" b="1" dirty="0"/>
              <a:t>}</a:t>
            </a:r>
            <a:r>
              <a:rPr lang="zh-CN" altLang="zh-CN" b="1" dirty="0"/>
              <a:t>，</a:t>
            </a:r>
            <a:r>
              <a:rPr lang="en-US" altLang="zh-CN" b="1" dirty="0"/>
              <a:t>|E|</a:t>
            </a:r>
            <a:r>
              <a:rPr lang="zh-CN" altLang="zh-CN" b="1" dirty="0"/>
              <a:t>＝</a:t>
            </a:r>
            <a:r>
              <a:rPr lang="en-US" altLang="zh-CN" b="1" i="1" dirty="0"/>
              <a:t>m</a:t>
            </a:r>
            <a:r>
              <a:rPr lang="zh-CN" altLang="zh-CN" b="1" dirty="0"/>
              <a:t>，则</a:t>
            </a:r>
            <a:endParaRPr lang="en-US" altLang="zh-CN" b="1" dirty="0"/>
          </a:p>
          <a:p>
            <a:pPr marL="0" indent="0">
              <a:buNone/>
            </a:pPr>
            <a:endParaRPr lang="en-US" altLang="zh-CN" sz="24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握手定理的推论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zh-CN" b="1" dirty="0">
                <a:solidFill>
                  <a:srgbClr val="9900CC"/>
                </a:solidFill>
              </a:rPr>
              <a:t>任何图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zh-CN" altLang="zh-CN" b="1" dirty="0">
                <a:solidFill>
                  <a:srgbClr val="9900CC"/>
                </a:solidFill>
              </a:rPr>
              <a:t>无向的或有向的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>
                <a:solidFill>
                  <a:srgbClr val="9900CC"/>
                </a:solidFill>
              </a:rPr>
              <a:t>中，奇度顶点的个数是</a:t>
            </a:r>
            <a:r>
              <a:rPr lang="zh-CN" altLang="zh-CN" b="1">
                <a:solidFill>
                  <a:srgbClr val="9900CC"/>
                </a:solidFill>
              </a:rPr>
              <a:t>偶数。</a:t>
            </a:r>
            <a:endParaRPr lang="en-US" altLang="zh-CN" b="1">
              <a:solidFill>
                <a:srgbClr val="9900CC"/>
              </a:solidFill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奇度顶点的个数假设有</a:t>
            </a:r>
            <a:r>
              <a:rPr lang="en-US" altLang="zh-CN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个，偶度顶点的个数假设有</a:t>
            </a:r>
            <a:r>
              <a:rPr lang="en-US" altLang="zh-CN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个，总度数为</a:t>
            </a:r>
            <a:r>
              <a:rPr lang="zh-CN" altLang="en-US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zh-CN" altLang="en-US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2(m + n) = </a:t>
            </a:r>
            <a:r>
              <a:rPr lang="zh-CN" altLang="en-US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</a:t>
            </a:r>
            <a:r>
              <a:rPr lang="zh-CN" altLang="en-US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+ </a:t>
            </a:r>
            <a:r>
              <a:rPr lang="zh-CN" altLang="en-US" b="1" cap="none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zh-CN" altLang="en-US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可见，</a:t>
            </a:r>
            <a:r>
              <a:rPr lang="en-US" altLang="zh-CN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必须是偶数</a:t>
            </a:r>
            <a:r>
              <a:rPr lang="zh-CN" altLang="en-US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，才能确保等式右边是偶数。</a:t>
            </a:r>
            <a:endParaRPr lang="en-US" altLang="zh-CN" b="1" cap="none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43C9A9-008A-485F-B8CB-FA484358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29" y="-1747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30C3096-9DDD-4703-856E-F29A43DBD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023428"/>
              </p:ext>
            </p:extLst>
          </p:nvPr>
        </p:nvGraphicFramePr>
        <p:xfrm>
          <a:off x="7476639" y="1125417"/>
          <a:ext cx="25812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r:id="rId3" imgW="2581275" imgH="1104900" progId="Unknown">
                  <p:embed/>
                </p:oleObj>
              </mc:Choice>
              <mc:Fallback>
                <p:oleObj r:id="rId3" imgW="2581275" imgH="1104900" progId="Unknown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639" y="1125417"/>
                        <a:ext cx="2581275" cy="1104900"/>
                      </a:xfrm>
                      <a:prstGeom prst="rect">
                        <a:avLst/>
                      </a:prstGeom>
                      <a:solidFill>
                        <a:srgbClr val="0000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0B37ACCE-D6C4-4A79-AE84-4E023E6E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46D3A5A-5AD1-4632-847B-151D1FACB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110296"/>
              </p:ext>
            </p:extLst>
          </p:nvPr>
        </p:nvGraphicFramePr>
        <p:xfrm>
          <a:off x="589936" y="3783527"/>
          <a:ext cx="6422742" cy="929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r:id="rId5" imgW="6705600" imgH="971550" progId="Unknown">
                  <p:embed/>
                </p:oleObj>
              </mc:Choice>
              <mc:Fallback>
                <p:oleObj r:id="rId5" imgW="6705600" imgH="971550" progId="Unknown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36" y="3783527"/>
                        <a:ext cx="6422742" cy="929149"/>
                      </a:xfrm>
                      <a:prstGeom prst="rect">
                        <a:avLst/>
                      </a:prstGeom>
                      <a:solidFill>
                        <a:srgbClr val="0000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15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图的基本概念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1259" y="657664"/>
            <a:ext cx="10678004" cy="554267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通路（回路）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</a:t>
            </a:r>
            <a:r>
              <a:rPr lang="en-US" altLang="zh-CN" b="1" i="1" dirty="0"/>
              <a:t>G</a:t>
            </a:r>
            <a:r>
              <a:rPr lang="zh-CN" altLang="zh-CN" b="1" dirty="0"/>
              <a:t>为无向标定图，</a:t>
            </a:r>
            <a:r>
              <a:rPr lang="en-US" altLang="zh-CN" b="1" i="1" dirty="0"/>
              <a:t>G</a:t>
            </a:r>
            <a:r>
              <a:rPr lang="zh-CN" altLang="zh-CN" b="1" dirty="0"/>
              <a:t>中顶点与边的交替序列</a:t>
            </a:r>
            <a:r>
              <a:rPr lang="en-US" altLang="zh-CN" b="1" i="1" dirty="0"/>
              <a:t>Г</a:t>
            </a:r>
            <a:r>
              <a:rPr lang="zh-CN" altLang="zh-CN" b="1" dirty="0"/>
              <a:t>＝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0</a:t>
            </a:r>
            <a:r>
              <a:rPr lang="en-US" altLang="zh-CN" b="1" i="1" dirty="0"/>
              <a:t>e</a:t>
            </a:r>
            <a:r>
              <a:rPr lang="en-US" altLang="zh-CN" b="1" i="1" baseline="-25000" dirty="0"/>
              <a:t>j</a:t>
            </a:r>
            <a:r>
              <a:rPr lang="en-US" altLang="zh-CN" b="1" baseline="-25000" dirty="0"/>
              <a:t>1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i1</a:t>
            </a:r>
            <a:r>
              <a:rPr lang="en-US" altLang="zh-CN" b="1" i="1" dirty="0"/>
              <a:t>e</a:t>
            </a:r>
            <a:r>
              <a:rPr lang="en-US" altLang="zh-CN" b="1" i="1" baseline="-25000" dirty="0"/>
              <a:t>j</a:t>
            </a:r>
            <a:r>
              <a:rPr lang="en-US" altLang="zh-CN" b="1" baseline="-25000" dirty="0"/>
              <a:t>2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i2</a:t>
            </a:r>
            <a:r>
              <a:rPr lang="en-US" altLang="zh-CN" b="1" dirty="0"/>
              <a:t>…</a:t>
            </a:r>
            <a:r>
              <a:rPr lang="en-US" altLang="zh-CN" b="1" i="1" dirty="0" err="1"/>
              <a:t>e</a:t>
            </a:r>
            <a:r>
              <a:rPr lang="en-US" altLang="zh-CN" b="1" i="1" baseline="-25000" dirty="0" err="1"/>
              <a:t>ji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il</a:t>
            </a:r>
            <a:r>
              <a:rPr lang="zh-CN" altLang="zh-CN" b="1" dirty="0"/>
              <a:t>称为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到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il</a:t>
            </a:r>
            <a:r>
              <a:rPr lang="zh-CN" altLang="zh-CN" b="1" dirty="0"/>
              <a:t>的</a:t>
            </a:r>
            <a:r>
              <a:rPr lang="zh-CN" altLang="zh-CN" b="1" dirty="0">
                <a:solidFill>
                  <a:srgbClr val="9900CC"/>
                </a:solidFill>
              </a:rPr>
              <a:t>通路</a:t>
            </a:r>
            <a:r>
              <a:rPr lang="zh-CN" altLang="zh-CN" b="1" dirty="0"/>
              <a:t>，其中，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ir-1</a:t>
            </a:r>
            <a:r>
              <a:rPr lang="en-US" altLang="zh-CN" b="1" dirty="0"/>
              <a:t>,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ir</a:t>
            </a:r>
            <a:r>
              <a:rPr lang="zh-CN" altLang="zh-CN" b="1" dirty="0"/>
              <a:t>为</a:t>
            </a:r>
            <a:r>
              <a:rPr lang="en-US" altLang="zh-CN" b="1" i="1" dirty="0" err="1"/>
              <a:t>e</a:t>
            </a:r>
            <a:r>
              <a:rPr lang="en-US" altLang="zh-CN" b="1" i="1" baseline="-25000" dirty="0" err="1"/>
              <a:t>jr</a:t>
            </a:r>
            <a:r>
              <a:rPr lang="zh-CN" altLang="zh-CN" b="1" dirty="0"/>
              <a:t>的端点，</a:t>
            </a:r>
            <a:r>
              <a:rPr lang="en-US" altLang="zh-CN" b="1" i="1" dirty="0"/>
              <a:t>r </a:t>
            </a:r>
            <a:r>
              <a:rPr lang="zh-CN" altLang="zh-CN" b="1" dirty="0"/>
              <a:t>＝</a:t>
            </a:r>
            <a:r>
              <a:rPr lang="en-US" altLang="zh-CN" b="1" dirty="0"/>
              <a:t>1</a:t>
            </a:r>
            <a:r>
              <a:rPr lang="zh-CN" altLang="zh-CN" b="1" dirty="0"/>
              <a:t>，</a:t>
            </a:r>
            <a:r>
              <a:rPr lang="en-US" altLang="zh-CN" b="1" dirty="0"/>
              <a:t>2</a:t>
            </a:r>
            <a:r>
              <a:rPr lang="zh-CN" altLang="zh-CN" b="1" dirty="0"/>
              <a:t>，</a:t>
            </a:r>
            <a:r>
              <a:rPr lang="en-US" altLang="zh-CN" b="1" dirty="0"/>
              <a:t>…</a:t>
            </a:r>
            <a:r>
              <a:rPr lang="zh-CN" altLang="zh-CN" b="1" dirty="0"/>
              <a:t>，</a:t>
            </a:r>
            <a:r>
              <a:rPr lang="en-US" altLang="zh-CN" b="1" i="1" dirty="0"/>
              <a:t>l</a:t>
            </a:r>
            <a:r>
              <a:rPr lang="zh-CN" altLang="zh-CN" b="1" dirty="0"/>
              <a:t>，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，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il</a:t>
            </a:r>
            <a:r>
              <a:rPr lang="zh-CN" altLang="zh-CN" b="1" dirty="0"/>
              <a:t>分别称为</a:t>
            </a:r>
            <a:r>
              <a:rPr lang="en-US" altLang="zh-CN" b="1" i="1" dirty="0"/>
              <a:t>Г</a:t>
            </a:r>
            <a:r>
              <a:rPr lang="zh-CN" altLang="zh-CN" b="1" dirty="0"/>
              <a:t>的始点与终点，</a:t>
            </a:r>
            <a:r>
              <a:rPr lang="en-US" altLang="zh-CN" b="1" i="1" dirty="0"/>
              <a:t>Г</a:t>
            </a:r>
            <a:r>
              <a:rPr lang="zh-CN" altLang="zh-CN" b="1" dirty="0"/>
              <a:t>中边的条数称为它的长度。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若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＝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il</a:t>
            </a:r>
            <a:r>
              <a:rPr lang="zh-CN" altLang="zh-CN" b="1" dirty="0"/>
              <a:t>，则称通路为</a:t>
            </a:r>
            <a:r>
              <a:rPr lang="zh-CN" altLang="zh-CN" b="1" dirty="0">
                <a:solidFill>
                  <a:srgbClr val="9900CC"/>
                </a:solidFill>
              </a:rPr>
              <a:t>回路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若</a:t>
            </a:r>
            <a:r>
              <a:rPr lang="en-US" altLang="zh-CN" b="1" i="1" dirty="0"/>
              <a:t>Г</a:t>
            </a:r>
            <a:r>
              <a:rPr lang="zh-CN" altLang="zh-CN" b="1" dirty="0"/>
              <a:t>的所有边各异，则称</a:t>
            </a:r>
            <a:r>
              <a:rPr lang="en-US" altLang="zh-CN" b="1" i="1" dirty="0"/>
              <a:t>Г</a:t>
            </a:r>
            <a:r>
              <a:rPr lang="zh-CN" altLang="zh-CN" b="1" dirty="0"/>
              <a:t>为</a:t>
            </a:r>
            <a:r>
              <a:rPr lang="zh-CN" altLang="zh-CN" b="1" dirty="0">
                <a:solidFill>
                  <a:srgbClr val="9900CC"/>
                </a:solidFill>
              </a:rPr>
              <a:t>简单通路</a:t>
            </a:r>
            <a:r>
              <a:rPr lang="zh-CN" altLang="zh-CN" b="1" dirty="0"/>
              <a:t>，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又若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＝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il</a:t>
            </a:r>
            <a:r>
              <a:rPr lang="zh-CN" altLang="zh-CN" b="1" dirty="0"/>
              <a:t>，则称</a:t>
            </a:r>
            <a:r>
              <a:rPr lang="en-US" altLang="zh-CN" b="1" i="1" dirty="0"/>
              <a:t>Г</a:t>
            </a:r>
            <a:r>
              <a:rPr lang="zh-CN" altLang="zh-CN" b="1" dirty="0"/>
              <a:t>为</a:t>
            </a:r>
            <a:r>
              <a:rPr lang="zh-CN" altLang="zh-CN" b="1" dirty="0">
                <a:solidFill>
                  <a:srgbClr val="9900CC"/>
                </a:solidFill>
              </a:rPr>
              <a:t>简单回路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若</a:t>
            </a:r>
            <a:r>
              <a:rPr lang="en-US" altLang="zh-CN" b="1" i="1" dirty="0"/>
              <a:t>Г</a:t>
            </a:r>
            <a:r>
              <a:rPr lang="zh-CN" altLang="zh-CN" b="1" dirty="0"/>
              <a:t>的所有顶点</a:t>
            </a:r>
            <a:r>
              <a:rPr lang="en-US" altLang="zh-CN" b="1" dirty="0"/>
              <a:t>(</a:t>
            </a:r>
            <a:r>
              <a:rPr lang="zh-CN" altLang="zh-CN" b="1" dirty="0"/>
              <a:t>除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与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ij</a:t>
            </a:r>
            <a:r>
              <a:rPr lang="zh-CN" altLang="zh-CN" b="1" dirty="0"/>
              <a:t>可能相同外</a:t>
            </a:r>
            <a:r>
              <a:rPr lang="en-US" altLang="zh-CN" b="1" dirty="0"/>
              <a:t>)</a:t>
            </a:r>
            <a:r>
              <a:rPr lang="zh-CN" altLang="zh-CN" b="1" dirty="0"/>
              <a:t>各异，所有边也各异，则称</a:t>
            </a:r>
            <a:r>
              <a:rPr lang="en-US" altLang="zh-CN" b="1" i="1" dirty="0"/>
              <a:t>Г</a:t>
            </a:r>
            <a:r>
              <a:rPr lang="zh-CN" altLang="zh-CN" b="1" dirty="0"/>
              <a:t>为</a:t>
            </a:r>
            <a:r>
              <a:rPr lang="zh-CN" altLang="zh-CN" b="1" dirty="0">
                <a:solidFill>
                  <a:srgbClr val="9900CC"/>
                </a:solidFill>
              </a:rPr>
              <a:t>初级通路或路径</a:t>
            </a:r>
            <a:r>
              <a:rPr lang="zh-CN" altLang="zh-CN" b="1" dirty="0"/>
              <a:t>，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又若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＝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il</a:t>
            </a:r>
            <a:r>
              <a:rPr lang="zh-CN" altLang="zh-CN" b="1" dirty="0"/>
              <a:t>，则称</a:t>
            </a:r>
            <a:r>
              <a:rPr lang="en-US" altLang="zh-CN" b="1" i="1" dirty="0"/>
              <a:t>Г</a:t>
            </a:r>
            <a:r>
              <a:rPr lang="zh-CN" altLang="zh-CN" b="1" dirty="0"/>
              <a:t>为</a:t>
            </a:r>
            <a:r>
              <a:rPr lang="zh-CN" altLang="zh-CN" b="1" dirty="0">
                <a:solidFill>
                  <a:srgbClr val="9900CC"/>
                </a:solidFill>
              </a:rPr>
              <a:t>初级回路或圈</a:t>
            </a:r>
            <a:r>
              <a:rPr lang="zh-CN" altLang="zh-CN" b="1" dirty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b="1" dirty="0"/>
              <a:t>将长度为奇数的圈称为</a:t>
            </a:r>
            <a:r>
              <a:rPr lang="zh-CN" altLang="zh-CN" b="1" dirty="0">
                <a:solidFill>
                  <a:srgbClr val="9900CC"/>
                </a:solidFill>
              </a:rPr>
              <a:t>奇圈</a:t>
            </a:r>
            <a:r>
              <a:rPr lang="zh-CN" altLang="zh-CN" b="1" dirty="0"/>
              <a:t>，长度为偶数的圈称为</a:t>
            </a:r>
            <a:r>
              <a:rPr lang="zh-CN" altLang="zh-CN" b="1" dirty="0">
                <a:solidFill>
                  <a:srgbClr val="9900CC"/>
                </a:solidFill>
              </a:rPr>
              <a:t>偶圈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备注：在图论中，当用图形表示图时，如果</a:t>
            </a:r>
            <a:r>
              <a:rPr lang="zh-CN" altLang="en-US" sz="22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给每</a:t>
            </a:r>
            <a:r>
              <a:rPr lang="zh-CN" altLang="en-US" sz="22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一个顶点</a:t>
            </a:r>
            <a:r>
              <a:rPr lang="zh-CN" altLang="en-US" sz="22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和每一条边指定一个符号</a:t>
            </a:r>
            <a:r>
              <a:rPr lang="zh-CN" alt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（字母或数字，当然字母还可以带下标），则称这样的图为</a:t>
            </a:r>
            <a:r>
              <a:rPr lang="zh-CN" altLang="en-US" sz="22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标定图</a:t>
            </a:r>
            <a:r>
              <a:rPr lang="zh-CN" alt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，否则称作非标定图。</a:t>
            </a:r>
            <a:endParaRPr lang="en-US" altLang="zh-CN" sz="2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8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无向图的连通度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62709"/>
            <a:ext cx="1172879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/>
              <a:t>设无向图</a:t>
            </a:r>
            <a:r>
              <a:rPr lang="en-US" altLang="zh-CN" b="1" i="1" dirty="0"/>
              <a:t>G</a:t>
            </a:r>
            <a:r>
              <a:rPr lang="zh-CN" altLang="zh-CN" b="1" dirty="0"/>
              <a:t>＝</a:t>
            </a:r>
            <a:r>
              <a:rPr lang="en-US" altLang="zh-CN" b="1" dirty="0"/>
              <a:t>&lt;</a:t>
            </a:r>
            <a:r>
              <a:rPr lang="en-US" altLang="zh-CN" b="1" i="1" dirty="0"/>
              <a:t>V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dirty="0"/>
              <a:t>&gt;</a:t>
            </a:r>
            <a:r>
              <a:rPr lang="zh-CN" altLang="zh-CN" b="1" dirty="0"/>
              <a:t>， 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 err="1"/>
              <a:t>u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v</a:t>
            </a:r>
            <a:r>
              <a:rPr lang="zh-CN" altLang="zh-CN" b="1" dirty="0"/>
              <a:t>∈</a:t>
            </a:r>
            <a:r>
              <a:rPr lang="en-US" altLang="zh-CN" b="1" i="1" dirty="0"/>
              <a:t>V</a:t>
            </a:r>
            <a:r>
              <a:rPr lang="zh-CN" altLang="zh-CN" b="1" dirty="0"/>
              <a:t>，</a:t>
            </a:r>
            <a:r>
              <a:rPr lang="zh-CN" altLang="zh-CN" b="1" dirty="0">
                <a:solidFill>
                  <a:srgbClr val="9900CC"/>
                </a:solidFill>
              </a:rPr>
              <a:t>若</a:t>
            </a:r>
            <a:r>
              <a:rPr lang="en-US" altLang="zh-CN" b="1" i="1" dirty="0" err="1">
                <a:solidFill>
                  <a:srgbClr val="9900CC"/>
                </a:solidFill>
              </a:rPr>
              <a:t>u</a:t>
            </a:r>
            <a:r>
              <a:rPr lang="en-US" altLang="zh-CN" b="1" dirty="0" err="1">
                <a:solidFill>
                  <a:srgbClr val="9900CC"/>
                </a:solidFill>
              </a:rPr>
              <a:t>,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之间存在通路，则称</a:t>
            </a:r>
            <a:r>
              <a:rPr lang="en-US" altLang="zh-CN" b="1" i="1" dirty="0" err="1">
                <a:solidFill>
                  <a:srgbClr val="9900CC"/>
                </a:solidFill>
              </a:rPr>
              <a:t>u</a:t>
            </a:r>
            <a:r>
              <a:rPr lang="en-US" altLang="zh-CN" b="1" dirty="0" err="1">
                <a:solidFill>
                  <a:srgbClr val="9900CC"/>
                </a:solidFill>
              </a:rPr>
              <a:t>,</a:t>
            </a:r>
            <a:r>
              <a:rPr lang="en-US" altLang="zh-CN" b="1" i="1" dirty="0" err="1">
                <a:solidFill>
                  <a:srgbClr val="9900CC"/>
                </a:solidFill>
              </a:rPr>
              <a:t>v</a:t>
            </a:r>
            <a:r>
              <a:rPr lang="zh-CN" altLang="zh-CN" b="1" dirty="0">
                <a:solidFill>
                  <a:srgbClr val="9900CC"/>
                </a:solidFill>
              </a:rPr>
              <a:t>是连通的</a:t>
            </a:r>
            <a:r>
              <a:rPr lang="zh-CN" altLang="zh-CN" b="1" dirty="0"/>
              <a:t>，记作</a:t>
            </a:r>
            <a:r>
              <a:rPr lang="en-US" altLang="zh-CN" b="1" i="1" dirty="0"/>
              <a:t>u</a:t>
            </a:r>
            <a:r>
              <a:rPr lang="zh-CN" altLang="zh-CN" b="1" dirty="0"/>
              <a:t>～</a:t>
            </a:r>
            <a:r>
              <a:rPr lang="en-US" altLang="zh-CN" b="1" i="1" dirty="0"/>
              <a:t>v</a:t>
            </a:r>
            <a:r>
              <a:rPr lang="zh-CN" altLang="zh-CN" b="1" dirty="0"/>
              <a:t>。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i="1" dirty="0"/>
              <a:t>v</a:t>
            </a:r>
            <a:r>
              <a:rPr lang="zh-CN" altLang="zh-CN" b="1" dirty="0"/>
              <a:t>∈</a:t>
            </a:r>
            <a:r>
              <a:rPr lang="en-US" altLang="zh-CN" b="1" i="1" dirty="0"/>
              <a:t>V</a:t>
            </a:r>
            <a:r>
              <a:rPr lang="zh-CN" altLang="zh-CN" b="1" dirty="0"/>
              <a:t>，规定</a:t>
            </a:r>
            <a:r>
              <a:rPr lang="en-US" altLang="zh-CN" b="1" i="1" dirty="0"/>
              <a:t>v</a:t>
            </a:r>
            <a:r>
              <a:rPr lang="zh-CN" altLang="zh-CN" b="1" dirty="0"/>
              <a:t>～</a:t>
            </a:r>
            <a:r>
              <a:rPr lang="en-US" altLang="zh-CN" b="1" i="1" dirty="0"/>
              <a:t>v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zh-CN" b="1" dirty="0"/>
              <a:t>若无向图</a:t>
            </a:r>
            <a:r>
              <a:rPr lang="en-US" altLang="zh-CN" b="1" i="1" dirty="0"/>
              <a:t>G</a:t>
            </a:r>
            <a:r>
              <a:rPr lang="zh-CN" altLang="zh-CN" b="1" dirty="0"/>
              <a:t>是</a:t>
            </a:r>
            <a:r>
              <a:rPr lang="zh-CN" altLang="zh-CN" b="1" dirty="0">
                <a:solidFill>
                  <a:srgbClr val="FF0066"/>
                </a:solidFill>
              </a:rPr>
              <a:t>平凡图</a:t>
            </a:r>
            <a:r>
              <a:rPr lang="zh-CN" altLang="en-US" b="1" dirty="0"/>
              <a:t>（仅有一个节点的图）</a:t>
            </a:r>
            <a:r>
              <a:rPr lang="zh-CN" altLang="zh-CN" b="1" dirty="0"/>
              <a:t>或</a:t>
            </a:r>
            <a:r>
              <a:rPr lang="en-US" altLang="zh-CN" b="1" i="1" dirty="0"/>
              <a:t>G</a:t>
            </a:r>
            <a:r>
              <a:rPr lang="zh-CN" altLang="zh-CN" b="1" dirty="0"/>
              <a:t>中</a:t>
            </a:r>
            <a:r>
              <a:rPr lang="zh-CN" altLang="zh-CN" b="1" dirty="0">
                <a:solidFill>
                  <a:srgbClr val="CC6600"/>
                </a:solidFill>
              </a:rPr>
              <a:t>任何两个顶点都是连通的</a:t>
            </a:r>
            <a:r>
              <a:rPr lang="zh-CN" altLang="zh-CN" b="1" dirty="0"/>
              <a:t>，则称</a:t>
            </a:r>
            <a:r>
              <a:rPr lang="en-US" altLang="zh-CN" b="1" i="1" dirty="0"/>
              <a:t>G</a:t>
            </a:r>
            <a:r>
              <a:rPr lang="zh-CN" altLang="zh-CN" b="1" dirty="0"/>
              <a:t>为</a:t>
            </a:r>
            <a:r>
              <a:rPr lang="zh-CN" altLang="zh-CN" b="1" dirty="0">
                <a:solidFill>
                  <a:srgbClr val="FF0066"/>
                </a:solidFill>
              </a:rPr>
              <a:t>连通图</a:t>
            </a:r>
            <a:r>
              <a:rPr lang="zh-CN" altLang="zh-CN" b="1" dirty="0"/>
              <a:t>，否则称</a:t>
            </a:r>
            <a:r>
              <a:rPr lang="en-US" altLang="zh-CN" b="1" i="1" dirty="0"/>
              <a:t>G</a:t>
            </a:r>
            <a:r>
              <a:rPr lang="zh-CN" altLang="zh-CN" b="1" dirty="0"/>
              <a:t>是非连通图或分离图。</a:t>
            </a:r>
            <a:endParaRPr lang="en-US" altLang="zh-CN" b="1" dirty="0"/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连通分支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zh-CN" altLang="zh-CN" b="1" dirty="0"/>
              <a:t>设无向图</a:t>
            </a:r>
            <a:r>
              <a:rPr lang="en-US" altLang="zh-CN" b="1" i="1" dirty="0"/>
              <a:t>G</a:t>
            </a:r>
            <a:r>
              <a:rPr lang="zh-CN" altLang="zh-CN" b="1" dirty="0"/>
              <a:t>＝</a:t>
            </a:r>
            <a:r>
              <a:rPr lang="en-US" altLang="zh-CN" b="1" dirty="0"/>
              <a:t>&lt;</a:t>
            </a:r>
            <a:r>
              <a:rPr lang="en-US" altLang="zh-CN" b="1" i="1" dirty="0"/>
              <a:t>V</a:t>
            </a:r>
            <a:r>
              <a:rPr lang="en-US" altLang="zh-CN" b="1" dirty="0"/>
              <a:t>,</a:t>
            </a:r>
            <a:r>
              <a:rPr lang="en-US" altLang="zh-CN" b="1" i="1" dirty="0"/>
              <a:t>E</a:t>
            </a:r>
            <a:r>
              <a:rPr lang="en-US" altLang="zh-CN" b="1" dirty="0"/>
              <a:t>&gt;</a:t>
            </a:r>
            <a:r>
              <a:rPr lang="zh-CN" altLang="zh-CN" b="1" dirty="0"/>
              <a:t>，如果</a:t>
            </a:r>
            <a:r>
              <a:rPr lang="en-US" altLang="zh-CN" b="1" i="1" dirty="0"/>
              <a:t>V</a:t>
            </a:r>
            <a:r>
              <a:rPr lang="zh-CN" altLang="zh-CN" b="1" i="1" dirty="0"/>
              <a:t>能划分成</a:t>
            </a:r>
            <a:r>
              <a:rPr lang="en-US" altLang="zh-CN" b="1" dirty="0"/>
              <a:t> {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</a:t>
            </a:r>
            <a:r>
              <a:rPr lang="en-US" altLang="zh-CN" b="1" i="1" dirty="0"/>
              <a:t>V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</a:t>
            </a:r>
            <a:r>
              <a:rPr lang="en-US" altLang="zh-CN" b="1" i="1" dirty="0" err="1"/>
              <a:t>V</a:t>
            </a:r>
            <a:r>
              <a:rPr lang="en-US" altLang="zh-CN" b="1" i="1" baseline="-25000" dirty="0" err="1"/>
              <a:t>k</a:t>
            </a:r>
            <a:r>
              <a:rPr lang="en-US" altLang="zh-CN" b="1" dirty="0"/>
              <a:t>}</a:t>
            </a:r>
            <a:r>
              <a:rPr lang="zh-CN" altLang="zh-CN" b="1" dirty="0"/>
              <a:t>，</a:t>
            </a:r>
            <a:r>
              <a:rPr lang="zh-CN" altLang="zh-CN" b="1" dirty="0">
                <a:solidFill>
                  <a:srgbClr val="CC6600"/>
                </a:solidFill>
              </a:rPr>
              <a:t>当且仅当两顶点在同一个子集时才连通</a:t>
            </a:r>
            <a:r>
              <a:rPr lang="zh-CN" altLang="en-US" b="1" dirty="0"/>
              <a:t>，</a:t>
            </a:r>
            <a:r>
              <a:rPr lang="zh-CN" altLang="zh-CN" b="1" dirty="0"/>
              <a:t>则称导出子图</a:t>
            </a:r>
            <a:r>
              <a:rPr lang="en-US" altLang="zh-CN" b="1" i="1" dirty="0"/>
              <a:t>G</a:t>
            </a:r>
            <a:r>
              <a:rPr lang="en-US" altLang="zh-CN" b="1" dirty="0"/>
              <a:t>[</a:t>
            </a:r>
            <a:r>
              <a:rPr lang="en-US" altLang="zh-CN" b="1" i="1" dirty="0"/>
              <a:t>V</a:t>
            </a:r>
            <a:r>
              <a:rPr lang="en-US" altLang="zh-CN" b="1" i="1" baseline="-25000" dirty="0"/>
              <a:t>i</a:t>
            </a:r>
            <a:r>
              <a:rPr lang="en-US" altLang="zh-CN" b="1" dirty="0"/>
              <a:t>](</a:t>
            </a:r>
            <a:r>
              <a:rPr lang="en-US" altLang="zh-CN" b="1" i="1" dirty="0" err="1"/>
              <a:t>i</a:t>
            </a:r>
            <a:r>
              <a:rPr lang="zh-CN" altLang="zh-CN" b="1" dirty="0"/>
              <a:t>＝</a:t>
            </a:r>
            <a:r>
              <a:rPr lang="en-US" altLang="zh-CN" b="1" dirty="0"/>
              <a:t>1,2,…,</a:t>
            </a:r>
            <a:r>
              <a:rPr lang="en-US" altLang="zh-CN" b="1" i="1" dirty="0"/>
              <a:t>k</a:t>
            </a:r>
            <a:r>
              <a:rPr lang="en-US" altLang="zh-CN" b="1" dirty="0"/>
              <a:t>)</a:t>
            </a:r>
            <a:r>
              <a:rPr lang="zh-CN" altLang="zh-CN" b="1" dirty="0"/>
              <a:t>为</a:t>
            </a:r>
            <a:r>
              <a:rPr lang="en-US" altLang="zh-CN" b="1" i="1" dirty="0"/>
              <a:t>G</a:t>
            </a:r>
            <a:r>
              <a:rPr lang="zh-CN" altLang="zh-CN" b="1" dirty="0"/>
              <a:t>的</a:t>
            </a:r>
            <a:r>
              <a:rPr lang="zh-CN" altLang="zh-CN" b="1" dirty="0">
                <a:solidFill>
                  <a:srgbClr val="FF0066"/>
                </a:solidFill>
              </a:rPr>
              <a:t>连通分支</a:t>
            </a:r>
            <a:r>
              <a:rPr lang="zh-CN" altLang="zh-CN" b="1" dirty="0"/>
              <a:t>，连通分支数</a:t>
            </a:r>
            <a:r>
              <a:rPr lang="en-US" altLang="zh-CN" b="1" i="1" dirty="0"/>
              <a:t>k</a:t>
            </a:r>
            <a:r>
              <a:rPr lang="zh-CN" altLang="zh-CN" b="1" dirty="0"/>
              <a:t>常记为</a:t>
            </a:r>
            <a:r>
              <a:rPr lang="en-US" altLang="zh-CN" b="1" i="1" dirty="0"/>
              <a:t>p</a:t>
            </a:r>
            <a:r>
              <a:rPr lang="en-US" altLang="zh-CN" b="1" dirty="0"/>
              <a:t>(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r>
              <a:rPr lang="zh-CN" altLang="en-US" b="1" dirty="0"/>
              <a:t>下图有两个连通分支</a:t>
            </a:r>
            <a:r>
              <a:rPr lang="en-US" altLang="zh-CN" b="1" dirty="0"/>
              <a:t>H1</a:t>
            </a:r>
            <a:r>
              <a:rPr lang="zh-CN" altLang="en-US" b="1" dirty="0"/>
              <a:t>和</a:t>
            </a:r>
            <a:r>
              <a:rPr lang="en-US" altLang="zh-CN" b="1" dirty="0"/>
              <a:t>H2</a:t>
            </a:r>
            <a:r>
              <a:rPr lang="zh-CN" altLang="en-US" b="1" dirty="0"/>
              <a:t>。</a:t>
            </a:r>
            <a:endParaRPr lang="en-US" altLang="zh-CN" b="1" dirty="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5A32CC-0391-4B3B-9D74-274FAAC1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03" y="4619037"/>
            <a:ext cx="4492187" cy="22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6669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1635</TotalTime>
  <Words>5028</Words>
  <Application>Microsoft Office PowerPoint</Application>
  <PresentationFormat>宽屏</PresentationFormat>
  <Paragraphs>315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宋体</vt:lpstr>
      <vt:lpstr>Arial</vt:lpstr>
      <vt:lpstr>Times New Roman</vt:lpstr>
      <vt:lpstr>Tw Cen MT</vt:lpstr>
      <vt:lpstr>Wingdings</vt:lpstr>
      <vt:lpstr>水滴</vt:lpstr>
      <vt:lpstr>Unknown</vt:lpstr>
      <vt:lpstr>Visio</vt:lpstr>
      <vt:lpstr>数据结构和算法 第24讲</vt:lpstr>
      <vt:lpstr>大纲</vt:lpstr>
      <vt:lpstr>图的基本概念</vt:lpstr>
      <vt:lpstr>图的基本概念</vt:lpstr>
      <vt:lpstr>图的基本概念</vt:lpstr>
      <vt:lpstr>图的基本概念</vt:lpstr>
      <vt:lpstr>图的基本概念</vt:lpstr>
      <vt:lpstr>图的基本概念</vt:lpstr>
      <vt:lpstr>无向图的连通度</vt:lpstr>
      <vt:lpstr>无向图的连通度</vt:lpstr>
      <vt:lpstr>无向图的连通度</vt:lpstr>
      <vt:lpstr>无向图的连通度</vt:lpstr>
      <vt:lpstr>无向图的连通度</vt:lpstr>
      <vt:lpstr>无向图的连通度</vt:lpstr>
      <vt:lpstr>有向图的连通度</vt:lpstr>
      <vt:lpstr>有向图的连通度</vt:lpstr>
      <vt:lpstr>二部图</vt:lpstr>
      <vt:lpstr>图的矩阵表示</vt:lpstr>
      <vt:lpstr>图的矩阵表示</vt:lpstr>
      <vt:lpstr>图的矩阵表示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1938</cp:revision>
  <dcterms:created xsi:type="dcterms:W3CDTF">2018-06-21T02:18:15Z</dcterms:created>
  <dcterms:modified xsi:type="dcterms:W3CDTF">2019-12-05T15:06:28Z</dcterms:modified>
</cp:coreProperties>
</file>