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0"/>
  </p:notesMasterIdLst>
  <p:sldIdLst>
    <p:sldId id="256" r:id="rId2"/>
    <p:sldId id="257" r:id="rId3"/>
    <p:sldId id="333" r:id="rId4"/>
    <p:sldId id="377" r:id="rId5"/>
    <p:sldId id="376" r:id="rId6"/>
    <p:sldId id="378" r:id="rId7"/>
    <p:sldId id="354" r:id="rId8"/>
    <p:sldId id="355" r:id="rId9"/>
    <p:sldId id="367" r:id="rId10"/>
    <p:sldId id="373" r:id="rId11"/>
    <p:sldId id="368" r:id="rId12"/>
    <p:sldId id="369" r:id="rId13"/>
    <p:sldId id="374" r:id="rId14"/>
    <p:sldId id="357" r:id="rId15"/>
    <p:sldId id="358" r:id="rId16"/>
    <p:sldId id="375" r:id="rId17"/>
    <p:sldId id="359" r:id="rId18"/>
    <p:sldId id="360" r:id="rId19"/>
    <p:sldId id="370" r:id="rId20"/>
    <p:sldId id="371" r:id="rId21"/>
    <p:sldId id="361" r:id="rId22"/>
    <p:sldId id="362" r:id="rId23"/>
    <p:sldId id="372" r:id="rId24"/>
    <p:sldId id="363" r:id="rId25"/>
    <p:sldId id="364" r:id="rId26"/>
    <p:sldId id="365" r:id="rId27"/>
    <p:sldId id="366"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0066"/>
    <a:srgbClr val="009900"/>
    <a:srgbClr val="993300"/>
    <a:srgbClr val="0000CC"/>
    <a:srgbClr val="9900CC"/>
    <a:srgbClr val="CC6600"/>
    <a:srgbClr val="6600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93727" autoAdjust="0"/>
  </p:normalViewPr>
  <p:slideViewPr>
    <p:cSldViewPr snapToGrid="0">
      <p:cViewPr varScale="1">
        <p:scale>
          <a:sx n="68" d="100"/>
          <a:sy n="68" d="100"/>
        </p:scale>
        <p:origin x="726" y="66"/>
      </p:cViewPr>
      <p:guideLst/>
    </p:cSldViewPr>
  </p:slideViewPr>
  <p:outlineViewPr>
    <p:cViewPr>
      <p:scale>
        <a:sx n="33" d="100"/>
        <a:sy n="33" d="100"/>
      </p:scale>
      <p:origin x="0" y="-177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D6D91-FD6F-4150-8CFB-2ABF37CDCBB7}" type="datetimeFigureOut">
              <a:rPr lang="zh-CN" altLang="en-US" smtClean="0"/>
              <a:t>2021/8/12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D0222-A400-4A37-96E3-A0CC00C0A17D}" type="slidenum">
              <a:rPr lang="zh-CN" altLang="en-US" smtClean="0"/>
              <a:t>‹#›</a:t>
            </a:fld>
            <a:endParaRPr lang="zh-CN" altLang="en-US"/>
          </a:p>
        </p:txBody>
      </p:sp>
    </p:spTree>
    <p:extLst>
      <p:ext uri="{BB962C8B-B14F-4D97-AF65-F5344CB8AC3E}">
        <p14:creationId xmlns:p14="http://schemas.microsoft.com/office/powerpoint/2010/main" val="288854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3FD0222-A400-4A37-96E3-A0CC00C0A17D}" type="slidenum">
              <a:rPr lang="zh-CN" altLang="en-US" smtClean="0"/>
              <a:t>11</a:t>
            </a:fld>
            <a:endParaRPr lang="zh-CN" altLang="en-US"/>
          </a:p>
        </p:txBody>
      </p:sp>
    </p:spTree>
    <p:extLst>
      <p:ext uri="{BB962C8B-B14F-4D97-AF65-F5344CB8AC3E}">
        <p14:creationId xmlns:p14="http://schemas.microsoft.com/office/powerpoint/2010/main" val="1177931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0619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085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12425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3578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75224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31813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4085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98010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82546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94951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3213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21594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350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3789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19531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48797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2021/8/12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4288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6381544-E555-424B-A8A4-641E4ACFE059}" type="datetimeFigureOut">
              <a:rPr lang="zh-CN" altLang="en-US" smtClean="0"/>
              <a:t>2021/8/12</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6319520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7.bin"/><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8.bin"/><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audio" Target="../media/audio2.wav"/><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2.bin"/><Relationship Id="rId10" Type="http://schemas.openxmlformats.org/officeDocument/2006/relationships/image" Target="../media/image7.e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9A918-D4C0-40E4-B54F-93F10CC6061D}"/>
              </a:ext>
            </a:extLst>
          </p:cNvPr>
          <p:cNvSpPr>
            <a:spLocks noGrp="1"/>
          </p:cNvSpPr>
          <p:nvPr>
            <p:ph type="ctrTitle"/>
          </p:nvPr>
        </p:nvSpPr>
        <p:spPr>
          <a:xfrm>
            <a:off x="1751012" y="597401"/>
            <a:ext cx="8689976" cy="2509213"/>
          </a:xfrm>
        </p:spPr>
        <p:txBody>
          <a:bodyPr/>
          <a:lstStyle/>
          <a:p>
            <a:r>
              <a:rPr lang="zh-CN" altLang="en-US" b="1"/>
              <a:t>数据结构和算法</a:t>
            </a:r>
            <a:br>
              <a:rPr lang="en-US" altLang="zh-CN" b="1"/>
            </a:br>
            <a:r>
              <a:rPr lang="zh-CN" altLang="en-US" b="1"/>
              <a:t>第</a:t>
            </a:r>
            <a:r>
              <a:rPr lang="en-US" altLang="zh-CN" b="1"/>
              <a:t>25</a:t>
            </a:r>
            <a:r>
              <a:rPr lang="zh-CN" altLang="en-US" b="1"/>
              <a:t>讲</a:t>
            </a:r>
          </a:p>
        </p:txBody>
      </p:sp>
      <p:sp>
        <p:nvSpPr>
          <p:cNvPr id="3" name="副标题 2">
            <a:extLst>
              <a:ext uri="{FF2B5EF4-FFF2-40B4-BE49-F238E27FC236}">
                <a16:creationId xmlns:a16="http://schemas.microsoft.com/office/drawing/2014/main" id="{9BDFD250-F314-4432-B074-F31487AAD3A4}"/>
              </a:ext>
            </a:extLst>
          </p:cNvPr>
          <p:cNvSpPr>
            <a:spLocks noGrp="1"/>
          </p:cNvSpPr>
          <p:nvPr>
            <p:ph type="subTitle" idx="1"/>
          </p:nvPr>
        </p:nvSpPr>
        <p:spPr/>
        <p:txBody>
          <a:bodyPr>
            <a:normAutofit/>
          </a:bodyPr>
          <a:lstStyle/>
          <a:p>
            <a:r>
              <a:rPr lang="en-US" altLang="zh-CN" sz="4000"/>
              <a:t>2019.07.31</a:t>
            </a:r>
            <a:endParaRPr lang="zh-CN" altLang="en-US" sz="4000"/>
          </a:p>
        </p:txBody>
      </p:sp>
    </p:spTree>
    <p:extLst>
      <p:ext uri="{BB962C8B-B14F-4D97-AF65-F5344CB8AC3E}">
        <p14:creationId xmlns:p14="http://schemas.microsoft.com/office/powerpoint/2010/main" val="420486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拓扑排序（邻接矩阵法）</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210. Course Schedule II</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457072" cy="1200329"/>
          </a:xfrm>
          <a:prstGeom prst="rect">
            <a:avLst/>
          </a:prstGeom>
        </p:spPr>
        <p:txBody>
          <a:bodyPr wrap="square">
            <a:spAutoFit/>
          </a:bodyPr>
          <a:lstStyle/>
          <a:p>
            <a:r>
              <a:rPr lang="zh-CN" altLang="en-US" b="1" dirty="0">
                <a:latin typeface="Albertus Medium" panose="020E0602030304020304" pitchFamily="34" charset="0"/>
              </a:rPr>
              <a:t>解法一：</a:t>
            </a:r>
            <a:r>
              <a:rPr lang="zh-CN" altLang="en-US" b="1" dirty="0">
                <a:solidFill>
                  <a:srgbClr val="0000CC"/>
                </a:solidFill>
                <a:latin typeface="Albertus Medium" panose="020E0602030304020304" pitchFamily="34" charset="0"/>
              </a:rPr>
              <a:t>拓扑排序（邻接矩阵法）</a:t>
            </a:r>
            <a:r>
              <a:rPr lang="zh-CN" altLang="en-US" b="1" dirty="0">
                <a:latin typeface="Albertus Medium" panose="020E0602030304020304" pitchFamily="34" charset="0"/>
              </a:rPr>
              <a:t>（时间复杂度</a:t>
            </a:r>
            <a:r>
              <a:rPr lang="en-US" altLang="zh-CN" b="1" dirty="0">
                <a:latin typeface="Albertus Medium" panose="020E0602030304020304" pitchFamily="34" charset="0"/>
              </a:rPr>
              <a:t>O(n^2)</a:t>
            </a:r>
            <a:r>
              <a:rPr lang="zh-CN" altLang="en-US" b="1" dirty="0">
                <a:latin typeface="Albertus Medium" panose="020E0602030304020304" pitchFamily="34" charset="0"/>
              </a:rPr>
              <a:t>，空间复杂度</a:t>
            </a:r>
            <a:r>
              <a:rPr lang="en-US" altLang="zh-CN" b="1" dirty="0">
                <a:latin typeface="Albertus Medium" panose="020E0602030304020304" pitchFamily="34" charset="0"/>
              </a:rPr>
              <a:t>O(n^2)</a:t>
            </a:r>
            <a:r>
              <a:rPr lang="zh-CN" altLang="en-US" b="1" dirty="0">
                <a:latin typeface="Albertus Medium" panose="020E0602030304020304" pitchFamily="34" charset="0"/>
              </a:rPr>
              <a:t>）</a:t>
            </a:r>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r>
              <a:rPr lang="zh-CN" altLang="en-US" b="1" dirty="0">
                <a:latin typeface="Albertus Medium" panose="020E0602030304020304" pitchFamily="34" charset="0"/>
              </a:rPr>
              <a:t>分析过程如前文所述。</a:t>
            </a:r>
          </a:p>
        </p:txBody>
      </p:sp>
      <p:pic>
        <p:nvPicPr>
          <p:cNvPr id="6" name="图片 5">
            <a:extLst>
              <a:ext uri="{FF2B5EF4-FFF2-40B4-BE49-F238E27FC236}">
                <a16:creationId xmlns:a16="http://schemas.microsoft.com/office/drawing/2014/main" id="{47EE4072-D2F9-44D4-813E-7DA544D59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848" y="0"/>
            <a:ext cx="4579189" cy="6858000"/>
          </a:xfrm>
          <a:prstGeom prst="rect">
            <a:avLst/>
          </a:prstGeom>
        </p:spPr>
      </p:pic>
    </p:spTree>
    <p:extLst>
      <p:ext uri="{BB962C8B-B14F-4D97-AF65-F5344CB8AC3E}">
        <p14:creationId xmlns:p14="http://schemas.microsoft.com/office/powerpoint/2010/main" val="208155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拓扑排序（邻接表法）</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210. Course Schedule II</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274817" cy="6186309"/>
          </a:xfrm>
          <a:prstGeom prst="rect">
            <a:avLst/>
          </a:prstGeom>
        </p:spPr>
        <p:txBody>
          <a:bodyPr wrap="square">
            <a:spAutoFit/>
          </a:bodyPr>
          <a:lstStyle/>
          <a:p>
            <a:r>
              <a:rPr lang="zh-CN" altLang="en-US" b="1" dirty="0"/>
              <a:t>解法二：</a:t>
            </a:r>
            <a:r>
              <a:rPr lang="zh-CN" altLang="en-US" b="1" dirty="0">
                <a:solidFill>
                  <a:srgbClr val="0000CC"/>
                </a:solidFill>
              </a:rPr>
              <a:t>拓扑排序（邻接表法）</a:t>
            </a:r>
            <a:r>
              <a:rPr lang="zh-CN" altLang="en-US" b="1" dirty="0"/>
              <a:t>（时间复杂度</a:t>
            </a:r>
            <a:r>
              <a:rPr lang="en-US" altLang="zh-CN" b="1" dirty="0"/>
              <a:t>O(</a:t>
            </a:r>
            <a:r>
              <a:rPr lang="en-US" altLang="zh-CN" b="1" dirty="0" err="1"/>
              <a:t>n+e</a:t>
            </a:r>
            <a:r>
              <a:rPr lang="en-US" altLang="zh-CN" b="1" dirty="0"/>
              <a:t>)</a:t>
            </a:r>
            <a:r>
              <a:rPr lang="zh-CN" altLang="en-US" b="1" dirty="0"/>
              <a:t>，空间复杂度</a:t>
            </a:r>
            <a:r>
              <a:rPr lang="en-US" altLang="zh-CN" b="1" dirty="0"/>
              <a:t>O(</a:t>
            </a:r>
            <a:r>
              <a:rPr lang="en-US" altLang="zh-CN" b="1" dirty="0" err="1"/>
              <a:t>n+e</a:t>
            </a:r>
            <a:r>
              <a:rPr lang="en-US" altLang="zh-CN" b="1" dirty="0"/>
              <a:t>)</a:t>
            </a:r>
            <a:r>
              <a:rPr lang="zh-CN" altLang="en-US" b="1" dirty="0"/>
              <a:t>）</a:t>
            </a:r>
          </a:p>
          <a:p>
            <a:r>
              <a:rPr lang="zh-CN" altLang="en-US" b="1" dirty="0">
                <a:solidFill>
                  <a:srgbClr val="00B050"/>
                </a:solidFill>
              </a:rPr>
              <a:t>优点</a:t>
            </a:r>
            <a:r>
              <a:rPr lang="zh-CN" altLang="en-US" b="1" dirty="0"/>
              <a:t>：节约空间；</a:t>
            </a:r>
            <a:r>
              <a:rPr lang="zh-CN" altLang="en-US" b="1" dirty="0">
                <a:solidFill>
                  <a:srgbClr val="FF0000"/>
                </a:solidFill>
              </a:rPr>
              <a:t>缺点</a:t>
            </a:r>
            <a:r>
              <a:rPr lang="zh-CN" altLang="en-US" b="1" dirty="0"/>
              <a:t>：所用语言如果没有链表，表示起来有些麻烦（用二维哈希表表示，后者运行效率无明显提升）</a:t>
            </a:r>
          </a:p>
          <a:p>
            <a:r>
              <a:rPr lang="zh-CN" altLang="en-US" b="1" dirty="0"/>
              <a:t>输入：</a:t>
            </a:r>
            <a:r>
              <a:rPr lang="en-US" altLang="zh-CN" b="1" dirty="0" err="1"/>
              <a:t>numCourses</a:t>
            </a:r>
            <a:r>
              <a:rPr lang="zh-CN" altLang="en-US" b="1" dirty="0"/>
              <a:t>：</a:t>
            </a:r>
            <a:r>
              <a:rPr lang="en-US" altLang="zh-CN" b="1" dirty="0"/>
              <a:t>4</a:t>
            </a:r>
            <a:r>
              <a:rPr lang="zh-CN" altLang="en-US" b="1" dirty="0"/>
              <a:t>，</a:t>
            </a:r>
            <a:r>
              <a:rPr lang="en-US" altLang="zh-CN" b="1" dirty="0"/>
              <a:t>prerequisites</a:t>
            </a:r>
            <a:r>
              <a:rPr lang="zh-CN" altLang="en-US" b="1" dirty="0"/>
              <a:t>：</a:t>
            </a:r>
            <a:r>
              <a:rPr lang="en-US" altLang="zh-CN" b="1" dirty="0"/>
              <a:t>[[1,0],[2,0],[3,1],[3,2]]</a:t>
            </a:r>
          </a:p>
          <a:p>
            <a:r>
              <a:rPr lang="en-US" altLang="zh-CN" b="1" dirty="0"/>
              <a:t>0 </a:t>
            </a:r>
            <a:r>
              <a:rPr lang="zh-CN" altLang="en-US" b="1" dirty="0"/>
              <a:t>有向图</a:t>
            </a:r>
            <a:endParaRPr lang="en-US" altLang="zh-CN" b="1" dirty="0"/>
          </a:p>
          <a:p>
            <a:endParaRPr lang="en-US" altLang="zh-CN" b="1" dirty="0"/>
          </a:p>
          <a:p>
            <a:endParaRPr lang="en-US" altLang="zh-CN" b="1" dirty="0"/>
          </a:p>
          <a:p>
            <a:endParaRPr lang="en-US" altLang="zh-CN" b="1" dirty="0"/>
          </a:p>
          <a:p>
            <a:r>
              <a:rPr lang="en-US" altLang="zh-CN" b="1" dirty="0"/>
              <a:t>1 </a:t>
            </a:r>
            <a:r>
              <a:rPr lang="zh-CN" altLang="en-US" b="1" dirty="0"/>
              <a:t>建立邻接表（出度链表）</a:t>
            </a:r>
            <a:r>
              <a:rPr lang="en-US" altLang="zh-CN" b="1" dirty="0" err="1"/>
              <a:t>adjacentList</a:t>
            </a:r>
            <a:r>
              <a:rPr lang="zh-CN" altLang="en-US" b="1" dirty="0"/>
              <a:t>（时间复杂度</a:t>
            </a:r>
            <a:r>
              <a:rPr lang="en-US" altLang="zh-CN" b="1" dirty="0"/>
              <a:t>O(e)</a:t>
            </a:r>
            <a:r>
              <a:rPr lang="zh-CN" altLang="en-US" b="1" dirty="0"/>
              <a:t>）</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5" name="Rectangle 2">
            <a:extLst>
              <a:ext uri="{FF2B5EF4-FFF2-40B4-BE49-F238E27FC236}">
                <a16:creationId xmlns:a16="http://schemas.microsoft.com/office/drawing/2014/main" id="{373F54E7-B53A-4BA1-B6F8-64F2E1CFF0EA}"/>
              </a:ext>
            </a:extLst>
          </p:cNvPr>
          <p:cNvSpPr>
            <a:spLocks noChangeArrowheads="1"/>
          </p:cNvSpPr>
          <p:nvPr/>
        </p:nvSpPr>
        <p:spPr bwMode="auto">
          <a:xfrm>
            <a:off x="1181686" y="23234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F3AFDB7D-E874-4731-BC8B-7079016E74FC}"/>
              </a:ext>
            </a:extLst>
          </p:cNvPr>
          <p:cNvGraphicFramePr>
            <a:graphicFrameLocks noChangeAspect="1"/>
          </p:cNvGraphicFramePr>
          <p:nvPr>
            <p:extLst>
              <p:ext uri="{D42A27DB-BD31-4B8C-83A1-F6EECF244321}">
                <p14:modId xmlns:p14="http://schemas.microsoft.com/office/powerpoint/2010/main" val="2032322467"/>
              </p:ext>
            </p:extLst>
          </p:nvPr>
        </p:nvGraphicFramePr>
        <p:xfrm>
          <a:off x="1209674" y="2025468"/>
          <a:ext cx="1838325" cy="1114425"/>
        </p:xfrm>
        <a:graphic>
          <a:graphicData uri="http://schemas.openxmlformats.org/presentationml/2006/ole">
            <mc:AlternateContent xmlns:mc="http://schemas.openxmlformats.org/markup-compatibility/2006">
              <mc:Choice xmlns:v="urn:schemas-microsoft-com:vml" Requires="v">
                <p:oleObj name="Visio" r:id="rId3" imgW="1834713" imgH="1114630" progId="Visio.Drawing.11">
                  <p:embed/>
                </p:oleObj>
              </mc:Choice>
              <mc:Fallback>
                <p:oleObj name="Visio" r:id="rId3" imgW="1834713" imgH="111463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9674" y="2025468"/>
                        <a:ext cx="183832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a:extLst>
              <a:ext uri="{FF2B5EF4-FFF2-40B4-BE49-F238E27FC236}">
                <a16:creationId xmlns:a16="http://schemas.microsoft.com/office/drawing/2014/main" id="{2BEBC2B2-6259-4D6C-90EC-FE5B70DC58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C84B6A08-9A9F-4D36-B39C-CAC3B410E3FB}"/>
              </a:ext>
            </a:extLst>
          </p:cNvPr>
          <p:cNvGraphicFramePr>
            <a:graphicFrameLocks noChangeAspect="1"/>
          </p:cNvGraphicFramePr>
          <p:nvPr>
            <p:extLst>
              <p:ext uri="{D42A27DB-BD31-4B8C-83A1-F6EECF244321}">
                <p14:modId xmlns:p14="http://schemas.microsoft.com/office/powerpoint/2010/main" val="3902995744"/>
              </p:ext>
            </p:extLst>
          </p:nvPr>
        </p:nvGraphicFramePr>
        <p:xfrm>
          <a:off x="1181685" y="3781461"/>
          <a:ext cx="2581614" cy="3076535"/>
        </p:xfrm>
        <a:graphic>
          <a:graphicData uri="http://schemas.openxmlformats.org/presentationml/2006/ole">
            <mc:AlternateContent xmlns:mc="http://schemas.openxmlformats.org/markup-compatibility/2006">
              <mc:Choice xmlns:v="urn:schemas-microsoft-com:vml" Requires="v">
                <p:oleObj name="Visio" r:id="rId5" imgW="1834713" imgH="2194560" progId="Visio.Drawing.11">
                  <p:embed/>
                </p:oleObj>
              </mc:Choice>
              <mc:Fallback>
                <p:oleObj name="Visio" r:id="rId5" imgW="1834713" imgH="2194560"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1685" y="3781461"/>
                        <a:ext cx="2581614" cy="3076535"/>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848DC615-B408-4DF8-B83A-485EB7074805}"/>
              </a:ext>
            </a:extLst>
          </p:cNvPr>
          <p:cNvSpPr txBox="1"/>
          <p:nvPr/>
        </p:nvSpPr>
        <p:spPr>
          <a:xfrm>
            <a:off x="6096000" y="0"/>
            <a:ext cx="6096000" cy="11449288"/>
          </a:xfrm>
          <a:prstGeom prst="rect">
            <a:avLst/>
          </a:prstGeom>
          <a:noFill/>
        </p:spPr>
        <p:txBody>
          <a:bodyPr wrap="square" rtlCol="0">
            <a:spAutoFit/>
          </a:bodyPr>
          <a:lstStyle/>
          <a:p>
            <a:r>
              <a:rPr lang="en-US" altLang="zh-CN" b="1" dirty="0"/>
              <a:t>2 </a:t>
            </a:r>
            <a:r>
              <a:rPr lang="zh-CN" altLang="en-US" b="1" dirty="0"/>
              <a:t>建立入度数组</a:t>
            </a:r>
            <a:r>
              <a:rPr lang="en-US" altLang="zh-CN" b="1" dirty="0"/>
              <a:t>indegree</a:t>
            </a:r>
          </a:p>
          <a:p>
            <a:endParaRPr lang="en-US" altLang="zh-CN" b="1" dirty="0"/>
          </a:p>
          <a:p>
            <a:endParaRPr lang="en-US" altLang="zh-CN" b="1" dirty="0"/>
          </a:p>
          <a:p>
            <a:r>
              <a:rPr lang="en-US" altLang="zh-CN" b="1" dirty="0"/>
              <a:t>3 </a:t>
            </a:r>
            <a:r>
              <a:rPr lang="zh-CN" altLang="en-US" b="1" dirty="0"/>
              <a:t>建立结果数组</a:t>
            </a:r>
            <a:r>
              <a:rPr lang="en-US" altLang="zh-CN" b="1" dirty="0" err="1"/>
              <a:t>resultArray</a:t>
            </a:r>
            <a:r>
              <a:rPr lang="zh-CN" altLang="en-US" b="1" dirty="0"/>
              <a:t>，以及记录存放有效元素数量的变量</a:t>
            </a:r>
            <a:r>
              <a:rPr lang="en-US" altLang="zh-CN" b="1" dirty="0" err="1"/>
              <a:t>currentAmount</a:t>
            </a:r>
            <a:r>
              <a:rPr lang="zh-CN" altLang="en-US" b="1" dirty="0"/>
              <a:t>（初始化为</a:t>
            </a:r>
            <a:r>
              <a:rPr lang="en-US" altLang="zh-CN" b="1" dirty="0"/>
              <a:t>0</a:t>
            </a:r>
            <a:r>
              <a:rPr lang="zh-CN" altLang="en-US" b="1" dirty="0"/>
              <a:t>）</a:t>
            </a:r>
            <a:endParaRPr lang="en-US" altLang="zh-CN" b="1" dirty="0"/>
          </a:p>
          <a:p>
            <a:endParaRPr lang="en-US" altLang="zh-CN" b="1" dirty="0"/>
          </a:p>
          <a:p>
            <a:endParaRPr lang="en-US" altLang="zh-CN" b="1" dirty="0"/>
          </a:p>
          <a:p>
            <a:r>
              <a:rPr lang="en-US" altLang="zh-CN" b="1" dirty="0"/>
              <a:t>4 </a:t>
            </a:r>
            <a:r>
              <a:rPr lang="zh-CN" altLang="en-US" b="1" dirty="0"/>
              <a:t>创建队列</a:t>
            </a:r>
            <a:r>
              <a:rPr lang="en-US" altLang="zh-CN" b="1" dirty="0" err="1"/>
              <a:t>orderQueue</a:t>
            </a:r>
            <a:r>
              <a:rPr lang="zh-CN" altLang="en-US" b="1" dirty="0"/>
              <a:t>（用于查找拓扑排序结果），以及辅助变量</a:t>
            </a:r>
            <a:r>
              <a:rPr lang="en-US" altLang="zh-CN" b="1" dirty="0" err="1"/>
              <a:t>currentIndex</a:t>
            </a:r>
            <a:r>
              <a:rPr lang="zh-CN" altLang="en-US" b="1" dirty="0"/>
              <a:t>、</a:t>
            </a:r>
            <a:r>
              <a:rPr lang="en-US" altLang="zh-CN" b="1" dirty="0" err="1"/>
              <a:t>eachAmount</a:t>
            </a:r>
            <a:r>
              <a:rPr lang="zh-CN" altLang="en-US" b="1" dirty="0"/>
              <a:t>、</a:t>
            </a:r>
            <a:r>
              <a:rPr lang="en-US" altLang="zh-CN" b="1" dirty="0" err="1"/>
              <a:t>i</a:t>
            </a:r>
            <a:r>
              <a:rPr lang="zh-CN" altLang="en-US" b="1" dirty="0"/>
              <a:t>、</a:t>
            </a:r>
            <a:r>
              <a:rPr lang="en-US" altLang="zh-CN" dirty="0">
                <a:latin typeface="Albertus Medium" panose="020E0602030304020304" pitchFamily="34" charset="0"/>
              </a:rPr>
              <a:t>j</a:t>
            </a:r>
          </a:p>
          <a:p>
            <a:r>
              <a:rPr lang="en-US" altLang="zh-CN" b="1" dirty="0"/>
              <a:t>5 </a:t>
            </a:r>
            <a:r>
              <a:rPr lang="zh-CN" altLang="en-US" b="1" dirty="0">
                <a:solidFill>
                  <a:srgbClr val="9900CC"/>
                </a:solidFill>
              </a:rPr>
              <a:t>将入度为</a:t>
            </a:r>
            <a:r>
              <a:rPr lang="en-US" altLang="zh-CN" b="1" dirty="0">
                <a:solidFill>
                  <a:srgbClr val="9900CC"/>
                </a:solidFill>
              </a:rPr>
              <a:t>0</a:t>
            </a:r>
            <a:r>
              <a:rPr lang="zh-CN" altLang="en-US" b="1" dirty="0">
                <a:solidFill>
                  <a:srgbClr val="9900CC"/>
                </a:solidFill>
              </a:rPr>
              <a:t>的元素下标入队列</a:t>
            </a:r>
            <a:endParaRPr lang="en-US" altLang="zh-CN" b="1" dirty="0">
              <a:solidFill>
                <a:srgbClr val="9900CC"/>
              </a:solidFill>
            </a:endParaRPr>
          </a:p>
          <a:p>
            <a:r>
              <a:rPr lang="en-US" altLang="zh-CN" b="1" dirty="0"/>
              <a:t>6 </a:t>
            </a:r>
            <a:r>
              <a:rPr lang="zh-CN" altLang="en-US" b="1" dirty="0"/>
              <a:t>在队列非空的情况下，依次执行如下操作（时间复杂度</a:t>
            </a:r>
            <a:r>
              <a:rPr lang="en-US" altLang="zh-CN" b="1" dirty="0"/>
              <a:t>O(n + e)</a:t>
            </a:r>
            <a:r>
              <a:rPr lang="zh-CN" altLang="en-US" b="1" dirty="0"/>
              <a:t>）：</a:t>
            </a:r>
          </a:p>
          <a:p>
            <a:r>
              <a:rPr lang="zh-CN" altLang="en-US" b="1" dirty="0"/>
              <a:t>	</a:t>
            </a:r>
            <a:r>
              <a:rPr lang="en-US" altLang="zh-CN" b="1" dirty="0"/>
              <a:t>6.1 </a:t>
            </a:r>
            <a:r>
              <a:rPr lang="zh-CN" altLang="en-US" b="1" dirty="0"/>
              <a:t>将队列大小赋值给</a:t>
            </a:r>
            <a:r>
              <a:rPr lang="en-US" altLang="zh-CN" b="1" dirty="0" err="1"/>
              <a:t>eachAmount</a:t>
            </a:r>
            <a:endParaRPr lang="en-US" altLang="zh-CN" b="1" dirty="0"/>
          </a:p>
          <a:p>
            <a:r>
              <a:rPr lang="en-US" altLang="zh-CN" b="1" dirty="0"/>
              <a:t>	6.2 </a:t>
            </a:r>
            <a:r>
              <a:rPr lang="zh-CN" altLang="en-US" b="1" dirty="0"/>
              <a:t>遍历队列中的每一个元素，依次执行如下操作：</a:t>
            </a:r>
          </a:p>
          <a:p>
            <a:r>
              <a:rPr lang="zh-CN" altLang="en-US" b="1" dirty="0"/>
              <a:t>		</a:t>
            </a:r>
            <a:r>
              <a:rPr lang="en-US" altLang="zh-CN" b="1" dirty="0"/>
              <a:t>6.2.1 </a:t>
            </a:r>
            <a:r>
              <a:rPr lang="zh-CN" altLang="en-US" b="1" dirty="0"/>
              <a:t>将队首元素赋值给</a:t>
            </a:r>
            <a:r>
              <a:rPr lang="en-US" altLang="zh-CN" b="1" dirty="0" err="1"/>
              <a:t>currentIndex</a:t>
            </a:r>
            <a:endParaRPr lang="en-US" altLang="zh-CN" b="1" dirty="0"/>
          </a:p>
          <a:p>
            <a:r>
              <a:rPr lang="en-US" altLang="zh-CN" b="1" dirty="0"/>
              <a:t>		6.2.2 </a:t>
            </a:r>
            <a:r>
              <a:rPr lang="zh-CN" altLang="en-US" b="1" dirty="0"/>
              <a:t>将</a:t>
            </a:r>
            <a:r>
              <a:rPr lang="en-US" altLang="zh-CN" b="1" dirty="0" err="1"/>
              <a:t>currentIndex</a:t>
            </a:r>
            <a:r>
              <a:rPr lang="zh-CN" altLang="en-US" b="1" dirty="0"/>
              <a:t>存入结果数组，</a:t>
            </a:r>
            <a:r>
              <a:rPr lang="en-US" altLang="zh-CN" b="1" dirty="0" err="1"/>
              <a:t>currentAmount</a:t>
            </a:r>
            <a:r>
              <a:rPr lang="zh-CN" altLang="en-US" b="1" dirty="0"/>
              <a:t>加</a:t>
            </a:r>
            <a:r>
              <a:rPr lang="en-US" altLang="zh-CN" b="1" dirty="0"/>
              <a:t>1</a:t>
            </a:r>
            <a:r>
              <a:rPr lang="zh-CN" altLang="en-US" b="1" dirty="0"/>
              <a:t>（</a:t>
            </a:r>
            <a:r>
              <a:rPr lang="zh-CN" altLang="en-US" b="1" dirty="0">
                <a:solidFill>
                  <a:srgbClr val="FF0066"/>
                </a:solidFill>
              </a:rPr>
              <a:t>队列中存储的均为入度为</a:t>
            </a:r>
            <a:r>
              <a:rPr lang="en-US" altLang="zh-CN" b="1" dirty="0">
                <a:solidFill>
                  <a:srgbClr val="FF0066"/>
                </a:solidFill>
              </a:rPr>
              <a:t>0</a:t>
            </a:r>
            <a:r>
              <a:rPr lang="zh-CN" altLang="en-US" b="1" dirty="0">
                <a:solidFill>
                  <a:srgbClr val="FF0066"/>
                </a:solidFill>
              </a:rPr>
              <a:t>的元素</a:t>
            </a:r>
            <a:r>
              <a:rPr lang="zh-CN" altLang="en-US" b="1" dirty="0"/>
              <a:t>）</a:t>
            </a:r>
          </a:p>
          <a:p>
            <a:r>
              <a:rPr lang="zh-CN" altLang="en-US" b="1" dirty="0"/>
              <a:t>		</a:t>
            </a:r>
            <a:r>
              <a:rPr lang="en-US" altLang="zh-CN" b="1" dirty="0"/>
              <a:t>6.2.3 </a:t>
            </a:r>
            <a:r>
              <a:rPr lang="zh-CN" altLang="en-US" b="1" dirty="0">
                <a:solidFill>
                  <a:srgbClr val="CC6600"/>
                </a:solidFill>
              </a:rPr>
              <a:t>遍历</a:t>
            </a:r>
            <a:r>
              <a:rPr lang="en-US" altLang="zh-CN" b="1" dirty="0" err="1">
                <a:solidFill>
                  <a:srgbClr val="CC6600"/>
                </a:solidFill>
              </a:rPr>
              <a:t>currentIndex</a:t>
            </a:r>
            <a:r>
              <a:rPr lang="zh-CN" altLang="en-US" b="1" dirty="0">
                <a:solidFill>
                  <a:srgbClr val="CC6600"/>
                </a:solidFill>
              </a:rPr>
              <a:t>对应的出度链表中的每个元素</a:t>
            </a:r>
            <a:r>
              <a:rPr lang="zh-CN" altLang="en-US" b="1" dirty="0"/>
              <a:t>，依次执行如下操作：</a:t>
            </a:r>
          </a:p>
          <a:p>
            <a:r>
              <a:rPr lang="zh-CN" altLang="en-US" b="1" dirty="0"/>
              <a:t>			</a:t>
            </a:r>
            <a:r>
              <a:rPr lang="en-US" altLang="zh-CN" b="1" dirty="0"/>
              <a:t>6.2.3.1 </a:t>
            </a:r>
            <a:r>
              <a:rPr lang="zh-CN" altLang="en-US" b="1" dirty="0">
                <a:solidFill>
                  <a:srgbClr val="009900"/>
                </a:solidFill>
              </a:rPr>
              <a:t>将元素的入度减一</a:t>
            </a:r>
          </a:p>
          <a:p>
            <a:r>
              <a:rPr lang="zh-CN" altLang="en-US" b="1" dirty="0"/>
              <a:t>			</a:t>
            </a:r>
            <a:r>
              <a:rPr lang="en-US" altLang="zh-CN" b="1" dirty="0"/>
              <a:t>6.2.3.2 </a:t>
            </a:r>
            <a:r>
              <a:rPr lang="zh-CN" altLang="en-US" b="1" dirty="0"/>
              <a:t>判断元素的入度是否等于</a:t>
            </a:r>
            <a:r>
              <a:rPr lang="en-US" altLang="zh-CN" b="1" dirty="0"/>
              <a:t>0</a:t>
            </a:r>
          </a:p>
          <a:p>
            <a:r>
              <a:rPr lang="en-US" altLang="zh-CN" b="1" dirty="0"/>
              <a:t>				6.2.3.2.1 </a:t>
            </a:r>
            <a:r>
              <a:rPr lang="zh-CN" altLang="en-US" b="1" dirty="0"/>
              <a:t>是的话，将当前元素入队列</a:t>
            </a:r>
          </a:p>
          <a:p>
            <a:r>
              <a:rPr lang="en-US" altLang="zh-CN" b="1" dirty="0"/>
              <a:t>7 </a:t>
            </a:r>
            <a:r>
              <a:rPr lang="zh-CN" altLang="en-US" b="1" dirty="0"/>
              <a:t>如果</a:t>
            </a:r>
            <a:r>
              <a:rPr lang="en-US" altLang="zh-CN" b="1" dirty="0" err="1"/>
              <a:t>currentAmount</a:t>
            </a:r>
            <a:r>
              <a:rPr lang="zh-CN" altLang="en-US" b="1" dirty="0"/>
              <a:t>不等于</a:t>
            </a:r>
            <a:r>
              <a:rPr lang="en-US" altLang="zh-CN" b="1" dirty="0" err="1"/>
              <a:t>resultArray</a:t>
            </a:r>
            <a:r>
              <a:rPr lang="zh-CN" altLang="en-US" b="1" dirty="0"/>
              <a:t>长度，说明图中存在环，无法拓扑排序，返回空数组；否则，返回</a:t>
            </a:r>
            <a:r>
              <a:rPr lang="en-US" altLang="zh-CN" b="1" dirty="0" err="1"/>
              <a:t>resultArray</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en-US" b="1" dirty="0"/>
          </a:p>
        </p:txBody>
      </p:sp>
      <p:pic>
        <p:nvPicPr>
          <p:cNvPr id="10" name="图片 9" descr="D:\QQInfo\343928579\Image\C2C\4~DFM)AZU_SM9[OCWZ{4Y2C.png">
            <a:extLst>
              <a:ext uri="{FF2B5EF4-FFF2-40B4-BE49-F238E27FC236}">
                <a16:creationId xmlns:a16="http://schemas.microsoft.com/office/drawing/2014/main" id="{491C05BF-1698-499A-884E-F1538BEE976B}"/>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274816" y="399896"/>
            <a:ext cx="3431892" cy="465610"/>
          </a:xfrm>
          <a:prstGeom prst="rect">
            <a:avLst/>
          </a:prstGeom>
          <a:noFill/>
          <a:ln>
            <a:noFill/>
          </a:ln>
        </p:spPr>
      </p:pic>
      <p:pic>
        <p:nvPicPr>
          <p:cNvPr id="11" name="图片 10" descr="D:\QQInfo\343928579\Image\C2C\)QLV2F_%`D[S5ZTRN%DR~UY.png">
            <a:extLst>
              <a:ext uri="{FF2B5EF4-FFF2-40B4-BE49-F238E27FC236}">
                <a16:creationId xmlns:a16="http://schemas.microsoft.com/office/drawing/2014/main" id="{F7C16635-730E-434E-A80E-2A6D6B256B48}"/>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6274816" y="1457978"/>
            <a:ext cx="3431892" cy="465589"/>
          </a:xfrm>
          <a:prstGeom prst="rect">
            <a:avLst/>
          </a:prstGeom>
          <a:noFill/>
          <a:ln>
            <a:noFill/>
          </a:ln>
        </p:spPr>
      </p:pic>
    </p:spTree>
    <p:extLst>
      <p:ext uri="{BB962C8B-B14F-4D97-AF65-F5344CB8AC3E}">
        <p14:creationId xmlns:p14="http://schemas.microsoft.com/office/powerpoint/2010/main" val="11910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拓扑排序（邻接表法）</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210. Course Schedule II</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274817" cy="6186309"/>
          </a:xfrm>
          <a:prstGeom prst="rect">
            <a:avLst/>
          </a:prstGeom>
        </p:spPr>
        <p:txBody>
          <a:bodyPr wrap="square">
            <a:spAutoFit/>
          </a:bodyPr>
          <a:lstStyle/>
          <a:p>
            <a:r>
              <a:rPr lang="zh-CN" altLang="en-US" b="1"/>
              <a:t>继续样例的演示：</a:t>
            </a:r>
          </a:p>
          <a:p>
            <a:r>
              <a:rPr lang="en-US" altLang="zh-CN" b="1"/>
              <a:t>1 </a:t>
            </a:r>
            <a:r>
              <a:rPr lang="zh-CN" altLang="en-US" b="1"/>
              <a:t>创建完邻接表后，只有元素</a:t>
            </a:r>
            <a:r>
              <a:rPr lang="en-US" altLang="zh-CN" b="1"/>
              <a:t>0</a:t>
            </a:r>
            <a:r>
              <a:rPr lang="zh-CN" altLang="en-US" b="1"/>
              <a:t>的入度为</a:t>
            </a:r>
            <a:r>
              <a:rPr lang="en-US" altLang="zh-CN" b="1"/>
              <a:t>0</a:t>
            </a:r>
            <a:r>
              <a:rPr lang="zh-CN" altLang="en-US" b="1"/>
              <a:t>，将</a:t>
            </a:r>
            <a:r>
              <a:rPr lang="en-US" altLang="zh-CN" b="1"/>
              <a:t>0</a:t>
            </a:r>
            <a:r>
              <a:rPr lang="zh-CN" altLang="en-US" b="1"/>
              <a:t>入队列</a:t>
            </a:r>
          </a:p>
          <a:p>
            <a:r>
              <a:rPr lang="en-US" altLang="zh-CN" b="1"/>
              <a:t>2 </a:t>
            </a:r>
            <a:r>
              <a:rPr lang="zh-CN" altLang="en-US" b="1"/>
              <a:t>此时队列中只有</a:t>
            </a:r>
            <a:r>
              <a:rPr lang="en-US" altLang="zh-CN" b="1"/>
              <a:t>0</a:t>
            </a:r>
            <a:r>
              <a:rPr lang="zh-CN" altLang="en-US" b="1"/>
              <a:t>一个元素，所以，将</a:t>
            </a:r>
            <a:r>
              <a:rPr lang="en-US" altLang="zh-CN" b="1"/>
              <a:t>0</a:t>
            </a:r>
            <a:r>
              <a:rPr lang="zh-CN" altLang="en-US" b="1"/>
              <a:t>出队列，并存到结果数组</a:t>
            </a:r>
          </a:p>
          <a:p>
            <a:r>
              <a:rPr lang="en-US" altLang="zh-CN" b="1"/>
              <a:t>3 </a:t>
            </a:r>
            <a:r>
              <a:rPr lang="zh-CN" altLang="en-US" b="1"/>
              <a:t>从</a:t>
            </a:r>
            <a:r>
              <a:rPr lang="en-US" altLang="zh-CN" b="1"/>
              <a:t>0</a:t>
            </a:r>
            <a:r>
              <a:rPr lang="zh-CN" altLang="en-US" b="1"/>
              <a:t>指向的元素为</a:t>
            </a:r>
            <a:r>
              <a:rPr lang="en-US" altLang="zh-CN" b="1"/>
              <a:t>1</a:t>
            </a:r>
            <a:r>
              <a:rPr lang="zh-CN" altLang="en-US" b="1"/>
              <a:t>和</a:t>
            </a:r>
            <a:r>
              <a:rPr lang="en-US" altLang="zh-CN" b="1"/>
              <a:t>2</a:t>
            </a:r>
            <a:r>
              <a:rPr lang="zh-CN" altLang="en-US" b="1"/>
              <a:t>，将起点为</a:t>
            </a:r>
            <a:r>
              <a:rPr lang="en-US" altLang="zh-CN" b="1"/>
              <a:t>0</a:t>
            </a:r>
            <a:r>
              <a:rPr lang="zh-CN" altLang="en-US" b="1"/>
              <a:t>的边从图中删除后（模拟），</a:t>
            </a:r>
            <a:r>
              <a:rPr lang="en-US" altLang="zh-CN" b="1"/>
              <a:t>1</a:t>
            </a:r>
            <a:r>
              <a:rPr lang="zh-CN" altLang="en-US" b="1"/>
              <a:t>和</a:t>
            </a:r>
            <a:r>
              <a:rPr lang="en-US" altLang="zh-CN" b="1"/>
              <a:t>2</a:t>
            </a:r>
            <a:r>
              <a:rPr lang="zh-CN" altLang="en-US" b="1"/>
              <a:t>的入度都变成</a:t>
            </a:r>
            <a:r>
              <a:rPr lang="en-US" altLang="zh-CN" b="1"/>
              <a:t>0</a:t>
            </a:r>
            <a:r>
              <a:rPr lang="zh-CN" altLang="en-US" b="1"/>
              <a:t>，所以，将</a:t>
            </a:r>
            <a:r>
              <a:rPr lang="en-US" altLang="zh-CN" b="1"/>
              <a:t>1</a:t>
            </a:r>
            <a:r>
              <a:rPr lang="zh-CN" altLang="en-US" b="1"/>
              <a:t>和</a:t>
            </a:r>
            <a:r>
              <a:rPr lang="en-US" altLang="zh-CN" b="1"/>
              <a:t>2</a:t>
            </a:r>
            <a:r>
              <a:rPr lang="zh-CN" altLang="en-US" b="1"/>
              <a:t>入队列</a:t>
            </a:r>
          </a:p>
          <a:p>
            <a:r>
              <a:rPr lang="zh-CN" altLang="en-US" b="1"/>
              <a:t>此时：</a:t>
            </a:r>
          </a:p>
          <a:p>
            <a:r>
              <a:rPr lang="zh-CN" altLang="en-US" b="1"/>
              <a:t>（</a:t>
            </a:r>
            <a:r>
              <a:rPr lang="en-US" altLang="zh-CN" b="1"/>
              <a:t>1</a:t>
            </a:r>
            <a:r>
              <a:rPr lang="zh-CN" altLang="en-US" b="1"/>
              <a:t>）有向图</a:t>
            </a:r>
            <a:endParaRPr lang="en-US" altLang="zh-CN" b="1"/>
          </a:p>
          <a:p>
            <a:endParaRPr lang="en-US" altLang="zh-CN" b="1"/>
          </a:p>
          <a:p>
            <a:endParaRPr lang="en-US" altLang="zh-CN" b="1"/>
          </a:p>
          <a:p>
            <a:endParaRPr lang="en-US" altLang="zh-CN" b="1"/>
          </a:p>
          <a:p>
            <a:r>
              <a:rPr lang="zh-CN" altLang="en-US" b="1"/>
              <a:t>（</a:t>
            </a:r>
            <a:r>
              <a:rPr lang="en-US" altLang="zh-CN" b="1"/>
              <a:t>2</a:t>
            </a:r>
            <a:r>
              <a:rPr lang="zh-CN" altLang="en-US" b="1"/>
              <a:t>）入度数组</a:t>
            </a:r>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zh-CN" altLang="en-US" b="1"/>
          </a:p>
        </p:txBody>
      </p:sp>
      <p:sp>
        <p:nvSpPr>
          <p:cNvPr id="5" name="Rectangle 2">
            <a:extLst>
              <a:ext uri="{FF2B5EF4-FFF2-40B4-BE49-F238E27FC236}">
                <a16:creationId xmlns:a16="http://schemas.microsoft.com/office/drawing/2014/main" id="{8D4A533E-381D-43B2-950B-2FAEEB7319C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1748D4B5-BCFD-49B9-BF8A-EEBF1C23A5BC}"/>
              </a:ext>
            </a:extLst>
          </p:cNvPr>
          <p:cNvGraphicFramePr>
            <a:graphicFrameLocks noChangeAspect="1"/>
          </p:cNvGraphicFramePr>
          <p:nvPr>
            <p:extLst>
              <p:ext uri="{D42A27DB-BD31-4B8C-83A1-F6EECF244321}">
                <p14:modId xmlns:p14="http://schemas.microsoft.com/office/powerpoint/2010/main" val="573131160"/>
              </p:ext>
            </p:extLst>
          </p:nvPr>
        </p:nvGraphicFramePr>
        <p:xfrm>
          <a:off x="1663980" y="2460778"/>
          <a:ext cx="1114425" cy="1114425"/>
        </p:xfrm>
        <a:graphic>
          <a:graphicData uri="http://schemas.openxmlformats.org/presentationml/2006/ole">
            <mc:AlternateContent xmlns:mc="http://schemas.openxmlformats.org/markup-compatibility/2006">
              <mc:Choice xmlns:v="urn:schemas-microsoft-com:vml" Requires="v">
                <p:oleObj name="Visio" r:id="rId2" imgW="1114638" imgH="1114630" progId="Visio.Drawing.11">
                  <p:embed/>
                </p:oleObj>
              </mc:Choice>
              <mc:Fallback>
                <p:oleObj name="Visio" r:id="rId2" imgW="1114638" imgH="111463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980" y="2460778"/>
                        <a:ext cx="111442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descr="C:\Users\houfa\Documents\Tencent Files\343928579\Image\C2C\44DJ}O~@}S%B$~96[(O{FDR.png">
            <a:extLst>
              <a:ext uri="{FF2B5EF4-FFF2-40B4-BE49-F238E27FC236}">
                <a16:creationId xmlns:a16="http://schemas.microsoft.com/office/drawing/2014/main" id="{87A496D7-CFFA-474B-8B59-3155CE37E6B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44755" y="4245191"/>
            <a:ext cx="4481990" cy="805111"/>
          </a:xfrm>
          <a:prstGeom prst="rect">
            <a:avLst/>
          </a:prstGeom>
          <a:noFill/>
          <a:ln>
            <a:noFill/>
          </a:ln>
        </p:spPr>
      </p:pic>
      <p:sp>
        <p:nvSpPr>
          <p:cNvPr id="8" name="文本框 7">
            <a:extLst>
              <a:ext uri="{FF2B5EF4-FFF2-40B4-BE49-F238E27FC236}">
                <a16:creationId xmlns:a16="http://schemas.microsoft.com/office/drawing/2014/main" id="{CE4B1996-F466-4C03-BD1D-8E0674A240A4}"/>
              </a:ext>
            </a:extLst>
          </p:cNvPr>
          <p:cNvSpPr txBox="1"/>
          <p:nvPr/>
        </p:nvSpPr>
        <p:spPr>
          <a:xfrm>
            <a:off x="6096000" y="558961"/>
            <a:ext cx="6096000" cy="5355312"/>
          </a:xfrm>
          <a:prstGeom prst="rect">
            <a:avLst/>
          </a:prstGeom>
          <a:noFill/>
        </p:spPr>
        <p:txBody>
          <a:bodyPr wrap="square" rtlCol="0">
            <a:spAutoFit/>
          </a:bodyPr>
          <a:lstStyle/>
          <a:p>
            <a:r>
              <a:rPr lang="zh-CN" altLang="en-US" b="1"/>
              <a:t>（</a:t>
            </a:r>
            <a:r>
              <a:rPr lang="en-US" altLang="zh-CN" b="1"/>
              <a:t>3</a:t>
            </a:r>
            <a:r>
              <a:rPr lang="zh-CN" altLang="en-US" b="1"/>
              <a:t>）结果数组</a:t>
            </a:r>
            <a:endParaRPr lang="en-US" altLang="zh-CN" b="1"/>
          </a:p>
          <a:p>
            <a:endParaRPr lang="en-US" altLang="zh-CN" b="1"/>
          </a:p>
          <a:p>
            <a:endParaRPr lang="en-US" altLang="zh-CN" b="1"/>
          </a:p>
          <a:p>
            <a:endParaRPr lang="en-US" altLang="zh-CN" b="1"/>
          </a:p>
          <a:p>
            <a:endParaRPr lang="en-US" altLang="zh-CN" b="1"/>
          </a:p>
          <a:p>
            <a:r>
              <a:rPr lang="en-US" altLang="zh-CN" b="1"/>
              <a:t>4 </a:t>
            </a:r>
            <a:r>
              <a:rPr lang="zh-CN" altLang="en-US" b="1"/>
              <a:t>采用跟</a:t>
            </a:r>
            <a:r>
              <a:rPr lang="en-US" altLang="zh-CN" b="1"/>
              <a:t>0</a:t>
            </a:r>
            <a:r>
              <a:rPr lang="zh-CN" altLang="en-US" b="1"/>
              <a:t>相同的处理方式，处理剩余元素，可得最终结果数组为</a:t>
            </a:r>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zh-CN" altLang="en-US" b="1"/>
          </a:p>
        </p:txBody>
      </p:sp>
      <p:pic>
        <p:nvPicPr>
          <p:cNvPr id="9" name="图片 8">
            <a:extLst>
              <a:ext uri="{FF2B5EF4-FFF2-40B4-BE49-F238E27FC236}">
                <a16:creationId xmlns:a16="http://schemas.microsoft.com/office/drawing/2014/main" id="{AC450B20-726D-40F4-9BEF-4DF108A3A5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4816" y="1084326"/>
            <a:ext cx="4845621" cy="523488"/>
          </a:xfrm>
          <a:prstGeom prst="rect">
            <a:avLst/>
          </a:prstGeom>
        </p:spPr>
      </p:pic>
      <p:pic>
        <p:nvPicPr>
          <p:cNvPr id="10" name="图片 9" descr="C:\Users\houfa\Documents\Tencent Files\343928579\Image\C2C\CQ)T)G`0K@LAM$CA$AV~R5S.png">
            <a:extLst>
              <a:ext uri="{FF2B5EF4-FFF2-40B4-BE49-F238E27FC236}">
                <a16:creationId xmlns:a16="http://schemas.microsoft.com/office/drawing/2014/main" id="{F1834613-354D-41A2-897F-AA637359EC5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274816" y="2646515"/>
            <a:ext cx="4845621" cy="645325"/>
          </a:xfrm>
          <a:prstGeom prst="rect">
            <a:avLst/>
          </a:prstGeom>
          <a:noFill/>
          <a:ln>
            <a:noFill/>
          </a:ln>
        </p:spPr>
      </p:pic>
    </p:spTree>
    <p:extLst>
      <p:ext uri="{BB962C8B-B14F-4D97-AF65-F5344CB8AC3E}">
        <p14:creationId xmlns:p14="http://schemas.microsoft.com/office/powerpoint/2010/main" val="208145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拓扑排序（邻接表法）</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210. Course Schedule II</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457072" cy="1200329"/>
          </a:xfrm>
          <a:prstGeom prst="rect">
            <a:avLst/>
          </a:prstGeom>
        </p:spPr>
        <p:txBody>
          <a:bodyPr wrap="square">
            <a:spAutoFit/>
          </a:bodyPr>
          <a:lstStyle/>
          <a:p>
            <a:r>
              <a:rPr lang="zh-CN" altLang="en-US" b="1" dirty="0"/>
              <a:t>解法二：</a:t>
            </a:r>
            <a:r>
              <a:rPr lang="zh-CN" altLang="en-US" b="1" dirty="0">
                <a:solidFill>
                  <a:srgbClr val="0000CC"/>
                </a:solidFill>
              </a:rPr>
              <a:t>拓扑排序（邻接表法）</a:t>
            </a:r>
            <a:r>
              <a:rPr lang="zh-CN" altLang="en-US" b="1" dirty="0"/>
              <a:t>（时间复杂度</a:t>
            </a:r>
            <a:r>
              <a:rPr lang="en-US" altLang="zh-CN" b="1" dirty="0"/>
              <a:t>O(</a:t>
            </a:r>
            <a:r>
              <a:rPr lang="en-US" altLang="zh-CN" b="1" dirty="0" err="1"/>
              <a:t>n+e</a:t>
            </a:r>
            <a:r>
              <a:rPr lang="en-US" altLang="zh-CN" b="1" dirty="0"/>
              <a:t>)</a:t>
            </a:r>
            <a:r>
              <a:rPr lang="zh-CN" altLang="en-US" b="1" dirty="0"/>
              <a:t>，空间复杂度</a:t>
            </a:r>
            <a:r>
              <a:rPr lang="en-US" altLang="zh-CN" b="1" dirty="0"/>
              <a:t>O(</a:t>
            </a:r>
            <a:r>
              <a:rPr lang="en-US" altLang="zh-CN" b="1" dirty="0" err="1"/>
              <a:t>n+e</a:t>
            </a:r>
            <a:r>
              <a:rPr lang="en-US" altLang="zh-CN" b="1" dirty="0"/>
              <a:t>)</a:t>
            </a:r>
            <a:r>
              <a:rPr lang="zh-CN" altLang="en-US" b="1" dirty="0"/>
              <a:t>）</a:t>
            </a:r>
            <a:endParaRPr lang="en-US" altLang="zh-CN" b="1" dirty="0"/>
          </a:p>
          <a:p>
            <a:endParaRPr lang="en-US" altLang="zh-CN" b="1" dirty="0"/>
          </a:p>
          <a:p>
            <a:r>
              <a:rPr lang="zh-CN" altLang="en-US" b="1" dirty="0"/>
              <a:t>分析过程如前文所述。</a:t>
            </a:r>
            <a:endParaRPr lang="en-US" altLang="zh-CN" b="1" dirty="0"/>
          </a:p>
        </p:txBody>
      </p:sp>
      <p:pic>
        <p:nvPicPr>
          <p:cNvPr id="6" name="图片 5">
            <a:extLst>
              <a:ext uri="{FF2B5EF4-FFF2-40B4-BE49-F238E27FC236}">
                <a16:creationId xmlns:a16="http://schemas.microsoft.com/office/drawing/2014/main" id="{D323C846-DB1D-40FD-A6DE-DFFE80928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071" y="0"/>
            <a:ext cx="4850091" cy="6858000"/>
          </a:xfrm>
          <a:prstGeom prst="rect">
            <a:avLst/>
          </a:prstGeom>
        </p:spPr>
      </p:pic>
    </p:spTree>
    <p:extLst>
      <p:ext uri="{BB962C8B-B14F-4D97-AF65-F5344CB8AC3E}">
        <p14:creationId xmlns:p14="http://schemas.microsoft.com/office/powerpoint/2010/main" val="320532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dirty="0"/>
              <a:t>1092. Shortest Common </a:t>
            </a:r>
            <a:r>
              <a:rPr lang="en-US" altLang="zh-CN" sz="2400" b="1" cap="none" dirty="0" err="1"/>
              <a:t>Supersequence</a:t>
            </a:r>
            <a:endParaRPr lang="zh-CN" altLang="en-US" cap="none" dirty="0"/>
          </a:p>
        </p:txBody>
      </p:sp>
      <p:pic>
        <p:nvPicPr>
          <p:cNvPr id="5" name="图片 4">
            <a:extLst>
              <a:ext uri="{FF2B5EF4-FFF2-40B4-BE49-F238E27FC236}">
                <a16:creationId xmlns:a16="http://schemas.microsoft.com/office/drawing/2014/main" id="{4102789F-9709-47DF-923B-F5F72119C973}"/>
              </a:ext>
            </a:extLst>
          </p:cNvPr>
          <p:cNvPicPr>
            <a:picLocks noChangeAspect="1"/>
          </p:cNvPicPr>
          <p:nvPr/>
        </p:nvPicPr>
        <p:blipFill>
          <a:blip r:embed="rId2"/>
          <a:stretch>
            <a:fillRect/>
          </a:stretch>
        </p:blipFill>
        <p:spPr>
          <a:xfrm>
            <a:off x="528197" y="1084869"/>
            <a:ext cx="10915375" cy="5634967"/>
          </a:xfrm>
          <a:prstGeom prst="rect">
            <a:avLst/>
          </a:prstGeom>
        </p:spPr>
      </p:pic>
    </p:spTree>
    <p:extLst>
      <p:ext uri="{BB962C8B-B14F-4D97-AF65-F5344CB8AC3E}">
        <p14:creationId xmlns:p14="http://schemas.microsoft.com/office/powerpoint/2010/main" val="91981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2658794"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35872"/>
            <a:ext cx="6274817" cy="414337"/>
          </a:xfrm>
        </p:spPr>
        <p:txBody>
          <a:bodyPr>
            <a:normAutofit fontScale="85000" lnSpcReduction="10000"/>
          </a:bodyPr>
          <a:lstStyle/>
          <a:p>
            <a:r>
              <a:rPr lang="en-US" altLang="zh-CN" sz="2400" b="1" cap="none"/>
              <a:t>1092. Shortest Common Supersequence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0" y="378465"/>
            <a:ext cx="6597749" cy="4247317"/>
          </a:xfrm>
          <a:prstGeom prst="rect">
            <a:avLst/>
          </a:prstGeom>
        </p:spPr>
        <p:txBody>
          <a:bodyPr wrap="square">
            <a:spAutoFit/>
          </a:bodyPr>
          <a:lstStyle/>
          <a:p>
            <a:r>
              <a:rPr lang="zh-CN" altLang="en-US" b="1" dirty="0">
                <a:latin typeface="Albertus Medium" panose="020E0602030304020304" pitchFamily="34" charset="0"/>
              </a:rPr>
              <a:t>解法：</a:t>
            </a:r>
            <a:r>
              <a:rPr lang="zh-CN" altLang="en-US" b="1" dirty="0">
                <a:solidFill>
                  <a:srgbClr val="0000CC"/>
                </a:solidFill>
                <a:latin typeface="Albertus Medium" panose="020E0602030304020304" pitchFamily="34" charset="0"/>
              </a:rPr>
              <a:t>动态规划</a:t>
            </a:r>
            <a:r>
              <a:rPr lang="zh-CN" altLang="en-US" b="1" dirty="0">
                <a:latin typeface="Albertus Medium" panose="020E0602030304020304" pitchFamily="34" charset="0"/>
              </a:rPr>
              <a:t>（用到最长公共子序列）（时间复杂度</a:t>
            </a:r>
            <a:r>
              <a:rPr lang="en-US" altLang="zh-CN" b="1" dirty="0">
                <a:latin typeface="Albertus Medium" panose="020E0602030304020304" pitchFamily="34" charset="0"/>
              </a:rPr>
              <a:t>O(</a:t>
            </a:r>
            <a:r>
              <a:rPr lang="en-US" altLang="zh-CN" b="1" dirty="0" err="1">
                <a:latin typeface="Albertus Medium" panose="020E0602030304020304" pitchFamily="34" charset="0"/>
              </a:rPr>
              <a:t>mn</a:t>
            </a:r>
            <a:r>
              <a:rPr lang="en-US" altLang="zh-CN" b="1" dirty="0">
                <a:latin typeface="Albertus Medium" panose="020E0602030304020304" pitchFamily="34" charset="0"/>
              </a:rPr>
              <a:t>)</a:t>
            </a:r>
            <a:r>
              <a:rPr lang="zh-CN" altLang="en-US" b="1" dirty="0">
                <a:latin typeface="Albertus Medium" panose="020E0602030304020304" pitchFamily="34" charset="0"/>
              </a:rPr>
              <a:t>，空间复杂度</a:t>
            </a:r>
            <a:r>
              <a:rPr lang="en-US" altLang="zh-CN" b="1" dirty="0">
                <a:latin typeface="Albertus Medium" panose="020E0602030304020304" pitchFamily="34" charset="0"/>
              </a:rPr>
              <a:t>O(</a:t>
            </a:r>
            <a:r>
              <a:rPr lang="en-US" altLang="zh-CN" b="1" dirty="0" err="1">
                <a:latin typeface="Albertus Medium" panose="020E0602030304020304" pitchFamily="34" charset="0"/>
              </a:rPr>
              <a:t>mn</a:t>
            </a:r>
            <a:r>
              <a:rPr lang="en-US" altLang="zh-CN" b="1" dirty="0">
                <a:latin typeface="Albertus Medium" panose="020E0602030304020304" pitchFamily="34" charset="0"/>
              </a:rPr>
              <a:t>)</a:t>
            </a:r>
            <a:r>
              <a:rPr lang="zh-CN" altLang="en-US" b="1" dirty="0">
                <a:latin typeface="Albertus Medium" panose="020E0602030304020304" pitchFamily="34" charset="0"/>
              </a:rPr>
              <a:t>）</a:t>
            </a:r>
          </a:p>
          <a:p>
            <a:r>
              <a:rPr lang="en-US" altLang="zh-CN" b="1" dirty="0">
                <a:latin typeface="Albertus Medium" panose="020E0602030304020304" pitchFamily="34" charset="0"/>
              </a:rPr>
              <a:t>1 </a:t>
            </a:r>
            <a:r>
              <a:rPr lang="zh-CN" altLang="en-US" b="1" dirty="0">
                <a:solidFill>
                  <a:srgbClr val="9900CC"/>
                </a:solidFill>
                <a:latin typeface="Albertus Medium" panose="020E0602030304020304" pitchFamily="34" charset="0"/>
              </a:rPr>
              <a:t>决策对象</a:t>
            </a:r>
            <a:r>
              <a:rPr lang="zh-CN" altLang="en-US" b="1" dirty="0">
                <a:latin typeface="Albertus Medium" panose="020E0602030304020304" pitchFamily="34" charset="0"/>
              </a:rPr>
              <a:t>（最长公共子序列）</a:t>
            </a:r>
          </a:p>
          <a:p>
            <a:r>
              <a:rPr lang="en-US" altLang="zh-CN" b="1" dirty="0">
                <a:latin typeface="Albertus Medium" panose="020E0602030304020304" pitchFamily="34" charset="0"/>
              </a:rPr>
              <a:t>C[</a:t>
            </a:r>
            <a:r>
              <a:rPr lang="en-US" altLang="zh-CN" b="1" dirty="0" err="1">
                <a:latin typeface="Albertus Medium" panose="020E0602030304020304" pitchFamily="34" charset="0"/>
              </a:rPr>
              <a:t>i</a:t>
            </a:r>
            <a:r>
              <a:rPr lang="en-US" altLang="zh-CN" b="1" dirty="0">
                <a:latin typeface="Albertus Medium" panose="020E0602030304020304" pitchFamily="34" charset="0"/>
              </a:rPr>
              <a:t>][j]</a:t>
            </a:r>
            <a:r>
              <a:rPr lang="zh-CN" altLang="en-US" b="1" dirty="0">
                <a:latin typeface="Albertus Medium" panose="020E0602030304020304" pitchFamily="34" charset="0"/>
              </a:rPr>
              <a:t>：表示字符串</a:t>
            </a:r>
            <a:r>
              <a:rPr lang="en-US" altLang="zh-CN" b="1" dirty="0">
                <a:latin typeface="Albertus Medium" panose="020E0602030304020304" pitchFamily="34" charset="0"/>
              </a:rPr>
              <a:t>S1</a:t>
            </a:r>
            <a:r>
              <a:rPr lang="zh-CN" altLang="en-US" b="1" dirty="0">
                <a:latin typeface="Albertus Medium" panose="020E0602030304020304" pitchFamily="34" charset="0"/>
              </a:rPr>
              <a:t>的前</a:t>
            </a:r>
            <a:r>
              <a:rPr lang="en-US" altLang="zh-CN" b="1" dirty="0" err="1">
                <a:latin typeface="Albertus Medium" panose="020E0602030304020304" pitchFamily="34" charset="0"/>
              </a:rPr>
              <a:t>i</a:t>
            </a:r>
            <a:r>
              <a:rPr lang="zh-CN" altLang="en-US" b="1" dirty="0">
                <a:latin typeface="Albertus Medium" panose="020E0602030304020304" pitchFamily="34" charset="0"/>
              </a:rPr>
              <a:t>个元素与字符串</a:t>
            </a:r>
            <a:r>
              <a:rPr lang="en-US" altLang="zh-CN" b="1" dirty="0">
                <a:latin typeface="Albertus Medium" panose="020E0602030304020304" pitchFamily="34" charset="0"/>
              </a:rPr>
              <a:t>S2</a:t>
            </a:r>
            <a:r>
              <a:rPr lang="zh-CN" altLang="en-US" b="1" dirty="0">
                <a:latin typeface="Albertus Medium" panose="020E0602030304020304" pitchFamily="34" charset="0"/>
              </a:rPr>
              <a:t>的前</a:t>
            </a:r>
            <a:r>
              <a:rPr lang="en-US" altLang="zh-CN" b="1" dirty="0">
                <a:latin typeface="Albertus Medium" panose="020E0602030304020304" pitchFamily="34" charset="0"/>
              </a:rPr>
              <a:t>j</a:t>
            </a:r>
            <a:r>
              <a:rPr lang="zh-CN" altLang="en-US" b="1" dirty="0">
                <a:latin typeface="Albertus Medium" panose="020E0602030304020304" pitchFamily="34" charset="0"/>
              </a:rPr>
              <a:t>个元素的最长公共子序列，其中，前</a:t>
            </a:r>
            <a:r>
              <a:rPr lang="en-US" altLang="zh-CN" b="1" dirty="0">
                <a:latin typeface="Albertus Medium" panose="020E0602030304020304" pitchFamily="34" charset="0"/>
              </a:rPr>
              <a:t>0</a:t>
            </a:r>
            <a:r>
              <a:rPr lang="zh-CN" altLang="en-US" b="1" dirty="0">
                <a:latin typeface="Albertus Medium" panose="020E0602030304020304" pitchFamily="34" charset="0"/>
              </a:rPr>
              <a:t>个元素，表示待比较的字符串为空。</a:t>
            </a:r>
          </a:p>
          <a:p>
            <a:r>
              <a:rPr lang="en-US" altLang="zh-CN" b="1" dirty="0">
                <a:latin typeface="Albertus Medium" panose="020E0602030304020304" pitchFamily="34" charset="0"/>
              </a:rPr>
              <a:t>2 </a:t>
            </a:r>
            <a:r>
              <a:rPr lang="zh-CN" altLang="en-US" b="1" dirty="0">
                <a:solidFill>
                  <a:srgbClr val="9900CC"/>
                </a:solidFill>
                <a:latin typeface="Albertus Medium" panose="020E0602030304020304" pitchFamily="34" charset="0"/>
              </a:rPr>
              <a:t>状态转移方程</a:t>
            </a:r>
          </a:p>
          <a:p>
            <a:r>
              <a:rPr lang="en-US" altLang="zh-CN" b="1" dirty="0">
                <a:latin typeface="Albertus Medium" panose="020E0602030304020304" pitchFamily="34" charset="0"/>
              </a:rPr>
              <a:t>C[</a:t>
            </a:r>
            <a:r>
              <a:rPr lang="en-US" altLang="zh-CN" b="1" dirty="0" err="1">
                <a:latin typeface="Albertus Medium" panose="020E0602030304020304" pitchFamily="34" charset="0"/>
              </a:rPr>
              <a:t>i</a:t>
            </a:r>
            <a:r>
              <a:rPr lang="en-US" altLang="zh-CN" b="1" dirty="0">
                <a:latin typeface="Albertus Medium" panose="020E0602030304020304" pitchFamily="34" charset="0"/>
              </a:rPr>
              <a:t>][j] = 0 						  //</a:t>
            </a:r>
            <a:r>
              <a:rPr lang="en-US" altLang="zh-CN" b="1" dirty="0" err="1">
                <a:latin typeface="Albertus Medium" panose="020E0602030304020304" pitchFamily="34" charset="0"/>
              </a:rPr>
              <a:t>i</a:t>
            </a:r>
            <a:r>
              <a:rPr lang="en-US" altLang="zh-CN" b="1" dirty="0">
                <a:latin typeface="Albertus Medium" panose="020E0602030304020304" pitchFamily="34" charset="0"/>
              </a:rPr>
              <a:t> = 0</a:t>
            </a:r>
            <a:r>
              <a:rPr lang="zh-CN" altLang="en-US" b="1" dirty="0">
                <a:latin typeface="Albertus Medium" panose="020E0602030304020304" pitchFamily="34" charset="0"/>
              </a:rPr>
              <a:t>或者</a:t>
            </a:r>
            <a:r>
              <a:rPr lang="en-US" altLang="zh-CN" b="1" dirty="0">
                <a:latin typeface="Albertus Medium" panose="020E0602030304020304" pitchFamily="34" charset="0"/>
              </a:rPr>
              <a:t>j = 0</a:t>
            </a:r>
          </a:p>
          <a:p>
            <a:r>
              <a:rPr lang="en-US" altLang="zh-CN" b="1" dirty="0">
                <a:latin typeface="Albertus Medium" panose="020E0602030304020304" pitchFamily="34" charset="0"/>
              </a:rPr>
              <a:t>	  = C[</a:t>
            </a:r>
            <a:r>
              <a:rPr lang="en-US" altLang="zh-CN" b="1" dirty="0" err="1">
                <a:latin typeface="Albertus Medium" panose="020E0602030304020304" pitchFamily="34" charset="0"/>
              </a:rPr>
              <a:t>i</a:t>
            </a:r>
            <a:r>
              <a:rPr lang="en-US" altLang="zh-CN" b="1" dirty="0">
                <a:latin typeface="Albertus Medium" panose="020E0602030304020304" pitchFamily="34" charset="0"/>
              </a:rPr>
              <a:t> - 1][j - 1] + 1			   	  //S1[</a:t>
            </a:r>
            <a:r>
              <a:rPr lang="en-US" altLang="zh-CN" b="1" dirty="0" err="1">
                <a:latin typeface="Albertus Medium" panose="020E0602030304020304" pitchFamily="34" charset="0"/>
              </a:rPr>
              <a:t>i</a:t>
            </a:r>
            <a:r>
              <a:rPr lang="en-US" altLang="zh-CN" b="1" dirty="0">
                <a:latin typeface="Albertus Medium" panose="020E0602030304020304" pitchFamily="34" charset="0"/>
              </a:rPr>
              <a:t>]</a:t>
            </a:r>
            <a:r>
              <a:rPr lang="zh-CN" altLang="en-US" b="1" dirty="0">
                <a:latin typeface="Albertus Medium" panose="020E0602030304020304" pitchFamily="34" charset="0"/>
              </a:rPr>
              <a:t>等于</a:t>
            </a:r>
            <a:r>
              <a:rPr lang="en-US" altLang="zh-CN" b="1" dirty="0">
                <a:latin typeface="Albertus Medium" panose="020E0602030304020304" pitchFamily="34" charset="0"/>
              </a:rPr>
              <a:t>S2[j]</a:t>
            </a:r>
          </a:p>
          <a:p>
            <a:r>
              <a:rPr lang="en-US" altLang="zh-CN" b="1" dirty="0">
                <a:latin typeface="Albertus Medium" panose="020E0602030304020304" pitchFamily="34" charset="0"/>
              </a:rPr>
              <a:t>	  = </a:t>
            </a:r>
            <a:r>
              <a:rPr lang="en-US" altLang="zh-CN" b="1" dirty="0" err="1">
                <a:latin typeface="Albertus Medium" panose="020E0602030304020304" pitchFamily="34" charset="0"/>
              </a:rPr>
              <a:t>Math.max</a:t>
            </a:r>
            <a:r>
              <a:rPr lang="en-US" altLang="zh-CN" b="1" dirty="0">
                <a:latin typeface="Albertus Medium" panose="020E0602030304020304" pitchFamily="34" charset="0"/>
              </a:rPr>
              <a:t>(C[</a:t>
            </a:r>
            <a:r>
              <a:rPr lang="en-US" altLang="zh-CN" b="1" dirty="0" err="1">
                <a:latin typeface="Albertus Medium" panose="020E0602030304020304" pitchFamily="34" charset="0"/>
              </a:rPr>
              <a:t>i</a:t>
            </a:r>
            <a:r>
              <a:rPr lang="en-US" altLang="zh-CN" b="1" dirty="0">
                <a:latin typeface="Albertus Medium" panose="020E0602030304020304" pitchFamily="34" charset="0"/>
              </a:rPr>
              <a:t>][j - 1], C[</a:t>
            </a:r>
            <a:r>
              <a:rPr lang="en-US" altLang="zh-CN" b="1" dirty="0" err="1">
                <a:latin typeface="Albertus Medium" panose="020E0602030304020304" pitchFamily="34" charset="0"/>
              </a:rPr>
              <a:t>i</a:t>
            </a:r>
            <a:r>
              <a:rPr lang="en-US" altLang="zh-CN" b="1" dirty="0">
                <a:latin typeface="Albertus Medium" panose="020E0602030304020304" pitchFamily="34" charset="0"/>
              </a:rPr>
              <a:t> - 1][j]) //S1[</a:t>
            </a:r>
            <a:r>
              <a:rPr lang="en-US" altLang="zh-CN" b="1" dirty="0" err="1">
                <a:latin typeface="Albertus Medium" panose="020E0602030304020304" pitchFamily="34" charset="0"/>
              </a:rPr>
              <a:t>i</a:t>
            </a:r>
            <a:r>
              <a:rPr lang="en-US" altLang="zh-CN" b="1" dirty="0">
                <a:latin typeface="Albertus Medium" panose="020E0602030304020304" pitchFamily="34" charset="0"/>
              </a:rPr>
              <a:t>]</a:t>
            </a:r>
            <a:r>
              <a:rPr lang="zh-CN" altLang="en-US" b="1" dirty="0">
                <a:latin typeface="Albertus Medium" panose="020E0602030304020304" pitchFamily="34" charset="0"/>
              </a:rPr>
              <a:t>不等于</a:t>
            </a:r>
            <a:r>
              <a:rPr lang="en-US" altLang="zh-CN" b="1" dirty="0">
                <a:latin typeface="Albertus Medium" panose="020E0602030304020304" pitchFamily="34" charset="0"/>
              </a:rPr>
              <a:t>S2[j]</a:t>
            </a:r>
          </a:p>
          <a:p>
            <a:r>
              <a:rPr lang="zh-CN" altLang="en-US" b="1" dirty="0">
                <a:latin typeface="Albertus Medium" panose="020E0602030304020304" pitchFamily="34" charset="0"/>
              </a:rPr>
              <a:t>假设输入的字符串：</a:t>
            </a:r>
            <a:r>
              <a:rPr lang="en-US" altLang="zh-CN" b="1" dirty="0">
                <a:latin typeface="Albertus Medium" panose="020E0602030304020304" pitchFamily="34" charset="0"/>
              </a:rPr>
              <a:t>S1</a:t>
            </a:r>
            <a:r>
              <a:rPr lang="zh-CN" altLang="en-US" b="1" dirty="0">
                <a:latin typeface="Albertus Medium" panose="020E0602030304020304" pitchFamily="34" charset="0"/>
              </a:rPr>
              <a:t>：</a:t>
            </a:r>
            <a:r>
              <a:rPr lang="en-US" altLang="zh-CN" b="1" dirty="0" err="1">
                <a:latin typeface="Albertus Medium" panose="020E0602030304020304" pitchFamily="34" charset="0"/>
              </a:rPr>
              <a:t>abac</a:t>
            </a:r>
            <a:r>
              <a:rPr lang="zh-CN" altLang="en-US" b="1" dirty="0">
                <a:latin typeface="Albertus Medium" panose="020E0602030304020304" pitchFamily="34" charset="0"/>
              </a:rPr>
              <a:t>，</a:t>
            </a:r>
            <a:r>
              <a:rPr lang="en-US" altLang="zh-CN" b="1" dirty="0">
                <a:latin typeface="Albertus Medium" panose="020E0602030304020304" pitchFamily="34" charset="0"/>
              </a:rPr>
              <a:t>S2</a:t>
            </a:r>
            <a:r>
              <a:rPr lang="zh-CN" altLang="en-US" b="1" dirty="0">
                <a:latin typeface="Albertus Medium" panose="020E0602030304020304" pitchFamily="34" charset="0"/>
              </a:rPr>
              <a:t>：</a:t>
            </a:r>
            <a:r>
              <a:rPr lang="en-US" altLang="zh-CN" b="1" dirty="0">
                <a:latin typeface="Albertus Medium" panose="020E0602030304020304" pitchFamily="34" charset="0"/>
              </a:rPr>
              <a:t>cab</a:t>
            </a:r>
          </a:p>
          <a:p>
            <a:r>
              <a:rPr lang="zh-CN" altLang="en-US" b="1" dirty="0">
                <a:latin typeface="Albertus Medium" panose="020E0602030304020304" pitchFamily="34" charset="0"/>
              </a:rPr>
              <a:t>则将计算最长公共子序列的</a:t>
            </a:r>
            <a:r>
              <a:rPr lang="en-US" altLang="zh-CN" b="1" dirty="0">
                <a:latin typeface="Albertus Medium" panose="020E0602030304020304" pitchFamily="34" charset="0"/>
              </a:rPr>
              <a:t>C[</a:t>
            </a:r>
            <a:r>
              <a:rPr lang="en-US" altLang="zh-CN" b="1" dirty="0" err="1">
                <a:latin typeface="Albertus Medium" panose="020E0602030304020304" pitchFamily="34" charset="0"/>
              </a:rPr>
              <a:t>i</a:t>
            </a:r>
            <a:r>
              <a:rPr lang="en-US" altLang="zh-CN" b="1" dirty="0">
                <a:latin typeface="Albertus Medium" panose="020E0602030304020304" pitchFamily="34" charset="0"/>
              </a:rPr>
              <a:t>][j]</a:t>
            </a:r>
            <a:r>
              <a:rPr lang="zh-CN" altLang="en-US" b="1" dirty="0">
                <a:latin typeface="Albertus Medium" panose="020E0602030304020304" pitchFamily="34" charset="0"/>
              </a:rPr>
              <a:t>用矩阵表示，</a:t>
            </a:r>
            <a:r>
              <a:rPr lang="zh-CN" altLang="en-US" b="1" dirty="0">
                <a:solidFill>
                  <a:srgbClr val="FF0066"/>
                </a:solidFill>
                <a:latin typeface="Albertus Medium" panose="020E0602030304020304" pitchFamily="34" charset="0"/>
              </a:rPr>
              <a:t>从右下到左上寻找最长公共子序列</a:t>
            </a:r>
            <a:r>
              <a:rPr lang="zh-CN" altLang="en-US" b="1" dirty="0">
                <a:latin typeface="Albertus Medium" panose="020E0602030304020304" pitchFamily="34" charset="0"/>
              </a:rPr>
              <a:t>（背景色为</a:t>
            </a:r>
            <a:r>
              <a:rPr lang="zh-CN" altLang="en-US" b="1" dirty="0">
                <a:solidFill>
                  <a:srgbClr val="009900"/>
                </a:solidFill>
                <a:latin typeface="Albertus Medium" panose="020E0602030304020304" pitchFamily="34" charset="0"/>
              </a:rPr>
              <a:t>绿色</a:t>
            </a:r>
            <a:r>
              <a:rPr lang="zh-CN" altLang="en-US" b="1" dirty="0">
                <a:latin typeface="Albertus Medium" panose="020E0602030304020304" pitchFamily="34" charset="0"/>
              </a:rPr>
              <a:t>）和</a:t>
            </a:r>
            <a:r>
              <a:rPr lang="zh-CN" altLang="en-US" b="1" dirty="0">
                <a:solidFill>
                  <a:srgbClr val="FF0066"/>
                </a:solidFill>
                <a:latin typeface="Albertus Medium" panose="020E0602030304020304" pitchFamily="34" charset="0"/>
              </a:rPr>
              <a:t>最短公共超级序列</a:t>
            </a:r>
            <a:r>
              <a:rPr lang="zh-CN" altLang="en-US" b="1" dirty="0">
                <a:latin typeface="Albertus Medium" panose="020E0602030304020304" pitchFamily="34" charset="0"/>
              </a:rPr>
              <a:t>（</a:t>
            </a:r>
            <a:r>
              <a:rPr lang="zh-CN" altLang="en-US" b="1" dirty="0">
                <a:solidFill>
                  <a:srgbClr val="0070C0"/>
                </a:solidFill>
                <a:latin typeface="Albertus Medium" panose="020E0602030304020304" pitchFamily="34" charset="0"/>
              </a:rPr>
              <a:t>彩色背景色</a:t>
            </a:r>
            <a:r>
              <a:rPr lang="zh-CN" altLang="en-US" b="1" dirty="0">
                <a:latin typeface="Albertus Medium" panose="020E0602030304020304" pitchFamily="34" charset="0"/>
              </a:rPr>
              <a:t>。</a:t>
            </a:r>
            <a:r>
              <a:rPr lang="zh-CN" altLang="en-US" b="1" dirty="0">
                <a:solidFill>
                  <a:srgbClr val="9900CC"/>
                </a:solidFill>
                <a:latin typeface="Albertus Medium" panose="020E0602030304020304" pitchFamily="34" charset="0"/>
              </a:rPr>
              <a:t>紫色</a:t>
            </a:r>
            <a:r>
              <a:rPr lang="zh-CN" altLang="en-US" b="1" dirty="0">
                <a:latin typeface="Albertus Medium" panose="020E0602030304020304" pitchFamily="34" charset="0"/>
              </a:rPr>
              <a:t>表示寻找最长公共子序列走过的路径。</a:t>
            </a:r>
            <a:r>
              <a:rPr lang="zh-CN" altLang="en-US" b="1" dirty="0">
                <a:solidFill>
                  <a:schemeClr val="bg1">
                    <a:lumMod val="50000"/>
                  </a:schemeClr>
                </a:solidFill>
                <a:latin typeface="Albertus Medium" panose="020E0602030304020304" pitchFamily="34" charset="0"/>
              </a:rPr>
              <a:t>灰色</a:t>
            </a:r>
            <a:r>
              <a:rPr lang="zh-CN" altLang="en-US" b="1" dirty="0">
                <a:latin typeface="Albertus Medium" panose="020E0602030304020304" pitchFamily="34" charset="0"/>
              </a:rPr>
              <a:t>表示比较完其中一个字符串后，另一个字符串剩余的字符）的结果如下图所示。</a:t>
            </a:r>
          </a:p>
        </p:txBody>
      </p:sp>
      <p:pic>
        <p:nvPicPr>
          <p:cNvPr id="5" name="图片 4" descr="D:\QQInfo\343928579\Image\C2C\L%`VM0DB4YODVYF$H{BW]5M.png">
            <a:extLst>
              <a:ext uri="{FF2B5EF4-FFF2-40B4-BE49-F238E27FC236}">
                <a16:creationId xmlns:a16="http://schemas.microsoft.com/office/drawing/2014/main" id="{BCB683EE-8020-45FF-B24C-4FFEA444B6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7242" y="4273867"/>
            <a:ext cx="2843946" cy="2584133"/>
          </a:xfrm>
          <a:prstGeom prst="rect">
            <a:avLst/>
          </a:prstGeom>
          <a:noFill/>
          <a:ln>
            <a:noFill/>
          </a:ln>
        </p:spPr>
      </p:pic>
      <p:sp>
        <p:nvSpPr>
          <p:cNvPr id="6" name="文本框 5">
            <a:extLst>
              <a:ext uri="{FF2B5EF4-FFF2-40B4-BE49-F238E27FC236}">
                <a16:creationId xmlns:a16="http://schemas.microsoft.com/office/drawing/2014/main" id="{EBE69CC4-6983-4DD3-B17B-A58AD3F22F96}"/>
              </a:ext>
            </a:extLst>
          </p:cNvPr>
          <p:cNvSpPr txBox="1"/>
          <p:nvPr/>
        </p:nvSpPr>
        <p:spPr>
          <a:xfrm>
            <a:off x="6457071" y="56271"/>
            <a:ext cx="5734929" cy="5909310"/>
          </a:xfrm>
          <a:prstGeom prst="rect">
            <a:avLst/>
          </a:prstGeom>
          <a:noFill/>
        </p:spPr>
        <p:txBody>
          <a:bodyPr wrap="square" rtlCol="0">
            <a:spAutoFit/>
          </a:bodyPr>
          <a:lstStyle/>
          <a:p>
            <a:r>
              <a:rPr lang="en-US" altLang="zh-CN" b="1" dirty="0">
                <a:latin typeface="Albertus Medium" panose="020E0602030304020304" pitchFamily="34" charset="0"/>
              </a:rPr>
              <a:t>1 </a:t>
            </a:r>
            <a:r>
              <a:rPr lang="zh-CN" altLang="en-US" b="1" dirty="0">
                <a:latin typeface="Albertus Medium" panose="020E0602030304020304" pitchFamily="34" charset="0"/>
              </a:rPr>
              <a:t>如果参数为</a:t>
            </a:r>
            <a:r>
              <a:rPr lang="en-US" altLang="zh-CN" b="1" dirty="0">
                <a:latin typeface="Albertus Medium" panose="020E0602030304020304" pitchFamily="34" charset="0"/>
              </a:rPr>
              <a:t>null</a:t>
            </a:r>
            <a:r>
              <a:rPr lang="zh-CN" altLang="en-US" b="1" dirty="0">
                <a:latin typeface="Albertus Medium" panose="020E0602030304020304" pitchFamily="34" charset="0"/>
              </a:rPr>
              <a:t>，返回空字符串</a:t>
            </a:r>
          </a:p>
          <a:p>
            <a:r>
              <a:rPr lang="en-US" altLang="zh-CN" b="1" dirty="0">
                <a:latin typeface="Albertus Medium" panose="020E0602030304020304" pitchFamily="34" charset="0"/>
              </a:rPr>
              <a:t>2 </a:t>
            </a:r>
            <a:r>
              <a:rPr lang="zh-CN" altLang="en-US" b="1" dirty="0">
                <a:latin typeface="Albertus Medium" panose="020E0602030304020304" pitchFamily="34" charset="0"/>
              </a:rPr>
              <a:t>如果一个字符串为空，则返回另一个字符串</a:t>
            </a:r>
          </a:p>
          <a:p>
            <a:r>
              <a:rPr lang="en-US" altLang="zh-CN" b="1" dirty="0">
                <a:latin typeface="Albertus Medium" panose="020E0602030304020304" pitchFamily="34" charset="0"/>
              </a:rPr>
              <a:t>3 </a:t>
            </a:r>
            <a:r>
              <a:rPr lang="zh-CN" altLang="en-US" b="1" dirty="0">
                <a:solidFill>
                  <a:srgbClr val="9900CC"/>
                </a:solidFill>
                <a:latin typeface="Albertus Medium" panose="020E0602030304020304" pitchFamily="34" charset="0"/>
              </a:rPr>
              <a:t>计算</a:t>
            </a:r>
            <a:r>
              <a:rPr lang="en-US" altLang="zh-CN" b="1" dirty="0">
                <a:solidFill>
                  <a:srgbClr val="9900CC"/>
                </a:solidFill>
                <a:latin typeface="Albertus Medium" panose="020E0602030304020304" pitchFamily="34" charset="0"/>
              </a:rPr>
              <a:t>C[m][n]</a:t>
            </a:r>
            <a:r>
              <a:rPr lang="zh-CN" altLang="en-US" b="1" dirty="0">
                <a:solidFill>
                  <a:srgbClr val="9900CC"/>
                </a:solidFill>
                <a:latin typeface="Albertus Medium" panose="020E0602030304020304" pitchFamily="34" charset="0"/>
              </a:rPr>
              <a:t>矩阵</a:t>
            </a:r>
          </a:p>
          <a:p>
            <a:r>
              <a:rPr lang="en-US" altLang="zh-CN" b="1" dirty="0">
                <a:latin typeface="Albertus Medium" panose="020E0602030304020304" pitchFamily="34" charset="0"/>
              </a:rPr>
              <a:t>4 </a:t>
            </a:r>
            <a:r>
              <a:rPr lang="zh-CN" altLang="en-US" b="1" dirty="0">
                <a:latin typeface="Albertus Medium" panose="020E0602030304020304" pitchFamily="34" charset="0"/>
              </a:rPr>
              <a:t>游标</a:t>
            </a:r>
            <a:r>
              <a:rPr lang="en-US" altLang="zh-CN" b="1" dirty="0" err="1">
                <a:latin typeface="Albertus Medium" panose="020E0602030304020304" pitchFamily="34" charset="0"/>
              </a:rPr>
              <a:t>i</a:t>
            </a:r>
            <a:r>
              <a:rPr lang="zh-CN" altLang="en-US" b="1" dirty="0">
                <a:latin typeface="Albertus Medium" panose="020E0602030304020304" pitchFamily="34" charset="0"/>
              </a:rPr>
              <a:t>赋值为</a:t>
            </a:r>
            <a:r>
              <a:rPr lang="en-US" altLang="zh-CN" b="1" dirty="0">
                <a:latin typeface="Albertus Medium" panose="020E0602030304020304" pitchFamily="34" charset="0"/>
              </a:rPr>
              <a:t>S1</a:t>
            </a:r>
            <a:r>
              <a:rPr lang="zh-CN" altLang="en-US" b="1" dirty="0">
                <a:latin typeface="Albertus Medium" panose="020E0602030304020304" pitchFamily="34" charset="0"/>
              </a:rPr>
              <a:t>的长度，游标</a:t>
            </a:r>
            <a:r>
              <a:rPr lang="en-US" altLang="zh-CN" b="1" dirty="0">
                <a:latin typeface="Albertus Medium" panose="020E0602030304020304" pitchFamily="34" charset="0"/>
              </a:rPr>
              <a:t>j</a:t>
            </a:r>
            <a:r>
              <a:rPr lang="zh-CN" altLang="en-US" b="1" dirty="0">
                <a:latin typeface="Albertus Medium" panose="020E0602030304020304" pitchFamily="34" charset="0"/>
              </a:rPr>
              <a:t>赋值为</a:t>
            </a:r>
            <a:r>
              <a:rPr lang="en-US" altLang="zh-CN" b="1" dirty="0">
                <a:latin typeface="Albertus Medium" panose="020E0602030304020304" pitchFamily="34" charset="0"/>
              </a:rPr>
              <a:t>S2</a:t>
            </a:r>
            <a:r>
              <a:rPr lang="zh-CN" altLang="en-US" b="1" dirty="0">
                <a:latin typeface="Albertus Medium" panose="020E0602030304020304" pitchFamily="34" charset="0"/>
              </a:rPr>
              <a:t>的长度，中间结果记为</a:t>
            </a:r>
            <a:r>
              <a:rPr lang="en-US" altLang="zh-CN" b="1" dirty="0" err="1">
                <a:latin typeface="Albertus Medium" panose="020E0602030304020304" pitchFamily="34" charset="0"/>
              </a:rPr>
              <a:t>eachString</a:t>
            </a:r>
            <a:endParaRPr lang="en-US" altLang="zh-CN" b="1" dirty="0">
              <a:latin typeface="Albertus Medium" panose="020E0602030304020304" pitchFamily="34" charset="0"/>
            </a:endParaRPr>
          </a:p>
          <a:p>
            <a:r>
              <a:rPr lang="en-US" altLang="zh-CN" b="1" dirty="0">
                <a:latin typeface="Albertus Medium" panose="020E0602030304020304" pitchFamily="34" charset="0"/>
              </a:rPr>
              <a:t>5 </a:t>
            </a:r>
            <a:r>
              <a:rPr lang="zh-CN" altLang="en-US" b="1" dirty="0">
                <a:latin typeface="Albertus Medium" panose="020E0602030304020304" pitchFamily="34" charset="0"/>
              </a:rPr>
              <a:t>在</a:t>
            </a:r>
            <a:r>
              <a:rPr lang="en-US" altLang="zh-CN" b="1" dirty="0" err="1">
                <a:latin typeface="Albertus Medium" panose="020E0602030304020304" pitchFamily="34" charset="0"/>
              </a:rPr>
              <a:t>i</a:t>
            </a:r>
            <a:r>
              <a:rPr lang="en-US" altLang="zh-CN" b="1" dirty="0">
                <a:latin typeface="Albertus Medium" panose="020E0602030304020304" pitchFamily="34" charset="0"/>
              </a:rPr>
              <a:t> &gt;=1</a:t>
            </a:r>
            <a:r>
              <a:rPr lang="zh-CN" altLang="en-US" b="1" dirty="0">
                <a:latin typeface="Albertus Medium" panose="020E0602030304020304" pitchFamily="34" charset="0"/>
              </a:rPr>
              <a:t>并且</a:t>
            </a:r>
            <a:r>
              <a:rPr lang="en-US" altLang="zh-CN" b="1" dirty="0">
                <a:latin typeface="Albertus Medium" panose="020E0602030304020304" pitchFamily="34" charset="0"/>
              </a:rPr>
              <a:t>j &gt;= 1</a:t>
            </a:r>
            <a:r>
              <a:rPr lang="zh-CN" altLang="en-US" b="1" dirty="0">
                <a:latin typeface="Albertus Medium" panose="020E0602030304020304" pitchFamily="34" charset="0"/>
              </a:rPr>
              <a:t>的情况下，依次执行如下操作：</a:t>
            </a:r>
          </a:p>
          <a:p>
            <a:r>
              <a:rPr lang="zh-CN" altLang="en-US" b="1" dirty="0">
                <a:latin typeface="Albertus Medium" panose="020E0602030304020304" pitchFamily="34" charset="0"/>
              </a:rPr>
              <a:t>	</a:t>
            </a:r>
            <a:r>
              <a:rPr lang="en-US" altLang="zh-CN" b="1" dirty="0">
                <a:latin typeface="Albertus Medium" panose="020E0602030304020304" pitchFamily="34" charset="0"/>
              </a:rPr>
              <a:t>5.1 </a:t>
            </a:r>
            <a:r>
              <a:rPr lang="zh-CN" altLang="en-US" b="1" dirty="0">
                <a:solidFill>
                  <a:srgbClr val="CC6600"/>
                </a:solidFill>
                <a:latin typeface="Albertus Medium" panose="020E0602030304020304" pitchFamily="34" charset="0"/>
              </a:rPr>
              <a:t>如果</a:t>
            </a:r>
            <a:r>
              <a:rPr lang="en-US" altLang="zh-CN" b="1" dirty="0">
                <a:solidFill>
                  <a:srgbClr val="CC6600"/>
                </a:solidFill>
                <a:latin typeface="Albertus Medium" panose="020E0602030304020304" pitchFamily="34" charset="0"/>
              </a:rPr>
              <a:t>S1[</a:t>
            </a:r>
            <a:r>
              <a:rPr lang="en-US" altLang="zh-CN" b="1" dirty="0" err="1">
                <a:solidFill>
                  <a:srgbClr val="CC6600"/>
                </a:solidFill>
                <a:latin typeface="Albertus Medium" panose="020E0602030304020304" pitchFamily="34" charset="0"/>
              </a:rPr>
              <a:t>i</a:t>
            </a:r>
            <a:r>
              <a:rPr lang="en-US" altLang="zh-CN" b="1" dirty="0">
                <a:solidFill>
                  <a:srgbClr val="CC6600"/>
                </a:solidFill>
                <a:latin typeface="Albertus Medium" panose="020E0602030304020304" pitchFamily="34" charset="0"/>
              </a:rPr>
              <a:t> - 1]</a:t>
            </a:r>
            <a:r>
              <a:rPr lang="zh-CN" altLang="en-US" b="1" dirty="0">
                <a:solidFill>
                  <a:srgbClr val="CC6600"/>
                </a:solidFill>
                <a:latin typeface="Albertus Medium" panose="020E0602030304020304" pitchFamily="34" charset="0"/>
              </a:rPr>
              <a:t>等于</a:t>
            </a:r>
            <a:r>
              <a:rPr lang="en-US" altLang="zh-CN" b="1" dirty="0">
                <a:solidFill>
                  <a:srgbClr val="CC6600"/>
                </a:solidFill>
                <a:latin typeface="Albertus Medium" panose="020E0602030304020304" pitchFamily="34" charset="0"/>
              </a:rPr>
              <a:t>S2[j - 1]</a:t>
            </a:r>
            <a:r>
              <a:rPr lang="zh-CN" altLang="en-US" b="1" dirty="0">
                <a:latin typeface="Albertus Medium" panose="020E0602030304020304" pitchFamily="34" charset="0"/>
              </a:rPr>
              <a:t>，则找到一个公共字符，将该字符存入</a:t>
            </a:r>
            <a:r>
              <a:rPr lang="en-US" altLang="zh-CN" b="1" dirty="0" err="1">
                <a:latin typeface="Albertus Medium" panose="020E0602030304020304" pitchFamily="34" charset="0"/>
              </a:rPr>
              <a:t>eachString</a:t>
            </a:r>
            <a:r>
              <a:rPr lang="zh-CN" altLang="en-US" b="1" dirty="0">
                <a:latin typeface="Albertus Medium" panose="020E0602030304020304" pitchFamily="34" charset="0"/>
              </a:rPr>
              <a:t>，</a:t>
            </a:r>
            <a:r>
              <a:rPr lang="en-US" altLang="zh-CN" b="1" dirty="0" err="1">
                <a:latin typeface="Albertus Medium" panose="020E0602030304020304" pitchFamily="34" charset="0"/>
              </a:rPr>
              <a:t>i</a:t>
            </a:r>
            <a:r>
              <a:rPr lang="zh-CN" altLang="en-US" b="1" dirty="0">
                <a:latin typeface="Albertus Medium" panose="020E0602030304020304" pitchFamily="34" charset="0"/>
              </a:rPr>
              <a:t>和</a:t>
            </a:r>
            <a:r>
              <a:rPr lang="en-US" altLang="zh-CN" b="1" dirty="0">
                <a:latin typeface="Albertus Medium" panose="020E0602030304020304" pitchFamily="34" charset="0"/>
              </a:rPr>
              <a:t>j</a:t>
            </a:r>
            <a:r>
              <a:rPr lang="zh-CN" altLang="en-US" b="1" dirty="0">
                <a:latin typeface="Albertus Medium" panose="020E0602030304020304" pitchFamily="34" charset="0"/>
              </a:rPr>
              <a:t>均减一；否则，执行下一步</a:t>
            </a:r>
          </a:p>
          <a:p>
            <a:r>
              <a:rPr lang="zh-CN" altLang="en-US" b="1" dirty="0">
                <a:latin typeface="Albertus Medium" panose="020E0602030304020304" pitchFamily="34" charset="0"/>
              </a:rPr>
              <a:t>	</a:t>
            </a:r>
            <a:r>
              <a:rPr lang="en-US" altLang="zh-CN" b="1" dirty="0">
                <a:latin typeface="Albertus Medium" panose="020E0602030304020304" pitchFamily="34" charset="0"/>
              </a:rPr>
              <a:t>5.2 </a:t>
            </a:r>
            <a:r>
              <a:rPr lang="zh-CN" altLang="en-US" b="1" dirty="0">
                <a:solidFill>
                  <a:srgbClr val="CC6600"/>
                </a:solidFill>
                <a:latin typeface="Albertus Medium" panose="020E0602030304020304" pitchFamily="34" charset="0"/>
              </a:rPr>
              <a:t>如果</a:t>
            </a:r>
            <a:r>
              <a:rPr lang="en-US" altLang="zh-CN" b="1" dirty="0">
                <a:solidFill>
                  <a:srgbClr val="CC6600"/>
                </a:solidFill>
                <a:latin typeface="Albertus Medium" panose="020E0602030304020304" pitchFamily="34" charset="0"/>
              </a:rPr>
              <a:t>C[</a:t>
            </a:r>
            <a:r>
              <a:rPr lang="en-US" altLang="zh-CN" b="1" dirty="0" err="1">
                <a:solidFill>
                  <a:srgbClr val="CC6600"/>
                </a:solidFill>
                <a:latin typeface="Albertus Medium" panose="020E0602030304020304" pitchFamily="34" charset="0"/>
              </a:rPr>
              <a:t>i</a:t>
            </a:r>
            <a:r>
              <a:rPr lang="en-US" altLang="zh-CN" b="1" dirty="0">
                <a:solidFill>
                  <a:srgbClr val="CC6600"/>
                </a:solidFill>
                <a:latin typeface="Albertus Medium" panose="020E0602030304020304" pitchFamily="34" charset="0"/>
              </a:rPr>
              <a:t> - 1][j] &gt; C[</a:t>
            </a:r>
            <a:r>
              <a:rPr lang="en-US" altLang="zh-CN" b="1" dirty="0" err="1">
                <a:solidFill>
                  <a:srgbClr val="CC6600"/>
                </a:solidFill>
                <a:latin typeface="Albertus Medium" panose="020E0602030304020304" pitchFamily="34" charset="0"/>
              </a:rPr>
              <a:t>i</a:t>
            </a:r>
            <a:r>
              <a:rPr lang="en-US" altLang="zh-CN" b="1" dirty="0">
                <a:solidFill>
                  <a:srgbClr val="CC6600"/>
                </a:solidFill>
                <a:latin typeface="Albertus Medium" panose="020E0602030304020304" pitchFamily="34" charset="0"/>
              </a:rPr>
              <a:t>][j - 1]</a:t>
            </a:r>
            <a:r>
              <a:rPr lang="zh-CN" altLang="en-US" b="1" dirty="0">
                <a:latin typeface="Albertus Medium" panose="020E0602030304020304" pitchFamily="34" charset="0"/>
              </a:rPr>
              <a:t>，则说明沿</a:t>
            </a:r>
            <a:r>
              <a:rPr lang="en-US" altLang="zh-CN" b="1" dirty="0">
                <a:latin typeface="Albertus Medium" panose="020E0602030304020304" pitchFamily="34" charset="0"/>
              </a:rPr>
              <a:t>S1[</a:t>
            </a:r>
            <a:r>
              <a:rPr lang="en-US" altLang="zh-CN" b="1" dirty="0" err="1">
                <a:latin typeface="Albertus Medium" panose="020E0602030304020304" pitchFamily="34" charset="0"/>
              </a:rPr>
              <a:t>i</a:t>
            </a:r>
            <a:r>
              <a:rPr lang="en-US" altLang="zh-CN" b="1" dirty="0">
                <a:latin typeface="Albertus Medium" panose="020E0602030304020304" pitchFamily="34" charset="0"/>
              </a:rPr>
              <a:t> - 1]</a:t>
            </a:r>
            <a:r>
              <a:rPr lang="zh-CN" altLang="en-US" b="1" dirty="0">
                <a:latin typeface="Albertus Medium" panose="020E0602030304020304" pitchFamily="34" charset="0"/>
              </a:rPr>
              <a:t>方向走，是能够产生最长公共子序列的方向，所以，将</a:t>
            </a:r>
            <a:r>
              <a:rPr lang="en-US" altLang="zh-CN" b="1" dirty="0">
                <a:latin typeface="Albertus Medium" panose="020E0602030304020304" pitchFamily="34" charset="0"/>
              </a:rPr>
              <a:t>S1[</a:t>
            </a:r>
            <a:r>
              <a:rPr lang="en-US" altLang="zh-CN" b="1" dirty="0" err="1">
                <a:latin typeface="Albertus Medium" panose="020E0602030304020304" pitchFamily="34" charset="0"/>
              </a:rPr>
              <a:t>i</a:t>
            </a:r>
            <a:r>
              <a:rPr lang="en-US" altLang="zh-CN" b="1" dirty="0">
                <a:latin typeface="Albertus Medium" panose="020E0602030304020304" pitchFamily="34" charset="0"/>
              </a:rPr>
              <a:t> - 1]</a:t>
            </a:r>
            <a:r>
              <a:rPr lang="zh-CN" altLang="en-US" b="1" dirty="0">
                <a:latin typeface="Albertus Medium" panose="020E0602030304020304" pitchFamily="34" charset="0"/>
              </a:rPr>
              <a:t>存入</a:t>
            </a:r>
            <a:r>
              <a:rPr lang="en-US" altLang="zh-CN" b="1" dirty="0" err="1">
                <a:latin typeface="Albertus Medium" panose="020E0602030304020304" pitchFamily="34" charset="0"/>
              </a:rPr>
              <a:t>eachString</a:t>
            </a:r>
            <a:r>
              <a:rPr lang="zh-CN" altLang="en-US" b="1" dirty="0">
                <a:latin typeface="Albertus Medium" panose="020E0602030304020304" pitchFamily="34" charset="0"/>
              </a:rPr>
              <a:t>，</a:t>
            </a:r>
            <a:r>
              <a:rPr lang="en-US" altLang="zh-CN" b="1" dirty="0" err="1">
                <a:latin typeface="Albertus Medium" panose="020E0602030304020304" pitchFamily="34" charset="0"/>
              </a:rPr>
              <a:t>i</a:t>
            </a:r>
            <a:r>
              <a:rPr lang="zh-CN" altLang="en-US" b="1" dirty="0">
                <a:latin typeface="Albertus Medium" panose="020E0602030304020304" pitchFamily="34" charset="0"/>
              </a:rPr>
              <a:t>减一；否则，执行下一步</a:t>
            </a:r>
          </a:p>
          <a:p>
            <a:r>
              <a:rPr lang="zh-CN" altLang="en-US" b="1" dirty="0">
                <a:latin typeface="Albertus Medium" panose="020E0602030304020304" pitchFamily="34" charset="0"/>
              </a:rPr>
              <a:t>	</a:t>
            </a:r>
            <a:r>
              <a:rPr lang="en-US" altLang="zh-CN" b="1" dirty="0">
                <a:latin typeface="Albertus Medium" panose="020E0602030304020304" pitchFamily="34" charset="0"/>
              </a:rPr>
              <a:t>5.3 </a:t>
            </a:r>
            <a:r>
              <a:rPr lang="zh-CN" altLang="en-US" b="1" dirty="0">
                <a:solidFill>
                  <a:srgbClr val="CC6600"/>
                </a:solidFill>
                <a:latin typeface="Albertus Medium" panose="020E0602030304020304" pitchFamily="34" charset="0"/>
              </a:rPr>
              <a:t>如果</a:t>
            </a:r>
            <a:r>
              <a:rPr lang="en-US" altLang="zh-CN" b="1" dirty="0">
                <a:solidFill>
                  <a:srgbClr val="CC6600"/>
                </a:solidFill>
                <a:latin typeface="Albertus Medium" panose="020E0602030304020304" pitchFamily="34" charset="0"/>
              </a:rPr>
              <a:t>C[</a:t>
            </a:r>
            <a:r>
              <a:rPr lang="en-US" altLang="zh-CN" b="1" dirty="0" err="1">
                <a:solidFill>
                  <a:srgbClr val="CC6600"/>
                </a:solidFill>
                <a:latin typeface="Albertus Medium" panose="020E0602030304020304" pitchFamily="34" charset="0"/>
              </a:rPr>
              <a:t>i</a:t>
            </a:r>
            <a:r>
              <a:rPr lang="en-US" altLang="zh-CN" b="1" dirty="0">
                <a:solidFill>
                  <a:srgbClr val="CC6600"/>
                </a:solidFill>
                <a:latin typeface="Albertus Medium" panose="020E0602030304020304" pitchFamily="34" charset="0"/>
              </a:rPr>
              <a:t> - 1][j] &lt;= C[</a:t>
            </a:r>
            <a:r>
              <a:rPr lang="en-US" altLang="zh-CN" b="1" dirty="0" err="1">
                <a:solidFill>
                  <a:srgbClr val="CC6600"/>
                </a:solidFill>
                <a:latin typeface="Albertus Medium" panose="020E0602030304020304" pitchFamily="34" charset="0"/>
              </a:rPr>
              <a:t>i</a:t>
            </a:r>
            <a:r>
              <a:rPr lang="en-US" altLang="zh-CN" b="1" dirty="0">
                <a:solidFill>
                  <a:srgbClr val="CC6600"/>
                </a:solidFill>
                <a:latin typeface="Albertus Medium" panose="020E0602030304020304" pitchFamily="34" charset="0"/>
              </a:rPr>
              <a:t>][j - 1]</a:t>
            </a:r>
            <a:r>
              <a:rPr lang="zh-CN" altLang="en-US" b="1" dirty="0">
                <a:latin typeface="Albertus Medium" panose="020E0602030304020304" pitchFamily="34" charset="0"/>
              </a:rPr>
              <a:t>（小于的话，说明沿</a:t>
            </a:r>
            <a:r>
              <a:rPr lang="en-US" altLang="zh-CN" b="1" dirty="0">
                <a:latin typeface="Albertus Medium" panose="020E0602030304020304" pitchFamily="34" charset="0"/>
              </a:rPr>
              <a:t>S2[j - 1]</a:t>
            </a:r>
            <a:r>
              <a:rPr lang="zh-CN" altLang="en-US" b="1" dirty="0">
                <a:latin typeface="Albertus Medium" panose="020E0602030304020304" pitchFamily="34" charset="0"/>
              </a:rPr>
              <a:t>方向走，是能够产生最长公共子序列的方向；相等的话，沿</a:t>
            </a:r>
            <a:r>
              <a:rPr lang="en-US" altLang="zh-CN" b="1" dirty="0">
                <a:latin typeface="Albertus Medium" panose="020E0602030304020304" pitchFamily="34" charset="0"/>
              </a:rPr>
              <a:t>S1[</a:t>
            </a:r>
            <a:r>
              <a:rPr lang="en-US" altLang="zh-CN" b="1" dirty="0" err="1">
                <a:latin typeface="Albertus Medium" panose="020E0602030304020304" pitchFamily="34" charset="0"/>
              </a:rPr>
              <a:t>i</a:t>
            </a:r>
            <a:r>
              <a:rPr lang="en-US" altLang="zh-CN" b="1" dirty="0">
                <a:latin typeface="Albertus Medium" panose="020E0602030304020304" pitchFamily="34" charset="0"/>
              </a:rPr>
              <a:t> - 1]</a:t>
            </a:r>
            <a:r>
              <a:rPr lang="zh-CN" altLang="en-US" b="1" dirty="0">
                <a:latin typeface="Albertus Medium" panose="020E0602030304020304" pitchFamily="34" charset="0"/>
              </a:rPr>
              <a:t>或者</a:t>
            </a:r>
            <a:r>
              <a:rPr lang="en-US" altLang="zh-CN" b="1" dirty="0">
                <a:latin typeface="Albertus Medium" panose="020E0602030304020304" pitchFamily="34" charset="0"/>
              </a:rPr>
              <a:t>S2[j - 1]</a:t>
            </a:r>
            <a:r>
              <a:rPr lang="zh-CN" altLang="en-US" b="1" dirty="0">
                <a:latin typeface="Albertus Medium" panose="020E0602030304020304" pitchFamily="34" charset="0"/>
              </a:rPr>
              <a:t>任一方向都行，</a:t>
            </a:r>
            <a:r>
              <a:rPr lang="zh-CN" altLang="en-US" b="1" dirty="0">
                <a:solidFill>
                  <a:srgbClr val="009900"/>
                </a:solidFill>
                <a:latin typeface="Albertus Medium" panose="020E0602030304020304" pitchFamily="34" charset="0"/>
              </a:rPr>
              <a:t>为了便于编程实现，则规定遇到这种情况，统一沿</a:t>
            </a:r>
            <a:r>
              <a:rPr lang="en-US" altLang="zh-CN" b="1" dirty="0">
                <a:solidFill>
                  <a:srgbClr val="009900"/>
                </a:solidFill>
                <a:latin typeface="Albertus Medium" panose="020E0602030304020304" pitchFamily="34" charset="0"/>
              </a:rPr>
              <a:t>S2[j - 1]</a:t>
            </a:r>
            <a:r>
              <a:rPr lang="zh-CN" altLang="en-US" b="1" dirty="0">
                <a:solidFill>
                  <a:srgbClr val="009900"/>
                </a:solidFill>
                <a:latin typeface="Albertus Medium" panose="020E0602030304020304" pitchFamily="34" charset="0"/>
              </a:rPr>
              <a:t>方向走</a:t>
            </a:r>
            <a:r>
              <a:rPr lang="zh-CN" altLang="en-US" b="1" dirty="0">
                <a:latin typeface="Albertus Medium" panose="020E0602030304020304" pitchFamily="34" charset="0"/>
              </a:rPr>
              <a:t>），将</a:t>
            </a:r>
            <a:r>
              <a:rPr lang="en-US" altLang="zh-CN" b="1" dirty="0">
                <a:latin typeface="Albertus Medium" panose="020E0602030304020304" pitchFamily="34" charset="0"/>
              </a:rPr>
              <a:t>S2[j - 1]</a:t>
            </a:r>
            <a:r>
              <a:rPr lang="zh-CN" altLang="en-US" b="1" dirty="0">
                <a:latin typeface="Albertus Medium" panose="020E0602030304020304" pitchFamily="34" charset="0"/>
              </a:rPr>
              <a:t>存入</a:t>
            </a:r>
            <a:r>
              <a:rPr lang="en-US" altLang="zh-CN" b="1" dirty="0" err="1">
                <a:latin typeface="Albertus Medium" panose="020E0602030304020304" pitchFamily="34" charset="0"/>
              </a:rPr>
              <a:t>eachString</a:t>
            </a:r>
            <a:r>
              <a:rPr lang="zh-CN" altLang="en-US" b="1" dirty="0">
                <a:latin typeface="Albertus Medium" panose="020E0602030304020304" pitchFamily="34" charset="0"/>
              </a:rPr>
              <a:t>，</a:t>
            </a:r>
            <a:r>
              <a:rPr lang="en-US" altLang="zh-CN" b="1" dirty="0">
                <a:latin typeface="Albertus Medium" panose="020E0602030304020304" pitchFamily="34" charset="0"/>
              </a:rPr>
              <a:t>j</a:t>
            </a:r>
            <a:r>
              <a:rPr lang="zh-CN" altLang="en-US" b="1" dirty="0">
                <a:latin typeface="Albertus Medium" panose="020E0602030304020304" pitchFamily="34" charset="0"/>
              </a:rPr>
              <a:t>减一</a:t>
            </a:r>
          </a:p>
          <a:p>
            <a:r>
              <a:rPr lang="en-US" altLang="zh-CN" b="1" dirty="0">
                <a:latin typeface="Albertus Medium" panose="020E0602030304020304" pitchFamily="34" charset="0"/>
              </a:rPr>
              <a:t>6 </a:t>
            </a:r>
            <a:r>
              <a:rPr lang="zh-CN" altLang="en-US" b="1" dirty="0">
                <a:latin typeface="Albertus Medium" panose="020E0602030304020304" pitchFamily="34" charset="0"/>
              </a:rPr>
              <a:t>将</a:t>
            </a:r>
            <a:r>
              <a:rPr lang="en-US" altLang="zh-CN" b="1" dirty="0" err="1">
                <a:latin typeface="Albertus Medium" panose="020E0602030304020304" pitchFamily="34" charset="0"/>
              </a:rPr>
              <a:t>eachString</a:t>
            </a:r>
            <a:r>
              <a:rPr lang="zh-CN" altLang="en-US" b="1" dirty="0">
                <a:solidFill>
                  <a:srgbClr val="FF0066"/>
                </a:solidFill>
                <a:latin typeface="Albertus Medium" panose="020E0602030304020304" pitchFamily="34" charset="0"/>
              </a:rPr>
              <a:t>逆序</a:t>
            </a:r>
          </a:p>
          <a:p>
            <a:r>
              <a:rPr lang="en-US" altLang="zh-CN" b="1" dirty="0">
                <a:latin typeface="Albertus Medium" panose="020E0602030304020304" pitchFamily="34" charset="0"/>
              </a:rPr>
              <a:t>7 </a:t>
            </a:r>
            <a:r>
              <a:rPr lang="zh-CN" altLang="en-US" b="1" dirty="0">
                <a:latin typeface="Albertus Medium" panose="020E0602030304020304" pitchFamily="34" charset="0"/>
              </a:rPr>
              <a:t>如果</a:t>
            </a:r>
            <a:r>
              <a:rPr lang="en-US" altLang="zh-CN" b="1" dirty="0">
                <a:latin typeface="Albertus Medium" panose="020E0602030304020304" pitchFamily="34" charset="0"/>
              </a:rPr>
              <a:t>S1</a:t>
            </a:r>
            <a:r>
              <a:rPr lang="zh-CN" altLang="en-US" b="1" dirty="0">
                <a:latin typeface="Albertus Medium" panose="020E0602030304020304" pitchFamily="34" charset="0"/>
              </a:rPr>
              <a:t>有未遍历的元素，则</a:t>
            </a:r>
            <a:r>
              <a:rPr lang="zh-CN" altLang="en-US" b="1" dirty="0">
                <a:solidFill>
                  <a:srgbClr val="6600FF"/>
                </a:solidFill>
                <a:latin typeface="Albertus Medium" panose="020E0602030304020304" pitchFamily="34" charset="0"/>
              </a:rPr>
              <a:t>拼接</a:t>
            </a:r>
            <a:r>
              <a:rPr lang="zh-CN" altLang="en-US" b="1" dirty="0">
                <a:latin typeface="Albertus Medium" panose="020E0602030304020304" pitchFamily="34" charset="0"/>
              </a:rPr>
              <a:t>到</a:t>
            </a:r>
            <a:r>
              <a:rPr lang="en-US" altLang="zh-CN" b="1" dirty="0" err="1">
                <a:latin typeface="Albertus Medium" panose="020E0602030304020304" pitchFamily="34" charset="0"/>
              </a:rPr>
              <a:t>eachString</a:t>
            </a:r>
            <a:r>
              <a:rPr lang="zh-CN" altLang="en-US" b="1" dirty="0">
                <a:latin typeface="Albertus Medium" panose="020E0602030304020304" pitchFamily="34" charset="0"/>
              </a:rPr>
              <a:t>的头部；否则，将</a:t>
            </a:r>
            <a:r>
              <a:rPr lang="en-US" altLang="zh-CN" b="1" dirty="0">
                <a:latin typeface="Albertus Medium" panose="020E0602030304020304" pitchFamily="34" charset="0"/>
              </a:rPr>
              <a:t>S2</a:t>
            </a:r>
            <a:r>
              <a:rPr lang="zh-CN" altLang="en-US" b="1" dirty="0">
                <a:latin typeface="Albertus Medium" panose="020E0602030304020304" pitchFamily="34" charset="0"/>
              </a:rPr>
              <a:t>未遍历完的元素，</a:t>
            </a:r>
            <a:r>
              <a:rPr lang="zh-CN" altLang="en-US" b="1" dirty="0">
                <a:solidFill>
                  <a:srgbClr val="6600FF"/>
                </a:solidFill>
                <a:latin typeface="Albertus Medium" panose="020E0602030304020304" pitchFamily="34" charset="0"/>
              </a:rPr>
              <a:t>拼接</a:t>
            </a:r>
            <a:r>
              <a:rPr lang="zh-CN" altLang="en-US" b="1" dirty="0">
                <a:latin typeface="Albertus Medium" panose="020E0602030304020304" pitchFamily="34" charset="0"/>
              </a:rPr>
              <a:t>到</a:t>
            </a:r>
            <a:r>
              <a:rPr lang="en-US" altLang="zh-CN" b="1" dirty="0" err="1">
                <a:latin typeface="Albertus Medium" panose="020E0602030304020304" pitchFamily="34" charset="0"/>
              </a:rPr>
              <a:t>eachString</a:t>
            </a:r>
            <a:r>
              <a:rPr lang="zh-CN" altLang="en-US" b="1" dirty="0">
                <a:latin typeface="Albertus Medium" panose="020E0602030304020304" pitchFamily="34" charset="0"/>
              </a:rPr>
              <a:t>的头部。</a:t>
            </a:r>
            <a:endParaRPr lang="en-US" altLang="zh-CN" b="1" dirty="0">
              <a:latin typeface="Albertus Medium" panose="020E0602030304020304" pitchFamily="34" charset="0"/>
            </a:endParaRPr>
          </a:p>
          <a:p>
            <a:r>
              <a:rPr lang="en-US" altLang="zh-CN" b="1" dirty="0">
                <a:latin typeface="Albertus Medium" panose="020E0602030304020304" pitchFamily="34" charset="0"/>
              </a:rPr>
              <a:t>8 </a:t>
            </a:r>
            <a:r>
              <a:rPr lang="zh-CN" altLang="en-US" b="1" dirty="0">
                <a:latin typeface="Albertus Medium" panose="020E0602030304020304" pitchFamily="34" charset="0"/>
              </a:rPr>
              <a:t>返回</a:t>
            </a:r>
            <a:r>
              <a:rPr lang="en-US" altLang="zh-CN" b="1" dirty="0" err="1">
                <a:latin typeface="Albertus Medium" panose="020E0602030304020304" pitchFamily="34" charset="0"/>
              </a:rPr>
              <a:t>eachString</a:t>
            </a:r>
            <a:endParaRPr lang="en-US" altLang="zh-CN" b="1" dirty="0">
              <a:latin typeface="Albertus Medium" panose="020E0602030304020304" pitchFamily="34" charset="0"/>
            </a:endParaRPr>
          </a:p>
        </p:txBody>
      </p:sp>
      <p:sp>
        <p:nvSpPr>
          <p:cNvPr id="7" name="文本框 6">
            <a:extLst>
              <a:ext uri="{FF2B5EF4-FFF2-40B4-BE49-F238E27FC236}">
                <a16:creationId xmlns:a16="http://schemas.microsoft.com/office/drawing/2014/main" id="{BE989D54-BFED-4ED1-AD8F-167B6EC16C38}"/>
              </a:ext>
            </a:extLst>
          </p:cNvPr>
          <p:cNvSpPr txBox="1"/>
          <p:nvPr/>
        </p:nvSpPr>
        <p:spPr>
          <a:xfrm>
            <a:off x="195884" y="4695517"/>
            <a:ext cx="3221358" cy="1200329"/>
          </a:xfrm>
          <a:prstGeom prst="rect">
            <a:avLst/>
          </a:prstGeom>
          <a:noFill/>
        </p:spPr>
        <p:txBody>
          <a:bodyPr wrap="square" rtlCol="0">
            <a:spAutoFit/>
          </a:bodyPr>
          <a:lstStyle/>
          <a:p>
            <a:r>
              <a:rPr lang="zh-CN" altLang="en-US" b="1" dirty="0">
                <a:latin typeface="Albertus Medium" panose="020E0602030304020304" pitchFamily="34" charset="0"/>
              </a:rPr>
              <a:t>将寻找过程中，</a:t>
            </a:r>
            <a:r>
              <a:rPr lang="zh-CN" altLang="en-US" b="1" dirty="0">
                <a:solidFill>
                  <a:srgbClr val="C00000"/>
                </a:solidFill>
                <a:latin typeface="Albertus Medium" panose="020E0602030304020304" pitchFamily="34" charset="0"/>
              </a:rPr>
              <a:t>走过的路径对应的字符，逆序输出</a:t>
            </a:r>
            <a:r>
              <a:rPr lang="zh-CN" altLang="en-US" b="1" dirty="0">
                <a:latin typeface="Albertus Medium" panose="020E0602030304020304" pitchFamily="34" charset="0"/>
              </a:rPr>
              <a:t>，即为</a:t>
            </a:r>
            <a:r>
              <a:rPr lang="zh-CN" altLang="en-US" b="1" dirty="0">
                <a:solidFill>
                  <a:srgbClr val="009900"/>
                </a:solidFill>
                <a:latin typeface="Albertus Medium" panose="020E0602030304020304" pitchFamily="34" charset="0"/>
              </a:rPr>
              <a:t>最短公共超级序列</a:t>
            </a:r>
            <a:r>
              <a:rPr lang="zh-CN" altLang="en-US" b="1" dirty="0">
                <a:latin typeface="Albertus Medium" panose="020E0602030304020304" pitchFamily="34" charset="0"/>
              </a:rPr>
              <a:t>：</a:t>
            </a:r>
            <a:r>
              <a:rPr lang="en-US" altLang="zh-CN" b="1" dirty="0" err="1">
                <a:latin typeface="Albertus Medium" panose="020E0602030304020304" pitchFamily="34" charset="0"/>
              </a:rPr>
              <a:t>cabac</a:t>
            </a:r>
            <a:r>
              <a:rPr lang="zh-CN" altLang="en-US" b="1" dirty="0">
                <a:latin typeface="Albertus Medium" panose="020E0602030304020304" pitchFamily="34" charset="0"/>
              </a:rPr>
              <a:t>。</a:t>
            </a:r>
            <a:endParaRPr lang="en-US" altLang="zh-CN" b="1" dirty="0">
              <a:latin typeface="Albertus Medium" panose="020E0602030304020304" pitchFamily="34" charset="0"/>
            </a:endParaRPr>
          </a:p>
          <a:p>
            <a:r>
              <a:rPr lang="zh-CN" altLang="en-US" b="1" dirty="0">
                <a:latin typeface="Albertus Medium" panose="020E0602030304020304" pitchFamily="34" charset="0"/>
              </a:rPr>
              <a:t>具体分析过程，见右侧所述。</a:t>
            </a:r>
          </a:p>
        </p:txBody>
      </p:sp>
    </p:spTree>
    <p:extLst>
      <p:ext uri="{BB962C8B-B14F-4D97-AF65-F5344CB8AC3E}">
        <p14:creationId xmlns:p14="http://schemas.microsoft.com/office/powerpoint/2010/main" val="126637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1092. Shortest Common Supersequence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274817" cy="1200329"/>
          </a:xfrm>
          <a:prstGeom prst="rect">
            <a:avLst/>
          </a:prstGeom>
        </p:spPr>
        <p:txBody>
          <a:bodyPr wrap="square">
            <a:spAutoFit/>
          </a:bodyPr>
          <a:lstStyle/>
          <a:p>
            <a:r>
              <a:rPr lang="zh-CN" altLang="en-US" b="1" dirty="0">
                <a:latin typeface="Albertus Medium" panose="020E0602030304020304" pitchFamily="34" charset="0"/>
              </a:rPr>
              <a:t>解法：</a:t>
            </a:r>
            <a:r>
              <a:rPr lang="zh-CN" altLang="en-US" b="1" dirty="0">
                <a:solidFill>
                  <a:srgbClr val="0000CC"/>
                </a:solidFill>
                <a:latin typeface="Albertus Medium" panose="020E0602030304020304" pitchFamily="34" charset="0"/>
              </a:rPr>
              <a:t>动态规划</a:t>
            </a:r>
            <a:r>
              <a:rPr lang="zh-CN" altLang="en-US" b="1" dirty="0">
                <a:latin typeface="Albertus Medium" panose="020E0602030304020304" pitchFamily="34" charset="0"/>
              </a:rPr>
              <a:t>（用到最长公共子序列）（时间复杂度</a:t>
            </a:r>
            <a:r>
              <a:rPr lang="en-US" altLang="zh-CN" b="1" dirty="0">
                <a:latin typeface="Albertus Medium" panose="020E0602030304020304" pitchFamily="34" charset="0"/>
              </a:rPr>
              <a:t>O(</a:t>
            </a:r>
            <a:r>
              <a:rPr lang="en-US" altLang="zh-CN" b="1" dirty="0" err="1">
                <a:latin typeface="Albertus Medium" panose="020E0602030304020304" pitchFamily="34" charset="0"/>
              </a:rPr>
              <a:t>mn</a:t>
            </a:r>
            <a:r>
              <a:rPr lang="en-US" altLang="zh-CN" b="1" dirty="0">
                <a:latin typeface="Albertus Medium" panose="020E0602030304020304" pitchFamily="34" charset="0"/>
              </a:rPr>
              <a:t>)</a:t>
            </a:r>
            <a:r>
              <a:rPr lang="zh-CN" altLang="en-US" b="1" dirty="0">
                <a:latin typeface="Albertus Medium" panose="020E0602030304020304" pitchFamily="34" charset="0"/>
              </a:rPr>
              <a:t>，空间复杂度</a:t>
            </a:r>
            <a:r>
              <a:rPr lang="en-US" altLang="zh-CN" b="1" dirty="0">
                <a:latin typeface="Albertus Medium" panose="020E0602030304020304" pitchFamily="34" charset="0"/>
              </a:rPr>
              <a:t>O(</a:t>
            </a:r>
            <a:r>
              <a:rPr lang="en-US" altLang="zh-CN" b="1" dirty="0" err="1">
                <a:latin typeface="Albertus Medium" panose="020E0602030304020304" pitchFamily="34" charset="0"/>
              </a:rPr>
              <a:t>mn</a:t>
            </a:r>
            <a:r>
              <a:rPr lang="en-US" altLang="zh-CN" b="1" dirty="0">
                <a:latin typeface="Albertus Medium" panose="020E0602030304020304" pitchFamily="34" charset="0"/>
              </a:rPr>
              <a:t>)</a:t>
            </a:r>
            <a:r>
              <a:rPr lang="zh-CN" altLang="en-US" b="1" dirty="0">
                <a:latin typeface="Albertus Medium" panose="020E0602030304020304" pitchFamily="34" charset="0"/>
              </a:rPr>
              <a:t>）</a:t>
            </a:r>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r>
              <a:rPr lang="zh-CN" altLang="en-US" b="1" dirty="0">
                <a:latin typeface="Albertus Medium" panose="020E0602030304020304" pitchFamily="34" charset="0"/>
              </a:rPr>
              <a:t>分析过程如前文所述。</a:t>
            </a:r>
          </a:p>
        </p:txBody>
      </p:sp>
      <p:pic>
        <p:nvPicPr>
          <p:cNvPr id="6" name="图片 5">
            <a:extLst>
              <a:ext uri="{FF2B5EF4-FFF2-40B4-BE49-F238E27FC236}">
                <a16:creationId xmlns:a16="http://schemas.microsoft.com/office/drawing/2014/main" id="{A7198A44-B782-42E1-A287-BF21CB8DE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243" y="0"/>
            <a:ext cx="4677508" cy="6858000"/>
          </a:xfrm>
          <a:prstGeom prst="rect">
            <a:avLst/>
          </a:prstGeom>
        </p:spPr>
      </p:pic>
    </p:spTree>
    <p:extLst>
      <p:ext uri="{BB962C8B-B14F-4D97-AF65-F5344CB8AC3E}">
        <p14:creationId xmlns:p14="http://schemas.microsoft.com/office/powerpoint/2010/main" val="409600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dirty="0"/>
              <a:t>300. Longest Increasing Subsequence</a:t>
            </a:r>
            <a:endParaRPr lang="zh-CN" altLang="en-US" cap="none" dirty="0"/>
          </a:p>
        </p:txBody>
      </p:sp>
      <p:pic>
        <p:nvPicPr>
          <p:cNvPr id="4" name="图片 3">
            <a:extLst>
              <a:ext uri="{FF2B5EF4-FFF2-40B4-BE49-F238E27FC236}">
                <a16:creationId xmlns:a16="http://schemas.microsoft.com/office/drawing/2014/main" id="{C5B5A186-F32F-4D68-BF13-8282102837E0}"/>
              </a:ext>
            </a:extLst>
          </p:cNvPr>
          <p:cNvPicPr>
            <a:picLocks noChangeAspect="1"/>
          </p:cNvPicPr>
          <p:nvPr/>
        </p:nvPicPr>
        <p:blipFill>
          <a:blip r:embed="rId2"/>
          <a:stretch>
            <a:fillRect/>
          </a:stretch>
        </p:blipFill>
        <p:spPr>
          <a:xfrm>
            <a:off x="440441" y="1223907"/>
            <a:ext cx="11112921" cy="4684524"/>
          </a:xfrm>
          <a:prstGeom prst="rect">
            <a:avLst/>
          </a:prstGeom>
        </p:spPr>
      </p:pic>
    </p:spTree>
    <p:extLst>
      <p:ext uri="{BB962C8B-B14F-4D97-AF65-F5344CB8AC3E}">
        <p14:creationId xmlns:p14="http://schemas.microsoft.com/office/powerpoint/2010/main" val="3659664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529797" y="85604"/>
            <a:ext cx="5556811" cy="501277"/>
          </a:xfrm>
        </p:spPr>
        <p:txBody>
          <a:bodyPr>
            <a:normAutofit fontScale="90000"/>
          </a:bodyPr>
          <a:lstStyle/>
          <a:p>
            <a:r>
              <a:rPr lang="zh-CN" altLang="en-US" b="1" dirty="0"/>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3138"/>
            <a:ext cx="6274817" cy="414337"/>
          </a:xfrm>
        </p:spPr>
        <p:txBody>
          <a:bodyPr>
            <a:normAutofit fontScale="85000" lnSpcReduction="10000"/>
          </a:bodyPr>
          <a:lstStyle/>
          <a:p>
            <a:r>
              <a:rPr lang="en-US" altLang="zh-CN" sz="2400" b="1" cap="none" dirty="0"/>
              <a:t>300. Longest Increasing Subsequence</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0" y="425640"/>
            <a:ext cx="6011378" cy="6463308"/>
          </a:xfrm>
          <a:prstGeom prst="rect">
            <a:avLst/>
          </a:prstGeom>
        </p:spPr>
        <p:txBody>
          <a:bodyPr wrap="square">
            <a:spAutoFit/>
          </a:bodyPr>
          <a:lstStyle/>
          <a:p>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解法一：</a:t>
            </a:r>
            <a:r>
              <a:rPr lang="zh-CN" altLang="en-US" b="1" dirty="0">
                <a:solidFill>
                  <a:srgbClr val="0000CC"/>
                </a:solidFill>
                <a:latin typeface="Albertus Medium" panose="020E0602030304020304" pitchFamily="34" charset="0"/>
                <a:ea typeface="Arial Unicode MS" panose="020B0604020202020204" pitchFamily="34" charset="-122"/>
                <a:cs typeface="Arial Unicode MS" panose="020B0604020202020204" pitchFamily="34" charset="-122"/>
              </a:rPr>
              <a:t>动态规划（普通）</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（时间复杂度</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O(n^2)</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，空间复杂度</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O(n)</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a:t>
            </a:r>
          </a:p>
          <a:p>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1 </a:t>
            </a:r>
            <a:r>
              <a:rPr lang="zh-CN" altLang="en-US" b="1" dirty="0">
                <a:solidFill>
                  <a:srgbClr val="9900CC"/>
                </a:solidFill>
                <a:latin typeface="Albertus Medium" panose="020E0602030304020304" pitchFamily="34" charset="0"/>
                <a:ea typeface="Arial Unicode MS" panose="020B0604020202020204" pitchFamily="34" charset="-122"/>
                <a:cs typeface="Arial Unicode MS" panose="020B0604020202020204" pitchFamily="34" charset="-122"/>
              </a:rPr>
              <a:t>决策对象</a:t>
            </a:r>
          </a:p>
          <a:p>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maxArray</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：表示</a:t>
            </a:r>
            <a:r>
              <a:rPr lang="zh-CN" altLang="en-US" b="1" dirty="0">
                <a:solidFill>
                  <a:srgbClr val="FF0066"/>
                </a:solidFill>
                <a:latin typeface="Albertus Medium" panose="020E0602030304020304" pitchFamily="34" charset="0"/>
                <a:ea typeface="Arial Unicode MS" panose="020B0604020202020204" pitchFamily="34" charset="-122"/>
                <a:cs typeface="Arial Unicode MS" panose="020B0604020202020204" pitchFamily="34" charset="-122"/>
              </a:rPr>
              <a:t>以</a:t>
            </a:r>
            <a:r>
              <a:rPr lang="en-US" altLang="zh-CN" b="1" dirty="0" err="1">
                <a:solidFill>
                  <a:srgbClr val="FF0066"/>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rgbClr val="FF0066"/>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solidFill>
                  <a:srgbClr val="FF0066"/>
                </a:solidFill>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solidFill>
                  <a:srgbClr val="FF0066"/>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solidFill>
                  <a:srgbClr val="FF0066"/>
                </a:solidFill>
                <a:latin typeface="Albertus Medium" panose="020E0602030304020304" pitchFamily="34" charset="0"/>
                <a:ea typeface="Arial Unicode MS" panose="020B0604020202020204" pitchFamily="34" charset="-122"/>
                <a:cs typeface="Arial Unicode MS" panose="020B0604020202020204" pitchFamily="34" charset="-122"/>
              </a:rPr>
              <a:t>结尾</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的最长递增子序列的长度，</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i</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的值域为</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[0, n - 1]</a:t>
            </a:r>
          </a:p>
          <a:p>
            <a:endPar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endParaRPr>
          </a:p>
          <a:p>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2 </a:t>
            </a:r>
            <a:r>
              <a:rPr lang="zh-CN" altLang="en-US" b="1" dirty="0">
                <a:solidFill>
                  <a:srgbClr val="9900CC"/>
                </a:solidFill>
                <a:latin typeface="Albertus Medium" panose="020E0602030304020304" pitchFamily="34" charset="0"/>
                <a:ea typeface="Arial Unicode MS" panose="020B0604020202020204" pitchFamily="34" charset="-122"/>
                <a:cs typeface="Arial Unicode MS" panose="020B0604020202020204" pitchFamily="34" charset="-122"/>
              </a:rPr>
              <a:t>状态转移方程</a:t>
            </a:r>
          </a:p>
          <a:p>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maxArray</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 = </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Math.max</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maxArray</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a:solidFill>
                  <a:srgbClr val="FF0000"/>
                </a:solidFill>
                <a:latin typeface="Albertus Medium" panose="020E0602030304020304" pitchFamily="34" charset="0"/>
                <a:ea typeface="Arial Unicode MS" panose="020B0604020202020204" pitchFamily="34" charset="-122"/>
                <a:cs typeface="Arial Unicode MS" panose="020B0604020202020204" pitchFamily="34" charset="-122"/>
              </a:rPr>
              <a:t>j</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 + 1</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a:t>
            </a:r>
            <a:endPar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endParaRPr>
          </a:p>
          <a:p>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其中，</a:t>
            </a:r>
            <a:r>
              <a:rPr lang="en-US" altLang="zh-CN" b="1" dirty="0">
                <a:solidFill>
                  <a:srgbClr val="FF0000"/>
                </a:solidFill>
                <a:latin typeface="Albertus Medium" panose="020E0602030304020304" pitchFamily="34" charset="0"/>
                <a:ea typeface="Arial Unicode MS" panose="020B0604020202020204" pitchFamily="34" charset="-122"/>
                <a:cs typeface="Arial Unicode MS" panose="020B0604020202020204" pitchFamily="34" charset="-122"/>
              </a:rPr>
              <a:t>j</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的值域为</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[0, </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，并且，</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a:solidFill>
                  <a:srgbClr val="FF0000"/>
                </a:solidFill>
                <a:latin typeface="Albertus Medium" panose="020E0602030304020304" pitchFamily="34" charset="0"/>
                <a:ea typeface="Arial Unicode MS" panose="020B0604020202020204" pitchFamily="34" charset="-122"/>
                <a:cs typeface="Arial Unicode MS" panose="020B0604020202020204" pitchFamily="34" charset="-122"/>
              </a:rPr>
              <a:t>j</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 &lt; </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p>
          <a:p>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即：</a:t>
            </a:r>
            <a:r>
              <a:rPr lang="zh-CN" altLang="en-US"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排在</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之前的，比</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值小的所有</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a:solidFill>
                  <a:srgbClr val="FF0000"/>
                </a:solidFill>
                <a:latin typeface="Albertus Medium" panose="020E0602030304020304" pitchFamily="34" charset="0"/>
                <a:ea typeface="Arial Unicode MS" panose="020B0604020202020204" pitchFamily="34" charset="-122"/>
                <a:cs typeface="Arial Unicode MS" panose="020B0604020202020204" pitchFamily="34" charset="-122"/>
              </a:rPr>
              <a:t>j</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的最长递增子序列中，最长的那个，与</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构成新的递增子序列。</a:t>
            </a:r>
            <a:endPar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endParaRPr>
          </a:p>
          <a:p>
            <a:endPar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endParaRPr>
          </a:p>
          <a:p>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maxArray</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 = 1;</a:t>
            </a:r>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上述条件不成立时</a:t>
            </a:r>
            <a:endPar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endParaRPr>
          </a:p>
          <a:p>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即：</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 作为以自身结尾的最长递增子序列</a:t>
            </a:r>
            <a:endPar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endParaRPr>
          </a:p>
          <a:p>
            <a:endPar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endParaRPr>
          </a:p>
          <a:p>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初始值：</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maxArray</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[0] = 1;</a:t>
            </a:r>
          </a:p>
          <a:p>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即：</a:t>
            </a:r>
            <a:r>
              <a:rPr lang="en-US" altLang="zh-CN" b="1" dirty="0" err="1">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[0]</a:t>
            </a:r>
            <a:r>
              <a:rPr lang="zh-CN" altLang="en-US"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rPr>
              <a:t>作为以自身结尾的最长递增子序列</a:t>
            </a:r>
            <a:endParaRPr lang="en-US" altLang="zh-CN" b="1" dirty="0">
              <a:solidFill>
                <a:schemeClr val="accent1">
                  <a:lumMod val="75000"/>
                </a:schemeClr>
              </a:solidFill>
              <a:latin typeface="Albertus Medium" panose="020E0602030304020304" pitchFamily="34" charset="0"/>
              <a:ea typeface="Arial Unicode MS" panose="020B0604020202020204" pitchFamily="34" charset="-122"/>
              <a:cs typeface="Arial Unicode MS" panose="020B0604020202020204" pitchFamily="34" charset="-122"/>
            </a:endParaRPr>
          </a:p>
          <a:p>
            <a:endPar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endParaRPr>
          </a:p>
          <a:p>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3 </a:t>
            </a:r>
            <a:r>
              <a:rPr lang="zh-CN" altLang="en-US" b="1" dirty="0">
                <a:solidFill>
                  <a:srgbClr val="9900CC"/>
                </a:solidFill>
                <a:latin typeface="Albertus Medium" panose="020E0602030304020304" pitchFamily="34" charset="0"/>
                <a:ea typeface="Arial Unicode MS" panose="020B0604020202020204" pitchFamily="34" charset="-122"/>
                <a:cs typeface="Arial Unicode MS" panose="020B0604020202020204" pitchFamily="34" charset="-122"/>
              </a:rPr>
              <a:t>目标函数</a:t>
            </a:r>
          </a:p>
          <a:p>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finalResult</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 = </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Math.max</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maxArray</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latin typeface="Albertus Medium" panose="020E0602030304020304" pitchFamily="34" charset="0"/>
                <a:ea typeface="Arial Unicode MS" panose="020B0604020202020204" pitchFamily="34" charset="-122"/>
                <a:cs typeface="Arial Unicode MS" panose="020B0604020202020204" pitchFamily="34" charset="-122"/>
              </a:rPr>
              <a:t>]);</a:t>
            </a:r>
          </a:p>
          <a:p>
            <a:r>
              <a:rPr lang="zh-CN" altLang="en-US" b="1" dirty="0">
                <a:latin typeface="Albertus Medium" panose="020E0602030304020304" pitchFamily="34" charset="0"/>
                <a:ea typeface="Arial Unicode MS" panose="020B0604020202020204" pitchFamily="34" charset="-122"/>
                <a:cs typeface="Arial Unicode MS" panose="020B0604020202020204" pitchFamily="34" charset="-122"/>
              </a:rPr>
              <a:t>即：</a:t>
            </a:r>
            <a:r>
              <a:rPr lang="zh-CN" altLang="en-US" b="1" dirty="0">
                <a:solidFill>
                  <a:srgbClr val="009900"/>
                </a:solidFill>
                <a:latin typeface="Albertus Medium" panose="020E0602030304020304" pitchFamily="34" charset="0"/>
                <a:ea typeface="Arial Unicode MS" panose="020B0604020202020204" pitchFamily="34" charset="-122"/>
                <a:cs typeface="Arial Unicode MS" panose="020B0604020202020204" pitchFamily="34" charset="-122"/>
              </a:rPr>
              <a:t>所有以</a:t>
            </a:r>
            <a:r>
              <a:rPr lang="en-US" altLang="zh-CN" b="1" dirty="0" err="1">
                <a:solidFill>
                  <a:srgbClr val="009900"/>
                </a:solidFill>
                <a:latin typeface="Albertus Medium" panose="020E0602030304020304" pitchFamily="34" charset="0"/>
                <a:ea typeface="Arial Unicode MS" panose="020B0604020202020204" pitchFamily="34" charset="-122"/>
                <a:cs typeface="Arial Unicode MS" panose="020B0604020202020204" pitchFamily="34" charset="-122"/>
              </a:rPr>
              <a:t>nums</a:t>
            </a:r>
            <a:r>
              <a:rPr lang="en-US" altLang="zh-CN" b="1" dirty="0">
                <a:solidFill>
                  <a:srgbClr val="009900"/>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en-US" altLang="zh-CN" b="1" dirty="0" err="1">
                <a:solidFill>
                  <a:srgbClr val="009900"/>
                </a:solidFill>
                <a:latin typeface="Albertus Medium" panose="020E0602030304020304" pitchFamily="34" charset="0"/>
                <a:ea typeface="Arial Unicode MS" panose="020B0604020202020204" pitchFamily="34" charset="-122"/>
                <a:cs typeface="Arial Unicode MS" panose="020B0604020202020204" pitchFamily="34" charset="-122"/>
              </a:rPr>
              <a:t>i</a:t>
            </a:r>
            <a:r>
              <a:rPr lang="en-US" altLang="zh-CN" b="1" dirty="0">
                <a:solidFill>
                  <a:srgbClr val="009900"/>
                </a:solidFill>
                <a:latin typeface="Albertus Medium" panose="020E0602030304020304" pitchFamily="34" charset="0"/>
                <a:ea typeface="Arial Unicode MS" panose="020B0604020202020204" pitchFamily="34" charset="-122"/>
                <a:cs typeface="Arial Unicode MS" panose="020B0604020202020204" pitchFamily="34" charset="-122"/>
              </a:rPr>
              <a:t>]</a:t>
            </a:r>
            <a:r>
              <a:rPr lang="zh-CN" altLang="en-US" b="1" dirty="0">
                <a:solidFill>
                  <a:srgbClr val="009900"/>
                </a:solidFill>
                <a:latin typeface="Albertus Medium" panose="020E0602030304020304" pitchFamily="34" charset="0"/>
                <a:ea typeface="Arial Unicode MS" panose="020B0604020202020204" pitchFamily="34" charset="-122"/>
                <a:cs typeface="Arial Unicode MS" panose="020B0604020202020204" pitchFamily="34" charset="-122"/>
              </a:rPr>
              <a:t>结尾的最长递增子序列中，最长的那个的长度，为最终结果</a:t>
            </a:r>
            <a:endParaRPr lang="en-US" altLang="zh-CN" b="1" dirty="0">
              <a:solidFill>
                <a:srgbClr val="009900"/>
              </a:solidFill>
              <a:latin typeface="Albertus Medium" panose="020E0602030304020304" pitchFamily="34" charset="0"/>
              <a:ea typeface="Arial Unicode MS" panose="020B0604020202020204" pitchFamily="34" charset="-122"/>
              <a:cs typeface="Arial Unicode MS" panose="020B0604020202020204" pitchFamily="34" charset="-122"/>
            </a:endParaRPr>
          </a:p>
        </p:txBody>
      </p:sp>
      <p:pic>
        <p:nvPicPr>
          <p:cNvPr id="5" name="图片 4">
            <a:extLst>
              <a:ext uri="{FF2B5EF4-FFF2-40B4-BE49-F238E27FC236}">
                <a16:creationId xmlns:a16="http://schemas.microsoft.com/office/drawing/2014/main" id="{26995E3A-AB7A-444F-90E3-DB30A6E31A6C}"/>
              </a:ext>
            </a:extLst>
          </p:cNvPr>
          <p:cNvPicPr>
            <a:picLocks noChangeAspect="1"/>
          </p:cNvPicPr>
          <p:nvPr/>
        </p:nvPicPr>
        <p:blipFill>
          <a:blip r:embed="rId2"/>
          <a:stretch>
            <a:fillRect/>
          </a:stretch>
        </p:blipFill>
        <p:spPr>
          <a:xfrm>
            <a:off x="6084291" y="1386981"/>
            <a:ext cx="6107709" cy="5176911"/>
          </a:xfrm>
          <a:prstGeom prst="rect">
            <a:avLst/>
          </a:prstGeom>
        </p:spPr>
      </p:pic>
    </p:spTree>
    <p:extLst>
      <p:ext uri="{BB962C8B-B14F-4D97-AF65-F5344CB8AC3E}">
        <p14:creationId xmlns:p14="http://schemas.microsoft.com/office/powerpoint/2010/main" val="104001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300. Longest Increasing Subsequence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5669281" cy="1754326"/>
          </a:xfrm>
          <a:prstGeom prst="rect">
            <a:avLst/>
          </a:prstGeom>
        </p:spPr>
        <p:txBody>
          <a:bodyPr wrap="square">
            <a:spAutoFit/>
          </a:bodyPr>
          <a:lstStyle/>
          <a:p>
            <a:r>
              <a:rPr lang="zh-CN" altLang="en-US" b="1" dirty="0"/>
              <a:t>解法二：</a:t>
            </a:r>
            <a:r>
              <a:rPr lang="zh-CN" altLang="en-US" b="1" dirty="0">
                <a:solidFill>
                  <a:srgbClr val="0000CC"/>
                </a:solidFill>
              </a:rPr>
              <a:t>动态规划（折半查找法）</a:t>
            </a:r>
            <a:r>
              <a:rPr lang="zh-CN" altLang="en-US" b="1" dirty="0"/>
              <a:t>（时间复杂度</a:t>
            </a:r>
            <a:r>
              <a:rPr lang="en-US" altLang="zh-CN" b="1" dirty="0"/>
              <a:t>O(</a:t>
            </a:r>
            <a:r>
              <a:rPr lang="en-US" altLang="zh-CN" b="1" dirty="0" err="1"/>
              <a:t>nlogn</a:t>
            </a:r>
            <a:r>
              <a:rPr lang="en-US" altLang="zh-CN" b="1" dirty="0"/>
              <a:t>)</a:t>
            </a:r>
            <a:r>
              <a:rPr lang="zh-CN" altLang="en-US" b="1" dirty="0"/>
              <a:t>，空间复杂度</a:t>
            </a:r>
            <a:r>
              <a:rPr lang="en-US" altLang="zh-CN" b="1" dirty="0"/>
              <a:t>O(n)</a:t>
            </a:r>
            <a:r>
              <a:rPr lang="zh-CN" altLang="en-US" b="1" dirty="0"/>
              <a:t>）</a:t>
            </a:r>
          </a:p>
          <a:p>
            <a:r>
              <a:rPr lang="zh-CN" altLang="en-US" b="1" dirty="0"/>
              <a:t>假设原始数组为：</a:t>
            </a:r>
            <a:r>
              <a:rPr lang="en-US" altLang="zh-CN" b="1" dirty="0"/>
              <a:t>2 9 3 1 2 3 1 5 6 4</a:t>
            </a:r>
          </a:p>
          <a:p>
            <a:r>
              <a:rPr lang="zh-CN" altLang="en-US" b="1" dirty="0"/>
              <a:t>求解过程如右图所示。</a:t>
            </a:r>
            <a:endParaRPr lang="en-US" altLang="zh-CN" b="1" dirty="0"/>
          </a:p>
          <a:p>
            <a:endParaRPr lang="en-US" altLang="zh-CN" b="1" dirty="0"/>
          </a:p>
          <a:p>
            <a:r>
              <a:rPr lang="zh-CN" altLang="en-US" b="1" dirty="0">
                <a:solidFill>
                  <a:srgbClr val="FF0066"/>
                </a:solidFill>
              </a:rPr>
              <a:t>最长递增子序列的长度</a:t>
            </a:r>
            <a:r>
              <a:rPr lang="zh-CN" altLang="en-US" b="1" dirty="0">
                <a:solidFill>
                  <a:srgbClr val="009900"/>
                </a:solidFill>
              </a:rPr>
              <a:t>等于</a:t>
            </a:r>
            <a:r>
              <a:rPr lang="zh-CN" altLang="en-US" b="1" dirty="0">
                <a:solidFill>
                  <a:srgbClr val="0000CC"/>
                </a:solidFill>
              </a:rPr>
              <a:t>候选结果结尾数组的长度</a:t>
            </a:r>
            <a:r>
              <a:rPr lang="zh-CN" altLang="en-US" b="1" dirty="0"/>
              <a:t>。</a:t>
            </a:r>
            <a:endParaRPr lang="en-US" altLang="zh-CN" b="1" dirty="0"/>
          </a:p>
        </p:txBody>
      </p:sp>
      <p:pic>
        <p:nvPicPr>
          <p:cNvPr id="7" name="图片 6">
            <a:extLst>
              <a:ext uri="{FF2B5EF4-FFF2-40B4-BE49-F238E27FC236}">
                <a16:creationId xmlns:a16="http://schemas.microsoft.com/office/drawing/2014/main" id="{49F144D3-4009-4F35-A5BD-70ED0CEFA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9280" y="0"/>
            <a:ext cx="5961827" cy="6858000"/>
          </a:xfrm>
          <a:prstGeom prst="rect">
            <a:avLst/>
          </a:prstGeom>
        </p:spPr>
      </p:pic>
    </p:spTree>
    <p:extLst>
      <p:ext uri="{BB962C8B-B14F-4D97-AF65-F5344CB8AC3E}">
        <p14:creationId xmlns:p14="http://schemas.microsoft.com/office/powerpoint/2010/main" val="323191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A8305-0062-4575-AF52-7EC6C4FB7B6E}"/>
              </a:ext>
            </a:extLst>
          </p:cNvPr>
          <p:cNvSpPr>
            <a:spLocks noGrp="1"/>
          </p:cNvSpPr>
          <p:nvPr>
            <p:ph type="title"/>
          </p:nvPr>
        </p:nvSpPr>
        <p:spPr>
          <a:xfrm>
            <a:off x="913774" y="0"/>
            <a:ext cx="10364451" cy="1596177"/>
          </a:xfrm>
        </p:spPr>
        <p:txBody>
          <a:bodyPr/>
          <a:lstStyle/>
          <a:p>
            <a:r>
              <a:rPr lang="zh-CN" altLang="en-US" b="1"/>
              <a:t>大纲</a:t>
            </a:r>
          </a:p>
        </p:txBody>
      </p:sp>
      <p:sp>
        <p:nvSpPr>
          <p:cNvPr id="3" name="内容占位符 2">
            <a:extLst>
              <a:ext uri="{FF2B5EF4-FFF2-40B4-BE49-F238E27FC236}">
                <a16:creationId xmlns:a16="http://schemas.microsoft.com/office/drawing/2014/main" id="{20363EA3-B71F-48AC-BAB6-33BA77C53EE4}"/>
              </a:ext>
            </a:extLst>
          </p:cNvPr>
          <p:cNvSpPr>
            <a:spLocks noGrp="1"/>
          </p:cNvSpPr>
          <p:nvPr>
            <p:ph sz="quarter" idx="13"/>
          </p:nvPr>
        </p:nvSpPr>
        <p:spPr>
          <a:xfrm>
            <a:off x="1040383" y="1489518"/>
            <a:ext cx="10363826" cy="3878963"/>
          </a:xfrm>
        </p:spPr>
        <p:txBody>
          <a:bodyPr>
            <a:noAutofit/>
          </a:bodyPr>
          <a:lstStyle/>
          <a:p>
            <a:r>
              <a:rPr lang="zh-CN" altLang="en-US" sz="2800" b="1" cap="none"/>
              <a:t>拓扑排序的定义和方法（</a:t>
            </a:r>
            <a:r>
              <a:rPr lang="en-US" altLang="zh-CN" sz="2800" b="1" cap="none"/>
              <a:t>AOV</a:t>
            </a:r>
            <a:r>
              <a:rPr lang="zh-CN" altLang="en-US" sz="2800" b="1" cap="none"/>
              <a:t>网）</a:t>
            </a:r>
            <a:endParaRPr lang="en-US" altLang="zh-CN" sz="2800" b="1" cap="none"/>
          </a:p>
          <a:p>
            <a:r>
              <a:rPr lang="zh-CN" altLang="en-US" sz="2800" b="1" cap="none"/>
              <a:t>拓扑排序的定义和方法（</a:t>
            </a:r>
            <a:r>
              <a:rPr lang="en-US" altLang="zh-CN" sz="2800" b="1" cap="none"/>
              <a:t>AOE</a:t>
            </a:r>
            <a:r>
              <a:rPr lang="zh-CN" altLang="en-US" sz="2800" b="1" cap="none"/>
              <a:t>网）</a:t>
            </a:r>
            <a:endParaRPr lang="en-US" altLang="zh-CN" sz="2800" b="1" cap="none"/>
          </a:p>
          <a:p>
            <a:r>
              <a:rPr lang="zh-CN" altLang="en-US" sz="2800" b="1" cap="none"/>
              <a:t>拓扑排序的邻接矩阵法（真题举例）</a:t>
            </a:r>
            <a:endParaRPr lang="en-US" altLang="zh-CN" sz="2800" b="1" cap="none"/>
          </a:p>
          <a:p>
            <a:r>
              <a:rPr lang="zh-CN" altLang="en-US" sz="2800" b="1" cap="none"/>
              <a:t>拓扑排序的邻接表法（真题举例）</a:t>
            </a:r>
            <a:endParaRPr lang="en-US" altLang="zh-CN" sz="2800" b="1" cap="none"/>
          </a:p>
          <a:p>
            <a:r>
              <a:rPr lang="zh-CN" altLang="en-US" sz="2800" b="1" cap="none"/>
              <a:t>真题解析（其他知识点）</a:t>
            </a:r>
          </a:p>
        </p:txBody>
      </p:sp>
    </p:spTree>
    <p:extLst>
      <p:ext uri="{BB962C8B-B14F-4D97-AF65-F5344CB8AC3E}">
        <p14:creationId xmlns:p14="http://schemas.microsoft.com/office/powerpoint/2010/main" val="7346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2349304"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 y="43469"/>
            <a:ext cx="6274817" cy="414337"/>
          </a:xfrm>
        </p:spPr>
        <p:txBody>
          <a:bodyPr>
            <a:normAutofit fontScale="85000" lnSpcReduction="10000"/>
          </a:bodyPr>
          <a:lstStyle/>
          <a:p>
            <a:r>
              <a:rPr lang="en-US" altLang="zh-CN" sz="2400" b="1" cap="none"/>
              <a:t>300. Longest Increasing Subsequence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56273" y="402801"/>
            <a:ext cx="6836901" cy="6555641"/>
          </a:xfrm>
          <a:prstGeom prst="rect">
            <a:avLst/>
          </a:prstGeom>
        </p:spPr>
        <p:txBody>
          <a:bodyPr wrap="square">
            <a:spAutoFit/>
          </a:bodyPr>
          <a:lstStyle/>
          <a:p>
            <a:r>
              <a:rPr lang="zh-CN" altLang="zh-CN" sz="1500" b="1" dirty="0"/>
              <a:t>观察上述求解过程，可知，折半查找法可以解决该问题。</a:t>
            </a:r>
          </a:p>
          <a:p>
            <a:r>
              <a:rPr lang="zh-CN" altLang="zh-CN" sz="1500" b="1" dirty="0">
                <a:solidFill>
                  <a:srgbClr val="0000CC"/>
                </a:solidFill>
              </a:rPr>
              <a:t>实现折半查找函数</a:t>
            </a:r>
            <a:r>
              <a:rPr lang="zh-CN" altLang="zh-CN" sz="1500" b="1" dirty="0"/>
              <a:t>（</a:t>
            </a:r>
            <a:r>
              <a:rPr lang="en-US" altLang="zh-CN" sz="1500" b="1" dirty="0"/>
              <a:t>Java</a:t>
            </a:r>
            <a:r>
              <a:rPr lang="zh-CN" altLang="zh-CN" sz="1500" b="1" dirty="0"/>
              <a:t>可以用数组自带的</a:t>
            </a:r>
            <a:r>
              <a:rPr lang="en-US" altLang="zh-CN" sz="1500" b="1" dirty="0" err="1"/>
              <a:t>binarySearch</a:t>
            </a:r>
            <a:r>
              <a:rPr lang="zh-CN" altLang="zh-CN" sz="1500" b="1" dirty="0"/>
              <a:t>代替</a:t>
            </a:r>
            <a:r>
              <a:rPr lang="en-US" altLang="zh-CN" sz="1500" b="1" dirty="0"/>
              <a:t>[</a:t>
            </a:r>
            <a:r>
              <a:rPr lang="zh-CN" altLang="zh-CN" sz="1500" b="1" dirty="0"/>
              <a:t>注意返回值的处理方法</a:t>
            </a:r>
            <a:r>
              <a:rPr lang="en-US" altLang="zh-CN" sz="1500" b="1" dirty="0"/>
              <a:t>]</a:t>
            </a:r>
            <a:r>
              <a:rPr lang="zh-CN" altLang="zh-CN" sz="1500" b="1" dirty="0"/>
              <a:t>）</a:t>
            </a:r>
          </a:p>
          <a:p>
            <a:r>
              <a:rPr lang="en-US" altLang="zh-CN" sz="1500" b="1" dirty="0">
                <a:solidFill>
                  <a:srgbClr val="CC6600"/>
                </a:solidFill>
              </a:rPr>
              <a:t>int </a:t>
            </a:r>
            <a:r>
              <a:rPr lang="en-US" altLang="zh-CN" sz="1500" b="1" dirty="0" err="1">
                <a:solidFill>
                  <a:srgbClr val="CC6600"/>
                </a:solidFill>
              </a:rPr>
              <a:t>findUpdatePlace</a:t>
            </a:r>
            <a:r>
              <a:rPr lang="en-US" altLang="zh-CN" sz="1500" b="1" dirty="0">
                <a:solidFill>
                  <a:srgbClr val="CC6600"/>
                </a:solidFill>
              </a:rPr>
              <a:t>(int[] </a:t>
            </a:r>
            <a:r>
              <a:rPr lang="en-US" altLang="zh-CN" sz="1500" b="1" dirty="0" err="1">
                <a:solidFill>
                  <a:srgbClr val="CC6600"/>
                </a:solidFill>
              </a:rPr>
              <a:t>numArray</a:t>
            </a:r>
            <a:r>
              <a:rPr lang="en-US" altLang="zh-CN" sz="1500" b="1" dirty="0">
                <a:solidFill>
                  <a:srgbClr val="CC6600"/>
                </a:solidFill>
              </a:rPr>
              <a:t>, int </a:t>
            </a:r>
            <a:r>
              <a:rPr lang="en-US" altLang="zh-CN" sz="1500" b="1" dirty="0" err="1">
                <a:solidFill>
                  <a:srgbClr val="CC6600"/>
                </a:solidFill>
              </a:rPr>
              <a:t>itemAmount</a:t>
            </a:r>
            <a:r>
              <a:rPr lang="en-US" altLang="zh-CN" sz="1500" b="1" dirty="0">
                <a:solidFill>
                  <a:srgbClr val="CC6600"/>
                </a:solidFill>
              </a:rPr>
              <a:t>, int </a:t>
            </a:r>
            <a:r>
              <a:rPr lang="en-US" altLang="zh-CN" sz="1500" b="1" dirty="0" err="1">
                <a:solidFill>
                  <a:srgbClr val="CC6600"/>
                </a:solidFill>
              </a:rPr>
              <a:t>targetNum</a:t>
            </a:r>
            <a:r>
              <a:rPr lang="en-US" altLang="zh-CN" sz="1500" b="1" dirty="0">
                <a:solidFill>
                  <a:srgbClr val="CC6600"/>
                </a:solidFill>
              </a:rPr>
              <a:t>)</a:t>
            </a:r>
            <a:endParaRPr lang="zh-CN" altLang="zh-CN" sz="1500" b="1" dirty="0">
              <a:solidFill>
                <a:srgbClr val="CC6600"/>
              </a:solidFill>
            </a:endParaRPr>
          </a:p>
          <a:p>
            <a:r>
              <a:rPr lang="zh-CN" altLang="zh-CN" sz="1500" b="1" dirty="0"/>
              <a:t>输入：</a:t>
            </a:r>
            <a:r>
              <a:rPr lang="en-US" altLang="zh-CN" sz="1500" b="1" dirty="0" err="1"/>
              <a:t>numArray</a:t>
            </a:r>
            <a:r>
              <a:rPr lang="zh-CN" altLang="zh-CN" sz="1500" b="1" dirty="0"/>
              <a:t>候选结果结尾数组，</a:t>
            </a:r>
            <a:r>
              <a:rPr lang="en-US" altLang="zh-CN" sz="1500" b="1" dirty="0" err="1"/>
              <a:t>itemAmount</a:t>
            </a:r>
            <a:r>
              <a:rPr lang="zh-CN" altLang="zh-CN" sz="1500" b="1" dirty="0"/>
              <a:t>有效元素的个数，</a:t>
            </a:r>
            <a:r>
              <a:rPr lang="en-US" altLang="zh-CN" sz="1500" b="1" dirty="0" err="1"/>
              <a:t>targetNum</a:t>
            </a:r>
            <a:r>
              <a:rPr lang="zh-CN" altLang="zh-CN" sz="1500" b="1" dirty="0"/>
              <a:t>目标值</a:t>
            </a:r>
          </a:p>
          <a:p>
            <a:r>
              <a:rPr lang="zh-CN" altLang="zh-CN" sz="1500" b="1" dirty="0"/>
              <a:t>输出：目标值的存储位置</a:t>
            </a:r>
          </a:p>
          <a:p>
            <a:r>
              <a:rPr lang="en-US" altLang="zh-CN" sz="1500" b="1" dirty="0"/>
              <a:t>1 </a:t>
            </a:r>
            <a:r>
              <a:rPr lang="zh-CN" altLang="zh-CN" sz="1500" b="1" dirty="0"/>
              <a:t>如果参数非法或为空，则返回</a:t>
            </a:r>
            <a:r>
              <a:rPr lang="en-US" altLang="zh-CN" sz="1500" b="1" dirty="0"/>
              <a:t>0</a:t>
            </a:r>
            <a:endParaRPr lang="zh-CN" altLang="zh-CN" sz="1500" b="1" dirty="0"/>
          </a:p>
          <a:p>
            <a:r>
              <a:rPr lang="en-US" altLang="zh-CN" sz="1500" b="1" dirty="0"/>
              <a:t>2 </a:t>
            </a:r>
            <a:r>
              <a:rPr lang="zh-CN" altLang="zh-CN" sz="1500" b="1" dirty="0"/>
              <a:t>初始化</a:t>
            </a:r>
            <a:r>
              <a:rPr lang="en-US" altLang="zh-CN" sz="1500" b="1" dirty="0" err="1"/>
              <a:t>lowIndex</a:t>
            </a:r>
            <a:r>
              <a:rPr lang="zh-CN" altLang="zh-CN" sz="1500" b="1" dirty="0"/>
              <a:t>为</a:t>
            </a:r>
            <a:r>
              <a:rPr lang="en-US" altLang="zh-CN" sz="1500" b="1" dirty="0"/>
              <a:t>0</a:t>
            </a:r>
            <a:r>
              <a:rPr lang="zh-CN" altLang="zh-CN" sz="1500" b="1" dirty="0"/>
              <a:t>，</a:t>
            </a:r>
            <a:r>
              <a:rPr lang="en-US" altLang="zh-CN" sz="1500" b="1" dirty="0" err="1"/>
              <a:t>highIndex</a:t>
            </a:r>
            <a:r>
              <a:rPr lang="zh-CN" altLang="zh-CN" sz="1500" b="1" dirty="0"/>
              <a:t>为</a:t>
            </a:r>
            <a:r>
              <a:rPr lang="en-US" altLang="zh-CN" sz="1500" b="1" dirty="0" err="1"/>
              <a:t>itemAmount</a:t>
            </a:r>
            <a:r>
              <a:rPr lang="en-US" altLang="zh-CN" sz="1500" b="1" dirty="0"/>
              <a:t> – 1</a:t>
            </a:r>
            <a:endParaRPr lang="zh-CN" altLang="zh-CN" sz="1500" b="1" dirty="0"/>
          </a:p>
          <a:p>
            <a:r>
              <a:rPr lang="en-US" altLang="zh-CN" sz="1500" b="1" dirty="0"/>
              <a:t>3 </a:t>
            </a:r>
            <a:r>
              <a:rPr lang="zh-CN" altLang="zh-CN" sz="1500" b="1" dirty="0"/>
              <a:t>在</a:t>
            </a:r>
            <a:r>
              <a:rPr lang="en-US" altLang="zh-CN" sz="1500" b="1" dirty="0" err="1"/>
              <a:t>lowIndex</a:t>
            </a:r>
            <a:r>
              <a:rPr lang="zh-CN" altLang="zh-CN" sz="1500" b="1" dirty="0"/>
              <a:t>小于等于</a:t>
            </a:r>
            <a:r>
              <a:rPr lang="en-US" altLang="zh-CN" sz="1500" b="1" dirty="0" err="1"/>
              <a:t>highIndex</a:t>
            </a:r>
            <a:r>
              <a:rPr lang="zh-CN" altLang="zh-CN" sz="1500" b="1" dirty="0"/>
              <a:t>的情况下，依次执行如下操作：</a:t>
            </a:r>
          </a:p>
          <a:p>
            <a:r>
              <a:rPr lang="en-US" altLang="zh-CN" sz="1500" b="1" dirty="0"/>
              <a:t>	3.1 </a:t>
            </a:r>
            <a:r>
              <a:rPr lang="zh-CN" altLang="zh-CN" sz="1500" b="1" dirty="0"/>
              <a:t>将</a:t>
            </a:r>
            <a:r>
              <a:rPr lang="en-US" altLang="zh-CN" sz="1500" b="1" dirty="0" err="1"/>
              <a:t>lowIndex</a:t>
            </a:r>
            <a:r>
              <a:rPr lang="en-US" altLang="zh-CN" sz="1500" b="1" dirty="0"/>
              <a:t> + (</a:t>
            </a:r>
            <a:r>
              <a:rPr lang="en-US" altLang="zh-CN" sz="1500" b="1" dirty="0" err="1"/>
              <a:t>highIndex</a:t>
            </a:r>
            <a:r>
              <a:rPr lang="en-US" altLang="zh-CN" sz="1500" b="1" dirty="0"/>
              <a:t> - </a:t>
            </a:r>
            <a:r>
              <a:rPr lang="en-US" altLang="zh-CN" sz="1500" b="1" dirty="0" err="1"/>
              <a:t>lowIndex</a:t>
            </a:r>
            <a:r>
              <a:rPr lang="en-US" altLang="zh-CN" sz="1500" b="1" dirty="0"/>
              <a:t>) / 2</a:t>
            </a:r>
            <a:r>
              <a:rPr lang="zh-CN" altLang="zh-CN" sz="1500" b="1" dirty="0"/>
              <a:t>赋值给</a:t>
            </a:r>
            <a:r>
              <a:rPr lang="en-US" altLang="zh-CN" sz="1500" b="1" dirty="0" err="1"/>
              <a:t>middleIndex</a:t>
            </a:r>
            <a:r>
              <a:rPr lang="zh-CN" altLang="zh-CN" sz="1500" b="1" dirty="0"/>
              <a:t>（</a:t>
            </a:r>
            <a:r>
              <a:rPr lang="zh-CN" altLang="zh-CN" sz="1500" b="1" dirty="0">
                <a:solidFill>
                  <a:srgbClr val="FF0066"/>
                </a:solidFill>
              </a:rPr>
              <a:t>这样写是为了防止整数溢出</a:t>
            </a:r>
            <a:r>
              <a:rPr lang="zh-CN" altLang="zh-CN" sz="1500" b="1" dirty="0"/>
              <a:t>）</a:t>
            </a:r>
            <a:endParaRPr lang="en-US" altLang="zh-CN" sz="1500" b="1" dirty="0"/>
          </a:p>
          <a:p>
            <a:r>
              <a:rPr lang="en-US" altLang="zh-CN" sz="1500" b="1" dirty="0"/>
              <a:t>	3.2  </a:t>
            </a:r>
            <a:r>
              <a:rPr lang="zh-CN" altLang="en-US" sz="1500" b="1" dirty="0"/>
              <a:t>如果</a:t>
            </a:r>
            <a:r>
              <a:rPr lang="en-US" altLang="zh-CN" sz="1500" b="1" dirty="0" err="1"/>
              <a:t>numArray</a:t>
            </a:r>
            <a:r>
              <a:rPr lang="en-US" altLang="zh-CN" sz="1500" b="1" dirty="0"/>
              <a:t>[</a:t>
            </a:r>
            <a:r>
              <a:rPr lang="en-US" altLang="zh-CN" sz="1500" b="1" dirty="0" err="1"/>
              <a:t>middleIndex</a:t>
            </a:r>
            <a:r>
              <a:rPr lang="en-US" altLang="zh-CN" sz="1500" b="1" dirty="0"/>
              <a:t>]</a:t>
            </a:r>
            <a:r>
              <a:rPr lang="zh-CN" altLang="en-US" sz="1500" b="1" dirty="0"/>
              <a:t>等于</a:t>
            </a:r>
            <a:r>
              <a:rPr lang="en-US" altLang="zh-CN" sz="1500" b="1" dirty="0" err="1"/>
              <a:t>targetNum</a:t>
            </a:r>
            <a:r>
              <a:rPr lang="zh-CN" altLang="en-US" sz="1500" b="1" dirty="0"/>
              <a:t>，返回</a:t>
            </a:r>
            <a:r>
              <a:rPr lang="en-US" altLang="zh-CN" sz="1500" b="1" dirty="0" err="1"/>
              <a:t>middleIndex</a:t>
            </a:r>
            <a:endParaRPr lang="zh-CN" altLang="zh-CN" sz="1500" b="1" dirty="0"/>
          </a:p>
          <a:p>
            <a:r>
              <a:rPr lang="en-US" altLang="zh-CN" sz="1500" b="1" dirty="0"/>
              <a:t>	3.3 </a:t>
            </a:r>
            <a:r>
              <a:rPr lang="zh-CN" altLang="zh-CN" sz="1500" b="1" dirty="0"/>
              <a:t>判断</a:t>
            </a:r>
            <a:r>
              <a:rPr lang="en-US" altLang="zh-CN" sz="1500" b="1" dirty="0" err="1"/>
              <a:t>numArray</a:t>
            </a:r>
            <a:r>
              <a:rPr lang="en-US" altLang="zh-CN" sz="1500" b="1" dirty="0"/>
              <a:t>[</a:t>
            </a:r>
            <a:r>
              <a:rPr lang="en-US" altLang="zh-CN" sz="1500" b="1" dirty="0" err="1"/>
              <a:t>middleIndex</a:t>
            </a:r>
            <a:r>
              <a:rPr lang="en-US" altLang="zh-CN" sz="1500" b="1" dirty="0"/>
              <a:t>]</a:t>
            </a:r>
            <a:r>
              <a:rPr lang="zh-CN" altLang="zh-CN" sz="1500" b="1" dirty="0"/>
              <a:t>大于</a:t>
            </a:r>
            <a:r>
              <a:rPr lang="en-US" altLang="zh-CN" sz="1500" b="1" dirty="0" err="1"/>
              <a:t>targetNum</a:t>
            </a:r>
            <a:r>
              <a:rPr lang="zh-CN" altLang="zh-CN" sz="1500" b="1" dirty="0"/>
              <a:t>是否成立（</a:t>
            </a:r>
            <a:r>
              <a:rPr lang="zh-CN" altLang="zh-CN" sz="1500" b="1" dirty="0">
                <a:solidFill>
                  <a:srgbClr val="0000CC"/>
                </a:solidFill>
              </a:rPr>
              <a:t>折半查找</a:t>
            </a:r>
            <a:r>
              <a:rPr lang="zh-CN" altLang="zh-CN" sz="1500" b="1" dirty="0"/>
              <a:t>）</a:t>
            </a:r>
          </a:p>
          <a:p>
            <a:r>
              <a:rPr lang="en-US" altLang="zh-CN" sz="1500" b="1" dirty="0"/>
              <a:t>		3.3.1 </a:t>
            </a:r>
            <a:r>
              <a:rPr lang="zh-CN" altLang="zh-CN" sz="1500" b="1" dirty="0"/>
              <a:t>是的话，</a:t>
            </a:r>
            <a:r>
              <a:rPr lang="en-US" altLang="zh-CN" sz="1500" b="1" dirty="0" err="1"/>
              <a:t>middleIndex</a:t>
            </a:r>
            <a:r>
              <a:rPr lang="en-US" altLang="zh-CN" sz="1500" b="1" dirty="0"/>
              <a:t> – 1</a:t>
            </a:r>
            <a:r>
              <a:rPr lang="zh-CN" altLang="zh-CN" sz="1500" b="1" dirty="0"/>
              <a:t>赋值给</a:t>
            </a:r>
            <a:r>
              <a:rPr lang="en-US" altLang="zh-CN" sz="1500" b="1" dirty="0" err="1"/>
              <a:t>highIndex</a:t>
            </a:r>
            <a:endParaRPr lang="zh-CN" altLang="zh-CN" sz="1500" b="1" dirty="0"/>
          </a:p>
          <a:p>
            <a:r>
              <a:rPr lang="en-US" altLang="zh-CN" sz="1500" b="1" dirty="0"/>
              <a:t>		3.3.2 </a:t>
            </a:r>
            <a:r>
              <a:rPr lang="zh-CN" altLang="zh-CN" sz="1500" b="1" dirty="0"/>
              <a:t>否的话，</a:t>
            </a:r>
            <a:r>
              <a:rPr lang="en-US" altLang="zh-CN" sz="1500" b="1" dirty="0" err="1"/>
              <a:t>middleIndex</a:t>
            </a:r>
            <a:r>
              <a:rPr lang="en-US" altLang="zh-CN" sz="1500" b="1" dirty="0"/>
              <a:t> + 1</a:t>
            </a:r>
            <a:r>
              <a:rPr lang="zh-CN" altLang="zh-CN" sz="1500" b="1" dirty="0"/>
              <a:t>赋值给</a:t>
            </a:r>
            <a:r>
              <a:rPr lang="en-US" altLang="zh-CN" sz="1500" b="1" dirty="0" err="1"/>
              <a:t>lowIndex</a:t>
            </a:r>
            <a:endParaRPr lang="zh-CN" altLang="zh-CN" sz="1500" b="1" dirty="0"/>
          </a:p>
          <a:p>
            <a:r>
              <a:rPr lang="en-US" altLang="zh-CN" sz="1500" b="1" dirty="0"/>
              <a:t>4 </a:t>
            </a:r>
            <a:r>
              <a:rPr lang="zh-CN" altLang="zh-CN" sz="1500" b="1" dirty="0">
                <a:solidFill>
                  <a:srgbClr val="0070C0"/>
                </a:solidFill>
              </a:rPr>
              <a:t>返回</a:t>
            </a:r>
            <a:r>
              <a:rPr lang="en-US" altLang="zh-CN" sz="1500" b="1" dirty="0" err="1">
                <a:solidFill>
                  <a:srgbClr val="0070C0"/>
                </a:solidFill>
              </a:rPr>
              <a:t>lowIndex</a:t>
            </a:r>
            <a:r>
              <a:rPr lang="zh-CN" altLang="en-US" sz="1500" b="1" dirty="0"/>
              <a:t>（返回值很关键，举例演示，确认返回哪个位置）</a:t>
            </a:r>
            <a:endParaRPr lang="en-US" altLang="zh-CN" sz="1500" b="1" dirty="0"/>
          </a:p>
          <a:p>
            <a:endParaRPr lang="zh-CN" altLang="zh-CN" sz="1500" b="1" dirty="0"/>
          </a:p>
          <a:p>
            <a:r>
              <a:rPr lang="en-US" altLang="zh-CN" sz="1500" b="1" dirty="0">
                <a:solidFill>
                  <a:srgbClr val="0000CC"/>
                </a:solidFill>
              </a:rPr>
              <a:t> </a:t>
            </a:r>
            <a:r>
              <a:rPr lang="zh-CN" altLang="zh-CN" sz="1500" b="1" dirty="0">
                <a:solidFill>
                  <a:srgbClr val="0000CC"/>
                </a:solidFill>
              </a:rPr>
              <a:t>实现主函数</a:t>
            </a:r>
            <a:r>
              <a:rPr lang="zh-CN" altLang="zh-CN" sz="1500" b="1" dirty="0"/>
              <a:t>：</a:t>
            </a:r>
          </a:p>
          <a:p>
            <a:r>
              <a:rPr lang="en-US" altLang="zh-CN" sz="1500" b="1" dirty="0"/>
              <a:t>1 </a:t>
            </a:r>
            <a:r>
              <a:rPr lang="zh-CN" altLang="zh-CN" sz="1500" b="1" dirty="0"/>
              <a:t>如果参数非法或为空，则返回</a:t>
            </a:r>
            <a:r>
              <a:rPr lang="en-US" altLang="zh-CN" sz="1500" b="1" dirty="0"/>
              <a:t>0</a:t>
            </a:r>
            <a:endParaRPr lang="zh-CN" altLang="zh-CN" sz="1500" b="1" dirty="0"/>
          </a:p>
          <a:p>
            <a:r>
              <a:rPr lang="en-US" altLang="zh-CN" sz="1500" b="1" dirty="0"/>
              <a:t>2 </a:t>
            </a:r>
            <a:r>
              <a:rPr lang="zh-CN" altLang="zh-CN" sz="1500" b="1" dirty="0"/>
              <a:t>初始化候选结果结尾数组</a:t>
            </a:r>
            <a:r>
              <a:rPr lang="en-US" altLang="zh-CN" sz="1500" b="1" dirty="0" err="1"/>
              <a:t>minEndArray</a:t>
            </a:r>
            <a:r>
              <a:rPr lang="zh-CN" altLang="zh-CN" sz="1500" b="1" dirty="0"/>
              <a:t>，初始化更新位置</a:t>
            </a:r>
            <a:r>
              <a:rPr lang="en-US" altLang="zh-CN" sz="1500" b="1" dirty="0" err="1"/>
              <a:t>updateIndex</a:t>
            </a:r>
            <a:r>
              <a:rPr lang="zh-CN" altLang="zh-CN" sz="1500" b="1" dirty="0"/>
              <a:t>为</a:t>
            </a:r>
            <a:r>
              <a:rPr lang="en-US" altLang="zh-CN" sz="1500" b="1" dirty="0"/>
              <a:t>0</a:t>
            </a:r>
            <a:r>
              <a:rPr lang="zh-CN" altLang="zh-CN" sz="1500" b="1" dirty="0"/>
              <a:t>，初始化候选结果结尾数组有效长度（</a:t>
            </a:r>
            <a:r>
              <a:rPr lang="zh-CN" altLang="zh-CN" sz="1500" b="1" dirty="0">
                <a:solidFill>
                  <a:srgbClr val="009900"/>
                </a:solidFill>
              </a:rPr>
              <a:t>等价于最终结果</a:t>
            </a:r>
            <a:r>
              <a:rPr lang="zh-CN" altLang="zh-CN" sz="1500" b="1" dirty="0"/>
              <a:t>）</a:t>
            </a:r>
            <a:r>
              <a:rPr lang="en-US" altLang="zh-CN" sz="1500" b="1" dirty="0" err="1"/>
              <a:t>maxLength</a:t>
            </a:r>
            <a:r>
              <a:rPr lang="zh-CN" altLang="zh-CN" sz="1500" b="1" dirty="0"/>
              <a:t>为</a:t>
            </a:r>
            <a:r>
              <a:rPr lang="en-US" altLang="zh-CN" sz="1500" b="1" dirty="0"/>
              <a:t>0</a:t>
            </a:r>
            <a:endParaRPr lang="zh-CN" altLang="zh-CN" sz="1500" b="1" dirty="0"/>
          </a:p>
          <a:p>
            <a:r>
              <a:rPr lang="en-US" altLang="zh-CN" sz="1500" b="1" dirty="0"/>
              <a:t>3 </a:t>
            </a:r>
            <a:r>
              <a:rPr lang="zh-CN" altLang="zh-CN" sz="1500" b="1" dirty="0"/>
              <a:t>游标</a:t>
            </a:r>
            <a:r>
              <a:rPr lang="en-US" altLang="zh-CN" sz="1500" b="1" dirty="0" err="1"/>
              <a:t>i</a:t>
            </a:r>
            <a:r>
              <a:rPr lang="zh-CN" altLang="zh-CN" sz="1500" b="1" dirty="0"/>
              <a:t>从</a:t>
            </a:r>
            <a:r>
              <a:rPr lang="en-US" altLang="zh-CN" sz="1500" b="1" dirty="0"/>
              <a:t>0</a:t>
            </a:r>
            <a:r>
              <a:rPr lang="zh-CN" altLang="zh-CN" sz="1500" b="1" dirty="0"/>
              <a:t>遍历至</a:t>
            </a:r>
            <a:r>
              <a:rPr lang="en-US" altLang="zh-CN" sz="1500" b="1" dirty="0" err="1"/>
              <a:t>nums</a:t>
            </a:r>
            <a:r>
              <a:rPr lang="zh-CN" altLang="zh-CN" sz="1500" b="1" dirty="0"/>
              <a:t>数组结尾，依次执行如下操作：</a:t>
            </a:r>
          </a:p>
          <a:p>
            <a:r>
              <a:rPr lang="en-US" altLang="zh-CN" sz="1500" b="1" dirty="0"/>
              <a:t>	3.1 </a:t>
            </a:r>
            <a:r>
              <a:rPr lang="zh-CN" altLang="zh-CN" sz="1500" b="1" dirty="0"/>
              <a:t>调用</a:t>
            </a:r>
            <a:r>
              <a:rPr lang="en-US" altLang="zh-CN" sz="1500" b="1" dirty="0" err="1"/>
              <a:t>findUpdatePlace</a:t>
            </a:r>
            <a:r>
              <a:rPr lang="en-US" altLang="zh-CN" sz="1500" b="1" dirty="0"/>
              <a:t>(</a:t>
            </a:r>
            <a:r>
              <a:rPr lang="en-US" altLang="zh-CN" sz="1500" b="1" dirty="0" err="1"/>
              <a:t>minEndArray</a:t>
            </a:r>
            <a:r>
              <a:rPr lang="en-US" altLang="zh-CN" sz="1500" b="1" dirty="0"/>
              <a:t>, </a:t>
            </a:r>
            <a:r>
              <a:rPr lang="en-US" altLang="zh-CN" sz="1500" b="1" dirty="0" err="1"/>
              <a:t>maxLength</a:t>
            </a:r>
            <a:r>
              <a:rPr lang="en-US" altLang="zh-CN" sz="1500" b="1" dirty="0"/>
              <a:t>, </a:t>
            </a:r>
            <a:r>
              <a:rPr lang="en-US" altLang="zh-CN" sz="1500" b="1" dirty="0" err="1"/>
              <a:t>nums</a:t>
            </a:r>
            <a:r>
              <a:rPr lang="en-US" altLang="zh-CN" sz="1500" b="1" dirty="0"/>
              <a:t>[</a:t>
            </a:r>
            <a:r>
              <a:rPr lang="en-US" altLang="zh-CN" sz="1500" b="1" dirty="0" err="1"/>
              <a:t>i</a:t>
            </a:r>
            <a:r>
              <a:rPr lang="en-US" altLang="zh-CN" sz="1500" b="1" dirty="0"/>
              <a:t>])</a:t>
            </a:r>
            <a:r>
              <a:rPr lang="zh-CN" altLang="zh-CN" sz="1500" b="1" dirty="0"/>
              <a:t>，获取更新位置，并赋值给</a:t>
            </a:r>
            <a:r>
              <a:rPr lang="en-US" altLang="zh-CN" sz="1500" b="1" dirty="0" err="1"/>
              <a:t>updateIndex</a:t>
            </a:r>
            <a:endParaRPr lang="zh-CN" altLang="zh-CN" sz="1500" b="1" dirty="0"/>
          </a:p>
          <a:p>
            <a:r>
              <a:rPr lang="en-US" altLang="zh-CN" sz="1500" b="1" dirty="0"/>
              <a:t>	3.2 </a:t>
            </a:r>
            <a:r>
              <a:rPr lang="zh-CN" altLang="zh-CN" sz="1500" b="1" dirty="0"/>
              <a:t>将</a:t>
            </a:r>
            <a:r>
              <a:rPr lang="en-US" altLang="zh-CN" sz="1500" b="1" dirty="0" err="1"/>
              <a:t>nums</a:t>
            </a:r>
            <a:r>
              <a:rPr lang="en-US" altLang="zh-CN" sz="1500" b="1" dirty="0"/>
              <a:t>[</a:t>
            </a:r>
            <a:r>
              <a:rPr lang="en-US" altLang="zh-CN" sz="1500" b="1" dirty="0" err="1"/>
              <a:t>i</a:t>
            </a:r>
            <a:r>
              <a:rPr lang="en-US" altLang="zh-CN" sz="1500" b="1" dirty="0"/>
              <a:t>]</a:t>
            </a:r>
            <a:r>
              <a:rPr lang="zh-CN" altLang="zh-CN" sz="1500" b="1" dirty="0"/>
              <a:t>赋值给</a:t>
            </a:r>
            <a:r>
              <a:rPr lang="en-US" altLang="zh-CN" sz="1500" b="1" dirty="0" err="1"/>
              <a:t>minEndArray</a:t>
            </a:r>
            <a:r>
              <a:rPr lang="en-US" altLang="zh-CN" sz="1500" b="1" dirty="0"/>
              <a:t>[</a:t>
            </a:r>
            <a:r>
              <a:rPr lang="en-US" altLang="zh-CN" sz="1500" b="1" dirty="0" err="1"/>
              <a:t>updateIndex</a:t>
            </a:r>
            <a:r>
              <a:rPr lang="en-US" altLang="zh-CN" sz="1500" b="1" dirty="0"/>
              <a:t>]</a:t>
            </a:r>
            <a:endParaRPr lang="zh-CN" altLang="zh-CN" sz="1500" b="1" dirty="0"/>
          </a:p>
          <a:p>
            <a:r>
              <a:rPr lang="en-US" altLang="zh-CN" sz="1500" b="1" dirty="0"/>
              <a:t>	3.3 </a:t>
            </a:r>
            <a:r>
              <a:rPr lang="zh-CN" altLang="zh-CN" sz="1500" b="1" dirty="0">
                <a:solidFill>
                  <a:srgbClr val="9900CC"/>
                </a:solidFill>
              </a:rPr>
              <a:t>如果</a:t>
            </a:r>
            <a:r>
              <a:rPr lang="en-US" altLang="zh-CN" sz="1500" b="1" dirty="0" err="1">
                <a:solidFill>
                  <a:srgbClr val="9900CC"/>
                </a:solidFill>
              </a:rPr>
              <a:t>updateIndex</a:t>
            </a:r>
            <a:r>
              <a:rPr lang="zh-CN" altLang="zh-CN" sz="1500" b="1" dirty="0">
                <a:solidFill>
                  <a:srgbClr val="9900CC"/>
                </a:solidFill>
              </a:rPr>
              <a:t>等于</a:t>
            </a:r>
            <a:r>
              <a:rPr lang="en-US" altLang="zh-CN" sz="1500" b="1" dirty="0" err="1">
                <a:solidFill>
                  <a:srgbClr val="9900CC"/>
                </a:solidFill>
              </a:rPr>
              <a:t>maxLength</a:t>
            </a:r>
            <a:r>
              <a:rPr lang="zh-CN" altLang="zh-CN" sz="1500" b="1" dirty="0">
                <a:solidFill>
                  <a:srgbClr val="9900CC"/>
                </a:solidFill>
              </a:rPr>
              <a:t>，说明有效长度增加</a:t>
            </a:r>
            <a:r>
              <a:rPr lang="zh-CN" altLang="zh-CN" sz="1500" b="1" dirty="0"/>
              <a:t>，</a:t>
            </a:r>
            <a:r>
              <a:rPr lang="en-US" altLang="zh-CN" sz="1500" b="1" dirty="0" err="1"/>
              <a:t>maxLength</a:t>
            </a:r>
            <a:r>
              <a:rPr lang="zh-CN" altLang="zh-CN" sz="1500" b="1" dirty="0"/>
              <a:t>加一</a:t>
            </a:r>
          </a:p>
          <a:p>
            <a:r>
              <a:rPr lang="en-US" altLang="zh-CN" sz="1500" b="1" dirty="0"/>
              <a:t>4 </a:t>
            </a:r>
            <a:r>
              <a:rPr lang="zh-CN" altLang="zh-CN" sz="1500" b="1" dirty="0"/>
              <a:t>返回</a:t>
            </a:r>
            <a:r>
              <a:rPr lang="en-US" altLang="zh-CN" sz="1500" b="1" dirty="0" err="1"/>
              <a:t>maxLength</a:t>
            </a:r>
            <a:endParaRPr lang="en-US" altLang="zh-CN" sz="1500" b="1" dirty="0"/>
          </a:p>
        </p:txBody>
      </p:sp>
      <p:pic>
        <p:nvPicPr>
          <p:cNvPr id="6" name="图片 5">
            <a:extLst>
              <a:ext uri="{FF2B5EF4-FFF2-40B4-BE49-F238E27FC236}">
                <a16:creationId xmlns:a16="http://schemas.microsoft.com/office/drawing/2014/main" id="{1622481B-509C-4566-9B85-96AEF9243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183" y="0"/>
            <a:ext cx="5521817" cy="6858000"/>
          </a:xfrm>
          <a:prstGeom prst="rect">
            <a:avLst/>
          </a:prstGeom>
        </p:spPr>
      </p:pic>
    </p:spTree>
    <p:extLst>
      <p:ext uri="{BB962C8B-B14F-4D97-AF65-F5344CB8AC3E}">
        <p14:creationId xmlns:p14="http://schemas.microsoft.com/office/powerpoint/2010/main" val="625939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dirty="0"/>
              <a:t>128. Longest Consecutive Sequence</a:t>
            </a:r>
            <a:endParaRPr lang="zh-CN" altLang="en-US" cap="none" dirty="0"/>
          </a:p>
        </p:txBody>
      </p:sp>
      <p:pic>
        <p:nvPicPr>
          <p:cNvPr id="4" name="图片 3">
            <a:extLst>
              <a:ext uri="{FF2B5EF4-FFF2-40B4-BE49-F238E27FC236}">
                <a16:creationId xmlns:a16="http://schemas.microsoft.com/office/drawing/2014/main" id="{6592F1D3-5238-4E98-9DAA-FA44F8F35A33}"/>
              </a:ext>
            </a:extLst>
          </p:cNvPr>
          <p:cNvPicPr>
            <a:picLocks noChangeAspect="1"/>
          </p:cNvPicPr>
          <p:nvPr/>
        </p:nvPicPr>
        <p:blipFill>
          <a:blip r:embed="rId2"/>
          <a:stretch>
            <a:fillRect/>
          </a:stretch>
        </p:blipFill>
        <p:spPr>
          <a:xfrm>
            <a:off x="238462" y="1437135"/>
            <a:ext cx="11715076" cy="2966052"/>
          </a:xfrm>
          <a:prstGeom prst="rect">
            <a:avLst/>
          </a:prstGeom>
        </p:spPr>
      </p:pic>
    </p:spTree>
    <p:extLst>
      <p:ext uri="{BB962C8B-B14F-4D97-AF65-F5344CB8AC3E}">
        <p14:creationId xmlns:p14="http://schemas.microsoft.com/office/powerpoint/2010/main" val="3736379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024554" y="14068"/>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70024" y="-17350"/>
            <a:ext cx="6274817" cy="414337"/>
          </a:xfrm>
        </p:spPr>
        <p:txBody>
          <a:bodyPr>
            <a:normAutofit fontScale="85000" lnSpcReduction="10000"/>
          </a:bodyPr>
          <a:lstStyle/>
          <a:p>
            <a:r>
              <a:rPr lang="en-US" altLang="zh-CN" sz="2400" b="1" cap="none" dirty="0"/>
              <a:t>128. Longest Consecutive Sequence</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394692"/>
            <a:ext cx="6710290" cy="6740307"/>
          </a:xfrm>
          <a:prstGeom prst="rect">
            <a:avLst/>
          </a:prstGeom>
        </p:spPr>
        <p:txBody>
          <a:bodyPr wrap="square">
            <a:spAutoFit/>
          </a:bodyPr>
          <a:lstStyle/>
          <a:p>
            <a:r>
              <a:rPr lang="zh-CN" altLang="en-US" b="1" dirty="0"/>
              <a:t>解法一：</a:t>
            </a:r>
            <a:r>
              <a:rPr lang="en-US" altLang="zh-CN" b="1" dirty="0">
                <a:solidFill>
                  <a:srgbClr val="0000CC"/>
                </a:solidFill>
              </a:rPr>
              <a:t>HashSet</a:t>
            </a:r>
            <a:r>
              <a:rPr lang="zh-CN" altLang="en-US" b="1" dirty="0">
                <a:solidFill>
                  <a:srgbClr val="0000CC"/>
                </a:solidFill>
              </a:rPr>
              <a:t>（跳过访问过的元素）</a:t>
            </a:r>
            <a:r>
              <a:rPr lang="zh-CN" altLang="en-US" b="1" dirty="0"/>
              <a:t>（时间复杂度</a:t>
            </a:r>
            <a:r>
              <a:rPr lang="en-US" altLang="zh-CN" b="1" dirty="0"/>
              <a:t>O(n)</a:t>
            </a:r>
            <a:r>
              <a:rPr lang="zh-CN" altLang="en-US" b="1" dirty="0"/>
              <a:t>，空间复杂度</a:t>
            </a:r>
            <a:r>
              <a:rPr lang="en-US" altLang="zh-CN" b="1" dirty="0"/>
              <a:t>O(n)</a:t>
            </a:r>
            <a:r>
              <a:rPr lang="zh-CN" altLang="en-US" b="1" dirty="0"/>
              <a:t>）</a:t>
            </a:r>
          </a:p>
          <a:p>
            <a:r>
              <a:rPr lang="en-US" altLang="zh-CN" b="1" dirty="0"/>
              <a:t>1 </a:t>
            </a:r>
            <a:r>
              <a:rPr lang="zh-CN" altLang="en-US" b="1" dirty="0">
                <a:solidFill>
                  <a:srgbClr val="CC6600"/>
                </a:solidFill>
              </a:rPr>
              <a:t>将数组的每个元素，存入</a:t>
            </a:r>
            <a:r>
              <a:rPr lang="en-US" altLang="zh-CN" b="1" dirty="0">
                <a:solidFill>
                  <a:srgbClr val="CC6600"/>
                </a:solidFill>
              </a:rPr>
              <a:t>HashSet</a:t>
            </a:r>
            <a:r>
              <a:rPr lang="zh-CN" altLang="en-US" b="1" dirty="0">
                <a:solidFill>
                  <a:srgbClr val="CC6600"/>
                </a:solidFill>
              </a:rPr>
              <a:t>（</a:t>
            </a:r>
            <a:r>
              <a:rPr lang="zh-CN" altLang="en-US" b="1" dirty="0">
                <a:solidFill>
                  <a:srgbClr val="FF0000"/>
                </a:solidFill>
              </a:rPr>
              <a:t>该步骤非常关键</a:t>
            </a:r>
            <a:r>
              <a:rPr lang="zh-CN" altLang="en-US" b="1" dirty="0">
                <a:solidFill>
                  <a:srgbClr val="CC6600"/>
                </a:solidFill>
              </a:rPr>
              <a:t>，</a:t>
            </a:r>
            <a:r>
              <a:rPr lang="zh-CN" altLang="en-US" b="1" dirty="0">
                <a:solidFill>
                  <a:srgbClr val="0070C0"/>
                </a:solidFill>
              </a:rPr>
              <a:t>只有事先将元素全存到</a:t>
            </a:r>
            <a:r>
              <a:rPr lang="en-US" altLang="zh-CN" b="1" dirty="0">
                <a:solidFill>
                  <a:srgbClr val="0070C0"/>
                </a:solidFill>
              </a:rPr>
              <a:t>HashSet</a:t>
            </a:r>
            <a:r>
              <a:rPr lang="zh-CN" altLang="en-US" b="1" dirty="0">
                <a:solidFill>
                  <a:srgbClr val="0070C0"/>
                </a:solidFill>
              </a:rPr>
              <a:t>中，才能在</a:t>
            </a:r>
            <a:r>
              <a:rPr lang="en-US" altLang="zh-CN" b="1" dirty="0">
                <a:solidFill>
                  <a:srgbClr val="0070C0"/>
                </a:solidFill>
              </a:rPr>
              <a:t>O(1)</a:t>
            </a:r>
            <a:r>
              <a:rPr lang="zh-CN" altLang="en-US" b="1" dirty="0">
                <a:solidFill>
                  <a:srgbClr val="0070C0"/>
                </a:solidFill>
              </a:rPr>
              <a:t>时间内判断每个元素是否有比它小</a:t>
            </a:r>
            <a:r>
              <a:rPr lang="en-US" altLang="zh-CN" b="1" dirty="0">
                <a:solidFill>
                  <a:srgbClr val="0070C0"/>
                </a:solidFill>
              </a:rPr>
              <a:t>1</a:t>
            </a:r>
            <a:r>
              <a:rPr lang="zh-CN" altLang="en-US" b="1" dirty="0">
                <a:solidFill>
                  <a:srgbClr val="0070C0"/>
                </a:solidFill>
              </a:rPr>
              <a:t>的值，有的话，就跳过；从而，确保从最小的值开始执行接下来的</a:t>
            </a:r>
            <a:r>
              <a:rPr lang="en-US" altLang="zh-CN" b="1" dirty="0">
                <a:solidFill>
                  <a:srgbClr val="0070C0"/>
                </a:solidFill>
              </a:rPr>
              <a:t>while</a:t>
            </a:r>
            <a:r>
              <a:rPr lang="zh-CN" altLang="en-US" b="1" dirty="0">
                <a:solidFill>
                  <a:srgbClr val="0070C0"/>
                </a:solidFill>
              </a:rPr>
              <a:t>循环。进而确保，原始数组顶多被遍历两次</a:t>
            </a:r>
            <a:r>
              <a:rPr lang="zh-CN" altLang="en-US" b="1" dirty="0">
                <a:solidFill>
                  <a:srgbClr val="CC6600"/>
                </a:solidFill>
              </a:rPr>
              <a:t>）</a:t>
            </a:r>
            <a:endParaRPr lang="en-US" altLang="zh-CN" b="1" dirty="0">
              <a:solidFill>
                <a:srgbClr val="CC6600"/>
              </a:solidFill>
            </a:endParaRPr>
          </a:p>
          <a:p>
            <a:r>
              <a:rPr lang="en-US" altLang="zh-CN" b="1" dirty="0"/>
              <a:t>2 </a:t>
            </a:r>
            <a:r>
              <a:rPr lang="zh-CN" altLang="en-US" b="1" dirty="0"/>
              <a:t>遍历数组，依次执行如下操作：</a:t>
            </a:r>
          </a:p>
          <a:p>
            <a:r>
              <a:rPr lang="zh-CN" altLang="en-US" b="1" dirty="0"/>
              <a:t>	</a:t>
            </a:r>
            <a:r>
              <a:rPr lang="en-US" altLang="zh-CN" b="1" dirty="0"/>
              <a:t>2.1 </a:t>
            </a:r>
            <a:r>
              <a:rPr lang="zh-CN" altLang="en-US" b="1" dirty="0">
                <a:solidFill>
                  <a:srgbClr val="9900CC"/>
                </a:solidFill>
              </a:rPr>
              <a:t>如果比元素值小</a:t>
            </a:r>
            <a:r>
              <a:rPr lang="en-US" altLang="zh-CN" b="1" dirty="0">
                <a:solidFill>
                  <a:srgbClr val="9900CC"/>
                </a:solidFill>
              </a:rPr>
              <a:t>1</a:t>
            </a:r>
            <a:r>
              <a:rPr lang="zh-CN" altLang="en-US" b="1" dirty="0">
                <a:solidFill>
                  <a:srgbClr val="9900CC"/>
                </a:solidFill>
              </a:rPr>
              <a:t>的元素在</a:t>
            </a:r>
            <a:r>
              <a:rPr lang="en-US" altLang="zh-CN" b="1" dirty="0">
                <a:solidFill>
                  <a:srgbClr val="9900CC"/>
                </a:solidFill>
              </a:rPr>
              <a:t>HashSet</a:t>
            </a:r>
            <a:r>
              <a:rPr lang="zh-CN" altLang="en-US" b="1" dirty="0">
                <a:solidFill>
                  <a:srgbClr val="9900CC"/>
                </a:solidFill>
              </a:rPr>
              <a:t>存在，则跳过</a:t>
            </a:r>
            <a:r>
              <a:rPr lang="zh-CN" altLang="en-US" b="1" dirty="0"/>
              <a:t>（</a:t>
            </a:r>
            <a:r>
              <a:rPr lang="zh-CN" altLang="en-US" b="1" dirty="0">
                <a:solidFill>
                  <a:srgbClr val="FF0066"/>
                </a:solidFill>
              </a:rPr>
              <a:t>确保统计连续数值区间长度时，从起点开始；从而，防止重复统计</a:t>
            </a:r>
            <a:r>
              <a:rPr lang="zh-CN" altLang="en-US" b="1" dirty="0"/>
              <a:t>）；否则，执行下一步</a:t>
            </a:r>
          </a:p>
          <a:p>
            <a:r>
              <a:rPr lang="zh-CN" altLang="en-US" b="1" dirty="0"/>
              <a:t>	</a:t>
            </a:r>
            <a:r>
              <a:rPr lang="en-US" altLang="zh-CN" b="1" dirty="0"/>
              <a:t>2.2 </a:t>
            </a:r>
            <a:r>
              <a:rPr lang="zh-CN" altLang="en-US" b="1" dirty="0">
                <a:solidFill>
                  <a:srgbClr val="9900CC"/>
                </a:solidFill>
              </a:rPr>
              <a:t>统计从该元素值开始，连续的数值是否在</a:t>
            </a:r>
            <a:r>
              <a:rPr lang="en-US" altLang="zh-CN" b="1" dirty="0">
                <a:solidFill>
                  <a:srgbClr val="9900CC"/>
                </a:solidFill>
              </a:rPr>
              <a:t>HashSet</a:t>
            </a:r>
            <a:r>
              <a:rPr lang="zh-CN" altLang="en-US" b="1" dirty="0">
                <a:solidFill>
                  <a:srgbClr val="9900CC"/>
                </a:solidFill>
              </a:rPr>
              <a:t>中</a:t>
            </a:r>
            <a:r>
              <a:rPr lang="zh-CN" altLang="en-US" b="1" dirty="0"/>
              <a:t>，是的话，当前区间长度加一；否则，执行下一步</a:t>
            </a:r>
            <a:endParaRPr lang="en-US" altLang="zh-CN" b="1" dirty="0"/>
          </a:p>
          <a:p>
            <a:r>
              <a:rPr lang="en-US" altLang="zh-CN" b="1" dirty="0"/>
              <a:t>	2.3 </a:t>
            </a:r>
            <a:r>
              <a:rPr lang="zh-CN" altLang="en-US" b="1" dirty="0">
                <a:solidFill>
                  <a:srgbClr val="009900"/>
                </a:solidFill>
              </a:rPr>
              <a:t>如果当前区间的长度大于最大长度，则更新最大长度</a:t>
            </a:r>
          </a:p>
          <a:p>
            <a:r>
              <a:rPr lang="en-US" altLang="zh-CN" b="1" dirty="0"/>
              <a:t>3 </a:t>
            </a:r>
            <a:r>
              <a:rPr lang="zh-CN" altLang="en-US" b="1" dirty="0"/>
              <a:t>返回最大长度</a:t>
            </a:r>
            <a:endParaRPr lang="en-US" altLang="zh-CN" b="1" dirty="0"/>
          </a:p>
          <a:p>
            <a:r>
              <a:rPr lang="zh-CN" altLang="en-US" b="1" dirty="0">
                <a:solidFill>
                  <a:srgbClr val="0000CC"/>
                </a:solidFill>
              </a:rPr>
              <a:t>举例</a:t>
            </a:r>
            <a:r>
              <a:rPr lang="zh-CN" altLang="en-US" b="1" dirty="0"/>
              <a:t>：</a:t>
            </a:r>
            <a:r>
              <a:rPr lang="en-US" altLang="zh-CN" b="1" dirty="0"/>
              <a:t>[2, 5, 1, 6, 4]</a:t>
            </a:r>
          </a:p>
          <a:p>
            <a:r>
              <a:rPr lang="en-US" altLang="zh-CN" b="1" dirty="0">
                <a:solidFill>
                  <a:srgbClr val="9900CC"/>
                </a:solidFill>
              </a:rPr>
              <a:t>1</a:t>
            </a:r>
            <a:r>
              <a:rPr lang="en-US" altLang="zh-CN" b="1" dirty="0"/>
              <a:t> </a:t>
            </a:r>
            <a:r>
              <a:rPr lang="zh-CN" altLang="en-US" b="1" dirty="0"/>
              <a:t>所有元素存入</a:t>
            </a:r>
            <a:r>
              <a:rPr lang="en-US" altLang="zh-CN" b="1" dirty="0" err="1"/>
              <a:t>numSet</a:t>
            </a:r>
            <a:endParaRPr lang="en-US" altLang="zh-CN" b="1" dirty="0"/>
          </a:p>
          <a:p>
            <a:r>
              <a:rPr lang="en-US" altLang="zh-CN" b="1" dirty="0">
                <a:solidFill>
                  <a:srgbClr val="9900CC"/>
                </a:solidFill>
              </a:rPr>
              <a:t>2</a:t>
            </a:r>
            <a:r>
              <a:rPr lang="en-US" altLang="zh-CN" b="1" dirty="0"/>
              <a:t> </a:t>
            </a:r>
            <a:r>
              <a:rPr lang="zh-CN" altLang="en-US" b="1" dirty="0"/>
              <a:t>遍历到</a:t>
            </a:r>
            <a:r>
              <a:rPr lang="en-US" altLang="zh-CN" b="1" dirty="0"/>
              <a:t>2</a:t>
            </a:r>
            <a:r>
              <a:rPr lang="zh-CN" altLang="en-US" b="1" dirty="0"/>
              <a:t>，发现</a:t>
            </a:r>
            <a:r>
              <a:rPr lang="en-US" altLang="zh-CN" b="1" dirty="0"/>
              <a:t>1</a:t>
            </a:r>
            <a:r>
              <a:rPr lang="zh-CN" altLang="en-US" b="1" dirty="0"/>
              <a:t>在</a:t>
            </a:r>
            <a:r>
              <a:rPr lang="en-US" altLang="zh-CN" b="1" dirty="0" err="1"/>
              <a:t>numSet</a:t>
            </a:r>
            <a:r>
              <a:rPr lang="zh-CN" altLang="en-US" b="1" dirty="0"/>
              <a:t>中，</a:t>
            </a:r>
            <a:r>
              <a:rPr lang="en-US" altLang="zh-CN" b="1" dirty="0"/>
              <a:t>2</a:t>
            </a:r>
            <a:r>
              <a:rPr lang="zh-CN" altLang="en-US" b="1" dirty="0"/>
              <a:t>不是起点，跳过</a:t>
            </a:r>
            <a:endParaRPr lang="en-US" altLang="zh-CN" b="1" dirty="0"/>
          </a:p>
          <a:p>
            <a:r>
              <a:rPr lang="en-US" altLang="zh-CN" b="1" dirty="0">
                <a:solidFill>
                  <a:srgbClr val="9900CC"/>
                </a:solidFill>
              </a:rPr>
              <a:t>3</a:t>
            </a:r>
            <a:r>
              <a:rPr lang="en-US" altLang="zh-CN" b="1" dirty="0"/>
              <a:t> </a:t>
            </a:r>
            <a:r>
              <a:rPr lang="zh-CN" altLang="en-US" b="1" dirty="0"/>
              <a:t>遍历到</a:t>
            </a:r>
            <a:r>
              <a:rPr lang="en-US" altLang="zh-CN" b="1" dirty="0"/>
              <a:t>5</a:t>
            </a:r>
            <a:r>
              <a:rPr lang="zh-CN" altLang="en-US" b="1" dirty="0"/>
              <a:t>，发现</a:t>
            </a:r>
            <a:r>
              <a:rPr lang="en-US" altLang="zh-CN" b="1" dirty="0"/>
              <a:t>4</a:t>
            </a:r>
            <a:r>
              <a:rPr lang="zh-CN" altLang="en-US" b="1" dirty="0"/>
              <a:t>在</a:t>
            </a:r>
            <a:r>
              <a:rPr lang="en-US" altLang="zh-CN" b="1" dirty="0" err="1"/>
              <a:t>numSet</a:t>
            </a:r>
            <a:r>
              <a:rPr lang="zh-CN" altLang="en-US" b="1" dirty="0"/>
              <a:t>中，</a:t>
            </a:r>
            <a:r>
              <a:rPr lang="en-US" altLang="zh-CN" b="1" dirty="0"/>
              <a:t>5</a:t>
            </a:r>
            <a:r>
              <a:rPr lang="zh-CN" altLang="en-US" b="1" dirty="0"/>
              <a:t>不是起点，跳过</a:t>
            </a:r>
            <a:endParaRPr lang="en-US" altLang="zh-CN" b="1" dirty="0"/>
          </a:p>
          <a:p>
            <a:r>
              <a:rPr lang="en-US" altLang="zh-CN" b="1" dirty="0">
                <a:solidFill>
                  <a:srgbClr val="9900CC"/>
                </a:solidFill>
              </a:rPr>
              <a:t>4</a:t>
            </a:r>
            <a:r>
              <a:rPr lang="en-US" altLang="zh-CN" b="1" dirty="0"/>
              <a:t> </a:t>
            </a:r>
            <a:r>
              <a:rPr lang="zh-CN" altLang="en-US" b="1" dirty="0"/>
              <a:t>遍历到</a:t>
            </a:r>
            <a:r>
              <a:rPr lang="en-US" altLang="zh-CN" b="1" dirty="0"/>
              <a:t>1</a:t>
            </a:r>
            <a:r>
              <a:rPr lang="zh-CN" altLang="en-US" b="1" dirty="0"/>
              <a:t>，发现</a:t>
            </a:r>
            <a:r>
              <a:rPr lang="en-US" altLang="zh-CN" b="1" dirty="0"/>
              <a:t>0</a:t>
            </a:r>
            <a:r>
              <a:rPr lang="zh-CN" altLang="en-US" b="1" dirty="0"/>
              <a:t>不在</a:t>
            </a:r>
            <a:r>
              <a:rPr lang="en-US" altLang="zh-CN" b="1" dirty="0" err="1"/>
              <a:t>numSet</a:t>
            </a:r>
            <a:r>
              <a:rPr lang="zh-CN" altLang="en-US" b="1" dirty="0"/>
              <a:t>中，</a:t>
            </a:r>
            <a:r>
              <a:rPr lang="en-US" altLang="zh-CN" b="1" dirty="0">
                <a:solidFill>
                  <a:srgbClr val="C00000"/>
                </a:solidFill>
              </a:rPr>
              <a:t>1</a:t>
            </a:r>
            <a:r>
              <a:rPr lang="zh-CN" altLang="en-US" b="1" dirty="0">
                <a:solidFill>
                  <a:srgbClr val="C00000"/>
                </a:solidFill>
              </a:rPr>
              <a:t>是起点</a:t>
            </a:r>
            <a:r>
              <a:rPr lang="zh-CN" altLang="en-US" b="1" dirty="0"/>
              <a:t>，开始递增查找其它元素，发现</a:t>
            </a:r>
            <a:r>
              <a:rPr lang="en-US" altLang="zh-CN" b="1" dirty="0"/>
              <a:t>2</a:t>
            </a:r>
            <a:r>
              <a:rPr lang="zh-CN" altLang="en-US" b="1" dirty="0"/>
              <a:t>在</a:t>
            </a:r>
            <a:r>
              <a:rPr lang="en-US" altLang="zh-CN" b="1" dirty="0" err="1"/>
              <a:t>numSet</a:t>
            </a:r>
            <a:r>
              <a:rPr lang="zh-CN" altLang="en-US" b="1" dirty="0"/>
              <a:t>中，</a:t>
            </a:r>
            <a:r>
              <a:rPr lang="en-US" altLang="zh-CN" b="1" dirty="0"/>
              <a:t>3</a:t>
            </a:r>
            <a:r>
              <a:rPr lang="zh-CN" altLang="en-US" b="1" dirty="0"/>
              <a:t>不在，最大长度更新为</a:t>
            </a:r>
            <a:r>
              <a:rPr lang="en-US" altLang="zh-CN" b="1" dirty="0"/>
              <a:t>2</a:t>
            </a:r>
          </a:p>
          <a:p>
            <a:r>
              <a:rPr lang="en-US" altLang="zh-CN" b="1" dirty="0">
                <a:solidFill>
                  <a:srgbClr val="9900CC"/>
                </a:solidFill>
              </a:rPr>
              <a:t>5</a:t>
            </a:r>
            <a:r>
              <a:rPr lang="en-US" altLang="zh-CN" b="1" dirty="0"/>
              <a:t> </a:t>
            </a:r>
            <a:r>
              <a:rPr lang="zh-CN" altLang="en-US" b="1" dirty="0"/>
              <a:t>遍历到</a:t>
            </a:r>
            <a:r>
              <a:rPr lang="en-US" altLang="zh-CN" b="1" dirty="0"/>
              <a:t>6</a:t>
            </a:r>
            <a:r>
              <a:rPr lang="zh-CN" altLang="en-US" b="1" dirty="0"/>
              <a:t>，发现</a:t>
            </a:r>
            <a:r>
              <a:rPr lang="en-US" altLang="zh-CN" b="1" dirty="0"/>
              <a:t>5</a:t>
            </a:r>
            <a:r>
              <a:rPr lang="zh-CN" altLang="en-US" b="1" dirty="0"/>
              <a:t>在</a:t>
            </a:r>
            <a:r>
              <a:rPr lang="en-US" altLang="zh-CN" b="1" dirty="0" err="1"/>
              <a:t>numSet</a:t>
            </a:r>
            <a:r>
              <a:rPr lang="zh-CN" altLang="en-US" b="1" dirty="0"/>
              <a:t>中，</a:t>
            </a:r>
            <a:r>
              <a:rPr lang="en-US" altLang="zh-CN" b="1" dirty="0"/>
              <a:t>6</a:t>
            </a:r>
            <a:r>
              <a:rPr lang="zh-CN" altLang="en-US" b="1" dirty="0"/>
              <a:t>不是起点，跳过</a:t>
            </a:r>
            <a:endParaRPr lang="en-US" altLang="zh-CN" b="1" dirty="0"/>
          </a:p>
          <a:p>
            <a:r>
              <a:rPr lang="en-US" altLang="zh-CN" b="1" dirty="0">
                <a:solidFill>
                  <a:srgbClr val="9900CC"/>
                </a:solidFill>
              </a:rPr>
              <a:t>6</a:t>
            </a:r>
            <a:r>
              <a:rPr lang="en-US" altLang="zh-CN" b="1" dirty="0"/>
              <a:t> </a:t>
            </a:r>
            <a:r>
              <a:rPr lang="zh-CN" altLang="en-US" b="1" dirty="0"/>
              <a:t>遍历到</a:t>
            </a:r>
            <a:r>
              <a:rPr lang="en-US" altLang="zh-CN" b="1" dirty="0"/>
              <a:t>4</a:t>
            </a:r>
            <a:r>
              <a:rPr lang="zh-CN" altLang="en-US" b="1" dirty="0"/>
              <a:t>，发现</a:t>
            </a:r>
            <a:r>
              <a:rPr lang="en-US" altLang="zh-CN" b="1" dirty="0"/>
              <a:t>3</a:t>
            </a:r>
            <a:r>
              <a:rPr lang="zh-CN" altLang="en-US" b="1" dirty="0"/>
              <a:t>不在</a:t>
            </a:r>
            <a:r>
              <a:rPr lang="en-US" altLang="zh-CN" b="1" dirty="0" err="1"/>
              <a:t>numSet</a:t>
            </a:r>
            <a:r>
              <a:rPr lang="zh-CN" altLang="en-US" b="1" dirty="0"/>
              <a:t>中，</a:t>
            </a:r>
            <a:r>
              <a:rPr lang="en-US" altLang="zh-CN" b="1" dirty="0">
                <a:solidFill>
                  <a:srgbClr val="C00000"/>
                </a:solidFill>
              </a:rPr>
              <a:t>4</a:t>
            </a:r>
            <a:r>
              <a:rPr lang="zh-CN" altLang="en-US" b="1" dirty="0">
                <a:solidFill>
                  <a:srgbClr val="C00000"/>
                </a:solidFill>
              </a:rPr>
              <a:t>是起点</a:t>
            </a:r>
            <a:r>
              <a:rPr lang="zh-CN" altLang="en-US" b="1" dirty="0"/>
              <a:t>，开始递增查找其它元素，发现</a:t>
            </a:r>
            <a:r>
              <a:rPr lang="en-US" altLang="zh-CN" b="1" dirty="0"/>
              <a:t>5</a:t>
            </a:r>
            <a:r>
              <a:rPr lang="zh-CN" altLang="en-US" b="1" dirty="0"/>
              <a:t>、</a:t>
            </a:r>
            <a:r>
              <a:rPr lang="en-US" altLang="zh-CN" b="1" dirty="0"/>
              <a:t>6</a:t>
            </a:r>
            <a:r>
              <a:rPr lang="zh-CN" altLang="en-US" b="1" dirty="0"/>
              <a:t>在，</a:t>
            </a:r>
            <a:r>
              <a:rPr lang="en-US" altLang="zh-CN" b="1" dirty="0"/>
              <a:t>7</a:t>
            </a:r>
            <a:r>
              <a:rPr lang="zh-CN" altLang="en-US" b="1" dirty="0"/>
              <a:t>不在，最大长度更新为</a:t>
            </a:r>
            <a:r>
              <a:rPr lang="en-US" altLang="zh-CN" b="1" dirty="0"/>
              <a:t>3</a:t>
            </a:r>
            <a:r>
              <a:rPr lang="zh-CN" altLang="en-US" b="1" dirty="0"/>
              <a:t>。</a:t>
            </a:r>
            <a:r>
              <a:rPr lang="zh-CN" altLang="en-US" b="1" dirty="0">
                <a:solidFill>
                  <a:srgbClr val="009900"/>
                </a:solidFill>
              </a:rPr>
              <a:t>返回</a:t>
            </a:r>
            <a:r>
              <a:rPr lang="en-US" altLang="zh-CN" b="1" dirty="0">
                <a:solidFill>
                  <a:srgbClr val="009900"/>
                </a:solidFill>
              </a:rPr>
              <a:t>3</a:t>
            </a:r>
            <a:r>
              <a:rPr lang="zh-CN" altLang="en-US" b="1" dirty="0">
                <a:solidFill>
                  <a:srgbClr val="009900"/>
                </a:solidFill>
              </a:rPr>
              <a:t>，结束。</a:t>
            </a:r>
            <a:endParaRPr lang="en-US" altLang="zh-CN" b="1" dirty="0">
              <a:solidFill>
                <a:srgbClr val="009900"/>
              </a:solidFill>
            </a:endParaRPr>
          </a:p>
          <a:p>
            <a:endParaRPr lang="zh-CN" altLang="en-US" b="1" dirty="0"/>
          </a:p>
        </p:txBody>
      </p:sp>
      <p:pic>
        <p:nvPicPr>
          <p:cNvPr id="5" name="图片 4">
            <a:extLst>
              <a:ext uri="{FF2B5EF4-FFF2-40B4-BE49-F238E27FC236}">
                <a16:creationId xmlns:a16="http://schemas.microsoft.com/office/drawing/2014/main" id="{8FE2E752-699B-4840-AEFF-379C8CC0EBCF}"/>
              </a:ext>
            </a:extLst>
          </p:cNvPr>
          <p:cNvPicPr>
            <a:picLocks noChangeAspect="1"/>
          </p:cNvPicPr>
          <p:nvPr/>
        </p:nvPicPr>
        <p:blipFill>
          <a:blip r:embed="rId2"/>
          <a:stretch>
            <a:fillRect/>
          </a:stretch>
        </p:blipFill>
        <p:spPr>
          <a:xfrm>
            <a:off x="6710289" y="333348"/>
            <a:ext cx="5481711" cy="6251259"/>
          </a:xfrm>
          <a:prstGeom prst="rect">
            <a:avLst/>
          </a:prstGeom>
        </p:spPr>
      </p:pic>
    </p:spTree>
    <p:extLst>
      <p:ext uri="{BB962C8B-B14F-4D97-AF65-F5344CB8AC3E}">
        <p14:creationId xmlns:p14="http://schemas.microsoft.com/office/powerpoint/2010/main" val="1242693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924886" y="0"/>
            <a:ext cx="5556811" cy="501277"/>
          </a:xfrm>
        </p:spPr>
        <p:txBody>
          <a:bodyPr>
            <a:normAutofit fontScale="90000"/>
          </a:bodyPr>
          <a:lstStyle/>
          <a:p>
            <a:r>
              <a:rPr lang="zh-CN" altLang="en-US" b="1" dirty="0"/>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76368"/>
            <a:ext cx="6274817" cy="414337"/>
          </a:xfrm>
        </p:spPr>
        <p:txBody>
          <a:bodyPr>
            <a:normAutofit fontScale="85000" lnSpcReduction="10000"/>
          </a:bodyPr>
          <a:lstStyle/>
          <a:p>
            <a:r>
              <a:rPr lang="en-US" altLang="zh-CN" sz="2400" b="1" cap="none" dirty="0"/>
              <a:t>128. Longest Consecutive Sequence</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363915"/>
            <a:ext cx="7634147" cy="6494085"/>
          </a:xfrm>
          <a:prstGeom prst="rect">
            <a:avLst/>
          </a:prstGeom>
        </p:spPr>
        <p:txBody>
          <a:bodyPr wrap="square">
            <a:spAutoFit/>
          </a:bodyPr>
          <a:lstStyle/>
          <a:p>
            <a:r>
              <a:rPr lang="zh-CN" altLang="en-US" sz="1600" b="1" dirty="0"/>
              <a:t>解法二：</a:t>
            </a:r>
            <a:r>
              <a:rPr lang="en-US" altLang="zh-CN" sz="1600" b="1" dirty="0">
                <a:solidFill>
                  <a:srgbClr val="0000CC"/>
                </a:solidFill>
              </a:rPr>
              <a:t>HashSet</a:t>
            </a:r>
            <a:r>
              <a:rPr lang="zh-CN" altLang="en-US" sz="1600" b="1" dirty="0">
                <a:solidFill>
                  <a:srgbClr val="0000CC"/>
                </a:solidFill>
              </a:rPr>
              <a:t>（删除访问过的元素）</a:t>
            </a:r>
            <a:r>
              <a:rPr lang="zh-CN" altLang="en-US" sz="1600" b="1" dirty="0"/>
              <a:t>（时间复杂度</a:t>
            </a:r>
            <a:r>
              <a:rPr lang="en-US" altLang="zh-CN" sz="1600" b="1" dirty="0"/>
              <a:t>O(n)</a:t>
            </a:r>
            <a:r>
              <a:rPr lang="zh-CN" altLang="en-US" sz="1600" b="1" dirty="0"/>
              <a:t>，空间复杂度</a:t>
            </a:r>
            <a:r>
              <a:rPr lang="en-US" altLang="zh-CN" sz="1600" b="1" dirty="0"/>
              <a:t>O(n)</a:t>
            </a:r>
            <a:r>
              <a:rPr lang="zh-CN" altLang="en-US" sz="1600" b="1" dirty="0"/>
              <a:t>）</a:t>
            </a:r>
          </a:p>
          <a:p>
            <a:r>
              <a:rPr lang="en-US" altLang="zh-CN" sz="1600" b="1" dirty="0"/>
              <a:t>1 </a:t>
            </a:r>
            <a:r>
              <a:rPr lang="zh-CN" altLang="en-US" sz="1600" b="1" dirty="0"/>
              <a:t>将数组的每个元素，存入</a:t>
            </a:r>
            <a:r>
              <a:rPr lang="en-US" altLang="zh-CN" sz="1600" b="1" dirty="0"/>
              <a:t>HashSet</a:t>
            </a:r>
          </a:p>
          <a:p>
            <a:r>
              <a:rPr lang="en-US" altLang="zh-CN" sz="1600" b="1" dirty="0"/>
              <a:t>2 </a:t>
            </a:r>
            <a:r>
              <a:rPr lang="zh-CN" altLang="en-US" sz="1600" b="1" dirty="0"/>
              <a:t>遍历数组，依次执行如下操作：</a:t>
            </a:r>
          </a:p>
          <a:p>
            <a:r>
              <a:rPr lang="zh-CN" altLang="en-US" sz="1600" b="1" dirty="0"/>
              <a:t>	</a:t>
            </a:r>
            <a:r>
              <a:rPr lang="en-US" altLang="zh-CN" sz="1600" b="1" dirty="0"/>
              <a:t>2.1 HashSet</a:t>
            </a:r>
            <a:r>
              <a:rPr lang="zh-CN" altLang="en-US" sz="1600" b="1" dirty="0">
                <a:solidFill>
                  <a:srgbClr val="FF0066"/>
                </a:solidFill>
              </a:rPr>
              <a:t>删除当前元素</a:t>
            </a:r>
            <a:r>
              <a:rPr lang="zh-CN" altLang="en-US" sz="1600" b="1" dirty="0"/>
              <a:t>（</a:t>
            </a:r>
            <a:r>
              <a:rPr lang="zh-CN" altLang="en-US" sz="1600" b="1" dirty="0">
                <a:solidFill>
                  <a:srgbClr val="009900"/>
                </a:solidFill>
              </a:rPr>
              <a:t>第一次遍历</a:t>
            </a:r>
            <a:r>
              <a:rPr lang="zh-CN" altLang="en-US" sz="1600" b="1" dirty="0"/>
              <a:t>，</a:t>
            </a:r>
            <a:r>
              <a:rPr lang="zh-CN" altLang="en-US" sz="1600" b="1" dirty="0">
                <a:solidFill>
                  <a:srgbClr val="9900CC"/>
                </a:solidFill>
              </a:rPr>
              <a:t>避免重复统计，下同</a:t>
            </a:r>
            <a:r>
              <a:rPr lang="zh-CN" altLang="en-US" sz="1600" b="1" dirty="0"/>
              <a:t>），是否成功</a:t>
            </a:r>
            <a:endParaRPr lang="en-US" altLang="zh-CN" sz="1600" b="1" dirty="0"/>
          </a:p>
          <a:p>
            <a:r>
              <a:rPr lang="en-US" altLang="zh-CN" sz="1600" b="1" dirty="0"/>
              <a:t>		2.1.1 </a:t>
            </a:r>
            <a:r>
              <a:rPr lang="zh-CN" altLang="en-US" sz="1600" b="1" dirty="0"/>
              <a:t>是的话，当前区间长度重置为</a:t>
            </a:r>
            <a:r>
              <a:rPr lang="en-US" altLang="zh-CN" sz="1600" b="1" dirty="0"/>
              <a:t>1</a:t>
            </a:r>
          </a:p>
          <a:p>
            <a:r>
              <a:rPr lang="en-US" altLang="zh-CN" sz="1600" b="1" dirty="0"/>
              <a:t>		2.1.2 </a:t>
            </a:r>
            <a:r>
              <a:rPr lang="zh-CN" altLang="en-US" sz="1600" b="1" dirty="0"/>
              <a:t>否的话，遍历下一个元素（</a:t>
            </a:r>
            <a:r>
              <a:rPr lang="zh-CN" altLang="en-US" sz="1600" b="1" dirty="0">
                <a:solidFill>
                  <a:srgbClr val="9900CC"/>
                </a:solidFill>
              </a:rPr>
              <a:t>避免重复统计</a:t>
            </a:r>
            <a:r>
              <a:rPr lang="zh-CN" altLang="en-US" sz="1600" b="1" dirty="0"/>
              <a:t>）</a:t>
            </a:r>
            <a:endParaRPr lang="en-US" altLang="zh-CN" sz="1600" b="1" dirty="0"/>
          </a:p>
          <a:p>
            <a:r>
              <a:rPr lang="en-US" altLang="zh-CN" sz="1600" b="1" dirty="0"/>
              <a:t>	2.2 </a:t>
            </a:r>
            <a:r>
              <a:rPr lang="zh-CN" altLang="en-US" sz="1600" b="1" dirty="0"/>
              <a:t>判断比当前元素值小的连续值是否在</a:t>
            </a:r>
            <a:r>
              <a:rPr lang="en-US" altLang="zh-CN" sz="1600" b="1" dirty="0"/>
              <a:t>HashSet</a:t>
            </a:r>
            <a:r>
              <a:rPr lang="zh-CN" altLang="en-US" sz="1600" b="1" dirty="0"/>
              <a:t>（</a:t>
            </a:r>
            <a:r>
              <a:rPr lang="zh-CN" altLang="en-US" sz="1600" b="1" dirty="0">
                <a:solidFill>
                  <a:srgbClr val="009900"/>
                </a:solidFill>
              </a:rPr>
              <a:t>第二次遍历</a:t>
            </a:r>
            <a:r>
              <a:rPr lang="zh-CN" altLang="en-US" sz="1600" b="1" dirty="0"/>
              <a:t>），是的话，</a:t>
            </a:r>
            <a:r>
              <a:rPr lang="zh-CN" altLang="en-US" sz="1600" b="1" dirty="0">
                <a:solidFill>
                  <a:srgbClr val="FF0066"/>
                </a:solidFill>
              </a:rPr>
              <a:t>删除这些元素</a:t>
            </a:r>
            <a:r>
              <a:rPr lang="zh-CN" altLang="en-US" sz="1600" b="1" dirty="0"/>
              <a:t>，并累加区间长度</a:t>
            </a:r>
          </a:p>
          <a:p>
            <a:r>
              <a:rPr lang="zh-CN" altLang="en-US" sz="1600" b="1" dirty="0"/>
              <a:t>	</a:t>
            </a:r>
            <a:r>
              <a:rPr lang="en-US" altLang="zh-CN" sz="1600" b="1" dirty="0"/>
              <a:t>2.3 </a:t>
            </a:r>
            <a:r>
              <a:rPr lang="zh-CN" altLang="en-US" sz="1600" b="1" dirty="0"/>
              <a:t>判断比当前元素值大的连续值是否在</a:t>
            </a:r>
            <a:r>
              <a:rPr lang="en-US" altLang="zh-CN" sz="1600" b="1" dirty="0"/>
              <a:t>HashSet</a:t>
            </a:r>
            <a:r>
              <a:rPr lang="zh-CN" altLang="en-US" sz="1600" b="1" dirty="0"/>
              <a:t>（</a:t>
            </a:r>
            <a:r>
              <a:rPr lang="zh-CN" altLang="en-US" sz="1600" b="1" dirty="0">
                <a:solidFill>
                  <a:srgbClr val="009900"/>
                </a:solidFill>
              </a:rPr>
              <a:t>第三次遍历</a:t>
            </a:r>
            <a:r>
              <a:rPr lang="zh-CN" altLang="en-US" sz="1600" b="1" dirty="0"/>
              <a:t>），是的话，</a:t>
            </a:r>
            <a:r>
              <a:rPr lang="zh-CN" altLang="en-US" sz="1600" b="1" dirty="0">
                <a:solidFill>
                  <a:srgbClr val="FF0066"/>
                </a:solidFill>
              </a:rPr>
              <a:t>删除这些元素</a:t>
            </a:r>
            <a:r>
              <a:rPr lang="zh-CN" altLang="en-US" sz="1600" b="1" dirty="0"/>
              <a:t>，并累加区间长度</a:t>
            </a:r>
          </a:p>
          <a:p>
            <a:r>
              <a:rPr lang="zh-CN" altLang="en-US" sz="1600" b="1" dirty="0"/>
              <a:t>	</a:t>
            </a:r>
            <a:r>
              <a:rPr lang="en-US" altLang="zh-CN" sz="1600" b="1" dirty="0"/>
              <a:t>2.4 </a:t>
            </a:r>
            <a:r>
              <a:rPr lang="zh-CN" altLang="en-US" sz="1600" b="1" dirty="0"/>
              <a:t>如果当前区间长度大于最大长度，则更新最大长度</a:t>
            </a:r>
            <a:endParaRPr lang="en-US" altLang="zh-CN" sz="1600" b="1" dirty="0"/>
          </a:p>
          <a:p>
            <a:r>
              <a:rPr lang="en-US" altLang="zh-CN" sz="1600" b="1" dirty="0"/>
              <a:t>	</a:t>
            </a:r>
            <a:r>
              <a:rPr lang="en-US" altLang="zh-CN" sz="1600" b="1" dirty="0">
                <a:solidFill>
                  <a:srgbClr val="6600FF"/>
                </a:solidFill>
              </a:rPr>
              <a:t>2.5 </a:t>
            </a:r>
            <a:r>
              <a:rPr lang="zh-CN" altLang="en-US" sz="1600" b="1" dirty="0">
                <a:solidFill>
                  <a:srgbClr val="6600FF"/>
                </a:solidFill>
              </a:rPr>
              <a:t>如果</a:t>
            </a:r>
            <a:r>
              <a:rPr lang="en-US" altLang="zh-CN" sz="1600" b="1" dirty="0">
                <a:solidFill>
                  <a:srgbClr val="6600FF"/>
                </a:solidFill>
              </a:rPr>
              <a:t>HashSet</a:t>
            </a:r>
            <a:r>
              <a:rPr lang="zh-CN" altLang="en-US" sz="1600" b="1" dirty="0">
                <a:solidFill>
                  <a:srgbClr val="6600FF"/>
                </a:solidFill>
              </a:rPr>
              <a:t>为空，则跳出循环体</a:t>
            </a:r>
          </a:p>
          <a:p>
            <a:r>
              <a:rPr lang="en-US" altLang="zh-CN" sz="1600" b="1" dirty="0"/>
              <a:t>3 </a:t>
            </a:r>
            <a:r>
              <a:rPr lang="zh-CN" altLang="en-US" sz="1600" b="1" dirty="0"/>
              <a:t>返回最大长度</a:t>
            </a:r>
            <a:endParaRPr lang="en-US" altLang="zh-CN" sz="1600" b="1" dirty="0"/>
          </a:p>
          <a:p>
            <a:r>
              <a:rPr lang="zh-CN" altLang="en-US" sz="1600" b="1" dirty="0">
                <a:solidFill>
                  <a:srgbClr val="CC6600"/>
                </a:solidFill>
              </a:rPr>
              <a:t>备注</a:t>
            </a:r>
            <a:r>
              <a:rPr lang="zh-CN" altLang="en-US" sz="1600" b="1" dirty="0"/>
              <a:t>：</a:t>
            </a:r>
            <a:r>
              <a:rPr lang="zh-CN" altLang="en-US" sz="1600" b="1" dirty="0">
                <a:solidFill>
                  <a:srgbClr val="0070C0"/>
                </a:solidFill>
              </a:rPr>
              <a:t>如果所有元素都不连续，则顶多遍历了</a:t>
            </a:r>
            <a:r>
              <a:rPr lang="en-US" altLang="zh-CN" sz="1600" b="1" dirty="0">
                <a:solidFill>
                  <a:srgbClr val="0070C0"/>
                </a:solidFill>
              </a:rPr>
              <a:t>3</a:t>
            </a:r>
            <a:r>
              <a:rPr lang="zh-CN" altLang="en-US" sz="1600" b="1" dirty="0">
                <a:solidFill>
                  <a:srgbClr val="0070C0"/>
                </a:solidFill>
              </a:rPr>
              <a:t>次，第一次遍历自身，第二次遍历比自身小</a:t>
            </a:r>
            <a:r>
              <a:rPr lang="en-US" altLang="zh-CN" sz="1600" b="1" dirty="0">
                <a:solidFill>
                  <a:srgbClr val="0070C0"/>
                </a:solidFill>
              </a:rPr>
              <a:t>1</a:t>
            </a:r>
            <a:r>
              <a:rPr lang="zh-CN" altLang="en-US" sz="1600" b="1" dirty="0">
                <a:solidFill>
                  <a:srgbClr val="0070C0"/>
                </a:solidFill>
              </a:rPr>
              <a:t>的元素，第三次遍历比自身大</a:t>
            </a:r>
            <a:r>
              <a:rPr lang="en-US" altLang="zh-CN" sz="1600" b="1" dirty="0">
                <a:solidFill>
                  <a:srgbClr val="0070C0"/>
                </a:solidFill>
              </a:rPr>
              <a:t>1</a:t>
            </a:r>
            <a:r>
              <a:rPr lang="zh-CN" altLang="en-US" sz="1600" b="1" dirty="0">
                <a:solidFill>
                  <a:srgbClr val="0070C0"/>
                </a:solidFill>
              </a:rPr>
              <a:t>的元素。</a:t>
            </a:r>
            <a:endParaRPr lang="en-US" altLang="zh-CN" sz="1600" b="1" dirty="0">
              <a:solidFill>
                <a:srgbClr val="0070C0"/>
              </a:solidFill>
            </a:endParaRPr>
          </a:p>
          <a:p>
            <a:r>
              <a:rPr lang="zh-CN" altLang="en-US" sz="1600" b="1" dirty="0">
                <a:solidFill>
                  <a:srgbClr val="0000CC"/>
                </a:solidFill>
              </a:rPr>
              <a:t>举例如下</a:t>
            </a:r>
            <a:r>
              <a:rPr lang="zh-CN" altLang="en-US" sz="1600" b="1" dirty="0"/>
              <a:t>：</a:t>
            </a:r>
            <a:r>
              <a:rPr lang="en-US" altLang="zh-CN" sz="1600" b="1" dirty="0"/>
              <a:t>[2, 1, 5, 6, 4]</a:t>
            </a:r>
          </a:p>
          <a:p>
            <a:r>
              <a:rPr lang="en-US" altLang="zh-CN" sz="1600" b="1" dirty="0">
                <a:solidFill>
                  <a:srgbClr val="9900CC"/>
                </a:solidFill>
              </a:rPr>
              <a:t>1</a:t>
            </a:r>
            <a:r>
              <a:rPr lang="en-US" altLang="zh-CN" sz="1600" b="1" dirty="0"/>
              <a:t> </a:t>
            </a:r>
            <a:r>
              <a:rPr lang="zh-CN" altLang="en-US" sz="1600" b="1" dirty="0"/>
              <a:t>所有元素存入</a:t>
            </a:r>
            <a:r>
              <a:rPr lang="en-US" altLang="zh-CN" sz="1600" b="1" dirty="0" err="1"/>
              <a:t>numSet</a:t>
            </a:r>
            <a:endParaRPr lang="en-US" altLang="zh-CN" sz="1600" b="1" dirty="0"/>
          </a:p>
          <a:p>
            <a:r>
              <a:rPr lang="en-US" altLang="zh-CN" sz="1600" b="1" dirty="0">
                <a:solidFill>
                  <a:srgbClr val="9900CC"/>
                </a:solidFill>
              </a:rPr>
              <a:t>2</a:t>
            </a:r>
            <a:r>
              <a:rPr lang="en-US" altLang="zh-CN" sz="1600" b="1" dirty="0"/>
              <a:t> </a:t>
            </a:r>
            <a:r>
              <a:rPr lang="zh-CN" altLang="en-US" sz="1600" b="1" dirty="0"/>
              <a:t>遍历到</a:t>
            </a:r>
            <a:r>
              <a:rPr lang="en-US" altLang="zh-CN" sz="1600" b="1" dirty="0"/>
              <a:t>2</a:t>
            </a:r>
            <a:r>
              <a:rPr lang="zh-CN" altLang="en-US" sz="1600" b="1" dirty="0"/>
              <a:t>，执行</a:t>
            </a:r>
            <a:r>
              <a:rPr lang="zh-CN" altLang="en-US" sz="1600" b="1" dirty="0">
                <a:solidFill>
                  <a:srgbClr val="FF0000"/>
                </a:solidFill>
              </a:rPr>
              <a:t>从</a:t>
            </a:r>
            <a:r>
              <a:rPr lang="en-US" altLang="zh-CN" sz="1600" b="1" dirty="0" err="1">
                <a:solidFill>
                  <a:srgbClr val="FF0000"/>
                </a:solidFill>
              </a:rPr>
              <a:t>numSet</a:t>
            </a:r>
            <a:r>
              <a:rPr lang="zh-CN" altLang="en-US" sz="1600" b="1" dirty="0">
                <a:solidFill>
                  <a:srgbClr val="FF0000"/>
                </a:solidFill>
              </a:rPr>
              <a:t>中删掉</a:t>
            </a:r>
            <a:r>
              <a:rPr lang="en-US" altLang="zh-CN" sz="1600" b="1" dirty="0">
                <a:solidFill>
                  <a:srgbClr val="FF0000"/>
                </a:solidFill>
              </a:rPr>
              <a:t>2</a:t>
            </a:r>
            <a:r>
              <a:rPr lang="zh-CN" altLang="en-US" sz="1600" b="1" dirty="0"/>
              <a:t>的操作，删除成功，说明</a:t>
            </a:r>
            <a:r>
              <a:rPr lang="en-US" altLang="zh-CN" sz="1600" b="1" dirty="0">
                <a:solidFill>
                  <a:schemeClr val="accent1">
                    <a:lumMod val="75000"/>
                  </a:schemeClr>
                </a:solidFill>
              </a:rPr>
              <a:t>2</a:t>
            </a:r>
            <a:r>
              <a:rPr lang="zh-CN" altLang="en-US" sz="1600" b="1" dirty="0">
                <a:solidFill>
                  <a:schemeClr val="accent1">
                    <a:lumMod val="75000"/>
                  </a:schemeClr>
                </a:solidFill>
              </a:rPr>
              <a:t>之前没被处理过</a:t>
            </a:r>
            <a:r>
              <a:rPr lang="zh-CN" altLang="en-US" sz="1600" b="1" dirty="0"/>
              <a:t>，</a:t>
            </a:r>
            <a:r>
              <a:rPr lang="en-US" altLang="zh-CN" sz="1600" b="1" dirty="0" err="1"/>
              <a:t>eachResult</a:t>
            </a:r>
            <a:r>
              <a:rPr lang="zh-CN" altLang="en-US" sz="1600" b="1" dirty="0"/>
              <a:t>重置为</a:t>
            </a:r>
            <a:r>
              <a:rPr lang="en-US" altLang="zh-CN" sz="1600" b="1" dirty="0"/>
              <a:t>1</a:t>
            </a:r>
            <a:r>
              <a:rPr lang="zh-CN" altLang="en-US" sz="1600" b="1" dirty="0"/>
              <a:t>。接着，从</a:t>
            </a:r>
            <a:r>
              <a:rPr lang="en-US" altLang="zh-CN" sz="1600" b="1" dirty="0"/>
              <a:t>2</a:t>
            </a:r>
            <a:r>
              <a:rPr lang="zh-CN" altLang="en-US" sz="1600" b="1" dirty="0"/>
              <a:t>开始递减，发现只有</a:t>
            </a:r>
            <a:r>
              <a:rPr lang="en-US" altLang="zh-CN" sz="1600" b="1" dirty="0"/>
              <a:t>1</a:t>
            </a:r>
            <a:r>
              <a:rPr lang="zh-CN" altLang="en-US" sz="1600" b="1" dirty="0"/>
              <a:t>存在，就</a:t>
            </a:r>
            <a:r>
              <a:rPr lang="zh-CN" altLang="en-US" sz="1600" b="1" dirty="0">
                <a:solidFill>
                  <a:srgbClr val="FF0000"/>
                </a:solidFill>
              </a:rPr>
              <a:t>将</a:t>
            </a:r>
            <a:r>
              <a:rPr lang="en-US" altLang="zh-CN" sz="1600" b="1" dirty="0">
                <a:solidFill>
                  <a:srgbClr val="FF0000"/>
                </a:solidFill>
              </a:rPr>
              <a:t>1</a:t>
            </a:r>
            <a:r>
              <a:rPr lang="zh-CN" altLang="en-US" sz="1600" b="1" dirty="0">
                <a:solidFill>
                  <a:srgbClr val="FF0000"/>
                </a:solidFill>
              </a:rPr>
              <a:t>从</a:t>
            </a:r>
            <a:r>
              <a:rPr lang="en-US" altLang="zh-CN" sz="1600" b="1" dirty="0" err="1">
                <a:solidFill>
                  <a:srgbClr val="FF0000"/>
                </a:solidFill>
              </a:rPr>
              <a:t>numSet</a:t>
            </a:r>
            <a:r>
              <a:rPr lang="zh-CN" altLang="en-US" sz="1600" b="1" dirty="0">
                <a:solidFill>
                  <a:srgbClr val="FF0000"/>
                </a:solidFill>
              </a:rPr>
              <a:t>中删除</a:t>
            </a:r>
            <a:r>
              <a:rPr lang="zh-CN" altLang="en-US" sz="1600" b="1" dirty="0"/>
              <a:t>，</a:t>
            </a:r>
            <a:r>
              <a:rPr lang="en-US" altLang="zh-CN" sz="1600" b="1" dirty="0" err="1"/>
              <a:t>eachResult</a:t>
            </a:r>
            <a:r>
              <a:rPr lang="zh-CN" altLang="en-US" sz="1600" b="1" dirty="0"/>
              <a:t>变为</a:t>
            </a:r>
            <a:r>
              <a:rPr lang="en-US" altLang="zh-CN" sz="1600" b="1" dirty="0"/>
              <a:t>2</a:t>
            </a:r>
            <a:r>
              <a:rPr lang="zh-CN" altLang="en-US" sz="1600" b="1" dirty="0"/>
              <a:t>。接着，从</a:t>
            </a:r>
            <a:r>
              <a:rPr lang="en-US" altLang="zh-CN" sz="1600" b="1" dirty="0"/>
              <a:t>2</a:t>
            </a:r>
            <a:r>
              <a:rPr lang="zh-CN" altLang="en-US" sz="1600" b="1" dirty="0"/>
              <a:t>开始递增，发现没有数存在。将最大长度更新为</a:t>
            </a:r>
            <a:r>
              <a:rPr lang="en-US" altLang="zh-CN" sz="1600" b="1" dirty="0"/>
              <a:t>2</a:t>
            </a:r>
          </a:p>
          <a:p>
            <a:r>
              <a:rPr lang="en-US" altLang="zh-CN" sz="1600" b="1" dirty="0">
                <a:solidFill>
                  <a:srgbClr val="9900CC"/>
                </a:solidFill>
              </a:rPr>
              <a:t>3</a:t>
            </a:r>
            <a:r>
              <a:rPr lang="en-US" altLang="zh-CN" sz="1600" b="1" dirty="0"/>
              <a:t> </a:t>
            </a:r>
            <a:r>
              <a:rPr lang="zh-CN" altLang="en-US" sz="1600" b="1" dirty="0"/>
              <a:t>遍历到</a:t>
            </a:r>
            <a:r>
              <a:rPr lang="en-US" altLang="zh-CN" sz="1600" b="1" dirty="0"/>
              <a:t>1</a:t>
            </a:r>
            <a:r>
              <a:rPr lang="zh-CN" altLang="en-US" sz="1600" b="1" dirty="0"/>
              <a:t>，执行从</a:t>
            </a:r>
            <a:r>
              <a:rPr lang="en-US" altLang="zh-CN" sz="1600" b="1" dirty="0" err="1"/>
              <a:t>numSet</a:t>
            </a:r>
            <a:r>
              <a:rPr lang="zh-CN" altLang="en-US" sz="1600" b="1" dirty="0"/>
              <a:t>中删掉</a:t>
            </a:r>
            <a:r>
              <a:rPr lang="en-US" altLang="zh-CN" sz="1600" b="1" dirty="0"/>
              <a:t>1</a:t>
            </a:r>
            <a:r>
              <a:rPr lang="zh-CN" altLang="en-US" sz="1600" b="1" dirty="0"/>
              <a:t>的操作，删除失败，说明</a:t>
            </a:r>
            <a:r>
              <a:rPr lang="en-US" altLang="zh-CN" sz="1600" b="1" dirty="0">
                <a:solidFill>
                  <a:srgbClr val="FF3399"/>
                </a:solidFill>
              </a:rPr>
              <a:t>1</a:t>
            </a:r>
            <a:r>
              <a:rPr lang="zh-CN" altLang="en-US" sz="1600" b="1" dirty="0">
                <a:solidFill>
                  <a:srgbClr val="FF3399"/>
                </a:solidFill>
              </a:rPr>
              <a:t>之前被处理过</a:t>
            </a:r>
            <a:r>
              <a:rPr lang="zh-CN" altLang="en-US" sz="1600" b="1" dirty="0"/>
              <a:t>，跳过</a:t>
            </a:r>
            <a:r>
              <a:rPr lang="en-US" altLang="zh-CN" sz="1600" b="1" dirty="0"/>
              <a:t> </a:t>
            </a:r>
          </a:p>
          <a:p>
            <a:r>
              <a:rPr lang="en-US" altLang="zh-CN" sz="1600" b="1" dirty="0">
                <a:solidFill>
                  <a:srgbClr val="9900CC"/>
                </a:solidFill>
              </a:rPr>
              <a:t>4</a:t>
            </a:r>
            <a:r>
              <a:rPr lang="en-US" altLang="zh-CN" sz="1600" b="1" dirty="0"/>
              <a:t> </a:t>
            </a:r>
            <a:r>
              <a:rPr lang="zh-CN" altLang="en-US" sz="1600" b="1" dirty="0"/>
              <a:t>遍历到</a:t>
            </a:r>
            <a:r>
              <a:rPr lang="en-US" altLang="zh-CN" sz="1600" b="1" dirty="0"/>
              <a:t>5</a:t>
            </a:r>
            <a:r>
              <a:rPr lang="zh-CN" altLang="en-US" sz="1600" b="1" dirty="0"/>
              <a:t>，执行</a:t>
            </a:r>
            <a:r>
              <a:rPr lang="zh-CN" altLang="en-US" sz="1600" b="1" dirty="0">
                <a:solidFill>
                  <a:srgbClr val="FF0000"/>
                </a:solidFill>
              </a:rPr>
              <a:t>从</a:t>
            </a:r>
            <a:r>
              <a:rPr lang="en-US" altLang="zh-CN" sz="1600" b="1" dirty="0" err="1">
                <a:solidFill>
                  <a:srgbClr val="FF0000"/>
                </a:solidFill>
              </a:rPr>
              <a:t>numSet</a:t>
            </a:r>
            <a:r>
              <a:rPr lang="zh-CN" altLang="en-US" sz="1600" b="1" dirty="0">
                <a:solidFill>
                  <a:srgbClr val="FF0000"/>
                </a:solidFill>
              </a:rPr>
              <a:t>中删掉</a:t>
            </a:r>
            <a:r>
              <a:rPr lang="en-US" altLang="zh-CN" sz="1600" b="1" dirty="0">
                <a:solidFill>
                  <a:srgbClr val="FF0000"/>
                </a:solidFill>
              </a:rPr>
              <a:t>5</a:t>
            </a:r>
            <a:r>
              <a:rPr lang="zh-CN" altLang="en-US" sz="1600" b="1" dirty="0"/>
              <a:t>的操作，删除成功，说明</a:t>
            </a:r>
            <a:r>
              <a:rPr lang="en-US" altLang="zh-CN" sz="1600" b="1" dirty="0">
                <a:solidFill>
                  <a:schemeClr val="accent1">
                    <a:lumMod val="75000"/>
                  </a:schemeClr>
                </a:solidFill>
              </a:rPr>
              <a:t>5</a:t>
            </a:r>
            <a:r>
              <a:rPr lang="zh-CN" altLang="en-US" sz="1600" b="1" dirty="0">
                <a:solidFill>
                  <a:schemeClr val="accent1">
                    <a:lumMod val="75000"/>
                  </a:schemeClr>
                </a:solidFill>
              </a:rPr>
              <a:t>之前没被处理过</a:t>
            </a:r>
            <a:r>
              <a:rPr lang="zh-CN" altLang="en-US" sz="1600" b="1" dirty="0"/>
              <a:t>，</a:t>
            </a:r>
            <a:r>
              <a:rPr lang="en-US" altLang="zh-CN" sz="1600" b="1" dirty="0" err="1"/>
              <a:t>eachResult</a:t>
            </a:r>
            <a:r>
              <a:rPr lang="zh-CN" altLang="en-US" sz="1600" b="1" dirty="0"/>
              <a:t>重置为</a:t>
            </a:r>
            <a:r>
              <a:rPr lang="en-US" altLang="zh-CN" sz="1600" b="1" dirty="0"/>
              <a:t>1</a:t>
            </a:r>
            <a:r>
              <a:rPr lang="zh-CN" altLang="en-US" sz="1600" b="1" dirty="0"/>
              <a:t>。接着，从</a:t>
            </a:r>
            <a:r>
              <a:rPr lang="en-US" altLang="zh-CN" sz="1600" b="1" dirty="0"/>
              <a:t>5</a:t>
            </a:r>
            <a:r>
              <a:rPr lang="zh-CN" altLang="en-US" sz="1600" b="1" dirty="0"/>
              <a:t>开始递减，发现只有</a:t>
            </a:r>
            <a:r>
              <a:rPr lang="en-US" altLang="zh-CN" sz="1600" b="1" dirty="0"/>
              <a:t>4</a:t>
            </a:r>
            <a:r>
              <a:rPr lang="zh-CN" altLang="en-US" sz="1600" b="1" dirty="0"/>
              <a:t>存在，就</a:t>
            </a:r>
            <a:r>
              <a:rPr lang="zh-CN" altLang="en-US" sz="1600" b="1" dirty="0">
                <a:solidFill>
                  <a:srgbClr val="FF0000"/>
                </a:solidFill>
              </a:rPr>
              <a:t>将</a:t>
            </a:r>
            <a:r>
              <a:rPr lang="en-US" altLang="zh-CN" sz="1600" b="1" dirty="0">
                <a:solidFill>
                  <a:srgbClr val="FF0000"/>
                </a:solidFill>
              </a:rPr>
              <a:t>4</a:t>
            </a:r>
            <a:r>
              <a:rPr lang="zh-CN" altLang="en-US" sz="1600" b="1" dirty="0">
                <a:solidFill>
                  <a:srgbClr val="FF0000"/>
                </a:solidFill>
              </a:rPr>
              <a:t>从</a:t>
            </a:r>
            <a:r>
              <a:rPr lang="en-US" altLang="zh-CN" sz="1600" b="1" dirty="0" err="1">
                <a:solidFill>
                  <a:srgbClr val="FF0000"/>
                </a:solidFill>
              </a:rPr>
              <a:t>numSet</a:t>
            </a:r>
            <a:r>
              <a:rPr lang="zh-CN" altLang="en-US" sz="1600" b="1" dirty="0">
                <a:solidFill>
                  <a:srgbClr val="FF0000"/>
                </a:solidFill>
              </a:rPr>
              <a:t>中删除</a:t>
            </a:r>
            <a:r>
              <a:rPr lang="zh-CN" altLang="en-US" sz="1600" b="1" dirty="0"/>
              <a:t>，</a:t>
            </a:r>
            <a:r>
              <a:rPr lang="en-US" altLang="zh-CN" sz="1600" b="1" dirty="0" err="1"/>
              <a:t>eachResult</a:t>
            </a:r>
            <a:r>
              <a:rPr lang="zh-CN" altLang="en-US" sz="1600" b="1" dirty="0"/>
              <a:t>变为</a:t>
            </a:r>
            <a:r>
              <a:rPr lang="en-US" altLang="zh-CN" sz="1600" b="1" dirty="0"/>
              <a:t>2</a:t>
            </a:r>
            <a:r>
              <a:rPr lang="zh-CN" altLang="en-US" sz="1600" b="1" dirty="0"/>
              <a:t>。接着，从</a:t>
            </a:r>
            <a:r>
              <a:rPr lang="en-US" altLang="zh-CN" sz="1600" b="1" dirty="0"/>
              <a:t>5</a:t>
            </a:r>
            <a:r>
              <a:rPr lang="zh-CN" altLang="en-US" sz="1600" b="1" dirty="0"/>
              <a:t>开始递增，发现只有</a:t>
            </a:r>
            <a:r>
              <a:rPr lang="en-US" altLang="zh-CN" sz="1600" b="1" dirty="0"/>
              <a:t>6</a:t>
            </a:r>
            <a:r>
              <a:rPr lang="zh-CN" altLang="en-US" sz="1600" b="1" dirty="0"/>
              <a:t>存在，就</a:t>
            </a:r>
            <a:r>
              <a:rPr lang="zh-CN" altLang="en-US" sz="1600" b="1" dirty="0">
                <a:solidFill>
                  <a:srgbClr val="FF0000"/>
                </a:solidFill>
              </a:rPr>
              <a:t>将</a:t>
            </a:r>
            <a:r>
              <a:rPr lang="en-US" altLang="zh-CN" sz="1600" b="1" dirty="0">
                <a:solidFill>
                  <a:srgbClr val="FF0000"/>
                </a:solidFill>
              </a:rPr>
              <a:t>6</a:t>
            </a:r>
            <a:r>
              <a:rPr lang="zh-CN" altLang="en-US" sz="1600" b="1" dirty="0">
                <a:solidFill>
                  <a:srgbClr val="FF0000"/>
                </a:solidFill>
              </a:rPr>
              <a:t>从</a:t>
            </a:r>
            <a:r>
              <a:rPr lang="en-US" altLang="zh-CN" sz="1600" b="1" dirty="0" err="1">
                <a:solidFill>
                  <a:srgbClr val="FF0000"/>
                </a:solidFill>
              </a:rPr>
              <a:t>numSet</a:t>
            </a:r>
            <a:r>
              <a:rPr lang="zh-CN" altLang="en-US" sz="1600" b="1" dirty="0">
                <a:solidFill>
                  <a:srgbClr val="FF0000"/>
                </a:solidFill>
              </a:rPr>
              <a:t>中删除</a:t>
            </a:r>
            <a:r>
              <a:rPr lang="zh-CN" altLang="en-US" sz="1600" b="1" dirty="0"/>
              <a:t>，</a:t>
            </a:r>
            <a:r>
              <a:rPr lang="en-US" altLang="zh-CN" sz="1600" b="1" dirty="0" err="1"/>
              <a:t>eachResult</a:t>
            </a:r>
            <a:r>
              <a:rPr lang="zh-CN" altLang="en-US" sz="1600" b="1" dirty="0"/>
              <a:t>变为</a:t>
            </a:r>
            <a:r>
              <a:rPr lang="en-US" altLang="zh-CN" sz="1600" b="1" dirty="0"/>
              <a:t>3</a:t>
            </a:r>
            <a:r>
              <a:rPr lang="zh-CN" altLang="en-US" sz="1600" b="1" dirty="0"/>
              <a:t>。将最大长度更新为</a:t>
            </a:r>
            <a:r>
              <a:rPr lang="en-US" altLang="zh-CN" sz="1600" b="1" dirty="0"/>
              <a:t>3</a:t>
            </a:r>
            <a:r>
              <a:rPr lang="zh-CN" altLang="en-US" sz="1600" b="1" dirty="0"/>
              <a:t>。</a:t>
            </a:r>
            <a:r>
              <a:rPr lang="zh-CN" altLang="en-US" sz="1600" b="1" dirty="0">
                <a:solidFill>
                  <a:srgbClr val="993300"/>
                </a:solidFill>
              </a:rPr>
              <a:t>由于</a:t>
            </a:r>
            <a:r>
              <a:rPr lang="en-US" altLang="zh-CN" sz="1600" b="1" dirty="0" err="1">
                <a:solidFill>
                  <a:srgbClr val="993300"/>
                </a:solidFill>
              </a:rPr>
              <a:t>numSet</a:t>
            </a:r>
            <a:r>
              <a:rPr lang="zh-CN" altLang="en-US" sz="1600" b="1" dirty="0">
                <a:solidFill>
                  <a:srgbClr val="993300"/>
                </a:solidFill>
              </a:rPr>
              <a:t>此时为空，结束遍历</a:t>
            </a:r>
            <a:endParaRPr lang="en-US" altLang="zh-CN" sz="1600" b="1" dirty="0">
              <a:solidFill>
                <a:srgbClr val="993300"/>
              </a:solidFill>
            </a:endParaRPr>
          </a:p>
          <a:p>
            <a:r>
              <a:rPr lang="en-US" altLang="zh-CN" sz="1600" b="1" dirty="0"/>
              <a:t>5 </a:t>
            </a:r>
            <a:r>
              <a:rPr lang="zh-CN" altLang="en-US" sz="1600" b="1" dirty="0">
                <a:solidFill>
                  <a:srgbClr val="009900"/>
                </a:solidFill>
              </a:rPr>
              <a:t>返回最大长度</a:t>
            </a:r>
            <a:r>
              <a:rPr lang="en-US" altLang="zh-CN" sz="1600" b="1" dirty="0">
                <a:solidFill>
                  <a:srgbClr val="009900"/>
                </a:solidFill>
              </a:rPr>
              <a:t>3</a:t>
            </a:r>
            <a:endParaRPr lang="zh-CN" altLang="en-US" sz="1600" b="1" dirty="0">
              <a:solidFill>
                <a:srgbClr val="009900"/>
              </a:solidFill>
            </a:endParaRPr>
          </a:p>
        </p:txBody>
      </p:sp>
      <p:pic>
        <p:nvPicPr>
          <p:cNvPr id="6" name="图片 5">
            <a:extLst>
              <a:ext uri="{FF2B5EF4-FFF2-40B4-BE49-F238E27FC236}">
                <a16:creationId xmlns:a16="http://schemas.microsoft.com/office/drawing/2014/main" id="{46BABF9F-CE6F-47E5-A738-4D8F3E701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146" y="0"/>
            <a:ext cx="4557854" cy="6858000"/>
          </a:xfrm>
          <a:prstGeom prst="rect">
            <a:avLst/>
          </a:prstGeom>
        </p:spPr>
      </p:pic>
    </p:spTree>
    <p:extLst>
      <p:ext uri="{BB962C8B-B14F-4D97-AF65-F5344CB8AC3E}">
        <p14:creationId xmlns:p14="http://schemas.microsoft.com/office/powerpoint/2010/main" val="2993758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57057" y="371285"/>
            <a:ext cx="6542104" cy="5679628"/>
          </a:xfrm>
        </p:spPr>
        <p:txBody>
          <a:bodyPr/>
          <a:lstStyle/>
          <a:p>
            <a:r>
              <a:rPr lang="en-US" altLang="zh-CN" sz="2400" b="1" cap="none"/>
              <a:t>463. Island Perimeter</a:t>
            </a:r>
            <a:endParaRPr lang="zh-CN" altLang="en-US" cap="none"/>
          </a:p>
        </p:txBody>
      </p:sp>
      <p:pic>
        <p:nvPicPr>
          <p:cNvPr id="4" name="图片 3">
            <a:extLst>
              <a:ext uri="{FF2B5EF4-FFF2-40B4-BE49-F238E27FC236}">
                <a16:creationId xmlns:a16="http://schemas.microsoft.com/office/drawing/2014/main" id="{AC5BC569-5E2C-4098-A050-7AE371EFF8E7}"/>
              </a:ext>
            </a:extLst>
          </p:cNvPr>
          <p:cNvPicPr>
            <a:picLocks noChangeAspect="1"/>
          </p:cNvPicPr>
          <p:nvPr/>
        </p:nvPicPr>
        <p:blipFill>
          <a:blip r:embed="rId2"/>
          <a:stretch>
            <a:fillRect/>
          </a:stretch>
        </p:blipFill>
        <p:spPr>
          <a:xfrm>
            <a:off x="157056" y="807087"/>
            <a:ext cx="11941827" cy="1936113"/>
          </a:xfrm>
          <a:prstGeom prst="rect">
            <a:avLst/>
          </a:prstGeom>
        </p:spPr>
      </p:pic>
      <p:pic>
        <p:nvPicPr>
          <p:cNvPr id="5" name="图片 4">
            <a:extLst>
              <a:ext uri="{FF2B5EF4-FFF2-40B4-BE49-F238E27FC236}">
                <a16:creationId xmlns:a16="http://schemas.microsoft.com/office/drawing/2014/main" id="{27002C29-E1A8-4137-A031-4F757CDB583C}"/>
              </a:ext>
            </a:extLst>
          </p:cNvPr>
          <p:cNvPicPr>
            <a:picLocks noChangeAspect="1"/>
          </p:cNvPicPr>
          <p:nvPr/>
        </p:nvPicPr>
        <p:blipFill>
          <a:blip r:embed="rId3"/>
          <a:stretch>
            <a:fillRect/>
          </a:stretch>
        </p:blipFill>
        <p:spPr>
          <a:xfrm>
            <a:off x="157055" y="2743200"/>
            <a:ext cx="3685234" cy="4114800"/>
          </a:xfrm>
          <a:prstGeom prst="rect">
            <a:avLst/>
          </a:prstGeom>
        </p:spPr>
      </p:pic>
      <p:pic>
        <p:nvPicPr>
          <p:cNvPr id="6" name="图片 5">
            <a:extLst>
              <a:ext uri="{FF2B5EF4-FFF2-40B4-BE49-F238E27FC236}">
                <a16:creationId xmlns:a16="http://schemas.microsoft.com/office/drawing/2014/main" id="{A044ACAD-E128-4119-A1EF-6A0087F817E4}"/>
              </a:ext>
            </a:extLst>
          </p:cNvPr>
          <p:cNvPicPr>
            <a:picLocks noChangeAspect="1"/>
          </p:cNvPicPr>
          <p:nvPr/>
        </p:nvPicPr>
        <p:blipFill>
          <a:blip r:embed="rId4"/>
          <a:stretch>
            <a:fillRect/>
          </a:stretch>
        </p:blipFill>
        <p:spPr>
          <a:xfrm>
            <a:off x="3842289" y="2792438"/>
            <a:ext cx="8131124" cy="4065562"/>
          </a:xfrm>
          <a:prstGeom prst="rect">
            <a:avLst/>
          </a:prstGeom>
        </p:spPr>
      </p:pic>
    </p:spTree>
    <p:extLst>
      <p:ext uri="{BB962C8B-B14F-4D97-AF65-F5344CB8AC3E}">
        <p14:creationId xmlns:p14="http://schemas.microsoft.com/office/powerpoint/2010/main" val="3935403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463. Island Perimeter</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5917185" cy="8679299"/>
          </a:xfrm>
          <a:prstGeom prst="rect">
            <a:avLst/>
          </a:prstGeom>
        </p:spPr>
        <p:txBody>
          <a:bodyPr wrap="square">
            <a:spAutoFit/>
          </a:bodyPr>
          <a:lstStyle/>
          <a:p>
            <a:r>
              <a:rPr lang="zh-CN" altLang="en-US" b="1" dirty="0"/>
              <a:t>解法：</a:t>
            </a:r>
            <a:r>
              <a:rPr lang="zh-CN" altLang="en-US" b="1" dirty="0">
                <a:solidFill>
                  <a:srgbClr val="0000CC"/>
                </a:solidFill>
              </a:rPr>
              <a:t>两层遍历</a:t>
            </a:r>
            <a:r>
              <a:rPr lang="zh-CN" altLang="en-US" b="1" dirty="0"/>
              <a:t>（时间复杂度</a:t>
            </a:r>
            <a:r>
              <a:rPr lang="en-US" altLang="zh-CN" b="1" dirty="0"/>
              <a:t>O(n^2)</a:t>
            </a:r>
            <a:r>
              <a:rPr lang="zh-CN" altLang="en-US" b="1" dirty="0"/>
              <a:t>，空间复杂度</a:t>
            </a:r>
            <a:r>
              <a:rPr lang="en-US" altLang="zh-CN" b="1" dirty="0"/>
              <a:t>O(1)</a:t>
            </a:r>
            <a:r>
              <a:rPr lang="zh-CN" altLang="en-US" b="1" dirty="0"/>
              <a:t>）</a:t>
            </a:r>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r>
              <a:rPr lang="zh-CN" altLang="en-US" b="1" dirty="0"/>
              <a:t>从左上到右下，逐行遍历每一个元素：</a:t>
            </a:r>
          </a:p>
          <a:p>
            <a:r>
              <a:rPr lang="zh-CN" altLang="en-US" b="1" dirty="0">
                <a:solidFill>
                  <a:srgbClr val="CC6600"/>
                </a:solidFill>
              </a:rPr>
              <a:t>当前元素为</a:t>
            </a:r>
            <a:r>
              <a:rPr lang="en-US" altLang="zh-CN" b="1" dirty="0">
                <a:solidFill>
                  <a:srgbClr val="CC6600"/>
                </a:solidFill>
              </a:rPr>
              <a:t>1</a:t>
            </a:r>
            <a:r>
              <a:rPr lang="zh-CN" altLang="en-US" b="1" dirty="0"/>
              <a:t>，</a:t>
            </a:r>
            <a:r>
              <a:rPr lang="en-US" altLang="zh-CN" b="1" dirty="0" err="1"/>
              <a:t>oneAmount</a:t>
            </a:r>
            <a:r>
              <a:rPr lang="en-US" altLang="zh-CN" b="1" dirty="0"/>
              <a:t>++</a:t>
            </a:r>
            <a:r>
              <a:rPr lang="zh-CN" altLang="en-US" b="1" dirty="0"/>
              <a:t>，所在方格对应四条边，计算周长时，</a:t>
            </a:r>
            <a:r>
              <a:rPr lang="zh-CN" altLang="en-US" b="1" dirty="0">
                <a:solidFill>
                  <a:srgbClr val="CC6600"/>
                </a:solidFill>
              </a:rPr>
              <a:t>加上</a:t>
            </a:r>
            <a:r>
              <a:rPr lang="en-US" altLang="zh-CN" b="1" dirty="0">
                <a:solidFill>
                  <a:srgbClr val="CC6600"/>
                </a:solidFill>
              </a:rPr>
              <a:t>4</a:t>
            </a:r>
            <a:r>
              <a:rPr lang="zh-CN" altLang="en-US" b="1" dirty="0">
                <a:solidFill>
                  <a:srgbClr val="CC6600"/>
                </a:solidFill>
              </a:rPr>
              <a:t>条边</a:t>
            </a:r>
            <a:r>
              <a:rPr lang="zh-CN" altLang="en-US" b="1" dirty="0"/>
              <a:t>。</a:t>
            </a:r>
          </a:p>
          <a:p>
            <a:r>
              <a:rPr lang="zh-CN" altLang="en-US" b="1" dirty="0">
                <a:solidFill>
                  <a:srgbClr val="9900CC"/>
                </a:solidFill>
              </a:rPr>
              <a:t>当前元素为</a:t>
            </a:r>
            <a:r>
              <a:rPr lang="en-US" altLang="zh-CN" b="1" dirty="0">
                <a:solidFill>
                  <a:srgbClr val="9900CC"/>
                </a:solidFill>
              </a:rPr>
              <a:t>1</a:t>
            </a:r>
            <a:r>
              <a:rPr lang="zh-CN" altLang="en-US" b="1" dirty="0">
                <a:solidFill>
                  <a:srgbClr val="9900CC"/>
                </a:solidFill>
              </a:rPr>
              <a:t>，且右边相邻元素为</a:t>
            </a:r>
            <a:r>
              <a:rPr lang="en-US" altLang="zh-CN" b="1" dirty="0">
                <a:solidFill>
                  <a:srgbClr val="9900CC"/>
                </a:solidFill>
              </a:rPr>
              <a:t>1</a:t>
            </a:r>
            <a:r>
              <a:rPr lang="zh-CN" altLang="en-US" b="1" dirty="0"/>
              <a:t>，</a:t>
            </a:r>
            <a:r>
              <a:rPr lang="en-US" altLang="zh-CN" b="1" dirty="0" err="1"/>
              <a:t>neighborAmount</a:t>
            </a:r>
            <a:r>
              <a:rPr lang="en-US" altLang="zh-CN" b="1" dirty="0"/>
              <a:t>++</a:t>
            </a:r>
            <a:r>
              <a:rPr lang="zh-CN" altLang="en-US" b="1" dirty="0"/>
              <a:t>，计算周长时，</a:t>
            </a:r>
            <a:r>
              <a:rPr lang="zh-CN" altLang="en-US" b="1" dirty="0">
                <a:solidFill>
                  <a:srgbClr val="9900CC"/>
                </a:solidFill>
              </a:rPr>
              <a:t>去掉两条边</a:t>
            </a:r>
            <a:r>
              <a:rPr lang="zh-CN" altLang="en-US" b="1" dirty="0"/>
              <a:t>。</a:t>
            </a:r>
          </a:p>
          <a:p>
            <a:r>
              <a:rPr lang="zh-CN" altLang="en-US" b="1" dirty="0">
                <a:solidFill>
                  <a:srgbClr val="0070C0"/>
                </a:solidFill>
              </a:rPr>
              <a:t>当前元素为</a:t>
            </a:r>
            <a:r>
              <a:rPr lang="en-US" altLang="zh-CN" b="1" dirty="0">
                <a:solidFill>
                  <a:srgbClr val="0070C0"/>
                </a:solidFill>
              </a:rPr>
              <a:t>1</a:t>
            </a:r>
            <a:r>
              <a:rPr lang="zh-CN" altLang="en-US" b="1" dirty="0">
                <a:solidFill>
                  <a:srgbClr val="0070C0"/>
                </a:solidFill>
              </a:rPr>
              <a:t>，且下方相邻元素为</a:t>
            </a:r>
            <a:r>
              <a:rPr lang="en-US" altLang="zh-CN" b="1" dirty="0">
                <a:solidFill>
                  <a:srgbClr val="0070C0"/>
                </a:solidFill>
              </a:rPr>
              <a:t>1</a:t>
            </a:r>
            <a:r>
              <a:rPr lang="zh-CN" altLang="en-US" b="1" dirty="0"/>
              <a:t>，</a:t>
            </a:r>
            <a:r>
              <a:rPr lang="en-US" altLang="zh-CN" b="1" dirty="0" err="1"/>
              <a:t>neighborAmount</a:t>
            </a:r>
            <a:r>
              <a:rPr lang="en-US" altLang="zh-CN" b="1" dirty="0"/>
              <a:t>++</a:t>
            </a:r>
            <a:r>
              <a:rPr lang="zh-CN" altLang="en-US" b="1" dirty="0"/>
              <a:t>，计算周长时，</a:t>
            </a:r>
            <a:r>
              <a:rPr lang="zh-CN" altLang="en-US" b="1" dirty="0">
                <a:solidFill>
                  <a:srgbClr val="0070C0"/>
                </a:solidFill>
              </a:rPr>
              <a:t>去掉两条边</a:t>
            </a:r>
            <a:r>
              <a:rPr lang="zh-CN" altLang="en-US" b="1" dirty="0"/>
              <a:t>。</a:t>
            </a:r>
          </a:p>
          <a:p>
            <a:r>
              <a:rPr lang="zh-CN" altLang="en-US" b="1" dirty="0">
                <a:solidFill>
                  <a:srgbClr val="FF0066"/>
                </a:solidFill>
              </a:rPr>
              <a:t>只考虑右方和下方相邻的</a:t>
            </a:r>
            <a:r>
              <a:rPr lang="en-US" altLang="zh-CN" b="1" dirty="0">
                <a:solidFill>
                  <a:srgbClr val="FF0066"/>
                </a:solidFill>
              </a:rPr>
              <a:t>1</a:t>
            </a:r>
            <a:r>
              <a:rPr lang="zh-CN" altLang="en-US" b="1" dirty="0">
                <a:solidFill>
                  <a:srgbClr val="FF0066"/>
                </a:solidFill>
              </a:rPr>
              <a:t>，是为了避免重复计数</a:t>
            </a:r>
            <a:r>
              <a:rPr lang="zh-CN" altLang="en-US" b="1" dirty="0"/>
              <a:t>。</a:t>
            </a:r>
          </a:p>
          <a:p>
            <a:r>
              <a:rPr lang="zh-CN" altLang="en-US" b="1" dirty="0"/>
              <a:t>从而，</a:t>
            </a:r>
            <a:r>
              <a:rPr lang="zh-CN" altLang="en-US" b="1" dirty="0">
                <a:solidFill>
                  <a:srgbClr val="009900"/>
                </a:solidFill>
              </a:rPr>
              <a:t>周长 </a:t>
            </a:r>
            <a:r>
              <a:rPr lang="en-US" altLang="zh-CN" b="1" dirty="0">
                <a:solidFill>
                  <a:srgbClr val="009900"/>
                </a:solidFill>
              </a:rPr>
              <a:t>= </a:t>
            </a:r>
            <a:r>
              <a:rPr lang="en-US" altLang="zh-CN" b="1" dirty="0" err="1">
                <a:solidFill>
                  <a:srgbClr val="009900"/>
                </a:solidFill>
              </a:rPr>
              <a:t>oneAmount</a:t>
            </a:r>
            <a:r>
              <a:rPr lang="en-US" altLang="zh-CN" b="1" dirty="0">
                <a:solidFill>
                  <a:srgbClr val="009900"/>
                </a:solidFill>
              </a:rPr>
              <a:t>*4 – </a:t>
            </a:r>
            <a:r>
              <a:rPr lang="en-US" altLang="zh-CN" b="1" dirty="0" err="1">
                <a:solidFill>
                  <a:srgbClr val="009900"/>
                </a:solidFill>
              </a:rPr>
              <a:t>neighborAmount</a:t>
            </a:r>
            <a:r>
              <a:rPr lang="en-US" altLang="zh-CN" b="1" dirty="0">
                <a:solidFill>
                  <a:srgbClr val="009900"/>
                </a:solidFill>
              </a:rPr>
              <a:t>*2</a:t>
            </a:r>
            <a:r>
              <a:rPr lang="zh-CN" altLang="en-US" b="1" dirty="0"/>
              <a:t>。</a:t>
            </a:r>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p:txBody>
      </p:sp>
      <p:pic>
        <p:nvPicPr>
          <p:cNvPr id="5" name="图片 4" descr="D:\QQInfo\343928579\Image\C2C\EO@VWO(_IG8CY(]FW`Q{_JU.png">
            <a:extLst>
              <a:ext uri="{FF2B5EF4-FFF2-40B4-BE49-F238E27FC236}">
                <a16:creationId xmlns:a16="http://schemas.microsoft.com/office/drawing/2014/main" id="{0A5792CD-4DE8-433E-981C-F9F7C0E998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1592" y="1037668"/>
            <a:ext cx="2333625" cy="2324100"/>
          </a:xfrm>
          <a:prstGeom prst="rect">
            <a:avLst/>
          </a:prstGeom>
          <a:noFill/>
          <a:ln>
            <a:noFill/>
          </a:ln>
        </p:spPr>
      </p:pic>
      <p:pic>
        <p:nvPicPr>
          <p:cNvPr id="6" name="图片 5">
            <a:extLst>
              <a:ext uri="{FF2B5EF4-FFF2-40B4-BE49-F238E27FC236}">
                <a16:creationId xmlns:a16="http://schemas.microsoft.com/office/drawing/2014/main" id="{19347585-91DF-4F3D-AA81-D26E79AA10B7}"/>
              </a:ext>
            </a:extLst>
          </p:cNvPr>
          <p:cNvPicPr>
            <a:picLocks noChangeAspect="1"/>
          </p:cNvPicPr>
          <p:nvPr/>
        </p:nvPicPr>
        <p:blipFill>
          <a:blip r:embed="rId3"/>
          <a:stretch>
            <a:fillRect/>
          </a:stretch>
        </p:blipFill>
        <p:spPr>
          <a:xfrm>
            <a:off x="5917184" y="294108"/>
            <a:ext cx="6274816" cy="6199862"/>
          </a:xfrm>
          <a:prstGeom prst="rect">
            <a:avLst/>
          </a:prstGeom>
        </p:spPr>
      </p:pic>
    </p:spTree>
    <p:extLst>
      <p:ext uri="{BB962C8B-B14F-4D97-AF65-F5344CB8AC3E}">
        <p14:creationId xmlns:p14="http://schemas.microsoft.com/office/powerpoint/2010/main" val="1406820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29167" y="138164"/>
            <a:ext cx="4023360" cy="42906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42990" y="589186"/>
            <a:ext cx="6542104" cy="5679628"/>
          </a:xfrm>
        </p:spPr>
        <p:txBody>
          <a:bodyPr/>
          <a:lstStyle/>
          <a:p>
            <a:r>
              <a:rPr lang="en-US" altLang="zh-CN" sz="2400" b="1" cap="none"/>
              <a:t>877. Stone Game</a:t>
            </a:r>
            <a:endParaRPr lang="zh-CN" altLang="en-US" cap="none"/>
          </a:p>
        </p:txBody>
      </p:sp>
      <p:pic>
        <p:nvPicPr>
          <p:cNvPr id="4" name="图片 3">
            <a:extLst>
              <a:ext uri="{FF2B5EF4-FFF2-40B4-BE49-F238E27FC236}">
                <a16:creationId xmlns:a16="http://schemas.microsoft.com/office/drawing/2014/main" id="{22A92BB3-30E2-43BB-B75E-0EE0987C280C}"/>
              </a:ext>
            </a:extLst>
          </p:cNvPr>
          <p:cNvPicPr>
            <a:picLocks noChangeAspect="1"/>
          </p:cNvPicPr>
          <p:nvPr/>
        </p:nvPicPr>
        <p:blipFill>
          <a:blip r:embed="rId2"/>
          <a:stretch>
            <a:fillRect/>
          </a:stretch>
        </p:blipFill>
        <p:spPr>
          <a:xfrm>
            <a:off x="142990" y="1134808"/>
            <a:ext cx="11518429" cy="2294192"/>
          </a:xfrm>
          <a:prstGeom prst="rect">
            <a:avLst/>
          </a:prstGeom>
        </p:spPr>
      </p:pic>
      <p:pic>
        <p:nvPicPr>
          <p:cNvPr id="5" name="图片 4">
            <a:extLst>
              <a:ext uri="{FF2B5EF4-FFF2-40B4-BE49-F238E27FC236}">
                <a16:creationId xmlns:a16="http://schemas.microsoft.com/office/drawing/2014/main" id="{F2F0046D-B7CE-45B1-8330-5A5FB62502A4}"/>
              </a:ext>
            </a:extLst>
          </p:cNvPr>
          <p:cNvPicPr>
            <a:picLocks noChangeAspect="1"/>
          </p:cNvPicPr>
          <p:nvPr/>
        </p:nvPicPr>
        <p:blipFill>
          <a:blip r:embed="rId3"/>
          <a:stretch>
            <a:fillRect/>
          </a:stretch>
        </p:blipFill>
        <p:spPr>
          <a:xfrm>
            <a:off x="142989" y="3450957"/>
            <a:ext cx="11518429" cy="3385436"/>
          </a:xfrm>
          <a:prstGeom prst="rect">
            <a:avLst/>
          </a:prstGeom>
        </p:spPr>
      </p:pic>
      <p:pic>
        <p:nvPicPr>
          <p:cNvPr id="6" name="图片 5">
            <a:extLst>
              <a:ext uri="{FF2B5EF4-FFF2-40B4-BE49-F238E27FC236}">
                <a16:creationId xmlns:a16="http://schemas.microsoft.com/office/drawing/2014/main" id="{AE2CD2BA-DDA4-4152-934C-DE60167EF1FC}"/>
              </a:ext>
            </a:extLst>
          </p:cNvPr>
          <p:cNvPicPr>
            <a:picLocks noChangeAspect="1"/>
          </p:cNvPicPr>
          <p:nvPr/>
        </p:nvPicPr>
        <p:blipFill>
          <a:blip r:embed="rId4"/>
          <a:stretch>
            <a:fillRect/>
          </a:stretch>
        </p:blipFill>
        <p:spPr>
          <a:xfrm>
            <a:off x="8022567" y="3064332"/>
            <a:ext cx="3638852" cy="2079343"/>
          </a:xfrm>
          <a:prstGeom prst="rect">
            <a:avLst/>
          </a:prstGeom>
        </p:spPr>
      </p:pic>
    </p:spTree>
    <p:extLst>
      <p:ext uri="{BB962C8B-B14F-4D97-AF65-F5344CB8AC3E}">
        <p14:creationId xmlns:p14="http://schemas.microsoft.com/office/powerpoint/2010/main" val="400706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877. Stone Game</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457072" cy="4524315"/>
          </a:xfrm>
          <a:prstGeom prst="rect">
            <a:avLst/>
          </a:prstGeom>
        </p:spPr>
        <p:txBody>
          <a:bodyPr wrap="square">
            <a:spAutoFit/>
          </a:bodyPr>
          <a:lstStyle/>
          <a:p>
            <a:r>
              <a:rPr lang="zh-CN" altLang="en-US" b="1" dirty="0"/>
              <a:t>解法：</a:t>
            </a:r>
            <a:r>
              <a:rPr lang="zh-CN" altLang="en-US" b="1" dirty="0">
                <a:solidFill>
                  <a:srgbClr val="0000CC"/>
                </a:solidFill>
              </a:rPr>
              <a:t>黑白相间涂色（演绎法）</a:t>
            </a:r>
            <a:r>
              <a:rPr lang="zh-CN" altLang="en-US" b="1" dirty="0"/>
              <a:t>（时间复杂度</a:t>
            </a:r>
            <a:r>
              <a:rPr lang="en-US" altLang="zh-CN" b="1" dirty="0"/>
              <a:t>O(1)</a:t>
            </a:r>
            <a:r>
              <a:rPr lang="zh-CN" altLang="en-US" b="1" dirty="0"/>
              <a:t>，空间复杂度</a:t>
            </a:r>
            <a:r>
              <a:rPr lang="en-US" altLang="zh-CN" b="1" dirty="0"/>
              <a:t>O(1)</a:t>
            </a:r>
            <a:r>
              <a:rPr lang="zh-CN" altLang="en-US" b="1" dirty="0"/>
              <a:t>）</a:t>
            </a:r>
          </a:p>
          <a:p>
            <a:r>
              <a:rPr lang="zh-CN" altLang="en-US" b="1" dirty="0"/>
              <a:t>题目有两个关键的信息：</a:t>
            </a:r>
          </a:p>
          <a:p>
            <a:r>
              <a:rPr lang="en-US" altLang="zh-CN" b="1" dirty="0"/>
              <a:t>1</a:t>
            </a:r>
            <a:r>
              <a:rPr lang="zh-CN" altLang="en-US" b="1" dirty="0"/>
              <a:t>、</a:t>
            </a:r>
            <a:r>
              <a:rPr lang="zh-CN" altLang="en-US" b="1" dirty="0">
                <a:solidFill>
                  <a:srgbClr val="0000CC"/>
                </a:solidFill>
              </a:rPr>
              <a:t>数组元素</a:t>
            </a:r>
            <a:r>
              <a:rPr lang="zh-CN" altLang="en-US" b="1" dirty="0">
                <a:solidFill>
                  <a:srgbClr val="009900"/>
                </a:solidFill>
              </a:rPr>
              <a:t>个数</a:t>
            </a:r>
            <a:r>
              <a:rPr lang="zh-CN" altLang="en-US" b="1" dirty="0">
                <a:solidFill>
                  <a:srgbClr val="0000CC"/>
                </a:solidFill>
              </a:rPr>
              <a:t>为</a:t>
            </a:r>
            <a:r>
              <a:rPr lang="zh-CN" altLang="en-US" b="1" dirty="0">
                <a:solidFill>
                  <a:srgbClr val="FF0066"/>
                </a:solidFill>
              </a:rPr>
              <a:t>偶数</a:t>
            </a:r>
          </a:p>
          <a:p>
            <a:r>
              <a:rPr lang="en-US" altLang="zh-CN" b="1" dirty="0"/>
              <a:t>2</a:t>
            </a:r>
            <a:r>
              <a:rPr lang="zh-CN" altLang="en-US" b="1" dirty="0"/>
              <a:t>、</a:t>
            </a:r>
            <a:r>
              <a:rPr lang="zh-CN" altLang="en-US" b="1" dirty="0">
                <a:solidFill>
                  <a:srgbClr val="0000CC"/>
                </a:solidFill>
              </a:rPr>
              <a:t>数组元素的</a:t>
            </a:r>
            <a:r>
              <a:rPr lang="zh-CN" altLang="en-US" b="1" dirty="0">
                <a:solidFill>
                  <a:srgbClr val="009900"/>
                </a:solidFill>
              </a:rPr>
              <a:t>和</a:t>
            </a:r>
            <a:r>
              <a:rPr lang="zh-CN" altLang="en-US" b="1" dirty="0">
                <a:solidFill>
                  <a:srgbClr val="0000CC"/>
                </a:solidFill>
              </a:rPr>
              <a:t>为</a:t>
            </a:r>
            <a:r>
              <a:rPr lang="zh-CN" altLang="en-US" b="1" dirty="0">
                <a:solidFill>
                  <a:srgbClr val="FF0066"/>
                </a:solidFill>
              </a:rPr>
              <a:t>奇数</a:t>
            </a:r>
          </a:p>
          <a:p>
            <a:r>
              <a:rPr lang="zh-CN" altLang="en-US" b="1" dirty="0"/>
              <a:t>从而，将数组按序依次进行黑白相间涂色。则有：（</a:t>
            </a:r>
            <a:r>
              <a:rPr lang="en-US" altLang="zh-CN" b="1" dirty="0"/>
              <a:t>A</a:t>
            </a:r>
            <a:r>
              <a:rPr lang="zh-CN" altLang="en-US" b="1" dirty="0"/>
              <a:t>代表黑色，</a:t>
            </a:r>
            <a:r>
              <a:rPr lang="en-US" altLang="zh-CN" b="1" dirty="0"/>
              <a:t>B</a:t>
            </a:r>
            <a:r>
              <a:rPr lang="zh-CN" altLang="en-US" b="1" dirty="0"/>
              <a:t>代表白色）</a:t>
            </a:r>
          </a:p>
          <a:p>
            <a:r>
              <a:rPr lang="en-US" altLang="zh-CN" b="1" dirty="0"/>
              <a:t>ABABABAB</a:t>
            </a:r>
          </a:p>
          <a:p>
            <a:r>
              <a:rPr lang="zh-CN" altLang="en-US" b="1" dirty="0">
                <a:solidFill>
                  <a:srgbClr val="CC6600"/>
                </a:solidFill>
              </a:rPr>
              <a:t>情形一</a:t>
            </a:r>
            <a:r>
              <a:rPr lang="zh-CN" altLang="en-US" b="1" dirty="0"/>
              <a:t>：甲选择了</a:t>
            </a:r>
            <a:r>
              <a:rPr lang="en-US" altLang="zh-CN" b="1" dirty="0"/>
              <a:t>A</a:t>
            </a:r>
            <a:r>
              <a:rPr lang="zh-CN" altLang="en-US" b="1" dirty="0"/>
              <a:t>，则剩下数组为</a:t>
            </a:r>
            <a:r>
              <a:rPr lang="en-US" altLang="zh-CN" b="1" dirty="0"/>
              <a:t>BABABAB</a:t>
            </a:r>
            <a:r>
              <a:rPr lang="zh-CN" altLang="en-US" b="1" dirty="0"/>
              <a:t>，乙只能选择</a:t>
            </a:r>
            <a:r>
              <a:rPr lang="en-US" altLang="zh-CN" b="1" dirty="0"/>
              <a:t>B</a:t>
            </a:r>
            <a:r>
              <a:rPr lang="zh-CN" altLang="en-US" b="1" dirty="0"/>
              <a:t>。然后，甲继续选择</a:t>
            </a:r>
            <a:r>
              <a:rPr lang="en-US" altLang="zh-CN" b="1" dirty="0"/>
              <a:t>A</a:t>
            </a:r>
            <a:r>
              <a:rPr lang="zh-CN" altLang="en-US" b="1" dirty="0"/>
              <a:t>，乙依然只能选择</a:t>
            </a:r>
            <a:r>
              <a:rPr lang="en-US" altLang="zh-CN" b="1" dirty="0"/>
              <a:t>B</a:t>
            </a:r>
            <a:r>
              <a:rPr lang="zh-CN" altLang="en-US" b="1" dirty="0"/>
              <a:t>。从而，确保所有</a:t>
            </a:r>
            <a:r>
              <a:rPr lang="en-US" altLang="zh-CN" b="1" dirty="0"/>
              <a:t>A</a:t>
            </a:r>
            <a:r>
              <a:rPr lang="zh-CN" altLang="en-US" b="1" dirty="0"/>
              <a:t>都被甲选走，所有</a:t>
            </a:r>
            <a:r>
              <a:rPr lang="en-US" altLang="zh-CN" b="1" dirty="0"/>
              <a:t>B</a:t>
            </a:r>
            <a:r>
              <a:rPr lang="zh-CN" altLang="en-US" b="1" dirty="0"/>
              <a:t>都被乙选走。</a:t>
            </a:r>
          </a:p>
          <a:p>
            <a:r>
              <a:rPr lang="zh-CN" altLang="en-US" b="1" dirty="0">
                <a:solidFill>
                  <a:srgbClr val="CC6600"/>
                </a:solidFill>
              </a:rPr>
              <a:t>情形二</a:t>
            </a:r>
            <a:r>
              <a:rPr lang="zh-CN" altLang="en-US" b="1" dirty="0"/>
              <a:t>：甲选择了</a:t>
            </a:r>
            <a:r>
              <a:rPr lang="en-US" altLang="zh-CN" b="1" dirty="0"/>
              <a:t>B</a:t>
            </a:r>
            <a:r>
              <a:rPr lang="zh-CN" altLang="en-US" b="1" dirty="0"/>
              <a:t>，则剩下的数组为</a:t>
            </a:r>
            <a:r>
              <a:rPr lang="en-US" altLang="zh-CN" b="1" dirty="0"/>
              <a:t>ABABABA</a:t>
            </a:r>
            <a:r>
              <a:rPr lang="zh-CN" altLang="en-US" b="1" dirty="0"/>
              <a:t>，乙只能选择</a:t>
            </a:r>
            <a:r>
              <a:rPr lang="en-US" altLang="zh-CN" b="1" dirty="0"/>
              <a:t>A</a:t>
            </a:r>
            <a:r>
              <a:rPr lang="zh-CN" altLang="en-US" b="1" dirty="0"/>
              <a:t>。如此往复，确保所有</a:t>
            </a:r>
            <a:r>
              <a:rPr lang="en-US" altLang="zh-CN" b="1" dirty="0"/>
              <a:t>B</a:t>
            </a:r>
            <a:r>
              <a:rPr lang="zh-CN" altLang="en-US" b="1" dirty="0"/>
              <a:t>都被甲选走，所有</a:t>
            </a:r>
            <a:r>
              <a:rPr lang="en-US" altLang="zh-CN" b="1" dirty="0"/>
              <a:t>A</a:t>
            </a:r>
            <a:r>
              <a:rPr lang="zh-CN" altLang="en-US" b="1" dirty="0"/>
              <a:t>都被乙选走。</a:t>
            </a:r>
          </a:p>
          <a:p>
            <a:r>
              <a:rPr lang="zh-CN" altLang="en-US" b="1" dirty="0">
                <a:solidFill>
                  <a:srgbClr val="0000CC"/>
                </a:solidFill>
              </a:rPr>
              <a:t>数组元素的和为奇数，则说明所有</a:t>
            </a:r>
            <a:r>
              <a:rPr lang="en-US" altLang="zh-CN" b="1" dirty="0">
                <a:solidFill>
                  <a:srgbClr val="0000CC"/>
                </a:solidFill>
              </a:rPr>
              <a:t>A</a:t>
            </a:r>
            <a:r>
              <a:rPr lang="zh-CN" altLang="en-US" b="1" dirty="0">
                <a:solidFill>
                  <a:srgbClr val="0000CC"/>
                </a:solidFill>
              </a:rPr>
              <a:t>的和大于所有</a:t>
            </a:r>
            <a:r>
              <a:rPr lang="en-US" altLang="zh-CN" b="1" dirty="0">
                <a:solidFill>
                  <a:srgbClr val="0000CC"/>
                </a:solidFill>
              </a:rPr>
              <a:t>B</a:t>
            </a:r>
            <a:r>
              <a:rPr lang="zh-CN" altLang="en-US" b="1" dirty="0">
                <a:solidFill>
                  <a:srgbClr val="0000CC"/>
                </a:solidFill>
              </a:rPr>
              <a:t>的和，或者所有</a:t>
            </a:r>
            <a:r>
              <a:rPr lang="en-US" altLang="zh-CN" b="1" dirty="0">
                <a:solidFill>
                  <a:srgbClr val="0000CC"/>
                </a:solidFill>
              </a:rPr>
              <a:t>A</a:t>
            </a:r>
            <a:r>
              <a:rPr lang="zh-CN" altLang="en-US" b="1" dirty="0">
                <a:solidFill>
                  <a:srgbClr val="0000CC"/>
                </a:solidFill>
              </a:rPr>
              <a:t>的和小于所有</a:t>
            </a:r>
            <a:r>
              <a:rPr lang="en-US" altLang="zh-CN" b="1" dirty="0">
                <a:solidFill>
                  <a:srgbClr val="0000CC"/>
                </a:solidFill>
              </a:rPr>
              <a:t>B</a:t>
            </a:r>
            <a:r>
              <a:rPr lang="zh-CN" altLang="en-US" b="1" dirty="0">
                <a:solidFill>
                  <a:srgbClr val="0000CC"/>
                </a:solidFill>
              </a:rPr>
              <a:t>的和。</a:t>
            </a:r>
            <a:r>
              <a:rPr lang="zh-CN" altLang="en-US" b="1" dirty="0"/>
              <a:t>所以，</a:t>
            </a:r>
            <a:r>
              <a:rPr lang="zh-CN" altLang="en-US" b="1" dirty="0">
                <a:solidFill>
                  <a:srgbClr val="9900CC"/>
                </a:solidFill>
              </a:rPr>
              <a:t>谁的值大，甲就选谁</a:t>
            </a:r>
            <a:r>
              <a:rPr lang="zh-CN" altLang="en-US" b="1" dirty="0"/>
              <a:t>。</a:t>
            </a:r>
          </a:p>
          <a:p>
            <a:r>
              <a:rPr lang="zh-CN" altLang="en-US" b="1" dirty="0"/>
              <a:t>综上所述，</a:t>
            </a:r>
            <a:r>
              <a:rPr lang="zh-CN" altLang="en-US" b="1" dirty="0">
                <a:solidFill>
                  <a:srgbClr val="009900"/>
                </a:solidFill>
              </a:rPr>
              <a:t>甲必胜</a:t>
            </a:r>
            <a:r>
              <a:rPr lang="zh-CN" altLang="en-US" b="1" dirty="0"/>
              <a:t>。</a:t>
            </a:r>
          </a:p>
        </p:txBody>
      </p:sp>
      <p:pic>
        <p:nvPicPr>
          <p:cNvPr id="5" name="图片 4">
            <a:extLst>
              <a:ext uri="{FF2B5EF4-FFF2-40B4-BE49-F238E27FC236}">
                <a16:creationId xmlns:a16="http://schemas.microsoft.com/office/drawing/2014/main" id="{D6F7A5AE-0184-4F86-9805-3EFE74C31E64}"/>
              </a:ext>
            </a:extLst>
          </p:cNvPr>
          <p:cNvPicPr>
            <a:picLocks noChangeAspect="1"/>
          </p:cNvPicPr>
          <p:nvPr/>
        </p:nvPicPr>
        <p:blipFill>
          <a:blip r:embed="rId2"/>
          <a:stretch>
            <a:fillRect/>
          </a:stretch>
        </p:blipFill>
        <p:spPr>
          <a:xfrm>
            <a:off x="6457070" y="1613142"/>
            <a:ext cx="5601375" cy="1298870"/>
          </a:xfrm>
          <a:prstGeom prst="rect">
            <a:avLst/>
          </a:prstGeom>
        </p:spPr>
      </p:pic>
    </p:spTree>
    <p:extLst>
      <p:ext uri="{BB962C8B-B14F-4D97-AF65-F5344CB8AC3E}">
        <p14:creationId xmlns:p14="http://schemas.microsoft.com/office/powerpoint/2010/main" val="160406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308253" y="1364565"/>
            <a:ext cx="5575493" cy="3024553"/>
          </a:xfrm>
        </p:spPr>
        <p:txBody>
          <a:bodyPr>
            <a:normAutofit/>
          </a:bodyPr>
          <a:lstStyle/>
          <a:p>
            <a:r>
              <a:rPr lang="en-US" altLang="zh-CN" sz="6000" b="1"/>
              <a:t>Q&amp;A</a:t>
            </a:r>
            <a:endParaRPr lang="zh-CN" altLang="en-US" sz="6000" b="1"/>
          </a:p>
        </p:txBody>
      </p:sp>
    </p:spTree>
    <p:extLst>
      <p:ext uri="{BB962C8B-B14F-4D97-AF65-F5344CB8AC3E}">
        <p14:creationId xmlns:p14="http://schemas.microsoft.com/office/powerpoint/2010/main" val="19608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0" y="1"/>
            <a:ext cx="12192000" cy="562708"/>
          </a:xfrm>
        </p:spPr>
        <p:txBody>
          <a:bodyPr>
            <a:normAutofit fontScale="90000"/>
          </a:bodyPr>
          <a:lstStyle/>
          <a:p>
            <a:r>
              <a:rPr lang="zh-CN" altLang="en-US" b="1" cap="none"/>
              <a:t>拓扑排序的定义和方法（</a:t>
            </a:r>
            <a:r>
              <a:rPr lang="en-US" altLang="zh-CN" b="1" cap="none"/>
              <a:t>AOV</a:t>
            </a:r>
            <a:r>
              <a:rPr lang="zh-CN" altLang="en-US" b="1" cap="none"/>
              <a:t>网）</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54120" y="464236"/>
            <a:ext cx="5824650" cy="6393764"/>
          </a:xfrm>
        </p:spPr>
        <p:txBody>
          <a:bodyPr>
            <a:normAutofit/>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问题的提出</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学生选修课程问题</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顶点</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表示课程</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有向边</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表示先决条件，若课程</a:t>
            </a:r>
            <a:r>
              <a:rPr lang="en-US" altLang="zh-CN" sz="1800" b="1" cap="none" dirty="0" err="1">
                <a:latin typeface="Times New Roman" panose="02020603050405020304" pitchFamily="18" charset="0"/>
                <a:cs typeface="Times New Roman" panose="02020603050405020304" pitchFamily="18" charset="0"/>
              </a:rPr>
              <a:t>i</a:t>
            </a:r>
            <a:r>
              <a:rPr lang="zh-CN" altLang="en-US" sz="1800" b="1" cap="none" dirty="0">
                <a:latin typeface="Times New Roman" panose="02020603050405020304" pitchFamily="18" charset="0"/>
                <a:cs typeface="Times New Roman" panose="02020603050405020304" pitchFamily="18" charset="0"/>
              </a:rPr>
              <a:t>是</a:t>
            </a:r>
            <a:r>
              <a:rPr lang="en-US" altLang="zh-CN" sz="1800" b="1" cap="none" dirty="0">
                <a:latin typeface="Times New Roman" panose="02020603050405020304" pitchFamily="18" charset="0"/>
                <a:cs typeface="Times New Roman" panose="02020603050405020304" pitchFamily="18" charset="0"/>
              </a:rPr>
              <a:t>j</a:t>
            </a:r>
            <a:r>
              <a:rPr lang="zh-CN" altLang="en-US" sz="1800" b="1" cap="none" dirty="0">
                <a:latin typeface="Times New Roman" panose="02020603050405020304" pitchFamily="18" charset="0"/>
                <a:cs typeface="Times New Roman" panose="02020603050405020304" pitchFamily="18" charset="0"/>
              </a:rPr>
              <a:t>的先决条件，则图中有边</a:t>
            </a:r>
            <a:r>
              <a:rPr lang="en-US" altLang="zh-CN" sz="1800" b="1" cap="none" dirty="0">
                <a:latin typeface="Times New Roman" panose="02020603050405020304" pitchFamily="18" charset="0"/>
                <a:cs typeface="Times New Roman" panose="02020603050405020304" pitchFamily="18" charset="0"/>
              </a:rPr>
              <a:t>&lt;</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 j&gt;</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问题：</a:t>
            </a:r>
            <a:endParaRPr lang="en-US" altLang="zh-CN" sz="1800" b="1" cap="none"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学生应按怎样的顺序学习这些课程，才能无矛盾、顺利地完成学业？</a:t>
            </a:r>
            <a:endParaRPr lang="en-US" altLang="zh-CN" sz="1800" b="1"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定义</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1800" b="1" cap="none" dirty="0">
                <a:latin typeface="Times New Roman" panose="02020603050405020304" pitchFamily="18" charset="0"/>
                <a:cs typeface="Times New Roman" panose="02020603050405020304" pitchFamily="18" charset="0"/>
              </a:rPr>
              <a:t>AOV</a:t>
            </a:r>
            <a:r>
              <a:rPr lang="zh-CN" altLang="en-US" sz="1800" b="1" cap="none" dirty="0">
                <a:latin typeface="Times New Roman" panose="02020603050405020304" pitchFamily="18" charset="0"/>
                <a:cs typeface="Times New Roman" panose="02020603050405020304" pitchFamily="18" charset="0"/>
              </a:rPr>
              <a:t>网</a:t>
            </a:r>
            <a:r>
              <a:rPr lang="en-US" altLang="zh-CN" sz="1800" b="1" cap="none" dirty="0">
                <a:latin typeface="Times New Roman" panose="02020603050405020304" pitchFamily="18" charset="0"/>
                <a:cs typeface="Times New Roman" panose="02020603050405020304" pitchFamily="18" charset="0"/>
              </a:rPr>
              <a:t>(Activity On Vertex Network)——</a:t>
            </a:r>
            <a:r>
              <a:rPr lang="zh-CN" altLang="en-US" sz="1800" b="1" cap="none" dirty="0">
                <a:latin typeface="Times New Roman" panose="02020603050405020304" pitchFamily="18" charset="0"/>
                <a:cs typeface="Times New Roman" panose="02020603050405020304" pitchFamily="18" charset="0"/>
              </a:rPr>
              <a:t>顶点表示活动的网</a:t>
            </a:r>
            <a:endParaRPr lang="en-US" altLang="zh-CN" sz="1800" b="1" cap="none"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1800" b="1" cap="none" dirty="0">
                <a:solidFill>
                  <a:srgbClr val="FF0066"/>
                </a:solidFill>
                <a:latin typeface="Times New Roman" panose="02020603050405020304" pitchFamily="18" charset="0"/>
                <a:cs typeface="Times New Roman" panose="02020603050405020304" pitchFamily="18" charset="0"/>
              </a:rPr>
              <a:t>AOV</a:t>
            </a:r>
            <a:r>
              <a:rPr lang="zh-CN" altLang="en-US" sz="1800" b="1" cap="none" dirty="0">
                <a:solidFill>
                  <a:srgbClr val="FF0066"/>
                </a:solidFill>
                <a:latin typeface="Times New Roman" panose="02020603050405020304" pitchFamily="18" charset="0"/>
                <a:cs typeface="Times New Roman" panose="02020603050405020304" pitchFamily="18" charset="0"/>
              </a:rPr>
              <a:t>网是用顶点表示活动，用边表示活动间优先关系的有向无环图</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若</a:t>
            </a:r>
            <a:r>
              <a:rPr lang="en-US" altLang="zh-CN" sz="1800" b="1" cap="none" dirty="0">
                <a:latin typeface="Times New Roman" panose="02020603050405020304" pitchFamily="18" charset="0"/>
                <a:cs typeface="Times New Roman" panose="02020603050405020304" pitchFamily="18" charset="0"/>
              </a:rPr>
              <a:t>&lt;V[</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],V[j]&gt;</a:t>
            </a:r>
            <a:r>
              <a:rPr lang="zh-CN" altLang="en-US" sz="1800" b="1" cap="none" dirty="0">
                <a:latin typeface="Times New Roman" panose="02020603050405020304" pitchFamily="18" charset="0"/>
                <a:cs typeface="Times New Roman" panose="02020603050405020304" pitchFamily="18" charset="0"/>
              </a:rPr>
              <a:t>是图中有向边，则</a:t>
            </a:r>
            <a:r>
              <a:rPr lang="en-US" altLang="zh-CN" sz="1800" b="1" cap="none" dirty="0">
                <a:latin typeface="Times New Roman" panose="02020603050405020304" pitchFamily="18" charset="0"/>
                <a:cs typeface="Times New Roman" panose="02020603050405020304" pitchFamily="18" charset="0"/>
              </a:rPr>
              <a:t>V[</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是</a:t>
            </a:r>
            <a:r>
              <a:rPr lang="en-US" altLang="zh-CN" sz="1800" b="1" cap="none" dirty="0">
                <a:latin typeface="Times New Roman" panose="02020603050405020304" pitchFamily="18" charset="0"/>
                <a:cs typeface="Times New Roman" panose="02020603050405020304" pitchFamily="18" charset="0"/>
              </a:rPr>
              <a:t>V[j]</a:t>
            </a:r>
            <a:r>
              <a:rPr lang="zh-CN" altLang="en-US" sz="1800" b="1" cap="none" dirty="0">
                <a:latin typeface="Times New Roman" panose="02020603050405020304" pitchFamily="18" charset="0"/>
                <a:cs typeface="Times New Roman" panose="02020603050405020304" pitchFamily="18" charset="0"/>
              </a:rPr>
              <a:t>的直接前驱；</a:t>
            </a:r>
            <a:r>
              <a:rPr lang="en-US" altLang="zh-CN" sz="1800" b="1" cap="none" dirty="0">
                <a:latin typeface="Times New Roman" panose="02020603050405020304" pitchFamily="18" charset="0"/>
                <a:cs typeface="Times New Roman" panose="02020603050405020304" pitchFamily="18" charset="0"/>
              </a:rPr>
              <a:t>V[j]</a:t>
            </a:r>
            <a:r>
              <a:rPr lang="zh-CN" altLang="en-US" sz="1800" b="1" cap="none" dirty="0">
                <a:latin typeface="Times New Roman" panose="02020603050405020304" pitchFamily="18" charset="0"/>
                <a:cs typeface="Times New Roman" panose="02020603050405020304" pitchFamily="18" charset="0"/>
              </a:rPr>
              <a:t>是</a:t>
            </a:r>
            <a:r>
              <a:rPr lang="en-US" altLang="zh-CN" sz="1800" b="1" cap="none" dirty="0">
                <a:latin typeface="Times New Roman" panose="02020603050405020304" pitchFamily="18" charset="0"/>
                <a:cs typeface="Times New Roman" panose="02020603050405020304" pitchFamily="18" charset="0"/>
              </a:rPr>
              <a:t>V[</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的直接后继</a:t>
            </a:r>
          </a:p>
          <a:p>
            <a:pPr marL="0" indent="0">
              <a:lnSpc>
                <a:spcPct val="110000"/>
              </a:lnSpc>
              <a:spcBef>
                <a:spcPts val="0"/>
              </a:spcBef>
              <a:buNone/>
            </a:pPr>
            <a:r>
              <a:rPr lang="en-US" altLang="zh-CN" sz="1800" b="1" cap="none" dirty="0">
                <a:latin typeface="Times New Roman" panose="02020603050405020304" pitchFamily="18" charset="0"/>
                <a:cs typeface="Times New Roman" panose="02020603050405020304" pitchFamily="18" charset="0"/>
              </a:rPr>
              <a:t>AOV</a:t>
            </a:r>
            <a:r>
              <a:rPr lang="zh-CN" altLang="en-US" sz="1800" b="1" cap="none" dirty="0">
                <a:latin typeface="Times New Roman" panose="02020603050405020304" pitchFamily="18" charset="0"/>
                <a:cs typeface="Times New Roman" panose="02020603050405020304" pitchFamily="18" charset="0"/>
              </a:rPr>
              <a:t>网中不允许有环（有环</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回路</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的话，优先关系将陷入死循环）</a:t>
            </a:r>
            <a:endParaRPr lang="en-US" altLang="zh-CN" sz="1800" b="1" cap="none"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zh-CN" altLang="en-US" sz="1800" b="1" cap="none" dirty="0">
                <a:solidFill>
                  <a:srgbClr val="9900CC"/>
                </a:solidFill>
                <a:latin typeface="Times New Roman" panose="02020603050405020304" pitchFamily="18" charset="0"/>
                <a:cs typeface="Times New Roman" panose="02020603050405020304" pitchFamily="18" charset="0"/>
              </a:rPr>
              <a:t>拓扑排序</a:t>
            </a:r>
            <a:r>
              <a:rPr lang="en-US" altLang="zh-CN" sz="1800" b="1" cap="none" dirty="0">
                <a:solidFill>
                  <a:srgbClr val="9900CC"/>
                </a:solidFill>
                <a:latin typeface="Times New Roman" panose="02020603050405020304" pitchFamily="18" charset="0"/>
                <a:cs typeface="Times New Roman" panose="02020603050405020304" pitchFamily="18" charset="0"/>
              </a:rPr>
              <a:t>——</a:t>
            </a:r>
            <a:r>
              <a:rPr lang="zh-CN" altLang="en-US" sz="1800" b="1" cap="none" dirty="0">
                <a:solidFill>
                  <a:srgbClr val="9900CC"/>
                </a:solidFill>
                <a:latin typeface="Times New Roman" panose="02020603050405020304" pitchFamily="18" charset="0"/>
                <a:cs typeface="Times New Roman" panose="02020603050405020304" pitchFamily="18" charset="0"/>
              </a:rPr>
              <a:t>把</a:t>
            </a:r>
            <a:r>
              <a:rPr lang="en-US" altLang="zh-CN" sz="1800" b="1" cap="none" dirty="0">
                <a:solidFill>
                  <a:srgbClr val="9900CC"/>
                </a:solidFill>
                <a:latin typeface="Times New Roman" panose="02020603050405020304" pitchFamily="18" charset="0"/>
                <a:cs typeface="Times New Roman" panose="02020603050405020304" pitchFamily="18" charset="0"/>
              </a:rPr>
              <a:t>AOV</a:t>
            </a:r>
            <a:r>
              <a:rPr lang="zh-CN" altLang="en-US" sz="1800" b="1" cap="none" dirty="0">
                <a:solidFill>
                  <a:srgbClr val="9900CC"/>
                </a:solidFill>
                <a:latin typeface="Times New Roman" panose="02020603050405020304" pitchFamily="18" charset="0"/>
                <a:cs typeface="Times New Roman" panose="02020603050405020304" pitchFamily="18" charset="0"/>
              </a:rPr>
              <a:t>网络中各顶点按照它们相互之间的优先关系排列成一个线性序列的过程（</a:t>
            </a:r>
            <a:r>
              <a:rPr lang="zh-CN" altLang="en-US" sz="1800" b="1" cap="none" dirty="0">
                <a:solidFill>
                  <a:srgbClr val="FF0066"/>
                </a:solidFill>
                <a:latin typeface="Times New Roman" panose="02020603050405020304" pitchFamily="18" charset="0"/>
                <a:cs typeface="Times New Roman" panose="02020603050405020304" pitchFamily="18" charset="0"/>
              </a:rPr>
              <a:t>不唯一</a:t>
            </a:r>
            <a:r>
              <a:rPr lang="zh-CN" altLang="en-US" sz="1800" b="1" cap="none" dirty="0">
                <a:solidFill>
                  <a:srgbClr val="9900CC"/>
                </a:solidFill>
                <a:latin typeface="Times New Roman" panose="02020603050405020304" pitchFamily="18" charset="0"/>
                <a:cs typeface="Times New Roman" panose="02020603050405020304" pitchFamily="18" charset="0"/>
              </a:rPr>
              <a:t>）</a:t>
            </a:r>
            <a:endParaRPr lang="en-US" altLang="zh-CN" sz="1800" b="1" cap="none" dirty="0">
              <a:solidFill>
                <a:srgbClr val="9900CC"/>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59EEB64-2445-42EC-A487-B3FF55C05622}"/>
              </a:ext>
            </a:extLst>
          </p:cNvPr>
          <p:cNvSpPr txBox="1"/>
          <p:nvPr/>
        </p:nvSpPr>
        <p:spPr>
          <a:xfrm>
            <a:off x="5887330" y="1026945"/>
            <a:ext cx="6396111" cy="2874377"/>
          </a:xfrm>
          <a:prstGeom prst="rect">
            <a:avLst/>
          </a:prstGeom>
          <a:noFill/>
        </p:spPr>
        <p:txBody>
          <a:bodyPr wrap="square" rtlCol="0">
            <a:spAutoFit/>
          </a:bodyPr>
          <a:lstStyle/>
          <a:p>
            <a:pPr>
              <a:buFont typeface="Wingdings" panose="05000000000000000000" pitchFamily="2" charset="2"/>
              <a:buChar char="Ø"/>
            </a:pPr>
            <a:r>
              <a:rPr lang="zh-CN" altLang="en-US" sz="2400" b="1" dirty="0">
                <a:solidFill>
                  <a:srgbClr val="0000CC"/>
                </a:solidFill>
                <a:latin typeface="Times New Roman" panose="02020603050405020304" pitchFamily="18" charset="0"/>
                <a:cs typeface="Times New Roman" panose="02020603050405020304" pitchFamily="18" charset="0"/>
              </a:rPr>
              <a:t>方法</a:t>
            </a:r>
            <a:endParaRPr lang="en-US" altLang="zh-CN" sz="2400" b="1" dirty="0">
              <a:solidFill>
                <a:srgbClr val="0000CC"/>
              </a:solidFill>
              <a:latin typeface="Times New Roman" panose="02020603050405020304" pitchFamily="18" charset="0"/>
              <a:cs typeface="Times New Roman" panose="02020603050405020304" pitchFamily="18" charset="0"/>
            </a:endParaRPr>
          </a:p>
          <a:p>
            <a:pPr>
              <a:lnSpc>
                <a:spcPct val="110000"/>
              </a:lnSpc>
            </a:pPr>
            <a:r>
              <a:rPr lang="en-US" altLang="zh-CN" b="1" dirty="0">
                <a:latin typeface="Times New Roman" panose="02020603050405020304" pitchFamily="18" charset="0"/>
                <a:cs typeface="Times New Roman" panose="02020603050405020304" pitchFamily="18" charset="0"/>
              </a:rPr>
              <a:t>1 </a:t>
            </a:r>
            <a:r>
              <a:rPr lang="zh-CN" altLang="en-US" b="1" dirty="0">
                <a:solidFill>
                  <a:srgbClr val="C00000"/>
                </a:solidFill>
                <a:latin typeface="Times New Roman" panose="02020603050405020304" pitchFamily="18" charset="0"/>
                <a:cs typeface="Times New Roman" panose="02020603050405020304" pitchFamily="18" charset="0"/>
              </a:rPr>
              <a:t>在有向图中选一个没有前驱的顶点并且输出</a:t>
            </a:r>
          </a:p>
          <a:p>
            <a:pPr>
              <a:lnSpc>
                <a:spcPct val="110000"/>
              </a:lnSpc>
            </a:pPr>
            <a:r>
              <a:rPr lang="en-US" altLang="zh-CN" b="1" dirty="0">
                <a:latin typeface="Times New Roman" panose="02020603050405020304" pitchFamily="18" charset="0"/>
                <a:cs typeface="Times New Roman" panose="02020603050405020304" pitchFamily="18" charset="0"/>
              </a:rPr>
              <a:t>2 </a:t>
            </a:r>
            <a:r>
              <a:rPr lang="zh-CN" altLang="en-US" b="1" dirty="0">
                <a:solidFill>
                  <a:srgbClr val="CC6600"/>
                </a:solidFill>
                <a:latin typeface="Times New Roman" panose="02020603050405020304" pitchFamily="18" charset="0"/>
                <a:cs typeface="Times New Roman" panose="02020603050405020304" pitchFamily="18" charset="0"/>
              </a:rPr>
              <a:t>从图中删除该顶点和所有以它为起点的边</a:t>
            </a:r>
          </a:p>
          <a:p>
            <a:pPr>
              <a:lnSpc>
                <a:spcPct val="110000"/>
              </a:lnSpc>
            </a:pPr>
            <a:r>
              <a:rPr lang="en-US" altLang="zh-CN" b="1" dirty="0">
                <a:latin typeface="Times New Roman" panose="02020603050405020304" pitchFamily="18" charset="0"/>
                <a:cs typeface="Times New Roman" panose="02020603050405020304" pitchFamily="18" charset="0"/>
              </a:rPr>
              <a:t>3 </a:t>
            </a:r>
            <a:r>
              <a:rPr lang="zh-CN" altLang="en-US" b="1" dirty="0">
                <a:solidFill>
                  <a:srgbClr val="6600FF"/>
                </a:solidFill>
                <a:latin typeface="Times New Roman" panose="02020603050405020304" pitchFamily="18" charset="0"/>
                <a:cs typeface="Times New Roman" panose="02020603050405020304" pitchFamily="18" charset="0"/>
              </a:rPr>
              <a:t>重复上述两步，直至全部顶点均已输出；或者，当图中不存在无前驱的顶点为止</a:t>
            </a:r>
            <a:endParaRPr lang="en-US" altLang="zh-CN" b="1" dirty="0">
              <a:solidFill>
                <a:srgbClr val="6600FF"/>
              </a:solidFill>
              <a:latin typeface="Times New Roman" panose="02020603050405020304" pitchFamily="18" charset="0"/>
              <a:cs typeface="Times New Roman" panose="02020603050405020304" pitchFamily="18" charset="0"/>
            </a:endParaRPr>
          </a:p>
          <a:p>
            <a:pPr>
              <a:lnSpc>
                <a:spcPct val="110000"/>
              </a:lnSpc>
            </a:pPr>
            <a:endParaRPr lang="en-US" altLang="zh-CN" b="1" dirty="0">
              <a:latin typeface="Times New Roman" panose="02020603050405020304" pitchFamily="18" charset="0"/>
              <a:cs typeface="Times New Roman" panose="02020603050405020304" pitchFamily="18" charset="0"/>
            </a:endParaRPr>
          </a:p>
          <a:p>
            <a:pPr>
              <a:lnSpc>
                <a:spcPct val="110000"/>
              </a:lnSpc>
            </a:pPr>
            <a:r>
              <a:rPr lang="zh-CN" altLang="en-US" b="1" dirty="0">
                <a:latin typeface="Times New Roman" panose="02020603050405020304" pitchFamily="18" charset="0"/>
                <a:cs typeface="Times New Roman" panose="02020603050405020304" pitchFamily="18" charset="0"/>
              </a:rPr>
              <a:t>检测</a:t>
            </a:r>
            <a:r>
              <a:rPr lang="en-US" altLang="zh-CN" b="1" dirty="0">
                <a:latin typeface="Times New Roman" panose="02020603050405020304" pitchFamily="18" charset="0"/>
                <a:cs typeface="Times New Roman" panose="02020603050405020304" pitchFamily="18" charset="0"/>
              </a:rPr>
              <a:t>AOV</a:t>
            </a:r>
            <a:r>
              <a:rPr lang="zh-CN" altLang="en-US" b="1" dirty="0">
                <a:latin typeface="Times New Roman" panose="02020603050405020304" pitchFamily="18" charset="0"/>
                <a:cs typeface="Times New Roman" panose="02020603050405020304" pitchFamily="18" charset="0"/>
              </a:rPr>
              <a:t>网中是否存在环方法：</a:t>
            </a:r>
            <a:r>
              <a:rPr lang="zh-CN" altLang="en-US" b="1" dirty="0">
                <a:solidFill>
                  <a:srgbClr val="009900"/>
                </a:solidFill>
                <a:latin typeface="Times New Roman" panose="02020603050405020304" pitchFamily="18" charset="0"/>
                <a:cs typeface="Times New Roman" panose="02020603050405020304" pitchFamily="18" charset="0"/>
              </a:rPr>
              <a:t>对有向图构造其顶点的拓扑有序序列，若网中所有顶点都在它的拓扑有序序列中，则该</a:t>
            </a:r>
            <a:r>
              <a:rPr lang="en-US" altLang="zh-CN" b="1" dirty="0">
                <a:solidFill>
                  <a:srgbClr val="009900"/>
                </a:solidFill>
                <a:latin typeface="Times New Roman" panose="02020603050405020304" pitchFamily="18" charset="0"/>
                <a:cs typeface="Times New Roman" panose="02020603050405020304" pitchFamily="18" charset="0"/>
              </a:rPr>
              <a:t>AOV</a:t>
            </a:r>
            <a:r>
              <a:rPr lang="zh-CN" altLang="en-US" b="1" dirty="0">
                <a:solidFill>
                  <a:srgbClr val="009900"/>
                </a:solidFill>
                <a:latin typeface="Times New Roman" panose="02020603050405020304" pitchFamily="18" charset="0"/>
                <a:cs typeface="Times New Roman" panose="02020603050405020304" pitchFamily="18" charset="0"/>
              </a:rPr>
              <a:t>网必定不存在环</a:t>
            </a:r>
            <a:endParaRPr lang="en-US" altLang="zh-CN" b="1" dirty="0">
              <a:solidFill>
                <a:srgbClr val="0099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78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0" y="1"/>
            <a:ext cx="12192000" cy="562708"/>
          </a:xfrm>
        </p:spPr>
        <p:txBody>
          <a:bodyPr>
            <a:normAutofit fontScale="90000"/>
          </a:bodyPr>
          <a:lstStyle/>
          <a:p>
            <a:r>
              <a:rPr lang="zh-CN" altLang="en-US" b="1" cap="none"/>
              <a:t>拓扑排序的定义和方法（</a:t>
            </a:r>
            <a:r>
              <a:rPr lang="en-US" altLang="zh-CN" b="1" cap="none"/>
              <a:t>AOV</a:t>
            </a:r>
            <a:r>
              <a:rPr lang="zh-CN" altLang="en-US" b="1" cap="none"/>
              <a:t>网）</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54120" y="464236"/>
            <a:ext cx="5824650" cy="6393764"/>
          </a:xfrm>
        </p:spPr>
        <p:txBody>
          <a:bodyPr>
            <a:normAutofit/>
          </a:bodyPr>
          <a:lstStyle/>
          <a:p>
            <a:pPr>
              <a:buFont typeface="Wingdings" panose="05000000000000000000" pitchFamily="2" charset="2"/>
              <a:buChar char="Ø"/>
            </a:pPr>
            <a:r>
              <a:rPr lang="zh-CN" altLang="en-US" sz="2400" b="1" cap="none">
                <a:solidFill>
                  <a:srgbClr val="0000CC"/>
                </a:solidFill>
                <a:latin typeface="Times New Roman" panose="02020603050405020304" pitchFamily="18" charset="0"/>
                <a:cs typeface="Times New Roman" panose="02020603050405020304" pitchFamily="18" charset="0"/>
              </a:rPr>
              <a:t>样例</a:t>
            </a:r>
            <a:endParaRPr lang="en-US" altLang="zh-CN" sz="2400" b="1" cap="none">
              <a:solidFill>
                <a:srgbClr val="0000CC"/>
              </a:solidFill>
              <a:latin typeface="Times New Roman" panose="02020603050405020304" pitchFamily="18" charset="0"/>
              <a:cs typeface="Times New Roman" panose="02020603050405020304" pitchFamily="18" charset="0"/>
            </a:endParaRPr>
          </a:p>
        </p:txBody>
      </p:sp>
      <p:grpSp>
        <p:nvGrpSpPr>
          <p:cNvPr id="6" name="Group 2">
            <a:extLst>
              <a:ext uri="{FF2B5EF4-FFF2-40B4-BE49-F238E27FC236}">
                <a16:creationId xmlns:a16="http://schemas.microsoft.com/office/drawing/2014/main" id="{965F1C08-4B15-4CAA-BA4F-CA38E4F0A1D4}"/>
              </a:ext>
            </a:extLst>
          </p:cNvPr>
          <p:cNvGrpSpPr>
            <a:grpSpLocks/>
          </p:cNvGrpSpPr>
          <p:nvPr/>
        </p:nvGrpSpPr>
        <p:grpSpPr bwMode="auto">
          <a:xfrm>
            <a:off x="154120" y="984743"/>
            <a:ext cx="5325142" cy="4470400"/>
            <a:chOff x="358" y="0"/>
            <a:chExt cx="2613" cy="2816"/>
          </a:xfrm>
        </p:grpSpPr>
        <p:sp>
          <p:nvSpPr>
            <p:cNvPr id="8" name="Text Box 4">
              <a:extLst>
                <a:ext uri="{FF2B5EF4-FFF2-40B4-BE49-F238E27FC236}">
                  <a16:creationId xmlns:a16="http://schemas.microsoft.com/office/drawing/2014/main" id="{1BC7999A-7BD3-413E-9461-00B754DE88D7}"/>
                </a:ext>
              </a:extLst>
            </p:cNvPr>
            <p:cNvSpPr txBox="1">
              <a:spLocks noChangeArrowheads="1"/>
            </p:cNvSpPr>
            <p:nvPr/>
          </p:nvSpPr>
          <p:spPr bwMode="auto">
            <a:xfrm>
              <a:off x="423" y="17"/>
              <a:ext cx="233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课程代号               课程名称             先修棵</a:t>
              </a:r>
            </a:p>
          </p:txBody>
        </p:sp>
        <p:sp>
          <p:nvSpPr>
            <p:cNvPr id="9" name="Text Box 5">
              <a:extLst>
                <a:ext uri="{FF2B5EF4-FFF2-40B4-BE49-F238E27FC236}">
                  <a16:creationId xmlns:a16="http://schemas.microsoft.com/office/drawing/2014/main" id="{80E74CB6-3AF9-4AAA-BA88-C5B8C327A3EC}"/>
                </a:ext>
              </a:extLst>
            </p:cNvPr>
            <p:cNvSpPr txBox="1">
              <a:spLocks noChangeArrowheads="1"/>
            </p:cNvSpPr>
            <p:nvPr/>
          </p:nvSpPr>
          <p:spPr bwMode="auto">
            <a:xfrm>
              <a:off x="578" y="262"/>
              <a:ext cx="305" cy="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latin typeface="Times New Roman" panose="02020603050405020304" pitchFamily="18" charset="0"/>
                </a:rPr>
                <a:t>C1</a:t>
              </a:r>
            </a:p>
            <a:p>
              <a:pPr eaLnBrk="1" hangingPunct="1"/>
              <a:r>
                <a:rPr lang="en-US" altLang="zh-CN" sz="2000" b="1">
                  <a:latin typeface="Times New Roman" panose="02020603050405020304" pitchFamily="18" charset="0"/>
                </a:rPr>
                <a:t>C2</a:t>
              </a:r>
            </a:p>
            <a:p>
              <a:pPr eaLnBrk="1" hangingPunct="1"/>
              <a:r>
                <a:rPr lang="en-US" altLang="zh-CN" sz="2000" b="1">
                  <a:latin typeface="Times New Roman" panose="02020603050405020304" pitchFamily="18" charset="0"/>
                </a:rPr>
                <a:t>C3</a:t>
              </a:r>
            </a:p>
            <a:p>
              <a:pPr eaLnBrk="1" hangingPunct="1"/>
              <a:r>
                <a:rPr lang="en-US" altLang="zh-CN" sz="2000" b="1">
                  <a:latin typeface="Times New Roman" panose="02020603050405020304" pitchFamily="18" charset="0"/>
                </a:rPr>
                <a:t>C4</a:t>
              </a:r>
            </a:p>
            <a:p>
              <a:pPr eaLnBrk="1" hangingPunct="1"/>
              <a:r>
                <a:rPr lang="en-US" altLang="zh-CN" sz="2000" b="1">
                  <a:latin typeface="Times New Roman" panose="02020603050405020304" pitchFamily="18" charset="0"/>
                </a:rPr>
                <a:t>C5</a:t>
              </a:r>
            </a:p>
            <a:p>
              <a:pPr eaLnBrk="1" hangingPunct="1"/>
              <a:r>
                <a:rPr lang="en-US" altLang="zh-CN" sz="2000" b="1">
                  <a:latin typeface="Times New Roman" panose="02020603050405020304" pitchFamily="18" charset="0"/>
                </a:rPr>
                <a:t>C6</a:t>
              </a:r>
            </a:p>
            <a:p>
              <a:pPr eaLnBrk="1" hangingPunct="1"/>
              <a:r>
                <a:rPr lang="en-US" altLang="zh-CN" sz="2000" b="1">
                  <a:latin typeface="Times New Roman" panose="02020603050405020304" pitchFamily="18" charset="0"/>
                </a:rPr>
                <a:t>C7</a:t>
              </a:r>
            </a:p>
            <a:p>
              <a:pPr eaLnBrk="1" hangingPunct="1"/>
              <a:r>
                <a:rPr lang="en-US" altLang="zh-CN" sz="2000" b="1">
                  <a:latin typeface="Times New Roman" panose="02020603050405020304" pitchFamily="18" charset="0"/>
                </a:rPr>
                <a:t>C8</a:t>
              </a:r>
            </a:p>
            <a:p>
              <a:pPr eaLnBrk="1" hangingPunct="1"/>
              <a:r>
                <a:rPr lang="en-US" altLang="zh-CN" sz="2000" b="1">
                  <a:latin typeface="Times New Roman" panose="02020603050405020304" pitchFamily="18" charset="0"/>
                </a:rPr>
                <a:t>C9</a:t>
              </a:r>
            </a:p>
            <a:p>
              <a:pPr eaLnBrk="1" hangingPunct="1"/>
              <a:r>
                <a:rPr lang="en-US" altLang="zh-CN" sz="2000" b="1">
                  <a:latin typeface="Times New Roman" panose="02020603050405020304" pitchFamily="18" charset="0"/>
                </a:rPr>
                <a:t>C10</a:t>
              </a:r>
            </a:p>
            <a:p>
              <a:pPr eaLnBrk="1" hangingPunct="1"/>
              <a:r>
                <a:rPr lang="en-US" altLang="zh-CN" sz="2000" b="1">
                  <a:latin typeface="Times New Roman" panose="02020603050405020304" pitchFamily="18" charset="0"/>
                </a:rPr>
                <a:t>C11</a:t>
              </a:r>
            </a:p>
            <a:p>
              <a:pPr eaLnBrk="1" hangingPunct="1"/>
              <a:r>
                <a:rPr lang="en-US" altLang="zh-CN" sz="2000" b="1">
                  <a:latin typeface="Times New Roman" panose="02020603050405020304" pitchFamily="18" charset="0"/>
                </a:rPr>
                <a:t>C12</a:t>
              </a:r>
            </a:p>
            <a:p>
              <a:pPr eaLnBrk="1" hangingPunct="1"/>
              <a:endParaRPr lang="zh-CN" altLang="en-US" sz="2000" b="1">
                <a:latin typeface="Times New Roman" panose="02020603050405020304" pitchFamily="18" charset="0"/>
              </a:endParaRPr>
            </a:p>
          </p:txBody>
        </p:sp>
        <p:sp>
          <p:nvSpPr>
            <p:cNvPr id="10" name="Rectangle 6">
              <a:extLst>
                <a:ext uri="{FF2B5EF4-FFF2-40B4-BE49-F238E27FC236}">
                  <a16:creationId xmlns:a16="http://schemas.microsoft.com/office/drawing/2014/main" id="{806D3C5F-5378-45C5-9004-A6E99F40E6BB}"/>
                </a:ext>
              </a:extLst>
            </p:cNvPr>
            <p:cNvSpPr>
              <a:spLocks noChangeArrowheads="1"/>
            </p:cNvSpPr>
            <p:nvPr/>
          </p:nvSpPr>
          <p:spPr bwMode="auto">
            <a:xfrm>
              <a:off x="358" y="0"/>
              <a:ext cx="2600" cy="26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Line 7">
              <a:extLst>
                <a:ext uri="{FF2B5EF4-FFF2-40B4-BE49-F238E27FC236}">
                  <a16:creationId xmlns:a16="http://schemas.microsoft.com/office/drawing/2014/main" id="{61403BBC-8C6E-4904-A135-9A773CE6E997}"/>
                </a:ext>
              </a:extLst>
            </p:cNvPr>
            <p:cNvSpPr>
              <a:spLocks noChangeShapeType="1"/>
            </p:cNvSpPr>
            <p:nvPr/>
          </p:nvSpPr>
          <p:spPr bwMode="auto">
            <a:xfrm>
              <a:off x="371" y="267"/>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8">
              <a:extLst>
                <a:ext uri="{FF2B5EF4-FFF2-40B4-BE49-F238E27FC236}">
                  <a16:creationId xmlns:a16="http://schemas.microsoft.com/office/drawing/2014/main" id="{4CF9483A-6287-41EE-BD93-EA72F6B6AE92}"/>
                </a:ext>
              </a:extLst>
            </p:cNvPr>
            <p:cNvSpPr>
              <a:spLocks noChangeShapeType="1"/>
            </p:cNvSpPr>
            <p:nvPr/>
          </p:nvSpPr>
          <p:spPr bwMode="auto">
            <a:xfrm>
              <a:off x="358" y="467"/>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9">
              <a:extLst>
                <a:ext uri="{FF2B5EF4-FFF2-40B4-BE49-F238E27FC236}">
                  <a16:creationId xmlns:a16="http://schemas.microsoft.com/office/drawing/2014/main" id="{9672EC0A-2CFB-464F-83AF-79AF156C65EF}"/>
                </a:ext>
              </a:extLst>
            </p:cNvPr>
            <p:cNvSpPr>
              <a:spLocks noChangeShapeType="1"/>
            </p:cNvSpPr>
            <p:nvPr/>
          </p:nvSpPr>
          <p:spPr bwMode="auto">
            <a:xfrm>
              <a:off x="358" y="661"/>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10">
              <a:extLst>
                <a:ext uri="{FF2B5EF4-FFF2-40B4-BE49-F238E27FC236}">
                  <a16:creationId xmlns:a16="http://schemas.microsoft.com/office/drawing/2014/main" id="{0EB9E721-9B99-4F37-BA64-F7E0F520F540}"/>
                </a:ext>
              </a:extLst>
            </p:cNvPr>
            <p:cNvSpPr>
              <a:spLocks noChangeShapeType="1"/>
            </p:cNvSpPr>
            <p:nvPr/>
          </p:nvSpPr>
          <p:spPr bwMode="auto">
            <a:xfrm>
              <a:off x="358" y="856"/>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1">
              <a:extLst>
                <a:ext uri="{FF2B5EF4-FFF2-40B4-BE49-F238E27FC236}">
                  <a16:creationId xmlns:a16="http://schemas.microsoft.com/office/drawing/2014/main" id="{3A342140-9E18-4FD2-BF3B-6D48256246B7}"/>
                </a:ext>
              </a:extLst>
            </p:cNvPr>
            <p:cNvSpPr>
              <a:spLocks noChangeShapeType="1"/>
            </p:cNvSpPr>
            <p:nvPr/>
          </p:nvSpPr>
          <p:spPr bwMode="auto">
            <a:xfrm>
              <a:off x="358" y="1050"/>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2">
              <a:extLst>
                <a:ext uri="{FF2B5EF4-FFF2-40B4-BE49-F238E27FC236}">
                  <a16:creationId xmlns:a16="http://schemas.microsoft.com/office/drawing/2014/main" id="{14A68FF0-EB2F-417C-8DCA-7ACAB6353F13}"/>
                </a:ext>
              </a:extLst>
            </p:cNvPr>
            <p:cNvSpPr>
              <a:spLocks noChangeShapeType="1"/>
            </p:cNvSpPr>
            <p:nvPr/>
          </p:nvSpPr>
          <p:spPr bwMode="auto">
            <a:xfrm>
              <a:off x="358" y="1245"/>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13">
              <a:extLst>
                <a:ext uri="{FF2B5EF4-FFF2-40B4-BE49-F238E27FC236}">
                  <a16:creationId xmlns:a16="http://schemas.microsoft.com/office/drawing/2014/main" id="{CAA823CE-2F0A-4E7E-9CDE-23C0BF63BB4B}"/>
                </a:ext>
              </a:extLst>
            </p:cNvPr>
            <p:cNvSpPr>
              <a:spLocks noChangeShapeType="1"/>
            </p:cNvSpPr>
            <p:nvPr/>
          </p:nvSpPr>
          <p:spPr bwMode="auto">
            <a:xfrm>
              <a:off x="358" y="1439"/>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Line 14">
              <a:extLst>
                <a:ext uri="{FF2B5EF4-FFF2-40B4-BE49-F238E27FC236}">
                  <a16:creationId xmlns:a16="http://schemas.microsoft.com/office/drawing/2014/main" id="{B13157A7-7C91-4225-ADFE-629C97096275}"/>
                </a:ext>
              </a:extLst>
            </p:cNvPr>
            <p:cNvSpPr>
              <a:spLocks noChangeShapeType="1"/>
            </p:cNvSpPr>
            <p:nvPr/>
          </p:nvSpPr>
          <p:spPr bwMode="auto">
            <a:xfrm>
              <a:off x="358" y="1634"/>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15">
              <a:extLst>
                <a:ext uri="{FF2B5EF4-FFF2-40B4-BE49-F238E27FC236}">
                  <a16:creationId xmlns:a16="http://schemas.microsoft.com/office/drawing/2014/main" id="{F1778746-5C1F-4B64-ADC0-D44211D3226A}"/>
                </a:ext>
              </a:extLst>
            </p:cNvPr>
            <p:cNvSpPr>
              <a:spLocks noChangeShapeType="1"/>
            </p:cNvSpPr>
            <p:nvPr/>
          </p:nvSpPr>
          <p:spPr bwMode="auto">
            <a:xfrm>
              <a:off x="358" y="1828"/>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16">
              <a:extLst>
                <a:ext uri="{FF2B5EF4-FFF2-40B4-BE49-F238E27FC236}">
                  <a16:creationId xmlns:a16="http://schemas.microsoft.com/office/drawing/2014/main" id="{E8EF7D42-7263-468C-B8C6-20933AF4A84E}"/>
                </a:ext>
              </a:extLst>
            </p:cNvPr>
            <p:cNvSpPr>
              <a:spLocks noChangeShapeType="1"/>
            </p:cNvSpPr>
            <p:nvPr/>
          </p:nvSpPr>
          <p:spPr bwMode="auto">
            <a:xfrm>
              <a:off x="358" y="2023"/>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17">
              <a:extLst>
                <a:ext uri="{FF2B5EF4-FFF2-40B4-BE49-F238E27FC236}">
                  <a16:creationId xmlns:a16="http://schemas.microsoft.com/office/drawing/2014/main" id="{C934AD44-89B8-494D-B42D-20DB2BA66BF3}"/>
                </a:ext>
              </a:extLst>
            </p:cNvPr>
            <p:cNvSpPr>
              <a:spLocks noChangeShapeType="1"/>
            </p:cNvSpPr>
            <p:nvPr/>
          </p:nvSpPr>
          <p:spPr bwMode="auto">
            <a:xfrm>
              <a:off x="358" y="2217"/>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18">
              <a:extLst>
                <a:ext uri="{FF2B5EF4-FFF2-40B4-BE49-F238E27FC236}">
                  <a16:creationId xmlns:a16="http://schemas.microsoft.com/office/drawing/2014/main" id="{2AC8E294-6723-4307-8C71-9521BA9F8D8C}"/>
                </a:ext>
              </a:extLst>
            </p:cNvPr>
            <p:cNvSpPr>
              <a:spLocks noChangeShapeType="1"/>
            </p:cNvSpPr>
            <p:nvPr/>
          </p:nvSpPr>
          <p:spPr bwMode="auto">
            <a:xfrm>
              <a:off x="358" y="2412"/>
              <a:ext cx="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19">
              <a:extLst>
                <a:ext uri="{FF2B5EF4-FFF2-40B4-BE49-F238E27FC236}">
                  <a16:creationId xmlns:a16="http://schemas.microsoft.com/office/drawing/2014/main" id="{91A5DCC2-380B-476B-9BD7-5D836BDF6101}"/>
                </a:ext>
              </a:extLst>
            </p:cNvPr>
            <p:cNvSpPr>
              <a:spLocks noChangeShapeType="1"/>
            </p:cNvSpPr>
            <p:nvPr/>
          </p:nvSpPr>
          <p:spPr bwMode="auto">
            <a:xfrm>
              <a:off x="1146" y="0"/>
              <a:ext cx="0" cy="2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20">
              <a:extLst>
                <a:ext uri="{FF2B5EF4-FFF2-40B4-BE49-F238E27FC236}">
                  <a16:creationId xmlns:a16="http://schemas.microsoft.com/office/drawing/2014/main" id="{F8183707-FFCD-4C42-929F-A36EC4A68C9B}"/>
                </a:ext>
              </a:extLst>
            </p:cNvPr>
            <p:cNvSpPr>
              <a:spLocks noChangeShapeType="1"/>
            </p:cNvSpPr>
            <p:nvPr/>
          </p:nvSpPr>
          <p:spPr bwMode="auto">
            <a:xfrm>
              <a:off x="2119" y="0"/>
              <a:ext cx="0" cy="26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Text Box 21">
              <a:extLst>
                <a:ext uri="{FF2B5EF4-FFF2-40B4-BE49-F238E27FC236}">
                  <a16:creationId xmlns:a16="http://schemas.microsoft.com/office/drawing/2014/main" id="{37450073-63FF-4778-BF32-2C7CB8F5A34A}"/>
                </a:ext>
              </a:extLst>
            </p:cNvPr>
            <p:cNvSpPr txBox="1">
              <a:spLocks noChangeArrowheads="1"/>
            </p:cNvSpPr>
            <p:nvPr/>
          </p:nvSpPr>
          <p:spPr bwMode="auto">
            <a:xfrm>
              <a:off x="2151" y="257"/>
              <a:ext cx="673" cy="2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无</a:t>
              </a:r>
            </a:p>
            <a:p>
              <a:pPr eaLnBrk="1" hangingPunct="1"/>
              <a:r>
                <a:rPr lang="en-US" altLang="zh-CN" sz="2000" b="1">
                  <a:latin typeface="Times New Roman" panose="02020603050405020304" pitchFamily="18" charset="0"/>
                </a:rPr>
                <a:t>C1</a:t>
              </a:r>
            </a:p>
            <a:p>
              <a:pPr eaLnBrk="1" hangingPunct="1"/>
              <a:r>
                <a:rPr lang="en-US" altLang="zh-CN" sz="2000" b="1">
                  <a:latin typeface="Times New Roman" panose="02020603050405020304" pitchFamily="18" charset="0"/>
                </a:rPr>
                <a:t>C1,C2</a:t>
              </a:r>
            </a:p>
            <a:p>
              <a:pPr eaLnBrk="1" hangingPunct="1"/>
              <a:r>
                <a:rPr lang="en-US" altLang="zh-CN" sz="2000" b="1">
                  <a:latin typeface="Times New Roman" panose="02020603050405020304" pitchFamily="18" charset="0"/>
                </a:rPr>
                <a:t>C1</a:t>
              </a:r>
            </a:p>
            <a:p>
              <a:pPr eaLnBrk="1" hangingPunct="1"/>
              <a:r>
                <a:rPr lang="en-US" altLang="zh-CN" sz="2000" b="1">
                  <a:latin typeface="Times New Roman" panose="02020603050405020304" pitchFamily="18" charset="0"/>
                </a:rPr>
                <a:t>C3,C4</a:t>
              </a:r>
            </a:p>
            <a:p>
              <a:pPr eaLnBrk="1" hangingPunct="1"/>
              <a:r>
                <a:rPr lang="en-US" altLang="zh-CN" sz="2000" b="1">
                  <a:latin typeface="Times New Roman" panose="02020603050405020304" pitchFamily="18" charset="0"/>
                </a:rPr>
                <a:t>C11</a:t>
              </a:r>
            </a:p>
            <a:p>
              <a:pPr eaLnBrk="1" hangingPunct="1"/>
              <a:r>
                <a:rPr lang="en-US" altLang="zh-CN" sz="2000" b="1">
                  <a:latin typeface="Times New Roman" panose="02020603050405020304" pitchFamily="18" charset="0"/>
                </a:rPr>
                <a:t>C3,C5</a:t>
              </a:r>
            </a:p>
            <a:p>
              <a:pPr eaLnBrk="1" hangingPunct="1"/>
              <a:r>
                <a:rPr lang="en-US" altLang="zh-CN" sz="2000" b="1">
                  <a:latin typeface="Times New Roman" panose="02020603050405020304" pitchFamily="18" charset="0"/>
                </a:rPr>
                <a:t>C3,C6</a:t>
              </a:r>
            </a:p>
            <a:p>
              <a:pPr eaLnBrk="1" hangingPunct="1"/>
              <a:r>
                <a:rPr lang="zh-CN" altLang="en-US" sz="2000" b="1">
                  <a:latin typeface="Times New Roman" panose="02020603050405020304" pitchFamily="18" charset="0"/>
                </a:rPr>
                <a:t>无</a:t>
              </a:r>
            </a:p>
            <a:p>
              <a:pPr eaLnBrk="1" hangingPunct="1"/>
              <a:r>
                <a:rPr lang="en-US" altLang="zh-CN" sz="2000" b="1">
                  <a:latin typeface="Times New Roman" panose="02020603050405020304" pitchFamily="18" charset="0"/>
                </a:rPr>
                <a:t>C9</a:t>
              </a:r>
            </a:p>
            <a:p>
              <a:pPr eaLnBrk="1" hangingPunct="1"/>
              <a:r>
                <a:rPr lang="en-US" altLang="zh-CN" sz="2000" b="1">
                  <a:latin typeface="Times New Roman" panose="02020603050405020304" pitchFamily="18" charset="0"/>
                </a:rPr>
                <a:t>C9</a:t>
              </a:r>
            </a:p>
            <a:p>
              <a:pPr eaLnBrk="1" hangingPunct="1"/>
              <a:r>
                <a:rPr lang="en-US" altLang="zh-CN" sz="2000" b="1">
                  <a:latin typeface="Times New Roman" panose="02020603050405020304" pitchFamily="18" charset="0"/>
                </a:rPr>
                <a:t>C1,C9,C10</a:t>
              </a:r>
            </a:p>
            <a:p>
              <a:pPr eaLnBrk="1" hangingPunct="1"/>
              <a:endParaRPr lang="zh-CN" altLang="en-US" sz="2000" b="1">
                <a:latin typeface="Times New Roman" panose="02020603050405020304" pitchFamily="18" charset="0"/>
              </a:endParaRPr>
            </a:p>
          </p:txBody>
        </p:sp>
        <p:sp>
          <p:nvSpPr>
            <p:cNvPr id="26" name="Text Box 22">
              <a:extLst>
                <a:ext uri="{FF2B5EF4-FFF2-40B4-BE49-F238E27FC236}">
                  <a16:creationId xmlns:a16="http://schemas.microsoft.com/office/drawing/2014/main" id="{754FB893-D83A-4AC0-A02B-443BF8ED8DE0}"/>
                </a:ext>
              </a:extLst>
            </p:cNvPr>
            <p:cNvSpPr txBox="1">
              <a:spLocks noChangeArrowheads="1"/>
            </p:cNvSpPr>
            <p:nvPr/>
          </p:nvSpPr>
          <p:spPr bwMode="auto">
            <a:xfrm>
              <a:off x="1167" y="240"/>
              <a:ext cx="977" cy="2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latin typeface="Times New Roman" panose="02020603050405020304" pitchFamily="18" charset="0"/>
                </a:rPr>
                <a:t>程序设计基础</a:t>
              </a:r>
            </a:p>
            <a:p>
              <a:pPr algn="ctr" eaLnBrk="1" hangingPunct="1"/>
              <a:r>
                <a:rPr lang="zh-CN" altLang="en-US" sz="2000" b="1">
                  <a:latin typeface="Times New Roman" panose="02020603050405020304" pitchFamily="18" charset="0"/>
                </a:rPr>
                <a:t>离散数学</a:t>
              </a:r>
            </a:p>
            <a:p>
              <a:pPr algn="ctr" eaLnBrk="1" hangingPunct="1"/>
              <a:r>
                <a:rPr lang="zh-CN" altLang="en-US" sz="2000" b="1">
                  <a:latin typeface="Times New Roman" panose="02020603050405020304" pitchFamily="18" charset="0"/>
                </a:rPr>
                <a:t>数据结构</a:t>
              </a:r>
            </a:p>
            <a:p>
              <a:pPr algn="ctr" eaLnBrk="1" hangingPunct="1"/>
              <a:r>
                <a:rPr lang="zh-CN" altLang="en-US" sz="2000" b="1">
                  <a:latin typeface="Times New Roman" panose="02020603050405020304" pitchFamily="18" charset="0"/>
                </a:rPr>
                <a:t>汇编语言</a:t>
              </a:r>
            </a:p>
            <a:p>
              <a:pPr algn="ctr" eaLnBrk="1" hangingPunct="1"/>
              <a:r>
                <a:rPr lang="zh-CN" altLang="en-US" sz="2000" b="1">
                  <a:latin typeface="Times New Roman" panose="02020603050405020304" pitchFamily="18" charset="0"/>
                </a:rPr>
                <a:t>语言设计和分析</a:t>
              </a:r>
            </a:p>
            <a:p>
              <a:pPr algn="ctr" eaLnBrk="1" hangingPunct="1"/>
              <a:r>
                <a:rPr lang="zh-CN" altLang="en-US" sz="2000" b="1">
                  <a:latin typeface="Times New Roman" panose="02020603050405020304" pitchFamily="18" charset="0"/>
                </a:rPr>
                <a:t>计算机原理</a:t>
              </a:r>
            </a:p>
            <a:p>
              <a:pPr algn="ctr" eaLnBrk="1" hangingPunct="1"/>
              <a:r>
                <a:rPr lang="zh-CN" altLang="en-US" sz="2000" b="1">
                  <a:latin typeface="Times New Roman" panose="02020603050405020304" pitchFamily="18" charset="0"/>
                </a:rPr>
                <a:t>编译原理</a:t>
              </a:r>
            </a:p>
            <a:p>
              <a:pPr algn="ctr" eaLnBrk="1" hangingPunct="1"/>
              <a:r>
                <a:rPr lang="zh-CN" altLang="en-US" sz="2000" b="1">
                  <a:latin typeface="Times New Roman" panose="02020603050405020304" pitchFamily="18" charset="0"/>
                </a:rPr>
                <a:t>操作系统</a:t>
              </a:r>
            </a:p>
            <a:p>
              <a:pPr algn="ctr" eaLnBrk="1" hangingPunct="1"/>
              <a:r>
                <a:rPr lang="zh-CN" altLang="en-US" sz="2000" b="1">
                  <a:latin typeface="Times New Roman" panose="02020603050405020304" pitchFamily="18" charset="0"/>
                </a:rPr>
                <a:t>高等数学</a:t>
              </a:r>
            </a:p>
            <a:p>
              <a:pPr algn="ctr" eaLnBrk="1" hangingPunct="1"/>
              <a:r>
                <a:rPr lang="zh-CN" altLang="en-US" sz="2000" b="1">
                  <a:latin typeface="Times New Roman" panose="02020603050405020304" pitchFamily="18" charset="0"/>
                </a:rPr>
                <a:t>线性代数</a:t>
              </a:r>
            </a:p>
            <a:p>
              <a:pPr algn="ctr" eaLnBrk="1" hangingPunct="1"/>
              <a:r>
                <a:rPr lang="zh-CN" altLang="en-US" sz="2000" b="1">
                  <a:latin typeface="Times New Roman" panose="02020603050405020304" pitchFamily="18" charset="0"/>
                </a:rPr>
                <a:t>普通物理</a:t>
              </a:r>
            </a:p>
            <a:p>
              <a:pPr algn="ctr" eaLnBrk="1" hangingPunct="1"/>
              <a:r>
                <a:rPr lang="zh-CN" altLang="en-US" sz="2000" b="1">
                  <a:latin typeface="Times New Roman" panose="02020603050405020304" pitchFamily="18" charset="0"/>
                </a:rPr>
                <a:t>数值分析</a:t>
              </a:r>
            </a:p>
          </p:txBody>
        </p:sp>
      </p:grpSp>
      <p:grpSp>
        <p:nvGrpSpPr>
          <p:cNvPr id="27" name="Group 23">
            <a:extLst>
              <a:ext uri="{FF2B5EF4-FFF2-40B4-BE49-F238E27FC236}">
                <a16:creationId xmlns:a16="http://schemas.microsoft.com/office/drawing/2014/main" id="{3FD346F5-82D1-4A16-B623-396587EC3095}"/>
              </a:ext>
            </a:extLst>
          </p:cNvPr>
          <p:cNvGrpSpPr>
            <a:grpSpLocks/>
          </p:cNvGrpSpPr>
          <p:nvPr/>
        </p:nvGrpSpPr>
        <p:grpSpPr bwMode="auto">
          <a:xfrm>
            <a:off x="6291336" y="1116379"/>
            <a:ext cx="3730625" cy="2593975"/>
            <a:chOff x="0" y="0"/>
            <a:chExt cx="2717" cy="2655"/>
          </a:xfrm>
        </p:grpSpPr>
        <p:sp>
          <p:nvSpPr>
            <p:cNvPr id="28" name="Oval 24">
              <a:extLst>
                <a:ext uri="{FF2B5EF4-FFF2-40B4-BE49-F238E27FC236}">
                  <a16:creationId xmlns:a16="http://schemas.microsoft.com/office/drawing/2014/main" id="{A64A1D2A-D582-445A-BEA3-0F3E30DA795A}"/>
                </a:ext>
              </a:extLst>
            </p:cNvPr>
            <p:cNvSpPr>
              <a:spLocks noChangeArrowheads="1"/>
            </p:cNvSpPr>
            <p:nvPr/>
          </p:nvSpPr>
          <p:spPr bwMode="auto">
            <a:xfrm>
              <a:off x="0" y="881"/>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C1</a:t>
              </a:r>
            </a:p>
          </p:txBody>
        </p:sp>
        <p:sp>
          <p:nvSpPr>
            <p:cNvPr id="29" name="Oval 25">
              <a:extLst>
                <a:ext uri="{FF2B5EF4-FFF2-40B4-BE49-F238E27FC236}">
                  <a16:creationId xmlns:a16="http://schemas.microsoft.com/office/drawing/2014/main" id="{D87644BC-5850-4D0E-8197-A268D87313CD}"/>
                </a:ext>
              </a:extLst>
            </p:cNvPr>
            <p:cNvSpPr>
              <a:spLocks noChangeArrowheads="1"/>
            </p:cNvSpPr>
            <p:nvPr/>
          </p:nvSpPr>
          <p:spPr bwMode="auto">
            <a:xfrm>
              <a:off x="641" y="454"/>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C2</a:t>
              </a:r>
            </a:p>
          </p:txBody>
        </p:sp>
        <p:sp>
          <p:nvSpPr>
            <p:cNvPr id="30" name="Oval 26">
              <a:extLst>
                <a:ext uri="{FF2B5EF4-FFF2-40B4-BE49-F238E27FC236}">
                  <a16:creationId xmlns:a16="http://schemas.microsoft.com/office/drawing/2014/main" id="{D19EFBDB-4A22-447E-A8B4-8077ED83B591}"/>
                </a:ext>
              </a:extLst>
            </p:cNvPr>
            <p:cNvSpPr>
              <a:spLocks noChangeArrowheads="1"/>
            </p:cNvSpPr>
            <p:nvPr/>
          </p:nvSpPr>
          <p:spPr bwMode="auto">
            <a:xfrm>
              <a:off x="1319" y="881"/>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C3</a:t>
              </a:r>
            </a:p>
          </p:txBody>
        </p:sp>
        <p:sp>
          <p:nvSpPr>
            <p:cNvPr id="31" name="Oval 27">
              <a:extLst>
                <a:ext uri="{FF2B5EF4-FFF2-40B4-BE49-F238E27FC236}">
                  <a16:creationId xmlns:a16="http://schemas.microsoft.com/office/drawing/2014/main" id="{2FEA9B86-B485-4437-94FB-48259AD59B7E}"/>
                </a:ext>
              </a:extLst>
            </p:cNvPr>
            <p:cNvSpPr>
              <a:spLocks noChangeArrowheads="1"/>
            </p:cNvSpPr>
            <p:nvPr/>
          </p:nvSpPr>
          <p:spPr bwMode="auto">
            <a:xfrm>
              <a:off x="685" y="0"/>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C4</a:t>
              </a:r>
            </a:p>
          </p:txBody>
        </p:sp>
        <p:sp>
          <p:nvSpPr>
            <p:cNvPr id="32" name="Oval 28">
              <a:extLst>
                <a:ext uri="{FF2B5EF4-FFF2-40B4-BE49-F238E27FC236}">
                  <a16:creationId xmlns:a16="http://schemas.microsoft.com/office/drawing/2014/main" id="{82D5755D-DEFB-4C72-AFD1-8A18FE4B4F3C}"/>
                </a:ext>
              </a:extLst>
            </p:cNvPr>
            <p:cNvSpPr>
              <a:spLocks noChangeArrowheads="1"/>
            </p:cNvSpPr>
            <p:nvPr/>
          </p:nvSpPr>
          <p:spPr bwMode="auto">
            <a:xfrm>
              <a:off x="1996" y="9"/>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C5</a:t>
              </a:r>
            </a:p>
          </p:txBody>
        </p:sp>
        <p:sp>
          <p:nvSpPr>
            <p:cNvPr id="33" name="Oval 29">
              <a:extLst>
                <a:ext uri="{FF2B5EF4-FFF2-40B4-BE49-F238E27FC236}">
                  <a16:creationId xmlns:a16="http://schemas.microsoft.com/office/drawing/2014/main" id="{A9ED20F5-4CB3-4E10-9DFB-13EC816CE1A7}"/>
                </a:ext>
              </a:extLst>
            </p:cNvPr>
            <p:cNvSpPr>
              <a:spLocks noChangeArrowheads="1"/>
            </p:cNvSpPr>
            <p:nvPr/>
          </p:nvSpPr>
          <p:spPr bwMode="auto">
            <a:xfrm>
              <a:off x="1763" y="1921"/>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C6</a:t>
              </a:r>
            </a:p>
          </p:txBody>
        </p:sp>
        <p:sp>
          <p:nvSpPr>
            <p:cNvPr id="34" name="Oval 30">
              <a:extLst>
                <a:ext uri="{FF2B5EF4-FFF2-40B4-BE49-F238E27FC236}">
                  <a16:creationId xmlns:a16="http://schemas.microsoft.com/office/drawing/2014/main" id="{4448250B-4D72-41C2-9F5E-1CB887EA3D3B}"/>
                </a:ext>
              </a:extLst>
            </p:cNvPr>
            <p:cNvSpPr>
              <a:spLocks noChangeArrowheads="1"/>
            </p:cNvSpPr>
            <p:nvPr/>
          </p:nvSpPr>
          <p:spPr bwMode="auto">
            <a:xfrm>
              <a:off x="2385" y="899"/>
              <a:ext cx="310" cy="257"/>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C7</a:t>
              </a:r>
            </a:p>
          </p:txBody>
        </p:sp>
        <p:sp>
          <p:nvSpPr>
            <p:cNvPr id="35" name="Oval 31">
              <a:extLst>
                <a:ext uri="{FF2B5EF4-FFF2-40B4-BE49-F238E27FC236}">
                  <a16:creationId xmlns:a16="http://schemas.microsoft.com/office/drawing/2014/main" id="{6F9F2EFC-C860-4457-B583-EBD8ACB26E0E}"/>
                </a:ext>
              </a:extLst>
            </p:cNvPr>
            <p:cNvSpPr>
              <a:spLocks noChangeArrowheads="1"/>
            </p:cNvSpPr>
            <p:nvPr/>
          </p:nvSpPr>
          <p:spPr bwMode="auto">
            <a:xfrm>
              <a:off x="2407" y="1487"/>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C8</a:t>
              </a:r>
            </a:p>
          </p:txBody>
        </p:sp>
        <p:sp>
          <p:nvSpPr>
            <p:cNvPr id="36" name="Oval 32">
              <a:extLst>
                <a:ext uri="{FF2B5EF4-FFF2-40B4-BE49-F238E27FC236}">
                  <a16:creationId xmlns:a16="http://schemas.microsoft.com/office/drawing/2014/main" id="{A9C98FD8-26BC-4EFD-A07D-AFF7D76197BF}"/>
                </a:ext>
              </a:extLst>
            </p:cNvPr>
            <p:cNvSpPr>
              <a:spLocks noChangeArrowheads="1"/>
            </p:cNvSpPr>
            <p:nvPr/>
          </p:nvSpPr>
          <p:spPr bwMode="auto">
            <a:xfrm>
              <a:off x="8" y="1899"/>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C9</a:t>
              </a:r>
            </a:p>
          </p:txBody>
        </p:sp>
        <p:sp>
          <p:nvSpPr>
            <p:cNvPr id="37" name="Oval 33">
              <a:extLst>
                <a:ext uri="{FF2B5EF4-FFF2-40B4-BE49-F238E27FC236}">
                  <a16:creationId xmlns:a16="http://schemas.microsoft.com/office/drawing/2014/main" id="{3912623E-0234-407E-82C8-6A069FD0AF06}"/>
                </a:ext>
              </a:extLst>
            </p:cNvPr>
            <p:cNvSpPr>
              <a:spLocks noChangeArrowheads="1"/>
            </p:cNvSpPr>
            <p:nvPr/>
          </p:nvSpPr>
          <p:spPr bwMode="auto">
            <a:xfrm>
              <a:off x="651" y="1878"/>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C10</a:t>
              </a:r>
            </a:p>
          </p:txBody>
        </p:sp>
        <p:sp>
          <p:nvSpPr>
            <p:cNvPr id="38" name="Oval 34">
              <a:extLst>
                <a:ext uri="{FF2B5EF4-FFF2-40B4-BE49-F238E27FC236}">
                  <a16:creationId xmlns:a16="http://schemas.microsoft.com/office/drawing/2014/main" id="{7FDCC18B-DD3A-4CC1-A1BA-BE02A00EB21E}"/>
                </a:ext>
              </a:extLst>
            </p:cNvPr>
            <p:cNvSpPr>
              <a:spLocks noChangeArrowheads="1"/>
            </p:cNvSpPr>
            <p:nvPr/>
          </p:nvSpPr>
          <p:spPr bwMode="auto">
            <a:xfrm>
              <a:off x="663" y="2376"/>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C11</a:t>
              </a:r>
            </a:p>
          </p:txBody>
        </p:sp>
        <p:sp>
          <p:nvSpPr>
            <p:cNvPr id="39" name="Oval 35">
              <a:extLst>
                <a:ext uri="{FF2B5EF4-FFF2-40B4-BE49-F238E27FC236}">
                  <a16:creationId xmlns:a16="http://schemas.microsoft.com/office/drawing/2014/main" id="{949BC571-454C-4A93-AE7A-867B8D5AD995}"/>
                </a:ext>
              </a:extLst>
            </p:cNvPr>
            <p:cNvSpPr>
              <a:spLocks noChangeArrowheads="1"/>
            </p:cNvSpPr>
            <p:nvPr/>
          </p:nvSpPr>
          <p:spPr bwMode="auto">
            <a:xfrm>
              <a:off x="641" y="1277"/>
              <a:ext cx="310" cy="279"/>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C12</a:t>
              </a:r>
            </a:p>
          </p:txBody>
        </p:sp>
        <p:sp>
          <p:nvSpPr>
            <p:cNvPr id="40" name="Line 36">
              <a:extLst>
                <a:ext uri="{FF2B5EF4-FFF2-40B4-BE49-F238E27FC236}">
                  <a16:creationId xmlns:a16="http://schemas.microsoft.com/office/drawing/2014/main" id="{CC7760A1-0F81-423A-B091-5A37A0FF45C8}"/>
                </a:ext>
              </a:extLst>
            </p:cNvPr>
            <p:cNvSpPr>
              <a:spLocks noChangeShapeType="1"/>
            </p:cNvSpPr>
            <p:nvPr/>
          </p:nvSpPr>
          <p:spPr bwMode="auto">
            <a:xfrm>
              <a:off x="310" y="1024"/>
              <a:ext cx="102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Line 37">
              <a:extLst>
                <a:ext uri="{FF2B5EF4-FFF2-40B4-BE49-F238E27FC236}">
                  <a16:creationId xmlns:a16="http://schemas.microsoft.com/office/drawing/2014/main" id="{5FF18E44-B192-43A5-B9DA-753107D235C3}"/>
                </a:ext>
              </a:extLst>
            </p:cNvPr>
            <p:cNvSpPr>
              <a:spLocks noChangeShapeType="1"/>
            </p:cNvSpPr>
            <p:nvPr/>
          </p:nvSpPr>
          <p:spPr bwMode="auto">
            <a:xfrm flipV="1">
              <a:off x="278" y="704"/>
              <a:ext cx="411"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Line 38">
              <a:extLst>
                <a:ext uri="{FF2B5EF4-FFF2-40B4-BE49-F238E27FC236}">
                  <a16:creationId xmlns:a16="http://schemas.microsoft.com/office/drawing/2014/main" id="{773C2B01-E3F3-4C34-8FEA-02F2ADE49D57}"/>
                </a:ext>
              </a:extLst>
            </p:cNvPr>
            <p:cNvSpPr>
              <a:spLocks noChangeShapeType="1"/>
            </p:cNvSpPr>
            <p:nvPr/>
          </p:nvSpPr>
          <p:spPr bwMode="auto">
            <a:xfrm>
              <a:off x="933" y="659"/>
              <a:ext cx="434" cy="2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Line 39">
              <a:extLst>
                <a:ext uri="{FF2B5EF4-FFF2-40B4-BE49-F238E27FC236}">
                  <a16:creationId xmlns:a16="http://schemas.microsoft.com/office/drawing/2014/main" id="{ADC54524-A752-4A07-8579-B22752B19309}"/>
                </a:ext>
              </a:extLst>
            </p:cNvPr>
            <p:cNvSpPr>
              <a:spLocks noChangeShapeType="1"/>
            </p:cNvSpPr>
            <p:nvPr/>
          </p:nvSpPr>
          <p:spPr bwMode="auto">
            <a:xfrm flipV="1">
              <a:off x="222" y="226"/>
              <a:ext cx="522" cy="66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40">
              <a:extLst>
                <a:ext uri="{FF2B5EF4-FFF2-40B4-BE49-F238E27FC236}">
                  <a16:creationId xmlns:a16="http://schemas.microsoft.com/office/drawing/2014/main" id="{164DFB46-B198-4442-B3D9-CC3625A4C1D3}"/>
                </a:ext>
              </a:extLst>
            </p:cNvPr>
            <p:cNvSpPr>
              <a:spLocks noChangeShapeType="1"/>
            </p:cNvSpPr>
            <p:nvPr/>
          </p:nvSpPr>
          <p:spPr bwMode="auto">
            <a:xfrm>
              <a:off x="1011" y="137"/>
              <a:ext cx="9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41">
              <a:extLst>
                <a:ext uri="{FF2B5EF4-FFF2-40B4-BE49-F238E27FC236}">
                  <a16:creationId xmlns:a16="http://schemas.microsoft.com/office/drawing/2014/main" id="{66450B07-6157-4478-B17B-44F64B4C45BF}"/>
                </a:ext>
              </a:extLst>
            </p:cNvPr>
            <p:cNvSpPr>
              <a:spLocks noChangeShapeType="1"/>
            </p:cNvSpPr>
            <p:nvPr/>
          </p:nvSpPr>
          <p:spPr bwMode="auto">
            <a:xfrm flipV="1">
              <a:off x="1578" y="270"/>
              <a:ext cx="489" cy="6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42">
              <a:extLst>
                <a:ext uri="{FF2B5EF4-FFF2-40B4-BE49-F238E27FC236}">
                  <a16:creationId xmlns:a16="http://schemas.microsoft.com/office/drawing/2014/main" id="{EDC27C67-6808-4B57-A436-A3DAF426B59C}"/>
                </a:ext>
              </a:extLst>
            </p:cNvPr>
            <p:cNvSpPr>
              <a:spLocks noChangeShapeType="1"/>
            </p:cNvSpPr>
            <p:nvPr/>
          </p:nvSpPr>
          <p:spPr bwMode="auto">
            <a:xfrm>
              <a:off x="1633" y="1015"/>
              <a:ext cx="75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43">
              <a:extLst>
                <a:ext uri="{FF2B5EF4-FFF2-40B4-BE49-F238E27FC236}">
                  <a16:creationId xmlns:a16="http://schemas.microsoft.com/office/drawing/2014/main" id="{526D3195-3CAD-4240-813D-2E002D07825A}"/>
                </a:ext>
              </a:extLst>
            </p:cNvPr>
            <p:cNvSpPr>
              <a:spLocks noChangeShapeType="1"/>
            </p:cNvSpPr>
            <p:nvPr/>
          </p:nvSpPr>
          <p:spPr bwMode="auto">
            <a:xfrm>
              <a:off x="2244" y="270"/>
              <a:ext cx="267" cy="6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44">
              <a:extLst>
                <a:ext uri="{FF2B5EF4-FFF2-40B4-BE49-F238E27FC236}">
                  <a16:creationId xmlns:a16="http://schemas.microsoft.com/office/drawing/2014/main" id="{48D6F91E-15DE-447E-A14F-AF35C2AC811C}"/>
                </a:ext>
              </a:extLst>
            </p:cNvPr>
            <p:cNvSpPr>
              <a:spLocks noChangeShapeType="1"/>
            </p:cNvSpPr>
            <p:nvPr/>
          </p:nvSpPr>
          <p:spPr bwMode="auto">
            <a:xfrm>
              <a:off x="266" y="1115"/>
              <a:ext cx="378" cy="2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45">
              <a:extLst>
                <a:ext uri="{FF2B5EF4-FFF2-40B4-BE49-F238E27FC236}">
                  <a16:creationId xmlns:a16="http://schemas.microsoft.com/office/drawing/2014/main" id="{716BFC57-FABD-4ED8-9F6E-2171F220B124}"/>
                </a:ext>
              </a:extLst>
            </p:cNvPr>
            <p:cNvSpPr>
              <a:spLocks noChangeShapeType="1"/>
            </p:cNvSpPr>
            <p:nvPr/>
          </p:nvSpPr>
          <p:spPr bwMode="auto">
            <a:xfrm flipV="1">
              <a:off x="278" y="1493"/>
              <a:ext cx="388" cy="4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Line 46">
              <a:extLst>
                <a:ext uri="{FF2B5EF4-FFF2-40B4-BE49-F238E27FC236}">
                  <a16:creationId xmlns:a16="http://schemas.microsoft.com/office/drawing/2014/main" id="{59D874D5-25E2-4C2B-80BC-067BBE416A87}"/>
                </a:ext>
              </a:extLst>
            </p:cNvPr>
            <p:cNvSpPr>
              <a:spLocks noChangeShapeType="1"/>
            </p:cNvSpPr>
            <p:nvPr/>
          </p:nvSpPr>
          <p:spPr bwMode="auto">
            <a:xfrm>
              <a:off x="322" y="2026"/>
              <a:ext cx="33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47">
              <a:extLst>
                <a:ext uri="{FF2B5EF4-FFF2-40B4-BE49-F238E27FC236}">
                  <a16:creationId xmlns:a16="http://schemas.microsoft.com/office/drawing/2014/main" id="{206FE854-19FF-43A0-A294-557594A778DD}"/>
                </a:ext>
              </a:extLst>
            </p:cNvPr>
            <p:cNvSpPr>
              <a:spLocks noChangeShapeType="1"/>
            </p:cNvSpPr>
            <p:nvPr/>
          </p:nvSpPr>
          <p:spPr bwMode="auto">
            <a:xfrm flipV="1">
              <a:off x="800" y="1548"/>
              <a:ext cx="0" cy="3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48">
              <a:extLst>
                <a:ext uri="{FF2B5EF4-FFF2-40B4-BE49-F238E27FC236}">
                  <a16:creationId xmlns:a16="http://schemas.microsoft.com/office/drawing/2014/main" id="{07F90EA0-74AA-440F-AEDF-B7ACD9E511EB}"/>
                </a:ext>
              </a:extLst>
            </p:cNvPr>
            <p:cNvSpPr>
              <a:spLocks noChangeShapeType="1"/>
            </p:cNvSpPr>
            <p:nvPr/>
          </p:nvSpPr>
          <p:spPr bwMode="auto">
            <a:xfrm>
              <a:off x="244" y="2137"/>
              <a:ext cx="434" cy="33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49">
              <a:extLst>
                <a:ext uri="{FF2B5EF4-FFF2-40B4-BE49-F238E27FC236}">
                  <a16:creationId xmlns:a16="http://schemas.microsoft.com/office/drawing/2014/main" id="{EA6AC576-ED14-4A83-9053-AF050E1822FE}"/>
                </a:ext>
              </a:extLst>
            </p:cNvPr>
            <p:cNvSpPr>
              <a:spLocks noChangeShapeType="1"/>
            </p:cNvSpPr>
            <p:nvPr/>
          </p:nvSpPr>
          <p:spPr bwMode="auto">
            <a:xfrm flipV="1">
              <a:off x="966" y="2059"/>
              <a:ext cx="789" cy="4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Line 50">
              <a:extLst>
                <a:ext uri="{FF2B5EF4-FFF2-40B4-BE49-F238E27FC236}">
                  <a16:creationId xmlns:a16="http://schemas.microsoft.com/office/drawing/2014/main" id="{7696C42F-7EAC-4020-B867-714926AFA0EC}"/>
                </a:ext>
              </a:extLst>
            </p:cNvPr>
            <p:cNvSpPr>
              <a:spLocks noChangeShapeType="1"/>
            </p:cNvSpPr>
            <p:nvPr/>
          </p:nvSpPr>
          <p:spPr bwMode="auto">
            <a:xfrm flipV="1">
              <a:off x="2056" y="1759"/>
              <a:ext cx="411"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Line 51">
              <a:extLst>
                <a:ext uri="{FF2B5EF4-FFF2-40B4-BE49-F238E27FC236}">
                  <a16:creationId xmlns:a16="http://schemas.microsoft.com/office/drawing/2014/main" id="{4F17FF5C-EA8C-4E4D-A8D0-886B5F956513}"/>
                </a:ext>
              </a:extLst>
            </p:cNvPr>
            <p:cNvSpPr>
              <a:spLocks noChangeShapeType="1"/>
            </p:cNvSpPr>
            <p:nvPr/>
          </p:nvSpPr>
          <p:spPr bwMode="auto">
            <a:xfrm>
              <a:off x="1600" y="1115"/>
              <a:ext cx="822" cy="46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 name="矩形 3">
            <a:extLst>
              <a:ext uri="{FF2B5EF4-FFF2-40B4-BE49-F238E27FC236}">
                <a16:creationId xmlns:a16="http://schemas.microsoft.com/office/drawing/2014/main" id="{391F27D4-0436-4D68-84C3-0F198FE6DF41}"/>
              </a:ext>
            </a:extLst>
          </p:cNvPr>
          <p:cNvSpPr/>
          <p:nvPr/>
        </p:nvSpPr>
        <p:spPr>
          <a:xfrm>
            <a:off x="1760018" y="5391422"/>
            <a:ext cx="8326657" cy="830997"/>
          </a:xfrm>
          <a:prstGeom prst="rect">
            <a:avLst/>
          </a:prstGeom>
        </p:spPr>
        <p:txBody>
          <a:bodyPr wrap="square">
            <a:spAutoFit/>
          </a:bodyPr>
          <a:lstStyle/>
          <a:p>
            <a:r>
              <a:rPr lang="zh-CN" altLang="en-US" sz="2400" b="1" dirty="0">
                <a:solidFill>
                  <a:srgbClr val="009900"/>
                </a:solidFill>
                <a:latin typeface="Times New Roman" panose="02020603050405020304" pitchFamily="18" charset="0"/>
              </a:rPr>
              <a:t>拓扑排序结果之一</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C1-&gt;C2-&gt;C3-&gt;C4-&gt;C5-&gt;C7-&gt;C9-&gt;C10-&gt;C11-&gt;C6-&gt;C12-&gt;C8</a:t>
            </a:r>
            <a:endParaRPr lang="zh-CN" altLang="en-US" sz="2400" b="1" dirty="0"/>
          </a:p>
        </p:txBody>
      </p:sp>
    </p:spTree>
    <p:extLst>
      <p:ext uri="{BB962C8B-B14F-4D97-AF65-F5344CB8AC3E}">
        <p14:creationId xmlns:p14="http://schemas.microsoft.com/office/powerpoint/2010/main" val="316921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ox(out)">
                                      <p:cBhvr>
                                        <p:cTn id="12" dur="500"/>
                                        <p:tgtEl>
                                          <p:spTgt spid="2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0" y="1"/>
            <a:ext cx="12192000" cy="562708"/>
          </a:xfrm>
        </p:spPr>
        <p:txBody>
          <a:bodyPr>
            <a:normAutofit fontScale="90000"/>
          </a:bodyPr>
          <a:lstStyle/>
          <a:p>
            <a:r>
              <a:rPr lang="zh-CN" altLang="en-US" b="1" cap="none"/>
              <a:t>拓扑排序的定义和方法（</a:t>
            </a:r>
            <a:r>
              <a:rPr lang="en-US" altLang="zh-CN" b="1" cap="none"/>
              <a:t>AOE</a:t>
            </a:r>
            <a:r>
              <a:rPr lang="zh-CN" altLang="en-US" b="1" cap="none"/>
              <a:t>网）</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25359" y="281355"/>
            <a:ext cx="5824650" cy="6576644"/>
          </a:xfrm>
        </p:spPr>
        <p:txBody>
          <a:bodyPr>
            <a:normAutofit lnSpcReduction="10000"/>
          </a:bodyPr>
          <a:lstStyle/>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问题的提出</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工程计划问题</a:t>
            </a:r>
            <a:endParaRPr lang="en-US" altLang="zh-CN" sz="1800" b="1" cap="none" dirty="0">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起始和终止节点唯一的带权有向无环图，用顶点表示事件，边表示活动。每个事件表示在它之前的活动已完成，在它之后的活动可以开始</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例如：一个工程有</a:t>
            </a:r>
            <a:r>
              <a:rPr lang="en-US" altLang="zh-CN" sz="1800" b="1" cap="none" dirty="0">
                <a:latin typeface="Times New Roman" panose="02020603050405020304" pitchFamily="18" charset="0"/>
                <a:cs typeface="Times New Roman" panose="02020603050405020304" pitchFamily="18" charset="0"/>
              </a:rPr>
              <a:t>11</a:t>
            </a:r>
            <a:r>
              <a:rPr lang="zh-CN" altLang="en-US" sz="1800" b="1" cap="none" dirty="0">
                <a:latin typeface="Times New Roman" panose="02020603050405020304" pitchFamily="18" charset="0"/>
                <a:cs typeface="Times New Roman" panose="02020603050405020304" pitchFamily="18" charset="0"/>
              </a:rPr>
              <a:t>项活动，</a:t>
            </a:r>
            <a:r>
              <a:rPr lang="en-US" altLang="zh-CN" sz="1800" b="1" cap="none" dirty="0">
                <a:latin typeface="Times New Roman" panose="02020603050405020304" pitchFamily="18" charset="0"/>
                <a:cs typeface="Times New Roman" panose="02020603050405020304" pitchFamily="18" charset="0"/>
              </a:rPr>
              <a:t>9</a:t>
            </a:r>
            <a:r>
              <a:rPr lang="zh-CN" altLang="en-US" sz="1800" b="1" cap="none" dirty="0">
                <a:latin typeface="Times New Roman" panose="02020603050405020304" pitchFamily="18" charset="0"/>
                <a:cs typeface="Times New Roman" panose="02020603050405020304" pitchFamily="18" charset="0"/>
              </a:rPr>
              <a:t>个事件</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事件 </a:t>
            </a:r>
            <a:r>
              <a:rPr lang="en-US" altLang="zh-CN" sz="1800" b="1" cap="none" dirty="0">
                <a:latin typeface="Times New Roman" panose="02020603050405020304" pitchFamily="18" charset="0"/>
                <a:cs typeface="Times New Roman" panose="02020603050405020304" pitchFamily="18" charset="0"/>
              </a:rPr>
              <a:t>V1——</a:t>
            </a:r>
            <a:r>
              <a:rPr lang="zh-CN" altLang="en-US" sz="1800" b="1" cap="none" dirty="0">
                <a:latin typeface="Times New Roman" panose="02020603050405020304" pitchFamily="18" charset="0"/>
                <a:cs typeface="Times New Roman" panose="02020603050405020304" pitchFamily="18" charset="0"/>
              </a:rPr>
              <a:t>表示整个工程开始</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事件</a:t>
            </a:r>
            <a:r>
              <a:rPr lang="en-US" altLang="zh-CN" sz="1800" b="1" cap="none" dirty="0">
                <a:latin typeface="Times New Roman" panose="02020603050405020304" pitchFamily="18" charset="0"/>
                <a:cs typeface="Times New Roman" panose="02020603050405020304" pitchFamily="18" charset="0"/>
              </a:rPr>
              <a:t>V9——</a:t>
            </a:r>
            <a:r>
              <a:rPr lang="zh-CN" altLang="en-US" sz="1800" b="1" cap="none" dirty="0">
                <a:latin typeface="Times New Roman" panose="02020603050405020304" pitchFamily="18" charset="0"/>
                <a:cs typeface="Times New Roman" panose="02020603050405020304" pitchFamily="18" charset="0"/>
              </a:rPr>
              <a:t>表示整个工程结束</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问题：</a:t>
            </a:r>
            <a:r>
              <a:rPr lang="en-US" altLang="zh-CN" sz="1800" b="1" cap="none" dirty="0">
                <a:latin typeface="Times New Roman" panose="02020603050405020304" pitchFamily="18" charset="0"/>
                <a:cs typeface="Times New Roman" panose="02020603050405020304" pitchFamily="18" charset="0"/>
              </a:rPr>
              <a:t>	</a:t>
            </a:r>
            <a:r>
              <a:rPr lang="zh-CN" altLang="en-US" sz="1800" b="1" cap="none" dirty="0">
                <a:latin typeface="Times New Roman" panose="02020603050405020304" pitchFamily="18" charset="0"/>
                <a:cs typeface="Times New Roman" panose="02020603050405020304" pitchFamily="18" charset="0"/>
              </a:rPr>
              <a:t>（</a:t>
            </a:r>
            <a:r>
              <a:rPr lang="en-US" altLang="zh-CN" sz="1800" b="1" cap="none" dirty="0">
                <a:latin typeface="Times New Roman" panose="02020603050405020304" pitchFamily="18" charset="0"/>
                <a:cs typeface="Times New Roman" panose="02020603050405020304" pitchFamily="18" charset="0"/>
              </a:rPr>
              <a:t>1</a:t>
            </a:r>
            <a:r>
              <a:rPr lang="zh-CN" altLang="en-US" sz="1800" b="1" cap="none" dirty="0">
                <a:latin typeface="Times New Roman" panose="02020603050405020304" pitchFamily="18" charset="0"/>
                <a:cs typeface="Times New Roman" panose="02020603050405020304" pitchFamily="18" charset="0"/>
              </a:rPr>
              <a:t>）完成整项工程至少需要多少时间？</a:t>
            </a:r>
          </a:p>
          <a:p>
            <a:pPr marL="0" indent="0">
              <a:lnSpc>
                <a:spcPct val="110000"/>
              </a:lnSpc>
              <a:spcBef>
                <a:spcPts val="0"/>
              </a:spcBef>
              <a:buNone/>
            </a:pPr>
            <a:r>
              <a:rPr lang="en-US" altLang="zh-CN" sz="1800" b="1" cap="none" dirty="0">
                <a:latin typeface="Times New Roman" panose="02020603050405020304" pitchFamily="18" charset="0"/>
                <a:cs typeface="Times New Roman" panose="02020603050405020304" pitchFamily="18" charset="0"/>
              </a:rPr>
              <a:t>	</a:t>
            </a:r>
            <a:r>
              <a:rPr lang="zh-CN" altLang="en-US" sz="1800" b="1" cap="none" dirty="0">
                <a:latin typeface="Times New Roman" panose="02020603050405020304" pitchFamily="18" charset="0"/>
                <a:cs typeface="Times New Roman" panose="02020603050405020304" pitchFamily="18" charset="0"/>
              </a:rPr>
              <a:t>（</a:t>
            </a:r>
            <a:r>
              <a:rPr lang="en-US" altLang="zh-CN" sz="1800" b="1" cap="none" dirty="0">
                <a:latin typeface="Times New Roman" panose="02020603050405020304" pitchFamily="18" charset="0"/>
                <a:cs typeface="Times New Roman" panose="02020603050405020304" pitchFamily="18" charset="0"/>
              </a:rPr>
              <a:t>2</a:t>
            </a:r>
            <a:r>
              <a:rPr lang="zh-CN" altLang="en-US" sz="1800" b="1" cap="none" dirty="0">
                <a:latin typeface="Times New Roman" panose="02020603050405020304" pitchFamily="18" charset="0"/>
                <a:cs typeface="Times New Roman" panose="02020603050405020304" pitchFamily="18" charset="0"/>
              </a:rPr>
              <a:t>）哪些活动是影响工程进度的关键？</a:t>
            </a:r>
          </a:p>
          <a:p>
            <a:pPr>
              <a:buFont typeface="Wingdings" panose="05000000000000000000" pitchFamily="2" charset="2"/>
              <a:buChar char="Ø"/>
            </a:pPr>
            <a:r>
              <a:rPr lang="zh-CN" altLang="en-US" sz="2400" b="1" cap="none" dirty="0">
                <a:solidFill>
                  <a:srgbClr val="0000CC"/>
                </a:solidFill>
                <a:latin typeface="Times New Roman" panose="02020603050405020304" pitchFamily="18" charset="0"/>
                <a:cs typeface="Times New Roman" panose="02020603050405020304" pitchFamily="18" charset="0"/>
              </a:rPr>
              <a:t>定义</a:t>
            </a:r>
            <a:endParaRPr lang="en-US" altLang="zh-CN" sz="2400" b="1" cap="none" dirty="0">
              <a:solidFill>
                <a:srgbClr val="0000CC"/>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1800" b="1" cap="none" dirty="0">
                <a:latin typeface="Times New Roman" panose="02020603050405020304" pitchFamily="18" charset="0"/>
                <a:cs typeface="Times New Roman" panose="02020603050405020304" pitchFamily="18" charset="0"/>
              </a:rPr>
              <a:t>AOE</a:t>
            </a:r>
            <a:r>
              <a:rPr lang="zh-CN" altLang="en-US" sz="1800" b="1" cap="none" dirty="0">
                <a:latin typeface="Times New Roman" panose="02020603050405020304" pitchFamily="18" charset="0"/>
                <a:cs typeface="Times New Roman" panose="02020603050405020304" pitchFamily="18" charset="0"/>
              </a:rPr>
              <a:t>网</a:t>
            </a:r>
            <a:r>
              <a:rPr lang="en-US" altLang="zh-CN" sz="1800" b="1" cap="none" dirty="0">
                <a:latin typeface="Times New Roman" panose="02020603050405020304" pitchFamily="18" charset="0"/>
                <a:cs typeface="Times New Roman" panose="02020603050405020304" pitchFamily="18" charset="0"/>
              </a:rPr>
              <a:t>(Activity On Edge </a:t>
            </a:r>
            <a:r>
              <a:rPr lang="en-US" altLang="zh-CN" sz="1800" b="1" cap="none" dirty="0" err="1">
                <a:latin typeface="Times New Roman" panose="02020603050405020304" pitchFamily="18" charset="0"/>
                <a:cs typeface="Times New Roman" panose="02020603050405020304" pitchFamily="18" charset="0"/>
              </a:rPr>
              <a:t>NetWork</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边表示活动的网</a:t>
            </a:r>
            <a:r>
              <a:rPr lang="en-US" altLang="zh-CN" sz="1800" b="1" cap="none" dirty="0">
                <a:solidFill>
                  <a:srgbClr val="CC6600"/>
                </a:solidFill>
                <a:latin typeface="Times New Roman" panose="02020603050405020304" pitchFamily="18" charset="0"/>
                <a:cs typeface="Times New Roman" panose="02020603050405020304" pitchFamily="18" charset="0"/>
              </a:rPr>
              <a:t>AOE</a:t>
            </a:r>
            <a:r>
              <a:rPr lang="zh-CN" altLang="en-US" sz="1800" b="1" cap="none" dirty="0">
                <a:solidFill>
                  <a:srgbClr val="CC6600"/>
                </a:solidFill>
                <a:latin typeface="Times New Roman" panose="02020603050405020304" pitchFamily="18" charset="0"/>
                <a:cs typeface="Times New Roman" panose="02020603050405020304" pitchFamily="18" charset="0"/>
              </a:rPr>
              <a:t>网是一个带权的有向无环图</a:t>
            </a:r>
            <a:r>
              <a:rPr lang="zh-CN" altLang="en-US" sz="1800" b="1" cap="none" dirty="0">
                <a:latin typeface="Times New Roman" panose="02020603050405020304" pitchFamily="18" charset="0"/>
                <a:cs typeface="Times New Roman" panose="02020603050405020304" pitchFamily="18" charset="0"/>
              </a:rPr>
              <a:t>（</a:t>
            </a:r>
            <a:r>
              <a:rPr lang="zh-CN" altLang="en-US" sz="1800" b="1" cap="none" dirty="0">
                <a:solidFill>
                  <a:srgbClr val="FF0000"/>
                </a:solidFill>
                <a:latin typeface="Times New Roman" panose="02020603050405020304" pitchFamily="18" charset="0"/>
                <a:cs typeface="Times New Roman" panose="02020603050405020304" pitchFamily="18" charset="0"/>
              </a:rPr>
              <a:t>起点、终点唯一</a:t>
            </a:r>
            <a:r>
              <a:rPr lang="zh-CN" altLang="en-US" sz="1800" b="1" cap="none" dirty="0">
                <a:latin typeface="Times New Roman" panose="02020603050405020304" pitchFamily="18" charset="0"/>
                <a:cs typeface="Times New Roman" panose="02020603050405020304" pitchFamily="18" charset="0"/>
              </a:rPr>
              <a:t>），其中顶点表示事件，边表示活动，权表示活动持续时间</a:t>
            </a:r>
          </a:p>
          <a:p>
            <a:pPr marL="0" indent="0">
              <a:lnSpc>
                <a:spcPct val="110000"/>
              </a:lnSpc>
              <a:spcBef>
                <a:spcPts val="0"/>
              </a:spcBef>
              <a:buNone/>
            </a:pPr>
            <a:r>
              <a:rPr lang="zh-CN" altLang="en-US" sz="1800" b="1" cap="none" dirty="0">
                <a:latin typeface="Times New Roman" panose="02020603050405020304" pitchFamily="18" charset="0"/>
                <a:cs typeface="Times New Roman" panose="02020603050405020304" pitchFamily="18" charset="0"/>
              </a:rPr>
              <a:t>路径长度</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路径上各活动持续时间之和</a:t>
            </a:r>
          </a:p>
          <a:p>
            <a:pPr marL="0" indent="0">
              <a:lnSpc>
                <a:spcPct val="110000"/>
              </a:lnSpc>
              <a:spcBef>
                <a:spcPts val="0"/>
              </a:spcBef>
              <a:buNone/>
            </a:pPr>
            <a:r>
              <a:rPr lang="zh-CN" altLang="en-US" sz="1800" b="1" cap="none" dirty="0">
                <a:solidFill>
                  <a:srgbClr val="CC00CC"/>
                </a:solidFill>
                <a:latin typeface="Times New Roman" panose="02020603050405020304" pitchFamily="18" charset="0"/>
                <a:cs typeface="Times New Roman" panose="02020603050405020304" pitchFamily="18" charset="0"/>
              </a:rPr>
              <a:t>关键路径</a:t>
            </a:r>
            <a:r>
              <a:rPr lang="en-US" altLang="zh-CN" sz="1800" b="1" cap="none" dirty="0">
                <a:solidFill>
                  <a:srgbClr val="CC00CC"/>
                </a:solidFill>
                <a:latin typeface="Times New Roman" panose="02020603050405020304" pitchFamily="18" charset="0"/>
                <a:cs typeface="Times New Roman" panose="02020603050405020304" pitchFamily="18" charset="0"/>
              </a:rPr>
              <a:t>——</a:t>
            </a:r>
            <a:r>
              <a:rPr lang="zh-CN" altLang="en-US" sz="1800" b="1" cap="none" dirty="0">
                <a:solidFill>
                  <a:srgbClr val="CC00CC"/>
                </a:solidFill>
                <a:latin typeface="Times New Roman" panose="02020603050405020304" pitchFamily="18" charset="0"/>
                <a:cs typeface="Times New Roman" panose="02020603050405020304" pitchFamily="18" charset="0"/>
              </a:rPr>
              <a:t>路径长度最长的路径（</a:t>
            </a:r>
            <a:r>
              <a:rPr lang="zh-CN" altLang="en-US" sz="1800" b="1" cap="none" dirty="0">
                <a:solidFill>
                  <a:srgbClr val="FF0000"/>
                </a:solidFill>
                <a:latin typeface="Times New Roman" panose="02020603050405020304" pitchFamily="18" charset="0"/>
                <a:cs typeface="Times New Roman" panose="02020603050405020304" pitchFamily="18" charset="0"/>
              </a:rPr>
              <a:t>不唯一</a:t>
            </a:r>
            <a:r>
              <a:rPr lang="zh-CN" altLang="en-US" sz="1800" b="1" cap="none" dirty="0">
                <a:solidFill>
                  <a:srgbClr val="CC00CC"/>
                </a:solidFill>
                <a:latin typeface="Times New Roman" panose="02020603050405020304" pitchFamily="18" charset="0"/>
                <a:cs typeface="Times New Roman" panose="02020603050405020304" pitchFamily="18" charset="0"/>
              </a:rPr>
              <a:t>）</a:t>
            </a:r>
            <a:endParaRPr lang="en-US" altLang="zh-CN" sz="1800" b="1" cap="none" dirty="0">
              <a:solidFill>
                <a:srgbClr val="CC00CC"/>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1800" b="1" cap="none" dirty="0" err="1">
                <a:latin typeface="Times New Roman" panose="02020603050405020304" pitchFamily="18" charset="0"/>
                <a:cs typeface="Times New Roman" panose="02020603050405020304" pitchFamily="18" charset="0"/>
              </a:rPr>
              <a:t>Ve</a:t>
            </a:r>
            <a:r>
              <a:rPr lang="en-US" altLang="zh-CN" sz="1800" b="1" cap="none" dirty="0">
                <a:latin typeface="Times New Roman" panose="02020603050405020304" pitchFamily="18" charset="0"/>
                <a:cs typeface="Times New Roman" panose="02020603050405020304" pitchFamily="18" charset="0"/>
              </a:rPr>
              <a:t>(j)——</a:t>
            </a:r>
            <a:r>
              <a:rPr lang="zh-CN" altLang="en-US" sz="1800" b="1" cap="none" dirty="0">
                <a:latin typeface="Times New Roman" panose="02020603050405020304" pitchFamily="18" charset="0"/>
                <a:cs typeface="Times New Roman" panose="02020603050405020304" pitchFamily="18" charset="0"/>
              </a:rPr>
              <a:t>表示事件</a:t>
            </a:r>
            <a:r>
              <a:rPr lang="en-US" altLang="zh-CN" sz="1800" b="1" cap="none" dirty="0">
                <a:latin typeface="Times New Roman" panose="02020603050405020304" pitchFamily="18" charset="0"/>
                <a:cs typeface="Times New Roman" panose="02020603050405020304" pitchFamily="18" charset="0"/>
              </a:rPr>
              <a:t>V[j]</a:t>
            </a:r>
            <a:r>
              <a:rPr lang="zh-CN" altLang="en-US" sz="1800" b="1" cap="none" dirty="0">
                <a:latin typeface="Times New Roman" panose="02020603050405020304" pitchFamily="18" charset="0"/>
                <a:cs typeface="Times New Roman" panose="02020603050405020304" pitchFamily="18" charset="0"/>
              </a:rPr>
              <a:t>的最早发生时间</a:t>
            </a:r>
          </a:p>
          <a:p>
            <a:pPr marL="0" indent="0">
              <a:lnSpc>
                <a:spcPct val="110000"/>
              </a:lnSpc>
              <a:spcBef>
                <a:spcPts val="0"/>
              </a:spcBef>
              <a:buNone/>
            </a:pPr>
            <a:r>
              <a:rPr lang="en-US" altLang="zh-CN" sz="1800" b="1" cap="none" dirty="0" err="1">
                <a:latin typeface="Times New Roman" panose="02020603050405020304" pitchFamily="18" charset="0"/>
                <a:cs typeface="Times New Roman" panose="02020603050405020304" pitchFamily="18" charset="0"/>
              </a:rPr>
              <a:t>Vl</a:t>
            </a:r>
            <a:r>
              <a:rPr lang="en-US" altLang="zh-CN" sz="1800" b="1" cap="none" dirty="0">
                <a:latin typeface="Times New Roman" panose="02020603050405020304" pitchFamily="18" charset="0"/>
                <a:cs typeface="Times New Roman" panose="02020603050405020304" pitchFamily="18" charset="0"/>
              </a:rPr>
              <a:t>(j)——</a:t>
            </a:r>
            <a:r>
              <a:rPr lang="zh-CN" altLang="en-US" sz="1800" b="1" cap="none" dirty="0">
                <a:latin typeface="Times New Roman" panose="02020603050405020304" pitchFamily="18" charset="0"/>
                <a:cs typeface="Times New Roman" panose="02020603050405020304" pitchFamily="18" charset="0"/>
              </a:rPr>
              <a:t>表示事件</a:t>
            </a:r>
            <a:r>
              <a:rPr lang="en-US" altLang="zh-CN" sz="1800" b="1" cap="none" dirty="0">
                <a:latin typeface="Times New Roman" panose="02020603050405020304" pitchFamily="18" charset="0"/>
                <a:cs typeface="Times New Roman" panose="02020603050405020304" pitchFamily="18" charset="0"/>
              </a:rPr>
              <a:t>V[j]</a:t>
            </a:r>
            <a:r>
              <a:rPr lang="zh-CN" altLang="en-US" sz="1800" b="1" cap="none" dirty="0">
                <a:latin typeface="Times New Roman" panose="02020603050405020304" pitchFamily="18" charset="0"/>
                <a:cs typeface="Times New Roman" panose="02020603050405020304" pitchFamily="18" charset="0"/>
              </a:rPr>
              <a:t>的最迟发生时间</a:t>
            </a:r>
          </a:p>
          <a:p>
            <a:pPr marL="0" indent="0">
              <a:lnSpc>
                <a:spcPct val="110000"/>
              </a:lnSpc>
              <a:spcBef>
                <a:spcPts val="0"/>
              </a:spcBef>
              <a:buNone/>
            </a:pPr>
            <a:r>
              <a:rPr lang="en-US" altLang="zh-CN" sz="1800" b="1" cap="none" dirty="0">
                <a:latin typeface="Times New Roman" panose="02020603050405020304" pitchFamily="18" charset="0"/>
                <a:cs typeface="Times New Roman" panose="02020603050405020304" pitchFamily="18" charset="0"/>
              </a:rPr>
              <a:t>e(</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 —— </a:t>
            </a:r>
            <a:r>
              <a:rPr lang="zh-CN" altLang="en-US" sz="1800" b="1" cap="none" dirty="0">
                <a:latin typeface="Times New Roman" panose="02020603050405020304" pitchFamily="18" charset="0"/>
                <a:cs typeface="Times New Roman" panose="02020603050405020304" pitchFamily="18" charset="0"/>
              </a:rPr>
              <a:t>表示活动</a:t>
            </a:r>
            <a:r>
              <a:rPr lang="en-US" altLang="zh-CN" sz="1800" b="1" cap="none" dirty="0">
                <a:latin typeface="Times New Roman" panose="02020603050405020304" pitchFamily="18" charset="0"/>
                <a:cs typeface="Times New Roman" panose="02020603050405020304" pitchFamily="18" charset="0"/>
              </a:rPr>
              <a:t>a[</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的最早开始时间</a:t>
            </a:r>
          </a:p>
          <a:p>
            <a:pPr marL="0" indent="0">
              <a:lnSpc>
                <a:spcPct val="110000"/>
              </a:lnSpc>
              <a:spcBef>
                <a:spcPts val="0"/>
              </a:spcBef>
              <a:buNone/>
            </a:pPr>
            <a:r>
              <a:rPr lang="en-US" altLang="zh-CN" sz="1800" b="1" cap="none" dirty="0">
                <a:latin typeface="Times New Roman" panose="02020603050405020304" pitchFamily="18" charset="0"/>
                <a:cs typeface="Times New Roman" panose="02020603050405020304" pitchFamily="18" charset="0"/>
              </a:rPr>
              <a:t>l(</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 —— </a:t>
            </a:r>
            <a:r>
              <a:rPr lang="zh-CN" altLang="en-US" sz="1800" b="1" cap="none" dirty="0">
                <a:latin typeface="Times New Roman" panose="02020603050405020304" pitchFamily="18" charset="0"/>
                <a:cs typeface="Times New Roman" panose="02020603050405020304" pitchFamily="18" charset="0"/>
              </a:rPr>
              <a:t>表示活动</a:t>
            </a:r>
            <a:r>
              <a:rPr lang="en-US" altLang="zh-CN" sz="1800" b="1" cap="none" dirty="0">
                <a:latin typeface="Times New Roman" panose="02020603050405020304" pitchFamily="18" charset="0"/>
                <a:cs typeface="Times New Roman" panose="02020603050405020304" pitchFamily="18" charset="0"/>
              </a:rPr>
              <a:t>a[</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的最迟开始时间</a:t>
            </a:r>
          </a:p>
          <a:p>
            <a:pPr marL="0" indent="0">
              <a:lnSpc>
                <a:spcPct val="110000"/>
              </a:lnSpc>
              <a:spcBef>
                <a:spcPts val="0"/>
              </a:spcBef>
              <a:buNone/>
            </a:pPr>
            <a:r>
              <a:rPr lang="en-US" altLang="zh-CN" sz="1800" b="1" cap="none" dirty="0">
                <a:latin typeface="Times New Roman" panose="02020603050405020304" pitchFamily="18" charset="0"/>
                <a:cs typeface="Times New Roman" panose="02020603050405020304" pitchFamily="18" charset="0"/>
              </a:rPr>
              <a:t>l(</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 - e(</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表示完成活动</a:t>
            </a:r>
            <a:r>
              <a:rPr lang="en-US" altLang="zh-CN" sz="1800" b="1" cap="none" dirty="0">
                <a:latin typeface="Times New Roman" panose="02020603050405020304" pitchFamily="18" charset="0"/>
                <a:cs typeface="Times New Roman" panose="02020603050405020304" pitchFamily="18" charset="0"/>
              </a:rPr>
              <a:t>a[</a:t>
            </a:r>
            <a:r>
              <a:rPr lang="en-US" altLang="zh-CN" sz="1800" b="1" cap="none" dirty="0" err="1">
                <a:latin typeface="Times New Roman" panose="02020603050405020304" pitchFamily="18" charset="0"/>
                <a:cs typeface="Times New Roman" panose="02020603050405020304" pitchFamily="18" charset="0"/>
              </a:rPr>
              <a:t>i</a:t>
            </a:r>
            <a:r>
              <a:rPr lang="en-US" altLang="zh-CN" sz="1800" b="1" cap="none" dirty="0">
                <a:latin typeface="Times New Roman" panose="02020603050405020304" pitchFamily="18" charset="0"/>
                <a:cs typeface="Times New Roman" panose="02020603050405020304" pitchFamily="18" charset="0"/>
              </a:rPr>
              <a:t>]</a:t>
            </a:r>
            <a:r>
              <a:rPr lang="zh-CN" altLang="en-US" sz="1800" b="1" cap="none" dirty="0">
                <a:latin typeface="Times New Roman" panose="02020603050405020304" pitchFamily="18" charset="0"/>
                <a:cs typeface="Times New Roman" panose="02020603050405020304" pitchFamily="18" charset="0"/>
              </a:rPr>
              <a:t>的时间余量</a:t>
            </a:r>
          </a:p>
          <a:p>
            <a:pPr marL="0" indent="0">
              <a:lnSpc>
                <a:spcPct val="110000"/>
              </a:lnSpc>
              <a:spcBef>
                <a:spcPts val="0"/>
              </a:spcBef>
              <a:buNone/>
            </a:pPr>
            <a:r>
              <a:rPr lang="zh-CN" altLang="en-US" sz="1800" b="1" cap="none" dirty="0">
                <a:solidFill>
                  <a:srgbClr val="CC00CC"/>
                </a:solidFill>
                <a:latin typeface="Times New Roman" panose="02020603050405020304" pitchFamily="18" charset="0"/>
                <a:cs typeface="Times New Roman" panose="02020603050405020304" pitchFamily="18" charset="0"/>
              </a:rPr>
              <a:t>关键活动</a:t>
            </a:r>
            <a:r>
              <a:rPr lang="en-US" altLang="zh-CN" sz="1800" b="1" cap="none" dirty="0">
                <a:solidFill>
                  <a:srgbClr val="CC00CC"/>
                </a:solidFill>
                <a:latin typeface="Times New Roman" panose="02020603050405020304" pitchFamily="18" charset="0"/>
                <a:cs typeface="Times New Roman" panose="02020603050405020304" pitchFamily="18" charset="0"/>
              </a:rPr>
              <a:t>——</a:t>
            </a:r>
            <a:r>
              <a:rPr lang="zh-CN" altLang="en-US" sz="1800" b="1" cap="none" dirty="0">
                <a:solidFill>
                  <a:srgbClr val="CC00CC"/>
                </a:solidFill>
                <a:latin typeface="Times New Roman" panose="02020603050405020304" pitchFamily="18" charset="0"/>
                <a:cs typeface="Times New Roman" panose="02020603050405020304" pitchFamily="18" charset="0"/>
              </a:rPr>
              <a:t>关键路径上的活动，即</a:t>
            </a:r>
            <a:r>
              <a:rPr lang="en-US" altLang="zh-CN" sz="1800" b="1" cap="none" dirty="0">
                <a:solidFill>
                  <a:srgbClr val="CC00CC"/>
                </a:solidFill>
                <a:latin typeface="Times New Roman" panose="02020603050405020304" pitchFamily="18" charset="0"/>
                <a:cs typeface="Times New Roman" panose="02020603050405020304" pitchFamily="18" charset="0"/>
              </a:rPr>
              <a:t>l(</a:t>
            </a:r>
            <a:r>
              <a:rPr lang="en-US" altLang="zh-CN" sz="1800" b="1" cap="none" dirty="0" err="1">
                <a:solidFill>
                  <a:srgbClr val="CC00CC"/>
                </a:solidFill>
                <a:latin typeface="Times New Roman" panose="02020603050405020304" pitchFamily="18" charset="0"/>
                <a:cs typeface="Times New Roman" panose="02020603050405020304" pitchFamily="18" charset="0"/>
              </a:rPr>
              <a:t>i</a:t>
            </a:r>
            <a:r>
              <a:rPr lang="en-US" altLang="zh-CN" sz="1800" b="1" cap="none" dirty="0">
                <a:solidFill>
                  <a:srgbClr val="CC00CC"/>
                </a:solidFill>
                <a:latin typeface="Times New Roman" panose="02020603050405020304" pitchFamily="18" charset="0"/>
                <a:cs typeface="Times New Roman" panose="02020603050405020304" pitchFamily="18" charset="0"/>
              </a:rPr>
              <a:t>) = e(</a:t>
            </a:r>
            <a:r>
              <a:rPr lang="en-US" altLang="zh-CN" sz="1800" b="1" cap="none" dirty="0" err="1">
                <a:solidFill>
                  <a:srgbClr val="CC00CC"/>
                </a:solidFill>
                <a:latin typeface="Times New Roman" panose="02020603050405020304" pitchFamily="18" charset="0"/>
                <a:cs typeface="Times New Roman" panose="02020603050405020304" pitchFamily="18" charset="0"/>
              </a:rPr>
              <a:t>i</a:t>
            </a:r>
            <a:r>
              <a:rPr lang="en-US" altLang="zh-CN" sz="1800" b="1" cap="none" dirty="0">
                <a:solidFill>
                  <a:srgbClr val="CC00CC"/>
                </a:solidFill>
                <a:latin typeface="Times New Roman" panose="02020603050405020304" pitchFamily="18" charset="0"/>
                <a:cs typeface="Times New Roman" panose="02020603050405020304" pitchFamily="18" charset="0"/>
              </a:rPr>
              <a:t>)</a:t>
            </a:r>
            <a:r>
              <a:rPr lang="zh-CN" altLang="en-US" sz="1800" b="1" cap="none" dirty="0">
                <a:solidFill>
                  <a:srgbClr val="CC00CC"/>
                </a:solidFill>
                <a:latin typeface="Times New Roman" panose="02020603050405020304" pitchFamily="18" charset="0"/>
                <a:cs typeface="Times New Roman" panose="02020603050405020304" pitchFamily="18" charset="0"/>
              </a:rPr>
              <a:t>的活动</a:t>
            </a:r>
          </a:p>
        </p:txBody>
      </p:sp>
      <p:sp>
        <p:nvSpPr>
          <p:cNvPr id="5" name="文本框 4">
            <a:extLst>
              <a:ext uri="{FF2B5EF4-FFF2-40B4-BE49-F238E27FC236}">
                <a16:creationId xmlns:a16="http://schemas.microsoft.com/office/drawing/2014/main" id="{559EEB64-2445-42EC-A487-B3FF55C05622}"/>
              </a:ext>
            </a:extLst>
          </p:cNvPr>
          <p:cNvSpPr txBox="1"/>
          <p:nvPr/>
        </p:nvSpPr>
        <p:spPr>
          <a:xfrm>
            <a:off x="5872949" y="562709"/>
            <a:ext cx="6396111" cy="7447680"/>
          </a:xfrm>
          <a:prstGeom prst="rect">
            <a:avLst/>
          </a:prstGeom>
          <a:noFill/>
        </p:spPr>
        <p:txBody>
          <a:bodyPr wrap="square" rtlCol="0">
            <a:spAutoFit/>
          </a:bodyPr>
          <a:lstStyle/>
          <a:p>
            <a:pPr>
              <a:buFont typeface="Wingdings" panose="05000000000000000000" pitchFamily="2" charset="2"/>
              <a:buChar char="Ø"/>
            </a:pPr>
            <a:r>
              <a:rPr lang="zh-CN" altLang="en-US" sz="2400" b="1">
                <a:solidFill>
                  <a:srgbClr val="0000CC"/>
                </a:solidFill>
                <a:latin typeface="Times New Roman" panose="02020603050405020304" pitchFamily="18" charset="0"/>
                <a:cs typeface="Times New Roman" panose="02020603050405020304" pitchFamily="18" charset="0"/>
              </a:rPr>
              <a:t>方法</a:t>
            </a:r>
            <a:endParaRPr lang="en-US" altLang="zh-CN" sz="2400" b="1">
              <a:solidFill>
                <a:srgbClr val="0000CC"/>
              </a:solidFill>
              <a:latin typeface="Times New Roman" panose="02020603050405020304" pitchFamily="18" charset="0"/>
              <a:cs typeface="Times New Roman" panose="02020603050405020304" pitchFamily="18" charset="0"/>
            </a:endParaRPr>
          </a:p>
          <a:p>
            <a:pPr>
              <a:lnSpc>
                <a:spcPct val="110000"/>
              </a:lnSpc>
            </a:pPr>
            <a:r>
              <a:rPr lang="zh-CN" altLang="en-US" b="1">
                <a:latin typeface="Times New Roman" panose="02020603050405020304" pitchFamily="18" charset="0"/>
                <a:cs typeface="Times New Roman" panose="02020603050405020304" pitchFamily="18" charset="0"/>
              </a:rPr>
              <a:t>设活动</a:t>
            </a:r>
            <a:r>
              <a:rPr lang="en-US" altLang="zh-CN" b="1">
                <a:latin typeface="Times New Roman" panose="02020603050405020304" pitchFamily="18" charset="0"/>
                <a:cs typeface="Times New Roman" panose="02020603050405020304" pitchFamily="18" charset="0"/>
              </a:rPr>
              <a:t>a[i]</a:t>
            </a:r>
            <a:r>
              <a:rPr lang="zh-CN" altLang="en-US" b="1">
                <a:latin typeface="Times New Roman" panose="02020603050405020304" pitchFamily="18" charset="0"/>
                <a:cs typeface="Times New Roman" panose="02020603050405020304" pitchFamily="18" charset="0"/>
              </a:rPr>
              <a:t>用边</a:t>
            </a:r>
            <a:r>
              <a:rPr lang="en-US" altLang="zh-CN" b="1">
                <a:latin typeface="Times New Roman" panose="02020603050405020304" pitchFamily="18" charset="0"/>
                <a:cs typeface="Times New Roman" panose="02020603050405020304" pitchFamily="18" charset="0"/>
              </a:rPr>
              <a:t>&lt;j, k&gt;</a:t>
            </a:r>
            <a:r>
              <a:rPr lang="zh-CN" altLang="en-US" b="1">
                <a:latin typeface="Times New Roman" panose="02020603050405020304" pitchFamily="18" charset="0"/>
                <a:cs typeface="Times New Roman" panose="02020603050405020304" pitchFamily="18" charset="0"/>
              </a:rPr>
              <a:t>表示，其持续时间记为：</a:t>
            </a:r>
            <a:r>
              <a:rPr lang="en-US" altLang="zh-CN" b="1">
                <a:latin typeface="Times New Roman" panose="02020603050405020304" pitchFamily="18" charset="0"/>
                <a:cs typeface="Times New Roman" panose="02020603050405020304" pitchFamily="18" charset="0"/>
              </a:rPr>
              <a:t>dut(&lt;j, k&gt;)</a:t>
            </a:r>
          </a:p>
          <a:p>
            <a:pPr>
              <a:lnSpc>
                <a:spcPct val="110000"/>
              </a:lnSpc>
            </a:pPr>
            <a:r>
              <a:rPr lang="zh-CN" altLang="en-US" b="1">
                <a:latin typeface="Times New Roman" panose="02020603050405020304" pitchFamily="18" charset="0"/>
                <a:cs typeface="Times New Roman" panose="02020603050405020304" pitchFamily="18" charset="0"/>
              </a:rPr>
              <a:t>则有：</a:t>
            </a:r>
            <a:endParaRPr lang="en-US" altLang="zh-CN" b="1">
              <a:latin typeface="Times New Roman" panose="02020603050405020304" pitchFamily="18" charset="0"/>
              <a:cs typeface="Times New Roman" panose="02020603050405020304" pitchFamily="18" charset="0"/>
            </a:endParaRPr>
          </a:p>
          <a:p>
            <a:pPr>
              <a:lnSpc>
                <a:spcPct val="110000"/>
              </a:lnSpc>
            </a:pP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1</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e(i) = Ve(j)</a:t>
            </a:r>
          </a:p>
          <a:p>
            <a:pPr>
              <a:lnSpc>
                <a:spcPct val="110000"/>
              </a:lnSpc>
            </a:pP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2</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l(i) = Vl(k) - dut(&lt;j, k&gt;)</a:t>
            </a: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r>
              <a:rPr lang="zh-CN" altLang="en-US" b="1">
                <a:latin typeface="Times New Roman" panose="02020603050405020304" pitchFamily="18" charset="0"/>
                <a:cs typeface="Times New Roman" panose="02020603050405020304" pitchFamily="18" charset="0"/>
              </a:rPr>
              <a:t>备注：</a:t>
            </a:r>
            <a:endParaRPr lang="en-US" altLang="zh-CN" b="1">
              <a:latin typeface="Times New Roman" panose="02020603050405020304" pitchFamily="18" charset="0"/>
              <a:cs typeface="Times New Roman" panose="02020603050405020304" pitchFamily="18" charset="0"/>
            </a:endParaRPr>
          </a:p>
          <a:p>
            <a:pPr>
              <a:lnSpc>
                <a:spcPct val="110000"/>
              </a:lnSpc>
            </a:pPr>
            <a:r>
              <a:rPr lang="zh-CN" altLang="en-US" b="1">
                <a:latin typeface="Times New Roman" panose="02020603050405020304" pitchFamily="18" charset="0"/>
                <a:cs typeface="Times New Roman" panose="02020603050405020304" pitchFamily="18" charset="0"/>
              </a:rPr>
              <a:t>头</a:t>
            </a:r>
            <a:r>
              <a:rPr lang="en-US" altLang="zh-CN" b="1">
                <a:latin typeface="Times New Roman" panose="02020603050405020304" pitchFamily="18" charset="0"/>
                <a:cs typeface="Times New Roman" panose="02020603050405020304" pitchFamily="18" charset="0"/>
              </a:rPr>
              <a:t>-&gt;</a:t>
            </a:r>
            <a:r>
              <a:rPr lang="zh-CN" altLang="en-US" b="1">
                <a:latin typeface="Times New Roman" panose="02020603050405020304" pitchFamily="18" charset="0"/>
                <a:cs typeface="Times New Roman" panose="02020603050405020304" pitchFamily="18" charset="0"/>
              </a:rPr>
              <a:t>终点</a:t>
            </a:r>
            <a:endParaRPr lang="en-US" altLang="zh-CN" b="1">
              <a:latin typeface="Times New Roman" panose="02020603050405020304" pitchFamily="18" charset="0"/>
              <a:cs typeface="Times New Roman" panose="02020603050405020304" pitchFamily="18" charset="0"/>
            </a:endParaRPr>
          </a:p>
          <a:p>
            <a:pPr>
              <a:lnSpc>
                <a:spcPct val="110000"/>
              </a:lnSpc>
            </a:pPr>
            <a:r>
              <a:rPr lang="zh-CN" altLang="en-US" b="1">
                <a:latin typeface="Times New Roman" panose="02020603050405020304" pitchFamily="18" charset="0"/>
                <a:cs typeface="Times New Roman" panose="02020603050405020304" pitchFamily="18" charset="0"/>
              </a:rPr>
              <a:t>尾</a:t>
            </a:r>
            <a:r>
              <a:rPr lang="en-US" altLang="zh-CN" b="1">
                <a:latin typeface="Times New Roman" panose="02020603050405020304" pitchFamily="18" charset="0"/>
                <a:cs typeface="Times New Roman" panose="02020603050405020304" pitchFamily="18" charset="0"/>
              </a:rPr>
              <a:t>-&gt;</a:t>
            </a:r>
            <a:r>
              <a:rPr lang="zh-CN" altLang="en-US" b="1">
                <a:latin typeface="Times New Roman" panose="02020603050405020304" pitchFamily="18" charset="0"/>
                <a:cs typeface="Times New Roman" panose="02020603050405020304" pitchFamily="18" charset="0"/>
              </a:rPr>
              <a:t>起点</a:t>
            </a:r>
            <a:endParaRPr lang="en-US" altLang="zh-CN" b="1">
              <a:latin typeface="Times New Roman" panose="02020603050405020304" pitchFamily="18" charset="0"/>
              <a:cs typeface="Times New Roman" panose="02020603050405020304" pitchFamily="18" charset="0"/>
            </a:endParaRPr>
          </a:p>
          <a:p>
            <a:pPr>
              <a:lnSpc>
                <a:spcPct val="110000"/>
              </a:lnSpc>
            </a:pPr>
            <a:r>
              <a:rPr lang="zh-CN" altLang="en-US" b="1">
                <a:latin typeface="Times New Roman" panose="02020603050405020304" pitchFamily="18" charset="0"/>
                <a:cs typeface="Times New Roman" panose="02020603050405020304" pitchFamily="18" charset="0"/>
              </a:rPr>
              <a:t>弧</a:t>
            </a:r>
            <a:r>
              <a:rPr lang="en-US" altLang="zh-CN" b="1">
                <a:latin typeface="Times New Roman" panose="02020603050405020304" pitchFamily="18" charset="0"/>
                <a:cs typeface="Times New Roman" panose="02020603050405020304" pitchFamily="18" charset="0"/>
              </a:rPr>
              <a:t>-&gt;</a:t>
            </a:r>
            <a:r>
              <a:rPr lang="zh-CN" altLang="en-US" b="1">
                <a:latin typeface="Times New Roman" panose="02020603050405020304" pitchFamily="18" charset="0"/>
                <a:cs typeface="Times New Roman" panose="02020603050405020304" pitchFamily="18" charset="0"/>
              </a:rPr>
              <a:t>边</a:t>
            </a:r>
            <a:endParaRPr lang="en-US" altLang="zh-CN" b="1">
              <a:latin typeface="Times New Roman" panose="02020603050405020304" pitchFamily="18" charset="0"/>
              <a:cs typeface="Times New Roman" panose="02020603050405020304" pitchFamily="18" charset="0"/>
            </a:endParaRPr>
          </a:p>
          <a:p>
            <a:pPr>
              <a:lnSpc>
                <a:spcPct val="110000"/>
              </a:lnSpc>
            </a:pPr>
            <a:r>
              <a:rPr lang="zh-CN" altLang="en-US" b="1">
                <a:latin typeface="Times New Roman" panose="02020603050405020304" pitchFamily="18" charset="0"/>
                <a:cs typeface="Times New Roman" panose="02020603050405020304" pitchFamily="18" charset="0"/>
              </a:rPr>
              <a:t>公式中，下标编号从</a:t>
            </a:r>
            <a:r>
              <a:rPr lang="en-US" altLang="zh-CN" b="1">
                <a:latin typeface="Times New Roman" panose="02020603050405020304" pitchFamily="18" charset="0"/>
                <a:cs typeface="Times New Roman" panose="02020603050405020304" pitchFamily="18" charset="0"/>
              </a:rPr>
              <a:t>1</a:t>
            </a:r>
            <a:r>
              <a:rPr lang="zh-CN" altLang="en-US" b="1">
                <a:latin typeface="Times New Roman" panose="02020603050405020304" pitchFamily="18" charset="0"/>
                <a:cs typeface="Times New Roman" panose="02020603050405020304" pitchFamily="18" charset="0"/>
              </a:rPr>
              <a:t>开始。</a:t>
            </a: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endParaRPr lang="en-US" altLang="zh-CN" b="1">
              <a:latin typeface="Times New Roman" panose="02020603050405020304" pitchFamily="18" charset="0"/>
              <a:cs typeface="Times New Roman" panose="02020603050405020304" pitchFamily="18" charset="0"/>
            </a:endParaRPr>
          </a:p>
          <a:p>
            <a:pPr>
              <a:lnSpc>
                <a:spcPct val="110000"/>
              </a:lnSpc>
            </a:pPr>
            <a:r>
              <a:rPr lang="en-US" altLang="zh-CN" b="1">
                <a:latin typeface="Times New Roman" panose="02020603050405020304" pitchFamily="18" charset="0"/>
                <a:cs typeface="Times New Roman" panose="02020603050405020304" pitchFamily="18" charset="0"/>
              </a:rPr>
              <a:t>            </a:t>
            </a:r>
            <a:endParaRPr lang="zh-CN" altLang="en-US" b="1">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58F55C8-0706-42F4-B7EF-88205C890C28}"/>
              </a:ext>
            </a:extLst>
          </p:cNvPr>
          <p:cNvGrpSpPr>
            <a:grpSpLocks/>
          </p:cNvGrpSpPr>
          <p:nvPr/>
        </p:nvGrpSpPr>
        <p:grpSpPr bwMode="auto">
          <a:xfrm>
            <a:off x="9195296" y="188059"/>
            <a:ext cx="2074863" cy="749300"/>
            <a:chOff x="0" y="0"/>
            <a:chExt cx="1307" cy="472"/>
          </a:xfrm>
        </p:grpSpPr>
        <p:grpSp>
          <p:nvGrpSpPr>
            <p:cNvPr id="7" name="Group 6">
              <a:extLst>
                <a:ext uri="{FF2B5EF4-FFF2-40B4-BE49-F238E27FC236}">
                  <a16:creationId xmlns:a16="http://schemas.microsoft.com/office/drawing/2014/main" id="{269D9B73-493E-4EA2-941E-50074A90ED63}"/>
                </a:ext>
              </a:extLst>
            </p:cNvPr>
            <p:cNvGrpSpPr>
              <a:grpSpLocks/>
            </p:cNvGrpSpPr>
            <p:nvPr/>
          </p:nvGrpSpPr>
          <p:grpSpPr bwMode="auto">
            <a:xfrm>
              <a:off x="36" y="190"/>
              <a:ext cx="1176" cy="60"/>
              <a:chOff x="0" y="0"/>
              <a:chExt cx="1176" cy="60"/>
            </a:xfrm>
          </p:grpSpPr>
          <p:sp>
            <p:nvSpPr>
              <p:cNvPr id="11" name="Line 7">
                <a:extLst>
                  <a:ext uri="{FF2B5EF4-FFF2-40B4-BE49-F238E27FC236}">
                    <a16:creationId xmlns:a16="http://schemas.microsoft.com/office/drawing/2014/main" id="{D78F9EFC-0CC1-466E-981B-391FE3F0942F}"/>
                  </a:ext>
                </a:extLst>
              </p:cNvPr>
              <p:cNvSpPr>
                <a:spLocks noChangeShapeType="1"/>
              </p:cNvSpPr>
              <p:nvPr/>
            </p:nvSpPr>
            <p:spPr bwMode="auto">
              <a:xfrm>
                <a:off x="0" y="26"/>
                <a:ext cx="1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Oval 8">
                <a:extLst>
                  <a:ext uri="{FF2B5EF4-FFF2-40B4-BE49-F238E27FC236}">
                    <a16:creationId xmlns:a16="http://schemas.microsoft.com/office/drawing/2014/main" id="{C63472EA-43CB-4833-A291-37F302513487}"/>
                  </a:ext>
                </a:extLst>
              </p:cNvPr>
              <p:cNvSpPr>
                <a:spLocks noChangeArrowheads="1"/>
              </p:cNvSpPr>
              <p:nvPr/>
            </p:nvSpPr>
            <p:spPr bwMode="auto">
              <a:xfrm>
                <a:off x="0" y="4"/>
                <a:ext cx="58"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9">
                <a:extLst>
                  <a:ext uri="{FF2B5EF4-FFF2-40B4-BE49-F238E27FC236}">
                    <a16:creationId xmlns:a16="http://schemas.microsoft.com/office/drawing/2014/main" id="{38A83F40-51AE-47DB-91BB-4DD81EA8800E}"/>
                  </a:ext>
                </a:extLst>
              </p:cNvPr>
              <p:cNvSpPr>
                <a:spLocks noChangeArrowheads="1"/>
              </p:cNvSpPr>
              <p:nvPr/>
            </p:nvSpPr>
            <p:spPr bwMode="auto">
              <a:xfrm>
                <a:off x="1118" y="0"/>
                <a:ext cx="58" cy="5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 name="Text Box 10">
              <a:extLst>
                <a:ext uri="{FF2B5EF4-FFF2-40B4-BE49-F238E27FC236}">
                  <a16:creationId xmlns:a16="http://schemas.microsoft.com/office/drawing/2014/main" id="{EBED83B0-8964-4907-8983-A44E5A4A8B41}"/>
                </a:ext>
              </a:extLst>
            </p:cNvPr>
            <p:cNvSpPr txBox="1">
              <a:spLocks noChangeArrowheads="1"/>
            </p:cNvSpPr>
            <p:nvPr/>
          </p:nvSpPr>
          <p:spPr bwMode="auto">
            <a:xfrm>
              <a:off x="0" y="211"/>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j</a:t>
              </a:r>
            </a:p>
          </p:txBody>
        </p:sp>
        <p:sp>
          <p:nvSpPr>
            <p:cNvPr id="9" name="Text Box 11">
              <a:extLst>
                <a:ext uri="{FF2B5EF4-FFF2-40B4-BE49-F238E27FC236}">
                  <a16:creationId xmlns:a16="http://schemas.microsoft.com/office/drawing/2014/main" id="{5A1C6EAE-FCEC-446D-8389-EE2E87CB9E83}"/>
                </a:ext>
              </a:extLst>
            </p:cNvPr>
            <p:cNvSpPr txBox="1">
              <a:spLocks noChangeArrowheads="1"/>
            </p:cNvSpPr>
            <p:nvPr/>
          </p:nvSpPr>
          <p:spPr bwMode="auto">
            <a:xfrm>
              <a:off x="1111" y="222"/>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k</a:t>
              </a:r>
            </a:p>
          </p:txBody>
        </p:sp>
        <p:sp>
          <p:nvSpPr>
            <p:cNvPr id="10" name="Text Box 12">
              <a:extLst>
                <a:ext uri="{FF2B5EF4-FFF2-40B4-BE49-F238E27FC236}">
                  <a16:creationId xmlns:a16="http://schemas.microsoft.com/office/drawing/2014/main" id="{0693AC37-A4F8-414C-8707-5207A01F54C4}"/>
                </a:ext>
              </a:extLst>
            </p:cNvPr>
            <p:cNvSpPr txBox="1">
              <a:spLocks noChangeArrowheads="1"/>
            </p:cNvSpPr>
            <p:nvPr/>
          </p:nvSpPr>
          <p:spPr bwMode="auto">
            <a:xfrm>
              <a:off x="488" y="0"/>
              <a:ext cx="33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a[i]</a:t>
              </a:r>
            </a:p>
          </p:txBody>
        </p:sp>
      </p:grpSp>
      <p:grpSp>
        <p:nvGrpSpPr>
          <p:cNvPr id="14" name="Group 14">
            <a:extLst>
              <a:ext uri="{FF2B5EF4-FFF2-40B4-BE49-F238E27FC236}">
                <a16:creationId xmlns:a16="http://schemas.microsoft.com/office/drawing/2014/main" id="{080A5712-AD3A-438B-8064-239CE028A544}"/>
              </a:ext>
            </a:extLst>
          </p:cNvPr>
          <p:cNvGrpSpPr>
            <a:grpSpLocks/>
          </p:cNvGrpSpPr>
          <p:nvPr/>
        </p:nvGrpSpPr>
        <p:grpSpPr bwMode="auto">
          <a:xfrm>
            <a:off x="5872949" y="2200275"/>
            <a:ext cx="6011863" cy="1228725"/>
            <a:chOff x="0" y="0"/>
            <a:chExt cx="3787" cy="774"/>
          </a:xfrm>
        </p:grpSpPr>
        <p:sp>
          <p:nvSpPr>
            <p:cNvPr id="15" name="Text Box 15">
              <a:extLst>
                <a:ext uri="{FF2B5EF4-FFF2-40B4-BE49-F238E27FC236}">
                  <a16:creationId xmlns:a16="http://schemas.microsoft.com/office/drawing/2014/main" id="{C50090E4-125D-45B8-89A6-34DEE307B840}"/>
                </a:ext>
              </a:extLst>
            </p:cNvPr>
            <p:cNvSpPr txBox="1">
              <a:spLocks noChangeArrowheads="1"/>
            </p:cNvSpPr>
            <p:nvPr/>
          </p:nvSpPr>
          <p:spPr bwMode="auto">
            <a:xfrm>
              <a:off x="0" y="0"/>
              <a:ext cx="288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C00FF"/>
                  </a:solidFill>
                  <a:latin typeface="Times New Roman" panose="02020603050405020304" pitchFamily="18" charset="0"/>
                </a:rPr>
                <a:t>(1)Ve(j)</a:t>
              </a:r>
              <a:r>
                <a:rPr lang="zh-CN" altLang="en-US" sz="2000" b="1">
                  <a:solidFill>
                    <a:srgbClr val="CC00FF"/>
                  </a:solidFill>
                  <a:latin typeface="Times New Roman" panose="02020603050405020304" pitchFamily="18" charset="0"/>
                </a:rPr>
                <a:t>的求法（从</a:t>
              </a:r>
              <a:r>
                <a:rPr lang="en-US" altLang="zh-CN" sz="2000" b="1">
                  <a:solidFill>
                    <a:srgbClr val="FF0000"/>
                  </a:solidFill>
                  <a:latin typeface="Times New Roman" panose="02020603050405020304" pitchFamily="18" charset="0"/>
                </a:rPr>
                <a:t>Ve(1) = 0</a:t>
              </a:r>
              <a:r>
                <a:rPr lang="zh-CN" altLang="en-US" sz="2000" b="1">
                  <a:solidFill>
                    <a:srgbClr val="CC00FF"/>
                  </a:solidFill>
                  <a:latin typeface="Times New Roman" panose="02020603050405020304" pitchFamily="18" charset="0"/>
                </a:rPr>
                <a:t>开始递推）</a:t>
              </a:r>
            </a:p>
          </p:txBody>
        </p:sp>
        <p:graphicFrame>
          <p:nvGraphicFramePr>
            <p:cNvPr id="16" name="Object 16">
              <a:extLst>
                <a:ext uri="{FF2B5EF4-FFF2-40B4-BE49-F238E27FC236}">
                  <a16:creationId xmlns:a16="http://schemas.microsoft.com/office/drawing/2014/main" id="{DC8C9679-2EEE-444B-9C7F-70AD9DFB8163}"/>
                </a:ext>
              </a:extLst>
            </p:cNvPr>
            <p:cNvGraphicFramePr>
              <a:graphicFrameLocks noChangeAspect="1"/>
            </p:cNvGraphicFramePr>
            <p:nvPr/>
          </p:nvGraphicFramePr>
          <p:xfrm>
            <a:off x="112" y="247"/>
            <a:ext cx="3675" cy="527"/>
          </p:xfrm>
          <a:graphic>
            <a:graphicData uri="http://schemas.openxmlformats.org/presentationml/2006/ole">
              <mc:AlternateContent xmlns:mc="http://schemas.openxmlformats.org/markup-compatibility/2006">
                <mc:Choice xmlns:v="urn:schemas-microsoft-com:vml" Requires="v">
                  <p:oleObj r:id="rId3" imgW="3416617" imgH="508317" progId="">
                    <p:embed/>
                  </p:oleObj>
                </mc:Choice>
                <mc:Fallback>
                  <p:oleObj r:id="rId3" imgW="3416617" imgH="508317" progId="">
                    <p:embed/>
                    <p:pic>
                      <p:nvPicPr>
                        <p:cNvPr id="50192" name="Object 16">
                          <a:extLst>
                            <a:ext uri="{FF2B5EF4-FFF2-40B4-BE49-F238E27FC236}">
                              <a16:creationId xmlns:a16="http://schemas.microsoft.com/office/drawing/2014/main" id="{21ADC8C2-2DBA-425E-BADE-42F1523D6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 y="247"/>
                          <a:ext cx="3675"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Object 3">
            <a:extLst>
              <a:ext uri="{FF2B5EF4-FFF2-40B4-BE49-F238E27FC236}">
                <a16:creationId xmlns:a16="http://schemas.microsoft.com/office/drawing/2014/main" id="{CFCF2D42-4609-43B3-8135-9843A7D3AAAC}"/>
              </a:ext>
            </a:extLst>
          </p:cNvPr>
          <p:cNvGraphicFramePr>
            <a:graphicFrameLocks noChangeAspect="1"/>
          </p:cNvGraphicFramePr>
          <p:nvPr>
            <p:extLst>
              <p:ext uri="{D42A27DB-BD31-4B8C-83A1-F6EECF244321}">
                <p14:modId xmlns:p14="http://schemas.microsoft.com/office/powerpoint/2010/main" val="2916786763"/>
              </p:ext>
            </p:extLst>
          </p:nvPr>
        </p:nvGraphicFramePr>
        <p:xfrm>
          <a:off x="10267943" y="1202391"/>
          <a:ext cx="1665288" cy="1485900"/>
        </p:xfrm>
        <a:graphic>
          <a:graphicData uri="http://schemas.openxmlformats.org/presentationml/2006/ole">
            <mc:AlternateContent xmlns:mc="http://schemas.openxmlformats.org/markup-compatibility/2006">
              <mc:Choice xmlns:v="urn:schemas-microsoft-com:vml" Requires="v">
                <p:oleObj r:id="rId5" imgW="2224800" imgH="1981080" progId="">
                  <p:embed/>
                </p:oleObj>
              </mc:Choice>
              <mc:Fallback>
                <p:oleObj r:id="rId5" imgW="2224800" imgH="1981080" progId="">
                  <p:embed/>
                  <p:pic>
                    <p:nvPicPr>
                      <p:cNvPr id="50179" name="Object 3">
                        <a:extLst>
                          <a:ext uri="{FF2B5EF4-FFF2-40B4-BE49-F238E27FC236}">
                            <a16:creationId xmlns:a16="http://schemas.microsoft.com/office/drawing/2014/main" id="{10E5C3A3-E9E6-466C-B389-DFF037838428}"/>
                          </a:ext>
                        </a:extLst>
                      </p:cNvPr>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7943" y="1202391"/>
                        <a:ext cx="1665288"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 name="Group 17">
            <a:extLst>
              <a:ext uri="{FF2B5EF4-FFF2-40B4-BE49-F238E27FC236}">
                <a16:creationId xmlns:a16="http://schemas.microsoft.com/office/drawing/2014/main" id="{A5BA831F-1FE1-46F6-9AA0-B3C0810016D2}"/>
              </a:ext>
            </a:extLst>
          </p:cNvPr>
          <p:cNvGrpSpPr>
            <a:grpSpLocks/>
          </p:cNvGrpSpPr>
          <p:nvPr/>
        </p:nvGrpSpPr>
        <p:grpSpPr bwMode="auto">
          <a:xfrm>
            <a:off x="5872949" y="3478237"/>
            <a:ext cx="6119812" cy="1282700"/>
            <a:chOff x="0" y="0"/>
            <a:chExt cx="3855" cy="808"/>
          </a:xfrm>
        </p:grpSpPr>
        <p:sp>
          <p:nvSpPr>
            <p:cNvPr id="19" name="Text Box 18">
              <a:extLst>
                <a:ext uri="{FF2B5EF4-FFF2-40B4-BE49-F238E27FC236}">
                  <a16:creationId xmlns:a16="http://schemas.microsoft.com/office/drawing/2014/main" id="{F0D7503A-9DC9-4320-8792-F3C0610C57C1}"/>
                </a:ext>
              </a:extLst>
            </p:cNvPr>
            <p:cNvSpPr txBox="1">
              <a:spLocks noChangeArrowheads="1"/>
            </p:cNvSpPr>
            <p:nvPr/>
          </p:nvSpPr>
          <p:spPr bwMode="auto">
            <a:xfrm>
              <a:off x="0" y="0"/>
              <a:ext cx="292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CC00FF"/>
                  </a:solidFill>
                  <a:latin typeface="Times New Roman" panose="02020603050405020304" pitchFamily="18" charset="0"/>
                </a:rPr>
                <a:t>(2)Vl(i)</a:t>
              </a:r>
              <a:r>
                <a:rPr lang="zh-CN" altLang="en-US" sz="2000" b="1">
                  <a:solidFill>
                    <a:srgbClr val="CC00FF"/>
                  </a:solidFill>
                  <a:latin typeface="Times New Roman" panose="02020603050405020304" pitchFamily="18" charset="0"/>
                </a:rPr>
                <a:t>的求法</a:t>
              </a:r>
              <a:r>
                <a:rPr lang="en-US" altLang="zh-CN" sz="2000" b="1">
                  <a:solidFill>
                    <a:srgbClr val="CC00FF"/>
                  </a:solidFill>
                  <a:latin typeface="Times New Roman" panose="02020603050405020304" pitchFamily="18" charset="0"/>
                </a:rPr>
                <a:t>(</a:t>
              </a:r>
              <a:r>
                <a:rPr lang="zh-CN" altLang="en-US" sz="2000" b="1">
                  <a:solidFill>
                    <a:srgbClr val="FF0000"/>
                  </a:solidFill>
                  <a:latin typeface="Times New Roman" panose="02020603050405020304" pitchFamily="18" charset="0"/>
                </a:rPr>
                <a:t>从</a:t>
              </a:r>
              <a:r>
                <a:rPr lang="en-US" altLang="zh-CN" sz="2000" b="1">
                  <a:solidFill>
                    <a:srgbClr val="FF0000"/>
                  </a:solidFill>
                  <a:latin typeface="Times New Roman" panose="02020603050405020304" pitchFamily="18" charset="0"/>
                </a:rPr>
                <a:t>Vl(n) = Ve(n)</a:t>
              </a:r>
              <a:r>
                <a:rPr lang="zh-CN" altLang="en-US" sz="2000" b="1">
                  <a:solidFill>
                    <a:srgbClr val="CC00FF"/>
                  </a:solidFill>
                  <a:latin typeface="Times New Roman" panose="02020603050405020304" pitchFamily="18" charset="0"/>
                </a:rPr>
                <a:t>开始倒推</a:t>
              </a:r>
              <a:r>
                <a:rPr lang="en-US" altLang="zh-CN" sz="2000" b="1">
                  <a:solidFill>
                    <a:srgbClr val="CC00FF"/>
                  </a:solidFill>
                  <a:latin typeface="Times New Roman" panose="02020603050405020304" pitchFamily="18" charset="0"/>
                </a:rPr>
                <a:t>)</a:t>
              </a:r>
              <a:endParaRPr lang="zh-CN" altLang="en-US" sz="2000" b="1">
                <a:solidFill>
                  <a:srgbClr val="CC00FF"/>
                </a:solidFill>
                <a:latin typeface="Times New Roman" panose="02020603050405020304" pitchFamily="18" charset="0"/>
              </a:endParaRPr>
            </a:p>
          </p:txBody>
        </p:sp>
        <p:graphicFrame>
          <p:nvGraphicFramePr>
            <p:cNvPr id="20" name="Object 19">
              <a:extLst>
                <a:ext uri="{FF2B5EF4-FFF2-40B4-BE49-F238E27FC236}">
                  <a16:creationId xmlns:a16="http://schemas.microsoft.com/office/drawing/2014/main" id="{ABBE631D-EB6F-452D-9464-1F6220D7BA06}"/>
                </a:ext>
              </a:extLst>
            </p:cNvPr>
            <p:cNvGraphicFramePr>
              <a:graphicFrameLocks noChangeAspect="1"/>
            </p:cNvGraphicFramePr>
            <p:nvPr/>
          </p:nvGraphicFramePr>
          <p:xfrm>
            <a:off x="111" y="281"/>
            <a:ext cx="3744" cy="527"/>
          </p:xfrm>
          <a:graphic>
            <a:graphicData uri="http://schemas.openxmlformats.org/presentationml/2006/ole">
              <mc:AlternateContent xmlns:mc="http://schemas.openxmlformats.org/markup-compatibility/2006">
                <mc:Choice xmlns:v="urn:schemas-microsoft-com:vml" Requires="v">
                  <p:oleObj r:id="rId7" imgW="3480117" imgH="508317" progId="">
                    <p:embed/>
                  </p:oleObj>
                </mc:Choice>
                <mc:Fallback>
                  <p:oleObj r:id="rId7" imgW="3480117" imgH="508317" progId="">
                    <p:embed/>
                    <p:pic>
                      <p:nvPicPr>
                        <p:cNvPr id="50195" name="Object 19">
                          <a:extLst>
                            <a:ext uri="{FF2B5EF4-FFF2-40B4-BE49-F238E27FC236}">
                              <a16:creationId xmlns:a16="http://schemas.microsoft.com/office/drawing/2014/main" id="{DC2B4FF5-2FA6-4669-9ACD-4B66F356B1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 y="281"/>
                          <a:ext cx="3744" cy="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 name="Object 20">
            <a:extLst>
              <a:ext uri="{FF2B5EF4-FFF2-40B4-BE49-F238E27FC236}">
                <a16:creationId xmlns:a16="http://schemas.microsoft.com/office/drawing/2014/main" id="{88B00EE1-506F-4402-8987-F4CDD285377C}"/>
              </a:ext>
            </a:extLst>
          </p:cNvPr>
          <p:cNvGraphicFramePr>
            <a:graphicFrameLocks noChangeAspect="1"/>
          </p:cNvGraphicFramePr>
          <p:nvPr>
            <p:extLst>
              <p:ext uri="{D42A27DB-BD31-4B8C-83A1-F6EECF244321}">
                <p14:modId xmlns:p14="http://schemas.microsoft.com/office/powerpoint/2010/main" val="1588512789"/>
              </p:ext>
            </p:extLst>
          </p:nvPr>
        </p:nvGraphicFramePr>
        <p:xfrm>
          <a:off x="9579798" y="4563800"/>
          <a:ext cx="1622425" cy="2027237"/>
        </p:xfrm>
        <a:graphic>
          <a:graphicData uri="http://schemas.openxmlformats.org/presentationml/2006/ole">
            <mc:AlternateContent xmlns:mc="http://schemas.openxmlformats.org/markup-compatibility/2006">
              <mc:Choice xmlns:v="urn:schemas-microsoft-com:vml" Requires="v">
                <p:oleObj r:id="rId9" imgW="2464920" imgH="3060000" progId="">
                  <p:embed/>
                </p:oleObj>
              </mc:Choice>
              <mc:Fallback>
                <p:oleObj r:id="rId9" imgW="2464920" imgH="3060000" progId="">
                  <p:embed/>
                  <p:pic>
                    <p:nvPicPr>
                      <p:cNvPr id="50196" name="Object 20">
                        <a:extLst>
                          <a:ext uri="{FF2B5EF4-FFF2-40B4-BE49-F238E27FC236}">
                            <a16:creationId xmlns:a16="http://schemas.microsoft.com/office/drawing/2014/main" id="{BBC4CBBD-4584-43C8-A2B8-E706CF615CE3}"/>
                          </a:ext>
                        </a:extLst>
                      </p:cNvPr>
                      <p:cNvPicPr>
                        <a:picLocks noRot="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79798" y="4563800"/>
                        <a:ext cx="1622425" cy="2027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168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0" y="1"/>
            <a:ext cx="12192000" cy="562708"/>
          </a:xfrm>
        </p:spPr>
        <p:txBody>
          <a:bodyPr>
            <a:normAutofit fontScale="90000"/>
          </a:bodyPr>
          <a:lstStyle/>
          <a:p>
            <a:r>
              <a:rPr lang="zh-CN" altLang="en-US" b="1" cap="none"/>
              <a:t>拓扑排序的定义和方法（</a:t>
            </a:r>
            <a:r>
              <a:rPr lang="en-US" altLang="zh-CN" b="1" cap="none"/>
              <a:t>AOE</a:t>
            </a:r>
            <a:r>
              <a:rPr lang="zh-CN" altLang="en-US" b="1" cap="none"/>
              <a:t>网）</a:t>
            </a:r>
            <a:endParaRPr lang="zh-CN" altLang="en-US" b="1"/>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49258" y="218059"/>
            <a:ext cx="5824650" cy="6393764"/>
          </a:xfrm>
        </p:spPr>
        <p:txBody>
          <a:bodyPr>
            <a:normAutofit lnSpcReduction="10000"/>
          </a:bodyPr>
          <a:lstStyle/>
          <a:p>
            <a:pPr>
              <a:buFont typeface="Wingdings" panose="05000000000000000000" pitchFamily="2" charset="2"/>
              <a:buChar char="Ø"/>
            </a:pPr>
            <a:r>
              <a:rPr lang="zh-CN" altLang="en-US" sz="2400" b="1" cap="none">
                <a:solidFill>
                  <a:srgbClr val="0000CC"/>
                </a:solidFill>
                <a:latin typeface="Times New Roman" panose="02020603050405020304" pitchFamily="18" charset="0"/>
                <a:cs typeface="Times New Roman" panose="02020603050405020304" pitchFamily="18" charset="0"/>
              </a:rPr>
              <a:t>方法</a:t>
            </a:r>
            <a:endParaRPr lang="en-US" altLang="zh-CN" sz="2400" b="1" cap="none">
              <a:solidFill>
                <a:srgbClr val="0000CC"/>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b="1" cap="none">
                <a:solidFill>
                  <a:srgbClr val="CC00CC"/>
                </a:solidFill>
                <a:latin typeface="Times New Roman" panose="02020603050405020304" pitchFamily="18" charset="0"/>
                <a:cs typeface="Times New Roman" panose="02020603050405020304" pitchFamily="18" charset="0"/>
              </a:rPr>
              <a:t>(3)</a:t>
            </a:r>
            <a:r>
              <a:rPr lang="zh-CN" altLang="en-US" b="1" cap="none">
                <a:solidFill>
                  <a:srgbClr val="CC00CC"/>
                </a:solidFill>
                <a:latin typeface="Times New Roman" panose="02020603050405020304" pitchFamily="18" charset="0"/>
                <a:cs typeface="Times New Roman" panose="02020603050405020304" pitchFamily="18" charset="0"/>
              </a:rPr>
              <a:t>求关键路径步骤</a:t>
            </a:r>
            <a:endParaRPr lang="en-US" altLang="zh-CN" b="1" cap="none">
              <a:solidFill>
                <a:srgbClr val="CC00CC"/>
              </a:solidFill>
              <a:latin typeface="Times New Roman" panose="02020603050405020304" pitchFamily="18" charset="0"/>
              <a:cs typeface="Times New Roman" panose="02020603050405020304" pitchFamily="18" charset="0"/>
            </a:endParaRPr>
          </a:p>
          <a:p>
            <a:pPr marL="0" indent="0">
              <a:lnSpc>
                <a:spcPct val="110000"/>
              </a:lnSpc>
              <a:spcBef>
                <a:spcPts val="0"/>
              </a:spcBef>
              <a:buNone/>
            </a:pPr>
            <a:r>
              <a:rPr lang="en-US" altLang="zh-CN" sz="1800" b="1" cap="none">
                <a:latin typeface="Times New Roman" panose="02020603050405020304" pitchFamily="18" charset="0"/>
                <a:cs typeface="Times New Roman" panose="02020603050405020304" pitchFamily="18" charset="0"/>
              </a:rPr>
              <a:t>a. </a:t>
            </a:r>
            <a:r>
              <a:rPr lang="zh-CN" altLang="en-US" sz="1800" b="1" cap="none">
                <a:latin typeface="Times New Roman" panose="02020603050405020304" pitchFamily="18" charset="0"/>
                <a:cs typeface="Times New Roman" panose="02020603050405020304" pitchFamily="18" charset="0"/>
              </a:rPr>
              <a:t>求</a:t>
            </a:r>
            <a:r>
              <a:rPr lang="en-US" altLang="zh-CN" sz="1800" b="1" cap="none">
                <a:latin typeface="Times New Roman" panose="02020603050405020304" pitchFamily="18" charset="0"/>
                <a:cs typeface="Times New Roman" panose="02020603050405020304" pitchFamily="18" charset="0"/>
              </a:rPr>
              <a:t>Ve(i)</a:t>
            </a:r>
          </a:p>
          <a:p>
            <a:pPr marL="0" indent="0">
              <a:lnSpc>
                <a:spcPct val="110000"/>
              </a:lnSpc>
              <a:spcBef>
                <a:spcPts val="0"/>
              </a:spcBef>
              <a:buNone/>
            </a:pPr>
            <a:r>
              <a:rPr lang="en-US" altLang="zh-CN" sz="1800" b="1" cap="none">
                <a:latin typeface="Times New Roman" panose="02020603050405020304" pitchFamily="18" charset="0"/>
                <a:cs typeface="Times New Roman" panose="02020603050405020304" pitchFamily="18" charset="0"/>
              </a:rPr>
              <a:t>b. </a:t>
            </a:r>
            <a:r>
              <a:rPr lang="zh-CN" altLang="en-US" sz="1800" b="1" cap="none">
                <a:latin typeface="Times New Roman" panose="02020603050405020304" pitchFamily="18" charset="0"/>
                <a:cs typeface="Times New Roman" panose="02020603050405020304" pitchFamily="18" charset="0"/>
              </a:rPr>
              <a:t>求</a:t>
            </a:r>
            <a:r>
              <a:rPr lang="en-US" altLang="zh-CN" sz="1800" b="1" cap="none">
                <a:latin typeface="Times New Roman" panose="02020603050405020304" pitchFamily="18" charset="0"/>
                <a:cs typeface="Times New Roman" panose="02020603050405020304" pitchFamily="18" charset="0"/>
              </a:rPr>
              <a:t>Vl(j)</a:t>
            </a:r>
          </a:p>
          <a:p>
            <a:pPr marL="0" indent="0">
              <a:lnSpc>
                <a:spcPct val="110000"/>
              </a:lnSpc>
              <a:spcBef>
                <a:spcPts val="0"/>
              </a:spcBef>
              <a:buNone/>
            </a:pPr>
            <a:r>
              <a:rPr lang="en-US" altLang="zh-CN" sz="1800" b="1" cap="none">
                <a:latin typeface="Times New Roman" panose="02020603050405020304" pitchFamily="18" charset="0"/>
                <a:cs typeface="Times New Roman" panose="02020603050405020304" pitchFamily="18" charset="0"/>
              </a:rPr>
              <a:t>c. </a:t>
            </a:r>
            <a:r>
              <a:rPr lang="zh-CN" altLang="en-US" sz="1800" b="1" cap="none">
                <a:latin typeface="Times New Roman" panose="02020603050405020304" pitchFamily="18" charset="0"/>
                <a:cs typeface="Times New Roman" panose="02020603050405020304" pitchFamily="18" charset="0"/>
              </a:rPr>
              <a:t>求</a:t>
            </a:r>
            <a:r>
              <a:rPr lang="en-US" altLang="zh-CN" sz="1800" b="1" cap="none">
                <a:latin typeface="Times New Roman" panose="02020603050405020304" pitchFamily="18" charset="0"/>
                <a:cs typeface="Times New Roman" panose="02020603050405020304" pitchFamily="18" charset="0"/>
              </a:rPr>
              <a:t>e(i)</a:t>
            </a:r>
          </a:p>
          <a:p>
            <a:pPr marL="0" indent="0">
              <a:lnSpc>
                <a:spcPct val="110000"/>
              </a:lnSpc>
              <a:spcBef>
                <a:spcPts val="0"/>
              </a:spcBef>
              <a:buNone/>
            </a:pPr>
            <a:r>
              <a:rPr lang="en-US" altLang="zh-CN" sz="1800" b="1" cap="none">
                <a:latin typeface="Times New Roman" panose="02020603050405020304" pitchFamily="18" charset="0"/>
                <a:cs typeface="Times New Roman" panose="02020603050405020304" pitchFamily="18" charset="0"/>
              </a:rPr>
              <a:t>d. </a:t>
            </a:r>
            <a:r>
              <a:rPr lang="zh-CN" altLang="en-US" sz="1800" b="1" cap="none">
                <a:latin typeface="Times New Roman" panose="02020603050405020304" pitchFamily="18" charset="0"/>
                <a:cs typeface="Times New Roman" panose="02020603050405020304" pitchFamily="18" charset="0"/>
              </a:rPr>
              <a:t>求</a:t>
            </a:r>
            <a:r>
              <a:rPr lang="en-US" altLang="zh-CN" sz="1800" b="1" cap="none">
                <a:latin typeface="Times New Roman" panose="02020603050405020304" pitchFamily="18" charset="0"/>
                <a:cs typeface="Times New Roman" panose="02020603050405020304" pitchFamily="18" charset="0"/>
              </a:rPr>
              <a:t>l(i)</a:t>
            </a:r>
          </a:p>
          <a:p>
            <a:pPr marL="0" indent="0">
              <a:lnSpc>
                <a:spcPct val="110000"/>
              </a:lnSpc>
              <a:spcBef>
                <a:spcPts val="0"/>
              </a:spcBef>
              <a:buNone/>
            </a:pPr>
            <a:r>
              <a:rPr lang="en-US" altLang="zh-CN" sz="1800" b="1" cap="none">
                <a:latin typeface="Times New Roman" panose="02020603050405020304" pitchFamily="18" charset="0"/>
                <a:cs typeface="Times New Roman" panose="02020603050405020304" pitchFamily="18" charset="0"/>
              </a:rPr>
              <a:t>e. </a:t>
            </a:r>
            <a:r>
              <a:rPr lang="zh-CN" altLang="en-US" sz="1800" b="1" cap="none">
                <a:latin typeface="Times New Roman" panose="02020603050405020304" pitchFamily="18" charset="0"/>
                <a:cs typeface="Times New Roman" panose="02020603050405020304" pitchFamily="18" charset="0"/>
              </a:rPr>
              <a:t>计算</a:t>
            </a:r>
            <a:r>
              <a:rPr lang="en-US" altLang="zh-CN" sz="1800" b="1" cap="none">
                <a:latin typeface="Times New Roman" panose="02020603050405020304" pitchFamily="18" charset="0"/>
                <a:cs typeface="Times New Roman" panose="02020603050405020304" pitchFamily="18" charset="0"/>
              </a:rPr>
              <a:t>l(i) - e(i)</a:t>
            </a:r>
          </a:p>
          <a:p>
            <a:pPr marL="0" indent="0">
              <a:lnSpc>
                <a:spcPct val="110000"/>
              </a:lnSpc>
              <a:spcBef>
                <a:spcPts val="0"/>
              </a:spcBef>
              <a:buNone/>
            </a:pPr>
            <a:r>
              <a:rPr lang="en-US" altLang="zh-CN" sz="1800" b="1" cap="none">
                <a:latin typeface="Times New Roman" panose="02020603050405020304" pitchFamily="18" charset="0"/>
                <a:cs typeface="Times New Roman" panose="02020603050405020304" pitchFamily="18" charset="0"/>
              </a:rPr>
              <a:t>f. </a:t>
            </a:r>
            <a:r>
              <a:rPr lang="zh-CN" altLang="en-US" sz="1800" b="1" cap="none">
                <a:latin typeface="Times New Roman" panose="02020603050405020304" pitchFamily="18" charset="0"/>
                <a:cs typeface="Times New Roman" panose="02020603050405020304" pitchFamily="18" charset="0"/>
              </a:rPr>
              <a:t>输出所有第</a:t>
            </a:r>
            <a:r>
              <a:rPr lang="en-US" altLang="zh-CN" sz="1800" b="1" cap="none">
                <a:latin typeface="Times New Roman" panose="02020603050405020304" pitchFamily="18" charset="0"/>
                <a:cs typeface="Times New Roman" panose="02020603050405020304" pitchFamily="18" charset="0"/>
              </a:rPr>
              <a:t>e</a:t>
            </a:r>
            <a:r>
              <a:rPr lang="zh-CN" altLang="en-US" sz="1800" b="1" cap="none">
                <a:latin typeface="Times New Roman" panose="02020603050405020304" pitchFamily="18" charset="0"/>
                <a:cs typeface="Times New Roman" panose="02020603050405020304" pitchFamily="18" charset="0"/>
              </a:rPr>
              <a:t>步计算结果为零的活动</a:t>
            </a:r>
            <a:endParaRPr lang="en-US" altLang="zh-CN" sz="1800" b="1" cap="none">
              <a:latin typeface="Times New Roman" panose="02020603050405020304" pitchFamily="18" charset="0"/>
              <a:cs typeface="Times New Roman" panose="02020603050405020304" pitchFamily="18" charset="0"/>
            </a:endParaRPr>
          </a:p>
          <a:p>
            <a:pPr marL="0" indent="0">
              <a:spcBef>
                <a:spcPts val="0"/>
              </a:spcBef>
              <a:buNone/>
            </a:pPr>
            <a:r>
              <a:rPr lang="en-US" altLang="zh-CN" b="1" cap="none">
                <a:solidFill>
                  <a:srgbClr val="CC00CC"/>
                </a:solidFill>
                <a:latin typeface="Times New Roman" panose="02020603050405020304" pitchFamily="18" charset="0"/>
                <a:cs typeface="Times New Roman" panose="02020603050405020304" pitchFamily="18" charset="0"/>
              </a:rPr>
              <a:t>(4)</a:t>
            </a:r>
            <a:r>
              <a:rPr lang="zh-CN" altLang="en-US" b="1" cap="none">
                <a:solidFill>
                  <a:srgbClr val="CC00CC"/>
                </a:solidFill>
                <a:latin typeface="Times New Roman" panose="02020603050405020304" pitchFamily="18" charset="0"/>
                <a:cs typeface="Times New Roman" panose="02020603050405020304" pitchFamily="18" charset="0"/>
              </a:rPr>
              <a:t>算法实现</a:t>
            </a:r>
            <a:endParaRPr lang="en-US" altLang="zh-CN" b="1" cap="none">
              <a:solidFill>
                <a:srgbClr val="CC00CC"/>
              </a:solidFill>
              <a:latin typeface="Times New Roman" panose="02020603050405020304" pitchFamily="18" charset="0"/>
              <a:cs typeface="Times New Roman" panose="02020603050405020304" pitchFamily="18" charset="0"/>
            </a:endParaRPr>
          </a:p>
          <a:p>
            <a:pPr marL="0" indent="0">
              <a:spcBef>
                <a:spcPts val="0"/>
              </a:spcBef>
              <a:buNone/>
            </a:pPr>
            <a:r>
              <a:rPr lang="en-US" altLang="zh-CN" b="1" cap="none">
                <a:latin typeface="Times New Roman" panose="02020603050405020304" pitchFamily="18" charset="0"/>
                <a:cs typeface="Times New Roman" panose="02020603050405020304" pitchFamily="18" charset="0"/>
              </a:rPr>
              <a:t>1 </a:t>
            </a:r>
            <a:r>
              <a:rPr lang="zh-CN" altLang="en-US" b="1" cap="none">
                <a:latin typeface="Times New Roman" panose="02020603050405020304" pitchFamily="18" charset="0"/>
                <a:cs typeface="Times New Roman" panose="02020603050405020304" pitchFamily="18" charset="0"/>
              </a:rPr>
              <a:t>输入顶点和边信息，建立图的邻接表</a:t>
            </a:r>
          </a:p>
          <a:p>
            <a:pPr marL="0" indent="0">
              <a:spcBef>
                <a:spcPts val="0"/>
              </a:spcBef>
              <a:buNone/>
            </a:pPr>
            <a:r>
              <a:rPr lang="en-US" altLang="zh-CN" b="1" cap="none">
                <a:latin typeface="Times New Roman" panose="02020603050405020304" pitchFamily="18" charset="0"/>
                <a:cs typeface="Times New Roman" panose="02020603050405020304" pitchFamily="18" charset="0"/>
              </a:rPr>
              <a:t>2 </a:t>
            </a:r>
            <a:r>
              <a:rPr lang="zh-CN" altLang="en-US" b="1" cap="none">
                <a:latin typeface="Times New Roman" panose="02020603050405020304" pitchFamily="18" charset="0"/>
                <a:cs typeface="Times New Roman" panose="02020603050405020304" pitchFamily="18" charset="0"/>
              </a:rPr>
              <a:t>计算每个顶点的入度</a:t>
            </a:r>
          </a:p>
          <a:p>
            <a:pPr marL="0" indent="0">
              <a:spcBef>
                <a:spcPts val="0"/>
              </a:spcBef>
              <a:buNone/>
            </a:pPr>
            <a:r>
              <a:rPr lang="en-US" altLang="zh-CN" b="1" cap="none">
                <a:latin typeface="Times New Roman" panose="02020603050405020304" pitchFamily="18" charset="0"/>
                <a:cs typeface="Times New Roman" panose="02020603050405020304" pitchFamily="18" charset="0"/>
              </a:rPr>
              <a:t>3 </a:t>
            </a:r>
            <a:r>
              <a:rPr lang="zh-CN" altLang="en-US" b="1" cap="none">
                <a:latin typeface="Times New Roman" panose="02020603050405020304" pitchFamily="18" charset="0"/>
                <a:cs typeface="Times New Roman" panose="02020603050405020304" pitchFamily="18" charset="0"/>
              </a:rPr>
              <a:t>对顶点进行拓扑排序</a:t>
            </a:r>
          </a:p>
          <a:p>
            <a:pPr marL="0" indent="0">
              <a:spcBef>
                <a:spcPts val="0"/>
              </a:spcBef>
              <a:buNone/>
            </a:pPr>
            <a:r>
              <a:rPr lang="en-US" altLang="zh-CN" b="1" cap="none">
                <a:latin typeface="Times New Roman" panose="02020603050405020304" pitchFamily="18" charset="0"/>
                <a:cs typeface="Times New Roman" panose="02020603050405020304" pitchFamily="18" charset="0"/>
              </a:rPr>
              <a:t>    3.1 </a:t>
            </a:r>
            <a:r>
              <a:rPr lang="zh-CN" altLang="en-US" b="1" cap="none">
                <a:latin typeface="Times New Roman" panose="02020603050405020304" pitchFamily="18" charset="0"/>
                <a:cs typeface="Times New Roman" panose="02020603050405020304" pitchFamily="18" charset="0"/>
              </a:rPr>
              <a:t>排序过程中求顶点的</a:t>
            </a:r>
            <a:r>
              <a:rPr lang="en-US" altLang="zh-CN" b="1" cap="none">
                <a:latin typeface="Times New Roman" panose="02020603050405020304" pitchFamily="18" charset="0"/>
                <a:cs typeface="Times New Roman" panose="02020603050405020304" pitchFamily="18" charset="0"/>
              </a:rPr>
              <a:t>Ve[i]</a:t>
            </a:r>
          </a:p>
          <a:p>
            <a:pPr marL="0" indent="0">
              <a:spcBef>
                <a:spcPts val="0"/>
              </a:spcBef>
              <a:buNone/>
            </a:pPr>
            <a:r>
              <a:rPr lang="en-US" altLang="zh-CN" b="1" cap="none">
                <a:latin typeface="Times New Roman" panose="02020603050405020304" pitchFamily="18" charset="0"/>
                <a:cs typeface="Times New Roman" panose="02020603050405020304" pitchFamily="18" charset="0"/>
              </a:rPr>
              <a:t>    3.2 </a:t>
            </a:r>
            <a:r>
              <a:rPr lang="zh-CN" altLang="en-US" b="1" cap="none">
                <a:latin typeface="Times New Roman" panose="02020603050405020304" pitchFamily="18" charset="0"/>
                <a:cs typeface="Times New Roman" panose="02020603050405020304" pitchFamily="18" charset="0"/>
              </a:rPr>
              <a:t>将得到的顶点的拓扑序列进栈</a:t>
            </a:r>
          </a:p>
          <a:p>
            <a:pPr marL="0" indent="0">
              <a:spcBef>
                <a:spcPts val="0"/>
              </a:spcBef>
              <a:buNone/>
            </a:pPr>
            <a:r>
              <a:rPr lang="en-US" altLang="zh-CN" b="1" cap="none">
                <a:latin typeface="Times New Roman" panose="02020603050405020304" pitchFamily="18" charset="0"/>
                <a:cs typeface="Times New Roman" panose="02020603050405020304" pitchFamily="18" charset="0"/>
              </a:rPr>
              <a:t>4 </a:t>
            </a:r>
            <a:r>
              <a:rPr lang="zh-CN" altLang="en-US" b="1" cap="none">
                <a:latin typeface="Times New Roman" panose="02020603050405020304" pitchFamily="18" charset="0"/>
                <a:cs typeface="Times New Roman" panose="02020603050405020304" pitchFamily="18" charset="0"/>
              </a:rPr>
              <a:t>按逆拓扑序列，求顶点的</a:t>
            </a:r>
            <a:r>
              <a:rPr lang="en-US" altLang="zh-CN" b="1" cap="none">
                <a:latin typeface="Times New Roman" panose="02020603050405020304" pitchFamily="18" charset="0"/>
                <a:cs typeface="Times New Roman" panose="02020603050405020304" pitchFamily="18" charset="0"/>
              </a:rPr>
              <a:t>Vl[i]</a:t>
            </a:r>
          </a:p>
          <a:p>
            <a:pPr marL="0" indent="0">
              <a:spcBef>
                <a:spcPts val="0"/>
              </a:spcBef>
              <a:buNone/>
            </a:pPr>
            <a:r>
              <a:rPr lang="en-US" altLang="zh-CN" b="1" cap="none">
                <a:latin typeface="Times New Roman" panose="02020603050405020304" pitchFamily="18" charset="0"/>
                <a:cs typeface="Times New Roman" panose="02020603050405020304" pitchFamily="18" charset="0"/>
              </a:rPr>
              <a:t>5 </a:t>
            </a:r>
            <a:r>
              <a:rPr lang="zh-CN" altLang="en-US" b="1" cap="none">
                <a:latin typeface="Times New Roman" panose="02020603050405020304" pitchFamily="18" charset="0"/>
                <a:cs typeface="Times New Roman" panose="02020603050405020304" pitchFamily="18" charset="0"/>
              </a:rPr>
              <a:t>计算每条边的</a:t>
            </a:r>
            <a:r>
              <a:rPr lang="en-US" altLang="zh-CN" b="1" cap="none">
                <a:latin typeface="Times New Roman" panose="02020603050405020304" pitchFamily="18" charset="0"/>
                <a:cs typeface="Times New Roman" panose="02020603050405020304" pitchFamily="18" charset="0"/>
              </a:rPr>
              <a:t>e[i]</a:t>
            </a:r>
            <a:r>
              <a:rPr lang="zh-CN" altLang="en-US" b="1" cap="none">
                <a:latin typeface="Times New Roman" panose="02020603050405020304" pitchFamily="18" charset="0"/>
                <a:cs typeface="Times New Roman" panose="02020603050405020304" pitchFamily="18" charset="0"/>
              </a:rPr>
              <a:t>和</a:t>
            </a:r>
            <a:r>
              <a:rPr lang="en-US" altLang="zh-CN" b="1" cap="none">
                <a:latin typeface="Times New Roman" panose="02020603050405020304" pitchFamily="18" charset="0"/>
                <a:cs typeface="Times New Roman" panose="02020603050405020304" pitchFamily="18" charset="0"/>
              </a:rPr>
              <a:t>l[i]</a:t>
            </a:r>
            <a:r>
              <a:rPr lang="zh-CN" altLang="en-US" b="1" cap="none">
                <a:latin typeface="Times New Roman" panose="02020603050405020304" pitchFamily="18" charset="0"/>
                <a:cs typeface="Times New Roman" panose="02020603050405020304" pitchFamily="18" charset="0"/>
              </a:rPr>
              <a:t>，找出</a:t>
            </a:r>
            <a:r>
              <a:rPr lang="en-US" altLang="zh-CN" b="1" cap="none">
                <a:latin typeface="Times New Roman" panose="02020603050405020304" pitchFamily="18" charset="0"/>
                <a:cs typeface="Times New Roman" panose="02020603050405020304" pitchFamily="18" charset="0"/>
              </a:rPr>
              <a:t>e[i] = l[i]</a:t>
            </a:r>
            <a:r>
              <a:rPr lang="zh-CN" altLang="en-US" b="1" cap="none">
                <a:latin typeface="Times New Roman" panose="02020603050405020304" pitchFamily="18" charset="0"/>
                <a:cs typeface="Times New Roman" panose="02020603050405020304" pitchFamily="18" charset="0"/>
              </a:rPr>
              <a:t>的关键活动</a:t>
            </a:r>
            <a:endParaRPr lang="en-US" altLang="zh-CN" b="1" cap="none">
              <a:solidFill>
                <a:srgbClr val="CC00CC"/>
              </a:solidFill>
              <a:latin typeface="Times New Roman" panose="02020603050405020304" pitchFamily="18" charset="0"/>
              <a:cs typeface="Times New Roman" panose="02020603050405020304" pitchFamily="18" charset="0"/>
            </a:endParaRPr>
          </a:p>
          <a:p>
            <a:pPr marL="0" indent="0">
              <a:spcBef>
                <a:spcPts val="0"/>
              </a:spcBef>
              <a:buNone/>
            </a:pPr>
            <a:r>
              <a:rPr lang="zh-CN" altLang="en-US" b="1" cap="none">
                <a:solidFill>
                  <a:srgbClr val="CC00CC"/>
                </a:solidFill>
                <a:latin typeface="Times New Roman" panose="02020603050405020304" pitchFamily="18" charset="0"/>
                <a:cs typeface="Times New Roman" panose="02020603050405020304" pitchFamily="18" charset="0"/>
              </a:rPr>
              <a:t>参考代码：</a:t>
            </a:r>
            <a:endParaRPr lang="en-US" altLang="zh-CN" b="1" cap="none">
              <a:solidFill>
                <a:srgbClr val="CC00CC"/>
              </a:solidFill>
              <a:latin typeface="Times New Roman" panose="02020603050405020304" pitchFamily="18" charset="0"/>
              <a:cs typeface="Times New Roman" panose="02020603050405020304" pitchFamily="18" charset="0"/>
            </a:endParaRPr>
          </a:p>
          <a:p>
            <a:pPr marL="0" indent="0">
              <a:spcBef>
                <a:spcPts val="0"/>
              </a:spcBef>
              <a:buNone/>
            </a:pPr>
            <a:r>
              <a:rPr lang="en-US" altLang="zh-CN" sz="1800" b="1" cap="none">
                <a:latin typeface="Times New Roman" panose="02020603050405020304" pitchFamily="18" charset="0"/>
                <a:cs typeface="Times New Roman" panose="02020603050405020304" pitchFamily="18" charset="0"/>
              </a:rPr>
              <a:t>https://blog.csdn.net/erwugumo/article/details/88541714</a:t>
            </a:r>
          </a:p>
          <a:p>
            <a:pPr marL="0" indent="0">
              <a:spcBef>
                <a:spcPts val="0"/>
              </a:spcBef>
              <a:buNone/>
            </a:pPr>
            <a:r>
              <a:rPr lang="zh-CN" altLang="en-US" sz="1800" b="1" cap="none">
                <a:latin typeface="Times New Roman" panose="02020603050405020304" pitchFamily="18" charset="0"/>
                <a:cs typeface="Times New Roman" panose="02020603050405020304" pitchFamily="18" charset="0"/>
              </a:rPr>
              <a:t>样例中，关键活动为：</a:t>
            </a:r>
            <a:r>
              <a:rPr lang="en-US" altLang="zh-CN" sz="1800" b="1" cap="none">
                <a:latin typeface="Times New Roman" panose="02020603050405020304" pitchFamily="18" charset="0"/>
                <a:cs typeface="Times New Roman" panose="02020603050405020304" pitchFamily="18" charset="0"/>
              </a:rPr>
              <a:t>a1, a4, a7, a8, a10, a11</a:t>
            </a:r>
          </a:p>
          <a:p>
            <a:pPr marL="0" indent="0">
              <a:spcBef>
                <a:spcPts val="0"/>
              </a:spcBef>
              <a:buNone/>
            </a:pPr>
            <a:r>
              <a:rPr lang="zh-CN" altLang="en-US" sz="1800" b="1" cap="none">
                <a:latin typeface="Times New Roman" panose="02020603050405020304" pitchFamily="18" charset="0"/>
                <a:cs typeface="Times New Roman" panose="02020603050405020304" pitchFamily="18" charset="0"/>
              </a:rPr>
              <a:t>关键路径之一：</a:t>
            </a:r>
            <a:r>
              <a:rPr lang="en-US" altLang="zh-CN" sz="1800" b="1" cap="none">
                <a:latin typeface="Times New Roman" panose="02020603050405020304" pitchFamily="18" charset="0"/>
                <a:cs typeface="Times New Roman" panose="02020603050405020304" pitchFamily="18" charset="0"/>
              </a:rPr>
              <a:t>a1-&gt;a4-&gt;a7-&gt;a10</a:t>
            </a:r>
          </a:p>
        </p:txBody>
      </p:sp>
      <p:sp>
        <p:nvSpPr>
          <p:cNvPr id="5" name="文本框 4">
            <a:extLst>
              <a:ext uri="{FF2B5EF4-FFF2-40B4-BE49-F238E27FC236}">
                <a16:creationId xmlns:a16="http://schemas.microsoft.com/office/drawing/2014/main" id="{559EEB64-2445-42EC-A487-B3FF55C05622}"/>
              </a:ext>
            </a:extLst>
          </p:cNvPr>
          <p:cNvSpPr txBox="1"/>
          <p:nvPr/>
        </p:nvSpPr>
        <p:spPr>
          <a:xfrm>
            <a:off x="5872949" y="562709"/>
            <a:ext cx="6396111" cy="461665"/>
          </a:xfrm>
          <a:prstGeom prst="rect">
            <a:avLst/>
          </a:prstGeom>
          <a:noFill/>
        </p:spPr>
        <p:txBody>
          <a:bodyPr wrap="square" rtlCol="0">
            <a:spAutoFit/>
          </a:bodyPr>
          <a:lstStyle/>
          <a:p>
            <a:pPr>
              <a:buFont typeface="Wingdings" panose="05000000000000000000" pitchFamily="2" charset="2"/>
              <a:buChar char="Ø"/>
            </a:pPr>
            <a:r>
              <a:rPr lang="zh-CN" altLang="en-US" sz="2400" b="1">
                <a:solidFill>
                  <a:srgbClr val="0000CC"/>
                </a:solidFill>
                <a:latin typeface="Times New Roman" panose="02020603050405020304" pitchFamily="18" charset="0"/>
                <a:cs typeface="Times New Roman" panose="02020603050405020304" pitchFamily="18" charset="0"/>
              </a:rPr>
              <a:t>样例</a:t>
            </a:r>
            <a:endParaRPr lang="en-US" altLang="zh-CN" sz="2400" b="1">
              <a:solidFill>
                <a:srgbClr val="0000CC"/>
              </a:solidFill>
              <a:latin typeface="Times New Roman" panose="02020603050405020304" pitchFamily="18" charset="0"/>
              <a:cs typeface="Times New Roman" panose="02020603050405020304" pitchFamily="18" charset="0"/>
            </a:endParaRPr>
          </a:p>
        </p:txBody>
      </p:sp>
      <p:grpSp>
        <p:nvGrpSpPr>
          <p:cNvPr id="22" name="Group 3">
            <a:extLst>
              <a:ext uri="{FF2B5EF4-FFF2-40B4-BE49-F238E27FC236}">
                <a16:creationId xmlns:a16="http://schemas.microsoft.com/office/drawing/2014/main" id="{A1AA210C-C0FC-4CCB-AEF9-91F16F30ADF4}"/>
              </a:ext>
            </a:extLst>
          </p:cNvPr>
          <p:cNvGrpSpPr>
            <a:grpSpLocks/>
          </p:cNvGrpSpPr>
          <p:nvPr/>
        </p:nvGrpSpPr>
        <p:grpSpPr bwMode="auto">
          <a:xfrm>
            <a:off x="7036997" y="562709"/>
            <a:ext cx="4632324" cy="2424113"/>
            <a:chOff x="0" y="0"/>
            <a:chExt cx="2918" cy="1527"/>
          </a:xfrm>
        </p:grpSpPr>
        <p:sp>
          <p:nvSpPr>
            <p:cNvPr id="23" name="Oval 4">
              <a:extLst>
                <a:ext uri="{FF2B5EF4-FFF2-40B4-BE49-F238E27FC236}">
                  <a16:creationId xmlns:a16="http://schemas.microsoft.com/office/drawing/2014/main" id="{7CB59DF1-AB7C-49BD-98FC-F0D8211775E0}"/>
                </a:ext>
              </a:extLst>
            </p:cNvPr>
            <p:cNvSpPr>
              <a:spLocks noChangeArrowheads="1"/>
            </p:cNvSpPr>
            <p:nvPr/>
          </p:nvSpPr>
          <p:spPr bwMode="auto">
            <a:xfrm>
              <a:off x="2710" y="354"/>
              <a:ext cx="208" cy="231"/>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9</a:t>
              </a:r>
            </a:p>
          </p:txBody>
        </p:sp>
        <p:sp>
          <p:nvSpPr>
            <p:cNvPr id="24" name="Oval 5">
              <a:extLst>
                <a:ext uri="{FF2B5EF4-FFF2-40B4-BE49-F238E27FC236}">
                  <a16:creationId xmlns:a16="http://schemas.microsoft.com/office/drawing/2014/main" id="{EB6A6354-4D97-42F0-82C7-CBA62E90353A}"/>
                </a:ext>
              </a:extLst>
            </p:cNvPr>
            <p:cNvSpPr>
              <a:spLocks noChangeArrowheads="1"/>
            </p:cNvSpPr>
            <p:nvPr/>
          </p:nvSpPr>
          <p:spPr bwMode="auto">
            <a:xfrm>
              <a:off x="1951" y="725"/>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8</a:t>
              </a:r>
            </a:p>
          </p:txBody>
        </p:sp>
        <p:sp>
          <p:nvSpPr>
            <p:cNvPr id="25" name="Oval 6">
              <a:extLst>
                <a:ext uri="{FF2B5EF4-FFF2-40B4-BE49-F238E27FC236}">
                  <a16:creationId xmlns:a16="http://schemas.microsoft.com/office/drawing/2014/main" id="{1897397F-7287-486F-886C-E25BEA63C79A}"/>
                </a:ext>
              </a:extLst>
            </p:cNvPr>
            <p:cNvSpPr>
              <a:spLocks noChangeArrowheads="1"/>
            </p:cNvSpPr>
            <p:nvPr/>
          </p:nvSpPr>
          <p:spPr bwMode="auto">
            <a:xfrm>
              <a:off x="1936" y="0"/>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7</a:t>
              </a:r>
            </a:p>
          </p:txBody>
        </p:sp>
        <p:sp>
          <p:nvSpPr>
            <p:cNvPr id="26" name="Oval 7">
              <a:extLst>
                <a:ext uri="{FF2B5EF4-FFF2-40B4-BE49-F238E27FC236}">
                  <a16:creationId xmlns:a16="http://schemas.microsoft.com/office/drawing/2014/main" id="{946AC5E1-68FB-49F8-99C1-52CF9632CDC7}"/>
                </a:ext>
              </a:extLst>
            </p:cNvPr>
            <p:cNvSpPr>
              <a:spLocks noChangeArrowheads="1"/>
            </p:cNvSpPr>
            <p:nvPr/>
          </p:nvSpPr>
          <p:spPr bwMode="auto">
            <a:xfrm>
              <a:off x="1343" y="1305"/>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6</a:t>
              </a:r>
            </a:p>
          </p:txBody>
        </p:sp>
        <p:sp>
          <p:nvSpPr>
            <p:cNvPr id="27" name="Oval 8">
              <a:extLst>
                <a:ext uri="{FF2B5EF4-FFF2-40B4-BE49-F238E27FC236}">
                  <a16:creationId xmlns:a16="http://schemas.microsoft.com/office/drawing/2014/main" id="{5E7A1136-6155-4DAC-A60F-A4E6ACA265D7}"/>
                </a:ext>
              </a:extLst>
            </p:cNvPr>
            <p:cNvSpPr>
              <a:spLocks noChangeArrowheads="1"/>
            </p:cNvSpPr>
            <p:nvPr/>
          </p:nvSpPr>
          <p:spPr bwMode="auto">
            <a:xfrm>
              <a:off x="628" y="1305"/>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4</a:t>
              </a:r>
            </a:p>
          </p:txBody>
        </p:sp>
        <p:sp>
          <p:nvSpPr>
            <p:cNvPr id="28" name="Oval 9">
              <a:extLst>
                <a:ext uri="{FF2B5EF4-FFF2-40B4-BE49-F238E27FC236}">
                  <a16:creationId xmlns:a16="http://schemas.microsoft.com/office/drawing/2014/main" id="{D819727D-9E9E-4D91-A81B-DB8DD57D69F4}"/>
                </a:ext>
              </a:extLst>
            </p:cNvPr>
            <p:cNvSpPr>
              <a:spLocks noChangeArrowheads="1"/>
            </p:cNvSpPr>
            <p:nvPr/>
          </p:nvSpPr>
          <p:spPr bwMode="auto">
            <a:xfrm>
              <a:off x="1347" y="454"/>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5</a:t>
              </a:r>
            </a:p>
          </p:txBody>
        </p:sp>
        <p:sp>
          <p:nvSpPr>
            <p:cNvPr id="29" name="Oval 10">
              <a:extLst>
                <a:ext uri="{FF2B5EF4-FFF2-40B4-BE49-F238E27FC236}">
                  <a16:creationId xmlns:a16="http://schemas.microsoft.com/office/drawing/2014/main" id="{4B04F178-0CC6-4EF3-B8D5-F1A807B6394A}"/>
                </a:ext>
              </a:extLst>
            </p:cNvPr>
            <p:cNvSpPr>
              <a:spLocks noChangeArrowheads="1"/>
            </p:cNvSpPr>
            <p:nvPr/>
          </p:nvSpPr>
          <p:spPr bwMode="auto">
            <a:xfrm>
              <a:off x="642" y="772"/>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3</a:t>
              </a:r>
            </a:p>
          </p:txBody>
        </p:sp>
        <p:sp>
          <p:nvSpPr>
            <p:cNvPr id="30" name="Oval 11">
              <a:extLst>
                <a:ext uri="{FF2B5EF4-FFF2-40B4-BE49-F238E27FC236}">
                  <a16:creationId xmlns:a16="http://schemas.microsoft.com/office/drawing/2014/main" id="{8C2A01E7-5863-4172-90CE-A35F3BBE645F}"/>
                </a:ext>
              </a:extLst>
            </p:cNvPr>
            <p:cNvSpPr>
              <a:spLocks noChangeArrowheads="1"/>
            </p:cNvSpPr>
            <p:nvPr/>
          </p:nvSpPr>
          <p:spPr bwMode="auto">
            <a:xfrm>
              <a:off x="627" y="23"/>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2</a:t>
              </a:r>
            </a:p>
          </p:txBody>
        </p:sp>
        <p:sp>
          <p:nvSpPr>
            <p:cNvPr id="31" name="Oval 12">
              <a:extLst>
                <a:ext uri="{FF2B5EF4-FFF2-40B4-BE49-F238E27FC236}">
                  <a16:creationId xmlns:a16="http://schemas.microsoft.com/office/drawing/2014/main" id="{898B9391-6725-4FEF-A0AA-932D3F5719B3}"/>
                </a:ext>
              </a:extLst>
            </p:cNvPr>
            <p:cNvSpPr>
              <a:spLocks noChangeArrowheads="1"/>
            </p:cNvSpPr>
            <p:nvPr/>
          </p:nvSpPr>
          <p:spPr bwMode="auto">
            <a:xfrm>
              <a:off x="0" y="442"/>
              <a:ext cx="189" cy="22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1</a:t>
              </a:r>
            </a:p>
          </p:txBody>
        </p:sp>
        <p:sp>
          <p:nvSpPr>
            <p:cNvPr id="32" name="Line 13">
              <a:extLst>
                <a:ext uri="{FF2B5EF4-FFF2-40B4-BE49-F238E27FC236}">
                  <a16:creationId xmlns:a16="http://schemas.microsoft.com/office/drawing/2014/main" id="{79B24AD3-6603-40C6-9F35-44929A8EB0DF}"/>
                </a:ext>
              </a:extLst>
            </p:cNvPr>
            <p:cNvSpPr>
              <a:spLocks noChangeShapeType="1"/>
            </p:cNvSpPr>
            <p:nvPr/>
          </p:nvSpPr>
          <p:spPr bwMode="auto">
            <a:xfrm>
              <a:off x="177" y="584"/>
              <a:ext cx="466" cy="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14">
              <a:extLst>
                <a:ext uri="{FF2B5EF4-FFF2-40B4-BE49-F238E27FC236}">
                  <a16:creationId xmlns:a16="http://schemas.microsoft.com/office/drawing/2014/main" id="{78B50CF8-5B71-4930-9F63-4237BF171B7D}"/>
                </a:ext>
              </a:extLst>
            </p:cNvPr>
            <p:cNvSpPr>
              <a:spLocks noChangeShapeType="1"/>
            </p:cNvSpPr>
            <p:nvPr/>
          </p:nvSpPr>
          <p:spPr bwMode="auto">
            <a:xfrm>
              <a:off x="121" y="651"/>
              <a:ext cx="534" cy="71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Line 15">
              <a:extLst>
                <a:ext uri="{FF2B5EF4-FFF2-40B4-BE49-F238E27FC236}">
                  <a16:creationId xmlns:a16="http://schemas.microsoft.com/office/drawing/2014/main" id="{05500364-3997-4647-9538-1892AEE8F6AE}"/>
                </a:ext>
              </a:extLst>
            </p:cNvPr>
            <p:cNvSpPr>
              <a:spLocks noChangeShapeType="1"/>
            </p:cNvSpPr>
            <p:nvPr/>
          </p:nvSpPr>
          <p:spPr bwMode="auto">
            <a:xfrm flipV="1">
              <a:off x="844" y="596"/>
              <a:ext cx="50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Line 16">
              <a:extLst>
                <a:ext uri="{FF2B5EF4-FFF2-40B4-BE49-F238E27FC236}">
                  <a16:creationId xmlns:a16="http://schemas.microsoft.com/office/drawing/2014/main" id="{91B0CF07-4FBE-4EB3-9130-A9C21A656754}"/>
                </a:ext>
              </a:extLst>
            </p:cNvPr>
            <p:cNvSpPr>
              <a:spLocks noChangeShapeType="1"/>
            </p:cNvSpPr>
            <p:nvPr/>
          </p:nvSpPr>
          <p:spPr bwMode="auto">
            <a:xfrm>
              <a:off x="810" y="1373"/>
              <a:ext cx="5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6" name="Group 17">
              <a:extLst>
                <a:ext uri="{FF2B5EF4-FFF2-40B4-BE49-F238E27FC236}">
                  <a16:creationId xmlns:a16="http://schemas.microsoft.com/office/drawing/2014/main" id="{2E0202E7-CB47-445F-9DAA-AAC68D3AFDD4}"/>
                </a:ext>
              </a:extLst>
            </p:cNvPr>
            <p:cNvGrpSpPr>
              <a:grpSpLocks/>
            </p:cNvGrpSpPr>
            <p:nvPr/>
          </p:nvGrpSpPr>
          <p:grpSpPr bwMode="auto">
            <a:xfrm>
              <a:off x="166" y="107"/>
              <a:ext cx="2544" cy="733"/>
              <a:chOff x="0" y="0"/>
              <a:chExt cx="2544" cy="733"/>
            </a:xfrm>
          </p:grpSpPr>
          <p:sp>
            <p:nvSpPr>
              <p:cNvPr id="49" name="Line 18">
                <a:extLst>
                  <a:ext uri="{FF2B5EF4-FFF2-40B4-BE49-F238E27FC236}">
                    <a16:creationId xmlns:a16="http://schemas.microsoft.com/office/drawing/2014/main" id="{09ABA0E5-CF2D-4312-A6F5-4EC34A85FB93}"/>
                  </a:ext>
                </a:extLst>
              </p:cNvPr>
              <p:cNvSpPr>
                <a:spLocks noChangeShapeType="1"/>
              </p:cNvSpPr>
              <p:nvPr/>
            </p:nvSpPr>
            <p:spPr bwMode="auto">
              <a:xfrm flipV="1">
                <a:off x="0" y="89"/>
                <a:ext cx="489" cy="3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0" name="Line 19">
                <a:extLst>
                  <a:ext uri="{FF2B5EF4-FFF2-40B4-BE49-F238E27FC236}">
                    <a16:creationId xmlns:a16="http://schemas.microsoft.com/office/drawing/2014/main" id="{5379B367-96DA-4535-A4E9-2197FFC6341E}"/>
                  </a:ext>
                </a:extLst>
              </p:cNvPr>
              <p:cNvSpPr>
                <a:spLocks noChangeShapeType="1"/>
              </p:cNvSpPr>
              <p:nvPr/>
            </p:nvSpPr>
            <p:spPr bwMode="auto">
              <a:xfrm>
                <a:off x="655" y="55"/>
                <a:ext cx="534" cy="33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20">
                <a:extLst>
                  <a:ext uri="{FF2B5EF4-FFF2-40B4-BE49-F238E27FC236}">
                    <a16:creationId xmlns:a16="http://schemas.microsoft.com/office/drawing/2014/main" id="{223B6EDF-214F-41D9-BFA5-AB5711F4923F}"/>
                  </a:ext>
                </a:extLst>
              </p:cNvPr>
              <p:cNvSpPr>
                <a:spLocks noChangeShapeType="1"/>
              </p:cNvSpPr>
              <p:nvPr/>
            </p:nvSpPr>
            <p:spPr bwMode="auto">
              <a:xfrm flipV="1">
                <a:off x="1355" y="55"/>
                <a:ext cx="423" cy="34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21">
                <a:extLst>
                  <a:ext uri="{FF2B5EF4-FFF2-40B4-BE49-F238E27FC236}">
                    <a16:creationId xmlns:a16="http://schemas.microsoft.com/office/drawing/2014/main" id="{04E8BE30-ED07-4D2F-8FAF-A71FDF28E20D}"/>
                  </a:ext>
                </a:extLst>
              </p:cNvPr>
              <p:cNvSpPr>
                <a:spLocks noChangeShapeType="1"/>
              </p:cNvSpPr>
              <p:nvPr/>
            </p:nvSpPr>
            <p:spPr bwMode="auto">
              <a:xfrm>
                <a:off x="1355" y="500"/>
                <a:ext cx="430" cy="20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22">
                <a:extLst>
                  <a:ext uri="{FF2B5EF4-FFF2-40B4-BE49-F238E27FC236}">
                    <a16:creationId xmlns:a16="http://schemas.microsoft.com/office/drawing/2014/main" id="{9386DC21-98BF-4CF1-B40E-A880E5480E96}"/>
                  </a:ext>
                </a:extLst>
              </p:cNvPr>
              <p:cNvSpPr>
                <a:spLocks noChangeShapeType="1"/>
              </p:cNvSpPr>
              <p:nvPr/>
            </p:nvSpPr>
            <p:spPr bwMode="auto">
              <a:xfrm>
                <a:off x="1955" y="0"/>
                <a:ext cx="589" cy="26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Line 23">
                <a:extLst>
                  <a:ext uri="{FF2B5EF4-FFF2-40B4-BE49-F238E27FC236}">
                    <a16:creationId xmlns:a16="http://schemas.microsoft.com/office/drawing/2014/main" id="{CF30FDB0-CD8C-4D72-98D9-D293A7ED9576}"/>
                  </a:ext>
                </a:extLst>
              </p:cNvPr>
              <p:cNvSpPr>
                <a:spLocks noChangeShapeType="1"/>
              </p:cNvSpPr>
              <p:nvPr/>
            </p:nvSpPr>
            <p:spPr bwMode="auto">
              <a:xfrm flipV="1">
                <a:off x="1978" y="433"/>
                <a:ext cx="566" cy="3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7" name="Line 24">
              <a:extLst>
                <a:ext uri="{FF2B5EF4-FFF2-40B4-BE49-F238E27FC236}">
                  <a16:creationId xmlns:a16="http://schemas.microsoft.com/office/drawing/2014/main" id="{A08FF544-7A13-41DE-82A3-3950B197E49E}"/>
                </a:ext>
              </a:extLst>
            </p:cNvPr>
            <p:cNvSpPr>
              <a:spLocks noChangeShapeType="1"/>
            </p:cNvSpPr>
            <p:nvPr/>
          </p:nvSpPr>
          <p:spPr bwMode="auto">
            <a:xfrm flipV="1">
              <a:off x="1488" y="940"/>
              <a:ext cx="511" cy="38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Text Box 25">
              <a:extLst>
                <a:ext uri="{FF2B5EF4-FFF2-40B4-BE49-F238E27FC236}">
                  <a16:creationId xmlns:a16="http://schemas.microsoft.com/office/drawing/2014/main" id="{D4751194-1664-44DD-9644-0F14653DE056}"/>
                </a:ext>
              </a:extLst>
            </p:cNvPr>
            <p:cNvSpPr txBox="1">
              <a:spLocks noChangeArrowheads="1"/>
            </p:cNvSpPr>
            <p:nvPr/>
          </p:nvSpPr>
          <p:spPr bwMode="auto">
            <a:xfrm rot="1789981">
              <a:off x="218" y="501"/>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a2=4</a:t>
              </a:r>
            </a:p>
          </p:txBody>
        </p:sp>
        <p:sp>
          <p:nvSpPr>
            <p:cNvPr id="39" name="Text Box 26">
              <a:extLst>
                <a:ext uri="{FF2B5EF4-FFF2-40B4-BE49-F238E27FC236}">
                  <a16:creationId xmlns:a16="http://schemas.microsoft.com/office/drawing/2014/main" id="{0C4C249C-216D-4DA4-9A23-4DDF127F6AB0}"/>
                </a:ext>
              </a:extLst>
            </p:cNvPr>
            <p:cNvSpPr txBox="1">
              <a:spLocks noChangeArrowheads="1"/>
            </p:cNvSpPr>
            <p:nvPr/>
          </p:nvSpPr>
          <p:spPr bwMode="auto">
            <a:xfrm rot="3002352">
              <a:off x="80" y="885"/>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a3=5</a:t>
              </a:r>
            </a:p>
          </p:txBody>
        </p:sp>
        <p:sp>
          <p:nvSpPr>
            <p:cNvPr id="40" name="Text Box 27">
              <a:extLst>
                <a:ext uri="{FF2B5EF4-FFF2-40B4-BE49-F238E27FC236}">
                  <a16:creationId xmlns:a16="http://schemas.microsoft.com/office/drawing/2014/main" id="{03356D13-93EB-4F43-926D-B2B7504F9A97}"/>
                </a:ext>
              </a:extLst>
            </p:cNvPr>
            <p:cNvSpPr txBox="1">
              <a:spLocks noChangeArrowheads="1"/>
            </p:cNvSpPr>
            <p:nvPr/>
          </p:nvSpPr>
          <p:spPr bwMode="auto">
            <a:xfrm rot="19662524">
              <a:off x="775" y="546"/>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a5=1</a:t>
              </a:r>
            </a:p>
          </p:txBody>
        </p:sp>
        <p:sp>
          <p:nvSpPr>
            <p:cNvPr id="41" name="Text Box 28">
              <a:extLst>
                <a:ext uri="{FF2B5EF4-FFF2-40B4-BE49-F238E27FC236}">
                  <a16:creationId xmlns:a16="http://schemas.microsoft.com/office/drawing/2014/main" id="{B2B19D11-B844-4F67-9345-D7238061838E}"/>
                </a:ext>
              </a:extLst>
            </p:cNvPr>
            <p:cNvSpPr txBox="1">
              <a:spLocks noChangeArrowheads="1"/>
            </p:cNvSpPr>
            <p:nvPr/>
          </p:nvSpPr>
          <p:spPr bwMode="auto">
            <a:xfrm>
              <a:off x="852" y="1179"/>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a6=2</a:t>
              </a:r>
            </a:p>
          </p:txBody>
        </p:sp>
        <p:sp>
          <p:nvSpPr>
            <p:cNvPr id="42" name="Text Box 29">
              <a:extLst>
                <a:ext uri="{FF2B5EF4-FFF2-40B4-BE49-F238E27FC236}">
                  <a16:creationId xmlns:a16="http://schemas.microsoft.com/office/drawing/2014/main" id="{54ABB042-5931-4D48-A5E7-88DC2D85F5FF}"/>
                </a:ext>
              </a:extLst>
            </p:cNvPr>
            <p:cNvSpPr txBox="1">
              <a:spLocks noChangeArrowheads="1"/>
            </p:cNvSpPr>
            <p:nvPr/>
          </p:nvSpPr>
          <p:spPr bwMode="auto">
            <a:xfrm rot="19326552">
              <a:off x="1463" y="957"/>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a9=4</a:t>
              </a:r>
            </a:p>
          </p:txBody>
        </p:sp>
        <p:sp>
          <p:nvSpPr>
            <p:cNvPr id="43" name="Text Box 30">
              <a:extLst>
                <a:ext uri="{FF2B5EF4-FFF2-40B4-BE49-F238E27FC236}">
                  <a16:creationId xmlns:a16="http://schemas.microsoft.com/office/drawing/2014/main" id="{19F3F306-2903-4353-944B-67AEDBC0573B}"/>
                </a:ext>
              </a:extLst>
            </p:cNvPr>
            <p:cNvSpPr txBox="1">
              <a:spLocks noChangeArrowheads="1"/>
            </p:cNvSpPr>
            <p:nvPr/>
          </p:nvSpPr>
          <p:spPr bwMode="auto">
            <a:xfrm rot="19663469">
              <a:off x="163" y="152"/>
              <a:ext cx="45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a1=6</a:t>
              </a:r>
            </a:p>
          </p:txBody>
        </p:sp>
        <p:sp>
          <p:nvSpPr>
            <p:cNvPr id="44" name="Text Box 31">
              <a:extLst>
                <a:ext uri="{FF2B5EF4-FFF2-40B4-BE49-F238E27FC236}">
                  <a16:creationId xmlns:a16="http://schemas.microsoft.com/office/drawing/2014/main" id="{84392CA9-6D90-48E8-A221-D209B7BEE489}"/>
                </a:ext>
              </a:extLst>
            </p:cNvPr>
            <p:cNvSpPr txBox="1">
              <a:spLocks noChangeArrowheads="1"/>
            </p:cNvSpPr>
            <p:nvPr/>
          </p:nvSpPr>
          <p:spPr bwMode="auto">
            <a:xfrm rot="2110140">
              <a:off x="907" y="134"/>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a4=1</a:t>
              </a:r>
            </a:p>
          </p:txBody>
        </p:sp>
        <p:sp>
          <p:nvSpPr>
            <p:cNvPr id="45" name="Text Box 32">
              <a:extLst>
                <a:ext uri="{FF2B5EF4-FFF2-40B4-BE49-F238E27FC236}">
                  <a16:creationId xmlns:a16="http://schemas.microsoft.com/office/drawing/2014/main" id="{20EB3133-8AEA-4AA9-B7C8-32522430A248}"/>
                </a:ext>
              </a:extLst>
            </p:cNvPr>
            <p:cNvSpPr txBox="1">
              <a:spLocks noChangeArrowheads="1"/>
            </p:cNvSpPr>
            <p:nvPr/>
          </p:nvSpPr>
          <p:spPr bwMode="auto">
            <a:xfrm rot="19215502">
              <a:off x="1440" y="128"/>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a7=9</a:t>
              </a:r>
            </a:p>
          </p:txBody>
        </p:sp>
        <p:sp>
          <p:nvSpPr>
            <p:cNvPr id="46" name="Text Box 33">
              <a:extLst>
                <a:ext uri="{FF2B5EF4-FFF2-40B4-BE49-F238E27FC236}">
                  <a16:creationId xmlns:a16="http://schemas.microsoft.com/office/drawing/2014/main" id="{92021AAA-8AE8-41EF-81DC-A9B7180076AC}"/>
                </a:ext>
              </a:extLst>
            </p:cNvPr>
            <p:cNvSpPr txBox="1">
              <a:spLocks noChangeArrowheads="1"/>
            </p:cNvSpPr>
            <p:nvPr/>
          </p:nvSpPr>
          <p:spPr bwMode="auto">
            <a:xfrm rot="1869652">
              <a:off x="1558" y="481"/>
              <a:ext cx="4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a8=7</a:t>
              </a:r>
            </a:p>
          </p:txBody>
        </p:sp>
        <p:sp>
          <p:nvSpPr>
            <p:cNvPr id="47" name="Text Box 34">
              <a:extLst>
                <a:ext uri="{FF2B5EF4-FFF2-40B4-BE49-F238E27FC236}">
                  <a16:creationId xmlns:a16="http://schemas.microsoft.com/office/drawing/2014/main" id="{0320BF46-C117-4614-B5BF-20D850382B46}"/>
                </a:ext>
              </a:extLst>
            </p:cNvPr>
            <p:cNvSpPr txBox="1">
              <a:spLocks noChangeArrowheads="1"/>
            </p:cNvSpPr>
            <p:nvPr/>
          </p:nvSpPr>
          <p:spPr bwMode="auto">
            <a:xfrm rot="1332095">
              <a:off x="2212" y="43"/>
              <a:ext cx="51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a10=2</a:t>
              </a:r>
            </a:p>
          </p:txBody>
        </p:sp>
        <p:sp>
          <p:nvSpPr>
            <p:cNvPr id="48" name="Text Box 35">
              <a:extLst>
                <a:ext uri="{FF2B5EF4-FFF2-40B4-BE49-F238E27FC236}">
                  <a16:creationId xmlns:a16="http://schemas.microsoft.com/office/drawing/2014/main" id="{8A8809AB-11D6-487D-BC7E-C0454AEEDEC7}"/>
                </a:ext>
              </a:extLst>
            </p:cNvPr>
            <p:cNvSpPr txBox="1">
              <a:spLocks noChangeArrowheads="1"/>
            </p:cNvSpPr>
            <p:nvPr/>
          </p:nvSpPr>
          <p:spPr bwMode="auto">
            <a:xfrm rot="20106522">
              <a:off x="2236" y="659"/>
              <a:ext cx="51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a11=4</a:t>
              </a:r>
            </a:p>
          </p:txBody>
        </p:sp>
      </p:grpSp>
      <p:sp>
        <p:nvSpPr>
          <p:cNvPr id="155" name="Text Box 36">
            <a:extLst>
              <a:ext uri="{FF2B5EF4-FFF2-40B4-BE49-F238E27FC236}">
                <a16:creationId xmlns:a16="http://schemas.microsoft.com/office/drawing/2014/main" id="{E76F51B8-7261-47A0-A6A9-FDD364FE350D}"/>
              </a:ext>
            </a:extLst>
          </p:cNvPr>
          <p:cNvSpPr txBox="1">
            <a:spLocks noChangeArrowheads="1"/>
          </p:cNvSpPr>
          <p:nvPr/>
        </p:nvSpPr>
        <p:spPr bwMode="auto">
          <a:xfrm>
            <a:off x="6260599" y="3647801"/>
            <a:ext cx="495300"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V1</a:t>
            </a:r>
          </a:p>
          <a:p>
            <a:pPr eaLnBrk="1" hangingPunct="1"/>
            <a:r>
              <a:rPr lang="en-US" altLang="zh-CN" sz="2000">
                <a:latin typeface="Times New Roman" panose="02020603050405020304" pitchFamily="18" charset="0"/>
              </a:rPr>
              <a:t>V2</a:t>
            </a:r>
          </a:p>
          <a:p>
            <a:pPr eaLnBrk="1" hangingPunct="1"/>
            <a:r>
              <a:rPr lang="en-US" altLang="zh-CN" sz="2000">
                <a:latin typeface="Times New Roman" panose="02020603050405020304" pitchFamily="18" charset="0"/>
              </a:rPr>
              <a:t>V3</a:t>
            </a:r>
          </a:p>
          <a:p>
            <a:pPr eaLnBrk="1" hangingPunct="1"/>
            <a:r>
              <a:rPr lang="en-US" altLang="zh-CN" sz="2000">
                <a:latin typeface="Times New Roman" panose="02020603050405020304" pitchFamily="18" charset="0"/>
              </a:rPr>
              <a:t>V4</a:t>
            </a:r>
          </a:p>
          <a:p>
            <a:pPr eaLnBrk="1" hangingPunct="1"/>
            <a:r>
              <a:rPr lang="en-US" altLang="zh-CN" sz="2000">
                <a:latin typeface="Times New Roman" panose="02020603050405020304" pitchFamily="18" charset="0"/>
              </a:rPr>
              <a:t>V5</a:t>
            </a:r>
          </a:p>
          <a:p>
            <a:pPr eaLnBrk="1" hangingPunct="1"/>
            <a:r>
              <a:rPr lang="en-US" altLang="zh-CN" sz="2000">
                <a:latin typeface="Times New Roman" panose="02020603050405020304" pitchFamily="18" charset="0"/>
              </a:rPr>
              <a:t>V6</a:t>
            </a:r>
          </a:p>
          <a:p>
            <a:pPr eaLnBrk="1" hangingPunct="1"/>
            <a:r>
              <a:rPr lang="en-US" altLang="zh-CN" sz="2000">
                <a:latin typeface="Times New Roman" panose="02020603050405020304" pitchFamily="18" charset="0"/>
              </a:rPr>
              <a:t>V7</a:t>
            </a:r>
          </a:p>
          <a:p>
            <a:pPr eaLnBrk="1" hangingPunct="1"/>
            <a:r>
              <a:rPr lang="en-US" altLang="zh-CN" sz="2000">
                <a:latin typeface="Times New Roman" panose="02020603050405020304" pitchFamily="18" charset="0"/>
              </a:rPr>
              <a:t>V8</a:t>
            </a:r>
          </a:p>
          <a:p>
            <a:pPr eaLnBrk="1" hangingPunct="1"/>
            <a:r>
              <a:rPr lang="en-US" altLang="zh-CN" sz="2000">
                <a:latin typeface="Times New Roman" panose="02020603050405020304" pitchFamily="18" charset="0"/>
              </a:rPr>
              <a:t>V9</a:t>
            </a:r>
          </a:p>
        </p:txBody>
      </p:sp>
      <p:grpSp>
        <p:nvGrpSpPr>
          <p:cNvPr id="156" name="Group 37">
            <a:extLst>
              <a:ext uri="{FF2B5EF4-FFF2-40B4-BE49-F238E27FC236}">
                <a16:creationId xmlns:a16="http://schemas.microsoft.com/office/drawing/2014/main" id="{BD493099-4EA1-44A3-98E4-CB4BD8912EF3}"/>
              </a:ext>
            </a:extLst>
          </p:cNvPr>
          <p:cNvGrpSpPr>
            <a:grpSpLocks/>
          </p:cNvGrpSpPr>
          <p:nvPr/>
        </p:nvGrpSpPr>
        <p:grpSpPr bwMode="auto">
          <a:xfrm>
            <a:off x="6054224" y="3320776"/>
            <a:ext cx="2416175" cy="3128963"/>
            <a:chOff x="0" y="0"/>
            <a:chExt cx="1522" cy="1971"/>
          </a:xfrm>
        </p:grpSpPr>
        <p:sp>
          <p:nvSpPr>
            <p:cNvPr id="157" name="Line 38">
              <a:extLst>
                <a:ext uri="{FF2B5EF4-FFF2-40B4-BE49-F238E27FC236}">
                  <a16:creationId xmlns:a16="http://schemas.microsoft.com/office/drawing/2014/main" id="{C8DC84F6-6B6B-4D5E-9885-574A2F3C84C6}"/>
                </a:ext>
              </a:extLst>
            </p:cNvPr>
            <p:cNvSpPr>
              <a:spLocks noChangeShapeType="1"/>
            </p:cNvSpPr>
            <p:nvPr/>
          </p:nvSpPr>
          <p:spPr bwMode="auto">
            <a:xfrm>
              <a:off x="0" y="994"/>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58" name="Group 39">
              <a:extLst>
                <a:ext uri="{FF2B5EF4-FFF2-40B4-BE49-F238E27FC236}">
                  <a16:creationId xmlns:a16="http://schemas.microsoft.com/office/drawing/2014/main" id="{88D0254F-205C-4978-B438-1A30AE28BD0B}"/>
                </a:ext>
              </a:extLst>
            </p:cNvPr>
            <p:cNvGrpSpPr>
              <a:grpSpLocks/>
            </p:cNvGrpSpPr>
            <p:nvPr/>
          </p:nvGrpSpPr>
          <p:grpSpPr bwMode="auto">
            <a:xfrm>
              <a:off x="0" y="0"/>
              <a:ext cx="1522" cy="1971"/>
              <a:chOff x="0" y="0"/>
              <a:chExt cx="1522" cy="1971"/>
            </a:xfrm>
          </p:grpSpPr>
          <p:sp>
            <p:nvSpPr>
              <p:cNvPr id="159" name="Rectangle 40">
                <a:extLst>
                  <a:ext uri="{FF2B5EF4-FFF2-40B4-BE49-F238E27FC236}">
                    <a16:creationId xmlns:a16="http://schemas.microsoft.com/office/drawing/2014/main" id="{AC773423-03C4-4F6E-8AE7-0FE652895779}"/>
                  </a:ext>
                </a:extLst>
              </p:cNvPr>
              <p:cNvSpPr>
                <a:spLocks noChangeArrowheads="1"/>
              </p:cNvSpPr>
              <p:nvPr/>
            </p:nvSpPr>
            <p:spPr bwMode="auto">
              <a:xfrm>
                <a:off x="0" y="5"/>
                <a:ext cx="1522" cy="19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0" name="Line 41">
                <a:extLst>
                  <a:ext uri="{FF2B5EF4-FFF2-40B4-BE49-F238E27FC236}">
                    <a16:creationId xmlns:a16="http://schemas.microsoft.com/office/drawing/2014/main" id="{07F9A4C9-11FA-4041-868C-3F8DC56AC855}"/>
                  </a:ext>
                </a:extLst>
              </p:cNvPr>
              <p:cNvSpPr>
                <a:spLocks noChangeShapeType="1"/>
              </p:cNvSpPr>
              <p:nvPr/>
            </p:nvSpPr>
            <p:spPr bwMode="auto">
              <a:xfrm>
                <a:off x="0" y="238"/>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1" name="Text Box 42">
                <a:extLst>
                  <a:ext uri="{FF2B5EF4-FFF2-40B4-BE49-F238E27FC236}">
                    <a16:creationId xmlns:a16="http://schemas.microsoft.com/office/drawing/2014/main" id="{FB5F4D7E-7B22-4001-9FFD-FAB5CBA6C33B}"/>
                  </a:ext>
                </a:extLst>
              </p:cNvPr>
              <p:cNvSpPr txBox="1">
                <a:spLocks noChangeArrowheads="1"/>
              </p:cNvSpPr>
              <p:nvPr/>
            </p:nvSpPr>
            <p:spPr bwMode="auto">
              <a:xfrm>
                <a:off x="86" y="0"/>
                <a:ext cx="134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顶点       </a:t>
                </a:r>
                <a:r>
                  <a:rPr lang="en-US" altLang="zh-CN" sz="2000">
                    <a:latin typeface="Times New Roman" panose="02020603050405020304" pitchFamily="18" charset="0"/>
                  </a:rPr>
                  <a:t>Ve       Vl</a:t>
                </a:r>
              </a:p>
            </p:txBody>
          </p:sp>
          <p:sp>
            <p:nvSpPr>
              <p:cNvPr id="162" name="Line 43">
                <a:extLst>
                  <a:ext uri="{FF2B5EF4-FFF2-40B4-BE49-F238E27FC236}">
                    <a16:creationId xmlns:a16="http://schemas.microsoft.com/office/drawing/2014/main" id="{FEEDED3B-0907-4DA6-9418-FA3CF9761EA9}"/>
                  </a:ext>
                </a:extLst>
              </p:cNvPr>
              <p:cNvSpPr>
                <a:spLocks noChangeShapeType="1"/>
              </p:cNvSpPr>
              <p:nvPr/>
            </p:nvSpPr>
            <p:spPr bwMode="auto">
              <a:xfrm>
                <a:off x="0" y="416"/>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3" name="Line 44">
                <a:extLst>
                  <a:ext uri="{FF2B5EF4-FFF2-40B4-BE49-F238E27FC236}">
                    <a16:creationId xmlns:a16="http://schemas.microsoft.com/office/drawing/2014/main" id="{62993A08-C4F0-4F17-98FF-CAB172155BFF}"/>
                  </a:ext>
                </a:extLst>
              </p:cNvPr>
              <p:cNvSpPr>
                <a:spLocks noChangeShapeType="1"/>
              </p:cNvSpPr>
              <p:nvPr/>
            </p:nvSpPr>
            <p:spPr bwMode="auto">
              <a:xfrm>
                <a:off x="0" y="608"/>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4" name="Line 45">
                <a:extLst>
                  <a:ext uri="{FF2B5EF4-FFF2-40B4-BE49-F238E27FC236}">
                    <a16:creationId xmlns:a16="http://schemas.microsoft.com/office/drawing/2014/main" id="{4304E725-4E8A-4FA3-B5C9-7D53C747C471}"/>
                  </a:ext>
                </a:extLst>
              </p:cNvPr>
              <p:cNvSpPr>
                <a:spLocks noChangeShapeType="1"/>
              </p:cNvSpPr>
              <p:nvPr/>
            </p:nvSpPr>
            <p:spPr bwMode="auto">
              <a:xfrm>
                <a:off x="0" y="801"/>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5" name="Line 46">
                <a:extLst>
                  <a:ext uri="{FF2B5EF4-FFF2-40B4-BE49-F238E27FC236}">
                    <a16:creationId xmlns:a16="http://schemas.microsoft.com/office/drawing/2014/main" id="{7036F7DD-C60A-4054-99B5-770CA8DAAD90}"/>
                  </a:ext>
                </a:extLst>
              </p:cNvPr>
              <p:cNvSpPr>
                <a:spLocks noChangeShapeType="1"/>
              </p:cNvSpPr>
              <p:nvPr/>
            </p:nvSpPr>
            <p:spPr bwMode="auto">
              <a:xfrm>
                <a:off x="0" y="1186"/>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6" name="Line 47">
                <a:extLst>
                  <a:ext uri="{FF2B5EF4-FFF2-40B4-BE49-F238E27FC236}">
                    <a16:creationId xmlns:a16="http://schemas.microsoft.com/office/drawing/2014/main" id="{78E2E0DF-A696-4CD7-8251-0E27118AE94C}"/>
                  </a:ext>
                </a:extLst>
              </p:cNvPr>
              <p:cNvSpPr>
                <a:spLocks noChangeShapeType="1"/>
              </p:cNvSpPr>
              <p:nvPr/>
            </p:nvSpPr>
            <p:spPr bwMode="auto">
              <a:xfrm>
                <a:off x="0" y="1379"/>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7" name="Line 48">
                <a:extLst>
                  <a:ext uri="{FF2B5EF4-FFF2-40B4-BE49-F238E27FC236}">
                    <a16:creationId xmlns:a16="http://schemas.microsoft.com/office/drawing/2014/main" id="{3D3AC3B5-EC3E-40A1-A14E-01C8FD00671A}"/>
                  </a:ext>
                </a:extLst>
              </p:cNvPr>
              <p:cNvSpPr>
                <a:spLocks noChangeShapeType="1"/>
              </p:cNvSpPr>
              <p:nvPr/>
            </p:nvSpPr>
            <p:spPr bwMode="auto">
              <a:xfrm>
                <a:off x="0" y="1572"/>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8" name="Line 49">
                <a:extLst>
                  <a:ext uri="{FF2B5EF4-FFF2-40B4-BE49-F238E27FC236}">
                    <a16:creationId xmlns:a16="http://schemas.microsoft.com/office/drawing/2014/main" id="{C0456B98-EB8C-4D90-A29F-C253A2743622}"/>
                  </a:ext>
                </a:extLst>
              </p:cNvPr>
              <p:cNvSpPr>
                <a:spLocks noChangeShapeType="1"/>
              </p:cNvSpPr>
              <p:nvPr/>
            </p:nvSpPr>
            <p:spPr bwMode="auto">
              <a:xfrm>
                <a:off x="0" y="1765"/>
                <a:ext cx="152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9" name="Line 50">
                <a:extLst>
                  <a:ext uri="{FF2B5EF4-FFF2-40B4-BE49-F238E27FC236}">
                    <a16:creationId xmlns:a16="http://schemas.microsoft.com/office/drawing/2014/main" id="{78102372-25C0-4181-9685-1124E67F3796}"/>
                  </a:ext>
                </a:extLst>
              </p:cNvPr>
              <p:cNvSpPr>
                <a:spLocks noChangeShapeType="1"/>
              </p:cNvSpPr>
              <p:nvPr/>
            </p:nvSpPr>
            <p:spPr bwMode="auto">
              <a:xfrm>
                <a:off x="566" y="5"/>
                <a:ext cx="0" cy="19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0" name="Line 51">
                <a:extLst>
                  <a:ext uri="{FF2B5EF4-FFF2-40B4-BE49-F238E27FC236}">
                    <a16:creationId xmlns:a16="http://schemas.microsoft.com/office/drawing/2014/main" id="{AB625C1B-DB31-4853-B5BB-9A074E5BEB21}"/>
                  </a:ext>
                </a:extLst>
              </p:cNvPr>
              <p:cNvSpPr>
                <a:spLocks noChangeShapeType="1"/>
              </p:cNvSpPr>
              <p:nvPr/>
            </p:nvSpPr>
            <p:spPr bwMode="auto">
              <a:xfrm>
                <a:off x="1067" y="5"/>
                <a:ext cx="0" cy="19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sp>
        <p:nvSpPr>
          <p:cNvPr id="171" name="Text Box 52">
            <a:extLst>
              <a:ext uri="{FF2B5EF4-FFF2-40B4-BE49-F238E27FC236}">
                <a16:creationId xmlns:a16="http://schemas.microsoft.com/office/drawing/2014/main" id="{EA65EE78-E280-428A-9130-0495C98022ED}"/>
              </a:ext>
            </a:extLst>
          </p:cNvPr>
          <p:cNvSpPr txBox="1">
            <a:spLocks noChangeArrowheads="1"/>
          </p:cNvSpPr>
          <p:nvPr/>
        </p:nvSpPr>
        <p:spPr bwMode="auto">
          <a:xfrm>
            <a:off x="7082924" y="3658914"/>
            <a:ext cx="438150"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a:p>
            <a:pPr eaLnBrk="1" hangingPunct="1"/>
            <a:r>
              <a:rPr lang="en-US" altLang="zh-CN" sz="2000">
                <a:latin typeface="Times New Roman" panose="02020603050405020304" pitchFamily="18" charset="0"/>
              </a:rPr>
              <a:t>6</a:t>
            </a:r>
          </a:p>
          <a:p>
            <a:pPr eaLnBrk="1" hangingPunct="1"/>
            <a:r>
              <a:rPr lang="en-US" altLang="zh-CN" sz="2000">
                <a:latin typeface="Times New Roman" panose="02020603050405020304" pitchFamily="18" charset="0"/>
              </a:rPr>
              <a:t>4</a:t>
            </a:r>
          </a:p>
          <a:p>
            <a:pPr eaLnBrk="1" hangingPunct="1"/>
            <a:r>
              <a:rPr lang="en-US" altLang="zh-CN" sz="2000">
                <a:latin typeface="Times New Roman" panose="02020603050405020304" pitchFamily="18" charset="0"/>
              </a:rPr>
              <a:t>5</a:t>
            </a:r>
          </a:p>
          <a:p>
            <a:pPr eaLnBrk="1" hangingPunct="1"/>
            <a:r>
              <a:rPr lang="en-US" altLang="zh-CN" sz="2000">
                <a:latin typeface="Times New Roman" panose="02020603050405020304" pitchFamily="18" charset="0"/>
              </a:rPr>
              <a:t>7</a:t>
            </a:r>
          </a:p>
          <a:p>
            <a:pPr eaLnBrk="1" hangingPunct="1"/>
            <a:r>
              <a:rPr lang="en-US" altLang="zh-CN" sz="2000">
                <a:latin typeface="Times New Roman" panose="02020603050405020304" pitchFamily="18" charset="0"/>
              </a:rPr>
              <a:t>7</a:t>
            </a:r>
          </a:p>
          <a:p>
            <a:pPr eaLnBrk="1" hangingPunct="1"/>
            <a:r>
              <a:rPr lang="en-US" altLang="zh-CN" sz="2000">
                <a:latin typeface="Times New Roman" panose="02020603050405020304" pitchFamily="18" charset="0"/>
              </a:rPr>
              <a:t>16</a:t>
            </a:r>
          </a:p>
          <a:p>
            <a:pPr eaLnBrk="1" hangingPunct="1"/>
            <a:r>
              <a:rPr lang="en-US" altLang="zh-CN" sz="2000">
                <a:latin typeface="Times New Roman" panose="02020603050405020304" pitchFamily="18" charset="0"/>
              </a:rPr>
              <a:t>14</a:t>
            </a:r>
          </a:p>
          <a:p>
            <a:pPr eaLnBrk="1" hangingPunct="1"/>
            <a:r>
              <a:rPr lang="en-US" altLang="zh-CN" sz="2000">
                <a:latin typeface="Times New Roman" panose="02020603050405020304" pitchFamily="18" charset="0"/>
              </a:rPr>
              <a:t>18</a:t>
            </a:r>
          </a:p>
        </p:txBody>
      </p:sp>
      <p:sp>
        <p:nvSpPr>
          <p:cNvPr id="172" name="Text Box 53">
            <a:extLst>
              <a:ext uri="{FF2B5EF4-FFF2-40B4-BE49-F238E27FC236}">
                <a16:creationId xmlns:a16="http://schemas.microsoft.com/office/drawing/2014/main" id="{BF9DE653-DB11-4432-87D3-F6B6A11916BE}"/>
              </a:ext>
            </a:extLst>
          </p:cNvPr>
          <p:cNvSpPr txBox="1">
            <a:spLocks noChangeArrowheads="1"/>
          </p:cNvSpPr>
          <p:nvPr/>
        </p:nvSpPr>
        <p:spPr bwMode="auto">
          <a:xfrm>
            <a:off x="7806824" y="3660501"/>
            <a:ext cx="438150"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a:p>
            <a:pPr eaLnBrk="1" hangingPunct="1"/>
            <a:r>
              <a:rPr lang="en-US" altLang="zh-CN" sz="2000">
                <a:latin typeface="Times New Roman" panose="02020603050405020304" pitchFamily="18" charset="0"/>
              </a:rPr>
              <a:t>6</a:t>
            </a:r>
          </a:p>
          <a:p>
            <a:pPr eaLnBrk="1" hangingPunct="1"/>
            <a:r>
              <a:rPr lang="en-US" altLang="zh-CN" sz="2000">
                <a:latin typeface="Times New Roman" panose="02020603050405020304" pitchFamily="18" charset="0"/>
              </a:rPr>
              <a:t>6</a:t>
            </a:r>
          </a:p>
          <a:p>
            <a:pPr eaLnBrk="1" hangingPunct="1"/>
            <a:r>
              <a:rPr lang="en-US" altLang="zh-CN" sz="2000">
                <a:latin typeface="Times New Roman" panose="02020603050405020304" pitchFamily="18" charset="0"/>
              </a:rPr>
              <a:t>8</a:t>
            </a:r>
          </a:p>
          <a:p>
            <a:pPr eaLnBrk="1" hangingPunct="1"/>
            <a:r>
              <a:rPr lang="en-US" altLang="zh-CN" sz="2000">
                <a:latin typeface="Times New Roman" panose="02020603050405020304" pitchFamily="18" charset="0"/>
              </a:rPr>
              <a:t>7</a:t>
            </a:r>
          </a:p>
          <a:p>
            <a:pPr eaLnBrk="1" hangingPunct="1"/>
            <a:r>
              <a:rPr lang="en-US" altLang="zh-CN" sz="2000">
                <a:latin typeface="Times New Roman" panose="02020603050405020304" pitchFamily="18" charset="0"/>
              </a:rPr>
              <a:t>10</a:t>
            </a:r>
          </a:p>
          <a:p>
            <a:pPr eaLnBrk="1" hangingPunct="1"/>
            <a:r>
              <a:rPr lang="en-US" altLang="zh-CN" sz="2000">
                <a:latin typeface="Times New Roman" panose="02020603050405020304" pitchFamily="18" charset="0"/>
              </a:rPr>
              <a:t>16</a:t>
            </a:r>
          </a:p>
          <a:p>
            <a:pPr eaLnBrk="1" hangingPunct="1"/>
            <a:r>
              <a:rPr lang="en-US" altLang="zh-CN" sz="2000">
                <a:latin typeface="Times New Roman" panose="02020603050405020304" pitchFamily="18" charset="0"/>
              </a:rPr>
              <a:t>14</a:t>
            </a:r>
          </a:p>
          <a:p>
            <a:pPr eaLnBrk="1" hangingPunct="1"/>
            <a:r>
              <a:rPr lang="en-US" altLang="zh-CN" sz="2000">
                <a:latin typeface="Times New Roman" panose="02020603050405020304" pitchFamily="18" charset="0"/>
              </a:rPr>
              <a:t>18</a:t>
            </a:r>
          </a:p>
        </p:txBody>
      </p:sp>
      <p:sp>
        <p:nvSpPr>
          <p:cNvPr id="173" name="Line 54">
            <a:extLst>
              <a:ext uri="{FF2B5EF4-FFF2-40B4-BE49-F238E27FC236}">
                <a16:creationId xmlns:a16="http://schemas.microsoft.com/office/drawing/2014/main" id="{B35FF66C-D7FC-4D08-AE56-CEEC15862569}"/>
              </a:ext>
            </a:extLst>
          </p:cNvPr>
          <p:cNvSpPr>
            <a:spLocks noChangeShapeType="1"/>
          </p:cNvSpPr>
          <p:nvPr/>
        </p:nvSpPr>
        <p:spPr bwMode="auto">
          <a:xfrm>
            <a:off x="7606799" y="3750989"/>
            <a:ext cx="0" cy="248761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4" name="Line 55">
            <a:extLst>
              <a:ext uri="{FF2B5EF4-FFF2-40B4-BE49-F238E27FC236}">
                <a16:creationId xmlns:a16="http://schemas.microsoft.com/office/drawing/2014/main" id="{3CEE813C-628C-4F05-A3F5-20E5CCAF5C2E}"/>
              </a:ext>
            </a:extLst>
          </p:cNvPr>
          <p:cNvSpPr>
            <a:spLocks noChangeShapeType="1"/>
          </p:cNvSpPr>
          <p:nvPr/>
        </p:nvSpPr>
        <p:spPr bwMode="auto">
          <a:xfrm flipV="1">
            <a:off x="8346574" y="3822426"/>
            <a:ext cx="0" cy="2433638"/>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5" name="Text Box 56">
            <a:extLst>
              <a:ext uri="{FF2B5EF4-FFF2-40B4-BE49-F238E27FC236}">
                <a16:creationId xmlns:a16="http://schemas.microsoft.com/office/drawing/2014/main" id="{CD82CC8F-8442-4AA0-8FC5-CA5E6B4A550C}"/>
              </a:ext>
            </a:extLst>
          </p:cNvPr>
          <p:cNvSpPr txBox="1">
            <a:spLocks noChangeArrowheads="1"/>
          </p:cNvSpPr>
          <p:nvPr/>
        </p:nvSpPr>
        <p:spPr bwMode="auto">
          <a:xfrm>
            <a:off x="9010943" y="3364194"/>
            <a:ext cx="550862"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a1</a:t>
            </a:r>
          </a:p>
          <a:p>
            <a:pPr eaLnBrk="1" hangingPunct="1"/>
            <a:r>
              <a:rPr lang="en-US" altLang="zh-CN" sz="2000">
                <a:latin typeface="Times New Roman" panose="02020603050405020304" pitchFamily="18" charset="0"/>
              </a:rPr>
              <a:t>a2</a:t>
            </a:r>
          </a:p>
          <a:p>
            <a:pPr eaLnBrk="1" hangingPunct="1"/>
            <a:r>
              <a:rPr lang="en-US" altLang="zh-CN" sz="2000">
                <a:latin typeface="Times New Roman" panose="02020603050405020304" pitchFamily="18" charset="0"/>
              </a:rPr>
              <a:t>a3</a:t>
            </a:r>
          </a:p>
          <a:p>
            <a:pPr eaLnBrk="1" hangingPunct="1"/>
            <a:r>
              <a:rPr lang="en-US" altLang="zh-CN" sz="2000">
                <a:latin typeface="Times New Roman" panose="02020603050405020304" pitchFamily="18" charset="0"/>
              </a:rPr>
              <a:t>a4</a:t>
            </a:r>
          </a:p>
          <a:p>
            <a:pPr eaLnBrk="1" hangingPunct="1"/>
            <a:r>
              <a:rPr lang="en-US" altLang="zh-CN" sz="2000">
                <a:latin typeface="Times New Roman" panose="02020603050405020304" pitchFamily="18" charset="0"/>
              </a:rPr>
              <a:t>a5</a:t>
            </a:r>
          </a:p>
          <a:p>
            <a:pPr eaLnBrk="1" hangingPunct="1"/>
            <a:r>
              <a:rPr lang="en-US" altLang="zh-CN" sz="2000">
                <a:latin typeface="Times New Roman" panose="02020603050405020304" pitchFamily="18" charset="0"/>
              </a:rPr>
              <a:t>a6</a:t>
            </a:r>
          </a:p>
          <a:p>
            <a:pPr eaLnBrk="1" hangingPunct="1"/>
            <a:r>
              <a:rPr lang="en-US" altLang="zh-CN" sz="2000">
                <a:latin typeface="Times New Roman" panose="02020603050405020304" pitchFamily="18" charset="0"/>
              </a:rPr>
              <a:t>a7</a:t>
            </a:r>
          </a:p>
          <a:p>
            <a:pPr eaLnBrk="1" hangingPunct="1"/>
            <a:r>
              <a:rPr lang="en-US" altLang="zh-CN" sz="2000">
                <a:latin typeface="Times New Roman" panose="02020603050405020304" pitchFamily="18" charset="0"/>
              </a:rPr>
              <a:t>a8</a:t>
            </a:r>
          </a:p>
          <a:p>
            <a:pPr eaLnBrk="1" hangingPunct="1"/>
            <a:r>
              <a:rPr lang="en-US" altLang="zh-CN" sz="2000">
                <a:latin typeface="Times New Roman" panose="02020603050405020304" pitchFamily="18" charset="0"/>
              </a:rPr>
              <a:t>a9</a:t>
            </a:r>
          </a:p>
          <a:p>
            <a:pPr eaLnBrk="1" hangingPunct="1"/>
            <a:r>
              <a:rPr lang="en-US" altLang="zh-CN" sz="2000">
                <a:latin typeface="Times New Roman" panose="02020603050405020304" pitchFamily="18" charset="0"/>
              </a:rPr>
              <a:t>a10</a:t>
            </a:r>
          </a:p>
          <a:p>
            <a:pPr eaLnBrk="1" hangingPunct="1"/>
            <a:r>
              <a:rPr lang="en-US" altLang="zh-CN" sz="2000">
                <a:latin typeface="Times New Roman" panose="02020603050405020304" pitchFamily="18" charset="0"/>
              </a:rPr>
              <a:t>a11</a:t>
            </a:r>
          </a:p>
        </p:txBody>
      </p:sp>
      <p:grpSp>
        <p:nvGrpSpPr>
          <p:cNvPr id="176" name="Group 57">
            <a:extLst>
              <a:ext uri="{FF2B5EF4-FFF2-40B4-BE49-F238E27FC236}">
                <a16:creationId xmlns:a16="http://schemas.microsoft.com/office/drawing/2014/main" id="{52A57BDB-61D3-4877-88A0-A1B262D376D7}"/>
              </a:ext>
            </a:extLst>
          </p:cNvPr>
          <p:cNvGrpSpPr>
            <a:grpSpLocks/>
          </p:cNvGrpSpPr>
          <p:nvPr/>
        </p:nvGrpSpPr>
        <p:grpSpPr bwMode="auto">
          <a:xfrm>
            <a:off x="8942680" y="3046694"/>
            <a:ext cx="3122613" cy="3746500"/>
            <a:chOff x="0" y="0"/>
            <a:chExt cx="1967" cy="2360"/>
          </a:xfrm>
        </p:grpSpPr>
        <p:sp>
          <p:nvSpPr>
            <p:cNvPr id="177" name="Rectangle 58">
              <a:extLst>
                <a:ext uri="{FF2B5EF4-FFF2-40B4-BE49-F238E27FC236}">
                  <a16:creationId xmlns:a16="http://schemas.microsoft.com/office/drawing/2014/main" id="{3CB84194-1B37-4107-A51D-C32E17A7B24A}"/>
                </a:ext>
              </a:extLst>
            </p:cNvPr>
            <p:cNvSpPr>
              <a:spLocks noChangeArrowheads="1"/>
            </p:cNvSpPr>
            <p:nvPr/>
          </p:nvSpPr>
          <p:spPr bwMode="auto">
            <a:xfrm>
              <a:off x="0" y="16"/>
              <a:ext cx="1967" cy="2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8" name="Line 59">
              <a:extLst>
                <a:ext uri="{FF2B5EF4-FFF2-40B4-BE49-F238E27FC236}">
                  <a16:creationId xmlns:a16="http://schemas.microsoft.com/office/drawing/2014/main" id="{72E49B50-C222-45B3-A30B-FF65E55D57C2}"/>
                </a:ext>
              </a:extLst>
            </p:cNvPr>
            <p:cNvSpPr>
              <a:spLocks noChangeShapeType="1"/>
            </p:cNvSpPr>
            <p:nvPr/>
          </p:nvSpPr>
          <p:spPr bwMode="auto">
            <a:xfrm>
              <a:off x="0" y="216"/>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9" name="Text Box 60">
              <a:extLst>
                <a:ext uri="{FF2B5EF4-FFF2-40B4-BE49-F238E27FC236}">
                  <a16:creationId xmlns:a16="http://schemas.microsoft.com/office/drawing/2014/main" id="{8F297582-46B1-42CF-870A-B5D29C1CE805}"/>
                </a:ext>
              </a:extLst>
            </p:cNvPr>
            <p:cNvSpPr txBox="1">
              <a:spLocks noChangeArrowheads="1"/>
            </p:cNvSpPr>
            <p:nvPr/>
          </p:nvSpPr>
          <p:spPr bwMode="auto">
            <a:xfrm>
              <a:off x="53" y="0"/>
              <a:ext cx="17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活动       </a:t>
              </a:r>
              <a:r>
                <a:rPr lang="en-US" altLang="zh-CN" sz="2000">
                  <a:latin typeface="Times New Roman" panose="02020603050405020304" pitchFamily="18" charset="0"/>
                </a:rPr>
                <a:t>e       l             l-e</a:t>
              </a:r>
            </a:p>
          </p:txBody>
        </p:sp>
        <p:sp>
          <p:nvSpPr>
            <p:cNvPr id="180" name="Line 61">
              <a:extLst>
                <a:ext uri="{FF2B5EF4-FFF2-40B4-BE49-F238E27FC236}">
                  <a16:creationId xmlns:a16="http://schemas.microsoft.com/office/drawing/2014/main" id="{3A27E1B6-737D-4444-BAE3-46EBE225158E}"/>
                </a:ext>
              </a:extLst>
            </p:cNvPr>
            <p:cNvSpPr>
              <a:spLocks noChangeShapeType="1"/>
            </p:cNvSpPr>
            <p:nvPr/>
          </p:nvSpPr>
          <p:spPr bwMode="auto">
            <a:xfrm>
              <a:off x="0" y="409"/>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1" name="Line 62">
              <a:extLst>
                <a:ext uri="{FF2B5EF4-FFF2-40B4-BE49-F238E27FC236}">
                  <a16:creationId xmlns:a16="http://schemas.microsoft.com/office/drawing/2014/main" id="{133FB809-00B4-4C5C-8544-885EB1AEFCFB}"/>
                </a:ext>
              </a:extLst>
            </p:cNvPr>
            <p:cNvSpPr>
              <a:spLocks noChangeShapeType="1"/>
            </p:cNvSpPr>
            <p:nvPr/>
          </p:nvSpPr>
          <p:spPr bwMode="auto">
            <a:xfrm>
              <a:off x="0" y="603"/>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2" name="Line 63">
              <a:extLst>
                <a:ext uri="{FF2B5EF4-FFF2-40B4-BE49-F238E27FC236}">
                  <a16:creationId xmlns:a16="http://schemas.microsoft.com/office/drawing/2014/main" id="{B926CD3F-8B86-41B2-9C94-AFED98F47580}"/>
                </a:ext>
              </a:extLst>
            </p:cNvPr>
            <p:cNvSpPr>
              <a:spLocks noChangeShapeType="1"/>
            </p:cNvSpPr>
            <p:nvPr/>
          </p:nvSpPr>
          <p:spPr bwMode="auto">
            <a:xfrm>
              <a:off x="0" y="797"/>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3" name="Line 64">
              <a:extLst>
                <a:ext uri="{FF2B5EF4-FFF2-40B4-BE49-F238E27FC236}">
                  <a16:creationId xmlns:a16="http://schemas.microsoft.com/office/drawing/2014/main" id="{3168D4AC-AE2D-43D1-9AE0-2C671919F8AB}"/>
                </a:ext>
              </a:extLst>
            </p:cNvPr>
            <p:cNvSpPr>
              <a:spLocks noChangeShapeType="1"/>
            </p:cNvSpPr>
            <p:nvPr/>
          </p:nvSpPr>
          <p:spPr bwMode="auto">
            <a:xfrm>
              <a:off x="0" y="990"/>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4" name="Line 65">
              <a:extLst>
                <a:ext uri="{FF2B5EF4-FFF2-40B4-BE49-F238E27FC236}">
                  <a16:creationId xmlns:a16="http://schemas.microsoft.com/office/drawing/2014/main" id="{2E951C68-7D90-4418-A38B-645EF8B2E34D}"/>
                </a:ext>
              </a:extLst>
            </p:cNvPr>
            <p:cNvSpPr>
              <a:spLocks noChangeShapeType="1"/>
            </p:cNvSpPr>
            <p:nvPr/>
          </p:nvSpPr>
          <p:spPr bwMode="auto">
            <a:xfrm>
              <a:off x="0" y="1184"/>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5" name="Line 66">
              <a:extLst>
                <a:ext uri="{FF2B5EF4-FFF2-40B4-BE49-F238E27FC236}">
                  <a16:creationId xmlns:a16="http://schemas.microsoft.com/office/drawing/2014/main" id="{F70F30B9-850F-4023-B073-7921E64CC510}"/>
                </a:ext>
              </a:extLst>
            </p:cNvPr>
            <p:cNvSpPr>
              <a:spLocks noChangeShapeType="1"/>
            </p:cNvSpPr>
            <p:nvPr/>
          </p:nvSpPr>
          <p:spPr bwMode="auto">
            <a:xfrm>
              <a:off x="0" y="1378"/>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6" name="Line 67">
              <a:extLst>
                <a:ext uri="{FF2B5EF4-FFF2-40B4-BE49-F238E27FC236}">
                  <a16:creationId xmlns:a16="http://schemas.microsoft.com/office/drawing/2014/main" id="{FA689AF3-1D41-474A-95D9-267231F2BAD5}"/>
                </a:ext>
              </a:extLst>
            </p:cNvPr>
            <p:cNvSpPr>
              <a:spLocks noChangeShapeType="1"/>
            </p:cNvSpPr>
            <p:nvPr/>
          </p:nvSpPr>
          <p:spPr bwMode="auto">
            <a:xfrm>
              <a:off x="0" y="1571"/>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7" name="Line 68">
              <a:extLst>
                <a:ext uri="{FF2B5EF4-FFF2-40B4-BE49-F238E27FC236}">
                  <a16:creationId xmlns:a16="http://schemas.microsoft.com/office/drawing/2014/main" id="{81BEDFBA-E60B-4CCC-819D-E419D23D9749}"/>
                </a:ext>
              </a:extLst>
            </p:cNvPr>
            <p:cNvSpPr>
              <a:spLocks noChangeShapeType="1"/>
            </p:cNvSpPr>
            <p:nvPr/>
          </p:nvSpPr>
          <p:spPr bwMode="auto">
            <a:xfrm>
              <a:off x="0" y="1765"/>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8" name="Line 69">
              <a:extLst>
                <a:ext uri="{FF2B5EF4-FFF2-40B4-BE49-F238E27FC236}">
                  <a16:creationId xmlns:a16="http://schemas.microsoft.com/office/drawing/2014/main" id="{D50D7997-146B-4D41-BB2A-3FDA762160ED}"/>
                </a:ext>
              </a:extLst>
            </p:cNvPr>
            <p:cNvSpPr>
              <a:spLocks noChangeShapeType="1"/>
            </p:cNvSpPr>
            <p:nvPr/>
          </p:nvSpPr>
          <p:spPr bwMode="auto">
            <a:xfrm>
              <a:off x="0" y="1959"/>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9" name="Line 70">
              <a:extLst>
                <a:ext uri="{FF2B5EF4-FFF2-40B4-BE49-F238E27FC236}">
                  <a16:creationId xmlns:a16="http://schemas.microsoft.com/office/drawing/2014/main" id="{DEBEB903-6082-47D6-B6BF-ACD2657B3B4B}"/>
                </a:ext>
              </a:extLst>
            </p:cNvPr>
            <p:cNvSpPr>
              <a:spLocks noChangeShapeType="1"/>
            </p:cNvSpPr>
            <p:nvPr/>
          </p:nvSpPr>
          <p:spPr bwMode="auto">
            <a:xfrm>
              <a:off x="0" y="2153"/>
              <a:ext cx="196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0" name="Line 71">
              <a:extLst>
                <a:ext uri="{FF2B5EF4-FFF2-40B4-BE49-F238E27FC236}">
                  <a16:creationId xmlns:a16="http://schemas.microsoft.com/office/drawing/2014/main" id="{7DAF3A24-081C-489A-AA3F-932AAE8B6E0B}"/>
                </a:ext>
              </a:extLst>
            </p:cNvPr>
            <p:cNvSpPr>
              <a:spLocks noChangeShapeType="1"/>
            </p:cNvSpPr>
            <p:nvPr/>
          </p:nvSpPr>
          <p:spPr bwMode="auto">
            <a:xfrm>
              <a:off x="545" y="16"/>
              <a:ext cx="0" cy="2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1" name="Line 72">
              <a:extLst>
                <a:ext uri="{FF2B5EF4-FFF2-40B4-BE49-F238E27FC236}">
                  <a16:creationId xmlns:a16="http://schemas.microsoft.com/office/drawing/2014/main" id="{7682F173-D5FD-483E-853A-A557EB4C00E5}"/>
                </a:ext>
              </a:extLst>
            </p:cNvPr>
            <p:cNvSpPr>
              <a:spLocks noChangeShapeType="1"/>
            </p:cNvSpPr>
            <p:nvPr/>
          </p:nvSpPr>
          <p:spPr bwMode="auto">
            <a:xfrm>
              <a:off x="967" y="16"/>
              <a:ext cx="0" cy="2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2" name="Line 73">
              <a:extLst>
                <a:ext uri="{FF2B5EF4-FFF2-40B4-BE49-F238E27FC236}">
                  <a16:creationId xmlns:a16="http://schemas.microsoft.com/office/drawing/2014/main" id="{4C8E2FC9-645F-4486-98F4-D16356C7104F}"/>
                </a:ext>
              </a:extLst>
            </p:cNvPr>
            <p:cNvSpPr>
              <a:spLocks noChangeShapeType="1"/>
            </p:cNvSpPr>
            <p:nvPr/>
          </p:nvSpPr>
          <p:spPr bwMode="auto">
            <a:xfrm>
              <a:off x="1367" y="16"/>
              <a:ext cx="0" cy="23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93" name="Text Box 74">
            <a:extLst>
              <a:ext uri="{FF2B5EF4-FFF2-40B4-BE49-F238E27FC236}">
                <a16:creationId xmlns:a16="http://schemas.microsoft.com/office/drawing/2014/main" id="{4881BA5B-21BF-47D2-93C8-A9C4B908BC6D}"/>
              </a:ext>
            </a:extLst>
          </p:cNvPr>
          <p:cNvSpPr txBox="1">
            <a:spLocks noChangeArrowheads="1"/>
          </p:cNvSpPr>
          <p:nvPr/>
        </p:nvSpPr>
        <p:spPr bwMode="auto">
          <a:xfrm>
            <a:off x="11677943" y="3362606"/>
            <a:ext cx="384175" cy="344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CC00FF"/>
                </a:solidFill>
                <a:latin typeface="Times New Roman" panose="02020603050405020304" pitchFamily="18" charset="0"/>
                <a:sym typeface="Wingdings" panose="05000000000000000000" pitchFamily="2" charset="2"/>
              </a:rPr>
              <a:t></a:t>
            </a:r>
            <a:endParaRPr lang="zh-CN" altLang="en-US" sz="2000">
              <a:solidFill>
                <a:srgbClr val="CC00FF"/>
              </a:solidFill>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solidFill>
                  <a:srgbClr val="CC00FF"/>
                </a:solidFill>
                <a:latin typeface="Times New Roman" panose="02020603050405020304" pitchFamily="18" charset="0"/>
                <a:sym typeface="Wingdings" panose="05000000000000000000" pitchFamily="2" charset="2"/>
              </a:rPr>
              <a:t></a:t>
            </a:r>
            <a:endParaRPr lang="zh-CN" altLang="en-US" sz="2000">
              <a:solidFill>
                <a:srgbClr val="CC00FF"/>
              </a:solidFill>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solidFill>
                  <a:srgbClr val="CC00FF"/>
                </a:solidFill>
                <a:latin typeface="Times New Roman" panose="02020603050405020304" pitchFamily="18" charset="0"/>
                <a:sym typeface="Wingdings" panose="05000000000000000000" pitchFamily="2" charset="2"/>
              </a:rPr>
              <a:t></a:t>
            </a:r>
            <a:endParaRPr lang="zh-CN" altLang="en-US" sz="2000">
              <a:solidFill>
                <a:srgbClr val="CC00FF"/>
              </a:solidFill>
              <a:latin typeface="Times New Roman" panose="02020603050405020304" pitchFamily="18" charset="0"/>
            </a:endParaRPr>
          </a:p>
          <a:p>
            <a:pPr eaLnBrk="1" hangingPunct="1"/>
            <a:r>
              <a:rPr lang="zh-CN" altLang="en-US" sz="2000">
                <a:solidFill>
                  <a:srgbClr val="CC00FF"/>
                </a:solidFill>
                <a:latin typeface="Times New Roman" panose="02020603050405020304" pitchFamily="18" charset="0"/>
                <a:sym typeface="Wingdings" panose="05000000000000000000" pitchFamily="2" charset="2"/>
              </a:rPr>
              <a:t></a:t>
            </a:r>
            <a:endParaRPr lang="zh-CN" altLang="en-US" sz="2000">
              <a:solidFill>
                <a:srgbClr val="CC00FF"/>
              </a:solidFill>
              <a:latin typeface="Times New Roman" panose="02020603050405020304" pitchFamily="18" charset="0"/>
            </a:endParaRPr>
          </a:p>
          <a:p>
            <a:pPr eaLnBrk="1" hangingPunct="1"/>
            <a:endParaRPr lang="zh-CN" altLang="en-US" sz="2000">
              <a:latin typeface="Times New Roman" panose="02020603050405020304" pitchFamily="18" charset="0"/>
            </a:endParaRPr>
          </a:p>
          <a:p>
            <a:pPr eaLnBrk="1" hangingPunct="1"/>
            <a:r>
              <a:rPr lang="zh-CN" altLang="en-US" sz="2000">
                <a:solidFill>
                  <a:srgbClr val="CC00FF"/>
                </a:solidFill>
                <a:latin typeface="Times New Roman" panose="02020603050405020304" pitchFamily="18" charset="0"/>
                <a:sym typeface="Wingdings" panose="05000000000000000000" pitchFamily="2" charset="2"/>
              </a:rPr>
              <a:t></a:t>
            </a:r>
            <a:endParaRPr lang="zh-CN" altLang="en-US" sz="2000">
              <a:solidFill>
                <a:srgbClr val="CC00FF"/>
              </a:solidFill>
              <a:latin typeface="Times New Roman" panose="02020603050405020304" pitchFamily="18" charset="0"/>
            </a:endParaRPr>
          </a:p>
          <a:p>
            <a:pPr eaLnBrk="1" hangingPunct="1"/>
            <a:r>
              <a:rPr lang="zh-CN" altLang="en-US" sz="2000">
                <a:solidFill>
                  <a:srgbClr val="CC00FF"/>
                </a:solidFill>
                <a:latin typeface="Times New Roman" panose="02020603050405020304" pitchFamily="18" charset="0"/>
                <a:sym typeface="Wingdings" panose="05000000000000000000" pitchFamily="2" charset="2"/>
              </a:rPr>
              <a:t></a:t>
            </a:r>
          </a:p>
        </p:txBody>
      </p:sp>
      <p:grpSp>
        <p:nvGrpSpPr>
          <p:cNvPr id="194" name="Group 82">
            <a:extLst>
              <a:ext uri="{FF2B5EF4-FFF2-40B4-BE49-F238E27FC236}">
                <a16:creationId xmlns:a16="http://schemas.microsoft.com/office/drawing/2014/main" id="{93AD6CFB-365C-4EF7-BE4C-798E6395DAE2}"/>
              </a:ext>
            </a:extLst>
          </p:cNvPr>
          <p:cNvGrpSpPr>
            <a:grpSpLocks/>
          </p:cNvGrpSpPr>
          <p:nvPr/>
        </p:nvGrpSpPr>
        <p:grpSpPr bwMode="auto">
          <a:xfrm>
            <a:off x="9979318" y="3346731"/>
            <a:ext cx="1655762" cy="396875"/>
            <a:chOff x="0" y="0"/>
            <a:chExt cx="1043" cy="250"/>
          </a:xfrm>
        </p:grpSpPr>
        <p:sp>
          <p:nvSpPr>
            <p:cNvPr id="195" name="Text Box 83">
              <a:extLst>
                <a:ext uri="{FF2B5EF4-FFF2-40B4-BE49-F238E27FC236}">
                  <a16:creationId xmlns:a16="http://schemas.microsoft.com/office/drawing/2014/main" id="{DECD3969-A26E-4718-BD32-637BDE3247FF}"/>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sp>
          <p:nvSpPr>
            <p:cNvPr id="196" name="Text Box 84">
              <a:extLst>
                <a:ext uri="{FF2B5EF4-FFF2-40B4-BE49-F238E27FC236}">
                  <a16:creationId xmlns:a16="http://schemas.microsoft.com/office/drawing/2014/main" id="{DFC6BF61-A436-4931-A7A7-AB8D87FB5499}"/>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sp>
          <p:nvSpPr>
            <p:cNvPr id="197" name="Text Box 85">
              <a:extLst>
                <a:ext uri="{FF2B5EF4-FFF2-40B4-BE49-F238E27FC236}">
                  <a16:creationId xmlns:a16="http://schemas.microsoft.com/office/drawing/2014/main" id="{B7AEEAC2-154B-42B9-9B6B-C7C99ADC0679}"/>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grpSp>
      <p:grpSp>
        <p:nvGrpSpPr>
          <p:cNvPr id="198" name="Group 86">
            <a:extLst>
              <a:ext uri="{FF2B5EF4-FFF2-40B4-BE49-F238E27FC236}">
                <a16:creationId xmlns:a16="http://schemas.microsoft.com/office/drawing/2014/main" id="{5D11F84B-23FC-45F5-978E-E2BB9A851334}"/>
              </a:ext>
            </a:extLst>
          </p:cNvPr>
          <p:cNvGrpSpPr>
            <a:grpSpLocks/>
          </p:cNvGrpSpPr>
          <p:nvPr/>
        </p:nvGrpSpPr>
        <p:grpSpPr bwMode="auto">
          <a:xfrm>
            <a:off x="9979318" y="3651531"/>
            <a:ext cx="1655762" cy="396875"/>
            <a:chOff x="0" y="0"/>
            <a:chExt cx="1043" cy="250"/>
          </a:xfrm>
        </p:grpSpPr>
        <p:sp>
          <p:nvSpPr>
            <p:cNvPr id="199" name="Text Box 87">
              <a:extLst>
                <a:ext uri="{FF2B5EF4-FFF2-40B4-BE49-F238E27FC236}">
                  <a16:creationId xmlns:a16="http://schemas.microsoft.com/office/drawing/2014/main" id="{C9035C34-065A-403F-AC76-033D824C9C01}"/>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sp>
          <p:nvSpPr>
            <p:cNvPr id="200" name="Text Box 88">
              <a:extLst>
                <a:ext uri="{FF2B5EF4-FFF2-40B4-BE49-F238E27FC236}">
                  <a16:creationId xmlns:a16="http://schemas.microsoft.com/office/drawing/2014/main" id="{A47F7EF5-733E-4D07-A284-8C53934B0849}"/>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2</a:t>
              </a:r>
            </a:p>
          </p:txBody>
        </p:sp>
        <p:sp>
          <p:nvSpPr>
            <p:cNvPr id="201" name="Text Box 89">
              <a:extLst>
                <a:ext uri="{FF2B5EF4-FFF2-40B4-BE49-F238E27FC236}">
                  <a16:creationId xmlns:a16="http://schemas.microsoft.com/office/drawing/2014/main" id="{0D8AF81B-1F50-4BA3-8C84-63E6D5EBC5D8}"/>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2</a:t>
              </a:r>
            </a:p>
          </p:txBody>
        </p:sp>
      </p:grpSp>
      <p:grpSp>
        <p:nvGrpSpPr>
          <p:cNvPr id="202" name="Group 90">
            <a:extLst>
              <a:ext uri="{FF2B5EF4-FFF2-40B4-BE49-F238E27FC236}">
                <a16:creationId xmlns:a16="http://schemas.microsoft.com/office/drawing/2014/main" id="{BC566A0E-3BBA-4FE0-B5AD-C92497EE2A54}"/>
              </a:ext>
            </a:extLst>
          </p:cNvPr>
          <p:cNvGrpSpPr>
            <a:grpSpLocks/>
          </p:cNvGrpSpPr>
          <p:nvPr/>
        </p:nvGrpSpPr>
        <p:grpSpPr bwMode="auto">
          <a:xfrm>
            <a:off x="9979318" y="4273831"/>
            <a:ext cx="1655762" cy="396875"/>
            <a:chOff x="0" y="0"/>
            <a:chExt cx="1043" cy="250"/>
          </a:xfrm>
        </p:grpSpPr>
        <p:sp>
          <p:nvSpPr>
            <p:cNvPr id="203" name="Text Box 91">
              <a:extLst>
                <a:ext uri="{FF2B5EF4-FFF2-40B4-BE49-F238E27FC236}">
                  <a16:creationId xmlns:a16="http://schemas.microsoft.com/office/drawing/2014/main" id="{EC56E079-0A26-4057-9A6F-2D0D157419DA}"/>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6</a:t>
              </a:r>
            </a:p>
          </p:txBody>
        </p:sp>
        <p:sp>
          <p:nvSpPr>
            <p:cNvPr id="204" name="Text Box 92">
              <a:extLst>
                <a:ext uri="{FF2B5EF4-FFF2-40B4-BE49-F238E27FC236}">
                  <a16:creationId xmlns:a16="http://schemas.microsoft.com/office/drawing/2014/main" id="{A3E199B5-5D59-4ECC-B9D3-247FE78597BF}"/>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6</a:t>
              </a:r>
            </a:p>
          </p:txBody>
        </p:sp>
        <p:sp>
          <p:nvSpPr>
            <p:cNvPr id="205" name="Text Box 93">
              <a:extLst>
                <a:ext uri="{FF2B5EF4-FFF2-40B4-BE49-F238E27FC236}">
                  <a16:creationId xmlns:a16="http://schemas.microsoft.com/office/drawing/2014/main" id="{77611F8F-CB7B-4F47-B7E7-53E693AB6EDC}"/>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grpSp>
      <p:grpSp>
        <p:nvGrpSpPr>
          <p:cNvPr id="206" name="Group 94">
            <a:extLst>
              <a:ext uri="{FF2B5EF4-FFF2-40B4-BE49-F238E27FC236}">
                <a16:creationId xmlns:a16="http://schemas.microsoft.com/office/drawing/2014/main" id="{8D49FFEA-39CF-4DCA-B9C4-AF23A5B58D5E}"/>
              </a:ext>
            </a:extLst>
          </p:cNvPr>
          <p:cNvGrpSpPr>
            <a:grpSpLocks/>
          </p:cNvGrpSpPr>
          <p:nvPr/>
        </p:nvGrpSpPr>
        <p:grpSpPr bwMode="auto">
          <a:xfrm>
            <a:off x="9979318" y="4578631"/>
            <a:ext cx="1655762" cy="396875"/>
            <a:chOff x="0" y="0"/>
            <a:chExt cx="1043" cy="250"/>
          </a:xfrm>
        </p:grpSpPr>
        <p:sp>
          <p:nvSpPr>
            <p:cNvPr id="207" name="Text Box 95">
              <a:extLst>
                <a:ext uri="{FF2B5EF4-FFF2-40B4-BE49-F238E27FC236}">
                  <a16:creationId xmlns:a16="http://schemas.microsoft.com/office/drawing/2014/main" id="{83AAAFD1-B2E9-4353-A190-019C907BE065}"/>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4</a:t>
              </a:r>
            </a:p>
          </p:txBody>
        </p:sp>
        <p:sp>
          <p:nvSpPr>
            <p:cNvPr id="208" name="Text Box 96">
              <a:extLst>
                <a:ext uri="{FF2B5EF4-FFF2-40B4-BE49-F238E27FC236}">
                  <a16:creationId xmlns:a16="http://schemas.microsoft.com/office/drawing/2014/main" id="{8387B152-A7EC-4F58-8394-EEA761EE6F03}"/>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6</a:t>
              </a:r>
            </a:p>
          </p:txBody>
        </p:sp>
        <p:sp>
          <p:nvSpPr>
            <p:cNvPr id="209" name="Text Box 97">
              <a:extLst>
                <a:ext uri="{FF2B5EF4-FFF2-40B4-BE49-F238E27FC236}">
                  <a16:creationId xmlns:a16="http://schemas.microsoft.com/office/drawing/2014/main" id="{DF5D2E02-1813-4EEC-A28D-2AD1E3C0A4BF}"/>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2</a:t>
              </a:r>
            </a:p>
          </p:txBody>
        </p:sp>
      </p:grpSp>
      <p:grpSp>
        <p:nvGrpSpPr>
          <p:cNvPr id="210" name="Group 98">
            <a:extLst>
              <a:ext uri="{FF2B5EF4-FFF2-40B4-BE49-F238E27FC236}">
                <a16:creationId xmlns:a16="http://schemas.microsoft.com/office/drawing/2014/main" id="{FBF078EB-F89B-4E33-81F0-A8828D899491}"/>
              </a:ext>
            </a:extLst>
          </p:cNvPr>
          <p:cNvGrpSpPr>
            <a:grpSpLocks/>
          </p:cNvGrpSpPr>
          <p:nvPr/>
        </p:nvGrpSpPr>
        <p:grpSpPr bwMode="auto">
          <a:xfrm>
            <a:off x="9979318" y="4883431"/>
            <a:ext cx="1655762" cy="396875"/>
            <a:chOff x="0" y="0"/>
            <a:chExt cx="1043" cy="250"/>
          </a:xfrm>
        </p:grpSpPr>
        <p:sp>
          <p:nvSpPr>
            <p:cNvPr id="211" name="Text Box 99">
              <a:extLst>
                <a:ext uri="{FF2B5EF4-FFF2-40B4-BE49-F238E27FC236}">
                  <a16:creationId xmlns:a16="http://schemas.microsoft.com/office/drawing/2014/main" id="{B0EFA73A-44D3-4C29-9BA4-C7880AB18BE5}"/>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5</a:t>
              </a:r>
            </a:p>
          </p:txBody>
        </p:sp>
        <p:sp>
          <p:nvSpPr>
            <p:cNvPr id="212" name="Text Box 100">
              <a:extLst>
                <a:ext uri="{FF2B5EF4-FFF2-40B4-BE49-F238E27FC236}">
                  <a16:creationId xmlns:a16="http://schemas.microsoft.com/office/drawing/2014/main" id="{B88C4469-4CE7-4300-B794-820D7D840B31}"/>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8</a:t>
              </a:r>
            </a:p>
          </p:txBody>
        </p:sp>
        <p:sp>
          <p:nvSpPr>
            <p:cNvPr id="213" name="Text Box 101">
              <a:extLst>
                <a:ext uri="{FF2B5EF4-FFF2-40B4-BE49-F238E27FC236}">
                  <a16:creationId xmlns:a16="http://schemas.microsoft.com/office/drawing/2014/main" id="{3C00CE00-C647-40A9-A42F-126218541D4E}"/>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3</a:t>
              </a:r>
            </a:p>
          </p:txBody>
        </p:sp>
      </p:grpSp>
      <p:grpSp>
        <p:nvGrpSpPr>
          <p:cNvPr id="214" name="Group 102">
            <a:extLst>
              <a:ext uri="{FF2B5EF4-FFF2-40B4-BE49-F238E27FC236}">
                <a16:creationId xmlns:a16="http://schemas.microsoft.com/office/drawing/2014/main" id="{889D8541-FF8A-42E6-A9C2-65B86347F4FE}"/>
              </a:ext>
            </a:extLst>
          </p:cNvPr>
          <p:cNvGrpSpPr>
            <a:grpSpLocks/>
          </p:cNvGrpSpPr>
          <p:nvPr/>
        </p:nvGrpSpPr>
        <p:grpSpPr bwMode="auto">
          <a:xfrm>
            <a:off x="9979318" y="5188231"/>
            <a:ext cx="1655762" cy="396875"/>
            <a:chOff x="0" y="0"/>
            <a:chExt cx="1043" cy="250"/>
          </a:xfrm>
        </p:grpSpPr>
        <p:sp>
          <p:nvSpPr>
            <p:cNvPr id="215" name="Text Box 103">
              <a:extLst>
                <a:ext uri="{FF2B5EF4-FFF2-40B4-BE49-F238E27FC236}">
                  <a16:creationId xmlns:a16="http://schemas.microsoft.com/office/drawing/2014/main" id="{BF22AAA0-49C3-492D-9168-1D2967697E65}"/>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7</a:t>
              </a:r>
            </a:p>
          </p:txBody>
        </p:sp>
        <p:sp>
          <p:nvSpPr>
            <p:cNvPr id="216" name="Text Box 104">
              <a:extLst>
                <a:ext uri="{FF2B5EF4-FFF2-40B4-BE49-F238E27FC236}">
                  <a16:creationId xmlns:a16="http://schemas.microsoft.com/office/drawing/2014/main" id="{55F4F652-A140-478E-A376-43A749352B8D}"/>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7</a:t>
              </a:r>
            </a:p>
          </p:txBody>
        </p:sp>
        <p:sp>
          <p:nvSpPr>
            <p:cNvPr id="217" name="Text Box 105">
              <a:extLst>
                <a:ext uri="{FF2B5EF4-FFF2-40B4-BE49-F238E27FC236}">
                  <a16:creationId xmlns:a16="http://schemas.microsoft.com/office/drawing/2014/main" id="{B2D99364-49AF-4B63-A0C6-5852097698EB}"/>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grpSp>
      <p:grpSp>
        <p:nvGrpSpPr>
          <p:cNvPr id="218" name="Group 106">
            <a:extLst>
              <a:ext uri="{FF2B5EF4-FFF2-40B4-BE49-F238E27FC236}">
                <a16:creationId xmlns:a16="http://schemas.microsoft.com/office/drawing/2014/main" id="{5FB57753-79E0-4B00-B557-907AC969654D}"/>
              </a:ext>
            </a:extLst>
          </p:cNvPr>
          <p:cNvGrpSpPr>
            <a:grpSpLocks/>
          </p:cNvGrpSpPr>
          <p:nvPr/>
        </p:nvGrpSpPr>
        <p:grpSpPr bwMode="auto">
          <a:xfrm>
            <a:off x="9979318" y="5493031"/>
            <a:ext cx="1655762" cy="396875"/>
            <a:chOff x="0" y="0"/>
            <a:chExt cx="1043" cy="250"/>
          </a:xfrm>
        </p:grpSpPr>
        <p:sp>
          <p:nvSpPr>
            <p:cNvPr id="219" name="Text Box 107">
              <a:extLst>
                <a:ext uri="{FF2B5EF4-FFF2-40B4-BE49-F238E27FC236}">
                  <a16:creationId xmlns:a16="http://schemas.microsoft.com/office/drawing/2014/main" id="{A8C481AA-29F5-4FA1-A0D5-661466F1A1F2}"/>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7</a:t>
              </a:r>
            </a:p>
          </p:txBody>
        </p:sp>
        <p:sp>
          <p:nvSpPr>
            <p:cNvPr id="220" name="Text Box 108">
              <a:extLst>
                <a:ext uri="{FF2B5EF4-FFF2-40B4-BE49-F238E27FC236}">
                  <a16:creationId xmlns:a16="http://schemas.microsoft.com/office/drawing/2014/main" id="{8B396402-97A3-4DB3-A775-66B5A5261BB0}"/>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7</a:t>
              </a:r>
            </a:p>
          </p:txBody>
        </p:sp>
        <p:sp>
          <p:nvSpPr>
            <p:cNvPr id="221" name="Text Box 109">
              <a:extLst>
                <a:ext uri="{FF2B5EF4-FFF2-40B4-BE49-F238E27FC236}">
                  <a16:creationId xmlns:a16="http://schemas.microsoft.com/office/drawing/2014/main" id="{AA685AF3-DD80-4716-84FB-51C498F5C544}"/>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grpSp>
      <p:grpSp>
        <p:nvGrpSpPr>
          <p:cNvPr id="222" name="Group 110">
            <a:extLst>
              <a:ext uri="{FF2B5EF4-FFF2-40B4-BE49-F238E27FC236}">
                <a16:creationId xmlns:a16="http://schemas.microsoft.com/office/drawing/2014/main" id="{450F32DD-7A4D-4190-9B3C-447FFAAEBD8E}"/>
              </a:ext>
            </a:extLst>
          </p:cNvPr>
          <p:cNvGrpSpPr>
            <a:grpSpLocks/>
          </p:cNvGrpSpPr>
          <p:nvPr/>
        </p:nvGrpSpPr>
        <p:grpSpPr bwMode="auto">
          <a:xfrm>
            <a:off x="9979318" y="5797831"/>
            <a:ext cx="1655762" cy="396875"/>
            <a:chOff x="0" y="0"/>
            <a:chExt cx="1043" cy="250"/>
          </a:xfrm>
        </p:grpSpPr>
        <p:sp>
          <p:nvSpPr>
            <p:cNvPr id="223" name="Text Box 111">
              <a:extLst>
                <a:ext uri="{FF2B5EF4-FFF2-40B4-BE49-F238E27FC236}">
                  <a16:creationId xmlns:a16="http://schemas.microsoft.com/office/drawing/2014/main" id="{B5F3CAD1-648C-4060-A322-0DBC3108FEBD}"/>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7</a:t>
              </a:r>
            </a:p>
          </p:txBody>
        </p:sp>
        <p:sp>
          <p:nvSpPr>
            <p:cNvPr id="224" name="Text Box 112">
              <a:extLst>
                <a:ext uri="{FF2B5EF4-FFF2-40B4-BE49-F238E27FC236}">
                  <a16:creationId xmlns:a16="http://schemas.microsoft.com/office/drawing/2014/main" id="{7D44236A-531A-46A2-856C-0432B21002EC}"/>
                </a:ext>
              </a:extLst>
            </p:cNvPr>
            <p:cNvSpPr txBox="1">
              <a:spLocks noChangeArrowheads="1"/>
            </p:cNvSpPr>
            <p:nvPr/>
          </p:nvSpPr>
          <p:spPr bwMode="auto">
            <a:xfrm>
              <a:off x="423" y="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10</a:t>
              </a:r>
            </a:p>
          </p:txBody>
        </p:sp>
        <p:sp>
          <p:nvSpPr>
            <p:cNvPr id="225" name="Text Box 113">
              <a:extLst>
                <a:ext uri="{FF2B5EF4-FFF2-40B4-BE49-F238E27FC236}">
                  <a16:creationId xmlns:a16="http://schemas.microsoft.com/office/drawing/2014/main" id="{4B152E4D-2076-4907-8A64-D94CCC2A4166}"/>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3</a:t>
              </a:r>
            </a:p>
          </p:txBody>
        </p:sp>
      </p:grpSp>
      <p:grpSp>
        <p:nvGrpSpPr>
          <p:cNvPr id="226" name="Group 114">
            <a:extLst>
              <a:ext uri="{FF2B5EF4-FFF2-40B4-BE49-F238E27FC236}">
                <a16:creationId xmlns:a16="http://schemas.microsoft.com/office/drawing/2014/main" id="{6122F218-D85D-4C26-9548-AEAB1EC571CF}"/>
              </a:ext>
            </a:extLst>
          </p:cNvPr>
          <p:cNvGrpSpPr>
            <a:grpSpLocks/>
          </p:cNvGrpSpPr>
          <p:nvPr/>
        </p:nvGrpSpPr>
        <p:grpSpPr bwMode="auto">
          <a:xfrm>
            <a:off x="9979318" y="6102631"/>
            <a:ext cx="1655762" cy="396875"/>
            <a:chOff x="0" y="0"/>
            <a:chExt cx="1043" cy="250"/>
          </a:xfrm>
        </p:grpSpPr>
        <p:sp>
          <p:nvSpPr>
            <p:cNvPr id="227" name="Text Box 115">
              <a:extLst>
                <a:ext uri="{FF2B5EF4-FFF2-40B4-BE49-F238E27FC236}">
                  <a16:creationId xmlns:a16="http://schemas.microsoft.com/office/drawing/2014/main" id="{53F6DA64-69A6-45E6-88C3-CC0BF02E1F96}"/>
                </a:ext>
              </a:extLst>
            </p:cNvPr>
            <p:cNvSpPr txBox="1">
              <a:spLocks noChangeArrowheads="1"/>
            </p:cNvSpPr>
            <p:nvPr/>
          </p:nvSpPr>
          <p:spPr bwMode="auto">
            <a:xfrm>
              <a:off x="0" y="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16</a:t>
              </a:r>
            </a:p>
          </p:txBody>
        </p:sp>
        <p:sp>
          <p:nvSpPr>
            <p:cNvPr id="228" name="Text Box 116">
              <a:extLst>
                <a:ext uri="{FF2B5EF4-FFF2-40B4-BE49-F238E27FC236}">
                  <a16:creationId xmlns:a16="http://schemas.microsoft.com/office/drawing/2014/main" id="{6B9DDC1E-FC9D-4568-BC49-D08D5B765C71}"/>
                </a:ext>
              </a:extLst>
            </p:cNvPr>
            <p:cNvSpPr txBox="1">
              <a:spLocks noChangeArrowheads="1"/>
            </p:cNvSpPr>
            <p:nvPr/>
          </p:nvSpPr>
          <p:spPr bwMode="auto">
            <a:xfrm>
              <a:off x="423" y="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16</a:t>
              </a:r>
            </a:p>
          </p:txBody>
        </p:sp>
        <p:sp>
          <p:nvSpPr>
            <p:cNvPr id="229" name="Text Box 117">
              <a:extLst>
                <a:ext uri="{FF2B5EF4-FFF2-40B4-BE49-F238E27FC236}">
                  <a16:creationId xmlns:a16="http://schemas.microsoft.com/office/drawing/2014/main" id="{312430A1-CBE8-42CA-9789-EC71FB291C03}"/>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grpSp>
      <p:grpSp>
        <p:nvGrpSpPr>
          <p:cNvPr id="230" name="Group 118">
            <a:extLst>
              <a:ext uri="{FF2B5EF4-FFF2-40B4-BE49-F238E27FC236}">
                <a16:creationId xmlns:a16="http://schemas.microsoft.com/office/drawing/2014/main" id="{6BE9B5CA-53B9-433C-894D-6FDCE1AC58E0}"/>
              </a:ext>
            </a:extLst>
          </p:cNvPr>
          <p:cNvGrpSpPr>
            <a:grpSpLocks/>
          </p:cNvGrpSpPr>
          <p:nvPr/>
        </p:nvGrpSpPr>
        <p:grpSpPr bwMode="auto">
          <a:xfrm>
            <a:off x="9979318" y="6407431"/>
            <a:ext cx="1655762" cy="396875"/>
            <a:chOff x="0" y="0"/>
            <a:chExt cx="1043" cy="250"/>
          </a:xfrm>
        </p:grpSpPr>
        <p:sp>
          <p:nvSpPr>
            <p:cNvPr id="231" name="Text Box 119">
              <a:extLst>
                <a:ext uri="{FF2B5EF4-FFF2-40B4-BE49-F238E27FC236}">
                  <a16:creationId xmlns:a16="http://schemas.microsoft.com/office/drawing/2014/main" id="{D7102CDB-C906-4A7D-8CE9-0AD367A93436}"/>
                </a:ext>
              </a:extLst>
            </p:cNvPr>
            <p:cNvSpPr txBox="1">
              <a:spLocks noChangeArrowheads="1"/>
            </p:cNvSpPr>
            <p:nvPr/>
          </p:nvSpPr>
          <p:spPr bwMode="auto">
            <a:xfrm>
              <a:off x="0" y="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14</a:t>
              </a:r>
            </a:p>
          </p:txBody>
        </p:sp>
        <p:sp>
          <p:nvSpPr>
            <p:cNvPr id="232" name="Text Box 120">
              <a:extLst>
                <a:ext uri="{FF2B5EF4-FFF2-40B4-BE49-F238E27FC236}">
                  <a16:creationId xmlns:a16="http://schemas.microsoft.com/office/drawing/2014/main" id="{D68DC359-1544-4766-AC1C-E15270145245}"/>
                </a:ext>
              </a:extLst>
            </p:cNvPr>
            <p:cNvSpPr txBox="1">
              <a:spLocks noChangeArrowheads="1"/>
            </p:cNvSpPr>
            <p:nvPr/>
          </p:nvSpPr>
          <p:spPr bwMode="auto">
            <a:xfrm>
              <a:off x="423" y="0"/>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14</a:t>
              </a:r>
            </a:p>
          </p:txBody>
        </p:sp>
        <p:sp>
          <p:nvSpPr>
            <p:cNvPr id="233" name="Text Box 121">
              <a:extLst>
                <a:ext uri="{FF2B5EF4-FFF2-40B4-BE49-F238E27FC236}">
                  <a16:creationId xmlns:a16="http://schemas.microsoft.com/office/drawing/2014/main" id="{9D3438F6-3E14-41B0-981E-0F9D3A400666}"/>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grpSp>
      <p:grpSp>
        <p:nvGrpSpPr>
          <p:cNvPr id="234" name="Group 122">
            <a:extLst>
              <a:ext uri="{FF2B5EF4-FFF2-40B4-BE49-F238E27FC236}">
                <a16:creationId xmlns:a16="http://schemas.microsoft.com/office/drawing/2014/main" id="{FF9A9871-7BC6-4B6E-858E-B4FAEC5E802D}"/>
              </a:ext>
            </a:extLst>
          </p:cNvPr>
          <p:cNvGrpSpPr>
            <a:grpSpLocks/>
          </p:cNvGrpSpPr>
          <p:nvPr/>
        </p:nvGrpSpPr>
        <p:grpSpPr bwMode="auto">
          <a:xfrm>
            <a:off x="9979318" y="3976969"/>
            <a:ext cx="1655762" cy="396875"/>
            <a:chOff x="0" y="0"/>
            <a:chExt cx="1043" cy="250"/>
          </a:xfrm>
        </p:grpSpPr>
        <p:sp>
          <p:nvSpPr>
            <p:cNvPr id="235" name="Text Box 123">
              <a:extLst>
                <a:ext uri="{FF2B5EF4-FFF2-40B4-BE49-F238E27FC236}">
                  <a16:creationId xmlns:a16="http://schemas.microsoft.com/office/drawing/2014/main" id="{4C3C5A36-CD19-4C8A-821E-E577E52EE5CA}"/>
                </a:ext>
              </a:extLst>
            </p:cNvPr>
            <p:cNvSpPr txBox="1">
              <a:spLocks noChangeArrowheads="1"/>
            </p:cNvSpPr>
            <p:nvPr/>
          </p:nvSpPr>
          <p:spPr bwMode="auto">
            <a:xfrm>
              <a:off x="0"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0</a:t>
              </a:r>
            </a:p>
          </p:txBody>
        </p:sp>
        <p:sp>
          <p:nvSpPr>
            <p:cNvPr id="236" name="Text Box 124">
              <a:extLst>
                <a:ext uri="{FF2B5EF4-FFF2-40B4-BE49-F238E27FC236}">
                  <a16:creationId xmlns:a16="http://schemas.microsoft.com/office/drawing/2014/main" id="{C4BDD576-D140-467B-8CEF-EF589DA8A77F}"/>
                </a:ext>
              </a:extLst>
            </p:cNvPr>
            <p:cNvSpPr txBox="1">
              <a:spLocks noChangeArrowheads="1"/>
            </p:cNvSpPr>
            <p:nvPr/>
          </p:nvSpPr>
          <p:spPr bwMode="auto">
            <a:xfrm>
              <a:off x="423"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3</a:t>
              </a:r>
            </a:p>
          </p:txBody>
        </p:sp>
        <p:sp>
          <p:nvSpPr>
            <p:cNvPr id="237" name="Text Box 125">
              <a:extLst>
                <a:ext uri="{FF2B5EF4-FFF2-40B4-BE49-F238E27FC236}">
                  <a16:creationId xmlns:a16="http://schemas.microsoft.com/office/drawing/2014/main" id="{2123383D-030D-482F-B7C0-7F7FB976D081}"/>
                </a:ext>
              </a:extLst>
            </p:cNvPr>
            <p:cNvSpPr txBox="1">
              <a:spLocks noChangeArrowheads="1"/>
            </p:cNvSpPr>
            <p:nvPr/>
          </p:nvSpPr>
          <p:spPr bwMode="auto">
            <a:xfrm>
              <a:off x="847" y="0"/>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3</a:t>
              </a:r>
            </a:p>
          </p:txBody>
        </p:sp>
      </p:grpSp>
    </p:spTree>
    <p:extLst>
      <p:ext uri="{BB962C8B-B14F-4D97-AF65-F5344CB8AC3E}">
        <p14:creationId xmlns:p14="http://schemas.microsoft.com/office/powerpoint/2010/main" val="19530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ox(out)">
                                      <p:cBhvr>
                                        <p:cTn id="7" dur="500"/>
                                        <p:tgtEl>
                                          <p:spTgt spid="2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 calcmode="lin" valueType="num">
                                      <p:cBhvr additive="base">
                                        <p:cTn id="12" dur="500" fill="hold"/>
                                        <p:tgtEl>
                                          <p:spTgt spid="156"/>
                                        </p:tgtEl>
                                        <p:attrNameLst>
                                          <p:attrName>ppt_x</p:attrName>
                                        </p:attrNameLst>
                                      </p:cBhvr>
                                      <p:tavLst>
                                        <p:tav tm="0">
                                          <p:val>
                                            <p:strVal val="0-#ppt_w/2"/>
                                          </p:val>
                                        </p:tav>
                                        <p:tav tm="100000">
                                          <p:val>
                                            <p:strVal val="#ppt_x"/>
                                          </p:val>
                                        </p:tav>
                                      </p:tavLst>
                                    </p:anim>
                                    <p:anim calcmode="lin" valueType="num">
                                      <p:cBhvr additive="base">
                                        <p:cTn id="13" dur="500" fill="hold"/>
                                        <p:tgtEl>
                                          <p:spTgt spid="15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55"/>
                                        </p:tgtEl>
                                        <p:attrNameLst>
                                          <p:attrName>style.visibility</p:attrName>
                                        </p:attrNameLst>
                                      </p:cBhvr>
                                      <p:to>
                                        <p:strVal val="visible"/>
                                      </p:to>
                                    </p:set>
                                    <p:anim calcmode="lin" valueType="num">
                                      <p:cBhvr additive="base">
                                        <p:cTn id="18" dur="500" fill="hold"/>
                                        <p:tgtEl>
                                          <p:spTgt spid="155"/>
                                        </p:tgtEl>
                                        <p:attrNameLst>
                                          <p:attrName>ppt_x</p:attrName>
                                        </p:attrNameLst>
                                      </p:cBhvr>
                                      <p:tavLst>
                                        <p:tav tm="0">
                                          <p:val>
                                            <p:strVal val="0-#ppt_w/2"/>
                                          </p:val>
                                        </p:tav>
                                        <p:tav tm="100000">
                                          <p:val>
                                            <p:strVal val="#ppt_x"/>
                                          </p:val>
                                        </p:tav>
                                      </p:tavLst>
                                    </p:anim>
                                    <p:anim calcmode="lin" valueType="num">
                                      <p:cBhvr additive="base">
                                        <p:cTn id="19" dur="500" fill="hold"/>
                                        <p:tgtEl>
                                          <p:spTgt spid="15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71">
                                            <p:txEl>
                                              <p:pRg st="0" end="0"/>
                                            </p:txEl>
                                          </p:spTgt>
                                        </p:tgtEl>
                                        <p:attrNameLst>
                                          <p:attrName>style.visibility</p:attrName>
                                        </p:attrNameLst>
                                      </p:cBhvr>
                                      <p:to>
                                        <p:strVal val="visible"/>
                                      </p:to>
                                    </p:set>
                                    <p:anim calcmode="lin" valueType="num">
                                      <p:cBhvr additive="base">
                                        <p:cTn id="24" dur="500" fill="hold"/>
                                        <p:tgtEl>
                                          <p:spTgt spid="171">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1">
                                            <p:txEl>
                                              <p:pRg st="1" end="1"/>
                                            </p:txEl>
                                          </p:spTgt>
                                        </p:tgtEl>
                                        <p:attrNameLst>
                                          <p:attrName>style.visibility</p:attrName>
                                        </p:attrNameLst>
                                      </p:cBhvr>
                                      <p:to>
                                        <p:strVal val="visible"/>
                                      </p:to>
                                    </p:set>
                                    <p:anim calcmode="lin" valueType="num">
                                      <p:cBhvr additive="base">
                                        <p:cTn id="30" dur="500" fill="hold"/>
                                        <p:tgtEl>
                                          <p:spTgt spid="171">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71">
                                            <p:txEl>
                                              <p:pRg st="2" end="2"/>
                                            </p:txEl>
                                          </p:spTgt>
                                        </p:tgtEl>
                                        <p:attrNameLst>
                                          <p:attrName>style.visibility</p:attrName>
                                        </p:attrNameLst>
                                      </p:cBhvr>
                                      <p:to>
                                        <p:strVal val="visible"/>
                                      </p:to>
                                    </p:set>
                                    <p:anim calcmode="lin" valueType="num">
                                      <p:cBhvr additive="base">
                                        <p:cTn id="36" dur="500" fill="hold"/>
                                        <p:tgtEl>
                                          <p:spTgt spid="171">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71">
                                            <p:txEl>
                                              <p:pRg st="3" end="3"/>
                                            </p:txEl>
                                          </p:spTgt>
                                        </p:tgtEl>
                                        <p:attrNameLst>
                                          <p:attrName>style.visibility</p:attrName>
                                        </p:attrNameLst>
                                      </p:cBhvr>
                                      <p:to>
                                        <p:strVal val="visible"/>
                                      </p:to>
                                    </p:set>
                                    <p:anim calcmode="lin" valueType="num">
                                      <p:cBhvr additive="base">
                                        <p:cTn id="42" dur="500" fill="hold"/>
                                        <p:tgtEl>
                                          <p:spTgt spid="171">
                                            <p:txEl>
                                              <p:pRg st="3" end="3"/>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71">
                                            <p:txEl>
                                              <p:pRg st="4" end="4"/>
                                            </p:txEl>
                                          </p:spTgt>
                                        </p:tgtEl>
                                        <p:attrNameLst>
                                          <p:attrName>style.visibility</p:attrName>
                                        </p:attrNameLst>
                                      </p:cBhvr>
                                      <p:to>
                                        <p:strVal val="visible"/>
                                      </p:to>
                                    </p:set>
                                    <p:anim calcmode="lin" valueType="num">
                                      <p:cBhvr additive="base">
                                        <p:cTn id="48" dur="500" fill="hold"/>
                                        <p:tgtEl>
                                          <p:spTgt spid="171">
                                            <p:txEl>
                                              <p:pRg st="4" end="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71">
                                            <p:txEl>
                                              <p:pRg st="5" end="5"/>
                                            </p:txEl>
                                          </p:spTgt>
                                        </p:tgtEl>
                                        <p:attrNameLst>
                                          <p:attrName>style.visibility</p:attrName>
                                        </p:attrNameLst>
                                      </p:cBhvr>
                                      <p:to>
                                        <p:strVal val="visible"/>
                                      </p:to>
                                    </p:set>
                                    <p:anim calcmode="lin" valueType="num">
                                      <p:cBhvr additive="base">
                                        <p:cTn id="54" dur="500" fill="hold"/>
                                        <p:tgtEl>
                                          <p:spTgt spid="171">
                                            <p:txEl>
                                              <p:pRg st="5" end="5"/>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71">
                                            <p:txEl>
                                              <p:pRg st="6" end="6"/>
                                            </p:txEl>
                                          </p:spTgt>
                                        </p:tgtEl>
                                        <p:attrNameLst>
                                          <p:attrName>style.visibility</p:attrName>
                                        </p:attrNameLst>
                                      </p:cBhvr>
                                      <p:to>
                                        <p:strVal val="visible"/>
                                      </p:to>
                                    </p:set>
                                    <p:anim calcmode="lin" valueType="num">
                                      <p:cBhvr additive="base">
                                        <p:cTn id="60" dur="500" fill="hold"/>
                                        <p:tgtEl>
                                          <p:spTgt spid="171">
                                            <p:txEl>
                                              <p:pRg st="6" end="6"/>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71">
                                            <p:txEl>
                                              <p:pRg st="7" end="7"/>
                                            </p:txEl>
                                          </p:spTgt>
                                        </p:tgtEl>
                                        <p:attrNameLst>
                                          <p:attrName>style.visibility</p:attrName>
                                        </p:attrNameLst>
                                      </p:cBhvr>
                                      <p:to>
                                        <p:strVal val="visible"/>
                                      </p:to>
                                    </p:set>
                                    <p:anim calcmode="lin" valueType="num">
                                      <p:cBhvr additive="base">
                                        <p:cTn id="66" dur="500" fill="hold"/>
                                        <p:tgtEl>
                                          <p:spTgt spid="171">
                                            <p:txEl>
                                              <p:pRg st="7" end="7"/>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1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71">
                                            <p:txEl>
                                              <p:pRg st="8" end="8"/>
                                            </p:txEl>
                                          </p:spTgt>
                                        </p:tgtEl>
                                        <p:attrNameLst>
                                          <p:attrName>style.visibility</p:attrName>
                                        </p:attrNameLst>
                                      </p:cBhvr>
                                      <p:to>
                                        <p:strVal val="visible"/>
                                      </p:to>
                                    </p:set>
                                    <p:anim calcmode="lin" valueType="num">
                                      <p:cBhvr additive="base">
                                        <p:cTn id="72" dur="500" fill="hold"/>
                                        <p:tgtEl>
                                          <p:spTgt spid="171">
                                            <p:txEl>
                                              <p:pRg st="8" end="8"/>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1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172">
                                            <p:txEl>
                                              <p:pRg st="8" end="8"/>
                                            </p:txEl>
                                          </p:spTgt>
                                        </p:tgtEl>
                                        <p:attrNameLst>
                                          <p:attrName>style.visibility</p:attrName>
                                        </p:attrNameLst>
                                      </p:cBhvr>
                                      <p:to>
                                        <p:strVal val="visible"/>
                                      </p:to>
                                    </p:set>
                                    <p:anim calcmode="lin" valueType="num">
                                      <p:cBhvr additive="base">
                                        <p:cTn id="78" dur="500" fill="hold"/>
                                        <p:tgtEl>
                                          <p:spTgt spid="172">
                                            <p:txEl>
                                              <p:pRg st="8" end="8"/>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17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172">
                                            <p:txEl>
                                              <p:pRg st="7" end="7"/>
                                            </p:txEl>
                                          </p:spTgt>
                                        </p:tgtEl>
                                        <p:attrNameLst>
                                          <p:attrName>style.visibility</p:attrName>
                                        </p:attrNameLst>
                                      </p:cBhvr>
                                      <p:to>
                                        <p:strVal val="visible"/>
                                      </p:to>
                                    </p:set>
                                    <p:anim calcmode="lin" valueType="num">
                                      <p:cBhvr additive="base">
                                        <p:cTn id="84" dur="500" fill="hold"/>
                                        <p:tgtEl>
                                          <p:spTgt spid="172">
                                            <p:txEl>
                                              <p:pRg st="7" end="7"/>
                                            </p:txEl>
                                          </p:spTgt>
                                        </p:tgtEl>
                                        <p:attrNameLst>
                                          <p:attrName>ppt_x</p:attrName>
                                        </p:attrNameLst>
                                      </p:cBhvr>
                                      <p:tavLst>
                                        <p:tav tm="0">
                                          <p:val>
                                            <p:strVal val="0-#ppt_w/2"/>
                                          </p:val>
                                        </p:tav>
                                        <p:tav tm="100000">
                                          <p:val>
                                            <p:strVal val="#ppt_x"/>
                                          </p:val>
                                        </p:tav>
                                      </p:tavLst>
                                    </p:anim>
                                    <p:anim calcmode="lin" valueType="num">
                                      <p:cBhvr additive="base">
                                        <p:cTn id="85" dur="500" fill="hold"/>
                                        <p:tgtEl>
                                          <p:spTgt spid="17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172">
                                            <p:txEl>
                                              <p:pRg st="6" end="6"/>
                                            </p:txEl>
                                          </p:spTgt>
                                        </p:tgtEl>
                                        <p:attrNameLst>
                                          <p:attrName>style.visibility</p:attrName>
                                        </p:attrNameLst>
                                      </p:cBhvr>
                                      <p:to>
                                        <p:strVal val="visible"/>
                                      </p:to>
                                    </p:set>
                                    <p:anim calcmode="lin" valueType="num">
                                      <p:cBhvr additive="base">
                                        <p:cTn id="90" dur="500" fill="hold"/>
                                        <p:tgtEl>
                                          <p:spTgt spid="172">
                                            <p:txEl>
                                              <p:pRg st="6" end="6"/>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1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grpId="0" nodeType="clickEffect">
                                  <p:stCondLst>
                                    <p:cond delay="0"/>
                                  </p:stCondLst>
                                  <p:childTnLst>
                                    <p:set>
                                      <p:cBhvr>
                                        <p:cTn id="95" dur="1" fill="hold">
                                          <p:stCondLst>
                                            <p:cond delay="0"/>
                                          </p:stCondLst>
                                        </p:cTn>
                                        <p:tgtEl>
                                          <p:spTgt spid="172">
                                            <p:txEl>
                                              <p:pRg st="5" end="5"/>
                                            </p:txEl>
                                          </p:spTgt>
                                        </p:tgtEl>
                                        <p:attrNameLst>
                                          <p:attrName>style.visibility</p:attrName>
                                        </p:attrNameLst>
                                      </p:cBhvr>
                                      <p:to>
                                        <p:strVal val="visible"/>
                                      </p:to>
                                    </p:set>
                                    <p:anim calcmode="lin" valueType="num">
                                      <p:cBhvr additive="base">
                                        <p:cTn id="96" dur="500" fill="hold"/>
                                        <p:tgtEl>
                                          <p:spTgt spid="172">
                                            <p:txEl>
                                              <p:pRg st="5" end="5"/>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1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172">
                                            <p:txEl>
                                              <p:pRg st="4" end="4"/>
                                            </p:txEl>
                                          </p:spTgt>
                                        </p:tgtEl>
                                        <p:attrNameLst>
                                          <p:attrName>style.visibility</p:attrName>
                                        </p:attrNameLst>
                                      </p:cBhvr>
                                      <p:to>
                                        <p:strVal val="visible"/>
                                      </p:to>
                                    </p:set>
                                    <p:anim calcmode="lin" valueType="num">
                                      <p:cBhvr additive="base">
                                        <p:cTn id="102" dur="500" fill="hold"/>
                                        <p:tgtEl>
                                          <p:spTgt spid="172">
                                            <p:txEl>
                                              <p:pRg st="4" end="4"/>
                                            </p:txEl>
                                          </p:spTgt>
                                        </p:tgtEl>
                                        <p:attrNameLst>
                                          <p:attrName>ppt_x</p:attrName>
                                        </p:attrNameLst>
                                      </p:cBhvr>
                                      <p:tavLst>
                                        <p:tav tm="0">
                                          <p:val>
                                            <p:strVal val="0-#ppt_w/2"/>
                                          </p:val>
                                        </p:tav>
                                        <p:tav tm="100000">
                                          <p:val>
                                            <p:strVal val="#ppt_x"/>
                                          </p:val>
                                        </p:tav>
                                      </p:tavLst>
                                    </p:anim>
                                    <p:anim calcmode="lin" valueType="num">
                                      <p:cBhvr additive="base">
                                        <p:cTn id="103" dur="500" fill="hold"/>
                                        <p:tgtEl>
                                          <p:spTgt spid="1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grpId="0" nodeType="clickEffect">
                                  <p:stCondLst>
                                    <p:cond delay="0"/>
                                  </p:stCondLst>
                                  <p:childTnLst>
                                    <p:set>
                                      <p:cBhvr>
                                        <p:cTn id="107" dur="1" fill="hold">
                                          <p:stCondLst>
                                            <p:cond delay="0"/>
                                          </p:stCondLst>
                                        </p:cTn>
                                        <p:tgtEl>
                                          <p:spTgt spid="172">
                                            <p:txEl>
                                              <p:pRg st="3" end="3"/>
                                            </p:txEl>
                                          </p:spTgt>
                                        </p:tgtEl>
                                        <p:attrNameLst>
                                          <p:attrName>style.visibility</p:attrName>
                                        </p:attrNameLst>
                                      </p:cBhvr>
                                      <p:to>
                                        <p:strVal val="visible"/>
                                      </p:to>
                                    </p:set>
                                    <p:anim calcmode="lin" valueType="num">
                                      <p:cBhvr additive="base">
                                        <p:cTn id="108" dur="500" fill="hold"/>
                                        <p:tgtEl>
                                          <p:spTgt spid="172">
                                            <p:txEl>
                                              <p:pRg st="3" end="3"/>
                                            </p:txEl>
                                          </p:spTgt>
                                        </p:tgtEl>
                                        <p:attrNameLst>
                                          <p:attrName>ppt_x</p:attrName>
                                        </p:attrNameLst>
                                      </p:cBhvr>
                                      <p:tavLst>
                                        <p:tav tm="0">
                                          <p:val>
                                            <p:strVal val="0-#ppt_w/2"/>
                                          </p:val>
                                        </p:tav>
                                        <p:tav tm="100000">
                                          <p:val>
                                            <p:strVal val="#ppt_x"/>
                                          </p:val>
                                        </p:tav>
                                      </p:tavLst>
                                    </p:anim>
                                    <p:anim calcmode="lin" valueType="num">
                                      <p:cBhvr additive="base">
                                        <p:cTn id="109" dur="500" fill="hold"/>
                                        <p:tgtEl>
                                          <p:spTgt spid="17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172">
                                            <p:txEl>
                                              <p:pRg st="2" end="2"/>
                                            </p:txEl>
                                          </p:spTgt>
                                        </p:tgtEl>
                                        <p:attrNameLst>
                                          <p:attrName>style.visibility</p:attrName>
                                        </p:attrNameLst>
                                      </p:cBhvr>
                                      <p:to>
                                        <p:strVal val="visible"/>
                                      </p:to>
                                    </p:set>
                                    <p:anim calcmode="lin" valueType="num">
                                      <p:cBhvr additive="base">
                                        <p:cTn id="114" dur="500" fill="hold"/>
                                        <p:tgtEl>
                                          <p:spTgt spid="172">
                                            <p:txEl>
                                              <p:pRg st="2" end="2"/>
                                            </p:txEl>
                                          </p:spTgt>
                                        </p:tgtEl>
                                        <p:attrNameLst>
                                          <p:attrName>ppt_x</p:attrName>
                                        </p:attrNameLst>
                                      </p:cBhvr>
                                      <p:tavLst>
                                        <p:tav tm="0">
                                          <p:val>
                                            <p:strVal val="0-#ppt_w/2"/>
                                          </p:val>
                                        </p:tav>
                                        <p:tav tm="100000">
                                          <p:val>
                                            <p:strVal val="#ppt_x"/>
                                          </p:val>
                                        </p:tav>
                                      </p:tavLst>
                                    </p:anim>
                                    <p:anim calcmode="lin" valueType="num">
                                      <p:cBhvr additive="base">
                                        <p:cTn id="115" dur="500" fill="hold"/>
                                        <p:tgtEl>
                                          <p:spTgt spid="1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172">
                                            <p:txEl>
                                              <p:pRg st="1" end="1"/>
                                            </p:txEl>
                                          </p:spTgt>
                                        </p:tgtEl>
                                        <p:attrNameLst>
                                          <p:attrName>style.visibility</p:attrName>
                                        </p:attrNameLst>
                                      </p:cBhvr>
                                      <p:to>
                                        <p:strVal val="visible"/>
                                      </p:to>
                                    </p:set>
                                    <p:anim calcmode="lin" valueType="num">
                                      <p:cBhvr additive="base">
                                        <p:cTn id="120" dur="500" fill="hold"/>
                                        <p:tgtEl>
                                          <p:spTgt spid="172">
                                            <p:txEl>
                                              <p:pRg st="1" end="1"/>
                                            </p:txEl>
                                          </p:spTgt>
                                        </p:tgtEl>
                                        <p:attrNameLst>
                                          <p:attrName>ppt_x</p:attrName>
                                        </p:attrNameLst>
                                      </p:cBhvr>
                                      <p:tavLst>
                                        <p:tav tm="0">
                                          <p:val>
                                            <p:strVal val="0-#ppt_w/2"/>
                                          </p:val>
                                        </p:tav>
                                        <p:tav tm="100000">
                                          <p:val>
                                            <p:strVal val="#ppt_x"/>
                                          </p:val>
                                        </p:tav>
                                      </p:tavLst>
                                    </p:anim>
                                    <p:anim calcmode="lin" valueType="num">
                                      <p:cBhvr additive="base">
                                        <p:cTn id="121" dur="500" fill="hold"/>
                                        <p:tgtEl>
                                          <p:spTgt spid="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8" fill="hold" grpId="0" nodeType="clickEffect">
                                  <p:stCondLst>
                                    <p:cond delay="0"/>
                                  </p:stCondLst>
                                  <p:childTnLst>
                                    <p:set>
                                      <p:cBhvr>
                                        <p:cTn id="125" dur="1" fill="hold">
                                          <p:stCondLst>
                                            <p:cond delay="0"/>
                                          </p:stCondLst>
                                        </p:cTn>
                                        <p:tgtEl>
                                          <p:spTgt spid="172">
                                            <p:txEl>
                                              <p:pRg st="0" end="0"/>
                                            </p:txEl>
                                          </p:spTgt>
                                        </p:tgtEl>
                                        <p:attrNameLst>
                                          <p:attrName>style.visibility</p:attrName>
                                        </p:attrNameLst>
                                      </p:cBhvr>
                                      <p:to>
                                        <p:strVal val="visible"/>
                                      </p:to>
                                    </p:set>
                                    <p:anim calcmode="lin" valueType="num">
                                      <p:cBhvr additive="base">
                                        <p:cTn id="126" dur="500" fill="hold"/>
                                        <p:tgtEl>
                                          <p:spTgt spid="172">
                                            <p:txEl>
                                              <p:pRg st="0" end="0"/>
                                            </p:txEl>
                                          </p:spTgt>
                                        </p:tgtEl>
                                        <p:attrNameLst>
                                          <p:attrName>ppt_x</p:attrName>
                                        </p:attrNameLst>
                                      </p:cBhvr>
                                      <p:tavLst>
                                        <p:tav tm="0">
                                          <p:val>
                                            <p:strVal val="0-#ppt_w/2"/>
                                          </p:val>
                                        </p:tav>
                                        <p:tav tm="100000">
                                          <p:val>
                                            <p:strVal val="#ppt_x"/>
                                          </p:val>
                                        </p:tav>
                                      </p:tavLst>
                                    </p:anim>
                                    <p:anim calcmode="lin" valueType="num">
                                      <p:cBhvr additive="base">
                                        <p:cTn id="127" dur="500" fill="hold"/>
                                        <p:tgtEl>
                                          <p:spTgt spid="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8" fill="hold" nodeType="clickEffect">
                                  <p:stCondLst>
                                    <p:cond delay="0"/>
                                  </p:stCondLst>
                                  <p:childTnLst>
                                    <p:set>
                                      <p:cBhvr>
                                        <p:cTn id="131" dur="1" fill="hold">
                                          <p:stCondLst>
                                            <p:cond delay="0"/>
                                          </p:stCondLst>
                                        </p:cTn>
                                        <p:tgtEl>
                                          <p:spTgt spid="173"/>
                                        </p:tgtEl>
                                        <p:attrNameLst>
                                          <p:attrName>style.visibility</p:attrName>
                                        </p:attrNameLst>
                                      </p:cBhvr>
                                      <p:to>
                                        <p:strVal val="visible"/>
                                      </p:to>
                                    </p:set>
                                    <p:anim calcmode="lin" valueType="num">
                                      <p:cBhvr additive="base">
                                        <p:cTn id="132" dur="500" fill="hold"/>
                                        <p:tgtEl>
                                          <p:spTgt spid="173"/>
                                        </p:tgtEl>
                                        <p:attrNameLst>
                                          <p:attrName>ppt_x</p:attrName>
                                        </p:attrNameLst>
                                      </p:cBhvr>
                                      <p:tavLst>
                                        <p:tav tm="0">
                                          <p:val>
                                            <p:strVal val="0-#ppt_w/2"/>
                                          </p:val>
                                        </p:tav>
                                        <p:tav tm="100000">
                                          <p:val>
                                            <p:strVal val="#ppt_x"/>
                                          </p:val>
                                        </p:tav>
                                      </p:tavLst>
                                    </p:anim>
                                    <p:anim calcmode="lin" valueType="num">
                                      <p:cBhvr additive="base">
                                        <p:cTn id="133" dur="500" fill="hold"/>
                                        <p:tgtEl>
                                          <p:spTgt spid="173"/>
                                        </p:tgtEl>
                                        <p:attrNameLst>
                                          <p:attrName>ppt_y</p:attrName>
                                        </p:attrNameLst>
                                      </p:cBhvr>
                                      <p:tavLst>
                                        <p:tav tm="0">
                                          <p:val>
                                            <p:strVal val="#ppt_y"/>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8" fill="hold" nodeType="clickEffect">
                                  <p:stCondLst>
                                    <p:cond delay="0"/>
                                  </p:stCondLst>
                                  <p:childTnLst>
                                    <p:set>
                                      <p:cBhvr>
                                        <p:cTn id="137" dur="1" fill="hold">
                                          <p:stCondLst>
                                            <p:cond delay="0"/>
                                          </p:stCondLst>
                                        </p:cTn>
                                        <p:tgtEl>
                                          <p:spTgt spid="174"/>
                                        </p:tgtEl>
                                        <p:attrNameLst>
                                          <p:attrName>style.visibility</p:attrName>
                                        </p:attrNameLst>
                                      </p:cBhvr>
                                      <p:to>
                                        <p:strVal val="visible"/>
                                      </p:to>
                                    </p:set>
                                    <p:anim calcmode="lin" valueType="num">
                                      <p:cBhvr additive="base">
                                        <p:cTn id="138" dur="500" fill="hold"/>
                                        <p:tgtEl>
                                          <p:spTgt spid="174"/>
                                        </p:tgtEl>
                                        <p:attrNameLst>
                                          <p:attrName>ppt_x</p:attrName>
                                        </p:attrNameLst>
                                      </p:cBhvr>
                                      <p:tavLst>
                                        <p:tav tm="0">
                                          <p:val>
                                            <p:strVal val="0-#ppt_w/2"/>
                                          </p:val>
                                        </p:tav>
                                        <p:tav tm="100000">
                                          <p:val>
                                            <p:strVal val="#ppt_x"/>
                                          </p:val>
                                        </p:tav>
                                      </p:tavLst>
                                    </p:anim>
                                    <p:anim calcmode="lin" valueType="num">
                                      <p:cBhvr additive="base">
                                        <p:cTn id="139" dur="500" fill="hold"/>
                                        <p:tgtEl>
                                          <p:spTgt spid="174"/>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8" fill="hold" nodeType="clickEffect">
                                  <p:stCondLst>
                                    <p:cond delay="0"/>
                                  </p:stCondLst>
                                  <p:childTnLst>
                                    <p:set>
                                      <p:cBhvr>
                                        <p:cTn id="143" dur="1" fill="hold">
                                          <p:stCondLst>
                                            <p:cond delay="0"/>
                                          </p:stCondLst>
                                        </p:cTn>
                                        <p:tgtEl>
                                          <p:spTgt spid="176"/>
                                        </p:tgtEl>
                                        <p:attrNameLst>
                                          <p:attrName>style.visibility</p:attrName>
                                        </p:attrNameLst>
                                      </p:cBhvr>
                                      <p:to>
                                        <p:strVal val="visible"/>
                                      </p:to>
                                    </p:set>
                                    <p:anim calcmode="lin" valueType="num">
                                      <p:cBhvr additive="base">
                                        <p:cTn id="144" dur="500" fill="hold"/>
                                        <p:tgtEl>
                                          <p:spTgt spid="176"/>
                                        </p:tgtEl>
                                        <p:attrNameLst>
                                          <p:attrName>ppt_x</p:attrName>
                                        </p:attrNameLst>
                                      </p:cBhvr>
                                      <p:tavLst>
                                        <p:tav tm="0">
                                          <p:val>
                                            <p:strVal val="0-#ppt_w/2"/>
                                          </p:val>
                                        </p:tav>
                                        <p:tav tm="100000">
                                          <p:val>
                                            <p:strVal val="#ppt_x"/>
                                          </p:val>
                                        </p:tav>
                                      </p:tavLst>
                                    </p:anim>
                                    <p:anim calcmode="lin" valueType="num">
                                      <p:cBhvr additive="base">
                                        <p:cTn id="145" dur="50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175"/>
                                        </p:tgtEl>
                                        <p:attrNameLst>
                                          <p:attrName>style.visibility</p:attrName>
                                        </p:attrNameLst>
                                      </p:cBhvr>
                                      <p:to>
                                        <p:strVal val="visible"/>
                                      </p:to>
                                    </p:set>
                                    <p:anim calcmode="lin" valueType="num">
                                      <p:cBhvr additive="base">
                                        <p:cTn id="150" dur="500" fill="hold"/>
                                        <p:tgtEl>
                                          <p:spTgt spid="175"/>
                                        </p:tgtEl>
                                        <p:attrNameLst>
                                          <p:attrName>ppt_x</p:attrName>
                                        </p:attrNameLst>
                                      </p:cBhvr>
                                      <p:tavLst>
                                        <p:tav tm="0">
                                          <p:val>
                                            <p:strVal val="0-#ppt_w/2"/>
                                          </p:val>
                                        </p:tav>
                                        <p:tav tm="100000">
                                          <p:val>
                                            <p:strVal val="#ppt_x"/>
                                          </p:val>
                                        </p:tav>
                                      </p:tavLst>
                                    </p:anim>
                                    <p:anim calcmode="lin" valueType="num">
                                      <p:cBhvr additive="base">
                                        <p:cTn id="151" dur="5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4" presetClass="entr" presetSubtype="32" fill="hold" nodeType="clickEffect">
                                  <p:stCondLst>
                                    <p:cond delay="0"/>
                                  </p:stCondLst>
                                  <p:childTnLst>
                                    <p:set>
                                      <p:cBhvr>
                                        <p:cTn id="155" dur="1" fill="hold">
                                          <p:stCondLst>
                                            <p:cond delay="0"/>
                                          </p:stCondLst>
                                        </p:cTn>
                                        <p:tgtEl>
                                          <p:spTgt spid="194"/>
                                        </p:tgtEl>
                                        <p:attrNameLst>
                                          <p:attrName>style.visibility</p:attrName>
                                        </p:attrNameLst>
                                      </p:cBhvr>
                                      <p:to>
                                        <p:strVal val="visible"/>
                                      </p:to>
                                    </p:set>
                                    <p:animEffect transition="in" filter="box(out)">
                                      <p:cBhvr>
                                        <p:cTn id="156" dur="500"/>
                                        <p:tgtEl>
                                          <p:spTgt spid="194"/>
                                        </p:tgtEl>
                                      </p:cBhvr>
                                    </p:animEffect>
                                  </p:childTnLst>
                                  <p:subTnLst>
                                    <p:audio>
                                      <p:cMediaNode>
                                        <p:cTn display="0" masterRel="sameClick">
                                          <p:stCondLst>
                                            <p:cond evt="begin" delay="0">
                                              <p:tn val="154"/>
                                            </p:cond>
                                          </p:stCondLst>
                                          <p:endCondLst>
                                            <p:cond evt="onStopAudio" delay="0">
                                              <p:tgtEl>
                                                <p:sldTgt/>
                                              </p:tgtEl>
                                            </p:cond>
                                          </p:endCondLst>
                                        </p:cTn>
                                        <p:tgtEl>
                                          <p:sndTgt r:embed="rId2" name="CAMERA.WAV"/>
                                        </p:tgtEl>
                                      </p:cMediaNode>
                                    </p:audio>
                                  </p:subTnLst>
                                </p:cTn>
                              </p:par>
                            </p:childTnLst>
                          </p:cTn>
                        </p:par>
                      </p:childTnLst>
                    </p:cTn>
                  </p:par>
                  <p:par>
                    <p:cTn id="157" fill="hold">
                      <p:stCondLst>
                        <p:cond delay="indefinite"/>
                      </p:stCondLst>
                      <p:childTnLst>
                        <p:par>
                          <p:cTn id="158" fill="hold">
                            <p:stCondLst>
                              <p:cond delay="0"/>
                            </p:stCondLst>
                            <p:childTnLst>
                              <p:par>
                                <p:cTn id="159" presetID="4" presetClass="entr" presetSubtype="32" fill="hold" nodeType="clickEffect">
                                  <p:stCondLst>
                                    <p:cond delay="0"/>
                                  </p:stCondLst>
                                  <p:childTnLst>
                                    <p:set>
                                      <p:cBhvr>
                                        <p:cTn id="160" dur="1" fill="hold">
                                          <p:stCondLst>
                                            <p:cond delay="0"/>
                                          </p:stCondLst>
                                        </p:cTn>
                                        <p:tgtEl>
                                          <p:spTgt spid="198"/>
                                        </p:tgtEl>
                                        <p:attrNameLst>
                                          <p:attrName>style.visibility</p:attrName>
                                        </p:attrNameLst>
                                      </p:cBhvr>
                                      <p:to>
                                        <p:strVal val="visible"/>
                                      </p:to>
                                    </p:set>
                                    <p:animEffect transition="in" filter="box(out)">
                                      <p:cBhvr>
                                        <p:cTn id="161" dur="500"/>
                                        <p:tgtEl>
                                          <p:spTgt spid="198"/>
                                        </p:tgtEl>
                                      </p:cBhvr>
                                    </p:animEffect>
                                  </p:childTnLst>
                                  <p:subTnLst>
                                    <p:audio>
                                      <p:cMediaNode>
                                        <p:cTn display="0" masterRel="sameClick">
                                          <p:stCondLst>
                                            <p:cond evt="begin" delay="0">
                                              <p:tn val="159"/>
                                            </p:cond>
                                          </p:stCondLst>
                                          <p:endCondLst>
                                            <p:cond evt="onStopAudio" delay="0">
                                              <p:tgtEl>
                                                <p:sldTgt/>
                                              </p:tgtEl>
                                            </p:cond>
                                          </p:endCondLst>
                                        </p:cTn>
                                        <p:tgtEl>
                                          <p:sndTgt r:embed="rId2" name="CAMERA.WAV"/>
                                        </p:tgtEl>
                                      </p:cMediaNode>
                                    </p:audio>
                                  </p:subTnLst>
                                </p:cTn>
                              </p:par>
                            </p:childTnLst>
                          </p:cTn>
                        </p:par>
                      </p:childTnLst>
                    </p:cTn>
                  </p:par>
                  <p:par>
                    <p:cTn id="162" fill="hold">
                      <p:stCondLst>
                        <p:cond delay="indefinite"/>
                      </p:stCondLst>
                      <p:childTnLst>
                        <p:par>
                          <p:cTn id="163" fill="hold">
                            <p:stCondLst>
                              <p:cond delay="0"/>
                            </p:stCondLst>
                            <p:childTnLst>
                              <p:par>
                                <p:cTn id="164" presetID="4" presetClass="entr" presetSubtype="32" fill="hold" nodeType="clickEffect">
                                  <p:stCondLst>
                                    <p:cond delay="0"/>
                                  </p:stCondLst>
                                  <p:childTnLst>
                                    <p:set>
                                      <p:cBhvr>
                                        <p:cTn id="165" dur="1" fill="hold">
                                          <p:stCondLst>
                                            <p:cond delay="0"/>
                                          </p:stCondLst>
                                        </p:cTn>
                                        <p:tgtEl>
                                          <p:spTgt spid="234"/>
                                        </p:tgtEl>
                                        <p:attrNameLst>
                                          <p:attrName>style.visibility</p:attrName>
                                        </p:attrNameLst>
                                      </p:cBhvr>
                                      <p:to>
                                        <p:strVal val="visible"/>
                                      </p:to>
                                    </p:set>
                                    <p:animEffect transition="in" filter="box(out)">
                                      <p:cBhvr>
                                        <p:cTn id="166" dur="500"/>
                                        <p:tgtEl>
                                          <p:spTgt spid="234"/>
                                        </p:tgtEl>
                                      </p:cBhvr>
                                    </p:animEffect>
                                  </p:childTnLst>
                                  <p:subTnLst>
                                    <p:audio>
                                      <p:cMediaNode>
                                        <p:cTn display="0" masterRel="sameClick">
                                          <p:stCondLst>
                                            <p:cond evt="begin" delay="0">
                                              <p:tn val="164"/>
                                            </p:cond>
                                          </p:stCondLst>
                                          <p:endCondLst>
                                            <p:cond evt="onStopAudio" delay="0">
                                              <p:tgtEl>
                                                <p:sldTgt/>
                                              </p:tgtEl>
                                            </p:cond>
                                          </p:endCondLst>
                                        </p:cTn>
                                        <p:tgtEl>
                                          <p:sndTgt r:embed="rId2" name="CAMERA.WAV"/>
                                        </p:tgtEl>
                                      </p:cMediaNode>
                                    </p:audio>
                                  </p:subTnLst>
                                </p:cTn>
                              </p:par>
                            </p:childTnLst>
                          </p:cTn>
                        </p:par>
                      </p:childTnLst>
                    </p:cTn>
                  </p:par>
                  <p:par>
                    <p:cTn id="167" fill="hold">
                      <p:stCondLst>
                        <p:cond delay="indefinite"/>
                      </p:stCondLst>
                      <p:childTnLst>
                        <p:par>
                          <p:cTn id="168" fill="hold">
                            <p:stCondLst>
                              <p:cond delay="0"/>
                            </p:stCondLst>
                            <p:childTnLst>
                              <p:par>
                                <p:cTn id="169" presetID="4" presetClass="entr" presetSubtype="32" fill="hold" nodeType="clickEffect">
                                  <p:stCondLst>
                                    <p:cond delay="0"/>
                                  </p:stCondLst>
                                  <p:childTnLst>
                                    <p:set>
                                      <p:cBhvr>
                                        <p:cTn id="170" dur="1" fill="hold">
                                          <p:stCondLst>
                                            <p:cond delay="0"/>
                                          </p:stCondLst>
                                        </p:cTn>
                                        <p:tgtEl>
                                          <p:spTgt spid="202"/>
                                        </p:tgtEl>
                                        <p:attrNameLst>
                                          <p:attrName>style.visibility</p:attrName>
                                        </p:attrNameLst>
                                      </p:cBhvr>
                                      <p:to>
                                        <p:strVal val="visible"/>
                                      </p:to>
                                    </p:set>
                                    <p:animEffect transition="in" filter="box(out)">
                                      <p:cBhvr>
                                        <p:cTn id="171" dur="500"/>
                                        <p:tgtEl>
                                          <p:spTgt spid="202"/>
                                        </p:tgtEl>
                                      </p:cBhvr>
                                    </p:animEffect>
                                  </p:childTnLst>
                                  <p:subTnLst>
                                    <p:audio>
                                      <p:cMediaNode>
                                        <p:cTn display="0" masterRel="sameClick">
                                          <p:stCondLst>
                                            <p:cond evt="begin" delay="0">
                                              <p:tn val="169"/>
                                            </p:cond>
                                          </p:stCondLst>
                                          <p:endCondLst>
                                            <p:cond evt="onStopAudio" delay="0">
                                              <p:tgtEl>
                                                <p:sldTgt/>
                                              </p:tgtEl>
                                            </p:cond>
                                          </p:endCondLst>
                                        </p:cTn>
                                        <p:tgtEl>
                                          <p:sndTgt r:embed="rId2" name="CAMERA.WAV"/>
                                        </p:tgtEl>
                                      </p:cMediaNode>
                                    </p:audio>
                                  </p:subTnLst>
                                </p:cTn>
                              </p:par>
                            </p:childTnLst>
                          </p:cTn>
                        </p:par>
                      </p:childTnLst>
                    </p:cTn>
                  </p:par>
                  <p:par>
                    <p:cTn id="172" fill="hold">
                      <p:stCondLst>
                        <p:cond delay="indefinite"/>
                      </p:stCondLst>
                      <p:childTnLst>
                        <p:par>
                          <p:cTn id="173" fill="hold">
                            <p:stCondLst>
                              <p:cond delay="0"/>
                            </p:stCondLst>
                            <p:childTnLst>
                              <p:par>
                                <p:cTn id="174" presetID="4" presetClass="entr" presetSubtype="32" fill="hold" nodeType="clickEffect">
                                  <p:stCondLst>
                                    <p:cond delay="0"/>
                                  </p:stCondLst>
                                  <p:childTnLst>
                                    <p:set>
                                      <p:cBhvr>
                                        <p:cTn id="175" dur="1" fill="hold">
                                          <p:stCondLst>
                                            <p:cond delay="0"/>
                                          </p:stCondLst>
                                        </p:cTn>
                                        <p:tgtEl>
                                          <p:spTgt spid="206"/>
                                        </p:tgtEl>
                                        <p:attrNameLst>
                                          <p:attrName>style.visibility</p:attrName>
                                        </p:attrNameLst>
                                      </p:cBhvr>
                                      <p:to>
                                        <p:strVal val="visible"/>
                                      </p:to>
                                    </p:set>
                                    <p:animEffect transition="in" filter="box(out)">
                                      <p:cBhvr>
                                        <p:cTn id="176" dur="500"/>
                                        <p:tgtEl>
                                          <p:spTgt spid="206"/>
                                        </p:tgtEl>
                                      </p:cBhvr>
                                    </p:animEffect>
                                  </p:childTnLst>
                                  <p:subTnLst>
                                    <p:audio>
                                      <p:cMediaNode>
                                        <p:cTn display="0" masterRel="sameClick">
                                          <p:stCondLst>
                                            <p:cond evt="begin" delay="0">
                                              <p:tn val="174"/>
                                            </p:cond>
                                          </p:stCondLst>
                                          <p:endCondLst>
                                            <p:cond evt="onStopAudio" delay="0">
                                              <p:tgtEl>
                                                <p:sldTgt/>
                                              </p:tgtEl>
                                            </p:cond>
                                          </p:endCondLst>
                                        </p:cTn>
                                        <p:tgtEl>
                                          <p:sndTgt r:embed="rId2" name="CAMERA.WAV"/>
                                        </p:tgtEl>
                                      </p:cMediaNode>
                                    </p:audio>
                                  </p:subTnLst>
                                </p:cTn>
                              </p:par>
                            </p:childTnLst>
                          </p:cTn>
                        </p:par>
                      </p:childTnLst>
                    </p:cTn>
                  </p:par>
                  <p:par>
                    <p:cTn id="177" fill="hold">
                      <p:stCondLst>
                        <p:cond delay="indefinite"/>
                      </p:stCondLst>
                      <p:childTnLst>
                        <p:par>
                          <p:cTn id="178" fill="hold">
                            <p:stCondLst>
                              <p:cond delay="0"/>
                            </p:stCondLst>
                            <p:childTnLst>
                              <p:par>
                                <p:cTn id="179" presetID="4" presetClass="entr" presetSubtype="32" fill="hold" nodeType="clickEffect">
                                  <p:stCondLst>
                                    <p:cond delay="0"/>
                                  </p:stCondLst>
                                  <p:childTnLst>
                                    <p:set>
                                      <p:cBhvr>
                                        <p:cTn id="180" dur="1" fill="hold">
                                          <p:stCondLst>
                                            <p:cond delay="0"/>
                                          </p:stCondLst>
                                        </p:cTn>
                                        <p:tgtEl>
                                          <p:spTgt spid="210"/>
                                        </p:tgtEl>
                                        <p:attrNameLst>
                                          <p:attrName>style.visibility</p:attrName>
                                        </p:attrNameLst>
                                      </p:cBhvr>
                                      <p:to>
                                        <p:strVal val="visible"/>
                                      </p:to>
                                    </p:set>
                                    <p:animEffect transition="in" filter="box(out)">
                                      <p:cBhvr>
                                        <p:cTn id="181" dur="500"/>
                                        <p:tgtEl>
                                          <p:spTgt spid="210"/>
                                        </p:tgtEl>
                                      </p:cBhvr>
                                    </p:animEffect>
                                  </p:childTnLst>
                                  <p:subTnLst>
                                    <p:audio>
                                      <p:cMediaNode>
                                        <p:cTn display="0" masterRel="sameClick">
                                          <p:stCondLst>
                                            <p:cond evt="begin" delay="0">
                                              <p:tn val="179"/>
                                            </p:cond>
                                          </p:stCondLst>
                                          <p:endCondLst>
                                            <p:cond evt="onStopAudio" delay="0">
                                              <p:tgtEl>
                                                <p:sldTgt/>
                                              </p:tgtEl>
                                            </p:cond>
                                          </p:endCondLst>
                                        </p:cTn>
                                        <p:tgtEl>
                                          <p:sndTgt r:embed="rId2" name="CAMERA.WAV"/>
                                        </p:tgtEl>
                                      </p:cMediaNode>
                                    </p:audio>
                                  </p:subTnLst>
                                </p:cTn>
                              </p:par>
                            </p:childTnLst>
                          </p:cTn>
                        </p:par>
                      </p:childTnLst>
                    </p:cTn>
                  </p:par>
                  <p:par>
                    <p:cTn id="182" fill="hold">
                      <p:stCondLst>
                        <p:cond delay="indefinite"/>
                      </p:stCondLst>
                      <p:childTnLst>
                        <p:par>
                          <p:cTn id="183" fill="hold">
                            <p:stCondLst>
                              <p:cond delay="0"/>
                            </p:stCondLst>
                            <p:childTnLst>
                              <p:par>
                                <p:cTn id="184" presetID="4" presetClass="entr" presetSubtype="32" fill="hold" nodeType="clickEffect">
                                  <p:stCondLst>
                                    <p:cond delay="0"/>
                                  </p:stCondLst>
                                  <p:childTnLst>
                                    <p:set>
                                      <p:cBhvr>
                                        <p:cTn id="185" dur="1" fill="hold">
                                          <p:stCondLst>
                                            <p:cond delay="0"/>
                                          </p:stCondLst>
                                        </p:cTn>
                                        <p:tgtEl>
                                          <p:spTgt spid="214"/>
                                        </p:tgtEl>
                                        <p:attrNameLst>
                                          <p:attrName>style.visibility</p:attrName>
                                        </p:attrNameLst>
                                      </p:cBhvr>
                                      <p:to>
                                        <p:strVal val="visible"/>
                                      </p:to>
                                    </p:set>
                                    <p:animEffect transition="in" filter="box(out)">
                                      <p:cBhvr>
                                        <p:cTn id="186" dur="500"/>
                                        <p:tgtEl>
                                          <p:spTgt spid="214"/>
                                        </p:tgtEl>
                                      </p:cBhvr>
                                    </p:animEffect>
                                  </p:childTnLst>
                                  <p:subTnLst>
                                    <p:audio>
                                      <p:cMediaNode>
                                        <p:cTn display="0" masterRel="sameClick">
                                          <p:stCondLst>
                                            <p:cond evt="begin" delay="0">
                                              <p:tn val="184"/>
                                            </p:cond>
                                          </p:stCondLst>
                                          <p:endCondLst>
                                            <p:cond evt="onStopAudio" delay="0">
                                              <p:tgtEl>
                                                <p:sldTgt/>
                                              </p:tgtEl>
                                            </p:cond>
                                          </p:endCondLst>
                                        </p:cTn>
                                        <p:tgtEl>
                                          <p:sndTgt r:embed="rId2" name="CAMERA.WAV"/>
                                        </p:tgtEl>
                                      </p:cMediaNode>
                                    </p:audio>
                                  </p:subTnLst>
                                </p:cTn>
                              </p:par>
                            </p:childTnLst>
                          </p:cTn>
                        </p:par>
                      </p:childTnLst>
                    </p:cTn>
                  </p:par>
                  <p:par>
                    <p:cTn id="187" fill="hold">
                      <p:stCondLst>
                        <p:cond delay="indefinite"/>
                      </p:stCondLst>
                      <p:childTnLst>
                        <p:par>
                          <p:cTn id="188" fill="hold">
                            <p:stCondLst>
                              <p:cond delay="0"/>
                            </p:stCondLst>
                            <p:childTnLst>
                              <p:par>
                                <p:cTn id="189" presetID="4" presetClass="entr" presetSubtype="32" fill="hold" nodeType="clickEffect">
                                  <p:stCondLst>
                                    <p:cond delay="0"/>
                                  </p:stCondLst>
                                  <p:childTnLst>
                                    <p:set>
                                      <p:cBhvr>
                                        <p:cTn id="190" dur="1" fill="hold">
                                          <p:stCondLst>
                                            <p:cond delay="0"/>
                                          </p:stCondLst>
                                        </p:cTn>
                                        <p:tgtEl>
                                          <p:spTgt spid="218"/>
                                        </p:tgtEl>
                                        <p:attrNameLst>
                                          <p:attrName>style.visibility</p:attrName>
                                        </p:attrNameLst>
                                      </p:cBhvr>
                                      <p:to>
                                        <p:strVal val="visible"/>
                                      </p:to>
                                    </p:set>
                                    <p:animEffect transition="in" filter="box(out)">
                                      <p:cBhvr>
                                        <p:cTn id="191" dur="500"/>
                                        <p:tgtEl>
                                          <p:spTgt spid="218"/>
                                        </p:tgtEl>
                                      </p:cBhvr>
                                    </p:animEffect>
                                  </p:childTnLst>
                                  <p:subTnLst>
                                    <p:audio>
                                      <p:cMediaNode>
                                        <p:cTn display="0" masterRel="sameClick">
                                          <p:stCondLst>
                                            <p:cond evt="begin" delay="0">
                                              <p:tn val="189"/>
                                            </p:cond>
                                          </p:stCondLst>
                                          <p:endCondLst>
                                            <p:cond evt="onStopAudio" delay="0">
                                              <p:tgtEl>
                                                <p:sldTgt/>
                                              </p:tgtEl>
                                            </p:cond>
                                          </p:endCondLst>
                                        </p:cTn>
                                        <p:tgtEl>
                                          <p:sndTgt r:embed="rId2" name="CAMERA.WAV"/>
                                        </p:tgtEl>
                                      </p:cMediaNode>
                                    </p:audio>
                                  </p:subTnLst>
                                </p:cTn>
                              </p:par>
                            </p:childTnLst>
                          </p:cTn>
                        </p:par>
                      </p:childTnLst>
                    </p:cTn>
                  </p:par>
                  <p:par>
                    <p:cTn id="192" fill="hold">
                      <p:stCondLst>
                        <p:cond delay="indefinite"/>
                      </p:stCondLst>
                      <p:childTnLst>
                        <p:par>
                          <p:cTn id="193" fill="hold">
                            <p:stCondLst>
                              <p:cond delay="0"/>
                            </p:stCondLst>
                            <p:childTnLst>
                              <p:par>
                                <p:cTn id="194" presetID="4" presetClass="entr" presetSubtype="32" fill="hold" nodeType="clickEffect">
                                  <p:stCondLst>
                                    <p:cond delay="0"/>
                                  </p:stCondLst>
                                  <p:childTnLst>
                                    <p:set>
                                      <p:cBhvr>
                                        <p:cTn id="195" dur="1" fill="hold">
                                          <p:stCondLst>
                                            <p:cond delay="0"/>
                                          </p:stCondLst>
                                        </p:cTn>
                                        <p:tgtEl>
                                          <p:spTgt spid="222"/>
                                        </p:tgtEl>
                                        <p:attrNameLst>
                                          <p:attrName>style.visibility</p:attrName>
                                        </p:attrNameLst>
                                      </p:cBhvr>
                                      <p:to>
                                        <p:strVal val="visible"/>
                                      </p:to>
                                    </p:set>
                                    <p:animEffect transition="in" filter="box(out)">
                                      <p:cBhvr>
                                        <p:cTn id="196" dur="500"/>
                                        <p:tgtEl>
                                          <p:spTgt spid="222"/>
                                        </p:tgtEl>
                                      </p:cBhvr>
                                    </p:animEffect>
                                  </p:childTnLst>
                                  <p:subTnLst>
                                    <p:audio>
                                      <p:cMediaNode>
                                        <p:cTn display="0" masterRel="sameClick">
                                          <p:stCondLst>
                                            <p:cond evt="begin" delay="0">
                                              <p:tn val="194"/>
                                            </p:cond>
                                          </p:stCondLst>
                                          <p:endCondLst>
                                            <p:cond evt="onStopAudio" delay="0">
                                              <p:tgtEl>
                                                <p:sldTgt/>
                                              </p:tgtEl>
                                            </p:cond>
                                          </p:endCondLst>
                                        </p:cTn>
                                        <p:tgtEl>
                                          <p:sndTgt r:embed="rId2" name="CAMERA.WAV"/>
                                        </p:tgtEl>
                                      </p:cMediaNode>
                                    </p:audio>
                                  </p:subTnLst>
                                </p:cTn>
                              </p:par>
                            </p:childTnLst>
                          </p:cTn>
                        </p:par>
                      </p:childTnLst>
                    </p:cTn>
                  </p:par>
                  <p:par>
                    <p:cTn id="197" fill="hold">
                      <p:stCondLst>
                        <p:cond delay="indefinite"/>
                      </p:stCondLst>
                      <p:childTnLst>
                        <p:par>
                          <p:cTn id="198" fill="hold">
                            <p:stCondLst>
                              <p:cond delay="0"/>
                            </p:stCondLst>
                            <p:childTnLst>
                              <p:par>
                                <p:cTn id="199" presetID="4" presetClass="entr" presetSubtype="32" fill="hold" nodeType="clickEffect">
                                  <p:stCondLst>
                                    <p:cond delay="0"/>
                                  </p:stCondLst>
                                  <p:childTnLst>
                                    <p:set>
                                      <p:cBhvr>
                                        <p:cTn id="200" dur="1" fill="hold">
                                          <p:stCondLst>
                                            <p:cond delay="0"/>
                                          </p:stCondLst>
                                        </p:cTn>
                                        <p:tgtEl>
                                          <p:spTgt spid="226"/>
                                        </p:tgtEl>
                                        <p:attrNameLst>
                                          <p:attrName>style.visibility</p:attrName>
                                        </p:attrNameLst>
                                      </p:cBhvr>
                                      <p:to>
                                        <p:strVal val="visible"/>
                                      </p:to>
                                    </p:set>
                                    <p:animEffect transition="in" filter="box(out)">
                                      <p:cBhvr>
                                        <p:cTn id="201" dur="500"/>
                                        <p:tgtEl>
                                          <p:spTgt spid="226"/>
                                        </p:tgtEl>
                                      </p:cBhvr>
                                    </p:animEffect>
                                  </p:childTnLst>
                                  <p:subTnLst>
                                    <p:audio>
                                      <p:cMediaNode>
                                        <p:cTn display="0" masterRel="sameClick">
                                          <p:stCondLst>
                                            <p:cond evt="begin" delay="0">
                                              <p:tn val="199"/>
                                            </p:cond>
                                          </p:stCondLst>
                                          <p:endCondLst>
                                            <p:cond evt="onStopAudio" delay="0">
                                              <p:tgtEl>
                                                <p:sldTgt/>
                                              </p:tgtEl>
                                            </p:cond>
                                          </p:endCondLst>
                                        </p:cTn>
                                        <p:tgtEl>
                                          <p:sndTgt r:embed="rId2" name="CAMERA.WAV"/>
                                        </p:tgtEl>
                                      </p:cMediaNode>
                                    </p:audio>
                                  </p:subTnLst>
                                </p:cTn>
                              </p:par>
                            </p:childTnLst>
                          </p:cTn>
                        </p:par>
                      </p:childTnLst>
                    </p:cTn>
                  </p:par>
                  <p:par>
                    <p:cTn id="202" fill="hold">
                      <p:stCondLst>
                        <p:cond delay="indefinite"/>
                      </p:stCondLst>
                      <p:childTnLst>
                        <p:par>
                          <p:cTn id="203" fill="hold">
                            <p:stCondLst>
                              <p:cond delay="0"/>
                            </p:stCondLst>
                            <p:childTnLst>
                              <p:par>
                                <p:cTn id="204" presetID="4" presetClass="entr" presetSubtype="32" fill="hold" nodeType="clickEffect">
                                  <p:stCondLst>
                                    <p:cond delay="0"/>
                                  </p:stCondLst>
                                  <p:childTnLst>
                                    <p:set>
                                      <p:cBhvr>
                                        <p:cTn id="205" dur="1" fill="hold">
                                          <p:stCondLst>
                                            <p:cond delay="0"/>
                                          </p:stCondLst>
                                        </p:cTn>
                                        <p:tgtEl>
                                          <p:spTgt spid="230"/>
                                        </p:tgtEl>
                                        <p:attrNameLst>
                                          <p:attrName>style.visibility</p:attrName>
                                        </p:attrNameLst>
                                      </p:cBhvr>
                                      <p:to>
                                        <p:strVal val="visible"/>
                                      </p:to>
                                    </p:set>
                                    <p:animEffect transition="in" filter="box(out)">
                                      <p:cBhvr>
                                        <p:cTn id="206" dur="500"/>
                                        <p:tgtEl>
                                          <p:spTgt spid="230"/>
                                        </p:tgtEl>
                                      </p:cBhvr>
                                    </p:animEffect>
                                  </p:childTnLst>
                                  <p:subTnLst>
                                    <p:audio>
                                      <p:cMediaNode>
                                        <p:cTn display="0" masterRel="sameClick">
                                          <p:stCondLst>
                                            <p:cond evt="begin" delay="0">
                                              <p:tn val="204"/>
                                            </p:cond>
                                          </p:stCondLst>
                                          <p:endCondLst>
                                            <p:cond evt="onStopAudio" delay="0">
                                              <p:tgtEl>
                                                <p:sldTgt/>
                                              </p:tgtEl>
                                            </p:cond>
                                          </p:endCondLst>
                                        </p:cTn>
                                        <p:tgtEl>
                                          <p:sndTgt r:embed="rId2" name="CAMERA.WAV"/>
                                        </p:tgtEl>
                                      </p:cMediaNode>
                                    </p:audio>
                                  </p:subTnLst>
                                </p:cTn>
                              </p:par>
                            </p:childTnLst>
                          </p:cTn>
                        </p:par>
                      </p:childTnLst>
                    </p:cTn>
                  </p:par>
                  <p:par>
                    <p:cTn id="207" fill="hold">
                      <p:stCondLst>
                        <p:cond delay="indefinite"/>
                      </p:stCondLst>
                      <p:childTnLst>
                        <p:par>
                          <p:cTn id="208" fill="hold">
                            <p:stCondLst>
                              <p:cond delay="0"/>
                            </p:stCondLst>
                            <p:childTnLst>
                              <p:par>
                                <p:cTn id="209" presetID="4" presetClass="entr" presetSubtype="32" fill="hold" grpId="0" nodeType="clickEffect">
                                  <p:stCondLst>
                                    <p:cond delay="0"/>
                                  </p:stCondLst>
                                  <p:childTnLst>
                                    <p:set>
                                      <p:cBhvr>
                                        <p:cTn id="210" dur="1" fill="hold">
                                          <p:stCondLst>
                                            <p:cond delay="0"/>
                                          </p:stCondLst>
                                        </p:cTn>
                                        <p:tgtEl>
                                          <p:spTgt spid="193"/>
                                        </p:tgtEl>
                                        <p:attrNameLst>
                                          <p:attrName>style.visibility</p:attrName>
                                        </p:attrNameLst>
                                      </p:cBhvr>
                                      <p:to>
                                        <p:strVal val="visible"/>
                                      </p:to>
                                    </p:set>
                                    <p:animEffect transition="in" filter="box(out)">
                                      <p:cBhvr>
                                        <p:cTn id="211" dur="500"/>
                                        <p:tgtEl>
                                          <p:spTgt spid="193"/>
                                        </p:tgtEl>
                                      </p:cBhvr>
                                    </p:animEffect>
                                  </p:childTnLst>
                                  <p:subTnLst>
                                    <p:audio>
                                      <p:cMediaNode>
                                        <p:cTn display="0" masterRel="sameClick">
                                          <p:stCondLst>
                                            <p:cond evt="begin" delay="0">
                                              <p:tn val="20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utoUpdateAnimBg="0"/>
      <p:bldP spid="171" grpId="0" build="p" autoUpdateAnimBg="0"/>
      <p:bldP spid="172" grpId="0" build="p" autoUpdateAnimBg="0" rev="1"/>
      <p:bldP spid="175" grpId="0" autoUpdateAnimBg="0"/>
      <p:bldP spid="19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597647" y="152166"/>
            <a:ext cx="4023360" cy="429065"/>
          </a:xfrm>
        </p:spPr>
        <p:txBody>
          <a:bodyPr>
            <a:normAutofit fontScale="90000"/>
          </a:bodyPr>
          <a:lstStyle/>
          <a:p>
            <a:r>
              <a:rPr lang="zh-CN" altLang="en-US" b="1"/>
              <a:t>拓扑排序真题解析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371285"/>
            <a:ext cx="6542104" cy="5679628"/>
          </a:xfrm>
        </p:spPr>
        <p:txBody>
          <a:bodyPr/>
          <a:lstStyle/>
          <a:p>
            <a:r>
              <a:rPr lang="en-US" altLang="zh-CN" sz="2400" b="1" cap="none"/>
              <a:t>210. Course Schedule II</a:t>
            </a:r>
            <a:endParaRPr lang="zh-CN" altLang="en-US" cap="none"/>
          </a:p>
        </p:txBody>
      </p:sp>
      <p:pic>
        <p:nvPicPr>
          <p:cNvPr id="4" name="图片 3">
            <a:extLst>
              <a:ext uri="{FF2B5EF4-FFF2-40B4-BE49-F238E27FC236}">
                <a16:creationId xmlns:a16="http://schemas.microsoft.com/office/drawing/2014/main" id="{A52AB2A3-B19B-47FF-80D4-3B0F40F82F09}"/>
              </a:ext>
            </a:extLst>
          </p:cNvPr>
          <p:cNvPicPr>
            <a:picLocks noChangeAspect="1"/>
          </p:cNvPicPr>
          <p:nvPr/>
        </p:nvPicPr>
        <p:blipFill>
          <a:blip r:embed="rId2"/>
          <a:stretch>
            <a:fillRect/>
          </a:stretch>
        </p:blipFill>
        <p:spPr>
          <a:xfrm>
            <a:off x="1239769" y="807087"/>
            <a:ext cx="9359971" cy="4803438"/>
          </a:xfrm>
          <a:prstGeom prst="rect">
            <a:avLst/>
          </a:prstGeom>
        </p:spPr>
      </p:pic>
      <p:pic>
        <p:nvPicPr>
          <p:cNvPr id="5" name="图片 4">
            <a:extLst>
              <a:ext uri="{FF2B5EF4-FFF2-40B4-BE49-F238E27FC236}">
                <a16:creationId xmlns:a16="http://schemas.microsoft.com/office/drawing/2014/main" id="{30973E27-4646-4651-8FD7-E3DCD459AC85}"/>
              </a:ext>
            </a:extLst>
          </p:cNvPr>
          <p:cNvPicPr>
            <a:picLocks noChangeAspect="1"/>
          </p:cNvPicPr>
          <p:nvPr/>
        </p:nvPicPr>
        <p:blipFill>
          <a:blip r:embed="rId3"/>
          <a:stretch>
            <a:fillRect/>
          </a:stretch>
        </p:blipFill>
        <p:spPr>
          <a:xfrm>
            <a:off x="1239769" y="5610524"/>
            <a:ext cx="9359971" cy="1032514"/>
          </a:xfrm>
          <a:prstGeom prst="rect">
            <a:avLst/>
          </a:prstGeom>
        </p:spPr>
      </p:pic>
    </p:spTree>
    <p:extLst>
      <p:ext uri="{BB962C8B-B14F-4D97-AF65-F5344CB8AC3E}">
        <p14:creationId xmlns:p14="http://schemas.microsoft.com/office/powerpoint/2010/main" val="208055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拓扑排序（邻接矩阵法）</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dirty="0"/>
              <a:t>210. Course Schedule II</a:t>
            </a:r>
            <a:endParaRPr lang="zh-CN" altLang="en-US" sz="2400" cap="none" dirty="0"/>
          </a:p>
        </p:txBody>
      </p:sp>
      <p:sp>
        <p:nvSpPr>
          <p:cNvPr id="4" name="矩形 3">
            <a:extLst>
              <a:ext uri="{FF2B5EF4-FFF2-40B4-BE49-F238E27FC236}">
                <a16:creationId xmlns:a16="http://schemas.microsoft.com/office/drawing/2014/main" id="{9D0ABC2C-6C41-447D-B326-81E657003351}"/>
              </a:ext>
            </a:extLst>
          </p:cNvPr>
          <p:cNvSpPr/>
          <p:nvPr/>
        </p:nvSpPr>
        <p:spPr>
          <a:xfrm>
            <a:off x="-1" y="669989"/>
            <a:ext cx="6274817" cy="7294305"/>
          </a:xfrm>
          <a:prstGeom prst="rect">
            <a:avLst/>
          </a:prstGeom>
        </p:spPr>
        <p:txBody>
          <a:bodyPr wrap="square">
            <a:spAutoFit/>
          </a:bodyPr>
          <a:lstStyle/>
          <a:p>
            <a:r>
              <a:rPr lang="zh-CN" altLang="en-US" b="1" dirty="0">
                <a:latin typeface="Albertus Medium" panose="020E0602030304020304" pitchFamily="34" charset="0"/>
              </a:rPr>
              <a:t>解法一：</a:t>
            </a:r>
            <a:r>
              <a:rPr lang="zh-CN" altLang="en-US" b="1" dirty="0">
                <a:solidFill>
                  <a:srgbClr val="0000CC"/>
                </a:solidFill>
                <a:latin typeface="Albertus Medium" panose="020E0602030304020304" pitchFamily="34" charset="0"/>
              </a:rPr>
              <a:t>拓扑排序（邻接矩阵法）</a:t>
            </a:r>
            <a:r>
              <a:rPr lang="zh-CN" altLang="en-US" b="1" dirty="0">
                <a:latin typeface="Albertus Medium" panose="020E0602030304020304" pitchFamily="34" charset="0"/>
              </a:rPr>
              <a:t>（时间复杂度</a:t>
            </a:r>
            <a:r>
              <a:rPr lang="en-US" altLang="zh-CN" b="1" dirty="0">
                <a:latin typeface="Albertus Medium" panose="020E0602030304020304" pitchFamily="34" charset="0"/>
              </a:rPr>
              <a:t>O(n^2)</a:t>
            </a:r>
            <a:r>
              <a:rPr lang="zh-CN" altLang="en-US" b="1" dirty="0">
                <a:latin typeface="Albertus Medium" panose="020E0602030304020304" pitchFamily="34" charset="0"/>
              </a:rPr>
              <a:t>，空间复杂度</a:t>
            </a:r>
            <a:r>
              <a:rPr lang="en-US" altLang="zh-CN" b="1" dirty="0">
                <a:latin typeface="Albertus Medium" panose="020E0602030304020304" pitchFamily="34" charset="0"/>
              </a:rPr>
              <a:t>O(n^2)</a:t>
            </a:r>
            <a:r>
              <a:rPr lang="zh-CN" altLang="en-US" b="1" dirty="0">
                <a:latin typeface="Albertus Medium" panose="020E0602030304020304" pitchFamily="34" charset="0"/>
              </a:rPr>
              <a:t>）</a:t>
            </a:r>
          </a:p>
          <a:p>
            <a:r>
              <a:rPr lang="zh-CN" altLang="en-US" b="1" dirty="0">
                <a:solidFill>
                  <a:srgbClr val="00B050"/>
                </a:solidFill>
                <a:latin typeface="Albertus Medium" panose="020E0602030304020304" pitchFamily="34" charset="0"/>
              </a:rPr>
              <a:t>优点</a:t>
            </a:r>
            <a:r>
              <a:rPr lang="zh-CN" altLang="en-US" b="1" dirty="0">
                <a:latin typeface="Albertus Medium" panose="020E0602030304020304" pitchFamily="34" charset="0"/>
              </a:rPr>
              <a:t>：直观；</a:t>
            </a:r>
            <a:r>
              <a:rPr lang="zh-CN" altLang="en-US" b="1" dirty="0">
                <a:solidFill>
                  <a:srgbClr val="FF3300"/>
                </a:solidFill>
                <a:latin typeface="Albertus Medium" panose="020E0602030304020304" pitchFamily="34" charset="0"/>
              </a:rPr>
              <a:t>缺点</a:t>
            </a:r>
            <a:r>
              <a:rPr lang="zh-CN" altLang="en-US" b="1" dirty="0">
                <a:latin typeface="Albertus Medium" panose="020E0602030304020304" pitchFamily="34" charset="0"/>
              </a:rPr>
              <a:t>：浪费空间（针对稀疏矩阵</a:t>
            </a:r>
            <a:r>
              <a:rPr lang="en-US" altLang="zh-CN" b="1" dirty="0">
                <a:latin typeface="Albertus Medium" panose="020E0602030304020304" pitchFamily="34" charset="0"/>
              </a:rPr>
              <a:t>[</a:t>
            </a:r>
            <a:r>
              <a:rPr lang="zh-CN" altLang="en-US" b="1" dirty="0">
                <a:latin typeface="Albertus Medium" panose="020E0602030304020304" pitchFamily="34" charset="0"/>
              </a:rPr>
              <a:t>边的数目少</a:t>
            </a:r>
            <a:r>
              <a:rPr lang="en-US" altLang="zh-CN" b="1" dirty="0">
                <a:latin typeface="Albertus Medium" panose="020E0602030304020304" pitchFamily="34" charset="0"/>
              </a:rPr>
              <a:t>]</a:t>
            </a:r>
            <a:r>
              <a:rPr lang="zh-CN" altLang="en-US" b="1" dirty="0">
                <a:latin typeface="Albertus Medium" panose="020E0602030304020304" pitchFamily="34" charset="0"/>
              </a:rPr>
              <a:t>）</a:t>
            </a:r>
          </a:p>
          <a:p>
            <a:r>
              <a:rPr lang="zh-CN" altLang="en-US" b="1" dirty="0">
                <a:latin typeface="Albertus Medium" panose="020E0602030304020304" pitchFamily="34" charset="0"/>
              </a:rPr>
              <a:t>输入：</a:t>
            </a:r>
            <a:r>
              <a:rPr lang="en-US" altLang="zh-CN" b="1" dirty="0" err="1">
                <a:latin typeface="Albertus Medium" panose="020E0602030304020304" pitchFamily="34" charset="0"/>
              </a:rPr>
              <a:t>numCourses</a:t>
            </a:r>
            <a:r>
              <a:rPr lang="zh-CN" altLang="en-US" b="1" dirty="0">
                <a:latin typeface="Albertus Medium" panose="020E0602030304020304" pitchFamily="34" charset="0"/>
              </a:rPr>
              <a:t>：</a:t>
            </a:r>
            <a:r>
              <a:rPr lang="en-US" altLang="zh-CN" b="1" dirty="0">
                <a:latin typeface="Albertus Medium" panose="020E0602030304020304" pitchFamily="34" charset="0"/>
              </a:rPr>
              <a:t>4</a:t>
            </a:r>
            <a:r>
              <a:rPr lang="zh-CN" altLang="en-US" b="1" dirty="0">
                <a:latin typeface="Albertus Medium" panose="020E0602030304020304" pitchFamily="34" charset="0"/>
              </a:rPr>
              <a:t>，</a:t>
            </a:r>
            <a:r>
              <a:rPr lang="en-US" altLang="zh-CN" b="1" dirty="0">
                <a:latin typeface="Albertus Medium" panose="020E0602030304020304" pitchFamily="34" charset="0"/>
              </a:rPr>
              <a:t>prerequisites</a:t>
            </a:r>
            <a:r>
              <a:rPr lang="zh-CN" altLang="en-US" b="1" dirty="0">
                <a:latin typeface="Albertus Medium" panose="020E0602030304020304" pitchFamily="34" charset="0"/>
              </a:rPr>
              <a:t>：</a:t>
            </a:r>
            <a:r>
              <a:rPr lang="en-US" altLang="zh-CN" b="1" dirty="0">
                <a:latin typeface="Albertus Medium" panose="020E0602030304020304" pitchFamily="34" charset="0"/>
              </a:rPr>
              <a:t>[[1,0],[2,0],[3,1],[3,2]]</a:t>
            </a:r>
          </a:p>
          <a:p>
            <a:r>
              <a:rPr lang="en-US" altLang="zh-CN" b="1" dirty="0">
                <a:latin typeface="Albertus Medium" panose="020E0602030304020304" pitchFamily="34" charset="0"/>
              </a:rPr>
              <a:t>0 </a:t>
            </a:r>
            <a:r>
              <a:rPr lang="zh-CN" altLang="en-US" b="1" dirty="0">
                <a:latin typeface="Albertus Medium" panose="020E0602030304020304" pitchFamily="34" charset="0"/>
              </a:rPr>
              <a:t>有向图</a:t>
            </a:r>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r>
              <a:rPr lang="en-US" altLang="zh-CN" b="1" dirty="0">
                <a:latin typeface="Albertus Medium" panose="020E0602030304020304" pitchFamily="34" charset="0"/>
              </a:rPr>
              <a:t>1 </a:t>
            </a:r>
            <a:r>
              <a:rPr lang="zh-CN" altLang="en-US" b="1" dirty="0">
                <a:latin typeface="Albertus Medium" panose="020E0602030304020304" pitchFamily="34" charset="0"/>
              </a:rPr>
              <a:t>建立邻接矩阵（只需要针对出度填充数据）</a:t>
            </a:r>
            <a:r>
              <a:rPr lang="en-US" altLang="zh-CN" b="1" dirty="0" err="1">
                <a:latin typeface="Albertus Medium" panose="020E0602030304020304" pitchFamily="34" charset="0"/>
              </a:rPr>
              <a:t>adjacentMatrix</a:t>
            </a:r>
            <a:r>
              <a:rPr lang="zh-CN" altLang="en-US" b="1" dirty="0">
                <a:latin typeface="Albertus Medium" panose="020E0602030304020304" pitchFamily="34" charset="0"/>
              </a:rPr>
              <a:t>：</a:t>
            </a:r>
          </a:p>
          <a:p>
            <a:r>
              <a:rPr lang="zh-CN" altLang="en-US" b="1" dirty="0">
                <a:latin typeface="Albertus Medium" panose="020E0602030304020304" pitchFamily="34" charset="0"/>
              </a:rPr>
              <a:t>每一行，表示某个元素的出度列表；每一列，表示某个元素的入度列表。</a:t>
            </a: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en-US" altLang="zh-CN" b="1" dirty="0">
              <a:latin typeface="Albertus Medium" panose="020E0602030304020304" pitchFamily="34" charset="0"/>
            </a:endParaRPr>
          </a:p>
          <a:p>
            <a:endParaRPr lang="zh-CN" altLang="en-US" b="1" dirty="0">
              <a:latin typeface="Albertus Medium" panose="020E0602030304020304" pitchFamily="34" charset="0"/>
            </a:endParaRPr>
          </a:p>
        </p:txBody>
      </p:sp>
      <p:sp>
        <p:nvSpPr>
          <p:cNvPr id="5" name="Rectangle 2">
            <a:extLst>
              <a:ext uri="{FF2B5EF4-FFF2-40B4-BE49-F238E27FC236}">
                <a16:creationId xmlns:a16="http://schemas.microsoft.com/office/drawing/2014/main" id="{AC674503-3503-4ED1-8A21-14B989FBE465}"/>
              </a:ext>
            </a:extLst>
          </p:cNvPr>
          <p:cNvSpPr>
            <a:spLocks noChangeArrowheads="1"/>
          </p:cNvSpPr>
          <p:nvPr/>
        </p:nvSpPr>
        <p:spPr bwMode="auto">
          <a:xfrm>
            <a:off x="1069144" y="19265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15183B87-C592-46BB-9BEB-6658C0D438B7}"/>
              </a:ext>
            </a:extLst>
          </p:cNvPr>
          <p:cNvGraphicFramePr>
            <a:graphicFrameLocks noChangeAspect="1"/>
          </p:cNvGraphicFramePr>
          <p:nvPr>
            <p:extLst>
              <p:ext uri="{D42A27DB-BD31-4B8C-83A1-F6EECF244321}">
                <p14:modId xmlns:p14="http://schemas.microsoft.com/office/powerpoint/2010/main" val="4221746009"/>
              </p:ext>
            </p:extLst>
          </p:nvPr>
        </p:nvGraphicFramePr>
        <p:xfrm>
          <a:off x="2136693" y="2000122"/>
          <a:ext cx="1838325" cy="1114425"/>
        </p:xfrm>
        <a:graphic>
          <a:graphicData uri="http://schemas.openxmlformats.org/presentationml/2006/ole">
            <mc:AlternateContent xmlns:mc="http://schemas.openxmlformats.org/markup-compatibility/2006">
              <mc:Choice xmlns:v="urn:schemas-microsoft-com:vml" Requires="v">
                <p:oleObj name="Visio" r:id="rId2" imgW="1834713" imgH="1114630" progId="Visio.Drawing.11">
                  <p:embed/>
                </p:oleObj>
              </mc:Choice>
              <mc:Fallback>
                <p:oleObj name="Visio" r:id="rId2" imgW="1834713" imgH="111463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693" y="2000122"/>
                        <a:ext cx="183832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descr="D:\QQInfo\343928579\Image\C2C\9$69_5)C3VJ])@ZFMG7S%1G.png">
            <a:extLst>
              <a:ext uri="{FF2B5EF4-FFF2-40B4-BE49-F238E27FC236}">
                <a16:creationId xmlns:a16="http://schemas.microsoft.com/office/drawing/2014/main" id="{D11137EE-D010-45DF-AF46-38EDCACB9E8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11579" y="3834898"/>
            <a:ext cx="3088555" cy="3023102"/>
          </a:xfrm>
          <a:prstGeom prst="rect">
            <a:avLst/>
          </a:prstGeom>
          <a:noFill/>
          <a:ln>
            <a:noFill/>
          </a:ln>
        </p:spPr>
      </p:pic>
      <p:sp>
        <p:nvSpPr>
          <p:cNvPr id="8" name="文本框 7">
            <a:extLst>
              <a:ext uri="{FF2B5EF4-FFF2-40B4-BE49-F238E27FC236}">
                <a16:creationId xmlns:a16="http://schemas.microsoft.com/office/drawing/2014/main" id="{068C57F7-3F92-431C-A1EB-0F7CE3E9004A}"/>
              </a:ext>
            </a:extLst>
          </p:cNvPr>
          <p:cNvSpPr txBox="1"/>
          <p:nvPr/>
        </p:nvSpPr>
        <p:spPr>
          <a:xfrm>
            <a:off x="6096000" y="18185"/>
            <a:ext cx="6096000" cy="11849398"/>
          </a:xfrm>
          <a:prstGeom prst="rect">
            <a:avLst/>
          </a:prstGeom>
          <a:noFill/>
        </p:spPr>
        <p:txBody>
          <a:bodyPr wrap="square" rtlCol="0">
            <a:spAutoFit/>
          </a:bodyPr>
          <a:lstStyle/>
          <a:p>
            <a:r>
              <a:rPr lang="en-US" altLang="zh-CN" sz="1700" b="1" dirty="0">
                <a:latin typeface="Albertus Medium" panose="020E0602030304020304" pitchFamily="34" charset="0"/>
              </a:rPr>
              <a:t>2 </a:t>
            </a:r>
            <a:r>
              <a:rPr lang="zh-CN" altLang="en-US" sz="1700" b="1" dirty="0">
                <a:latin typeface="Albertus Medium" panose="020E0602030304020304" pitchFamily="34" charset="0"/>
              </a:rPr>
              <a:t>建立入度数组</a:t>
            </a:r>
            <a:r>
              <a:rPr lang="en-US" altLang="zh-CN" sz="1700" b="1" dirty="0">
                <a:latin typeface="Albertus Medium" panose="020E0602030304020304" pitchFamily="34" charset="0"/>
              </a:rPr>
              <a:t>indegree</a:t>
            </a:r>
          </a:p>
          <a:p>
            <a:endParaRPr lang="en-US" altLang="zh-CN" b="1" dirty="0"/>
          </a:p>
          <a:p>
            <a:endParaRPr lang="en-US" altLang="zh-CN" b="1" dirty="0"/>
          </a:p>
          <a:p>
            <a:r>
              <a:rPr lang="en-US" altLang="zh-CN" sz="1700" b="1" dirty="0">
                <a:latin typeface="Albertus Medium" panose="020E0602030304020304" pitchFamily="34" charset="0"/>
              </a:rPr>
              <a:t>3 </a:t>
            </a:r>
            <a:r>
              <a:rPr lang="zh-CN" altLang="en-US" sz="1700" b="1" dirty="0">
                <a:latin typeface="Albertus Medium" panose="020E0602030304020304" pitchFamily="34" charset="0"/>
              </a:rPr>
              <a:t>建立结果数组</a:t>
            </a:r>
            <a:r>
              <a:rPr lang="en-US" altLang="zh-CN" sz="1700" b="1" dirty="0" err="1">
                <a:latin typeface="Albertus Medium" panose="020E0602030304020304" pitchFamily="34" charset="0"/>
              </a:rPr>
              <a:t>resultArray</a:t>
            </a:r>
            <a:r>
              <a:rPr lang="zh-CN" altLang="en-US" sz="1700" b="1" dirty="0">
                <a:latin typeface="Albertus Medium" panose="020E0602030304020304" pitchFamily="34" charset="0"/>
              </a:rPr>
              <a:t>，以及记录存放有效元素数量的变量</a:t>
            </a:r>
            <a:r>
              <a:rPr lang="en-US" altLang="zh-CN" sz="1700" b="1" dirty="0" err="1">
                <a:latin typeface="Albertus Medium" panose="020E0602030304020304" pitchFamily="34" charset="0"/>
              </a:rPr>
              <a:t>currentAmount</a:t>
            </a:r>
            <a:r>
              <a:rPr lang="zh-CN" altLang="en-US" sz="1700" b="1" dirty="0">
                <a:latin typeface="Albertus Medium" panose="020E0602030304020304" pitchFamily="34" charset="0"/>
              </a:rPr>
              <a:t>（初始化为</a:t>
            </a:r>
            <a:r>
              <a:rPr lang="en-US" altLang="zh-CN" sz="1700" b="1" dirty="0">
                <a:latin typeface="Albertus Medium" panose="020E0602030304020304" pitchFamily="34" charset="0"/>
              </a:rPr>
              <a:t>0</a:t>
            </a:r>
            <a:r>
              <a:rPr lang="zh-CN" altLang="en-US" sz="1700" b="1" dirty="0">
                <a:latin typeface="Albertus Medium" panose="020E0602030304020304" pitchFamily="34" charset="0"/>
              </a:rPr>
              <a:t>）</a:t>
            </a:r>
            <a:endParaRPr lang="en-US" altLang="zh-CN" sz="1700" b="1" dirty="0">
              <a:latin typeface="Albertus Medium" panose="020E0602030304020304" pitchFamily="34" charset="0"/>
            </a:endParaRPr>
          </a:p>
          <a:p>
            <a:endParaRPr lang="en-US" altLang="zh-CN" sz="1600" b="1" dirty="0"/>
          </a:p>
          <a:p>
            <a:endParaRPr lang="en-US" altLang="zh-CN" sz="1600" b="1" dirty="0"/>
          </a:p>
          <a:p>
            <a:r>
              <a:rPr lang="en-US" altLang="zh-CN" sz="1700" b="1" dirty="0">
                <a:latin typeface="Albertus Medium" panose="020E0602030304020304" pitchFamily="34" charset="0"/>
              </a:rPr>
              <a:t>4 </a:t>
            </a:r>
            <a:r>
              <a:rPr lang="zh-CN" altLang="en-US" sz="1700" b="1" dirty="0">
                <a:latin typeface="Albertus Medium" panose="020E0602030304020304" pitchFamily="34" charset="0"/>
              </a:rPr>
              <a:t>创建队列</a:t>
            </a:r>
            <a:r>
              <a:rPr lang="en-US" altLang="zh-CN" sz="1700" b="1" dirty="0" err="1">
                <a:latin typeface="Albertus Medium" panose="020E0602030304020304" pitchFamily="34" charset="0"/>
              </a:rPr>
              <a:t>orderQueue</a:t>
            </a:r>
            <a:r>
              <a:rPr lang="zh-CN" altLang="en-US" sz="1700" b="1" dirty="0">
                <a:latin typeface="Albertus Medium" panose="020E0602030304020304" pitchFamily="34" charset="0"/>
              </a:rPr>
              <a:t>（用于查找拓扑排序结果），以及辅助变量</a:t>
            </a:r>
            <a:r>
              <a:rPr lang="en-US" altLang="zh-CN" sz="1700" b="1" dirty="0" err="1">
                <a:latin typeface="Albertus Medium" panose="020E0602030304020304" pitchFamily="34" charset="0"/>
              </a:rPr>
              <a:t>currentIndex</a:t>
            </a:r>
            <a:r>
              <a:rPr lang="zh-CN" altLang="en-US" sz="1700" b="1" dirty="0">
                <a:latin typeface="Albertus Medium" panose="020E0602030304020304" pitchFamily="34" charset="0"/>
              </a:rPr>
              <a:t>、</a:t>
            </a:r>
            <a:r>
              <a:rPr lang="en-US" altLang="zh-CN" sz="1700" b="1" dirty="0" err="1">
                <a:latin typeface="Albertus Medium" panose="020E0602030304020304" pitchFamily="34" charset="0"/>
              </a:rPr>
              <a:t>eachAmount</a:t>
            </a:r>
            <a:r>
              <a:rPr lang="zh-CN" altLang="en-US" sz="1700" b="1" dirty="0">
                <a:latin typeface="Albertus Medium" panose="020E0602030304020304" pitchFamily="34" charset="0"/>
              </a:rPr>
              <a:t>、</a:t>
            </a:r>
            <a:r>
              <a:rPr lang="en-US" altLang="zh-CN" sz="1700" b="1" dirty="0" err="1">
                <a:latin typeface="Albertus Medium" panose="020E0602030304020304" pitchFamily="34" charset="0"/>
              </a:rPr>
              <a:t>i</a:t>
            </a:r>
            <a:r>
              <a:rPr lang="zh-CN" altLang="en-US" sz="1700" b="1" dirty="0">
                <a:latin typeface="Albertus Medium" panose="020E0602030304020304" pitchFamily="34" charset="0"/>
              </a:rPr>
              <a:t>、</a:t>
            </a:r>
            <a:r>
              <a:rPr lang="en-US" altLang="zh-CN" sz="1700" b="1" dirty="0">
                <a:latin typeface="Albertus Medium" panose="020E0602030304020304" pitchFamily="34" charset="0"/>
              </a:rPr>
              <a:t>j</a:t>
            </a:r>
          </a:p>
          <a:p>
            <a:r>
              <a:rPr lang="en-US" altLang="zh-CN" sz="1700" b="1" dirty="0">
                <a:latin typeface="Albertus Medium" panose="020E0602030304020304" pitchFamily="34" charset="0"/>
              </a:rPr>
              <a:t>5 </a:t>
            </a:r>
            <a:r>
              <a:rPr lang="zh-CN" altLang="en-US" sz="1700" b="1" dirty="0">
                <a:solidFill>
                  <a:srgbClr val="9900CC"/>
                </a:solidFill>
                <a:latin typeface="Albertus Medium" panose="020E0602030304020304" pitchFamily="34" charset="0"/>
              </a:rPr>
              <a:t>将入度为</a:t>
            </a:r>
            <a:r>
              <a:rPr lang="en-US" altLang="zh-CN" sz="1700" b="1" dirty="0">
                <a:solidFill>
                  <a:srgbClr val="9900CC"/>
                </a:solidFill>
                <a:latin typeface="Albertus Medium" panose="020E0602030304020304" pitchFamily="34" charset="0"/>
              </a:rPr>
              <a:t>0</a:t>
            </a:r>
            <a:r>
              <a:rPr lang="zh-CN" altLang="en-US" sz="1700" b="1" dirty="0">
                <a:solidFill>
                  <a:srgbClr val="9900CC"/>
                </a:solidFill>
                <a:latin typeface="Albertus Medium" panose="020E0602030304020304" pitchFamily="34" charset="0"/>
              </a:rPr>
              <a:t>的元素下标入队列</a:t>
            </a:r>
            <a:endParaRPr lang="en-US" altLang="zh-CN" sz="1700" b="1" dirty="0">
              <a:solidFill>
                <a:srgbClr val="9900CC"/>
              </a:solidFill>
              <a:latin typeface="Albertus Medium" panose="020E0602030304020304" pitchFamily="34" charset="0"/>
            </a:endParaRPr>
          </a:p>
          <a:p>
            <a:r>
              <a:rPr lang="en-US" altLang="zh-CN" sz="1700" b="1" dirty="0">
                <a:latin typeface="Albertus Medium" panose="020E0602030304020304" pitchFamily="34" charset="0"/>
              </a:rPr>
              <a:t>6 </a:t>
            </a:r>
            <a:r>
              <a:rPr lang="zh-CN" altLang="zh-CN" sz="1700" b="1" dirty="0">
                <a:latin typeface="Albertus Medium" panose="020E0602030304020304" pitchFamily="34" charset="0"/>
              </a:rPr>
              <a:t>在队列非空的情况下，依次执行如下操作：</a:t>
            </a:r>
          </a:p>
          <a:p>
            <a:r>
              <a:rPr lang="en-US" altLang="zh-CN" sz="1700" b="1" dirty="0">
                <a:latin typeface="Albertus Medium" panose="020E0602030304020304" pitchFamily="34" charset="0"/>
              </a:rPr>
              <a:t>	6.1 </a:t>
            </a:r>
            <a:r>
              <a:rPr lang="zh-CN" altLang="zh-CN" sz="1700" b="1" dirty="0">
                <a:latin typeface="Albertus Medium" panose="020E0602030304020304" pitchFamily="34" charset="0"/>
              </a:rPr>
              <a:t>当前队列长度赋值给</a:t>
            </a:r>
            <a:r>
              <a:rPr lang="en-US" altLang="zh-CN" sz="1700" b="1" dirty="0" err="1">
                <a:latin typeface="Albertus Medium" panose="020E0602030304020304" pitchFamily="34" charset="0"/>
              </a:rPr>
              <a:t>eachAmount</a:t>
            </a:r>
            <a:endParaRPr lang="zh-CN" altLang="zh-CN" sz="1700" b="1" dirty="0">
              <a:latin typeface="Albertus Medium" panose="020E0602030304020304" pitchFamily="34" charset="0"/>
            </a:endParaRPr>
          </a:p>
          <a:p>
            <a:r>
              <a:rPr lang="en-US" altLang="zh-CN" sz="1700" b="1" dirty="0">
                <a:latin typeface="Albertus Medium" panose="020E0602030304020304" pitchFamily="34" charset="0"/>
              </a:rPr>
              <a:t>	6.2 </a:t>
            </a:r>
            <a:r>
              <a:rPr lang="zh-CN" altLang="zh-CN" sz="1700" b="1" dirty="0">
                <a:latin typeface="Albertus Medium" panose="020E0602030304020304" pitchFamily="34" charset="0"/>
              </a:rPr>
              <a:t>对当前队列中的每一个元素，依次执行如下操作：</a:t>
            </a:r>
          </a:p>
          <a:p>
            <a:r>
              <a:rPr lang="en-US" altLang="zh-CN" sz="1700" b="1" dirty="0">
                <a:latin typeface="Albertus Medium" panose="020E0602030304020304" pitchFamily="34" charset="0"/>
              </a:rPr>
              <a:t>		6.2.1 </a:t>
            </a:r>
            <a:r>
              <a:rPr lang="zh-CN" altLang="zh-CN" sz="1700" b="1" dirty="0">
                <a:latin typeface="Albertus Medium" panose="020E0602030304020304" pitchFamily="34" charset="0"/>
              </a:rPr>
              <a:t>队首元素出队列，并赋值给</a:t>
            </a:r>
            <a:r>
              <a:rPr lang="en-US" altLang="zh-CN" sz="1700" b="1" dirty="0" err="1">
                <a:latin typeface="Albertus Medium" panose="020E0602030304020304" pitchFamily="34" charset="0"/>
              </a:rPr>
              <a:t>currentIndex</a:t>
            </a:r>
            <a:endParaRPr lang="zh-CN" altLang="zh-CN" sz="1700" b="1" dirty="0">
              <a:latin typeface="Albertus Medium" panose="020E0602030304020304" pitchFamily="34" charset="0"/>
            </a:endParaRPr>
          </a:p>
          <a:p>
            <a:r>
              <a:rPr lang="en-US" altLang="zh-CN" sz="1700" b="1" dirty="0">
                <a:latin typeface="Albertus Medium" panose="020E0602030304020304" pitchFamily="34" charset="0"/>
              </a:rPr>
              <a:t>		6.2.2 </a:t>
            </a:r>
            <a:r>
              <a:rPr lang="zh-CN" altLang="zh-CN" sz="1700" b="1" dirty="0">
                <a:latin typeface="Albertus Medium" panose="020E0602030304020304" pitchFamily="34" charset="0"/>
              </a:rPr>
              <a:t>将</a:t>
            </a:r>
            <a:r>
              <a:rPr lang="en-US" altLang="zh-CN" sz="1700" b="1" dirty="0" err="1">
                <a:latin typeface="Albertus Medium" panose="020E0602030304020304" pitchFamily="34" charset="0"/>
              </a:rPr>
              <a:t>currentIndex</a:t>
            </a:r>
            <a:r>
              <a:rPr lang="zh-CN" altLang="zh-CN" sz="1700" b="1" dirty="0">
                <a:latin typeface="Albertus Medium" panose="020E0602030304020304" pitchFamily="34" charset="0"/>
              </a:rPr>
              <a:t>存入</a:t>
            </a:r>
            <a:r>
              <a:rPr lang="en-US" altLang="zh-CN" sz="1700" b="1" dirty="0" err="1">
                <a:latin typeface="Albertus Medium" panose="020E0602030304020304" pitchFamily="34" charset="0"/>
              </a:rPr>
              <a:t>resultArray</a:t>
            </a:r>
            <a:r>
              <a:rPr lang="zh-CN" altLang="zh-CN" sz="1700" b="1" dirty="0">
                <a:latin typeface="Albertus Medium" panose="020E0602030304020304" pitchFamily="34" charset="0"/>
              </a:rPr>
              <a:t>，</a:t>
            </a:r>
            <a:r>
              <a:rPr lang="en-US" altLang="zh-CN" sz="1700" b="1" dirty="0" err="1">
                <a:latin typeface="Albertus Medium" panose="020E0602030304020304" pitchFamily="34" charset="0"/>
              </a:rPr>
              <a:t>currentAmount</a:t>
            </a:r>
            <a:r>
              <a:rPr lang="zh-CN" altLang="zh-CN" sz="1700" b="1" dirty="0">
                <a:latin typeface="Albertus Medium" panose="020E0602030304020304" pitchFamily="34" charset="0"/>
              </a:rPr>
              <a:t>加</a:t>
            </a:r>
            <a:r>
              <a:rPr lang="en-US" altLang="zh-CN" sz="1700" b="1" dirty="0">
                <a:latin typeface="Albertus Medium" panose="020E0602030304020304" pitchFamily="34" charset="0"/>
              </a:rPr>
              <a:t>1</a:t>
            </a:r>
            <a:r>
              <a:rPr lang="zh-CN" altLang="zh-CN" sz="1700" b="1" dirty="0">
                <a:latin typeface="Albertus Medium" panose="020E0602030304020304" pitchFamily="34" charset="0"/>
              </a:rPr>
              <a:t>（</a:t>
            </a:r>
            <a:r>
              <a:rPr lang="zh-CN" altLang="zh-CN" sz="1700" b="1" dirty="0">
                <a:solidFill>
                  <a:srgbClr val="FF0066"/>
                </a:solidFill>
                <a:latin typeface="Albertus Medium" panose="020E0602030304020304" pitchFamily="34" charset="0"/>
              </a:rPr>
              <a:t>队列中的元素均为入度为</a:t>
            </a:r>
            <a:r>
              <a:rPr lang="en-US" altLang="zh-CN" sz="1700" b="1" dirty="0">
                <a:solidFill>
                  <a:srgbClr val="FF0066"/>
                </a:solidFill>
                <a:latin typeface="Albertus Medium" panose="020E0602030304020304" pitchFamily="34" charset="0"/>
              </a:rPr>
              <a:t>0</a:t>
            </a:r>
            <a:r>
              <a:rPr lang="zh-CN" altLang="zh-CN" sz="1700" b="1" dirty="0">
                <a:solidFill>
                  <a:srgbClr val="FF0066"/>
                </a:solidFill>
                <a:latin typeface="Albertus Medium" panose="020E0602030304020304" pitchFamily="34" charset="0"/>
              </a:rPr>
              <a:t>的元素</a:t>
            </a:r>
            <a:r>
              <a:rPr lang="zh-CN" altLang="zh-CN" sz="1700" b="1" dirty="0">
                <a:latin typeface="Albertus Medium" panose="020E0602030304020304" pitchFamily="34" charset="0"/>
              </a:rPr>
              <a:t>）</a:t>
            </a:r>
          </a:p>
          <a:p>
            <a:r>
              <a:rPr lang="en-US" altLang="zh-CN" sz="1700" b="1" dirty="0">
                <a:latin typeface="Albertus Medium" panose="020E0602030304020304" pitchFamily="34" charset="0"/>
              </a:rPr>
              <a:t>		6.2.3 </a:t>
            </a:r>
            <a:r>
              <a:rPr lang="zh-CN" altLang="zh-CN" sz="1700" b="1" dirty="0">
                <a:solidFill>
                  <a:srgbClr val="CC6600"/>
                </a:solidFill>
                <a:latin typeface="Albertus Medium" panose="020E0602030304020304" pitchFamily="34" charset="0"/>
              </a:rPr>
              <a:t>遍历</a:t>
            </a:r>
            <a:r>
              <a:rPr lang="en-US" altLang="zh-CN" sz="1700" b="1" dirty="0" err="1">
                <a:solidFill>
                  <a:srgbClr val="CC6600"/>
                </a:solidFill>
                <a:latin typeface="Albertus Medium" panose="020E0602030304020304" pitchFamily="34" charset="0"/>
              </a:rPr>
              <a:t>currentIndex</a:t>
            </a:r>
            <a:r>
              <a:rPr lang="zh-CN" altLang="zh-CN" sz="1700" b="1" dirty="0">
                <a:solidFill>
                  <a:srgbClr val="CC6600"/>
                </a:solidFill>
                <a:latin typeface="Albertus Medium" panose="020E0602030304020304" pitchFamily="34" charset="0"/>
              </a:rPr>
              <a:t>行的邻接矩阵（出度列表）中的元素</a:t>
            </a:r>
            <a:r>
              <a:rPr lang="en-US" altLang="zh-CN" sz="1700" b="1" dirty="0" err="1">
                <a:solidFill>
                  <a:srgbClr val="CC6600"/>
                </a:solidFill>
                <a:latin typeface="Albertus Medium" panose="020E0602030304020304" pitchFamily="34" charset="0"/>
              </a:rPr>
              <a:t>adjacentMatrix</a:t>
            </a:r>
            <a:r>
              <a:rPr lang="en-US" altLang="zh-CN" sz="1700" b="1" dirty="0">
                <a:solidFill>
                  <a:srgbClr val="CC6600"/>
                </a:solidFill>
                <a:latin typeface="Albertus Medium" panose="020E0602030304020304" pitchFamily="34" charset="0"/>
              </a:rPr>
              <a:t>[</a:t>
            </a:r>
            <a:r>
              <a:rPr lang="en-US" altLang="zh-CN" sz="1700" b="1" dirty="0" err="1">
                <a:solidFill>
                  <a:srgbClr val="CC6600"/>
                </a:solidFill>
                <a:latin typeface="Albertus Medium" panose="020E0602030304020304" pitchFamily="34" charset="0"/>
              </a:rPr>
              <a:t>currentIndex</a:t>
            </a:r>
            <a:r>
              <a:rPr lang="en-US" altLang="zh-CN" sz="1700" b="1" dirty="0">
                <a:solidFill>
                  <a:srgbClr val="CC6600"/>
                </a:solidFill>
                <a:latin typeface="Albertus Medium" panose="020E0602030304020304" pitchFamily="34" charset="0"/>
              </a:rPr>
              <a:t>][j]</a:t>
            </a:r>
            <a:r>
              <a:rPr lang="zh-CN" altLang="zh-CN" sz="1700" b="1" dirty="0">
                <a:latin typeface="Albertus Medium" panose="020E0602030304020304" pitchFamily="34" charset="0"/>
              </a:rPr>
              <a:t>，依次执行如下操作</a:t>
            </a:r>
          </a:p>
          <a:p>
            <a:r>
              <a:rPr lang="en-US" altLang="zh-CN" sz="1700" b="1" dirty="0">
                <a:latin typeface="Albertus Medium" panose="020E0602030304020304" pitchFamily="34" charset="0"/>
              </a:rPr>
              <a:t>			6.2.3.1 </a:t>
            </a:r>
            <a:r>
              <a:rPr lang="zh-CN" altLang="zh-CN" sz="1700" b="1" dirty="0">
                <a:latin typeface="Albertus Medium" panose="020E0602030304020304" pitchFamily="34" charset="0"/>
              </a:rPr>
              <a:t>判断元素值是否等于</a:t>
            </a:r>
            <a:r>
              <a:rPr lang="en-US" altLang="zh-CN" sz="1700" b="1" dirty="0">
                <a:latin typeface="Albertus Medium" panose="020E0602030304020304" pitchFamily="34" charset="0"/>
              </a:rPr>
              <a:t>1</a:t>
            </a:r>
            <a:r>
              <a:rPr lang="zh-CN" altLang="zh-CN" sz="1700" b="1" dirty="0">
                <a:latin typeface="Albertus Medium" panose="020E0602030304020304" pitchFamily="34" charset="0"/>
              </a:rPr>
              <a:t>，是的话，执行下一步；否的话，不执行任何操作</a:t>
            </a:r>
          </a:p>
          <a:p>
            <a:r>
              <a:rPr lang="en-US" altLang="zh-CN" sz="1700" b="1" dirty="0">
                <a:latin typeface="Albertus Medium" panose="020E0602030304020304" pitchFamily="34" charset="0"/>
              </a:rPr>
              <a:t>			6.2.3.2 </a:t>
            </a:r>
            <a:r>
              <a:rPr lang="zh-CN" altLang="zh-CN" sz="1700" b="1" dirty="0">
                <a:solidFill>
                  <a:srgbClr val="009900"/>
                </a:solidFill>
                <a:latin typeface="Albertus Medium" panose="020E0602030304020304" pitchFamily="34" charset="0"/>
              </a:rPr>
              <a:t>将元素值改为</a:t>
            </a:r>
            <a:r>
              <a:rPr lang="en-US" altLang="zh-CN" sz="1700" b="1" dirty="0">
                <a:solidFill>
                  <a:srgbClr val="009900"/>
                </a:solidFill>
                <a:latin typeface="Albertus Medium" panose="020E0602030304020304" pitchFamily="34" charset="0"/>
              </a:rPr>
              <a:t>0</a:t>
            </a:r>
            <a:r>
              <a:rPr lang="zh-CN" altLang="zh-CN" sz="1700" b="1" dirty="0">
                <a:solidFill>
                  <a:srgbClr val="009900"/>
                </a:solidFill>
                <a:latin typeface="Albertus Medium" panose="020E0602030304020304" pitchFamily="34" charset="0"/>
              </a:rPr>
              <a:t>，对应的入度数组元素</a:t>
            </a:r>
            <a:r>
              <a:rPr lang="en-US" altLang="zh-CN" sz="1700" b="1" dirty="0" err="1">
                <a:solidFill>
                  <a:srgbClr val="009900"/>
                </a:solidFill>
                <a:latin typeface="Albertus Medium" panose="020E0602030304020304" pitchFamily="34" charset="0"/>
              </a:rPr>
              <a:t>inDegree</a:t>
            </a:r>
            <a:r>
              <a:rPr lang="en-US" altLang="zh-CN" sz="1700" b="1" dirty="0">
                <a:solidFill>
                  <a:srgbClr val="009900"/>
                </a:solidFill>
                <a:latin typeface="Albertus Medium" panose="020E0602030304020304" pitchFamily="34" charset="0"/>
              </a:rPr>
              <a:t>[j]</a:t>
            </a:r>
            <a:r>
              <a:rPr lang="zh-CN" altLang="zh-CN" sz="1700" b="1" dirty="0">
                <a:solidFill>
                  <a:srgbClr val="009900"/>
                </a:solidFill>
                <a:latin typeface="Albertus Medium" panose="020E0602030304020304" pitchFamily="34" charset="0"/>
              </a:rPr>
              <a:t>减一</a:t>
            </a:r>
          </a:p>
          <a:p>
            <a:r>
              <a:rPr lang="en-US" altLang="zh-CN" sz="1700" b="1" dirty="0">
                <a:latin typeface="Albertus Medium" panose="020E0602030304020304" pitchFamily="34" charset="0"/>
              </a:rPr>
              <a:t>			6.2.3.3 </a:t>
            </a:r>
            <a:r>
              <a:rPr lang="zh-CN" altLang="zh-CN" sz="1700" b="1" dirty="0">
                <a:latin typeface="Albertus Medium" panose="020E0602030304020304" pitchFamily="34" charset="0"/>
              </a:rPr>
              <a:t>如果该入度元素值</a:t>
            </a:r>
            <a:r>
              <a:rPr lang="en-US" altLang="zh-CN" sz="1700" b="1" dirty="0" err="1">
                <a:latin typeface="Albertus Medium" panose="020E0602030304020304" pitchFamily="34" charset="0"/>
              </a:rPr>
              <a:t>inDegree</a:t>
            </a:r>
            <a:r>
              <a:rPr lang="en-US" altLang="zh-CN" sz="1700" b="1" dirty="0">
                <a:latin typeface="Albertus Medium" panose="020E0602030304020304" pitchFamily="34" charset="0"/>
              </a:rPr>
              <a:t>[j]</a:t>
            </a:r>
            <a:r>
              <a:rPr lang="zh-CN" altLang="zh-CN" sz="1700" b="1" dirty="0">
                <a:latin typeface="Albertus Medium" panose="020E0602030304020304" pitchFamily="34" charset="0"/>
              </a:rPr>
              <a:t>为</a:t>
            </a:r>
            <a:r>
              <a:rPr lang="en-US" altLang="zh-CN" sz="1700" b="1" dirty="0">
                <a:latin typeface="Albertus Medium" panose="020E0602030304020304" pitchFamily="34" charset="0"/>
              </a:rPr>
              <a:t>0</a:t>
            </a:r>
            <a:r>
              <a:rPr lang="zh-CN" altLang="zh-CN" sz="1700" b="1" dirty="0">
                <a:latin typeface="Albertus Medium" panose="020E0602030304020304" pitchFamily="34" charset="0"/>
              </a:rPr>
              <a:t>，则将</a:t>
            </a:r>
            <a:r>
              <a:rPr lang="en-US" altLang="zh-CN" sz="1700" b="1" dirty="0">
                <a:latin typeface="Albertus Medium" panose="020E0602030304020304" pitchFamily="34" charset="0"/>
              </a:rPr>
              <a:t>j</a:t>
            </a:r>
            <a:r>
              <a:rPr lang="zh-CN" altLang="zh-CN" sz="1700" b="1" dirty="0">
                <a:latin typeface="Albertus Medium" panose="020E0602030304020304" pitchFamily="34" charset="0"/>
              </a:rPr>
              <a:t>存入队列</a:t>
            </a:r>
          </a:p>
          <a:p>
            <a:r>
              <a:rPr lang="en-US" altLang="zh-CN" sz="1700" b="1" dirty="0">
                <a:latin typeface="Albertus Medium" panose="020E0602030304020304" pitchFamily="34" charset="0"/>
              </a:rPr>
              <a:t>7 </a:t>
            </a:r>
            <a:r>
              <a:rPr lang="zh-CN" altLang="zh-CN" sz="1700" b="1" dirty="0">
                <a:latin typeface="Albertus Medium" panose="020E0602030304020304" pitchFamily="34" charset="0"/>
              </a:rPr>
              <a:t>如果</a:t>
            </a:r>
            <a:r>
              <a:rPr lang="en-US" altLang="zh-CN" sz="1700" b="1" dirty="0" err="1">
                <a:latin typeface="Albertus Medium" panose="020E0602030304020304" pitchFamily="34" charset="0"/>
              </a:rPr>
              <a:t>currentAmount</a:t>
            </a:r>
            <a:r>
              <a:rPr lang="zh-CN" altLang="zh-CN" sz="1700" b="1" dirty="0">
                <a:latin typeface="Albertus Medium" panose="020E0602030304020304" pitchFamily="34" charset="0"/>
              </a:rPr>
              <a:t>不等于</a:t>
            </a:r>
            <a:r>
              <a:rPr lang="en-US" altLang="zh-CN" sz="1700" b="1" dirty="0" err="1">
                <a:latin typeface="Albertus Medium" panose="020E0602030304020304" pitchFamily="34" charset="0"/>
              </a:rPr>
              <a:t>resultArray</a:t>
            </a:r>
            <a:r>
              <a:rPr lang="zh-CN" altLang="en-US" sz="1700" b="1" dirty="0">
                <a:latin typeface="Albertus Medium" panose="020E0602030304020304" pitchFamily="34" charset="0"/>
              </a:rPr>
              <a:t>长度</a:t>
            </a:r>
            <a:r>
              <a:rPr lang="zh-CN" altLang="zh-CN" sz="1700" b="1" dirty="0">
                <a:latin typeface="Albertus Medium" panose="020E0602030304020304" pitchFamily="34" charset="0"/>
              </a:rPr>
              <a:t>，说明图中存在环，无法进行拓扑排序，返回空数组；否则，返回</a:t>
            </a:r>
            <a:r>
              <a:rPr lang="en-US" altLang="zh-CN" sz="1700" b="1" dirty="0" err="1">
                <a:latin typeface="Albertus Medium" panose="020E0602030304020304" pitchFamily="34" charset="0"/>
              </a:rPr>
              <a:t>resultArray</a:t>
            </a:r>
            <a:endParaRPr lang="en-US" altLang="zh-CN" sz="1700" b="1" dirty="0">
              <a:latin typeface="Albertus Medium" panose="020E0602030304020304" pitchFamily="34" charset="0"/>
            </a:endParaRPr>
          </a:p>
          <a:p>
            <a:endParaRPr lang="en-US" altLang="zh-CN" sz="1700"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zh-CN" altLang="en-US" b="1" dirty="0"/>
          </a:p>
        </p:txBody>
      </p:sp>
      <p:pic>
        <p:nvPicPr>
          <p:cNvPr id="9" name="图片 8" descr="D:\QQInfo\343928579\Image\C2C\4~DFM)AZU_SM9[OCWZ{4Y2C.png">
            <a:extLst>
              <a:ext uri="{FF2B5EF4-FFF2-40B4-BE49-F238E27FC236}">
                <a16:creationId xmlns:a16="http://schemas.microsoft.com/office/drawing/2014/main" id="{4B4FC817-B1BC-45F9-A273-1F357598111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244516" y="343712"/>
            <a:ext cx="3720100" cy="494288"/>
          </a:xfrm>
          <a:prstGeom prst="rect">
            <a:avLst/>
          </a:prstGeom>
          <a:noFill/>
          <a:ln>
            <a:noFill/>
          </a:ln>
        </p:spPr>
      </p:pic>
      <p:pic>
        <p:nvPicPr>
          <p:cNvPr id="10" name="图片 9" descr="D:\QQInfo\343928579\Image\C2C\)QLV2F_%`D[S5ZTRN%DR~UY.png">
            <a:extLst>
              <a:ext uri="{FF2B5EF4-FFF2-40B4-BE49-F238E27FC236}">
                <a16:creationId xmlns:a16="http://schemas.microsoft.com/office/drawing/2014/main" id="{831CDB08-4385-402E-9149-F8931918BEF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244516" y="1406809"/>
            <a:ext cx="3720100" cy="494282"/>
          </a:xfrm>
          <a:prstGeom prst="rect">
            <a:avLst/>
          </a:prstGeom>
          <a:noFill/>
          <a:ln>
            <a:noFill/>
          </a:ln>
        </p:spPr>
      </p:pic>
    </p:spTree>
    <p:extLst>
      <p:ext uri="{BB962C8B-B14F-4D97-AF65-F5344CB8AC3E}">
        <p14:creationId xmlns:p14="http://schemas.microsoft.com/office/powerpoint/2010/main" val="1931348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01277"/>
          </a:xfrm>
        </p:spPr>
        <p:txBody>
          <a:bodyPr>
            <a:normAutofit fontScale="90000"/>
          </a:bodyPr>
          <a:lstStyle/>
          <a:p>
            <a:r>
              <a:rPr lang="zh-CN" altLang="en-US" b="1"/>
              <a:t>拓扑排序（邻接矩阵法）</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94108"/>
            <a:ext cx="6274817" cy="414337"/>
          </a:xfrm>
        </p:spPr>
        <p:txBody>
          <a:bodyPr>
            <a:normAutofit fontScale="85000" lnSpcReduction="10000"/>
          </a:bodyPr>
          <a:lstStyle/>
          <a:p>
            <a:r>
              <a:rPr lang="en-US" altLang="zh-CN" sz="2400" b="1" cap="none"/>
              <a:t>210. Course Schedule II</a:t>
            </a:r>
            <a:endParaRPr lang="zh-CN" altLang="en-US" sz="2400" cap="none"/>
          </a:p>
        </p:txBody>
      </p:sp>
      <p:sp>
        <p:nvSpPr>
          <p:cNvPr id="4" name="矩形 3">
            <a:extLst>
              <a:ext uri="{FF2B5EF4-FFF2-40B4-BE49-F238E27FC236}">
                <a16:creationId xmlns:a16="http://schemas.microsoft.com/office/drawing/2014/main" id="{9D0ABC2C-6C41-447D-B326-81E657003351}"/>
              </a:ext>
            </a:extLst>
          </p:cNvPr>
          <p:cNvSpPr/>
          <p:nvPr/>
        </p:nvSpPr>
        <p:spPr>
          <a:xfrm>
            <a:off x="126608" y="821221"/>
            <a:ext cx="6386733" cy="6186309"/>
          </a:xfrm>
          <a:prstGeom prst="rect">
            <a:avLst/>
          </a:prstGeom>
        </p:spPr>
        <p:txBody>
          <a:bodyPr wrap="square">
            <a:spAutoFit/>
          </a:bodyPr>
          <a:lstStyle/>
          <a:p>
            <a:r>
              <a:rPr lang="zh-CN" altLang="en-US" b="1"/>
              <a:t>继续样例的演示：</a:t>
            </a:r>
          </a:p>
          <a:p>
            <a:r>
              <a:rPr lang="en-US" altLang="zh-CN" b="1"/>
              <a:t>1 </a:t>
            </a:r>
            <a:r>
              <a:rPr lang="zh-CN" altLang="en-US" b="1"/>
              <a:t>创建完邻接矩阵后，只有元素</a:t>
            </a:r>
            <a:r>
              <a:rPr lang="en-US" altLang="zh-CN" b="1"/>
              <a:t>0</a:t>
            </a:r>
            <a:r>
              <a:rPr lang="zh-CN" altLang="en-US" b="1"/>
              <a:t>的入度为</a:t>
            </a:r>
            <a:r>
              <a:rPr lang="en-US" altLang="zh-CN" b="1"/>
              <a:t>0</a:t>
            </a:r>
            <a:r>
              <a:rPr lang="zh-CN" altLang="en-US" b="1"/>
              <a:t>，将</a:t>
            </a:r>
            <a:r>
              <a:rPr lang="en-US" altLang="zh-CN" b="1"/>
              <a:t>0</a:t>
            </a:r>
            <a:r>
              <a:rPr lang="zh-CN" altLang="en-US" b="1"/>
              <a:t>入队列</a:t>
            </a:r>
          </a:p>
          <a:p>
            <a:r>
              <a:rPr lang="en-US" altLang="zh-CN" b="1"/>
              <a:t>2 </a:t>
            </a:r>
            <a:r>
              <a:rPr lang="zh-CN" altLang="en-US" b="1"/>
              <a:t>此时队列中只有</a:t>
            </a:r>
            <a:r>
              <a:rPr lang="en-US" altLang="zh-CN" b="1"/>
              <a:t>0</a:t>
            </a:r>
            <a:r>
              <a:rPr lang="zh-CN" altLang="en-US" b="1"/>
              <a:t>一个元素，所以，将</a:t>
            </a:r>
            <a:r>
              <a:rPr lang="en-US" altLang="zh-CN" b="1"/>
              <a:t>0</a:t>
            </a:r>
            <a:r>
              <a:rPr lang="zh-CN" altLang="en-US" b="1"/>
              <a:t>出队列，并存到结果数组</a:t>
            </a:r>
          </a:p>
          <a:p>
            <a:r>
              <a:rPr lang="en-US" altLang="zh-CN" b="1"/>
              <a:t>3 </a:t>
            </a:r>
            <a:r>
              <a:rPr lang="zh-CN" altLang="en-US" b="1"/>
              <a:t>从</a:t>
            </a:r>
            <a:r>
              <a:rPr lang="en-US" altLang="zh-CN" b="1"/>
              <a:t>0</a:t>
            </a:r>
            <a:r>
              <a:rPr lang="zh-CN" altLang="en-US" b="1"/>
              <a:t>指向的元素为</a:t>
            </a:r>
            <a:r>
              <a:rPr lang="en-US" altLang="zh-CN" b="1"/>
              <a:t>1</a:t>
            </a:r>
            <a:r>
              <a:rPr lang="zh-CN" altLang="en-US" b="1"/>
              <a:t>和</a:t>
            </a:r>
            <a:r>
              <a:rPr lang="en-US" altLang="zh-CN" b="1"/>
              <a:t>2</a:t>
            </a:r>
            <a:r>
              <a:rPr lang="zh-CN" altLang="en-US" b="1"/>
              <a:t>，将起点为</a:t>
            </a:r>
            <a:r>
              <a:rPr lang="en-US" altLang="zh-CN" b="1"/>
              <a:t>0</a:t>
            </a:r>
            <a:r>
              <a:rPr lang="zh-CN" altLang="en-US" b="1"/>
              <a:t>的边从图中删除后（模拟），</a:t>
            </a:r>
            <a:r>
              <a:rPr lang="en-US" altLang="zh-CN" b="1"/>
              <a:t>1</a:t>
            </a:r>
            <a:r>
              <a:rPr lang="zh-CN" altLang="en-US" b="1"/>
              <a:t>和</a:t>
            </a:r>
            <a:r>
              <a:rPr lang="en-US" altLang="zh-CN" b="1"/>
              <a:t>2</a:t>
            </a:r>
            <a:r>
              <a:rPr lang="zh-CN" altLang="en-US" b="1"/>
              <a:t>的入度都变成</a:t>
            </a:r>
            <a:r>
              <a:rPr lang="en-US" altLang="zh-CN" b="1"/>
              <a:t>0</a:t>
            </a:r>
            <a:r>
              <a:rPr lang="zh-CN" altLang="en-US" b="1"/>
              <a:t>，所以，将</a:t>
            </a:r>
            <a:r>
              <a:rPr lang="en-US" altLang="zh-CN" b="1"/>
              <a:t>1</a:t>
            </a:r>
            <a:r>
              <a:rPr lang="zh-CN" altLang="en-US" b="1"/>
              <a:t>和</a:t>
            </a:r>
            <a:r>
              <a:rPr lang="en-US" altLang="zh-CN" b="1"/>
              <a:t>2</a:t>
            </a:r>
            <a:r>
              <a:rPr lang="zh-CN" altLang="en-US" b="1"/>
              <a:t>入队列</a:t>
            </a:r>
            <a:endParaRPr lang="en-US" altLang="zh-CN" b="1"/>
          </a:p>
          <a:p>
            <a:r>
              <a:rPr lang="zh-CN" altLang="en-US" b="1"/>
              <a:t>此时：</a:t>
            </a:r>
          </a:p>
          <a:p>
            <a:r>
              <a:rPr lang="zh-CN" altLang="en-US" b="1"/>
              <a:t>（</a:t>
            </a:r>
            <a:r>
              <a:rPr lang="en-US" altLang="zh-CN" b="1"/>
              <a:t>1</a:t>
            </a:r>
            <a:r>
              <a:rPr lang="zh-CN" altLang="en-US" b="1"/>
              <a:t>）有向图</a:t>
            </a:r>
          </a:p>
          <a:p>
            <a:endParaRPr lang="en-US" altLang="zh-CN" b="1"/>
          </a:p>
          <a:p>
            <a:endParaRPr lang="en-US" altLang="zh-CN" b="1"/>
          </a:p>
          <a:p>
            <a:r>
              <a:rPr lang="zh-CN" altLang="en-US" b="1"/>
              <a:t>（</a:t>
            </a:r>
            <a:r>
              <a:rPr lang="en-US" altLang="zh-CN" b="1"/>
              <a:t>2</a:t>
            </a:r>
            <a:r>
              <a:rPr lang="zh-CN" altLang="en-US" b="1"/>
              <a:t>）邻接矩阵</a:t>
            </a:r>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zh-CN" altLang="en-US" b="1"/>
          </a:p>
        </p:txBody>
      </p:sp>
      <p:sp>
        <p:nvSpPr>
          <p:cNvPr id="5" name="Rectangle 2">
            <a:extLst>
              <a:ext uri="{FF2B5EF4-FFF2-40B4-BE49-F238E27FC236}">
                <a16:creationId xmlns:a16="http://schemas.microsoft.com/office/drawing/2014/main" id="{1B693E9F-4FFB-41ED-A1B2-CFE1F48173BE}"/>
              </a:ext>
            </a:extLst>
          </p:cNvPr>
          <p:cNvSpPr>
            <a:spLocks noChangeArrowheads="1"/>
          </p:cNvSpPr>
          <p:nvPr/>
        </p:nvSpPr>
        <p:spPr bwMode="auto">
          <a:xfrm>
            <a:off x="126609" y="1512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E4E41580-5233-41B6-BA04-87C4FF5019C0}"/>
              </a:ext>
            </a:extLst>
          </p:cNvPr>
          <p:cNvGraphicFramePr>
            <a:graphicFrameLocks noChangeAspect="1"/>
          </p:cNvGraphicFramePr>
          <p:nvPr>
            <p:extLst>
              <p:ext uri="{D42A27DB-BD31-4B8C-83A1-F6EECF244321}">
                <p14:modId xmlns:p14="http://schemas.microsoft.com/office/powerpoint/2010/main" val="1409166406"/>
              </p:ext>
            </p:extLst>
          </p:nvPr>
        </p:nvGraphicFramePr>
        <p:xfrm>
          <a:off x="1800664" y="2528672"/>
          <a:ext cx="1114425" cy="1114425"/>
        </p:xfrm>
        <a:graphic>
          <a:graphicData uri="http://schemas.openxmlformats.org/presentationml/2006/ole">
            <mc:AlternateContent xmlns:mc="http://schemas.openxmlformats.org/markup-compatibility/2006">
              <mc:Choice xmlns:v="urn:schemas-microsoft-com:vml" Requires="v">
                <p:oleObj name="Visio" r:id="rId2" imgW="1114638" imgH="1114630" progId="Visio.Drawing.11">
                  <p:embed/>
                </p:oleObj>
              </mc:Choice>
              <mc:Fallback>
                <p:oleObj name="Visio" r:id="rId2" imgW="1114638" imgH="111463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664" y="2528672"/>
                        <a:ext cx="111442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图片 6" descr="C:\Users\houfa\Documents\Tencent Files\343928579\Image\C2C\XRSJLIPINOJZH9OVRS~RJGE.png">
            <a:extLst>
              <a:ext uri="{FF2B5EF4-FFF2-40B4-BE49-F238E27FC236}">
                <a16:creationId xmlns:a16="http://schemas.microsoft.com/office/drawing/2014/main" id="{4493C34F-C419-4F1E-8B90-45C260AB8FE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800664" y="3755873"/>
            <a:ext cx="3151164" cy="2950895"/>
          </a:xfrm>
          <a:prstGeom prst="rect">
            <a:avLst/>
          </a:prstGeom>
          <a:noFill/>
          <a:ln>
            <a:noFill/>
          </a:ln>
        </p:spPr>
      </p:pic>
      <p:sp>
        <p:nvSpPr>
          <p:cNvPr id="8" name="文本框 7">
            <a:extLst>
              <a:ext uri="{FF2B5EF4-FFF2-40B4-BE49-F238E27FC236}">
                <a16:creationId xmlns:a16="http://schemas.microsoft.com/office/drawing/2014/main" id="{E1AE6050-CC21-493B-BCDE-275116A9F956}"/>
              </a:ext>
            </a:extLst>
          </p:cNvPr>
          <p:cNvSpPr txBox="1"/>
          <p:nvPr/>
        </p:nvSpPr>
        <p:spPr>
          <a:xfrm>
            <a:off x="6457071" y="58846"/>
            <a:ext cx="5664591" cy="7294305"/>
          </a:xfrm>
          <a:prstGeom prst="rect">
            <a:avLst/>
          </a:prstGeom>
          <a:noFill/>
        </p:spPr>
        <p:txBody>
          <a:bodyPr wrap="square" rtlCol="0">
            <a:spAutoFit/>
          </a:bodyPr>
          <a:lstStyle/>
          <a:p>
            <a:r>
              <a:rPr lang="zh-CN" altLang="en-US" b="1"/>
              <a:t>（</a:t>
            </a:r>
            <a:r>
              <a:rPr lang="en-US" altLang="zh-CN" b="1"/>
              <a:t>3</a:t>
            </a:r>
            <a:r>
              <a:rPr lang="zh-CN" altLang="en-US" b="1"/>
              <a:t>）入度数组</a:t>
            </a:r>
            <a:endParaRPr lang="en-US" altLang="zh-CN" b="1"/>
          </a:p>
          <a:p>
            <a:endParaRPr lang="en-US" altLang="zh-CN" b="1"/>
          </a:p>
          <a:p>
            <a:endParaRPr lang="en-US" altLang="zh-CN" b="1"/>
          </a:p>
          <a:p>
            <a:endParaRPr lang="en-US" altLang="zh-CN" b="1"/>
          </a:p>
          <a:p>
            <a:endParaRPr lang="en-US" altLang="zh-CN" b="1"/>
          </a:p>
          <a:p>
            <a:r>
              <a:rPr lang="zh-CN" altLang="en-US" b="1"/>
              <a:t>（</a:t>
            </a:r>
            <a:r>
              <a:rPr lang="en-US" altLang="zh-CN" b="1"/>
              <a:t>4</a:t>
            </a:r>
            <a:r>
              <a:rPr lang="zh-CN" altLang="en-US" b="1"/>
              <a:t>）结果数组</a:t>
            </a:r>
            <a:endParaRPr lang="en-US" altLang="zh-CN" b="1"/>
          </a:p>
          <a:p>
            <a:endParaRPr lang="en-US" altLang="zh-CN" b="1"/>
          </a:p>
          <a:p>
            <a:endParaRPr lang="en-US" altLang="zh-CN" b="1"/>
          </a:p>
          <a:p>
            <a:endParaRPr lang="en-US" altLang="zh-CN" b="1"/>
          </a:p>
          <a:p>
            <a:r>
              <a:rPr lang="en-US" altLang="zh-CN" b="1"/>
              <a:t>4 </a:t>
            </a:r>
            <a:r>
              <a:rPr lang="zh-CN" altLang="en-US" b="1"/>
              <a:t>采用跟</a:t>
            </a:r>
            <a:r>
              <a:rPr lang="en-US" altLang="zh-CN" b="1"/>
              <a:t>0</a:t>
            </a:r>
            <a:r>
              <a:rPr lang="zh-CN" altLang="en-US" b="1"/>
              <a:t>相同的处理方式，处理剩余元素，可得最终结果数组为</a:t>
            </a:r>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en-US" altLang="zh-CN" b="1"/>
          </a:p>
          <a:p>
            <a:endParaRPr lang="zh-CN" altLang="en-US" b="1"/>
          </a:p>
        </p:txBody>
      </p:sp>
      <p:pic>
        <p:nvPicPr>
          <p:cNvPr id="9" name="图片 8" descr="C:\Users\houfa\Documents\Tencent Files\343928579\Image\C2C\44DJ}O~@}S%B$~96[(O{FDR.png">
            <a:extLst>
              <a:ext uri="{FF2B5EF4-FFF2-40B4-BE49-F238E27FC236}">
                <a16:creationId xmlns:a16="http://schemas.microsoft.com/office/drawing/2014/main" id="{D648B2E8-6F42-456B-B84A-32BD5375495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671935" y="460296"/>
            <a:ext cx="4540015" cy="735455"/>
          </a:xfrm>
          <a:prstGeom prst="rect">
            <a:avLst/>
          </a:prstGeom>
          <a:noFill/>
          <a:ln>
            <a:noFill/>
          </a:ln>
        </p:spPr>
      </p:pic>
      <p:pic>
        <p:nvPicPr>
          <p:cNvPr id="11" name="图片 10">
            <a:extLst>
              <a:ext uri="{FF2B5EF4-FFF2-40B4-BE49-F238E27FC236}">
                <a16:creationId xmlns:a16="http://schemas.microsoft.com/office/drawing/2014/main" id="{E0665C09-C8F6-446F-8365-BE4A28B888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5786" y="1822426"/>
            <a:ext cx="4845621" cy="523488"/>
          </a:xfrm>
          <a:prstGeom prst="rect">
            <a:avLst/>
          </a:prstGeom>
        </p:spPr>
      </p:pic>
      <p:pic>
        <p:nvPicPr>
          <p:cNvPr id="12" name="图片 11" descr="C:\Users\houfa\Documents\Tencent Files\343928579\Image\C2C\CQ)T)G`0K@LAM$CA$AV~R5S.png">
            <a:extLst>
              <a:ext uri="{FF2B5EF4-FFF2-40B4-BE49-F238E27FC236}">
                <a16:creationId xmlns:a16="http://schemas.microsoft.com/office/drawing/2014/main" id="{CAC611B2-7365-4219-96F4-3B24216A37F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671934" y="3280148"/>
            <a:ext cx="4736963" cy="735455"/>
          </a:xfrm>
          <a:prstGeom prst="rect">
            <a:avLst/>
          </a:prstGeom>
          <a:noFill/>
          <a:ln>
            <a:noFill/>
          </a:ln>
        </p:spPr>
      </p:pic>
    </p:spTree>
    <p:extLst>
      <p:ext uri="{BB962C8B-B14F-4D97-AF65-F5344CB8AC3E}">
        <p14:creationId xmlns:p14="http://schemas.microsoft.com/office/powerpoint/2010/main" val="2728809116"/>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TM04033925[[fn=水滴]]</Template>
  <TotalTime>2371</TotalTime>
  <Words>4790</Words>
  <Application>Microsoft Office PowerPoint</Application>
  <PresentationFormat>宽屏</PresentationFormat>
  <Paragraphs>621</Paragraphs>
  <Slides>28</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6" baseType="lpstr">
      <vt:lpstr>Albertus Medium</vt:lpstr>
      <vt:lpstr>等线</vt:lpstr>
      <vt:lpstr>Arial</vt:lpstr>
      <vt:lpstr>Times New Roman</vt:lpstr>
      <vt:lpstr>Tw Cen MT</vt:lpstr>
      <vt:lpstr>Wingdings</vt:lpstr>
      <vt:lpstr>水滴</vt:lpstr>
      <vt:lpstr>Visio</vt:lpstr>
      <vt:lpstr>数据结构和算法 第25讲</vt:lpstr>
      <vt:lpstr>大纲</vt:lpstr>
      <vt:lpstr>拓扑排序的定义和方法（AOV网）</vt:lpstr>
      <vt:lpstr>拓扑排序的定义和方法（AOV网）</vt:lpstr>
      <vt:lpstr>拓扑排序的定义和方法（AOE网）</vt:lpstr>
      <vt:lpstr>拓扑排序的定义和方法（AOE网）</vt:lpstr>
      <vt:lpstr>拓扑排序真题解析</vt:lpstr>
      <vt:lpstr>拓扑排序（邻接矩阵法）</vt:lpstr>
      <vt:lpstr>拓扑排序（邻接矩阵法）</vt:lpstr>
      <vt:lpstr>拓扑排序（邻接矩阵法）</vt:lpstr>
      <vt:lpstr>拓扑排序（邻接表法）</vt:lpstr>
      <vt:lpstr>拓扑排序（邻接表法）</vt:lpstr>
      <vt:lpstr>拓扑排序（邻接表法）</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数据结构和算法</dc:title>
  <dc:creator>侯方园</dc:creator>
  <cp:lastModifiedBy>方园 侯</cp:lastModifiedBy>
  <cp:revision>1999</cp:revision>
  <dcterms:created xsi:type="dcterms:W3CDTF">2018-06-21T02:18:15Z</dcterms:created>
  <dcterms:modified xsi:type="dcterms:W3CDTF">2021-08-12T10:07:21Z</dcterms:modified>
</cp:coreProperties>
</file>