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54" r:id="rId5"/>
    <p:sldId id="371" r:id="rId6"/>
    <p:sldId id="375" r:id="rId7"/>
    <p:sldId id="385" r:id="rId8"/>
    <p:sldId id="384" r:id="rId9"/>
    <p:sldId id="383" r:id="rId10"/>
    <p:sldId id="382" r:id="rId11"/>
    <p:sldId id="381" r:id="rId12"/>
    <p:sldId id="380" r:id="rId13"/>
    <p:sldId id="379" r:id="rId14"/>
    <p:sldId id="378" r:id="rId15"/>
    <p:sldId id="377" r:id="rId16"/>
    <p:sldId id="386" r:id="rId17"/>
    <p:sldId id="355" r:id="rId18"/>
    <p:sldId id="356" r:id="rId19"/>
    <p:sldId id="366" r:id="rId20"/>
    <p:sldId id="357" r:id="rId21"/>
    <p:sldId id="358" r:id="rId22"/>
    <p:sldId id="367" r:id="rId23"/>
    <p:sldId id="372" r:id="rId24"/>
    <p:sldId id="360" r:id="rId25"/>
    <p:sldId id="361" r:id="rId26"/>
    <p:sldId id="370" r:id="rId27"/>
    <p:sldId id="362" r:id="rId28"/>
    <p:sldId id="363" r:id="rId29"/>
    <p:sldId id="387" r:id="rId30"/>
    <p:sldId id="389" r:id="rId31"/>
    <p:sldId id="373" r:id="rId32"/>
    <p:sldId id="364" r:id="rId33"/>
    <p:sldId id="365" r:id="rId34"/>
    <p:sldId id="368" r:id="rId35"/>
    <p:sldId id="374" r:id="rId36"/>
    <p:sldId id="369" r:id="rId37"/>
    <p:sldId id="29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663300"/>
    <a:srgbClr val="0000CC"/>
    <a:srgbClr val="009900"/>
    <a:srgbClr val="9900CC"/>
    <a:srgbClr val="FF0066"/>
    <a:srgbClr val="CC6600"/>
    <a:srgbClr val="006600"/>
    <a:srgbClr val="A50021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26" y="66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2021/5/31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28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5.png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39.pn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9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27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2019.11.23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64"/>
            <a:ext cx="1219200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21491"/>
            <a:ext cx="6541477" cy="609834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3.2 </a:t>
            </a:r>
            <a:r>
              <a:rPr lang="zh-CN" altLang="en-US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否的话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b="1" cap="none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如果前者小于后者，应该将当前边起点的双亲赋值为终点的双亲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zh-CN" altLang="en-US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如果是等于，人为规定也做相同的赋值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。当然，也可以针对相等的情况单独处理，反过来赋值），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判断</a:t>
            </a:r>
            <a:r>
              <a:rPr lang="en-US" altLang="zh-CN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parentArray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firstParent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是否等于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3.2.1 </a:t>
            </a:r>
            <a:r>
              <a:rPr lang="zh-CN" altLang="en-US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是的话，</a:t>
            </a:r>
            <a:r>
              <a:rPr lang="en-US" altLang="zh-CN" b="1" cap="none" dirty="0" err="1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leftNode</a:t>
            </a:r>
            <a:r>
              <a:rPr lang="zh-CN" altLang="en-US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减一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b="1" cap="none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为当前边的起点找到了双亲，没有双亲的顶点数目减少了</a:t>
            </a:r>
            <a:r>
              <a:rPr lang="en-US" altLang="zh-CN" b="1" cap="none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），执行步骤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3.2.3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3.2.2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否的话，执行步骤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3.2.3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3.2.3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parents[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firstParent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赋值为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secondParent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路径压缩位置</a:t>
            </a:r>
            <a:r>
              <a:rPr lang="en-US" altLang="zh-CN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分析如下： 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将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3.1.3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示例中的</a:t>
            </a:r>
            <a:r>
              <a:rPr lang="zh-CN" altLang="en-US" b="1" cap="none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起点、终点互换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，即</a:t>
            </a:r>
            <a:r>
              <a:rPr lang="zh-CN" altLang="en-US" b="1" cap="none"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b="1" cap="none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  <a:r>
              <a:rPr lang="zh-CN" altLang="en-US" b="1" cap="none"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r>
              <a:rPr lang="zh-CN" altLang="en-US" b="1" cap="none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小于</a:t>
            </a:r>
            <a:r>
              <a:rPr lang="zh-CN" altLang="en-US" b="1" cap="none">
                <a:latin typeface="Arial" panose="020B0604020202020204" pitchFamily="34" charset="0"/>
                <a:cs typeface="Arial" panose="020B0604020202020204" pitchFamily="34" charset="0"/>
              </a:rPr>
              <a:t>情况的示例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3.2.4 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判断两者孩子节点层数是否相同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    3.2.4.1 </a:t>
            </a:r>
            <a:r>
              <a:rPr lang="zh-CN" altLang="en-US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是的话，则将</a:t>
            </a:r>
            <a:r>
              <a:rPr lang="en-US" altLang="zh-CN" b="1" cap="none" dirty="0" err="1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levelArray</a:t>
            </a:r>
            <a:r>
              <a:rPr lang="en-US" altLang="zh-CN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b="1" cap="none" dirty="0" err="1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secondParent</a:t>
            </a:r>
            <a:r>
              <a:rPr lang="en-US" altLang="zh-CN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加</a:t>
            </a:r>
            <a:r>
              <a:rPr lang="en-US" altLang="zh-CN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（人为规定，也可以针对相等的情况单独处理，反过来赋值）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F50565-3901-42C6-ADF2-411BD9DE9765}"/>
              </a:ext>
            </a:extLst>
          </p:cNvPr>
          <p:cNvSpPr txBox="1">
            <a:spLocks/>
          </p:cNvSpPr>
          <p:nvPr/>
        </p:nvSpPr>
        <p:spPr>
          <a:xfrm>
            <a:off x="6541477" y="634272"/>
            <a:ext cx="5650523" cy="62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    分析如下：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    假设当前边的起点为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，终点为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，起点的双亲为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，终点的双亲为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    假设当前边加入结果集前，结果集为：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    节点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的并查集结构为：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    节点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的并查集结构为：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7B7EC4-998F-4C3C-84A2-DDA98A3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5" y="979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85B66B-CBE1-4ECE-8BF5-15C4BE1E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01E9F50-C86D-4038-ADFA-BDCFD939D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50053"/>
              </p:ext>
            </p:extLst>
          </p:nvPr>
        </p:nvGraphicFramePr>
        <p:xfrm>
          <a:off x="7380515" y="2120483"/>
          <a:ext cx="2844154" cy="119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94516" imgH="925654" progId="Visio.Drawing.11">
                  <p:embed/>
                </p:oleObj>
              </mc:Choice>
              <mc:Fallback>
                <p:oleObj name="Visio" r:id="rId2" imgW="2194516" imgH="92565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515" y="2120483"/>
                        <a:ext cx="2844154" cy="11994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6FE27360-4553-4B3A-84DD-9F33082A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2F08377-C233-4A88-9A52-69C581C9C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740651"/>
              </p:ext>
            </p:extLst>
          </p:nvPr>
        </p:nvGraphicFramePr>
        <p:xfrm>
          <a:off x="7811268" y="3589311"/>
          <a:ext cx="1496155" cy="149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34736" imgH="934564" progId="Visio.Drawing.11">
                  <p:embed/>
                </p:oleObj>
              </mc:Choice>
              <mc:Fallback>
                <p:oleObj name="Visio" r:id="rId4" imgW="934736" imgH="93456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1268" y="3589311"/>
                        <a:ext cx="1496155" cy="14961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4">
            <a:extLst>
              <a:ext uri="{FF2B5EF4-FFF2-40B4-BE49-F238E27FC236}">
                <a16:creationId xmlns:a16="http://schemas.microsoft.com/office/drawing/2014/main" id="{68CCCCE3-B721-40BB-8505-1E2A75713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923" y="50925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C45301-92E5-4496-BE0E-C02CFA24C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044353"/>
              </p:ext>
            </p:extLst>
          </p:nvPr>
        </p:nvGraphicFramePr>
        <p:xfrm>
          <a:off x="7811265" y="5361842"/>
          <a:ext cx="1496158" cy="1496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934736" imgH="934564" progId="Visio.Drawing.11">
                  <p:embed/>
                </p:oleObj>
              </mc:Choice>
              <mc:Fallback>
                <p:oleObj name="Visio" r:id="rId6" imgW="934736" imgH="934564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1265" y="5361842"/>
                        <a:ext cx="1496158" cy="14961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549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64"/>
            <a:ext cx="1219200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13672"/>
            <a:ext cx="6317367" cy="624432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    对于这种情况，</a:t>
            </a:r>
            <a:r>
              <a:rPr lang="zh-CN" altLang="en-US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如果不作处理，并查集将无法继续构造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。所以，人为规定，节点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（起点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的双亲）的双亲为节点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（终点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的双亲）。处理后的并查集结构为：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    从而，节点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（终点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的双亲）的孩子层数加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，由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变为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   当前边加入结果集后，对应的无向图变为：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F50565-3901-42C6-ADF2-411BD9DE9765}"/>
              </a:ext>
            </a:extLst>
          </p:cNvPr>
          <p:cNvSpPr txBox="1">
            <a:spLocks/>
          </p:cNvSpPr>
          <p:nvPr/>
        </p:nvSpPr>
        <p:spPr>
          <a:xfrm>
            <a:off x="6218893" y="1168844"/>
            <a:ext cx="5874633" cy="4289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3.3 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将当前边的权值累加到</a:t>
            </a:r>
            <a:r>
              <a:rPr lang="en-US" altLang="zh-CN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（当前边是最小生成树的组成部分）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3.4 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判断</a:t>
            </a:r>
            <a:r>
              <a:rPr lang="en-US" altLang="zh-CN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leftNode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是否等于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3.4.1 </a:t>
            </a:r>
            <a:r>
              <a:rPr lang="zh-CN" altLang="en-US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是的话，返回</a:t>
            </a:r>
            <a:r>
              <a:rPr lang="en-US" altLang="zh-CN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只有一个节点没有双亲，说明该节点是其他节点的双亲，即，该节点与其他节点直接或者间接相连，最小生成树已经构建成功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3.4.2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否的话，返回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备注：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操作第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3.1.3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步的路径压缩作用有限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b="1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b="1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操作的路径压缩起关键作用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!!!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7B7EC4-998F-4C3C-84A2-DDA98A3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5" y="979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01F535F-9E9D-44C2-9B5A-30EC8A6D3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773C8BE-301A-4559-B4DC-F8C9D101F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6647"/>
              </p:ext>
            </p:extLst>
          </p:nvPr>
        </p:nvGraphicFramePr>
        <p:xfrm>
          <a:off x="1012874" y="1758461"/>
          <a:ext cx="2982352" cy="2180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14615" imgH="1474763" progId="Visio.Drawing.11">
                  <p:embed/>
                </p:oleObj>
              </mc:Choice>
              <mc:Fallback>
                <p:oleObj name="Visio" r:id="rId2" imgW="2014615" imgH="147476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74" y="1758461"/>
                        <a:ext cx="2982352" cy="21804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9A189C38-2541-486E-A4D0-460FA55AC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B435BB0-689F-4740-9B65-0F2B086A18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445581"/>
              </p:ext>
            </p:extLst>
          </p:nvPr>
        </p:nvGraphicFramePr>
        <p:xfrm>
          <a:off x="1012874" y="5215074"/>
          <a:ext cx="3567992" cy="150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194516" imgH="925654" progId="Visio.Drawing.11">
                  <p:embed/>
                </p:oleObj>
              </mc:Choice>
              <mc:Fallback>
                <p:oleObj name="Visio" r:id="rId4" imgW="2194516" imgH="92565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74" y="5215074"/>
                        <a:ext cx="3567992" cy="1504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026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64"/>
            <a:ext cx="1219200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75508"/>
            <a:ext cx="6317367" cy="624432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七、构建最小生成树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如果参数非法，返回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按照边的权重，从小到大的顺序进行排序。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排序后的结果为：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对于每条边，依次执行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操作。</a:t>
            </a:r>
            <a:r>
              <a:rPr lang="zh-CN" altLang="en-US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遍历过程中，如果</a:t>
            </a:r>
            <a:r>
              <a:rPr lang="en-US" altLang="zh-CN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zh-CN" altLang="en-US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操作的返回值</a:t>
            </a:r>
            <a:r>
              <a:rPr lang="zh-CN" altLang="en-US" b="1" cap="none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b="1" cap="none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zh-CN" altLang="en-US" b="1" cap="none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b="1" cap="none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构建成功</a:t>
            </a:r>
            <a:r>
              <a:rPr lang="zh-CN" altLang="en-US" b="1" cap="none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），</a:t>
            </a:r>
            <a:r>
              <a:rPr lang="zh-CN" altLang="en-US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则返回</a:t>
            </a:r>
            <a:r>
              <a:rPr lang="en-US" altLang="zh-CN" b="1" cap="none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endParaRPr lang="en-US" altLang="zh-CN" b="1" cap="none" dirty="0">
              <a:solidFill>
                <a:srgbClr val="009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返回</a:t>
            </a:r>
            <a:r>
              <a:rPr lang="en-US" altLang="zh-CN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（表示不可能构成最小生成树）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F50565-3901-42C6-ADF2-411BD9DE9765}"/>
              </a:ext>
            </a:extLst>
          </p:cNvPr>
          <p:cNvSpPr txBox="1">
            <a:spLocks/>
          </p:cNvSpPr>
          <p:nvPr/>
        </p:nvSpPr>
        <p:spPr>
          <a:xfrm>
            <a:off x="6317367" y="634272"/>
            <a:ext cx="5874633" cy="62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按第六步</a:t>
            </a:r>
            <a:r>
              <a:rPr lang="en-US" altLang="zh-CN" b="1" cap="none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zh-CN" altLang="en-US" b="1" cap="none">
                <a:latin typeface="Arial" panose="020B0604020202020204" pitchFamily="34" charset="0"/>
                <a:cs typeface="Arial" panose="020B0604020202020204" pitchFamily="34" charset="0"/>
              </a:rPr>
              <a:t>操作和第五步</a:t>
            </a:r>
            <a:r>
              <a:rPr lang="en-US" altLang="zh-CN" b="1" cap="none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b="1" cap="none">
                <a:latin typeface="Arial" panose="020B0604020202020204" pitchFamily="34" charset="0"/>
                <a:cs typeface="Arial" panose="020B0604020202020204" pitchFamily="34" charset="0"/>
              </a:rPr>
              <a:t>操作的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处理逻辑，对于每条边的处理过程，列举如下：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）边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leftNode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减为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变为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parentArray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变为：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levelArray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变为：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7B7EC4-998F-4C3C-84A2-DDA98A3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5" y="979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3A5555-5015-4AB3-AAAC-CBB9F3B20A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58" y="1922474"/>
            <a:ext cx="4644344" cy="3442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A8BA15-CC47-4086-B2DF-206E2D034B7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18" y="3086685"/>
            <a:ext cx="5630731" cy="1298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357F49-C88A-4743-8AEF-B22FD902866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318" y="5358785"/>
            <a:ext cx="5630668" cy="103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789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64"/>
            <a:ext cx="1219200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13672"/>
            <a:ext cx="5874633" cy="624432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并查集结构变为：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结果集结构变为（用</a:t>
            </a:r>
            <a:r>
              <a:rPr lang="zh-CN" altLang="en-US" b="1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红色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边表示，下同）：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F50565-3901-42C6-ADF2-411BD9DE9765}"/>
              </a:ext>
            </a:extLst>
          </p:cNvPr>
          <p:cNvSpPr txBox="1">
            <a:spLocks/>
          </p:cNvSpPr>
          <p:nvPr/>
        </p:nvSpPr>
        <p:spPr>
          <a:xfrm>
            <a:off x="5874633" y="634272"/>
            <a:ext cx="6317367" cy="62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）边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leftNode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减为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变为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parentArray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变为：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levelArray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不变：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7B7EC4-998F-4C3C-84A2-DDA98A3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5" y="979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E12308-86E3-4726-A9F1-5688BCB4C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D74AD9D-8E17-4F2F-81F9-71363BEA17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0027"/>
              </p:ext>
            </p:extLst>
          </p:nvPr>
        </p:nvGraphicFramePr>
        <p:xfrm>
          <a:off x="1181686" y="979714"/>
          <a:ext cx="1510273" cy="151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34736" imgH="934564" progId="Visio.Drawing.11">
                  <p:embed/>
                </p:oleObj>
              </mc:Choice>
              <mc:Fallback>
                <p:oleObj name="Visio" r:id="rId2" imgW="934736" imgH="9345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686" y="979714"/>
                        <a:ext cx="1510273" cy="15102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E0CA28E7-F15E-4B5F-B1AF-6052B9D09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53683B7-5196-4B96-85BD-764880B74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070791"/>
              </p:ext>
            </p:extLst>
          </p:nvPr>
        </p:nvGraphicFramePr>
        <p:xfrm>
          <a:off x="575942" y="3227175"/>
          <a:ext cx="3883516" cy="301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74887" imgH="1834896" progId="Visio.Drawing.11">
                  <p:embed/>
                </p:oleObj>
              </mc:Choice>
              <mc:Fallback>
                <p:oleObj name="Visio" r:id="rId4" imgW="2374887" imgH="183489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2" y="3227175"/>
                        <a:ext cx="3883516" cy="3010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19E76B12-0D92-46EF-879D-959C16625E1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907" y="2388974"/>
            <a:ext cx="5916835" cy="152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4BB6A7-1F1E-43F4-99FB-DEB6CB8EB60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08037"/>
            <a:ext cx="5903742" cy="1057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441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64"/>
            <a:ext cx="1219200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13672"/>
            <a:ext cx="5500469" cy="624432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并查集结构变为：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结果集结构变为：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F50565-3901-42C6-ADF2-411BD9DE9765}"/>
              </a:ext>
            </a:extLst>
          </p:cNvPr>
          <p:cNvSpPr txBox="1">
            <a:spLocks/>
          </p:cNvSpPr>
          <p:nvPr/>
        </p:nvSpPr>
        <p:spPr>
          <a:xfrm>
            <a:off x="5500469" y="634272"/>
            <a:ext cx="6691532" cy="62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）边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5-3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起点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的双亲节点为自身，终点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的双亲节点为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zh-CN" altLang="en-US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起点和终点的双亲节点相同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，该条边的加入，将导致结果集出现回路。所以，</a:t>
            </a:r>
            <a:r>
              <a:rPr lang="zh-CN" altLang="en-US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跳过该条边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）边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leftNode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减为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变为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parentArray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变为：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levelArray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变为：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7B7EC4-998F-4C3C-84A2-DDA98A3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5" y="979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E41143-ECD8-4827-AFDC-2C3D1BC6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FF6898-C1D3-4FF5-9E8C-1E4FB482F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163631"/>
              </p:ext>
            </p:extLst>
          </p:nvPr>
        </p:nvGraphicFramePr>
        <p:xfrm>
          <a:off x="1139483" y="1097280"/>
          <a:ext cx="2822152" cy="178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474440" imgH="934564" progId="Visio.Drawing.11">
                  <p:embed/>
                </p:oleObj>
              </mc:Choice>
              <mc:Fallback>
                <p:oleObj name="Visio" r:id="rId2" imgW="1474440" imgH="9345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483" y="1097280"/>
                        <a:ext cx="2822152" cy="1784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9D16C0E9-B013-4609-96A8-A076D0EA0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233C7F3-DF87-4D0B-A5E1-FB18AB3E3A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004344"/>
              </p:ext>
            </p:extLst>
          </p:nvPr>
        </p:nvGraphicFramePr>
        <p:xfrm>
          <a:off x="632213" y="3578875"/>
          <a:ext cx="4052328" cy="3140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74887" imgH="1834896" progId="Visio.Drawing.11">
                  <p:embed/>
                </p:oleObj>
              </mc:Choice>
              <mc:Fallback>
                <p:oleObj name="Visio" r:id="rId4" imgW="2374887" imgH="1834896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13" y="3578875"/>
                        <a:ext cx="4052328" cy="3140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3951F38C-627F-4C11-9006-6F656C17B9D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554" y="3640826"/>
            <a:ext cx="6263714" cy="142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966618-3A64-4ADD-BBD4-2ED2251A770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662" y="5559197"/>
            <a:ext cx="6310606" cy="1160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332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64"/>
            <a:ext cx="1219200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613672"/>
            <a:ext cx="5574790" cy="624432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并查集结构变为：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结果集结构变为：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F50565-3901-42C6-ADF2-411BD9DE9765}"/>
              </a:ext>
            </a:extLst>
          </p:cNvPr>
          <p:cNvSpPr txBox="1">
            <a:spLocks/>
          </p:cNvSpPr>
          <p:nvPr/>
        </p:nvSpPr>
        <p:spPr>
          <a:xfrm>
            <a:off x="5574791" y="634272"/>
            <a:ext cx="6617210" cy="62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）边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leftNode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减为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（此时，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操作返回值为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变为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（此时，</a:t>
            </a:r>
            <a:r>
              <a:rPr lang="zh-CN" altLang="en-US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主函数返回</a:t>
            </a:r>
            <a:r>
              <a:rPr lang="en-US" altLang="zh-CN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，结束）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parentArray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变为（结束）：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levelArray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变为（结束） 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7B7EC4-998F-4C3C-84A2-DDA98A3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5" y="979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9ED781-CED0-444B-B67D-95D4D7DAE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2322C06-EF83-46BF-BE49-BEAF89C3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422842"/>
              </p:ext>
            </p:extLst>
          </p:nvPr>
        </p:nvGraphicFramePr>
        <p:xfrm>
          <a:off x="425008" y="1139483"/>
          <a:ext cx="5149782" cy="175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34690" imgH="934564" progId="Visio.Drawing.11">
                  <p:embed/>
                </p:oleObj>
              </mc:Choice>
              <mc:Fallback>
                <p:oleObj name="Visio" r:id="rId2" imgW="2734690" imgH="9345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08" y="1139483"/>
                        <a:ext cx="5149782" cy="1758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006B218F-CAF6-44F8-A94C-2CA6EA19E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5176004-A5D6-4C80-828B-D98A53D152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656605"/>
              </p:ext>
            </p:extLst>
          </p:nvPr>
        </p:nvGraphicFramePr>
        <p:xfrm>
          <a:off x="425008" y="3423756"/>
          <a:ext cx="4189195" cy="3247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74887" imgH="1834896" progId="Visio.Drawing.11">
                  <p:embed/>
                </p:oleObj>
              </mc:Choice>
              <mc:Fallback>
                <p:oleObj name="Visio" r:id="rId4" imgW="2374887" imgH="1834896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08" y="3423756"/>
                        <a:ext cx="4189195" cy="3247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BB550005-B642-4208-B7B0-635A902DCA66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163" y="2254377"/>
            <a:ext cx="5644735" cy="1375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19C0CD-6207-45EA-8E6B-4E1FA6A9E50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163" y="4585037"/>
            <a:ext cx="5644735" cy="10561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28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64"/>
            <a:ext cx="1219200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13672"/>
            <a:ext cx="5359791" cy="624432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并查集结构变为（结束） ：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F50565-3901-42C6-ADF2-411BD9DE9765}"/>
              </a:ext>
            </a:extLst>
          </p:cNvPr>
          <p:cNvSpPr txBox="1">
            <a:spLocks/>
          </p:cNvSpPr>
          <p:nvPr/>
        </p:nvSpPr>
        <p:spPr>
          <a:xfrm>
            <a:off x="5359791" y="634272"/>
            <a:ext cx="6832209" cy="62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结果集结构变为（结束） 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7B7EC4-998F-4C3C-84A2-DDA98A3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5" y="979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09E40A-C591-4756-A13E-F62969A1F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B8C2E88-23FF-47C4-AAC7-A5BDBD79F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395472"/>
              </p:ext>
            </p:extLst>
          </p:nvPr>
        </p:nvGraphicFramePr>
        <p:xfrm>
          <a:off x="225083" y="1223889"/>
          <a:ext cx="5021894" cy="3671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14615" imgH="1474763" progId="Visio.Drawing.11">
                  <p:embed/>
                </p:oleObj>
              </mc:Choice>
              <mc:Fallback>
                <p:oleObj name="Visio" r:id="rId2" imgW="2014615" imgH="147476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083" y="1223889"/>
                        <a:ext cx="5021894" cy="36716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1B5296C-F41B-4A5D-8F30-2882356BA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95828E8-407B-4A0F-B744-CC5DD9593C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959592"/>
              </p:ext>
            </p:extLst>
          </p:nvPr>
        </p:nvGraphicFramePr>
        <p:xfrm>
          <a:off x="5824025" y="1505966"/>
          <a:ext cx="4782743" cy="3707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74887" imgH="1834896" progId="Visio.Drawing.11">
                  <p:embed/>
                </p:oleObj>
              </mc:Choice>
              <mc:Fallback>
                <p:oleObj name="Visio" r:id="rId4" imgW="2374887" imgH="183489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025" y="1505966"/>
                        <a:ext cx="4782743" cy="3707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93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1135. Connecting Cities With Minimum Cost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en-US" altLang="zh-CN" b="1" dirty="0">
                <a:solidFill>
                  <a:srgbClr val="0000CC"/>
                </a:solidFill>
              </a:rPr>
              <a:t>Kruskal</a:t>
            </a:r>
            <a:r>
              <a:rPr lang="zh-CN" altLang="en-US" b="1" dirty="0">
                <a:solidFill>
                  <a:srgbClr val="0000CC"/>
                </a:solidFill>
              </a:rPr>
              <a:t>算法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ElogE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602EAE-8FFA-41EA-B5D9-80B47B03C1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80" y="1084326"/>
            <a:ext cx="5274310" cy="5727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D5D0F9-2546-4F1C-B0A5-F506D6C61A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071" y="418211"/>
            <a:ext cx="5274310" cy="639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8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124. Binary Tree Maximum Path Sum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1A62A0-E16E-47E0-9ADA-0E6ED03FE8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0010" y="1137330"/>
            <a:ext cx="7521818" cy="46625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08C791-3C9E-4F30-89DF-B49F106FD21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18848" y="1137330"/>
            <a:ext cx="4130162" cy="33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51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124. Binary Tree Maximum Path Sum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深度优先遍历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logn</a:t>
            </a:r>
            <a:r>
              <a:rPr lang="en-US" altLang="zh-CN" b="1" dirty="0"/>
              <a:t>)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BEA329E-C18D-478F-AA67-DE41EB3B8EB0}"/>
              </a:ext>
            </a:extLst>
          </p:cNvPr>
          <p:cNvSpPr txBox="1">
            <a:spLocks/>
          </p:cNvSpPr>
          <p:nvPr/>
        </p:nvSpPr>
        <p:spPr>
          <a:xfrm>
            <a:off x="42550" y="1002552"/>
            <a:ext cx="6274817" cy="5855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13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成员变量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，用于记录全局最大路径和（全局最大路径为一条线，贯穿了相关的节点）。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递归函数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getBiggerPartSum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TreeNode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sz="13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计算当前节点的</a:t>
            </a:r>
            <a:r>
              <a:rPr lang="zh-CN" altLang="en-US" sz="13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单侧较大</a:t>
            </a:r>
            <a:r>
              <a:rPr lang="zh-CN" altLang="en-US" sz="13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路径和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输入：当前节点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输出：当前节点的单侧较大路径和</a:t>
            </a:r>
            <a:r>
              <a:rPr lang="en-US" altLang="zh-CN" sz="1300" b="1" cap="none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biggerPartSum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如果参数非法，则返回 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调用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getBiggerPartSum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currentNode.left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，计算当前节点的左孩子的单侧较大路径和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。如果计算结果小于等于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，则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置为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3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表示当前节点的最大路径不包括其左子树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调用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getBiggerPartSum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currentNode.right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，计算当前节点的右孩子的单侧较大路径和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rightSum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。如果计算结果小于等于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，则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rightSum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置为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3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表示当前节点的最大路径不包括其右子树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当前节点的最大路径和</a:t>
            </a:r>
            <a:r>
              <a:rPr lang="en-US" altLang="zh-CN" sz="1300" b="1" cap="none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，赋值为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currentNode.val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rightSum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3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当前节点的</a:t>
            </a:r>
            <a:r>
              <a:rPr lang="zh-CN" altLang="en-US" sz="13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最大</a:t>
            </a:r>
            <a:r>
              <a:rPr lang="zh-CN" altLang="en-US" sz="13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由当前节点、左孩子的单侧较大路径</a:t>
            </a:r>
            <a:r>
              <a:rPr lang="en-US" altLang="zh-CN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300" b="1" cap="none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leftSum</a:t>
            </a:r>
            <a:r>
              <a:rPr lang="en-US" altLang="zh-CN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r>
              <a:rPr lang="zh-CN" altLang="en-US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的话</a:t>
            </a:r>
            <a:r>
              <a:rPr lang="en-US" altLang="zh-CN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、右孩子的单侧较大路径</a:t>
            </a:r>
            <a:r>
              <a:rPr lang="en-US" altLang="zh-CN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300" b="1" cap="none" dirty="0" err="1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rightSum</a:t>
            </a:r>
            <a:r>
              <a:rPr lang="en-US" altLang="zh-CN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0</a:t>
            </a:r>
            <a:r>
              <a:rPr lang="zh-CN" altLang="en-US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的话</a:t>
            </a:r>
            <a:r>
              <a:rPr lang="en-US" altLang="zh-CN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组成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更新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Math.max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3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当前节点的最大路径和，比全局最大路径和大时，更新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当前节点的单侧较大路径和</a:t>
            </a:r>
            <a:r>
              <a:rPr lang="en-US" altLang="zh-CN" sz="1300" b="1" cap="none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biggerPartSum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，赋值为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currentNode.val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Math.max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rightSum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300" b="1" cap="none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当前节点的</a:t>
            </a:r>
            <a:r>
              <a:rPr lang="zh-CN" altLang="en-US" sz="13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单侧较大</a:t>
            </a:r>
            <a:r>
              <a:rPr lang="zh-CN" altLang="en-US" sz="1300" b="1" cap="none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sz="1300" b="1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要么只由当前节点组成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  &lt;= 0 &amp;&amp;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rightSum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 &lt;= 0]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zh-CN" altLang="en-US" sz="1300" b="1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要么由当前节点和左孩子的单侧较大路径组成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rightSum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 &gt; 0]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r>
              <a:rPr lang="zh-CN" altLang="en-US" sz="1300" b="1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要么由当前节点和右孩子的单侧较大路径组成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rightSum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 &amp;&amp;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rightSum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 &gt; 0]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7 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返回</a:t>
            </a:r>
            <a:r>
              <a:rPr lang="en-US" altLang="zh-CN" sz="1300" b="1" cap="none" dirty="0" err="1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biggerPartSum</a:t>
            </a:r>
            <a:endParaRPr lang="en-US" altLang="zh-CN" sz="1300" b="1" cap="none" dirty="0">
              <a:solidFill>
                <a:srgbClr val="99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5E49552-BAE4-4861-8984-4E3C342130B7}"/>
              </a:ext>
            </a:extLst>
          </p:cNvPr>
          <p:cNvSpPr txBox="1">
            <a:spLocks/>
          </p:cNvSpPr>
          <p:nvPr/>
        </p:nvSpPr>
        <p:spPr>
          <a:xfrm>
            <a:off x="6317367" y="0"/>
            <a:ext cx="5874633" cy="685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主函数：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如果参数非法，则返回 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zh-CN" sz="1300" b="1" cap="none" dirty="0" err="1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zh-CN" altLang="en-US" sz="1300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赋值为整数最小值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调用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getBiggerPartSum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(root)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3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更新全局最大路径的值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返回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endParaRPr lang="en-US" altLang="zh-CN" sz="13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额外说明：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为什么不是返回当前节点的最大路径和</a:t>
            </a:r>
            <a:r>
              <a:rPr lang="en-US" altLang="zh-CN" sz="1300" b="1" cap="none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currentSum</a:t>
            </a:r>
            <a:r>
              <a:rPr lang="zh-CN" altLang="en-US" sz="13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假设返回</a:t>
            </a:r>
            <a:r>
              <a:rPr lang="en-US" altLang="zh-CN" sz="1300" b="1" cap="none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，并且，</a:t>
            </a:r>
            <a:r>
              <a:rPr lang="en-US" altLang="zh-CN" sz="1300" b="1" cap="none" dirty="0" err="1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对应的路径</a:t>
            </a:r>
            <a:r>
              <a:rPr lang="en-US" altLang="zh-CN" sz="1300" b="1" cap="none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currentPath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包含了非空的左右孩子。那么，当前节点的</a:t>
            </a:r>
            <a:r>
              <a:rPr lang="zh-CN" altLang="en-US" sz="1300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父节点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，就不可能跟</a:t>
            </a:r>
            <a:r>
              <a:rPr lang="en-US" altLang="zh-CN" sz="1300" b="1" cap="none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currentPath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构成新的全局最大路径。因为</a:t>
            </a:r>
            <a:r>
              <a:rPr lang="zh-CN" altLang="en-US" sz="1300" b="1" cap="none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这与全局最大路径为</a:t>
            </a:r>
            <a:r>
              <a:rPr lang="zh-CN" altLang="en-US" sz="1300" b="1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一条线</a:t>
            </a:r>
            <a:r>
              <a:rPr lang="zh-CN" altLang="en-US" sz="1300" b="1" cap="none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的要求不符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举例如下：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3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3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3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3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3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3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深度优先遍历（</a:t>
            </a:r>
            <a:r>
              <a:rPr lang="zh-CN" altLang="en-US" sz="13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实际上是二叉树的后序遍历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）时，各个节点的实时情况如下（变量含义同上）：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-9,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-9,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biggerPartSum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-9,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-9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-9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是叶子节点，当前节点最大路径和等于它本身的值，相当于</a:t>
            </a:r>
            <a:r>
              <a:rPr lang="zh-CN" altLang="en-US" sz="13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给</a:t>
            </a:r>
            <a:r>
              <a:rPr lang="en-US" altLang="zh-CN" sz="1300" b="1" cap="none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zh-CN" altLang="en-US" sz="13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赋初始有效值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15,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15,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biggerPartSum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15,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15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是叶子节点，当前节点最大路径和等于它本身的值，值比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-9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大，所以，</a:t>
            </a:r>
            <a:r>
              <a:rPr lang="zh-CN" altLang="en-US" sz="13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更新了</a:t>
            </a:r>
            <a:r>
              <a:rPr lang="en-US" altLang="zh-CN" sz="1300" b="1" cap="none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7,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7,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biggerPartSum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7,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15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是叶子节点，当前节点最大路径和等于它本身的值，值比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小，</a:t>
            </a:r>
            <a:r>
              <a:rPr lang="zh-CN" altLang="en-US" sz="13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不更新</a:t>
            </a:r>
            <a:r>
              <a:rPr lang="en-US" altLang="zh-CN" sz="1300" b="1" cap="none" dirty="0" err="1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20,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42,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biggerPartSum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35,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42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是节点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的父节点，当前节点的最大路径为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15&lt;-&gt;20&lt;-&gt;7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，值比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大，</a:t>
            </a:r>
            <a:r>
              <a:rPr lang="zh-CN" altLang="en-US" sz="13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更新了</a:t>
            </a:r>
            <a:r>
              <a:rPr lang="en-US" altLang="zh-CN" sz="1300" b="1" cap="none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lang="zh-CN" altLang="en-US" sz="13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当前节点的单侧较大路径为：</a:t>
            </a:r>
            <a:r>
              <a:rPr lang="en-US" altLang="zh-CN" sz="13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20&lt;-&gt;15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，其中：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&lt;-&gt;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表示路径连线）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10,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45,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biggerPartSum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45, </a:t>
            </a:r>
            <a:r>
              <a:rPr lang="en-US" altLang="zh-CN" sz="13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: 45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是节点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-9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和节点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的父节点，左孩子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-9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的单侧较大路径和为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-9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，所以，当前节点的最大路径，不包括左子树；右孩子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的单侧较大路径和为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，所以，</a:t>
            </a:r>
            <a:r>
              <a:rPr lang="zh-CN" altLang="en-US" sz="13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当前节点的最大路径为</a:t>
            </a:r>
            <a:r>
              <a:rPr lang="en-US" altLang="zh-CN" sz="13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10&lt;-&gt;20&lt;-&gt;15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，值比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大，</a:t>
            </a:r>
            <a:r>
              <a:rPr lang="zh-CN" altLang="en-US" sz="13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更新了</a:t>
            </a:r>
            <a:r>
              <a:rPr lang="en-US" altLang="zh-CN" sz="1300" b="1" cap="none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maxSum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此时，遍历完毕，</a:t>
            </a:r>
            <a:r>
              <a:rPr lang="zh-CN" altLang="en-US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得到全局最大路径和</a:t>
            </a:r>
            <a:r>
              <a:rPr lang="en-US" altLang="zh-CN" sz="13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3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如果计算过程中，节点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返回的是自己的最大路径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15&lt;-&gt;20&lt;-&gt;7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。那么，节点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就不能跟节点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构成全局最大路径，因为路径</a:t>
            </a:r>
            <a:r>
              <a:rPr lang="en-US" altLang="zh-CN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10&lt;-&gt;15&lt;-&gt;20&lt;-&gt;</a:t>
            </a:r>
            <a:r>
              <a:rPr lang="en-US" altLang="zh-CN" sz="1300" b="1" cap="none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zh-CN" altLang="en-US" sz="1300" b="1" cap="none">
                <a:latin typeface="Arial" panose="020B0604020202020204" pitchFamily="34" charset="0"/>
                <a:cs typeface="Arial" panose="020B0604020202020204" pitchFamily="34" charset="0"/>
              </a:rPr>
              <a:t>有</a:t>
            </a:r>
            <a:r>
              <a:rPr lang="en-US" altLang="zh-CN" sz="1300" b="1" cap="none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300" b="1" cap="none">
                <a:latin typeface="Arial" panose="020B0604020202020204" pitchFamily="34" charset="0"/>
                <a:cs typeface="Arial" panose="020B0604020202020204" pitchFamily="34" charset="0"/>
              </a:rPr>
              <a:t>条</a:t>
            </a:r>
            <a:r>
              <a:rPr lang="zh-CN" altLang="en-US" sz="1300" b="1" cap="none" dirty="0">
                <a:latin typeface="Arial" panose="020B0604020202020204" pitchFamily="34" charset="0"/>
                <a:cs typeface="Arial" panose="020B0604020202020204" pitchFamily="34" charset="0"/>
              </a:rPr>
              <a:t>连线，</a:t>
            </a:r>
            <a:r>
              <a:rPr lang="zh-CN" altLang="en-US" sz="1300" b="1" cap="none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与题目要求</a:t>
            </a:r>
            <a:r>
              <a:rPr lang="zh-CN" altLang="en-US" sz="1300" b="1" cap="none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不符</a:t>
            </a:r>
            <a:r>
              <a:rPr lang="zh-CN" altLang="en-US" sz="1300" b="1" cap="none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3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05D9544-BA26-4F71-925E-3BCE80A86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440" y="242969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4F96AE6-6551-417D-9B2E-FCACF85281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693881"/>
              </p:ext>
            </p:extLst>
          </p:nvPr>
        </p:nvGraphicFramePr>
        <p:xfrm>
          <a:off x="6949440" y="2016170"/>
          <a:ext cx="20193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14615" imgH="1114630" progId="Visio.Drawing.11">
                  <p:embed/>
                </p:oleObj>
              </mc:Choice>
              <mc:Fallback>
                <p:oleObj name="Visio" r:id="rId2" imgW="2014615" imgH="111463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440" y="2016170"/>
                        <a:ext cx="2019300" cy="1114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4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1489518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最小生成树简介</a:t>
            </a:r>
          </a:p>
          <a:p>
            <a:r>
              <a:rPr lang="en-US" altLang="zh-CN" sz="2800" b="1" cap="none"/>
              <a:t>Kruskal</a:t>
            </a:r>
            <a:r>
              <a:rPr lang="zh-CN" altLang="en-US" sz="2800" b="1" cap="none"/>
              <a:t>算法流程（真题举例）</a:t>
            </a:r>
          </a:p>
          <a:p>
            <a:r>
              <a:rPr lang="zh-CN" altLang="en-US" sz="2800" b="1" cap="none"/>
              <a:t>真题解析（其他知识点）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124. Binary Tree Maximum Path Sum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2" y="669989"/>
            <a:ext cx="54602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深度优先遍历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logn</a:t>
            </a:r>
            <a:r>
              <a:rPr lang="en-US" altLang="zh-CN" b="1" dirty="0"/>
              <a:t>)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BD3A1F-7230-456E-86E0-C09ADB0599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492" y="0"/>
            <a:ext cx="6400508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70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152. Maximum Product Subarray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F4E568-5ABC-495A-919C-7F17F45182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7654" y="1217884"/>
            <a:ext cx="8881191" cy="53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15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816" y="84356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275" y="137996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152. Maximum Product Subarray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21275" y="485323"/>
            <a:ext cx="6457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动态规划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E23C944-79B2-4142-B5C2-1EEC5F50CD31}"/>
              </a:ext>
            </a:extLst>
          </p:cNvPr>
          <p:cNvSpPr txBox="1">
            <a:spLocks/>
          </p:cNvSpPr>
          <p:nvPr/>
        </p:nvSpPr>
        <p:spPr>
          <a:xfrm>
            <a:off x="42550" y="854655"/>
            <a:ext cx="6232267" cy="60033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16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核心思想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sz="16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当前连续子数组的最大（小）乘积，遇到下一数如果是负数，则，就可能变成最小（大）乘积。</a:t>
            </a:r>
            <a:r>
              <a:rPr lang="zh-CN" altLang="en-US" sz="16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所以，不但要记录当前最大乘积，而且要记录当前最小乘积。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6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如果参数非法，返回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初始化全局最大乘积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、当前最大乘积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、当前最小乘积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minValue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、前一个最大乘积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previousMax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，游标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16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游标</a:t>
            </a:r>
            <a:r>
              <a:rPr lang="en-US" altLang="zh-CN" sz="1600" b="1" cap="none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6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en-US" altLang="zh-CN" sz="16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6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遍历至数组结尾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，依次执行如下操作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    3.1 </a:t>
            </a:r>
            <a:r>
              <a:rPr lang="zh-CN" altLang="en-US" sz="16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判断</a:t>
            </a:r>
            <a:r>
              <a:rPr lang="en-US" altLang="zh-CN" sz="1600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en-US" altLang="zh-CN" sz="16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sz="16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是否大于</a:t>
            </a:r>
            <a:r>
              <a:rPr lang="en-US" altLang="zh-CN" sz="16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3.1.1 </a:t>
            </a:r>
            <a:r>
              <a:rPr lang="zh-CN" altLang="en-US" sz="1600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是的话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赋值为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Math.max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minValue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赋值为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Math.min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minValue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6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中间变量的状态转移方程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3.1.2 </a:t>
            </a:r>
            <a:r>
              <a:rPr lang="zh-CN" altLang="en-US" sz="1600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否的话</a:t>
            </a:r>
            <a:r>
              <a:rPr lang="zh-CN" altLang="en-US" sz="1600" b="1" cap="none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600" b="1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previousMax</a:t>
            </a:r>
            <a:r>
              <a:rPr lang="zh-CN" altLang="en-US" sz="1600" b="1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600" b="1" cap="none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记录乘之前的最大值</a:t>
            </a:r>
            <a:r>
              <a:rPr lang="zh-CN" altLang="en-US" sz="1600" b="1" cap="none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）赋值</a:t>
            </a:r>
            <a:r>
              <a:rPr lang="zh-CN" altLang="en-US" sz="1600" b="1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1600" b="1" cap="none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赋值为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Math.max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minValue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minValue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赋值为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Math.min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],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]*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previousMax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6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中间变量的状态转移方程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3.2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赋值为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Math.max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6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状态转移方程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返回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6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目标函数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979CA03-0704-4374-8DA7-CC6DBB307E6E}"/>
              </a:ext>
            </a:extLst>
          </p:cNvPr>
          <p:cNvSpPr txBox="1">
            <a:spLocks/>
          </p:cNvSpPr>
          <p:nvPr/>
        </p:nvSpPr>
        <p:spPr>
          <a:xfrm>
            <a:off x="6274817" y="0"/>
            <a:ext cx="5917183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16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举例如下：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nums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数组为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[-1, 2, 3, -4]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，各个变量含义同上。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初始化后的状态：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previousMax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-1,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minValue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-1,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-1,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执行</a:t>
            </a:r>
            <a:r>
              <a:rPr lang="en-US" altLang="zh-CN" sz="16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6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循环后的状态：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previousMax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-1,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minValue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-2,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2,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2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（遍历到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时，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大于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16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对全局最大乘积有贡献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，所以，更新当前最大乘积、全局最大乘积为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本身</a:t>
            </a:r>
            <a:r>
              <a:rPr lang="zh-CN" altLang="en-US" sz="1600" b="1" cap="none">
                <a:latin typeface="Arial" panose="020B0604020202020204" pitchFamily="34" charset="0"/>
                <a:cs typeface="Arial" panose="020B0604020202020204" pitchFamily="34" charset="0"/>
              </a:rPr>
              <a:t>。记录当前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最小乘积为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-1*2[</a:t>
            </a:r>
            <a:r>
              <a:rPr lang="en-US" altLang="zh-CN" sz="16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en-US" sz="16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与正整数相乘，结果可能更小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，即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-2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，记录该值的原因是，</a:t>
            </a:r>
            <a:r>
              <a:rPr lang="zh-CN" altLang="en-US" sz="1600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如果再次遇到负数，其可能就变成全局最大乘积的组成部分了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previousMax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-1,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minValue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-6,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6,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6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（遍历到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时，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大于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16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对全局最大乘积有贡献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，所以，更新当前最大乘积、全局最大乘积为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2*3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，即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。同时，更新当前最小乘积为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-1*2*3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，即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，原因同上）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previousMax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6,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minValue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-24,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maxValue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24, 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: 24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（遍历到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时，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小于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，当前最小乘积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-6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小于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，所以，</a:t>
            </a:r>
            <a:r>
              <a:rPr lang="en-US" altLang="zh-CN" sz="16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</a:t>
            </a:r>
            <a:r>
              <a:rPr lang="zh-CN" altLang="en-US" sz="16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对全局最大乘积可能有贡献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。先记录上次计算出的最大值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16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previousMax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，因为它可能是新的最小乘积（</a:t>
            </a:r>
            <a:r>
              <a:rPr lang="en-US" altLang="zh-CN" sz="16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sz="16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与负整数相乘，结果可能更小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）的组成部分。更新当前最大乘积、全局最大乘积为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( -6)*(-4)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，即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。更新当前最小乘积为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2*3*(-4)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，即</a:t>
            </a:r>
            <a:r>
              <a:rPr lang="en-US" altLang="zh-CN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-24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，原因同上）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此时，遍历完毕，得到</a:t>
            </a:r>
            <a:r>
              <a:rPr lang="zh-CN" altLang="en-US" sz="16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全局最大乘积为</a:t>
            </a:r>
            <a:r>
              <a:rPr lang="en-US" altLang="zh-CN" sz="16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zh-CN" altLang="en-US" sz="16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16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5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152. Maximum Product Subarray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动态规划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93CC08-FAC7-4D46-916E-2DCA69D356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10" y="0"/>
            <a:ext cx="663518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20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62. Unique Paths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65AC08-1F27-4E0B-ABF9-2045D0EF94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990" y="1100046"/>
            <a:ext cx="6140244" cy="41904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04734F-38A4-40DF-89F1-0A7AFCCF3F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0847" y="1100045"/>
            <a:ext cx="5851153" cy="366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62. Unique Paths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6228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数学公式（组合）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en-US" altLang="zh-CN" b="1" dirty="0">
                <a:solidFill>
                  <a:srgbClr val="0000CC"/>
                </a:solidFill>
              </a:rPr>
              <a:t>1 </a:t>
            </a:r>
            <a:r>
              <a:rPr lang="zh-CN" altLang="en-US" b="1" dirty="0">
                <a:solidFill>
                  <a:srgbClr val="0000CC"/>
                </a:solidFill>
              </a:rPr>
              <a:t>分析过程</a:t>
            </a:r>
          </a:p>
          <a:p>
            <a:r>
              <a:rPr lang="zh-CN" altLang="en-US" b="1" dirty="0"/>
              <a:t>网格总共</a:t>
            </a:r>
            <a:r>
              <a:rPr lang="en-US" altLang="zh-CN" b="1" dirty="0"/>
              <a:t>m</a:t>
            </a:r>
            <a:r>
              <a:rPr lang="zh-CN" altLang="en-US" b="1" dirty="0"/>
              <a:t>行</a:t>
            </a:r>
            <a:r>
              <a:rPr lang="en-US" altLang="zh-CN" b="1" dirty="0"/>
              <a:t>n</a:t>
            </a:r>
            <a:r>
              <a:rPr lang="zh-CN" altLang="en-US" b="1" dirty="0"/>
              <a:t>列，从第</a:t>
            </a:r>
            <a:r>
              <a:rPr lang="en-US" altLang="zh-CN" b="1" dirty="0"/>
              <a:t>1</a:t>
            </a:r>
            <a:r>
              <a:rPr lang="zh-CN" altLang="en-US" b="1" dirty="0"/>
              <a:t>行第</a:t>
            </a:r>
            <a:r>
              <a:rPr lang="en-US" altLang="zh-CN" b="1"/>
              <a:t>1</a:t>
            </a:r>
            <a:r>
              <a:rPr lang="zh-CN" altLang="en-US" b="1"/>
              <a:t>列（</a:t>
            </a:r>
            <a:r>
              <a:rPr lang="zh-CN" altLang="en-US" b="1">
                <a:solidFill>
                  <a:srgbClr val="993300"/>
                </a:solidFill>
              </a:rPr>
              <a:t>自然序号</a:t>
            </a:r>
            <a:r>
              <a:rPr lang="zh-CN" altLang="en-US" b="1"/>
              <a:t>，不考虑下标）的</a:t>
            </a:r>
            <a:r>
              <a:rPr lang="zh-CN" altLang="en-US" b="1" dirty="0"/>
              <a:t>元素（</a:t>
            </a:r>
            <a:r>
              <a:rPr lang="zh-CN" altLang="en-US" b="1" dirty="0">
                <a:solidFill>
                  <a:srgbClr val="FF0066"/>
                </a:solidFill>
              </a:rPr>
              <a:t>本身不占用步骤</a:t>
            </a:r>
            <a:r>
              <a:rPr lang="zh-CN" altLang="en-US" b="1" dirty="0"/>
              <a:t>）出发，到达第</a:t>
            </a:r>
            <a:r>
              <a:rPr lang="en-US" altLang="zh-CN" b="1" dirty="0"/>
              <a:t>m</a:t>
            </a:r>
            <a:r>
              <a:rPr lang="zh-CN" altLang="en-US" b="1" dirty="0"/>
              <a:t>行第</a:t>
            </a:r>
            <a:r>
              <a:rPr lang="en-US" altLang="zh-CN" b="1" dirty="0"/>
              <a:t>n</a:t>
            </a:r>
            <a:r>
              <a:rPr lang="zh-CN" altLang="en-US" b="1" dirty="0"/>
              <a:t>列元素，总共需要走</a:t>
            </a:r>
            <a:r>
              <a:rPr lang="en-US" altLang="zh-CN" b="1" dirty="0"/>
              <a:t>m + n – 2</a:t>
            </a:r>
            <a:r>
              <a:rPr lang="zh-CN" altLang="en-US" b="1" dirty="0"/>
              <a:t>步。由于只能从左上走到右下，不能往左走，也不能往上走。所以，总共需要向下走</a:t>
            </a:r>
            <a:r>
              <a:rPr lang="en-US" altLang="zh-CN" b="1" dirty="0"/>
              <a:t>m – 1</a:t>
            </a:r>
            <a:r>
              <a:rPr lang="zh-CN" altLang="en-US" b="1" dirty="0"/>
              <a:t>步，向右走</a:t>
            </a:r>
            <a:r>
              <a:rPr lang="en-US" altLang="zh-CN" b="1" dirty="0"/>
              <a:t>n – 1</a:t>
            </a:r>
            <a:r>
              <a:rPr lang="zh-CN" altLang="en-US" b="1" dirty="0"/>
              <a:t>步。</a:t>
            </a:r>
          </a:p>
          <a:p>
            <a:r>
              <a:rPr lang="zh-CN" altLang="en-US" b="1" dirty="0"/>
              <a:t>从而，问题转换为，</a:t>
            </a:r>
            <a:r>
              <a:rPr lang="en-US" altLang="zh-CN" b="1" dirty="0">
                <a:solidFill>
                  <a:srgbClr val="9900CC"/>
                </a:solidFill>
              </a:rPr>
              <a:t>m + n – 2</a:t>
            </a:r>
            <a:r>
              <a:rPr lang="zh-CN" altLang="en-US" b="1" dirty="0">
                <a:solidFill>
                  <a:srgbClr val="9900CC"/>
                </a:solidFill>
              </a:rPr>
              <a:t>个数字中，选取 </a:t>
            </a:r>
            <a:r>
              <a:rPr lang="en-US" altLang="zh-CN" b="1" dirty="0">
                <a:solidFill>
                  <a:srgbClr val="9900CC"/>
                </a:solidFill>
              </a:rPr>
              <a:t>m – 1</a:t>
            </a:r>
            <a:r>
              <a:rPr lang="zh-CN" altLang="en-US" b="1" dirty="0">
                <a:solidFill>
                  <a:srgbClr val="9900CC"/>
                </a:solidFill>
              </a:rPr>
              <a:t>个数字进行组合，有多少种组合结果。</a:t>
            </a:r>
          </a:p>
          <a:p>
            <a:endParaRPr lang="zh-CN" altLang="en-US" b="1" dirty="0"/>
          </a:p>
          <a:p>
            <a:r>
              <a:rPr lang="en-US" altLang="zh-CN" b="1" dirty="0">
                <a:solidFill>
                  <a:srgbClr val="0000CC"/>
                </a:solidFill>
              </a:rPr>
              <a:t>2 </a:t>
            </a:r>
            <a:r>
              <a:rPr lang="zh-CN" altLang="en-US" b="1" dirty="0">
                <a:solidFill>
                  <a:srgbClr val="0000CC"/>
                </a:solidFill>
              </a:rPr>
              <a:t>数学公式</a:t>
            </a:r>
          </a:p>
          <a:p>
            <a:r>
              <a:rPr lang="en-US" altLang="zh-CN" b="1" dirty="0">
                <a:solidFill>
                  <a:srgbClr val="009900"/>
                </a:solidFill>
              </a:rPr>
              <a:t>C(m + n – 2, m - 1) = (((m + n - 2)!)/((m - 1)!))/((n - 1)!)</a:t>
            </a:r>
          </a:p>
          <a:p>
            <a:r>
              <a:rPr lang="zh-CN" altLang="en-US" b="1" dirty="0"/>
              <a:t>其中，</a:t>
            </a:r>
            <a:r>
              <a:rPr lang="en-US" altLang="zh-CN" b="1" dirty="0"/>
              <a:t>n! = n*(n - 1)*(n - 2)*……*3*2*1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25C168-EC36-4FDC-AD2B-DACE05D51F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66702" y="708445"/>
            <a:ext cx="5525297" cy="412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460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62. Unique Paths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0000CC"/>
                </a:solidFill>
              </a:rPr>
              <a:t>动态规划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O(m*n)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O(m*n)</a:t>
            </a:r>
            <a:r>
              <a:rPr lang="zh-CN" altLang="en-US" b="1" dirty="0"/>
              <a:t>）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核心思想</a:t>
            </a:r>
            <a:r>
              <a:rPr lang="zh-CN" altLang="en-US" b="1" dirty="0"/>
              <a:t>：走到某一个位置，只可能从左侧或者上方走过来。所以，</a:t>
            </a:r>
            <a:r>
              <a:rPr lang="zh-CN" altLang="en-US" b="1" dirty="0">
                <a:solidFill>
                  <a:srgbClr val="9900CC"/>
                </a:solidFill>
              </a:rPr>
              <a:t>走到该位置的路线数目，等于左侧和上方路线数目的和</a:t>
            </a:r>
            <a:r>
              <a:rPr lang="zh-CN" altLang="en-US" b="1" dirty="0"/>
              <a:t>。</a:t>
            </a:r>
          </a:p>
          <a:p>
            <a:r>
              <a:rPr lang="en-US" altLang="zh-CN" b="1" dirty="0">
                <a:solidFill>
                  <a:srgbClr val="0000CC"/>
                </a:solidFill>
              </a:rPr>
              <a:t>1 </a:t>
            </a:r>
            <a:r>
              <a:rPr lang="zh-CN" altLang="en-US" b="1" dirty="0">
                <a:solidFill>
                  <a:srgbClr val="0000CC"/>
                </a:solidFill>
              </a:rPr>
              <a:t>状态转移方程</a:t>
            </a:r>
          </a:p>
          <a:p>
            <a:r>
              <a:rPr lang="en-US" altLang="zh-CN" b="1" dirty="0" err="1"/>
              <a:t>amountArray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]</a:t>
            </a:r>
            <a:r>
              <a:rPr lang="zh-CN" altLang="en-US" b="1" dirty="0"/>
              <a:t>：表示走到第</a:t>
            </a:r>
            <a:r>
              <a:rPr lang="en-US" altLang="zh-CN" b="1" dirty="0" err="1"/>
              <a:t>i</a:t>
            </a:r>
            <a:r>
              <a:rPr lang="zh-CN" altLang="en-US" b="1" dirty="0"/>
              <a:t>行第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列的路线数目。</a:t>
            </a:r>
          </a:p>
          <a:p>
            <a:endParaRPr lang="zh-CN" altLang="en-US" b="1" dirty="0"/>
          </a:p>
          <a:p>
            <a:r>
              <a:rPr lang="en-US" altLang="zh-CN" b="1" dirty="0" err="1"/>
              <a:t>amountArray</a:t>
            </a:r>
            <a:r>
              <a:rPr lang="en-US" altLang="zh-CN" b="1" dirty="0"/>
              <a:t>[</a:t>
            </a:r>
            <a:r>
              <a:rPr lang="en-US" altLang="zh-CN" b="1" err="1"/>
              <a:t>i</a:t>
            </a:r>
            <a:r>
              <a:rPr lang="en-US" altLang="zh-CN" b="1"/>
              <a:t>][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/>
              <a:t>]</a:t>
            </a:r>
            <a:endParaRPr lang="en-US" altLang="zh-CN" b="1" dirty="0"/>
          </a:p>
          <a:p>
            <a:r>
              <a:rPr lang="en-US" altLang="zh-CN" b="1" dirty="0"/>
              <a:t>	= 	1	//</a:t>
            </a:r>
            <a:r>
              <a:rPr lang="en-US" altLang="zh-CN" b="1" dirty="0" err="1"/>
              <a:t>i</a:t>
            </a:r>
            <a:r>
              <a:rPr lang="en-US" altLang="zh-CN" b="1" dirty="0"/>
              <a:t> == 0 &amp;&amp;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 dirty="0"/>
              <a:t> == 0</a:t>
            </a:r>
          </a:p>
          <a:p>
            <a:r>
              <a:rPr lang="en-US" altLang="zh-CN" b="1" dirty="0"/>
              <a:t>	=	1	//</a:t>
            </a:r>
            <a:r>
              <a:rPr lang="en-US" altLang="zh-CN" b="1" dirty="0" err="1"/>
              <a:t>i</a:t>
            </a:r>
            <a:r>
              <a:rPr lang="en-US" altLang="zh-CN" b="1" dirty="0"/>
              <a:t> == 0 </a:t>
            </a:r>
            <a:r>
              <a:rPr lang="en-US" altLang="zh-CN" b="1"/>
              <a:t>&amp;&amp;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/>
              <a:t> </a:t>
            </a:r>
            <a:r>
              <a:rPr lang="en-US" altLang="zh-CN" b="1" dirty="0"/>
              <a:t>!= 0</a:t>
            </a:r>
          </a:p>
          <a:p>
            <a:r>
              <a:rPr lang="en-US" altLang="zh-CN" b="1" dirty="0"/>
              <a:t>	=	1	//</a:t>
            </a:r>
            <a:r>
              <a:rPr lang="en-US" altLang="zh-CN" b="1" dirty="0" err="1"/>
              <a:t>i</a:t>
            </a:r>
            <a:r>
              <a:rPr lang="en-US" altLang="zh-CN" b="1" dirty="0"/>
              <a:t> != 0 </a:t>
            </a:r>
            <a:r>
              <a:rPr lang="en-US" altLang="zh-CN" b="1"/>
              <a:t>&amp;&amp;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/>
              <a:t> </a:t>
            </a:r>
            <a:r>
              <a:rPr lang="en-US" altLang="zh-CN" b="1" dirty="0"/>
              <a:t>== 0</a:t>
            </a:r>
          </a:p>
          <a:p>
            <a:r>
              <a:rPr lang="en-US" altLang="zh-CN" b="1" dirty="0"/>
              <a:t>	= </a:t>
            </a:r>
            <a:r>
              <a:rPr lang="en-US" altLang="zh-CN" b="1" dirty="0" err="1"/>
              <a:t>amountArray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 - </a:t>
            </a:r>
            <a:r>
              <a:rPr lang="en-US" altLang="zh-CN" b="1"/>
              <a:t>1][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/>
              <a:t>] </a:t>
            </a:r>
            <a:r>
              <a:rPr lang="en-US" altLang="zh-CN" b="1" dirty="0"/>
              <a:t>+ </a:t>
            </a:r>
            <a:r>
              <a:rPr lang="en-US" altLang="zh-CN" b="1" dirty="0" err="1"/>
              <a:t>amountArray</a:t>
            </a:r>
            <a:r>
              <a:rPr lang="en-US" altLang="zh-CN" b="1" dirty="0"/>
              <a:t>[</a:t>
            </a:r>
            <a:r>
              <a:rPr lang="en-US" altLang="zh-CN" b="1" err="1"/>
              <a:t>i</a:t>
            </a:r>
            <a:r>
              <a:rPr lang="en-US" altLang="zh-CN" b="1"/>
              <a:t>][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/>
              <a:t> </a:t>
            </a:r>
            <a:r>
              <a:rPr lang="en-US" altLang="zh-CN" b="1" dirty="0"/>
              <a:t>- 1]	//</a:t>
            </a:r>
            <a:r>
              <a:rPr lang="en-US" altLang="zh-CN" b="1" dirty="0" err="1"/>
              <a:t>i</a:t>
            </a:r>
            <a:r>
              <a:rPr lang="en-US" altLang="zh-CN" b="1" dirty="0"/>
              <a:t> != 0 </a:t>
            </a:r>
            <a:r>
              <a:rPr lang="en-US" altLang="zh-CN" b="1"/>
              <a:t>&amp;&amp;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b="1"/>
              <a:t> </a:t>
            </a:r>
            <a:r>
              <a:rPr lang="en-US" altLang="zh-CN" b="1" dirty="0"/>
              <a:t>!= 0</a:t>
            </a:r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0000CC"/>
                </a:solidFill>
              </a:rPr>
              <a:t>2 </a:t>
            </a:r>
            <a:r>
              <a:rPr lang="zh-CN" altLang="en-US" b="1" dirty="0">
                <a:solidFill>
                  <a:srgbClr val="0000CC"/>
                </a:solidFill>
              </a:rPr>
              <a:t>目标函数</a:t>
            </a:r>
          </a:p>
          <a:p>
            <a:r>
              <a:rPr lang="en-US" altLang="zh-CN" b="1" dirty="0" err="1"/>
              <a:t>amountArray</a:t>
            </a:r>
            <a:r>
              <a:rPr lang="en-US" altLang="zh-CN" b="1" dirty="0"/>
              <a:t>[m - 1][n - 1]</a:t>
            </a:r>
            <a:r>
              <a:rPr lang="zh-CN" altLang="en-US" b="1" dirty="0"/>
              <a:t>：走到右下角位置的路线数目。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CCB699-5570-4851-8D2F-0A7C0CBAA4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57071" y="669989"/>
            <a:ext cx="5626072" cy="48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93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131. Palindrome Partitioning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97277D-B8F5-44CC-A167-0210D82656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4732" y="1393189"/>
            <a:ext cx="9762536" cy="465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71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674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550" y="45913"/>
            <a:ext cx="5959733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131. Palindrome Partitioning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21274" y="403628"/>
            <a:ext cx="5959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动态规划</a:t>
            </a:r>
            <a:r>
              <a:rPr lang="en-US" altLang="zh-CN" b="1" dirty="0">
                <a:solidFill>
                  <a:srgbClr val="0000CC"/>
                </a:solidFill>
              </a:rPr>
              <a:t>+</a:t>
            </a:r>
            <a:r>
              <a:rPr lang="zh-CN" altLang="en-US" b="1" dirty="0">
                <a:solidFill>
                  <a:srgbClr val="0000CC"/>
                </a:solidFill>
              </a:rPr>
              <a:t>回溯法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O(n*(2^n))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(n*(2^n))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82C058D-F6E6-45DB-8B7F-B4BBE8CEAD89}"/>
              </a:ext>
            </a:extLst>
          </p:cNvPr>
          <p:cNvSpPr txBox="1">
            <a:spLocks/>
          </p:cNvSpPr>
          <p:nvPr/>
        </p:nvSpPr>
        <p:spPr>
          <a:xfrm>
            <a:off x="42550" y="1049959"/>
            <a:ext cx="5917183" cy="5808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动态规划函数：</a:t>
            </a:r>
            <a:endParaRPr lang="en-US" altLang="zh-CN" sz="1400" b="1" cap="none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findPalindrome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inputString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[][]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sz="14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查找回文区间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输入：原始字符串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inputString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，回文区间标记数组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</a:t>
            </a:r>
            <a:endParaRPr lang="en-US" altLang="zh-CN" sz="1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14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状态转移方程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][j]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是回文，包括如下两种情形：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inputString.charAt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) ==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inputString.charAt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并且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j -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 &lt;=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例如：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aa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aba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inputString.charAt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) ==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inputString.charAt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并且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 + 1 &lt;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flagArray.length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并且 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j - 1 &gt;= 0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并且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 + 1][j - 1]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是回文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例如：</a:t>
            </a:r>
            <a:r>
              <a:rPr lang="en-US" altLang="zh-CN" sz="14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r>
              <a:rPr lang="zh-CN" altLang="en-US" sz="14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是回文，则</a:t>
            </a:r>
            <a:r>
              <a:rPr lang="en-US" altLang="zh-CN" sz="1400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abba</a:t>
            </a:r>
            <a:r>
              <a:rPr lang="zh-CN" altLang="en-US" sz="14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是回文；</a:t>
            </a:r>
            <a:r>
              <a:rPr lang="en-US" altLang="zh-CN" sz="1400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bcb</a:t>
            </a:r>
            <a:r>
              <a:rPr lang="zh-CN" altLang="en-US" sz="14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是回文，则</a:t>
            </a:r>
            <a:r>
              <a:rPr lang="en-US" altLang="zh-CN" sz="1400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abcba</a:t>
            </a:r>
            <a:r>
              <a:rPr lang="zh-CN" altLang="en-US" sz="14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是回文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14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目标函数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</a:t>
            </a:r>
            <a:r>
              <a:rPr lang="en-US" altLang="zh-CN" sz="1400" b="1" cap="none">
                <a:latin typeface="Arial" panose="020B0604020202020204" pitchFamily="34" charset="0"/>
                <a:cs typeface="Arial" panose="020B0604020202020204" pitchFamily="34" charset="0"/>
              </a:rPr>
              <a:t>[n - 1][n - 1]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，即：完成给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所有回文区间的赋值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备注：</a:t>
            </a:r>
            <a:r>
              <a:rPr lang="zh-CN" altLang="en-US" sz="14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该函数只执行一次，时间复杂度</a:t>
            </a:r>
            <a:r>
              <a:rPr lang="en-US" altLang="zh-CN" sz="14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O(n^2)</a:t>
            </a:r>
            <a:r>
              <a:rPr lang="zh-CN" altLang="en-US" sz="14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，空间复杂度</a:t>
            </a:r>
            <a:r>
              <a:rPr lang="en-US" altLang="zh-CN" sz="14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O(1)</a:t>
            </a:r>
            <a:r>
              <a:rPr lang="zh-CN" altLang="en-US" sz="14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，可以忽略不计。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回溯函数：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backtrackPartition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inputString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List&lt;List&lt;String&gt;&gt;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List&lt;String&gt;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eachResult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[][]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int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startIndex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sz="14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找出符合条件的所有解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输入：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如果参数非法，则返回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3A3094A-193C-4357-A562-49FCAF9182B5}"/>
              </a:ext>
            </a:extLst>
          </p:cNvPr>
          <p:cNvSpPr txBox="1">
            <a:spLocks/>
          </p:cNvSpPr>
          <p:nvPr/>
        </p:nvSpPr>
        <p:spPr>
          <a:xfrm>
            <a:off x="5959733" y="0"/>
            <a:ext cx="6232267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startPosition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等于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inputString.length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，则将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eachResult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存入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并返回（</a:t>
            </a:r>
            <a:r>
              <a:rPr lang="zh-CN" altLang="en-US" sz="14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完成了一种可行解的遍历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下标刚好越界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，且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eachResult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的每个组成部分都是回文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不是的话，中途就会停止继续构造结果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，所以，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eachResult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是一个目标结果）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游标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startIndex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遍历至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inputString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结尾，依次执行如下操作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如果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startIndex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][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，表示区间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startIndex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sz="14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不是回文，</a:t>
            </a:r>
            <a:r>
              <a:rPr lang="en-US" altLang="zh-CN" sz="14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    3.2 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将区间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startIndex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的字符串存入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eachResult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4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一个可能结果的组成部分，</a:t>
            </a:r>
            <a:r>
              <a:rPr lang="en-US" altLang="zh-CN" sz="1400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1400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使用</a:t>
            </a:r>
            <a:r>
              <a:rPr lang="en-US" altLang="zh-CN" sz="1400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zh-CN" altLang="en-US" sz="1400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函数拆分字符串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3.3 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调用回溯函数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backtrackPartition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inputString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eachResult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 + 1)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4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继续往后扩展，判断之后的字符串是否为可能结果的组成部分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3.4 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eachResult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链表的最后一个结果删除（</a:t>
            </a:r>
            <a:r>
              <a:rPr lang="zh-CN" altLang="en-US" sz="1400" b="1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回溯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sz="1400" b="1" cap="none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尝试下一种可能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备注：递归函数执行次数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2^n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substring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函数（拆分可能结果的组成部分）时间复杂度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O(n)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，所以，</a:t>
            </a:r>
            <a:r>
              <a:rPr lang="zh-CN" altLang="en-US" sz="14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整体时间复杂度</a:t>
            </a:r>
            <a:r>
              <a:rPr lang="en-US" altLang="zh-CN" sz="14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O(n*(2^n))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；每一次遍历都可能有一个结果，每个结果的长度和为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，所以，</a:t>
            </a:r>
            <a:r>
              <a:rPr lang="zh-CN" altLang="en-US" sz="14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空间复杂度也为</a:t>
            </a:r>
            <a:r>
              <a:rPr lang="en-US" altLang="zh-CN" sz="1400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O(n*(2^n))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1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主函数：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如果参数非法，返回空链表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创建最终结果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（二维链表）、每一个可能的结果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eachResult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（一维链表）和回文区间标记数组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sz="14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占用空间</a:t>
            </a:r>
            <a:r>
              <a:rPr lang="en-US" altLang="zh-CN" sz="14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n*n</a:t>
            </a:r>
            <a:r>
              <a:rPr lang="zh-CN" altLang="en-US" sz="1400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，忽略不计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调用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findPalindrome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(s,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14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查找所有回文区间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调用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backtrackPartition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(s,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eachResult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flagArray</a:t>
            </a: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, 0)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zh-CN" altLang="en-US" sz="1400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找出符合条件的所有解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返回</a:t>
            </a:r>
            <a:r>
              <a:rPr lang="en-US" altLang="zh-CN" sz="1400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endParaRPr lang="en-US" altLang="zh-CN" sz="1400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备注：综上所述，该算法的时间复杂度和空间复杂度与</a:t>
            </a:r>
            <a:r>
              <a:rPr lang="zh-CN" altLang="en-US" sz="1400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回溯</a:t>
            </a:r>
            <a:r>
              <a:rPr lang="zh-CN" altLang="en-US" sz="1400" b="1" cap="none" dirty="0">
                <a:latin typeface="Arial" panose="020B0604020202020204" pitchFamily="34" charset="0"/>
                <a:cs typeface="Arial" panose="020B0604020202020204" pitchFamily="34" charset="0"/>
              </a:rPr>
              <a:t>函数的一致。</a:t>
            </a:r>
          </a:p>
        </p:txBody>
      </p:sp>
    </p:spTree>
    <p:extLst>
      <p:ext uri="{BB962C8B-B14F-4D97-AF65-F5344CB8AC3E}">
        <p14:creationId xmlns:p14="http://schemas.microsoft.com/office/powerpoint/2010/main" val="2672316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131. Palindrome Partitioning</a:t>
            </a:r>
            <a:endParaRPr lang="zh-CN" altLang="en-US" sz="2400" cap="none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2884E9-74D4-4A28-998D-53F14E2AAD43}"/>
              </a:ext>
            </a:extLst>
          </p:cNvPr>
          <p:cNvSpPr txBox="1"/>
          <p:nvPr/>
        </p:nvSpPr>
        <p:spPr>
          <a:xfrm>
            <a:off x="316835" y="795385"/>
            <a:ext cx="564114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举例如下：</a:t>
            </a:r>
          </a:p>
          <a:p>
            <a:r>
              <a:rPr lang="zh-CN" altLang="en-US" b="1" dirty="0"/>
              <a:t>输入字符串：</a:t>
            </a:r>
            <a:r>
              <a:rPr lang="en-US" altLang="zh-CN" b="1" dirty="0" err="1">
                <a:solidFill>
                  <a:srgbClr val="7030A0"/>
                </a:solidFill>
              </a:rPr>
              <a:t>abba</a:t>
            </a:r>
            <a:r>
              <a:rPr lang="zh-CN" altLang="en-US" b="1" dirty="0"/>
              <a:t>，对应的字符数组如下：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0000CC"/>
                </a:solidFill>
              </a:rPr>
              <a:t>一、使用动态规划给</a:t>
            </a:r>
            <a:r>
              <a:rPr lang="en-US" altLang="zh-CN" b="1" dirty="0" err="1">
                <a:solidFill>
                  <a:srgbClr val="9900CC"/>
                </a:solidFill>
              </a:rPr>
              <a:t>flagArray</a:t>
            </a:r>
            <a:r>
              <a:rPr lang="zh-CN" altLang="en-US" b="1" dirty="0">
                <a:solidFill>
                  <a:srgbClr val="0000CC"/>
                </a:solidFill>
              </a:rPr>
              <a:t>赋值</a:t>
            </a:r>
          </a:p>
          <a:p>
            <a:r>
              <a:rPr lang="en-US" altLang="zh-CN" b="1" dirty="0" err="1">
                <a:solidFill>
                  <a:srgbClr val="9900CC"/>
                </a:solidFill>
              </a:rPr>
              <a:t>flagArray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CC6600"/>
                </a:solidFill>
              </a:rPr>
              <a:t>回文区间标记数组</a:t>
            </a:r>
          </a:p>
          <a:p>
            <a:r>
              <a:rPr lang="zh-CN" altLang="en-US" b="1" dirty="0"/>
              <a:t>构成回文的子串列表如下：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6ADA56-24F9-4015-9368-833182E56007}"/>
              </a:ext>
            </a:extLst>
          </p:cNvPr>
          <p:cNvSpPr txBox="1"/>
          <p:nvPr/>
        </p:nvSpPr>
        <p:spPr>
          <a:xfrm>
            <a:off x="5845439" y="1111640"/>
            <a:ext cx="56411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使用</a:t>
            </a:r>
            <a:r>
              <a:rPr lang="zh-CN" altLang="en-US" b="1" dirty="0">
                <a:solidFill>
                  <a:srgbClr val="009900"/>
                </a:solidFill>
              </a:rPr>
              <a:t>动态规划</a:t>
            </a:r>
            <a:r>
              <a:rPr lang="zh-CN" altLang="en-US" b="1" dirty="0"/>
              <a:t>，获得的</a:t>
            </a:r>
            <a:r>
              <a:rPr lang="en-US" altLang="zh-CN" b="1" dirty="0" err="1">
                <a:solidFill>
                  <a:srgbClr val="9900CC"/>
                </a:solidFill>
              </a:rPr>
              <a:t>flagArray</a:t>
            </a:r>
            <a:r>
              <a:rPr lang="zh-CN" altLang="en-US" b="1" dirty="0"/>
              <a:t>数组为：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72F59E-09C7-4F2C-887F-C4B5612C11D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6" y="1423108"/>
            <a:ext cx="4232690" cy="6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3FDA56-E389-407A-B54F-827EF12154D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3" y="3194273"/>
            <a:ext cx="4578256" cy="3180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9E98CB-9518-4ADC-92D4-FA639E441C9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72" y="1738495"/>
            <a:ext cx="5641145" cy="2439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899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最小生成树简介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8710" y="461721"/>
            <a:ext cx="11134578" cy="5542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生成树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：如果</a:t>
            </a:r>
            <a:r>
              <a:rPr lang="zh-CN" altLang="en-US" sz="2400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连通图 </a:t>
            </a:r>
            <a:r>
              <a:rPr lang="en-US" altLang="zh-CN" sz="2400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的一个子图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是一棵</a:t>
            </a: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的所有顶点的树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，则该子图称为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的生成树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cap="none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生成树是连通图</a:t>
            </a:r>
            <a:r>
              <a:rPr lang="en-US" altLang="zh-CN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的包含</a:t>
            </a:r>
            <a:r>
              <a:rPr lang="en-US" altLang="zh-CN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cap="none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的所有顶点的极小连通子图。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图的生成树不惟一。从不同的顶点出发进行遍历，可以得到不同的生成树。</a:t>
            </a:r>
          </a:p>
          <a:p>
            <a:pPr marL="0" indent="0">
              <a:buNone/>
            </a:pPr>
            <a:r>
              <a:rPr lang="zh-CN" altLang="en-US" sz="2400" b="1" cap="non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最小生成树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：一个带权（边有权值）无向连通图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的生成树中，</a:t>
            </a:r>
            <a:r>
              <a:rPr lang="zh-CN" altLang="en-US" sz="2400" b="1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边的权值之和最小的树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，叫做</a:t>
            </a: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的最小生成树（</a:t>
            </a:r>
            <a:r>
              <a:rPr lang="en-US" altLang="zh-CN" sz="2400" b="1" cap="none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，简称：</a:t>
            </a:r>
            <a:r>
              <a:rPr lang="en-US" altLang="zh-CN" sz="2400" b="1" cap="none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cap="none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算法对比</a:t>
            </a:r>
            <a:endParaRPr lang="en-US" altLang="zh-CN" sz="2800" b="1" cap="none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164613-C977-4638-8B8E-F5FE23C8D8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4" y="3898823"/>
            <a:ext cx="9287691" cy="282402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6E9A33-6993-4E5B-8CE8-4AABB3961E85}"/>
              </a:ext>
            </a:extLst>
          </p:cNvPr>
          <p:cNvSpPr txBox="1"/>
          <p:nvPr/>
        </p:nvSpPr>
        <p:spPr>
          <a:xfrm>
            <a:off x="627016" y="4245429"/>
            <a:ext cx="2181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备注：</a:t>
            </a:r>
            <a:r>
              <a:rPr lang="zh-CN" altLang="zh-CN" sz="2400" b="1" dirty="0">
                <a:solidFill>
                  <a:srgbClr val="FF0066"/>
                </a:solidFill>
              </a:rPr>
              <a:t>只需要掌握</a:t>
            </a:r>
            <a:r>
              <a:rPr lang="en-US" altLang="zh-CN" sz="2400" b="1" dirty="0">
                <a:solidFill>
                  <a:srgbClr val="FF0066"/>
                </a:solidFill>
              </a:rPr>
              <a:t>Kruskal</a:t>
            </a:r>
            <a:r>
              <a:rPr lang="zh-CN" altLang="zh-CN" sz="2400" b="1" dirty="0">
                <a:solidFill>
                  <a:srgbClr val="FF0066"/>
                </a:solidFill>
              </a:rPr>
              <a:t>算法</a:t>
            </a:r>
            <a:r>
              <a:rPr lang="zh-CN" altLang="zh-CN" sz="2400" b="1" dirty="0"/>
              <a:t>，其它算法忽略！！！！！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243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346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131. Palindrome Partitioning</a:t>
            </a:r>
            <a:endParaRPr lang="zh-CN" altLang="en-US" sz="2400" cap="none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2884E9-74D4-4A28-998D-53F14E2AAD43}"/>
              </a:ext>
            </a:extLst>
          </p:cNvPr>
          <p:cNvSpPr txBox="1"/>
          <p:nvPr/>
        </p:nvSpPr>
        <p:spPr>
          <a:xfrm>
            <a:off x="157088" y="335845"/>
            <a:ext cx="57935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二、使用回溯法获取结果集</a:t>
            </a:r>
          </a:p>
          <a:p>
            <a:r>
              <a:rPr lang="zh-CN" altLang="en-US" b="1" dirty="0"/>
              <a:t>解空间由</a:t>
            </a:r>
            <a:r>
              <a:rPr lang="en-US" altLang="zh-CN" b="1" dirty="0">
                <a:solidFill>
                  <a:srgbClr val="CC6600"/>
                </a:solidFill>
              </a:rPr>
              <a:t>N</a:t>
            </a:r>
            <a:r>
              <a:rPr lang="zh-CN" altLang="en-US" b="1" dirty="0">
                <a:solidFill>
                  <a:srgbClr val="CC6600"/>
                </a:solidFill>
              </a:rPr>
              <a:t>叉树</a:t>
            </a:r>
            <a:r>
              <a:rPr lang="zh-CN" altLang="en-US" b="1" dirty="0"/>
              <a:t>构成，</a:t>
            </a:r>
            <a:r>
              <a:rPr lang="zh-CN" altLang="en-US" b="1" dirty="0">
                <a:solidFill>
                  <a:srgbClr val="9900CC"/>
                </a:solidFill>
              </a:rPr>
              <a:t>根节点为空</a:t>
            </a:r>
            <a:r>
              <a:rPr lang="zh-CN" altLang="en-US" b="1" dirty="0"/>
              <a:t>（不存任何有效值），</a:t>
            </a:r>
            <a:r>
              <a:rPr lang="zh-CN" altLang="en-US" b="1" dirty="0">
                <a:solidFill>
                  <a:srgbClr val="9900CC"/>
                </a:solidFill>
              </a:rPr>
              <a:t>孩子节点为子串的下标区间</a:t>
            </a:r>
            <a:r>
              <a:rPr lang="zh-CN" altLang="en-US" b="1" dirty="0"/>
              <a:t>（区间的起点值小于等于区间的终点值），比如：</a:t>
            </a:r>
            <a:r>
              <a:rPr lang="en-US" altLang="zh-CN" b="1" dirty="0"/>
              <a:t>[0, 0]</a:t>
            </a:r>
            <a:r>
              <a:rPr lang="zh-CN" altLang="en-US" b="1" dirty="0"/>
              <a:t>表示</a:t>
            </a:r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[1, 2]</a:t>
            </a:r>
            <a:r>
              <a:rPr lang="zh-CN" altLang="en-US" b="1" dirty="0"/>
              <a:t>表示</a:t>
            </a:r>
            <a:r>
              <a:rPr lang="en-US" altLang="zh-CN" b="1" dirty="0"/>
              <a:t>bb</a:t>
            </a:r>
            <a:r>
              <a:rPr lang="zh-CN" altLang="en-US" b="1" dirty="0"/>
              <a:t>。</a:t>
            </a:r>
          </a:p>
          <a:p>
            <a:r>
              <a:rPr lang="zh-CN" altLang="en-US" b="1" dirty="0">
                <a:solidFill>
                  <a:srgbClr val="009900"/>
                </a:solidFill>
              </a:rPr>
              <a:t>结果集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993300"/>
                </a:solidFill>
              </a:rPr>
              <a:t>从根节点到叶子节点的路径，是完整的从起点到终点的区间，由一系列连续的回文子串的区间构成。</a:t>
            </a:r>
          </a:p>
          <a:p>
            <a:r>
              <a:rPr lang="zh-CN" altLang="en-US" b="1" dirty="0"/>
              <a:t>求解结果集的过程，本质上是</a:t>
            </a:r>
            <a:r>
              <a:rPr lang="en-US" altLang="zh-CN" b="1" dirty="0">
                <a:solidFill>
                  <a:srgbClr val="9900CC"/>
                </a:solidFill>
              </a:rPr>
              <a:t>N</a:t>
            </a:r>
            <a:r>
              <a:rPr lang="zh-CN" altLang="en-US" b="1" dirty="0">
                <a:solidFill>
                  <a:srgbClr val="9900CC"/>
                </a:solidFill>
              </a:rPr>
              <a:t>叉树的先序遍历</a:t>
            </a:r>
            <a:r>
              <a:rPr lang="zh-CN" altLang="en-US" b="1" dirty="0"/>
              <a:t>，回溯体现在</a:t>
            </a:r>
            <a:r>
              <a:rPr lang="zh-CN" altLang="en-US" b="1" dirty="0">
                <a:solidFill>
                  <a:srgbClr val="993300"/>
                </a:solidFill>
              </a:rPr>
              <a:t>遇到不符合要求的区间就回退到父节点，尝试下一种可能。</a:t>
            </a:r>
            <a:r>
              <a:rPr lang="zh-CN" altLang="en-US" b="1" dirty="0"/>
              <a:t>为</a:t>
            </a:r>
            <a:r>
              <a:rPr lang="zh-CN" altLang="en-US" b="1" dirty="0">
                <a:solidFill>
                  <a:srgbClr val="FF0066"/>
                </a:solidFill>
              </a:rPr>
              <a:t>简化图示</a:t>
            </a:r>
            <a:r>
              <a:rPr lang="zh-CN" altLang="en-US" b="1" dirty="0"/>
              <a:t>，每条遍历路径，对于不符合要求的区间，只展示首节点。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6ADA56-24F9-4015-9368-833182E56007}"/>
              </a:ext>
            </a:extLst>
          </p:cNvPr>
          <p:cNvSpPr txBox="1"/>
          <p:nvPr/>
        </p:nvSpPr>
        <p:spPr>
          <a:xfrm>
            <a:off x="6041137" y="717294"/>
            <a:ext cx="6150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分析过程如下：</a:t>
            </a:r>
          </a:p>
          <a:p>
            <a:r>
              <a:rPr lang="en-US" altLang="zh-CN" b="1" dirty="0"/>
              <a:t>1</a:t>
            </a:r>
            <a:r>
              <a:rPr lang="zh-CN" altLang="en-US" b="1" dirty="0"/>
              <a:t>、遍历根节点的最左子树，获得一个有效路径：</a:t>
            </a:r>
            <a:r>
              <a:rPr lang="en-US" altLang="zh-CN" b="1" dirty="0"/>
              <a:t>[0, 0]</a:t>
            </a:r>
            <a:r>
              <a:rPr lang="zh-CN" altLang="en-US" b="1" dirty="0"/>
              <a:t>、</a:t>
            </a:r>
            <a:r>
              <a:rPr lang="en-US" altLang="zh-CN" b="1" dirty="0"/>
              <a:t>[1, 1]</a:t>
            </a:r>
            <a:r>
              <a:rPr lang="zh-CN" altLang="en-US" b="1" dirty="0"/>
              <a:t>、</a:t>
            </a:r>
            <a:r>
              <a:rPr lang="en-US" altLang="zh-CN" b="1" dirty="0"/>
              <a:t>[2, 2]</a:t>
            </a:r>
            <a:r>
              <a:rPr lang="zh-CN" altLang="en-US" b="1" dirty="0"/>
              <a:t>、</a:t>
            </a:r>
            <a:r>
              <a:rPr lang="en-US" altLang="zh-CN" b="1" dirty="0"/>
              <a:t>[3, 3]</a:t>
            </a:r>
            <a:r>
              <a:rPr lang="zh-CN" altLang="en-US" b="1" dirty="0"/>
              <a:t>，对应的结果为</a:t>
            </a:r>
            <a:r>
              <a:rPr lang="en-US" altLang="zh-CN" b="1" dirty="0">
                <a:solidFill>
                  <a:srgbClr val="9900CC"/>
                </a:solidFill>
              </a:rPr>
              <a:t>[a, b, b, a]</a:t>
            </a:r>
            <a:r>
              <a:rPr lang="zh-CN" altLang="en-US" b="1" dirty="0"/>
              <a:t>。</a:t>
            </a:r>
          </a:p>
          <a:p>
            <a:r>
              <a:rPr lang="en-US" altLang="zh-CN" b="1" dirty="0"/>
              <a:t>2</a:t>
            </a:r>
            <a:r>
              <a:rPr lang="zh-CN" altLang="en-US" b="1" dirty="0"/>
              <a:t>、回溯到节点</a:t>
            </a:r>
            <a:r>
              <a:rPr lang="en-US" altLang="zh-CN" b="1" dirty="0"/>
              <a:t>[1, 1]</a:t>
            </a:r>
            <a:r>
              <a:rPr lang="zh-CN" altLang="en-US" b="1" dirty="0"/>
              <a:t>，遍历该节点的右子树，由于</a:t>
            </a:r>
            <a:r>
              <a:rPr lang="zh-CN" altLang="en-US" b="1" dirty="0">
                <a:solidFill>
                  <a:srgbClr val="FF0066"/>
                </a:solidFill>
              </a:rPr>
              <a:t>区间</a:t>
            </a:r>
            <a:r>
              <a:rPr lang="en-US" altLang="zh-CN" b="1" dirty="0">
                <a:solidFill>
                  <a:srgbClr val="FF0066"/>
                </a:solidFill>
              </a:rPr>
              <a:t>[2, 3]</a:t>
            </a:r>
            <a:r>
              <a:rPr lang="zh-CN" altLang="en-US" b="1" dirty="0">
                <a:solidFill>
                  <a:srgbClr val="FF0066"/>
                </a:solidFill>
              </a:rPr>
              <a:t>不是回文</a:t>
            </a:r>
            <a:r>
              <a:rPr lang="zh-CN" altLang="en-US" b="1" dirty="0"/>
              <a:t>，所以，继续回溯。</a:t>
            </a:r>
          </a:p>
          <a:p>
            <a:r>
              <a:rPr lang="en-US" altLang="zh-CN" b="1" dirty="0"/>
              <a:t>3</a:t>
            </a:r>
            <a:r>
              <a:rPr lang="zh-CN" altLang="en-US" b="1" dirty="0"/>
              <a:t>、回溯到节点</a:t>
            </a:r>
            <a:r>
              <a:rPr lang="en-US" altLang="zh-CN" b="1" dirty="0"/>
              <a:t>[0, 0]</a:t>
            </a:r>
            <a:r>
              <a:rPr lang="zh-CN" altLang="en-US" b="1" dirty="0"/>
              <a:t>，遍历该节点的中间子树，获得一个有效路径：</a:t>
            </a:r>
            <a:r>
              <a:rPr lang="en-US" altLang="zh-CN" b="1" dirty="0"/>
              <a:t>[0, 0]</a:t>
            </a:r>
            <a:r>
              <a:rPr lang="zh-CN" altLang="en-US" b="1" dirty="0"/>
              <a:t>、</a:t>
            </a:r>
            <a:r>
              <a:rPr lang="en-US" altLang="zh-CN" b="1" dirty="0"/>
              <a:t>[1, 2]</a:t>
            </a:r>
            <a:r>
              <a:rPr lang="zh-CN" altLang="en-US" b="1" dirty="0"/>
              <a:t>、</a:t>
            </a:r>
            <a:r>
              <a:rPr lang="en-US" altLang="zh-CN" b="1" dirty="0"/>
              <a:t>[3, 3]</a:t>
            </a:r>
            <a:r>
              <a:rPr lang="zh-CN" altLang="en-US" b="1" dirty="0"/>
              <a:t>，对应的结果为</a:t>
            </a:r>
            <a:r>
              <a:rPr lang="en-US" altLang="zh-CN" b="1" dirty="0">
                <a:solidFill>
                  <a:srgbClr val="9900CC"/>
                </a:solidFill>
              </a:rPr>
              <a:t>[a, bb, a]</a:t>
            </a:r>
            <a:r>
              <a:rPr lang="zh-CN" altLang="en-US" b="1" dirty="0"/>
              <a:t>。</a:t>
            </a:r>
          </a:p>
          <a:p>
            <a:r>
              <a:rPr lang="en-US" altLang="zh-CN" b="1" dirty="0"/>
              <a:t>4</a:t>
            </a:r>
            <a:r>
              <a:rPr lang="zh-CN" altLang="en-US" b="1" dirty="0"/>
              <a:t>、回溯到节点</a:t>
            </a:r>
            <a:r>
              <a:rPr lang="en-US" altLang="zh-CN" b="1" dirty="0"/>
              <a:t>[0, 0]</a:t>
            </a:r>
            <a:r>
              <a:rPr lang="zh-CN" altLang="en-US" b="1" dirty="0"/>
              <a:t>，遍历该节点的右子树，由于</a:t>
            </a:r>
            <a:r>
              <a:rPr lang="zh-CN" altLang="en-US" b="1" dirty="0">
                <a:solidFill>
                  <a:srgbClr val="FF0066"/>
                </a:solidFill>
              </a:rPr>
              <a:t>区间</a:t>
            </a:r>
            <a:r>
              <a:rPr lang="en-US" altLang="zh-CN" b="1" dirty="0">
                <a:solidFill>
                  <a:srgbClr val="FF0066"/>
                </a:solidFill>
              </a:rPr>
              <a:t>[1, 3]</a:t>
            </a:r>
            <a:r>
              <a:rPr lang="zh-CN" altLang="en-US" b="1" dirty="0">
                <a:solidFill>
                  <a:srgbClr val="FF0066"/>
                </a:solidFill>
              </a:rPr>
              <a:t>不是回文</a:t>
            </a:r>
            <a:r>
              <a:rPr lang="zh-CN" altLang="en-US" b="1" dirty="0"/>
              <a:t>，所以，继续回溯。</a:t>
            </a:r>
          </a:p>
          <a:p>
            <a:r>
              <a:rPr lang="en-US" altLang="zh-CN" b="1" dirty="0"/>
              <a:t>5</a:t>
            </a:r>
            <a:r>
              <a:rPr lang="zh-CN" altLang="en-US" b="1" dirty="0"/>
              <a:t>、回溯到根节点，遍历该节点的左起第二棵子树，由于</a:t>
            </a:r>
            <a:r>
              <a:rPr lang="zh-CN" altLang="en-US" b="1" dirty="0">
                <a:solidFill>
                  <a:srgbClr val="FF0066"/>
                </a:solidFill>
              </a:rPr>
              <a:t>区间</a:t>
            </a:r>
            <a:r>
              <a:rPr lang="en-US" altLang="zh-CN" b="1" dirty="0">
                <a:solidFill>
                  <a:srgbClr val="FF0066"/>
                </a:solidFill>
              </a:rPr>
              <a:t>[0, 1]</a:t>
            </a:r>
            <a:r>
              <a:rPr lang="zh-CN" altLang="en-US" b="1" dirty="0">
                <a:solidFill>
                  <a:srgbClr val="FF0066"/>
                </a:solidFill>
              </a:rPr>
              <a:t>不是回文</a:t>
            </a:r>
            <a:r>
              <a:rPr lang="zh-CN" altLang="en-US" b="1" dirty="0"/>
              <a:t>，所以，继续回溯。</a:t>
            </a:r>
          </a:p>
          <a:p>
            <a:r>
              <a:rPr lang="en-US" altLang="zh-CN" b="1" dirty="0"/>
              <a:t>6</a:t>
            </a:r>
            <a:r>
              <a:rPr lang="zh-CN" altLang="en-US" b="1" dirty="0"/>
              <a:t>、回溯到根节点，遍历该节点的左起第三棵子树，由于</a:t>
            </a:r>
            <a:r>
              <a:rPr lang="zh-CN" altLang="en-US" b="1" dirty="0">
                <a:solidFill>
                  <a:srgbClr val="FF0066"/>
                </a:solidFill>
              </a:rPr>
              <a:t>区间</a:t>
            </a:r>
            <a:r>
              <a:rPr lang="en-US" altLang="zh-CN" b="1" dirty="0">
                <a:solidFill>
                  <a:srgbClr val="FF0066"/>
                </a:solidFill>
              </a:rPr>
              <a:t>[0, 2]</a:t>
            </a:r>
            <a:r>
              <a:rPr lang="zh-CN" altLang="en-US" b="1" dirty="0">
                <a:solidFill>
                  <a:srgbClr val="FF0066"/>
                </a:solidFill>
              </a:rPr>
              <a:t>不是回文</a:t>
            </a:r>
            <a:r>
              <a:rPr lang="zh-CN" altLang="en-US" b="1" dirty="0"/>
              <a:t>，所以，继续回溯。</a:t>
            </a:r>
          </a:p>
          <a:p>
            <a:r>
              <a:rPr lang="en-US" altLang="zh-CN" b="1" dirty="0"/>
              <a:t>7</a:t>
            </a:r>
            <a:r>
              <a:rPr lang="zh-CN" altLang="en-US" b="1" dirty="0"/>
              <a:t>、回溯到根节点，遍历该节点的右子树，获得一个有效路径：</a:t>
            </a:r>
            <a:r>
              <a:rPr lang="en-US" altLang="zh-CN" b="1" dirty="0"/>
              <a:t>[0, 3]</a:t>
            </a:r>
            <a:r>
              <a:rPr lang="zh-CN" altLang="en-US" b="1" dirty="0"/>
              <a:t>，对应的结果为</a:t>
            </a:r>
            <a:r>
              <a:rPr lang="en-US" altLang="zh-CN" b="1" dirty="0">
                <a:solidFill>
                  <a:srgbClr val="9900CC"/>
                </a:solidFill>
              </a:rPr>
              <a:t>[</a:t>
            </a:r>
            <a:r>
              <a:rPr lang="en-US" altLang="zh-CN" b="1" dirty="0" err="1">
                <a:solidFill>
                  <a:srgbClr val="9900CC"/>
                </a:solidFill>
              </a:rPr>
              <a:t>abba</a:t>
            </a:r>
            <a:r>
              <a:rPr lang="en-US" altLang="zh-CN" b="1" dirty="0">
                <a:solidFill>
                  <a:srgbClr val="9900CC"/>
                </a:solidFill>
              </a:rPr>
              <a:t>]</a:t>
            </a:r>
            <a:r>
              <a:rPr lang="zh-CN" altLang="en-US" b="1" dirty="0"/>
              <a:t>。</a:t>
            </a:r>
          </a:p>
          <a:p>
            <a:r>
              <a:rPr lang="zh-CN" altLang="en-US" b="1" dirty="0"/>
              <a:t>至此，完成遍历，输出结果集：</a:t>
            </a:r>
            <a:r>
              <a:rPr lang="en-US" altLang="zh-CN" b="1" dirty="0">
                <a:solidFill>
                  <a:srgbClr val="009900"/>
                </a:solidFill>
              </a:rPr>
              <a:t>[a, b, b, a]</a:t>
            </a:r>
            <a:r>
              <a:rPr lang="zh-CN" altLang="en-US" b="1" dirty="0">
                <a:solidFill>
                  <a:srgbClr val="009900"/>
                </a:solidFill>
              </a:rPr>
              <a:t>、</a:t>
            </a:r>
            <a:r>
              <a:rPr lang="en-US" altLang="zh-CN" b="1" dirty="0">
                <a:solidFill>
                  <a:srgbClr val="009900"/>
                </a:solidFill>
              </a:rPr>
              <a:t>[a, bb, a]</a:t>
            </a:r>
            <a:r>
              <a:rPr lang="zh-CN" altLang="en-US" b="1" dirty="0">
                <a:solidFill>
                  <a:srgbClr val="009900"/>
                </a:solidFill>
              </a:rPr>
              <a:t>和</a:t>
            </a:r>
            <a:r>
              <a:rPr lang="en-US" altLang="zh-CN" b="1" dirty="0">
                <a:solidFill>
                  <a:srgbClr val="009900"/>
                </a:solidFill>
              </a:rPr>
              <a:t>[</a:t>
            </a:r>
            <a:r>
              <a:rPr lang="en-US" altLang="zh-CN" b="1" dirty="0" err="1">
                <a:solidFill>
                  <a:srgbClr val="009900"/>
                </a:solidFill>
              </a:rPr>
              <a:t>abba</a:t>
            </a:r>
            <a:r>
              <a:rPr lang="en-US" altLang="zh-CN" b="1" dirty="0">
                <a:solidFill>
                  <a:srgbClr val="009900"/>
                </a:solidFill>
              </a:rPr>
              <a:t>]</a:t>
            </a:r>
            <a:r>
              <a:rPr lang="zh-CN" altLang="en-US" b="1" dirty="0">
                <a:solidFill>
                  <a:srgbClr val="009900"/>
                </a:solidFill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13ACECA-F9BD-4ED6-B104-6908C6F3A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86B0D1B2-F7CC-4B67-A9B8-DA2090349D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436662"/>
              </p:ext>
            </p:extLst>
          </p:nvPr>
        </p:nvGraphicFramePr>
        <p:xfrm>
          <a:off x="157087" y="2968555"/>
          <a:ext cx="5726961" cy="3568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54720" imgH="3274490" progId="Visio.Drawing.11">
                  <p:embed/>
                </p:oleObj>
              </mc:Choice>
              <mc:Fallback>
                <p:oleObj name="Visio" r:id="rId2" imgW="5254720" imgH="32744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87" y="2968555"/>
                        <a:ext cx="5726961" cy="35689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081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131. Palindrome Partitioning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/>
              <a:t>解法：动态规划</a:t>
            </a:r>
            <a:r>
              <a:rPr lang="en-US" altLang="zh-CN" b="1"/>
              <a:t>+</a:t>
            </a:r>
            <a:r>
              <a:rPr lang="zh-CN" altLang="en-US" b="1"/>
              <a:t>回溯法（时间复杂度</a:t>
            </a:r>
            <a:r>
              <a:rPr lang="en-US" altLang="zh-CN" b="1"/>
              <a:t>O(n*(2^n))</a:t>
            </a:r>
            <a:r>
              <a:rPr lang="zh-CN" altLang="en-US" b="1"/>
              <a:t>，空间复杂度</a:t>
            </a:r>
            <a:r>
              <a:rPr lang="en-US" altLang="zh-CN" b="1"/>
              <a:t>(n*(2^n))</a:t>
            </a:r>
            <a:r>
              <a:rPr lang="zh-CN" altLang="en-US" b="1"/>
              <a:t>）</a:t>
            </a:r>
            <a:endParaRPr lang="en-US" altLang="zh-CN" b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F034EC-EF7D-4BF1-9712-C0F89B90D1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9" y="1352550"/>
            <a:ext cx="6133567" cy="5074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0CEDE20-699F-479F-A1BE-2CFC6D6E4F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66" y="1352550"/>
            <a:ext cx="5775934" cy="507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5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204. Count Primes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D32FBD-C571-4FC2-AAB5-0DD82A29F23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2674" y="1449977"/>
            <a:ext cx="8778240" cy="279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7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434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0193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204. Count Primes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464530"/>
            <a:ext cx="819041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解法一：</a:t>
            </a:r>
            <a:r>
              <a:rPr lang="zh-CN" altLang="en-US" sz="1600" b="1" dirty="0">
                <a:solidFill>
                  <a:srgbClr val="0000CC"/>
                </a:solidFill>
              </a:rPr>
              <a:t>常规解法</a:t>
            </a:r>
            <a:r>
              <a:rPr lang="zh-CN" altLang="en-US" sz="1600" b="1" dirty="0"/>
              <a:t>（时间复杂度</a:t>
            </a:r>
            <a:r>
              <a:rPr lang="en-US" altLang="zh-CN" sz="1600" b="1" dirty="0"/>
              <a:t>O(n^1.5)</a:t>
            </a:r>
            <a:r>
              <a:rPr lang="zh-CN" altLang="en-US" sz="1600" b="1" dirty="0"/>
              <a:t>，空间复杂度</a:t>
            </a:r>
            <a:r>
              <a:rPr lang="en-US" altLang="zh-CN" sz="1600" b="1" dirty="0"/>
              <a:t>O(n)</a:t>
            </a:r>
            <a:r>
              <a:rPr lang="zh-CN" altLang="en-US" sz="1600" b="1" dirty="0"/>
              <a:t>）</a:t>
            </a:r>
          </a:p>
          <a:p>
            <a:r>
              <a:rPr lang="zh-CN" altLang="en-US" sz="1600" b="1" dirty="0">
                <a:solidFill>
                  <a:srgbClr val="0000CC"/>
                </a:solidFill>
              </a:rPr>
              <a:t>质数的定义</a:t>
            </a:r>
            <a:r>
              <a:rPr lang="zh-CN" altLang="en-US" sz="1600" b="1" dirty="0"/>
              <a:t>：</a:t>
            </a:r>
            <a:r>
              <a:rPr lang="zh-CN" altLang="en-US" sz="1600" b="1" dirty="0">
                <a:solidFill>
                  <a:srgbClr val="9900CC"/>
                </a:solidFill>
              </a:rPr>
              <a:t>只能被</a:t>
            </a:r>
            <a:r>
              <a:rPr lang="en-US" altLang="zh-CN" sz="1600" b="1" dirty="0">
                <a:solidFill>
                  <a:srgbClr val="9900CC"/>
                </a:solidFill>
              </a:rPr>
              <a:t>1</a:t>
            </a:r>
            <a:r>
              <a:rPr lang="zh-CN" altLang="en-US" sz="1600" b="1" dirty="0">
                <a:solidFill>
                  <a:srgbClr val="9900CC"/>
                </a:solidFill>
              </a:rPr>
              <a:t>和它自身整除的大于</a:t>
            </a:r>
            <a:r>
              <a:rPr lang="en-US" altLang="zh-CN" sz="1600" b="1" dirty="0">
                <a:solidFill>
                  <a:srgbClr val="9900CC"/>
                </a:solidFill>
              </a:rPr>
              <a:t>1</a:t>
            </a:r>
            <a:r>
              <a:rPr lang="zh-CN" altLang="en-US" sz="1600" b="1" dirty="0">
                <a:solidFill>
                  <a:srgbClr val="9900CC"/>
                </a:solidFill>
              </a:rPr>
              <a:t>的整数（最小的质数是</a:t>
            </a:r>
            <a:r>
              <a:rPr lang="en-US" altLang="zh-CN" sz="1600" b="1" dirty="0">
                <a:solidFill>
                  <a:srgbClr val="9900CC"/>
                </a:solidFill>
              </a:rPr>
              <a:t>2</a:t>
            </a:r>
            <a:r>
              <a:rPr lang="zh-CN" altLang="en-US" sz="1600" b="1" dirty="0">
                <a:solidFill>
                  <a:srgbClr val="9900CC"/>
                </a:solidFill>
              </a:rPr>
              <a:t>）。</a:t>
            </a:r>
          </a:p>
          <a:p>
            <a:r>
              <a:rPr lang="zh-CN" altLang="en-US" sz="1600" b="1" dirty="0">
                <a:solidFill>
                  <a:srgbClr val="0000CC"/>
                </a:solidFill>
              </a:rPr>
              <a:t>合数的定义</a:t>
            </a:r>
            <a:r>
              <a:rPr lang="zh-CN" altLang="en-US" sz="1600" b="1" dirty="0"/>
              <a:t>：</a:t>
            </a:r>
            <a:r>
              <a:rPr lang="zh-CN" altLang="en-US" sz="1600" b="1" dirty="0">
                <a:solidFill>
                  <a:srgbClr val="CC6600"/>
                </a:solidFill>
              </a:rPr>
              <a:t>除了能被</a:t>
            </a:r>
            <a:r>
              <a:rPr lang="en-US" altLang="zh-CN" sz="1600" b="1" dirty="0">
                <a:solidFill>
                  <a:srgbClr val="CC6600"/>
                </a:solidFill>
              </a:rPr>
              <a:t>1</a:t>
            </a:r>
            <a:r>
              <a:rPr lang="zh-CN" altLang="en-US" sz="1600" b="1" dirty="0">
                <a:solidFill>
                  <a:srgbClr val="CC6600"/>
                </a:solidFill>
              </a:rPr>
              <a:t>和它自身整除外，还能被其他正整数整除的大于</a:t>
            </a:r>
            <a:r>
              <a:rPr lang="en-US" altLang="zh-CN" sz="1600" b="1" dirty="0">
                <a:solidFill>
                  <a:srgbClr val="CC6600"/>
                </a:solidFill>
              </a:rPr>
              <a:t>1</a:t>
            </a:r>
            <a:r>
              <a:rPr lang="zh-CN" altLang="en-US" sz="1600" b="1" dirty="0">
                <a:solidFill>
                  <a:srgbClr val="CC6600"/>
                </a:solidFill>
              </a:rPr>
              <a:t>的整数（最小的合数是</a:t>
            </a:r>
            <a:r>
              <a:rPr lang="en-US" altLang="zh-CN" sz="1600" b="1" dirty="0">
                <a:solidFill>
                  <a:srgbClr val="CC6600"/>
                </a:solidFill>
              </a:rPr>
              <a:t>4</a:t>
            </a:r>
            <a:r>
              <a:rPr lang="zh-CN" altLang="en-US" sz="1600" b="1" dirty="0">
                <a:solidFill>
                  <a:srgbClr val="CC6600"/>
                </a:solidFill>
              </a:rPr>
              <a:t>）。</a:t>
            </a:r>
          </a:p>
          <a:p>
            <a:r>
              <a:rPr lang="en-US" altLang="zh-CN" sz="1600" b="1" dirty="0">
                <a:solidFill>
                  <a:srgbClr val="FF0066"/>
                </a:solidFill>
              </a:rPr>
              <a:t>1</a:t>
            </a:r>
            <a:r>
              <a:rPr lang="zh-CN" altLang="en-US" sz="1600" b="1" dirty="0">
                <a:solidFill>
                  <a:srgbClr val="FF0066"/>
                </a:solidFill>
              </a:rPr>
              <a:t>：既不是质数，也不是合数。</a:t>
            </a:r>
          </a:p>
          <a:p>
            <a:r>
              <a:rPr lang="zh-CN" altLang="en-US" sz="1600" b="1" dirty="0">
                <a:solidFill>
                  <a:srgbClr val="0000CC"/>
                </a:solidFill>
              </a:rPr>
              <a:t>子函数：</a:t>
            </a:r>
          </a:p>
          <a:p>
            <a:r>
              <a:rPr lang="en-US" altLang="zh-CN" sz="1600" b="1" dirty="0" err="1"/>
              <a:t>boolean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isPrime</a:t>
            </a:r>
            <a:r>
              <a:rPr lang="en-US" altLang="zh-CN" sz="1600" b="1" dirty="0"/>
              <a:t>(int </a:t>
            </a:r>
            <a:r>
              <a:rPr lang="en-US" altLang="zh-CN" sz="1600" b="1" dirty="0" err="1"/>
              <a:t>targetNum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：判断是否为质数，输入：数字</a:t>
            </a:r>
            <a:r>
              <a:rPr lang="en-US" altLang="zh-CN" sz="1600" b="1" dirty="0" err="1"/>
              <a:t>targetNum</a:t>
            </a:r>
            <a:r>
              <a:rPr lang="zh-CN" altLang="en-US" sz="1600" b="1" dirty="0"/>
              <a:t>，输出：质数标志</a:t>
            </a:r>
          </a:p>
          <a:p>
            <a:r>
              <a:rPr lang="zh-CN" altLang="en-US" sz="1600" b="1" dirty="0"/>
              <a:t>如果一个数</a:t>
            </a:r>
            <a:r>
              <a:rPr lang="en-US" altLang="zh-CN" sz="1600" b="1" dirty="0" err="1"/>
              <a:t>targetNum</a:t>
            </a:r>
            <a:r>
              <a:rPr lang="zh-CN" altLang="en-US" sz="1600" b="1" dirty="0"/>
              <a:t>是合数，则有</a:t>
            </a:r>
            <a:r>
              <a:rPr lang="en-US" altLang="zh-CN" sz="1600" b="1" dirty="0" err="1"/>
              <a:t>targetNum</a:t>
            </a:r>
            <a:r>
              <a:rPr lang="en-US" altLang="zh-CN" sz="1600" b="1" dirty="0"/>
              <a:t> = a*b</a:t>
            </a:r>
            <a:r>
              <a:rPr lang="zh-CN" altLang="en-US" sz="1600" b="1" dirty="0"/>
              <a:t>，其中，</a:t>
            </a:r>
            <a:r>
              <a:rPr lang="en-US" altLang="zh-CN" sz="1600" b="1" dirty="0"/>
              <a:t>a &lt;= b</a:t>
            </a:r>
            <a:r>
              <a:rPr lang="zh-CN" altLang="en-US" sz="1600" b="1" dirty="0"/>
              <a:t>（规定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是较小的因子），从而，</a:t>
            </a:r>
            <a:r>
              <a:rPr lang="en-US" altLang="zh-CN" sz="1600" b="1" dirty="0"/>
              <a:t>a*a &lt;= </a:t>
            </a:r>
            <a:r>
              <a:rPr lang="en-US" altLang="zh-CN" sz="1600" b="1" dirty="0" err="1"/>
              <a:t>targetNum</a:t>
            </a:r>
            <a:r>
              <a:rPr lang="zh-CN" altLang="en-US" sz="1600" b="1" dirty="0"/>
              <a:t>，则有</a:t>
            </a:r>
            <a:r>
              <a:rPr lang="en-US" altLang="zh-CN" sz="1600" b="1" dirty="0"/>
              <a:t>a &lt;= </a:t>
            </a:r>
            <a:r>
              <a:rPr lang="en-US" altLang="zh-CN" sz="1600" b="1" dirty="0" err="1"/>
              <a:t>targetNum</a:t>
            </a:r>
            <a:r>
              <a:rPr lang="en-US" altLang="zh-CN" sz="1600" b="1" dirty="0"/>
              <a:t> ^0.5</a:t>
            </a:r>
            <a:r>
              <a:rPr lang="zh-CN" altLang="en-US" sz="1600" b="1" dirty="0"/>
              <a:t>。</a:t>
            </a:r>
          </a:p>
          <a:p>
            <a:r>
              <a:rPr lang="zh-CN" altLang="en-US" sz="1600" b="1" dirty="0"/>
              <a:t>因此，</a:t>
            </a:r>
            <a:r>
              <a:rPr lang="en-US" altLang="zh-CN" sz="1600" b="1" dirty="0">
                <a:solidFill>
                  <a:srgbClr val="009900"/>
                </a:solidFill>
              </a:rPr>
              <a:t>a</a:t>
            </a:r>
            <a:r>
              <a:rPr lang="zh-CN" altLang="en-US" sz="1600" b="1" dirty="0">
                <a:solidFill>
                  <a:srgbClr val="009900"/>
                </a:solidFill>
              </a:rPr>
              <a:t>的取值范围为</a:t>
            </a:r>
            <a:r>
              <a:rPr lang="en-US" altLang="zh-CN" sz="1600" b="1" dirty="0">
                <a:solidFill>
                  <a:srgbClr val="009900"/>
                </a:solidFill>
              </a:rPr>
              <a:t>[2, </a:t>
            </a:r>
            <a:r>
              <a:rPr lang="en-US" altLang="zh-CN" sz="1600" b="1" dirty="0" err="1">
                <a:solidFill>
                  <a:srgbClr val="009900"/>
                </a:solidFill>
              </a:rPr>
              <a:t>targetNum</a:t>
            </a:r>
            <a:r>
              <a:rPr lang="en-US" altLang="zh-CN" sz="1600" b="1" dirty="0">
                <a:solidFill>
                  <a:srgbClr val="009900"/>
                </a:solidFill>
              </a:rPr>
              <a:t> ^0.5]</a:t>
            </a:r>
            <a:r>
              <a:rPr lang="zh-CN" altLang="en-US" sz="1600" b="1" dirty="0"/>
              <a:t>。</a:t>
            </a:r>
          </a:p>
          <a:p>
            <a:endParaRPr lang="zh-CN" altLang="en-US" sz="1600" b="1" dirty="0"/>
          </a:p>
          <a:p>
            <a:r>
              <a:rPr lang="en-US" altLang="zh-CN" sz="1600" b="1" dirty="0"/>
              <a:t>1 </a:t>
            </a:r>
            <a:r>
              <a:rPr lang="zh-CN" altLang="en-US" sz="1600" b="1" dirty="0"/>
              <a:t>如果</a:t>
            </a:r>
            <a:r>
              <a:rPr lang="en-US" altLang="zh-CN" sz="1600" b="1" dirty="0" err="1"/>
              <a:t>targetNum</a:t>
            </a:r>
            <a:r>
              <a:rPr lang="zh-CN" altLang="en-US" sz="1600" b="1" dirty="0"/>
              <a:t>小于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，则不是质数</a:t>
            </a:r>
          </a:p>
          <a:p>
            <a:r>
              <a:rPr lang="en-US" altLang="zh-CN" sz="1600" b="1" dirty="0"/>
              <a:t>2 </a:t>
            </a:r>
            <a:r>
              <a:rPr lang="zh-CN" altLang="en-US" sz="1600" b="1" dirty="0"/>
              <a:t>在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的取值区间内（</a:t>
            </a:r>
            <a:r>
              <a:rPr lang="en-US" altLang="zh-CN" sz="1600" b="1" dirty="0" err="1"/>
              <a:t>targetNum</a:t>
            </a:r>
            <a:r>
              <a:rPr lang="en-US" altLang="zh-CN" sz="1600" b="1" dirty="0"/>
              <a:t> &lt; 4</a:t>
            </a:r>
            <a:r>
              <a:rPr lang="zh-CN" altLang="en-US" sz="1600" b="1" dirty="0"/>
              <a:t>时，不存在该区间；</a:t>
            </a:r>
            <a:r>
              <a:rPr lang="en-US" altLang="zh-CN" sz="1600" b="1" dirty="0">
                <a:solidFill>
                  <a:srgbClr val="663300"/>
                </a:solidFill>
              </a:rPr>
              <a:t>2</a:t>
            </a:r>
            <a:r>
              <a:rPr lang="zh-CN" altLang="en-US" sz="1600" b="1" dirty="0">
                <a:solidFill>
                  <a:srgbClr val="663300"/>
                </a:solidFill>
              </a:rPr>
              <a:t>、</a:t>
            </a:r>
            <a:r>
              <a:rPr lang="en-US" altLang="zh-CN" sz="1600" b="1" dirty="0">
                <a:solidFill>
                  <a:srgbClr val="663300"/>
                </a:solidFill>
              </a:rPr>
              <a:t>3</a:t>
            </a:r>
            <a:r>
              <a:rPr lang="zh-CN" altLang="en-US" sz="1600" b="1" dirty="0">
                <a:solidFill>
                  <a:srgbClr val="663300"/>
                </a:solidFill>
              </a:rPr>
              <a:t>是质数，不在该步骤判断</a:t>
            </a:r>
            <a:r>
              <a:rPr lang="zh-CN" altLang="en-US" sz="1600" b="1" dirty="0"/>
              <a:t>），如果，</a:t>
            </a:r>
            <a:r>
              <a:rPr lang="en-US" altLang="zh-CN" sz="1600" b="1" dirty="0" err="1">
                <a:solidFill>
                  <a:srgbClr val="FF0066"/>
                </a:solidFill>
              </a:rPr>
              <a:t>targetNum</a:t>
            </a:r>
            <a:r>
              <a:rPr lang="en-US" altLang="zh-CN" sz="1600" b="1" dirty="0">
                <a:solidFill>
                  <a:srgbClr val="FF0066"/>
                </a:solidFill>
              </a:rPr>
              <a:t> %a</a:t>
            </a:r>
            <a:r>
              <a:rPr lang="zh-CN" altLang="en-US" sz="1600" b="1" dirty="0">
                <a:solidFill>
                  <a:srgbClr val="FF0066"/>
                </a:solidFill>
              </a:rPr>
              <a:t>余数为</a:t>
            </a:r>
            <a:r>
              <a:rPr lang="en-US" altLang="zh-CN" sz="1600" b="1" dirty="0">
                <a:solidFill>
                  <a:srgbClr val="FF0066"/>
                </a:solidFill>
              </a:rPr>
              <a:t>0</a:t>
            </a:r>
            <a:r>
              <a:rPr lang="zh-CN" altLang="en-US" sz="1600" b="1" dirty="0">
                <a:solidFill>
                  <a:srgbClr val="FF0066"/>
                </a:solidFill>
              </a:rPr>
              <a:t>，则</a:t>
            </a:r>
            <a:r>
              <a:rPr lang="en-US" altLang="zh-CN" sz="1600" b="1" dirty="0" err="1">
                <a:solidFill>
                  <a:srgbClr val="FF0066"/>
                </a:solidFill>
              </a:rPr>
              <a:t>targetNum</a:t>
            </a:r>
            <a:r>
              <a:rPr lang="zh-CN" altLang="en-US" sz="1600" b="1" dirty="0">
                <a:solidFill>
                  <a:srgbClr val="FF0066"/>
                </a:solidFill>
              </a:rPr>
              <a:t>不是质数</a:t>
            </a:r>
            <a:r>
              <a:rPr lang="zh-CN" altLang="en-US" sz="1600" b="1" dirty="0"/>
              <a:t>（因为</a:t>
            </a:r>
            <a:r>
              <a:rPr lang="en-US" altLang="zh-CN" sz="1600" b="1" dirty="0" err="1"/>
              <a:t>targetNum</a:t>
            </a:r>
            <a:r>
              <a:rPr lang="en-US" altLang="zh-CN" sz="1600" b="1" dirty="0"/>
              <a:t> = a*b</a:t>
            </a:r>
            <a:r>
              <a:rPr lang="zh-CN" altLang="en-US" sz="1600" b="1" dirty="0"/>
              <a:t>，所以，只要能被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整除，就肯定能被</a:t>
            </a:r>
            <a:r>
              <a:rPr lang="en-US" altLang="zh-CN" sz="1600" b="1" dirty="0"/>
              <a:t>b</a:t>
            </a:r>
            <a:r>
              <a:rPr lang="zh-CN" altLang="en-US" sz="1600" b="1" dirty="0"/>
              <a:t>整除；可见，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只需要根据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，就能判定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</a:rPr>
              <a:t>targetNum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是不是质数</a:t>
            </a:r>
            <a:r>
              <a:rPr lang="zh-CN" altLang="en-US" sz="1600" b="1" dirty="0"/>
              <a:t>）</a:t>
            </a:r>
          </a:p>
          <a:p>
            <a:r>
              <a:rPr lang="en-US" altLang="zh-CN" sz="1600" b="1" dirty="0"/>
              <a:t>3 </a:t>
            </a:r>
            <a:r>
              <a:rPr lang="zh-CN" altLang="en-US" sz="1600" b="1" dirty="0"/>
              <a:t>其他情况（</a:t>
            </a:r>
            <a:r>
              <a:rPr lang="zh-CN" altLang="en-US" sz="1600" b="1" dirty="0">
                <a:solidFill>
                  <a:srgbClr val="993300"/>
                </a:solidFill>
              </a:rPr>
              <a:t>包括</a:t>
            </a:r>
            <a:r>
              <a:rPr lang="en-US" altLang="zh-CN" sz="1600" b="1" dirty="0">
                <a:solidFill>
                  <a:srgbClr val="993300"/>
                </a:solidFill>
              </a:rPr>
              <a:t>2</a:t>
            </a:r>
            <a:r>
              <a:rPr lang="zh-CN" altLang="en-US" sz="1600" b="1" dirty="0">
                <a:solidFill>
                  <a:srgbClr val="993300"/>
                </a:solidFill>
              </a:rPr>
              <a:t>、</a:t>
            </a:r>
            <a:r>
              <a:rPr lang="en-US" altLang="zh-CN" sz="1600" b="1" dirty="0">
                <a:solidFill>
                  <a:srgbClr val="993300"/>
                </a:solidFill>
              </a:rPr>
              <a:t>3</a:t>
            </a:r>
            <a:r>
              <a:rPr lang="zh-CN" altLang="en-US" sz="1600" b="1" dirty="0">
                <a:solidFill>
                  <a:srgbClr val="993300"/>
                </a:solidFill>
              </a:rPr>
              <a:t>以及大于</a:t>
            </a:r>
            <a:r>
              <a:rPr lang="en-US" altLang="zh-CN" sz="1600" b="1" dirty="0">
                <a:solidFill>
                  <a:srgbClr val="993300"/>
                </a:solidFill>
              </a:rPr>
              <a:t>3</a:t>
            </a:r>
            <a:r>
              <a:rPr lang="zh-CN" altLang="en-US" sz="1600" b="1" dirty="0">
                <a:solidFill>
                  <a:srgbClr val="993300"/>
                </a:solidFill>
              </a:rPr>
              <a:t>的质数</a:t>
            </a:r>
            <a:r>
              <a:rPr lang="zh-CN" altLang="en-US" sz="1600" b="1" dirty="0"/>
              <a:t>） ，是质数</a:t>
            </a:r>
          </a:p>
          <a:p>
            <a:endParaRPr lang="zh-CN" altLang="en-US" sz="1600" b="1" dirty="0"/>
          </a:p>
          <a:p>
            <a:r>
              <a:rPr lang="zh-CN" altLang="en-US" sz="1600" b="1" dirty="0"/>
              <a:t>主函数：</a:t>
            </a:r>
          </a:p>
          <a:p>
            <a:r>
              <a:rPr lang="en-US" altLang="zh-CN" sz="1600" b="1" dirty="0"/>
              <a:t>1 </a:t>
            </a:r>
            <a:r>
              <a:rPr lang="zh-CN" altLang="en-US" sz="1600" b="1" dirty="0"/>
              <a:t>如果</a:t>
            </a:r>
            <a:r>
              <a:rPr lang="en-US" altLang="zh-CN" sz="1600" b="1" dirty="0"/>
              <a:t>n</a:t>
            </a:r>
            <a:r>
              <a:rPr lang="zh-CN" altLang="en-US" sz="1600" b="1" dirty="0"/>
              <a:t>小于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（目标质数小于</a:t>
            </a:r>
            <a:r>
              <a:rPr lang="en-US" altLang="zh-CN" sz="1600" b="1" dirty="0"/>
              <a:t>n</a:t>
            </a:r>
            <a:r>
              <a:rPr lang="zh-CN" altLang="en-US" sz="1600" b="1" dirty="0"/>
              <a:t>），则返回</a:t>
            </a:r>
            <a:r>
              <a:rPr lang="en-US" altLang="zh-CN" sz="1600" b="1" dirty="0"/>
              <a:t>0</a:t>
            </a:r>
          </a:p>
          <a:p>
            <a:r>
              <a:rPr lang="en-US" altLang="zh-CN" sz="1600" b="1" dirty="0"/>
              <a:t>2 </a:t>
            </a:r>
            <a:r>
              <a:rPr lang="zh-CN" altLang="en-US" sz="1600" b="1" dirty="0"/>
              <a:t>初始化</a:t>
            </a:r>
            <a:r>
              <a:rPr lang="en-US" altLang="zh-CN" sz="1600" b="1" dirty="0" err="1"/>
              <a:t>finalResult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，游标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0</a:t>
            </a:r>
          </a:p>
          <a:p>
            <a:r>
              <a:rPr lang="en-US" altLang="zh-CN" sz="1600" b="1" dirty="0"/>
              <a:t>3 </a:t>
            </a:r>
            <a:r>
              <a:rPr lang="zh-CN" altLang="en-US" sz="1600" b="1" dirty="0"/>
              <a:t>游标</a:t>
            </a:r>
            <a:r>
              <a:rPr lang="en-US" altLang="zh-CN" sz="1600" b="1" dirty="0" err="1"/>
              <a:t>i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遍历至</a:t>
            </a:r>
            <a:r>
              <a:rPr lang="en-US" altLang="zh-CN" sz="1600" b="1" dirty="0"/>
              <a:t>n - 1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rgbClr val="0000CC"/>
                </a:solidFill>
              </a:rPr>
              <a:t>简单优化</a:t>
            </a:r>
            <a:r>
              <a:rPr lang="zh-CN" altLang="en-US" sz="1600" b="1" dirty="0"/>
              <a:t>：</a:t>
            </a:r>
            <a:r>
              <a:rPr lang="zh-CN" altLang="en-US" sz="1600" b="1" dirty="0">
                <a:solidFill>
                  <a:srgbClr val="A50021"/>
                </a:solidFill>
              </a:rPr>
              <a:t>先将</a:t>
            </a:r>
            <a:r>
              <a:rPr lang="en-US" altLang="zh-CN" sz="1600" b="1" dirty="0">
                <a:solidFill>
                  <a:srgbClr val="A50021"/>
                </a:solidFill>
              </a:rPr>
              <a:t>2</a:t>
            </a:r>
            <a:r>
              <a:rPr lang="zh-CN" altLang="en-US" sz="1600" b="1" dirty="0">
                <a:solidFill>
                  <a:srgbClr val="A50021"/>
                </a:solidFill>
              </a:rPr>
              <a:t>记为质数，然后，</a:t>
            </a:r>
            <a:r>
              <a:rPr lang="en-US" altLang="zh-CN" sz="1600" b="1" dirty="0" err="1">
                <a:solidFill>
                  <a:srgbClr val="A50021"/>
                </a:solidFill>
              </a:rPr>
              <a:t>i</a:t>
            </a:r>
            <a:r>
              <a:rPr lang="zh-CN" altLang="en-US" sz="1600" b="1" dirty="0">
                <a:solidFill>
                  <a:srgbClr val="A50021"/>
                </a:solidFill>
              </a:rPr>
              <a:t>从</a:t>
            </a:r>
            <a:r>
              <a:rPr lang="en-US" altLang="zh-CN" sz="1600" b="1" dirty="0">
                <a:solidFill>
                  <a:srgbClr val="A50021"/>
                </a:solidFill>
              </a:rPr>
              <a:t>3</a:t>
            </a:r>
            <a:r>
              <a:rPr lang="zh-CN" altLang="en-US" sz="1600" b="1" dirty="0">
                <a:solidFill>
                  <a:srgbClr val="A50021"/>
                </a:solidFill>
              </a:rPr>
              <a:t>开始遍历，自增步长为</a:t>
            </a:r>
            <a:r>
              <a:rPr lang="en-US" altLang="zh-CN" sz="1600" b="1" dirty="0">
                <a:solidFill>
                  <a:srgbClr val="A50021"/>
                </a:solidFill>
              </a:rPr>
              <a:t>2</a:t>
            </a:r>
            <a:r>
              <a:rPr lang="zh-CN" altLang="en-US" sz="1600" b="1" dirty="0">
                <a:solidFill>
                  <a:srgbClr val="A50021"/>
                </a:solidFill>
              </a:rPr>
              <a:t>，跳过所有偶数</a:t>
            </a:r>
            <a:r>
              <a:rPr lang="zh-CN" altLang="en-US" sz="1600" b="1" dirty="0"/>
              <a:t>），依次执行如下操作</a:t>
            </a:r>
          </a:p>
          <a:p>
            <a:r>
              <a:rPr lang="en-US" altLang="zh-CN" sz="1600" b="1" dirty="0"/>
              <a:t>    3.1</a:t>
            </a:r>
            <a:r>
              <a:rPr lang="zh-CN" altLang="en-US" sz="1600" b="1" dirty="0"/>
              <a:t>判断</a:t>
            </a:r>
            <a:r>
              <a:rPr lang="en-US" altLang="zh-CN" sz="1600" b="1" dirty="0" err="1"/>
              <a:t>isPrime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是不是质数</a:t>
            </a:r>
          </a:p>
          <a:p>
            <a:r>
              <a:rPr lang="en-US" altLang="zh-CN" sz="1600" b="1" dirty="0"/>
              <a:t>        3.1.1 </a:t>
            </a:r>
            <a:r>
              <a:rPr lang="zh-CN" altLang="en-US" sz="1600" b="1" dirty="0"/>
              <a:t>是的话，</a:t>
            </a:r>
            <a:r>
              <a:rPr lang="en-US" altLang="zh-CN" sz="1600" b="1" dirty="0" err="1"/>
              <a:t>finalResult</a:t>
            </a:r>
            <a:r>
              <a:rPr lang="en-US" altLang="zh-CN" sz="1600" b="1" dirty="0"/>
              <a:t>++</a:t>
            </a:r>
          </a:p>
          <a:p>
            <a:r>
              <a:rPr lang="en-US" altLang="zh-CN" sz="1600" b="1" dirty="0"/>
              <a:t>4 </a:t>
            </a:r>
            <a:r>
              <a:rPr lang="zh-CN" altLang="en-US" sz="1600" b="1" dirty="0"/>
              <a:t>返回</a:t>
            </a:r>
            <a:r>
              <a:rPr lang="en-US" altLang="zh-CN" sz="1600" b="1" dirty="0" err="1"/>
              <a:t>finalResult</a:t>
            </a:r>
            <a:endParaRPr lang="en-US" altLang="zh-CN" sz="1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ED53C8-6BAF-49BF-89F9-24BD5020DC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685" y="0"/>
            <a:ext cx="3748749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2045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293" y="43469"/>
            <a:ext cx="3253656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4346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204. Count Primes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457806"/>
            <a:ext cx="423862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b="1" dirty="0"/>
              <a:t>解法二：</a:t>
            </a:r>
            <a:r>
              <a:rPr lang="zh-CN" altLang="en-US" sz="1700" b="1" dirty="0">
                <a:solidFill>
                  <a:srgbClr val="0000CC"/>
                </a:solidFill>
              </a:rPr>
              <a:t>埃氏筛法</a:t>
            </a:r>
            <a:r>
              <a:rPr lang="zh-CN" altLang="en-US" sz="1700" b="1" dirty="0"/>
              <a:t>（埃拉托色尼筛选法：</a:t>
            </a:r>
            <a:r>
              <a:rPr lang="en-US" altLang="zh-CN" sz="1700" b="1" dirty="0"/>
              <a:t>the Sieve of Eratosthenes</a:t>
            </a:r>
            <a:r>
              <a:rPr lang="zh-CN" altLang="en-US" sz="1700" b="1" dirty="0"/>
              <a:t>）（时间复杂度</a:t>
            </a:r>
            <a:r>
              <a:rPr lang="en-US" altLang="zh-CN" sz="1700" b="1" dirty="0"/>
              <a:t>O(</a:t>
            </a:r>
            <a:r>
              <a:rPr lang="en-US" altLang="zh-CN" sz="1700" b="1" dirty="0" err="1"/>
              <a:t>nlog</a:t>
            </a:r>
            <a:r>
              <a:rPr lang="en-US" altLang="zh-CN" sz="1700" b="1" dirty="0"/>
              <a:t>(</a:t>
            </a:r>
            <a:r>
              <a:rPr lang="en-US" altLang="zh-CN" sz="1700" b="1" dirty="0" err="1"/>
              <a:t>logn</a:t>
            </a:r>
            <a:r>
              <a:rPr lang="en-US" altLang="zh-CN" sz="1700" b="1" dirty="0"/>
              <a:t>))</a:t>
            </a:r>
            <a:r>
              <a:rPr lang="zh-CN" altLang="en-US" sz="1700" b="1" dirty="0"/>
              <a:t>，空间复杂度</a:t>
            </a:r>
            <a:r>
              <a:rPr lang="en-US" altLang="zh-CN" sz="1700" b="1" dirty="0"/>
              <a:t>O(n)</a:t>
            </a:r>
            <a:r>
              <a:rPr lang="zh-CN" altLang="en-US" sz="1700" b="1" dirty="0"/>
              <a:t>）</a:t>
            </a:r>
          </a:p>
          <a:p>
            <a:r>
              <a:rPr lang="zh-CN" altLang="en-US" sz="1700" b="1" dirty="0">
                <a:solidFill>
                  <a:srgbClr val="0000CC"/>
                </a:solidFill>
              </a:rPr>
              <a:t>算法简介：</a:t>
            </a:r>
          </a:p>
          <a:p>
            <a:r>
              <a:rPr lang="en-US" altLang="zh-CN" sz="1700" b="1" dirty="0"/>
              <a:t>https://en.wikipedia.org/wiki/Sieve_of_Eratosthenes</a:t>
            </a:r>
          </a:p>
          <a:p>
            <a:r>
              <a:rPr lang="zh-CN" altLang="en-US" sz="1700" b="1" dirty="0">
                <a:solidFill>
                  <a:srgbClr val="0000CC"/>
                </a:solidFill>
              </a:rPr>
              <a:t>时间复杂度的证明：</a:t>
            </a:r>
          </a:p>
          <a:p>
            <a:r>
              <a:rPr lang="en-US" altLang="zh-CN" sz="1700" b="1" dirty="0"/>
              <a:t>https://research.cs.wisc.edu/techreports/1990/TR909.pdf</a:t>
            </a:r>
          </a:p>
          <a:p>
            <a:r>
              <a:rPr lang="zh-CN" altLang="en-US" sz="1700" b="1" dirty="0">
                <a:solidFill>
                  <a:srgbClr val="0000CC"/>
                </a:solidFill>
              </a:rPr>
              <a:t>动态演示如下图所示：</a:t>
            </a:r>
            <a:endParaRPr lang="en-US" altLang="zh-CN" sz="1700" b="1" dirty="0">
              <a:solidFill>
                <a:srgbClr val="0000CC"/>
              </a:solidFill>
            </a:endParaRPr>
          </a:p>
          <a:p>
            <a:endParaRPr lang="en-US" altLang="zh-CN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6F3041-80D2-4F4C-8A1D-E313CFBDCDC2}"/>
              </a:ext>
            </a:extLst>
          </p:cNvPr>
          <p:cNvSpPr/>
          <p:nvPr/>
        </p:nvSpPr>
        <p:spPr>
          <a:xfrm>
            <a:off x="4238625" y="30406"/>
            <a:ext cx="7953375" cy="7155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b="1" dirty="0">
                <a:solidFill>
                  <a:srgbClr val="0000CC"/>
                </a:solidFill>
              </a:rPr>
              <a:t>核心思想：</a:t>
            </a:r>
          </a:p>
          <a:p>
            <a:r>
              <a:rPr lang="zh-CN" altLang="en-US" sz="1700" b="1" dirty="0"/>
              <a:t>对于整数</a:t>
            </a:r>
            <a:r>
              <a:rPr lang="en-US" altLang="zh-CN" sz="1700" b="1" dirty="0"/>
              <a:t>[1, n - 1]</a:t>
            </a:r>
            <a:r>
              <a:rPr lang="zh-CN" altLang="en-US" sz="1700" b="1" dirty="0"/>
              <a:t>：</a:t>
            </a:r>
          </a:p>
          <a:p>
            <a:r>
              <a:rPr lang="zh-CN" altLang="en-US" sz="1700" b="1" dirty="0"/>
              <a:t>排除</a:t>
            </a:r>
            <a:r>
              <a:rPr lang="en-US" altLang="zh-CN" sz="1700" b="1" dirty="0"/>
              <a:t>1</a:t>
            </a:r>
          </a:p>
          <a:p>
            <a:r>
              <a:rPr lang="zh-CN" altLang="en-US" sz="1700" b="1" dirty="0"/>
              <a:t>排除能被</a:t>
            </a:r>
            <a:r>
              <a:rPr lang="en-US" altLang="zh-CN" sz="1700" b="1" dirty="0"/>
              <a:t>2</a:t>
            </a:r>
            <a:r>
              <a:rPr lang="zh-CN" altLang="en-US" sz="1700" b="1" dirty="0"/>
              <a:t>整除的数（</a:t>
            </a:r>
            <a:r>
              <a:rPr lang="en-US" altLang="zh-CN" sz="1700" b="1" dirty="0"/>
              <a:t>2</a:t>
            </a:r>
            <a:r>
              <a:rPr lang="zh-CN" altLang="en-US" sz="1700" b="1" dirty="0"/>
              <a:t>自身除外，</a:t>
            </a:r>
            <a:r>
              <a:rPr lang="en-US" altLang="zh-CN" sz="1700" b="1" dirty="0"/>
              <a:t>4[2*2]</a:t>
            </a:r>
            <a:r>
              <a:rPr lang="zh-CN" altLang="en-US" sz="1700" b="1" dirty="0"/>
              <a:t>、</a:t>
            </a:r>
            <a:r>
              <a:rPr lang="en-US" altLang="zh-CN" sz="1700" b="1" dirty="0"/>
              <a:t>6[2*3]</a:t>
            </a:r>
            <a:r>
              <a:rPr lang="zh-CN" altLang="en-US" sz="1700" b="1" dirty="0"/>
              <a:t>、</a:t>
            </a:r>
            <a:r>
              <a:rPr lang="en-US" altLang="zh-CN" sz="1700" b="1" dirty="0"/>
              <a:t>8[2*4]……</a:t>
            </a:r>
            <a:r>
              <a:rPr lang="zh-CN" altLang="en-US" sz="1700" b="1" dirty="0"/>
              <a:t>）</a:t>
            </a:r>
          </a:p>
          <a:p>
            <a:r>
              <a:rPr lang="zh-CN" altLang="en-US" sz="1700" b="1" dirty="0"/>
              <a:t>排除能被</a:t>
            </a:r>
            <a:r>
              <a:rPr lang="en-US" altLang="zh-CN" sz="1700" b="1" dirty="0"/>
              <a:t>3</a:t>
            </a:r>
            <a:r>
              <a:rPr lang="zh-CN" altLang="en-US" sz="1700" b="1" dirty="0"/>
              <a:t>整除的数（</a:t>
            </a:r>
            <a:r>
              <a:rPr lang="en-US" altLang="zh-CN" sz="1700" b="1" dirty="0"/>
              <a:t>3</a:t>
            </a:r>
            <a:r>
              <a:rPr lang="zh-CN" altLang="en-US" sz="1700" b="1" dirty="0"/>
              <a:t>自身除外，</a:t>
            </a:r>
            <a:r>
              <a:rPr lang="en-US" altLang="zh-CN" sz="1700" b="1" dirty="0"/>
              <a:t>9[3*3]</a:t>
            </a:r>
            <a:r>
              <a:rPr lang="zh-CN" altLang="en-US" sz="1700" b="1" dirty="0"/>
              <a:t>、</a:t>
            </a:r>
            <a:r>
              <a:rPr lang="en-US" altLang="zh-CN" sz="1700" b="1" dirty="0"/>
              <a:t>12[3*4]</a:t>
            </a:r>
            <a:r>
              <a:rPr lang="zh-CN" altLang="en-US" sz="1700" b="1" dirty="0"/>
              <a:t>、</a:t>
            </a:r>
            <a:r>
              <a:rPr lang="en-US" altLang="zh-CN" sz="1700" b="1" dirty="0"/>
              <a:t>15[3*5]……</a:t>
            </a:r>
            <a:r>
              <a:rPr lang="zh-CN" altLang="en-US" sz="1700" b="1" dirty="0"/>
              <a:t>，因为</a:t>
            </a:r>
            <a:r>
              <a:rPr lang="en-US" altLang="zh-CN" sz="1700" b="1" dirty="0"/>
              <a:t>3*2</a:t>
            </a:r>
            <a:r>
              <a:rPr lang="zh-CN" altLang="en-US" sz="1700" b="1" dirty="0"/>
              <a:t>已经在之前被排除，所以，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</a:rPr>
              <a:t>排除时，只考虑另一个因子大于等于</a:t>
            </a: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</a:rPr>
              <a:t>的情况，防止重复排除</a:t>
            </a:r>
            <a:r>
              <a:rPr lang="zh-CN" altLang="en-US" sz="1700" b="1" dirty="0"/>
              <a:t>）</a:t>
            </a:r>
          </a:p>
          <a:p>
            <a:r>
              <a:rPr lang="en-US" altLang="zh-CN" sz="1700" b="1" dirty="0"/>
              <a:t>……</a:t>
            </a:r>
          </a:p>
          <a:p>
            <a:r>
              <a:rPr lang="zh-CN" altLang="en-US" sz="1700" b="1" dirty="0">
                <a:solidFill>
                  <a:srgbClr val="9900CC"/>
                </a:solidFill>
              </a:rPr>
              <a:t>排除能被</a:t>
            </a:r>
            <a:r>
              <a:rPr lang="en-US" altLang="zh-CN" sz="1700" b="1" dirty="0">
                <a:solidFill>
                  <a:srgbClr val="9900CC"/>
                </a:solidFill>
              </a:rPr>
              <a:t>a</a:t>
            </a:r>
            <a:r>
              <a:rPr lang="zh-CN" altLang="en-US" sz="1700" b="1" dirty="0">
                <a:solidFill>
                  <a:srgbClr val="9900CC"/>
                </a:solidFill>
              </a:rPr>
              <a:t>（</a:t>
            </a:r>
            <a:r>
              <a:rPr lang="en-US" altLang="zh-CN" sz="1700" b="1" dirty="0">
                <a:solidFill>
                  <a:srgbClr val="9900CC"/>
                </a:solidFill>
              </a:rPr>
              <a:t>a</a:t>
            </a:r>
            <a:r>
              <a:rPr lang="zh-CN" altLang="en-US" sz="1700" b="1" dirty="0">
                <a:solidFill>
                  <a:srgbClr val="9900CC"/>
                </a:solidFill>
              </a:rPr>
              <a:t>没被排除，</a:t>
            </a:r>
            <a:r>
              <a:rPr lang="en-US" altLang="zh-CN" sz="1700" b="1" dirty="0">
                <a:solidFill>
                  <a:srgbClr val="9900CC"/>
                </a:solidFill>
              </a:rPr>
              <a:t>a</a:t>
            </a:r>
            <a:r>
              <a:rPr lang="zh-CN" altLang="en-US" sz="1700" b="1" dirty="0">
                <a:solidFill>
                  <a:srgbClr val="9900CC"/>
                </a:solidFill>
              </a:rPr>
              <a:t>实际上是质数，</a:t>
            </a:r>
            <a:r>
              <a:rPr lang="en-US" altLang="zh-CN" sz="1700" b="1" dirty="0">
                <a:solidFill>
                  <a:srgbClr val="9900CC"/>
                </a:solidFill>
              </a:rPr>
              <a:t>a &lt; n^0.5[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</a:rPr>
              <a:t>取值范围的解释同解法一</a:t>
            </a:r>
            <a:r>
              <a:rPr lang="en-US" altLang="zh-CN" sz="1700" b="1" dirty="0">
                <a:solidFill>
                  <a:srgbClr val="9900CC"/>
                </a:solidFill>
              </a:rPr>
              <a:t>]</a:t>
            </a:r>
            <a:r>
              <a:rPr lang="zh-CN" altLang="en-US" sz="1700" b="1" dirty="0">
                <a:solidFill>
                  <a:srgbClr val="9900CC"/>
                </a:solidFill>
              </a:rPr>
              <a:t>）整除的数（</a:t>
            </a:r>
            <a:r>
              <a:rPr lang="en-US" altLang="zh-CN" sz="1700" b="1" dirty="0">
                <a:solidFill>
                  <a:srgbClr val="9900CC"/>
                </a:solidFill>
              </a:rPr>
              <a:t>a</a:t>
            </a:r>
            <a:r>
              <a:rPr lang="zh-CN" altLang="en-US" sz="1700" b="1" dirty="0">
                <a:solidFill>
                  <a:srgbClr val="9900CC"/>
                </a:solidFill>
              </a:rPr>
              <a:t>自身除外，</a:t>
            </a:r>
            <a:r>
              <a:rPr lang="en-US" altLang="zh-CN" sz="1700" b="1" dirty="0">
                <a:solidFill>
                  <a:srgbClr val="9900CC"/>
                </a:solidFill>
              </a:rPr>
              <a:t>a*a</a:t>
            </a:r>
            <a:r>
              <a:rPr lang="zh-CN" altLang="en-US" sz="1700" b="1" dirty="0">
                <a:solidFill>
                  <a:srgbClr val="9900CC"/>
                </a:solidFill>
              </a:rPr>
              <a:t>、</a:t>
            </a:r>
            <a:r>
              <a:rPr lang="en-US" altLang="zh-CN" sz="1700" b="1" dirty="0">
                <a:solidFill>
                  <a:srgbClr val="9900CC"/>
                </a:solidFill>
              </a:rPr>
              <a:t>a*(a + 1)</a:t>
            </a:r>
            <a:r>
              <a:rPr lang="zh-CN" altLang="en-US" sz="1700" b="1" dirty="0">
                <a:solidFill>
                  <a:srgbClr val="9900CC"/>
                </a:solidFill>
              </a:rPr>
              <a:t>、</a:t>
            </a:r>
            <a:r>
              <a:rPr lang="en-US" altLang="zh-CN" sz="1700" b="1" dirty="0">
                <a:solidFill>
                  <a:srgbClr val="9900CC"/>
                </a:solidFill>
              </a:rPr>
              <a:t>a*(a + 2)……</a:t>
            </a:r>
            <a:r>
              <a:rPr lang="zh-CN" altLang="en-US" sz="1700" b="1" dirty="0">
                <a:solidFill>
                  <a:srgbClr val="9900CC"/>
                </a:solidFill>
              </a:rPr>
              <a:t>，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</a:rPr>
              <a:t>第二个因子大于等于</a:t>
            </a:r>
            <a:r>
              <a:rPr lang="en-US" altLang="zh-CN" sz="1700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zh-CN" altLang="en-US" sz="1700" b="1" dirty="0">
                <a:solidFill>
                  <a:schemeClr val="accent1">
                    <a:lumMod val="75000"/>
                  </a:schemeClr>
                </a:solidFill>
              </a:rPr>
              <a:t>，原因见以上分析过程</a:t>
            </a:r>
            <a:r>
              <a:rPr lang="zh-CN" altLang="en-US" sz="1700" b="1" dirty="0">
                <a:solidFill>
                  <a:srgbClr val="9900CC"/>
                </a:solidFill>
              </a:rPr>
              <a:t>）</a:t>
            </a:r>
          </a:p>
          <a:p>
            <a:r>
              <a:rPr lang="zh-CN" altLang="en-US" sz="1700" b="1" dirty="0">
                <a:solidFill>
                  <a:srgbClr val="009900"/>
                </a:solidFill>
              </a:rPr>
              <a:t>剩下的数：</a:t>
            </a:r>
            <a:r>
              <a:rPr lang="en-US" altLang="zh-CN" sz="1700" b="1" dirty="0">
                <a:solidFill>
                  <a:srgbClr val="009900"/>
                </a:solidFill>
              </a:rPr>
              <a:t>2</a:t>
            </a:r>
            <a:r>
              <a:rPr lang="zh-CN" altLang="en-US" sz="1700" b="1" dirty="0">
                <a:solidFill>
                  <a:srgbClr val="009900"/>
                </a:solidFill>
              </a:rPr>
              <a:t>、</a:t>
            </a:r>
            <a:r>
              <a:rPr lang="en-US" altLang="zh-CN" sz="1700" b="1" dirty="0">
                <a:solidFill>
                  <a:srgbClr val="009900"/>
                </a:solidFill>
              </a:rPr>
              <a:t>3</a:t>
            </a:r>
            <a:r>
              <a:rPr lang="zh-CN" altLang="en-US" sz="1700" b="1" dirty="0">
                <a:solidFill>
                  <a:srgbClr val="009900"/>
                </a:solidFill>
              </a:rPr>
              <a:t>、</a:t>
            </a:r>
            <a:r>
              <a:rPr lang="en-US" altLang="zh-CN" sz="1700" b="1" dirty="0">
                <a:solidFill>
                  <a:srgbClr val="009900"/>
                </a:solidFill>
              </a:rPr>
              <a:t>....</a:t>
            </a:r>
            <a:r>
              <a:rPr lang="zh-CN" altLang="en-US" sz="1700" b="1" dirty="0">
                <a:solidFill>
                  <a:srgbClr val="009900"/>
                </a:solidFill>
              </a:rPr>
              <a:t>、</a:t>
            </a:r>
            <a:r>
              <a:rPr lang="en-US" altLang="zh-CN" sz="1700" b="1" dirty="0">
                <a:solidFill>
                  <a:srgbClr val="009900"/>
                </a:solidFill>
              </a:rPr>
              <a:t>a</a:t>
            </a:r>
            <a:r>
              <a:rPr lang="zh-CN" altLang="en-US" sz="1700" b="1" dirty="0">
                <a:solidFill>
                  <a:srgbClr val="009900"/>
                </a:solidFill>
              </a:rPr>
              <a:t>，即为符合条件的质数。</a:t>
            </a:r>
            <a:endParaRPr lang="en-US" altLang="zh-CN" sz="1700" b="1" dirty="0">
              <a:solidFill>
                <a:srgbClr val="009900"/>
              </a:solidFill>
            </a:endParaRPr>
          </a:p>
          <a:p>
            <a:r>
              <a:rPr lang="en-US" altLang="zh-CN" sz="1700" b="1" dirty="0"/>
              <a:t>1 </a:t>
            </a:r>
            <a:r>
              <a:rPr lang="zh-CN" altLang="en-US" sz="1700" b="1" dirty="0"/>
              <a:t>如果</a:t>
            </a:r>
            <a:r>
              <a:rPr lang="en-US" altLang="zh-CN" sz="1700" b="1" dirty="0"/>
              <a:t>n</a:t>
            </a:r>
            <a:r>
              <a:rPr lang="zh-CN" altLang="en-US" sz="1700" b="1" dirty="0"/>
              <a:t>小于</a:t>
            </a:r>
            <a:r>
              <a:rPr lang="en-US" altLang="zh-CN" sz="1700" b="1" dirty="0"/>
              <a:t>3</a:t>
            </a:r>
            <a:r>
              <a:rPr lang="zh-CN" altLang="en-US" sz="1700" b="1" dirty="0"/>
              <a:t>（</a:t>
            </a:r>
            <a:r>
              <a:rPr lang="zh-CN" altLang="en-US" sz="1700" b="1" dirty="0">
                <a:solidFill>
                  <a:srgbClr val="9900CC"/>
                </a:solidFill>
              </a:rPr>
              <a:t>目标质数小于</a:t>
            </a:r>
            <a:r>
              <a:rPr lang="en-US" altLang="zh-CN" sz="1700" b="1" dirty="0">
                <a:solidFill>
                  <a:srgbClr val="9900CC"/>
                </a:solidFill>
              </a:rPr>
              <a:t>n</a:t>
            </a:r>
            <a:r>
              <a:rPr lang="zh-CN" altLang="en-US" sz="1700" b="1" dirty="0"/>
              <a:t>），返回</a:t>
            </a:r>
            <a:r>
              <a:rPr lang="en-US" altLang="zh-CN" sz="1700" b="1" dirty="0"/>
              <a:t>0</a:t>
            </a:r>
          </a:p>
          <a:p>
            <a:r>
              <a:rPr lang="en-US" altLang="zh-CN" sz="1700" b="1" dirty="0"/>
              <a:t>2 </a:t>
            </a:r>
            <a:r>
              <a:rPr lang="zh-CN" altLang="en-US" sz="1700" b="1" dirty="0"/>
              <a:t>创建质数标识数组</a:t>
            </a:r>
            <a:r>
              <a:rPr lang="en-US" altLang="zh-CN" sz="1700" b="1" dirty="0" err="1"/>
              <a:t>primeArray</a:t>
            </a:r>
            <a:r>
              <a:rPr lang="zh-CN" altLang="en-US" sz="1700" b="1" dirty="0"/>
              <a:t>，大小为</a:t>
            </a:r>
            <a:r>
              <a:rPr lang="en-US" altLang="zh-CN" sz="1700" b="1" dirty="0"/>
              <a:t>n</a:t>
            </a:r>
            <a:r>
              <a:rPr lang="zh-CN" altLang="en-US" sz="1700" b="1" dirty="0"/>
              <a:t>，初始化游标</a:t>
            </a:r>
            <a:r>
              <a:rPr lang="en-US" altLang="zh-CN" sz="1700" b="1" dirty="0" err="1"/>
              <a:t>i</a:t>
            </a:r>
            <a:r>
              <a:rPr lang="zh-CN" altLang="en-US" sz="1700" b="1" dirty="0"/>
              <a:t>、</a:t>
            </a:r>
            <a:r>
              <a:rPr lang="en-US" altLang="zh-CN" sz="1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1700" b="1" dirty="0"/>
              <a:t>为</a:t>
            </a:r>
            <a:r>
              <a:rPr lang="en-US" altLang="zh-CN" sz="1700" b="1" dirty="0"/>
              <a:t>0</a:t>
            </a:r>
          </a:p>
          <a:p>
            <a:r>
              <a:rPr lang="en-US" altLang="zh-CN" sz="1700" b="1" dirty="0"/>
              <a:t>3 </a:t>
            </a:r>
            <a:r>
              <a:rPr lang="zh-CN" altLang="en-US" sz="1700" b="1" dirty="0"/>
              <a:t>将</a:t>
            </a:r>
            <a:r>
              <a:rPr lang="en-US" altLang="zh-CN" sz="1700" b="1" dirty="0" err="1"/>
              <a:t>primeArray</a:t>
            </a:r>
            <a:r>
              <a:rPr lang="zh-CN" altLang="en-US" sz="1700" b="1" dirty="0"/>
              <a:t>数组的第</a:t>
            </a:r>
            <a:r>
              <a:rPr lang="en-US" altLang="zh-CN" sz="1700" b="1" dirty="0"/>
              <a:t>2</a:t>
            </a:r>
            <a:r>
              <a:rPr lang="zh-CN" altLang="en-US" sz="1700" b="1" dirty="0"/>
              <a:t>到</a:t>
            </a:r>
            <a:r>
              <a:rPr lang="en-US" altLang="zh-CN" sz="1700" b="1" dirty="0"/>
              <a:t>n - 1</a:t>
            </a:r>
            <a:r>
              <a:rPr lang="zh-CN" altLang="en-US" sz="1700" b="1" dirty="0"/>
              <a:t>个元素的值设置为</a:t>
            </a:r>
            <a:r>
              <a:rPr lang="en-US" altLang="zh-CN" sz="1700" b="1" dirty="0"/>
              <a:t>true</a:t>
            </a:r>
            <a:r>
              <a:rPr lang="zh-CN" altLang="en-US" sz="1700" b="1" dirty="0"/>
              <a:t>（</a:t>
            </a:r>
            <a:r>
              <a:rPr lang="zh-CN" altLang="en-US" sz="1700" b="1" dirty="0">
                <a:solidFill>
                  <a:srgbClr val="CC6600"/>
                </a:solidFill>
              </a:rPr>
              <a:t>值改为</a:t>
            </a:r>
            <a:r>
              <a:rPr lang="en-US" altLang="zh-CN" sz="1700" b="1" dirty="0">
                <a:solidFill>
                  <a:srgbClr val="CC6600"/>
                </a:solidFill>
              </a:rPr>
              <a:t>false</a:t>
            </a:r>
            <a:r>
              <a:rPr lang="zh-CN" altLang="en-US" sz="1700" b="1" dirty="0">
                <a:solidFill>
                  <a:srgbClr val="CC6600"/>
                </a:solidFill>
              </a:rPr>
              <a:t>表示非质数，排除所有的非质数</a:t>
            </a:r>
            <a:r>
              <a:rPr lang="zh-CN" altLang="en-US" sz="1700" b="1" dirty="0"/>
              <a:t>）</a:t>
            </a:r>
          </a:p>
          <a:p>
            <a:r>
              <a:rPr lang="en-US" altLang="zh-CN" sz="1700" b="1" dirty="0"/>
              <a:t>4 </a:t>
            </a:r>
            <a:r>
              <a:rPr lang="zh-CN" altLang="en-US" sz="1700" b="1" dirty="0"/>
              <a:t>游标</a:t>
            </a:r>
            <a:r>
              <a:rPr lang="en-US" altLang="zh-CN" sz="1700" b="1" dirty="0" err="1"/>
              <a:t>i</a:t>
            </a:r>
            <a:r>
              <a:rPr lang="zh-CN" altLang="en-US" sz="1700" b="1" dirty="0"/>
              <a:t>从</a:t>
            </a:r>
            <a:r>
              <a:rPr lang="en-US" altLang="zh-CN" sz="1700" b="1" dirty="0"/>
              <a:t>2</a:t>
            </a:r>
            <a:r>
              <a:rPr lang="zh-CN" altLang="en-US" sz="1700" b="1" dirty="0"/>
              <a:t>遍历至</a:t>
            </a:r>
            <a:r>
              <a:rPr lang="en-US" altLang="zh-CN" sz="1700" b="1" dirty="0"/>
              <a:t>n^0.5 - 1</a:t>
            </a:r>
            <a:r>
              <a:rPr lang="zh-CN" altLang="en-US" sz="1700" b="1" dirty="0"/>
              <a:t>（</a:t>
            </a:r>
            <a:r>
              <a:rPr lang="zh-CN" altLang="en-US" sz="1700" b="1" dirty="0">
                <a:solidFill>
                  <a:srgbClr val="CC6600"/>
                </a:solidFill>
              </a:rPr>
              <a:t>如果是合数，较小因子的取值范围不超过该值；</a:t>
            </a:r>
            <a:r>
              <a:rPr lang="zh-CN" altLang="en-US" sz="1700" b="1" dirty="0">
                <a:solidFill>
                  <a:srgbClr val="FF0000"/>
                </a:solidFill>
              </a:rPr>
              <a:t>目标质数小于</a:t>
            </a:r>
            <a:r>
              <a:rPr lang="en-US" altLang="zh-CN" sz="1700" b="1" dirty="0">
                <a:solidFill>
                  <a:srgbClr val="FF0000"/>
                </a:solidFill>
              </a:rPr>
              <a:t>n</a:t>
            </a:r>
            <a:r>
              <a:rPr lang="zh-CN" altLang="en-US" sz="1700" b="1" dirty="0">
                <a:solidFill>
                  <a:srgbClr val="FF0000"/>
                </a:solidFill>
              </a:rPr>
              <a:t>，所以，</a:t>
            </a:r>
            <a:r>
              <a:rPr lang="en-US" altLang="zh-CN" sz="1700" b="1" dirty="0" err="1">
                <a:solidFill>
                  <a:srgbClr val="FF0000"/>
                </a:solidFill>
              </a:rPr>
              <a:t>i</a:t>
            </a:r>
            <a:r>
              <a:rPr lang="zh-CN" altLang="en-US" sz="1700" b="1" dirty="0">
                <a:solidFill>
                  <a:srgbClr val="FF0000"/>
                </a:solidFill>
              </a:rPr>
              <a:t>小于</a:t>
            </a:r>
            <a:r>
              <a:rPr lang="en-US" altLang="zh-CN" sz="1700" b="1" dirty="0">
                <a:solidFill>
                  <a:srgbClr val="FF0000"/>
                </a:solidFill>
              </a:rPr>
              <a:t>n^0.5</a:t>
            </a:r>
            <a:r>
              <a:rPr lang="zh-CN" altLang="en-US" sz="1700" b="1" dirty="0"/>
              <a:t>），依次执行如下操作</a:t>
            </a:r>
          </a:p>
          <a:p>
            <a:r>
              <a:rPr lang="zh-CN" altLang="en-US" sz="1700" b="1" dirty="0"/>
              <a:t>	</a:t>
            </a:r>
            <a:r>
              <a:rPr lang="en-US" altLang="zh-CN" sz="1700" b="1" dirty="0"/>
              <a:t>4.1 </a:t>
            </a:r>
            <a:r>
              <a:rPr lang="zh-CN" altLang="en-US" sz="1700" b="1" dirty="0"/>
              <a:t>如果</a:t>
            </a:r>
            <a:r>
              <a:rPr lang="en-US" altLang="zh-CN" sz="1700" b="1" dirty="0" err="1"/>
              <a:t>primeArray</a:t>
            </a:r>
            <a:r>
              <a:rPr lang="en-US" altLang="zh-CN" sz="1700" b="1" dirty="0"/>
              <a:t>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]</a:t>
            </a:r>
            <a:r>
              <a:rPr lang="zh-CN" altLang="en-US" sz="1700" b="1" dirty="0"/>
              <a:t>等于</a:t>
            </a:r>
            <a:r>
              <a:rPr lang="en-US" altLang="zh-CN" sz="1700" b="1" dirty="0"/>
              <a:t>false</a:t>
            </a:r>
            <a:r>
              <a:rPr lang="zh-CN" altLang="en-US" sz="1700" b="1" dirty="0"/>
              <a:t>，</a:t>
            </a:r>
            <a:r>
              <a:rPr lang="zh-CN" altLang="en-US" sz="1700" b="1" dirty="0">
                <a:solidFill>
                  <a:srgbClr val="FF0066"/>
                </a:solidFill>
              </a:rPr>
              <a:t>表示是合数，已经被排除过，无需继续排除，</a:t>
            </a:r>
            <a:r>
              <a:rPr lang="en-US" altLang="zh-CN" sz="1700" b="1" dirty="0">
                <a:solidFill>
                  <a:srgbClr val="FF0066"/>
                </a:solidFill>
              </a:rPr>
              <a:t>continue</a:t>
            </a:r>
          </a:p>
          <a:p>
            <a:r>
              <a:rPr lang="en-US" altLang="zh-CN" sz="1700" b="1" dirty="0"/>
              <a:t>	4.2 </a:t>
            </a:r>
            <a:r>
              <a:rPr lang="zh-CN" altLang="en-US" sz="1700" b="1" dirty="0"/>
              <a:t>游标</a:t>
            </a:r>
            <a:r>
              <a:rPr lang="en-US" altLang="zh-CN" sz="1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1700" b="1" dirty="0"/>
              <a:t>初始值为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*</a:t>
            </a:r>
            <a:r>
              <a:rPr lang="en-US" altLang="zh-CN" sz="1700" b="1" dirty="0" err="1"/>
              <a:t>i</a:t>
            </a:r>
            <a:r>
              <a:rPr lang="zh-CN" altLang="en-US" sz="1700" b="1" dirty="0"/>
              <a:t>，按步长</a:t>
            </a:r>
            <a:r>
              <a:rPr lang="en-US" altLang="zh-CN" sz="1700" b="1" dirty="0" err="1"/>
              <a:t>i</a:t>
            </a:r>
            <a:r>
              <a:rPr lang="zh-CN" altLang="en-US" sz="1700" b="1" dirty="0"/>
              <a:t>递增，在</a:t>
            </a:r>
            <a:r>
              <a:rPr lang="en-US" altLang="zh-CN" sz="1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sz="1700" b="1" dirty="0"/>
              <a:t>小于</a:t>
            </a:r>
            <a:r>
              <a:rPr lang="en-US" altLang="zh-CN" sz="1700" b="1" dirty="0"/>
              <a:t>n</a:t>
            </a:r>
            <a:r>
              <a:rPr lang="zh-CN" altLang="en-US" sz="1700" b="1" dirty="0"/>
              <a:t>的情况下，依次执行如下操作（</a:t>
            </a:r>
            <a:r>
              <a:rPr lang="zh-CN" altLang="en-US" sz="1700" b="1" dirty="0">
                <a:solidFill>
                  <a:srgbClr val="A50021"/>
                </a:solidFill>
              </a:rPr>
              <a:t>思路见核心思想</a:t>
            </a:r>
            <a:r>
              <a:rPr lang="zh-CN" altLang="en-US" sz="1700" b="1" dirty="0"/>
              <a:t>）</a:t>
            </a:r>
          </a:p>
          <a:p>
            <a:r>
              <a:rPr lang="zh-CN" altLang="en-US" sz="1700" b="1" dirty="0"/>
              <a:t>		</a:t>
            </a:r>
            <a:r>
              <a:rPr lang="en-US" altLang="zh-CN" sz="1700" b="1" dirty="0"/>
              <a:t>4.2.1 </a:t>
            </a:r>
            <a:r>
              <a:rPr lang="zh-CN" altLang="en-US" sz="1700" b="1" dirty="0"/>
              <a:t>将</a:t>
            </a:r>
            <a:r>
              <a:rPr lang="en-US" altLang="zh-CN" sz="1700" b="1" dirty="0" err="1"/>
              <a:t>primeArray</a:t>
            </a:r>
            <a:r>
              <a:rPr lang="en-US" altLang="zh-CN" sz="1700" b="1" dirty="0"/>
              <a:t>[</a:t>
            </a:r>
            <a:r>
              <a:rPr lang="en-US" altLang="zh-CN" sz="1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1700" b="1" dirty="0"/>
              <a:t>]</a:t>
            </a:r>
            <a:r>
              <a:rPr lang="zh-CN" altLang="en-US" sz="1700" b="1" dirty="0"/>
              <a:t>赋值为</a:t>
            </a:r>
            <a:r>
              <a:rPr lang="en-US" altLang="zh-CN" sz="1700" b="1" dirty="0"/>
              <a:t>false</a:t>
            </a:r>
          </a:p>
          <a:p>
            <a:r>
              <a:rPr lang="en-US" altLang="zh-CN" sz="1700" b="1" dirty="0"/>
              <a:t>5 </a:t>
            </a:r>
            <a:r>
              <a:rPr lang="zh-CN" altLang="en-US" sz="1700" b="1" dirty="0"/>
              <a:t>初始化返回值</a:t>
            </a:r>
            <a:r>
              <a:rPr lang="en-US" altLang="zh-CN" sz="1700" b="1" dirty="0" err="1"/>
              <a:t>finalResult</a:t>
            </a:r>
            <a:r>
              <a:rPr lang="zh-CN" altLang="en-US" sz="1700" b="1" dirty="0"/>
              <a:t>为</a:t>
            </a:r>
            <a:r>
              <a:rPr lang="en-US" altLang="zh-CN" sz="1700" b="1" dirty="0"/>
              <a:t>0</a:t>
            </a:r>
          </a:p>
          <a:p>
            <a:r>
              <a:rPr lang="en-US" altLang="zh-CN" sz="1700" b="1" dirty="0"/>
              <a:t>6 </a:t>
            </a:r>
            <a:r>
              <a:rPr lang="en-US" altLang="zh-CN" sz="1700" b="1" dirty="0" err="1"/>
              <a:t>i</a:t>
            </a:r>
            <a:r>
              <a:rPr lang="zh-CN" altLang="en-US" sz="1700" b="1" dirty="0"/>
              <a:t>从</a:t>
            </a:r>
            <a:r>
              <a:rPr lang="en-US" altLang="zh-CN" sz="1700" b="1" dirty="0"/>
              <a:t>2</a:t>
            </a:r>
            <a:r>
              <a:rPr lang="zh-CN" altLang="en-US" sz="1700" b="1" dirty="0"/>
              <a:t>遍历至</a:t>
            </a:r>
            <a:r>
              <a:rPr lang="en-US" altLang="zh-CN" sz="1700" b="1" dirty="0"/>
              <a:t>n - 1</a:t>
            </a:r>
            <a:r>
              <a:rPr lang="zh-CN" altLang="en-US" sz="1700" b="1" dirty="0"/>
              <a:t>，依次执行如下操作</a:t>
            </a:r>
          </a:p>
          <a:p>
            <a:r>
              <a:rPr lang="zh-CN" altLang="en-US" sz="1700" b="1" dirty="0"/>
              <a:t>	</a:t>
            </a:r>
            <a:r>
              <a:rPr lang="en-US" altLang="zh-CN" sz="1700" b="1" dirty="0"/>
              <a:t>6.1 </a:t>
            </a:r>
            <a:r>
              <a:rPr lang="zh-CN" altLang="en-US" sz="1700" b="1" dirty="0"/>
              <a:t>如果</a:t>
            </a:r>
            <a:r>
              <a:rPr lang="en-US" altLang="zh-CN" sz="1700" b="1" dirty="0" err="1"/>
              <a:t>primeArray</a:t>
            </a:r>
            <a:r>
              <a:rPr lang="en-US" altLang="zh-CN" sz="1700" b="1" dirty="0"/>
              <a:t>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]</a:t>
            </a:r>
            <a:r>
              <a:rPr lang="zh-CN" altLang="en-US" sz="1700" b="1" dirty="0"/>
              <a:t>等于</a:t>
            </a:r>
            <a:r>
              <a:rPr lang="en-US" altLang="zh-CN" sz="1700" b="1" dirty="0"/>
              <a:t>true</a:t>
            </a:r>
            <a:r>
              <a:rPr lang="zh-CN" altLang="en-US" sz="1700" b="1" dirty="0"/>
              <a:t>，</a:t>
            </a:r>
            <a:r>
              <a:rPr lang="en-US" altLang="zh-CN" sz="1700" b="1" dirty="0" err="1"/>
              <a:t>finalResult</a:t>
            </a:r>
            <a:r>
              <a:rPr lang="en-US" altLang="zh-CN" sz="1700" b="1" dirty="0"/>
              <a:t>++</a:t>
            </a:r>
          </a:p>
          <a:p>
            <a:r>
              <a:rPr lang="en-US" altLang="zh-CN" sz="1700" b="1" dirty="0"/>
              <a:t>7 </a:t>
            </a:r>
            <a:r>
              <a:rPr lang="zh-CN" altLang="en-US" sz="1700" b="1" dirty="0"/>
              <a:t>返回</a:t>
            </a:r>
            <a:r>
              <a:rPr lang="en-US" altLang="zh-CN" sz="1700" b="1" dirty="0" err="1"/>
              <a:t>finalResult</a:t>
            </a:r>
            <a:endParaRPr lang="zh-CN" altLang="en-US" sz="17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189C6B-B363-4E5F-BE9D-9E576E22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9806"/>
            <a:ext cx="42386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324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204. Count Primes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解法二：</a:t>
            </a:r>
            <a:r>
              <a:rPr lang="zh-CN" altLang="en-US" b="1" dirty="0">
                <a:solidFill>
                  <a:srgbClr val="0000CC"/>
                </a:solidFill>
              </a:rPr>
              <a:t>埃氏筛法</a:t>
            </a:r>
            <a:r>
              <a:rPr lang="zh-CN" altLang="en-US" b="1" dirty="0"/>
              <a:t>（埃拉托色尼筛选法：</a:t>
            </a:r>
            <a:r>
              <a:rPr lang="en-US" altLang="zh-CN" b="1" dirty="0"/>
              <a:t>the Sieve of Eratosthenes</a:t>
            </a:r>
            <a:r>
              <a:rPr lang="zh-CN" altLang="en-US" b="1" dirty="0"/>
              <a:t>）（时间复杂度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nlog</a:t>
            </a:r>
            <a:r>
              <a:rPr lang="en-US" altLang="zh-CN" b="1" dirty="0"/>
              <a:t>(</a:t>
            </a:r>
            <a:r>
              <a:rPr lang="en-US" altLang="zh-CN" b="1" dirty="0" err="1"/>
              <a:t>logn</a:t>
            </a:r>
            <a:r>
              <a:rPr lang="en-US" altLang="zh-CN" b="1" dirty="0"/>
              <a:t>))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AD283E-AA63-41B0-A5F9-88E4876F82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63" y="1"/>
            <a:ext cx="375924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861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204. Count Primes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75242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解法三：</a:t>
            </a:r>
            <a:r>
              <a:rPr lang="zh-CN" altLang="en-US" b="1" dirty="0">
                <a:solidFill>
                  <a:srgbClr val="0000CC"/>
                </a:solidFill>
              </a:rPr>
              <a:t>改进的埃氏筛法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nlog</a:t>
            </a:r>
            <a:r>
              <a:rPr lang="en-US" altLang="zh-CN" b="1" dirty="0"/>
              <a:t>(</a:t>
            </a:r>
            <a:r>
              <a:rPr lang="en-US" altLang="zh-CN" b="1" dirty="0" err="1"/>
              <a:t>logn</a:t>
            </a:r>
            <a:r>
              <a:rPr lang="en-US" altLang="zh-CN" b="1" dirty="0"/>
              <a:t>))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）</a:t>
            </a:r>
          </a:p>
          <a:p>
            <a:r>
              <a:rPr lang="zh-CN" altLang="en-US" b="1" dirty="0">
                <a:solidFill>
                  <a:srgbClr val="0000CC"/>
                </a:solidFill>
              </a:rPr>
              <a:t>核心思想</a:t>
            </a:r>
            <a:r>
              <a:rPr lang="zh-CN" altLang="en-US" b="1" dirty="0"/>
              <a:t>：跟解法二的主要区别是，</a:t>
            </a:r>
            <a:r>
              <a:rPr lang="zh-CN" altLang="en-US" b="1" dirty="0">
                <a:solidFill>
                  <a:srgbClr val="FF0066"/>
                </a:solidFill>
              </a:rPr>
              <a:t>首先排除所有偶数</a:t>
            </a:r>
            <a:r>
              <a:rPr lang="zh-CN" altLang="en-US" b="1" dirty="0"/>
              <a:t>，处理剩下的数。从而，将遍历规模减半。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如果</a:t>
            </a:r>
            <a:r>
              <a:rPr lang="en-US" altLang="zh-CN" b="1" dirty="0"/>
              <a:t>n</a:t>
            </a:r>
            <a:r>
              <a:rPr lang="zh-CN" altLang="en-US" b="1" dirty="0"/>
              <a:t>小于</a:t>
            </a:r>
            <a:r>
              <a:rPr lang="en-US" altLang="zh-CN" b="1" dirty="0"/>
              <a:t>3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6600"/>
                </a:solidFill>
              </a:rPr>
              <a:t>目标质数小于</a:t>
            </a:r>
            <a:r>
              <a:rPr lang="en-US" altLang="zh-CN" b="1" dirty="0">
                <a:solidFill>
                  <a:srgbClr val="CC6600"/>
                </a:solidFill>
              </a:rPr>
              <a:t>n</a:t>
            </a:r>
            <a:r>
              <a:rPr lang="zh-CN" altLang="en-US" b="1" dirty="0"/>
              <a:t>），返回</a:t>
            </a:r>
            <a:r>
              <a:rPr lang="en-US" altLang="zh-CN" b="1" dirty="0"/>
              <a:t>0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创建合数标识数组</a:t>
            </a:r>
            <a:r>
              <a:rPr lang="en-US" altLang="zh-CN" b="1" dirty="0" err="1"/>
              <a:t>compositeFlag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9900CC"/>
                </a:solidFill>
              </a:rPr>
              <a:t>大小为</a:t>
            </a:r>
            <a:r>
              <a:rPr lang="en-US" altLang="zh-CN" b="1" dirty="0">
                <a:solidFill>
                  <a:srgbClr val="9900CC"/>
                </a:solidFill>
              </a:rPr>
              <a:t>n</a:t>
            </a:r>
            <a:r>
              <a:rPr lang="zh-CN" altLang="en-US" b="1" dirty="0">
                <a:solidFill>
                  <a:srgbClr val="9900CC"/>
                </a:solidFill>
              </a:rPr>
              <a:t>，其中，偶数下标的元素并没有使用，这些元素默认值为</a:t>
            </a:r>
            <a:r>
              <a:rPr lang="en-US" altLang="zh-CN" b="1" dirty="0">
                <a:solidFill>
                  <a:srgbClr val="9900CC"/>
                </a:solidFill>
              </a:rPr>
              <a:t>false</a:t>
            </a:r>
            <a:r>
              <a:rPr lang="zh-CN" altLang="en-US" b="1" dirty="0">
                <a:solidFill>
                  <a:srgbClr val="9900CC"/>
                </a:solidFill>
              </a:rPr>
              <a:t>，对结果无影响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初始化质数的数量</a:t>
            </a:r>
            <a:r>
              <a:rPr lang="en-US" altLang="zh-CN" b="1" dirty="0" err="1"/>
              <a:t>primeAmount</a:t>
            </a:r>
            <a:r>
              <a:rPr lang="zh-CN" altLang="en-US" b="1" dirty="0"/>
              <a:t>为</a:t>
            </a:r>
            <a:r>
              <a:rPr lang="en-US" altLang="zh-CN" b="1" dirty="0"/>
              <a:t>n / 2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对于大于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的整数，所有偶数都是合数，所以，排除掉一半；对于小于等于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的正整数，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不是质数，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是质数，所以，也排除一半。小于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的质数有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个，与</a:t>
            </a:r>
            <a:r>
              <a:rPr lang="en-US" altLang="zh-CN" b="1" dirty="0" err="1">
                <a:solidFill>
                  <a:srgbClr val="FF0000"/>
                </a:solidFill>
              </a:rPr>
              <a:t>primeAmount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初始值相等，所以以下循环，只考虑大于等于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的值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游标</a:t>
            </a:r>
            <a:r>
              <a:rPr lang="en-US" altLang="zh-CN" b="1" dirty="0" err="1"/>
              <a:t>i</a:t>
            </a:r>
            <a:r>
              <a:rPr lang="zh-CN" altLang="en-US" b="1" dirty="0"/>
              <a:t>从</a:t>
            </a:r>
            <a:r>
              <a:rPr lang="en-US" altLang="zh-CN" b="1" dirty="0"/>
              <a:t>3</a:t>
            </a:r>
            <a:r>
              <a:rPr lang="zh-CN" altLang="en-US" b="1" dirty="0"/>
              <a:t>遍历至</a:t>
            </a:r>
            <a:r>
              <a:rPr lang="en-US" altLang="zh-CN" b="1" dirty="0"/>
              <a:t>n^0.5 - 1 </a:t>
            </a:r>
            <a:r>
              <a:rPr lang="zh-CN" altLang="en-US" b="1" dirty="0"/>
              <a:t>，步长为</a:t>
            </a:r>
            <a:r>
              <a:rPr lang="en-US" altLang="zh-CN" b="1" dirty="0"/>
              <a:t>2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66"/>
                </a:solidFill>
              </a:rPr>
              <a:t>目的是跳过所有偶数</a:t>
            </a:r>
            <a:r>
              <a:rPr lang="zh-CN" altLang="en-US" b="1" dirty="0"/>
              <a:t>），依次执行如下操作</a:t>
            </a:r>
          </a:p>
          <a:p>
            <a:r>
              <a:rPr lang="zh-CN" altLang="en-US" b="1" dirty="0"/>
              <a:t>    </a:t>
            </a:r>
            <a:r>
              <a:rPr lang="en-US" altLang="zh-CN" b="1" dirty="0"/>
              <a:t>4.1 </a:t>
            </a:r>
            <a:r>
              <a:rPr lang="zh-CN" altLang="en-US" b="1" dirty="0"/>
              <a:t>如果</a:t>
            </a:r>
            <a:r>
              <a:rPr lang="en-US" altLang="zh-CN" b="1" dirty="0" err="1"/>
              <a:t>compositeFlag</a:t>
            </a:r>
            <a:r>
              <a:rPr lang="en-US" altLang="zh-CN" b="1" dirty="0"/>
              <a:t>[</a:t>
            </a:r>
            <a:r>
              <a:rPr lang="en-US" altLang="zh-CN" b="1" dirty="0" err="1"/>
              <a:t>i</a:t>
            </a:r>
            <a:r>
              <a:rPr lang="en-US" altLang="zh-CN" b="1" dirty="0"/>
              <a:t>]</a:t>
            </a:r>
            <a:r>
              <a:rPr lang="zh-CN" altLang="en-US" b="1" dirty="0"/>
              <a:t>为</a:t>
            </a:r>
            <a:r>
              <a:rPr lang="en-US" altLang="zh-CN" b="1" dirty="0"/>
              <a:t>true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A50021"/>
                </a:solidFill>
              </a:rPr>
              <a:t>表示是合数且已经处理过，</a:t>
            </a:r>
            <a:r>
              <a:rPr lang="en-US" altLang="zh-CN" b="1" dirty="0">
                <a:solidFill>
                  <a:srgbClr val="A50021"/>
                </a:solidFill>
              </a:rPr>
              <a:t>continue</a:t>
            </a:r>
          </a:p>
          <a:p>
            <a:r>
              <a:rPr lang="en-US" altLang="zh-CN" b="1" dirty="0"/>
              <a:t>    4.2 </a:t>
            </a:r>
            <a:r>
              <a:rPr lang="zh-CN" altLang="en-US" b="1" dirty="0"/>
              <a:t>游标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初始值为</a:t>
            </a:r>
            <a:r>
              <a:rPr lang="en-US" altLang="zh-CN" b="1" dirty="0" err="1"/>
              <a:t>i</a:t>
            </a:r>
            <a:r>
              <a:rPr lang="en-US" altLang="zh-CN" b="1" dirty="0"/>
              <a:t>*</a:t>
            </a:r>
            <a:r>
              <a:rPr lang="en-US" altLang="zh-CN" b="1" dirty="0" err="1"/>
              <a:t>i</a:t>
            </a:r>
            <a:r>
              <a:rPr lang="zh-CN" altLang="en-US" b="1" dirty="0"/>
              <a:t>，按步长</a:t>
            </a:r>
            <a:r>
              <a:rPr lang="en-US" altLang="zh-CN" b="1" dirty="0"/>
              <a:t>2*</a:t>
            </a:r>
            <a:r>
              <a:rPr lang="en-US" altLang="zh-CN" b="1" dirty="0" err="1"/>
              <a:t>i</a:t>
            </a:r>
            <a:r>
              <a:rPr lang="zh-CN" altLang="en-US" b="1" dirty="0"/>
              <a:t>递增（</a:t>
            </a:r>
            <a:r>
              <a:rPr lang="zh-CN" altLang="en-US" b="1" dirty="0">
                <a:solidFill>
                  <a:srgbClr val="009900"/>
                </a:solidFill>
              </a:rPr>
              <a:t>比如</a:t>
            </a:r>
            <a:r>
              <a:rPr lang="en-US" altLang="zh-CN" b="1" dirty="0" err="1">
                <a:solidFill>
                  <a:srgbClr val="009900"/>
                </a:solidFill>
              </a:rPr>
              <a:t>i</a:t>
            </a:r>
            <a:r>
              <a:rPr lang="zh-CN" altLang="en-US" b="1" dirty="0">
                <a:solidFill>
                  <a:srgbClr val="009900"/>
                </a:solidFill>
              </a:rPr>
              <a:t>等于</a:t>
            </a:r>
            <a:r>
              <a:rPr lang="en-US" altLang="zh-CN" b="1" dirty="0">
                <a:solidFill>
                  <a:srgbClr val="009900"/>
                </a:solidFill>
              </a:rPr>
              <a:t>3</a:t>
            </a:r>
            <a:r>
              <a:rPr lang="zh-CN" altLang="en-US" b="1" dirty="0">
                <a:solidFill>
                  <a:srgbClr val="009900"/>
                </a:solidFill>
              </a:rPr>
              <a:t>，则遍历</a:t>
            </a:r>
            <a:r>
              <a:rPr lang="en-US" altLang="zh-CN" b="1" dirty="0">
                <a:solidFill>
                  <a:srgbClr val="009900"/>
                </a:solidFill>
              </a:rPr>
              <a:t>3*3</a:t>
            </a:r>
            <a:r>
              <a:rPr lang="zh-CN" altLang="en-US" b="1" dirty="0">
                <a:solidFill>
                  <a:srgbClr val="009900"/>
                </a:solidFill>
              </a:rPr>
              <a:t>、</a:t>
            </a:r>
            <a:r>
              <a:rPr lang="en-US" altLang="zh-CN" b="1" dirty="0">
                <a:solidFill>
                  <a:srgbClr val="009900"/>
                </a:solidFill>
              </a:rPr>
              <a:t>3*5</a:t>
            </a:r>
            <a:r>
              <a:rPr lang="zh-CN" altLang="en-US" b="1" dirty="0">
                <a:solidFill>
                  <a:srgbClr val="009900"/>
                </a:solidFill>
              </a:rPr>
              <a:t>（即</a:t>
            </a:r>
            <a:r>
              <a:rPr lang="en-US" altLang="zh-CN" b="1" dirty="0">
                <a:solidFill>
                  <a:srgbClr val="009900"/>
                </a:solidFill>
              </a:rPr>
              <a:t>3*3+2*3</a:t>
            </a:r>
            <a:r>
              <a:rPr lang="zh-CN" altLang="en-US" b="1" dirty="0">
                <a:solidFill>
                  <a:srgbClr val="009900"/>
                </a:solidFill>
              </a:rPr>
              <a:t>）、</a:t>
            </a:r>
            <a:r>
              <a:rPr lang="en-US" altLang="zh-CN" b="1" dirty="0">
                <a:solidFill>
                  <a:srgbClr val="009900"/>
                </a:solidFill>
              </a:rPr>
              <a:t>3*7</a:t>
            </a:r>
            <a:r>
              <a:rPr lang="zh-CN" altLang="en-US" b="1" dirty="0">
                <a:solidFill>
                  <a:srgbClr val="009900"/>
                </a:solidFill>
              </a:rPr>
              <a:t>（即</a:t>
            </a:r>
            <a:r>
              <a:rPr lang="en-US" altLang="zh-CN" b="1" dirty="0">
                <a:solidFill>
                  <a:srgbClr val="009900"/>
                </a:solidFill>
              </a:rPr>
              <a:t>3*3+2*3+2*3</a:t>
            </a:r>
            <a:r>
              <a:rPr lang="zh-CN" altLang="en-US" b="1" dirty="0">
                <a:solidFill>
                  <a:srgbClr val="009900"/>
                </a:solidFill>
              </a:rPr>
              <a:t>）</a:t>
            </a:r>
            <a:r>
              <a:rPr lang="en-US" altLang="zh-CN" b="1" dirty="0">
                <a:solidFill>
                  <a:srgbClr val="009900"/>
                </a:solidFill>
              </a:rPr>
              <a:t>……</a:t>
            </a:r>
            <a:r>
              <a:rPr lang="zh-CN" altLang="en-US" b="1" dirty="0">
                <a:solidFill>
                  <a:srgbClr val="009900"/>
                </a:solidFill>
              </a:rPr>
              <a:t>，跳过</a:t>
            </a:r>
            <a:r>
              <a:rPr lang="en-US" altLang="zh-CN" b="1" dirty="0">
                <a:solidFill>
                  <a:srgbClr val="009900"/>
                </a:solidFill>
              </a:rPr>
              <a:t>3*4</a:t>
            </a:r>
            <a:r>
              <a:rPr lang="zh-CN" altLang="en-US" b="1" dirty="0">
                <a:solidFill>
                  <a:srgbClr val="009900"/>
                </a:solidFill>
              </a:rPr>
              <a:t>、</a:t>
            </a:r>
            <a:r>
              <a:rPr lang="en-US" altLang="zh-CN" b="1" dirty="0">
                <a:solidFill>
                  <a:srgbClr val="009900"/>
                </a:solidFill>
              </a:rPr>
              <a:t>3*6……</a:t>
            </a:r>
            <a:r>
              <a:rPr lang="zh-CN" altLang="en-US" b="1" dirty="0">
                <a:solidFill>
                  <a:srgbClr val="009900"/>
                </a:solidFill>
              </a:rPr>
              <a:t>，从而，达到不再处理偶数的目的</a:t>
            </a:r>
            <a:r>
              <a:rPr lang="zh-CN" altLang="en-US" b="1" dirty="0"/>
              <a:t>），在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zh-CN" altLang="en-US" b="1" dirty="0"/>
              <a:t>小于</a:t>
            </a:r>
            <a:r>
              <a:rPr lang="en-US" altLang="zh-CN" b="1" dirty="0"/>
              <a:t>n</a:t>
            </a:r>
            <a:r>
              <a:rPr lang="zh-CN" altLang="en-US" b="1" dirty="0"/>
              <a:t>的情况下，依次执行如下操作</a:t>
            </a:r>
          </a:p>
          <a:p>
            <a:r>
              <a:rPr lang="zh-CN" altLang="en-US" b="1" dirty="0"/>
              <a:t>        </a:t>
            </a:r>
            <a:r>
              <a:rPr lang="en-US" altLang="zh-CN" b="1" dirty="0"/>
              <a:t>4.2.1 </a:t>
            </a:r>
            <a:r>
              <a:rPr lang="zh-CN" altLang="en-US" b="1" dirty="0"/>
              <a:t>如果</a:t>
            </a:r>
            <a:r>
              <a:rPr lang="en-US" altLang="zh-CN" b="1" dirty="0" err="1"/>
              <a:t>compositeFlag</a:t>
            </a:r>
            <a:r>
              <a:rPr lang="zh-CN" altLang="en-US" b="1" dirty="0"/>
              <a:t>为</a:t>
            </a:r>
            <a:r>
              <a:rPr lang="en-US" altLang="zh-CN" b="1" dirty="0"/>
              <a:t>false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A50021"/>
                </a:solidFill>
              </a:rPr>
              <a:t>表示发现一个新的合数（未被处理过）</a:t>
            </a:r>
            <a:r>
              <a:rPr lang="zh-CN" altLang="en-US" b="1" dirty="0"/>
              <a:t>，依次执行如下操作</a:t>
            </a:r>
          </a:p>
          <a:p>
            <a:r>
              <a:rPr lang="zh-CN" altLang="en-US" b="1" dirty="0"/>
              <a:t>            </a:t>
            </a:r>
            <a:r>
              <a:rPr lang="en-US" altLang="zh-CN" b="1" dirty="0"/>
              <a:t>4.2.1.1 </a:t>
            </a:r>
            <a:r>
              <a:rPr lang="en-US" altLang="zh-CN" b="1" dirty="0" err="1"/>
              <a:t>primeAmount</a:t>
            </a:r>
            <a:r>
              <a:rPr lang="zh-CN" altLang="en-US" b="1" dirty="0"/>
              <a:t>减一（</a:t>
            </a:r>
            <a:r>
              <a:rPr lang="zh-CN" altLang="en-US" b="1" dirty="0">
                <a:solidFill>
                  <a:srgbClr val="009900"/>
                </a:solidFill>
              </a:rPr>
              <a:t>将奇数里新发现的合数，从质数数量中排除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            </a:t>
            </a:r>
            <a:r>
              <a:rPr lang="en-US" altLang="zh-CN" b="1" dirty="0"/>
              <a:t>4.2.1.2 </a:t>
            </a:r>
            <a:r>
              <a:rPr lang="en-US" altLang="zh-CN" b="1" dirty="0" err="1"/>
              <a:t>compositeFlag</a:t>
            </a:r>
            <a:r>
              <a:rPr lang="zh-CN" altLang="en-US" b="1" dirty="0"/>
              <a:t>赋值为</a:t>
            </a:r>
            <a:r>
              <a:rPr lang="en-US" altLang="zh-CN" b="1" dirty="0"/>
              <a:t>true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66"/>
                </a:solidFill>
              </a:rPr>
              <a:t>防止重复处理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返回</a:t>
            </a:r>
            <a:r>
              <a:rPr lang="en-US" altLang="zh-CN" b="1" dirty="0" err="1"/>
              <a:t>primeAmount</a:t>
            </a: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673F75-335B-488C-92E2-49F60F2752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419700" y="836612"/>
            <a:ext cx="4772300" cy="48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0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650" y="138164"/>
            <a:ext cx="5917475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1135. Connecting Cities With Minimum Cost</a:t>
            </a:r>
            <a:endParaRPr lang="zh-CN" altLang="en-US" sz="2400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73D5A6-173B-4443-9149-1EE1C1703A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2990" y="1064486"/>
            <a:ext cx="6767120" cy="49444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38B1C79-B469-46BF-B5EA-1BD6FE255F8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10110" y="1064486"/>
            <a:ext cx="5138900" cy="34342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5229C12-AA7C-4D32-BBFB-841FFB7A4AD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10109" y="4498748"/>
            <a:ext cx="3827559" cy="151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64"/>
            <a:ext cx="1219200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613672"/>
            <a:ext cx="6096000" cy="624432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核心思想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b="1" cap="none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按边长从小到大排序。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对于排序后的每条边，</a:t>
            </a:r>
            <a:r>
              <a:rPr lang="zh-CN" altLang="en-US" b="1" cap="none" dirty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判断是否和结果集中的边构成回路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，是的话，跳过这条边；否则，就将该条边并入结果集，并</a:t>
            </a:r>
            <a:r>
              <a:rPr lang="zh-CN" altLang="en-US" b="1" cap="none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累加结果集中的边长和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。遍历过程中，如果所有顶点都为结果集中边的端点，则返回边长和。否则，继续遍历。完成遍历后，判断所有顶点是否都为结果集中边的端点，是的话，返回边长和；否则，返回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假设输入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connections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数组为：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F50565-3901-42C6-ADF2-411BD9DE9765}"/>
              </a:ext>
            </a:extLst>
          </p:cNvPr>
          <p:cNvSpPr txBox="1">
            <a:spLocks/>
          </p:cNvSpPr>
          <p:nvPr/>
        </p:nvSpPr>
        <p:spPr>
          <a:xfrm>
            <a:off x="6317367" y="634272"/>
            <a:ext cx="5874633" cy="62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构建的无向图为：</a:t>
            </a:r>
            <a:endParaRPr lang="en-US" altLang="zh-CN" b="1" cap="none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解题步骤如下：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一、创建成员变量</a:t>
            </a:r>
            <a:r>
              <a:rPr lang="en-US" altLang="zh-CN" b="1" cap="none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leftNode</a:t>
            </a:r>
            <a:endParaRPr lang="en-US" altLang="zh-CN" b="1" cap="none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leftNode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表示没有双亲的顶点数目，初始值设置为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（等于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二、创建成员变量</a:t>
            </a:r>
            <a:r>
              <a:rPr lang="en-US" altLang="zh-CN" b="1" cap="none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endParaRPr lang="en-US" altLang="zh-CN" b="1" cap="none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finalResult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表示最小生成树的路径和，初始值设置为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三、创建节点的双亲数组</a:t>
            </a:r>
            <a:r>
              <a:rPr lang="en-US" altLang="zh-CN" b="1" cap="none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parentArray</a:t>
            </a:r>
            <a:endParaRPr lang="en-US" altLang="zh-CN" b="1" cap="none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初始化元素值为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，表示没有双亲。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430A46-0CCF-4416-A41E-ACC9CE4FF9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68" y="3735836"/>
            <a:ext cx="4163106" cy="29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07B7EC4-998F-4C3C-84A2-DDA98A3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5" y="979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DA3E874-60E0-4545-ABA0-1EF1EB8FC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519288"/>
              </p:ext>
            </p:extLst>
          </p:nvPr>
        </p:nvGraphicFramePr>
        <p:xfrm>
          <a:off x="7732207" y="782767"/>
          <a:ext cx="237172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74887" imgH="1834896" progId="Visio.Drawing.11">
                  <p:embed/>
                </p:oleObj>
              </mc:Choice>
              <mc:Fallback>
                <p:oleObj name="Visio" r:id="rId3" imgW="2374887" imgH="183489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207" y="782767"/>
                        <a:ext cx="2371725" cy="183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D5D26B3B-DBF7-4292-BDE8-34C11E35F51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768" y="5764956"/>
            <a:ext cx="4437761" cy="10533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36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64"/>
            <a:ext cx="1219200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13672"/>
            <a:ext cx="6096000" cy="62443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四、创建节点的孩子层数数组</a:t>
            </a:r>
            <a:r>
              <a:rPr lang="en-US" altLang="zh-CN" b="1" cap="none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levelArray</a:t>
            </a:r>
            <a:endParaRPr lang="en-US" altLang="zh-CN" b="1" cap="none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层数少的双亲指向层数多的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，初始化元素值为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，表示没有孩子。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五、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操作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对于当前节点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（下标从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开始，下同），递归查找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parentArray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，直到找到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parentArray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[x]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等于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的记录，将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b="1" cap="none">
                <a:latin typeface="Arial" panose="020B0604020202020204" pitchFamily="34" charset="0"/>
                <a:cs typeface="Arial" panose="020B0604020202020204" pitchFamily="34" charset="0"/>
              </a:rPr>
              <a:t>作为</a:t>
            </a:r>
            <a:r>
              <a:rPr lang="en-US" altLang="zh-CN" b="1" cap="none">
                <a:latin typeface="Arial" panose="020B0604020202020204" pitchFamily="34" charset="0"/>
                <a:cs typeface="Arial" panose="020B0604020202020204" pitchFamily="34" charset="0"/>
              </a:rPr>
              <a:t>currentNode</a:t>
            </a:r>
            <a:r>
              <a:rPr lang="zh-CN" altLang="en-US" b="1" cap="none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双亲返回；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查找过程中，将查找路径中遇到的所有节点的双亲节点都赋值为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路径压缩位置</a:t>
            </a:r>
            <a:r>
              <a:rPr lang="en-US" altLang="zh-CN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分析如下：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假设当前节点为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，查找前的并查集结构（</a:t>
            </a:r>
            <a:r>
              <a:rPr lang="zh-CN" altLang="en-US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节点用方块表示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，用来跟无向图进行区分；</a:t>
            </a:r>
            <a:r>
              <a:rPr lang="zh-CN" altLang="en-US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箭头指向双亲节点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）为：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F50565-3901-42C6-ADF2-411BD9DE9765}"/>
              </a:ext>
            </a:extLst>
          </p:cNvPr>
          <p:cNvSpPr txBox="1">
            <a:spLocks/>
          </p:cNvSpPr>
          <p:nvPr/>
        </p:nvSpPr>
        <p:spPr>
          <a:xfrm>
            <a:off x="6317367" y="634272"/>
            <a:ext cx="5874633" cy="62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查找过程中，发现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的双亲为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的双亲为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（走了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步查到）。所以，将查找路径中的孩子节点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的第二层孩子）和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的第一层孩子）的双亲，均改为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（该条路径，孩子节点层数压缩为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）。从而，调整后的并查集结构（下次查找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的双亲的话，走了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步就查到。</a:t>
            </a:r>
            <a:r>
              <a:rPr lang="zh-CN" altLang="en-US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路径压缩的优势，在此体现！！！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7B7EC4-998F-4C3C-84A2-DDA98A3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5" y="979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979D3B-3A35-43BC-B2E7-B1E981A870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21" y="1787549"/>
            <a:ext cx="4730336" cy="9978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055DD39-BF0B-4A80-85FA-DE38A8840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261FAB2-20E9-471A-8427-27A13FE26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876951"/>
              </p:ext>
            </p:extLst>
          </p:nvPr>
        </p:nvGraphicFramePr>
        <p:xfrm>
          <a:off x="7540284" y="552932"/>
          <a:ext cx="1848646" cy="1848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474440" imgH="1474763" progId="Visio.Drawing.11">
                  <p:embed/>
                </p:oleObj>
              </mc:Choice>
              <mc:Fallback>
                <p:oleObj name="Visio" r:id="rId3" imgW="1474440" imgH="147476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284" y="552932"/>
                        <a:ext cx="1848646" cy="18486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BCC35A33-B94D-42DA-9D07-AB926AEFD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1663DC8-BBCF-43FD-995E-AFDEAB3AF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20553"/>
              </p:ext>
            </p:extLst>
          </p:nvPr>
        </p:nvGraphicFramePr>
        <p:xfrm>
          <a:off x="7458543" y="4944840"/>
          <a:ext cx="2037150" cy="1288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74440" imgH="934564" progId="Visio.Drawing.11">
                  <p:embed/>
                </p:oleObj>
              </mc:Choice>
              <mc:Fallback>
                <p:oleObj name="Visio" r:id="rId5" imgW="1474440" imgH="93456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543" y="4944840"/>
                        <a:ext cx="2037150" cy="12880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899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64"/>
            <a:ext cx="1219200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613672"/>
            <a:ext cx="5763066" cy="624432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六、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操作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对于节点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firstNode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（起点）和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secondNode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（终点），分别找各自的双亲，假设值为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firstParent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secondParent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判断</a:t>
            </a:r>
            <a:r>
              <a:rPr lang="en-US" altLang="zh-CN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firstParent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secondParent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是否相等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2.1 </a:t>
            </a:r>
            <a:r>
              <a:rPr lang="zh-CN" altLang="en-US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是的话，说明双亲相同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（即：</a:t>
            </a:r>
            <a:r>
              <a:rPr lang="zh-CN" altLang="en-US" b="1" cap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该条边跟结果集构成了回路，不能加入结果集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），返回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2.2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否的话，执行下一步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分析如下：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b="1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）当前边的两个端点的双亲为第三个顶点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假设当前边的起点为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、终点为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、两个端点的双亲均为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，则当前边加入结果集前，已有的并查集结构如下：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F50565-3901-42C6-ADF2-411BD9DE9765}"/>
              </a:ext>
            </a:extLst>
          </p:cNvPr>
          <p:cNvSpPr txBox="1">
            <a:spLocks/>
          </p:cNvSpPr>
          <p:nvPr/>
        </p:nvSpPr>
        <p:spPr>
          <a:xfrm>
            <a:off x="5763067" y="634272"/>
            <a:ext cx="6428933" cy="62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假设当前边加入结果集前，结果集（目标无向图，下同）为（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直接或间接连接，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直接或间接相连，</a:t>
            </a:r>
            <a:r>
              <a:rPr lang="zh-CN" altLang="en-US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为简化图示，均按直接相连表示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不影响结论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，下同）：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将当前边加入结果集的话，结果集变为：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从而，造成</a:t>
            </a:r>
            <a:r>
              <a:rPr lang="zh-CN" altLang="en-US" b="1" cap="none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结果集出现回路，不可能构建出最小生成树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。所以，当前边不能加入结果集，跳过。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7B7EC4-998F-4C3C-84A2-DDA98A3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5" y="979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5B8D0B-F1CC-4DCE-BCE9-E05D0777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3530293-D087-4861-9221-7EFC6F915B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162075"/>
              </p:ext>
            </p:extLst>
          </p:nvPr>
        </p:nvGraphicFramePr>
        <p:xfrm>
          <a:off x="1450072" y="5299000"/>
          <a:ext cx="2247241" cy="1420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474440" imgH="934564" progId="Visio.Drawing.11">
                  <p:embed/>
                </p:oleObj>
              </mc:Choice>
              <mc:Fallback>
                <p:oleObj name="Visio" r:id="rId2" imgW="1474440" imgH="93456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072" y="5299000"/>
                        <a:ext cx="2247241" cy="1420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6DF96F15-ADCE-4D42-AC01-BD53B8D9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BEFF17D-00E0-4BF3-B7BB-9D66ED32F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90797"/>
              </p:ext>
            </p:extLst>
          </p:nvPr>
        </p:nvGraphicFramePr>
        <p:xfrm>
          <a:off x="6907237" y="1758461"/>
          <a:ext cx="2315366" cy="1448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474440" imgH="925654" progId="Visio.Drawing.11">
                  <p:embed/>
                </p:oleObj>
              </mc:Choice>
              <mc:Fallback>
                <p:oleObj name="Visio" r:id="rId4" imgW="1474440" imgH="92565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37" y="1758461"/>
                        <a:ext cx="2315366" cy="1448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">
            <a:extLst>
              <a:ext uri="{FF2B5EF4-FFF2-40B4-BE49-F238E27FC236}">
                <a16:creationId xmlns:a16="http://schemas.microsoft.com/office/drawing/2014/main" id="{E9C1CEC9-8085-446D-B02C-BA7D570B9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66FFB1E-9B91-49A0-9E32-B4CB0B6B71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5170057"/>
              </p:ext>
            </p:extLst>
          </p:nvPr>
        </p:nvGraphicFramePr>
        <p:xfrm>
          <a:off x="6907237" y="3746136"/>
          <a:ext cx="2315366" cy="1448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74440" imgH="925654" progId="Visio.Drawing.11">
                  <p:embed/>
                </p:oleObj>
              </mc:Choice>
              <mc:Fallback>
                <p:oleObj name="Visio" r:id="rId6" imgW="1474440" imgH="925654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37" y="3746136"/>
                        <a:ext cx="2315366" cy="14489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894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64"/>
            <a:ext cx="1219200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613672"/>
            <a:ext cx="5421661" cy="624432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）当前边其中一个端点是另一个端点的双亲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假设当前边的起点为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、终点为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，当前边加入结果集前，节点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的双亲为节点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，对应的并查集结构（</a:t>
            </a:r>
            <a:r>
              <a:rPr lang="en-US" altLang="zh-CN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3.2.4.1</a:t>
            </a:r>
            <a:r>
              <a:rPr lang="zh-CN" altLang="en-US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中将介绍为何会出现这种结构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当前边加入结果集前，结果集（</a:t>
            </a:r>
            <a:r>
              <a:rPr lang="en-US" altLang="zh-CN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3.2.4.1</a:t>
            </a:r>
            <a:r>
              <a:rPr lang="zh-CN" altLang="en-US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中将介绍为何会出现这种结构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）为：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F50565-3901-42C6-ADF2-411BD9DE9765}"/>
              </a:ext>
            </a:extLst>
          </p:cNvPr>
          <p:cNvSpPr txBox="1">
            <a:spLocks/>
          </p:cNvSpPr>
          <p:nvPr/>
        </p:nvSpPr>
        <p:spPr>
          <a:xfrm>
            <a:off x="5289452" y="436100"/>
            <a:ext cx="6902548" cy="64781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当前边加入结果集后，结果集变为：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从而，造成</a:t>
            </a:r>
            <a:r>
              <a:rPr lang="zh-CN" altLang="en-US" b="1" cap="none" dirty="0">
                <a:solidFill>
                  <a:srgbClr val="FF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结果集出现回路，不可能构建出最小生成树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。所以，当前边不能加入结果集，跳过。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判断</a:t>
            </a:r>
            <a:r>
              <a:rPr lang="en-US" altLang="zh-CN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levelArray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firstParent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大于</a:t>
            </a:r>
            <a:r>
              <a:rPr lang="en-US" altLang="zh-CN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levelArray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secondParent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是否成立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3.1 </a:t>
            </a:r>
            <a:r>
              <a:rPr lang="zh-CN" altLang="en-US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是的话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b="1" cap="none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说明当前边起点的双亲的孩子层数大于终点的双亲的孩子层数，应该将终点的双亲赋值为起点的双亲。起点的双亲的孩子层数保持不变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），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判断</a:t>
            </a:r>
            <a:r>
              <a:rPr lang="en-US" altLang="zh-CN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parentArray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b="1" cap="none" dirty="0" err="1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secondParent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是否等于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表示没有双亲，下同）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3.1.1 </a:t>
            </a:r>
            <a:r>
              <a:rPr lang="zh-CN" altLang="en-US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是的话，</a:t>
            </a:r>
            <a:r>
              <a:rPr lang="en-US" altLang="zh-CN" b="1" cap="none" dirty="0" err="1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leftNode</a:t>
            </a:r>
            <a:r>
              <a:rPr lang="zh-CN" altLang="en-US" b="1" cap="none" dirty="0">
                <a:solidFill>
                  <a:srgbClr val="CC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减一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b="1" cap="none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为当前边的终点找到了双亲，没有双亲的顶点数目减少了</a:t>
            </a:r>
            <a:r>
              <a:rPr lang="en-US" altLang="zh-CN" b="1" cap="none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solidFill>
                  <a:srgbClr val="0099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个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），执行步骤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3.1.3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3.1.2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否的话，执行步骤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3.1.3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3.1.3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parentArray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secondParent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赋值为</a:t>
            </a:r>
            <a:r>
              <a:rPr lang="en-US" altLang="zh-CN" b="1" cap="none" dirty="0" err="1">
                <a:latin typeface="Arial" panose="020B0604020202020204" pitchFamily="34" charset="0"/>
                <a:cs typeface="Arial" panose="020B0604020202020204" pitchFamily="34" charset="0"/>
              </a:rPr>
              <a:t>firstParent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路径压缩位置</a:t>
            </a:r>
            <a:r>
              <a:rPr lang="en-US" altLang="zh-CN" b="1" cap="none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7B7EC4-998F-4C3C-84A2-DDA98A3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5" y="979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27E0E9-05DC-48AF-9829-3BC832B06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4736955-5A6D-4724-BF0B-85C1386A7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615181"/>
              </p:ext>
            </p:extLst>
          </p:nvPr>
        </p:nvGraphicFramePr>
        <p:xfrm>
          <a:off x="1392822" y="2465362"/>
          <a:ext cx="2636015" cy="192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014615" imgH="1474763" progId="Visio.Drawing.11">
                  <p:embed/>
                </p:oleObj>
              </mc:Choice>
              <mc:Fallback>
                <p:oleObj name="Visio" r:id="rId2" imgW="2014615" imgH="147476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822" y="2465362"/>
                        <a:ext cx="2636015" cy="1927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>
            <a:extLst>
              <a:ext uri="{FF2B5EF4-FFF2-40B4-BE49-F238E27FC236}">
                <a16:creationId xmlns:a16="http://schemas.microsoft.com/office/drawing/2014/main" id="{2D94EE34-566A-456A-A418-0D2A8B198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4DD2127-EFDE-47AA-AF2B-CB941F9FD9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617708"/>
              </p:ext>
            </p:extLst>
          </p:nvPr>
        </p:nvGraphicFramePr>
        <p:xfrm>
          <a:off x="597225" y="5272591"/>
          <a:ext cx="3431612" cy="144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194516" imgH="925654" progId="Visio.Drawing.11">
                  <p:embed/>
                </p:oleObj>
              </mc:Choice>
              <mc:Fallback>
                <p:oleObj name="Visio" r:id="rId4" imgW="2194516" imgH="92565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25" y="5272591"/>
                        <a:ext cx="3431612" cy="1447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4">
            <a:extLst>
              <a:ext uri="{FF2B5EF4-FFF2-40B4-BE49-F238E27FC236}">
                <a16:creationId xmlns:a16="http://schemas.microsoft.com/office/drawing/2014/main" id="{92F0ABE1-AFC0-4DBF-A915-9844644B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4E4724D-4F2A-4366-AD66-7E31FE8CF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920792"/>
              </p:ext>
            </p:extLst>
          </p:nvPr>
        </p:nvGraphicFramePr>
        <p:xfrm>
          <a:off x="7314409" y="865165"/>
          <a:ext cx="2852633" cy="120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194516" imgH="925654" progId="Visio.Drawing.11">
                  <p:embed/>
                </p:oleObj>
              </mc:Choice>
              <mc:Fallback>
                <p:oleObj name="Visio" r:id="rId6" imgW="2194516" imgH="925654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4409" y="865165"/>
                        <a:ext cx="2852633" cy="1203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528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64"/>
            <a:ext cx="12192000" cy="429065"/>
          </a:xfrm>
        </p:spPr>
        <p:txBody>
          <a:bodyPr>
            <a:normAutofit fontScale="90000"/>
          </a:bodyPr>
          <a:lstStyle/>
          <a:p>
            <a:r>
              <a:rPr lang="en-US" altLang="zh-CN" b="1" cap="none"/>
              <a:t>Kruskal</a:t>
            </a:r>
            <a:r>
              <a:rPr lang="zh-CN" altLang="en-US" b="1" cap="none"/>
              <a:t>算法流程（真题举例）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" y="613672"/>
            <a:ext cx="5809956" cy="624432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分析如下：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假设当前边的起点为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、终点为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，起点的双亲为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，终点的双亲为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假设当前边加入结果集前，结果集（</a:t>
            </a:r>
            <a:r>
              <a:rPr lang="en-US" altLang="zh-CN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3.2.4.1</a:t>
            </a:r>
            <a:r>
              <a:rPr lang="zh-CN" altLang="en-US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中将介绍为何会出现这种结构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假设节点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的并查集结构（</a:t>
            </a:r>
            <a:r>
              <a:rPr lang="en-US" altLang="zh-CN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3.2.4.1</a:t>
            </a:r>
            <a:r>
              <a:rPr lang="zh-CN" altLang="en-US" b="1" cap="none" dirty="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中将介绍为何会出现这种结构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）如下：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4F50565-3901-42C6-ADF2-411BD9DE9765}"/>
              </a:ext>
            </a:extLst>
          </p:cNvPr>
          <p:cNvSpPr txBox="1">
            <a:spLocks/>
          </p:cNvSpPr>
          <p:nvPr/>
        </p:nvSpPr>
        <p:spPr>
          <a:xfrm>
            <a:off x="5964703" y="634272"/>
            <a:ext cx="6227298" cy="6223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假设节点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的并查集结构如下：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节点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的孩子层数为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，节点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的孩子层数为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2 &gt; 1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。所以，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节点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的双亲应该指向节点</a:t>
            </a:r>
            <a:r>
              <a:rPr lang="en-US" altLang="zh-CN" b="1" cap="none" dirty="0">
                <a:solidFill>
                  <a:srgbClr val="99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。处理后的并查集结构为：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cap="none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zh-CN" altLang="en-US" b="1" cap="none" dirty="0">
                <a:latin typeface="Arial" panose="020B0604020202020204" pitchFamily="34" charset="0"/>
                <a:cs typeface="Arial" panose="020B0604020202020204" pitchFamily="34" charset="0"/>
              </a:rPr>
              <a:t>当前边加入结果集后，结果集变为：</a:t>
            </a: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7B7EC4-998F-4C3C-84A2-DDA98A3AC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515" y="9797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53D151-D055-42A1-8B38-9EAEF2E77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26191FC-71BF-4C4E-9F14-CFD5AF284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469659"/>
              </p:ext>
            </p:extLst>
          </p:nvPr>
        </p:nvGraphicFramePr>
        <p:xfrm>
          <a:off x="450167" y="2505075"/>
          <a:ext cx="4380028" cy="1307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94493" imgH="925654" progId="Visio.Drawing.11">
                  <p:embed/>
                </p:oleObj>
              </mc:Choice>
              <mc:Fallback>
                <p:oleObj name="Visio" r:id="rId2" imgW="3094493" imgH="92565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167" y="2505075"/>
                        <a:ext cx="4380028" cy="1307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1C468DAE-B14C-44D3-A462-6F5CB8442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43243AB-3094-46FD-81B0-F4AC84B60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77325"/>
              </p:ext>
            </p:extLst>
          </p:nvPr>
        </p:nvGraphicFramePr>
        <p:xfrm>
          <a:off x="2194560" y="4398194"/>
          <a:ext cx="3364380" cy="245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014615" imgH="1474763" progId="Visio.Drawing.11">
                  <p:embed/>
                </p:oleObj>
              </mc:Choice>
              <mc:Fallback>
                <p:oleObj name="Visio" r:id="rId4" imgW="2014615" imgH="1474763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560" y="4398194"/>
                        <a:ext cx="3364380" cy="24598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>
            <a:extLst>
              <a:ext uri="{FF2B5EF4-FFF2-40B4-BE49-F238E27FC236}">
                <a16:creationId xmlns:a16="http://schemas.microsoft.com/office/drawing/2014/main" id="{21608930-EAFF-45F2-A2BC-EFC5C1CF4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FB61957-6900-4FA6-B534-6D1AD6206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238842"/>
              </p:ext>
            </p:extLst>
          </p:nvPr>
        </p:nvGraphicFramePr>
        <p:xfrm>
          <a:off x="9285477" y="873892"/>
          <a:ext cx="1304234" cy="130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934736" imgH="934564" progId="Visio.Drawing.11">
                  <p:embed/>
                </p:oleObj>
              </mc:Choice>
              <mc:Fallback>
                <p:oleObj name="Visio" r:id="rId6" imgW="934736" imgH="934564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5477" y="873892"/>
                        <a:ext cx="1304234" cy="13042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>
            <a:extLst>
              <a:ext uri="{FF2B5EF4-FFF2-40B4-BE49-F238E27FC236}">
                <a16:creationId xmlns:a16="http://schemas.microsoft.com/office/drawing/2014/main" id="{C4761E96-8F53-46D3-B825-F1D99CA1E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D30E2B2-0993-4E0E-9E96-7278323141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926308"/>
              </p:ext>
            </p:extLst>
          </p:nvPr>
        </p:nvGraphicFramePr>
        <p:xfrm>
          <a:off x="7169498" y="2857191"/>
          <a:ext cx="3727612" cy="215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554789" imgH="1474763" progId="Visio.Drawing.11">
                  <p:embed/>
                </p:oleObj>
              </mc:Choice>
              <mc:Fallback>
                <p:oleObj name="Visio" r:id="rId8" imgW="2554789" imgH="1474763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9498" y="2857191"/>
                        <a:ext cx="3727612" cy="2155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1">
            <a:extLst>
              <a:ext uri="{FF2B5EF4-FFF2-40B4-BE49-F238E27FC236}">
                <a16:creationId xmlns:a16="http://schemas.microsoft.com/office/drawing/2014/main" id="{B3FB8686-322D-4AC1-BF54-BBB043AA7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6404EC2-D11B-44F8-B352-DCB9E026B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10231"/>
              </p:ext>
            </p:extLst>
          </p:nvPr>
        </p:nvGraphicFramePr>
        <p:xfrm>
          <a:off x="6708847" y="5425580"/>
          <a:ext cx="4799345" cy="1432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3094493" imgH="925654" progId="Visio.Drawing.11">
                  <p:embed/>
                </p:oleObj>
              </mc:Choice>
              <mc:Fallback>
                <p:oleObj name="Visio" r:id="rId10" imgW="3094493" imgH="925654" progId="Visio.Drawing.11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847" y="5425580"/>
                        <a:ext cx="4799345" cy="14324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49554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2736</TotalTime>
  <Words>6545</Words>
  <Application>Microsoft Office PowerPoint</Application>
  <PresentationFormat>宽屏</PresentationFormat>
  <Paragraphs>518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Arial</vt:lpstr>
      <vt:lpstr>Times New Roman</vt:lpstr>
      <vt:lpstr>Tw Cen MT</vt:lpstr>
      <vt:lpstr>Wingdings</vt:lpstr>
      <vt:lpstr>水滴</vt:lpstr>
      <vt:lpstr>Visio</vt:lpstr>
      <vt:lpstr>数据结构和算法 第27讲</vt:lpstr>
      <vt:lpstr>大纲</vt:lpstr>
      <vt:lpstr>最小生成树简介</vt:lpstr>
      <vt:lpstr>Kruskal算法流程（真题举例）</vt:lpstr>
      <vt:lpstr>Kruskal算法流程（真题举例）</vt:lpstr>
      <vt:lpstr>Kruskal算法流程（真题举例）</vt:lpstr>
      <vt:lpstr>Kruskal算法流程（真题举例）</vt:lpstr>
      <vt:lpstr>Kruskal算法流程（真题举例）</vt:lpstr>
      <vt:lpstr>Kruskal算法流程（真题举例）</vt:lpstr>
      <vt:lpstr>Kruskal算法流程（真题举例）</vt:lpstr>
      <vt:lpstr>Kruskal算法流程（真题举例）</vt:lpstr>
      <vt:lpstr>Kruskal算法流程（真题举例）</vt:lpstr>
      <vt:lpstr>Kruskal算法流程（真题举例）</vt:lpstr>
      <vt:lpstr>Kruskal算法流程（真题举例）</vt:lpstr>
      <vt:lpstr>Kruskal算法流程（真题举例）</vt:lpstr>
      <vt:lpstr>Kruskal算法流程（真题举例）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2051</cp:revision>
  <dcterms:created xsi:type="dcterms:W3CDTF">2018-06-21T02:18:15Z</dcterms:created>
  <dcterms:modified xsi:type="dcterms:W3CDTF">2021-05-31T09:59:57Z</dcterms:modified>
</cp:coreProperties>
</file>