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301" r:id="rId5"/>
    <p:sldId id="302" r:id="rId6"/>
    <p:sldId id="303" r:id="rId7"/>
    <p:sldId id="304" r:id="rId8"/>
    <p:sldId id="305" r:id="rId9"/>
    <p:sldId id="306" r:id="rId10"/>
    <p:sldId id="307" r:id="rId11"/>
    <p:sldId id="308" r:id="rId12"/>
    <p:sldId id="309" r:id="rId13"/>
    <p:sldId id="277" r:id="rId14"/>
    <p:sldId id="278" r:id="rId15"/>
    <p:sldId id="310" r:id="rId16"/>
    <p:sldId id="311" r:id="rId17"/>
    <p:sldId id="291" r:id="rId18"/>
    <p:sldId id="292" r:id="rId19"/>
    <p:sldId id="312" r:id="rId20"/>
    <p:sldId id="293" r:id="rId21"/>
    <p:sldId id="294" r:id="rId22"/>
    <p:sldId id="313" r:id="rId23"/>
    <p:sldId id="295" r:id="rId24"/>
    <p:sldId id="296" r:id="rId25"/>
    <p:sldId id="297" r:id="rId26"/>
    <p:sldId id="298" r:id="rId27"/>
    <p:sldId id="29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339933"/>
    <a:srgbClr val="CC6600"/>
    <a:srgbClr val="0000CC"/>
    <a:srgbClr val="800080"/>
    <a:srgbClr val="FF3399"/>
    <a:srgbClr val="FF9900"/>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27" autoAdjust="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06198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7085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124256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0357815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752247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318135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3" name="Date Placeholder 2"/>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440851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980104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82546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94951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73213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215946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2735080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43789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195315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48797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6381544-E555-424B-A8A4-641E4ACFE059}" type="datetimeFigureOut">
              <a:rPr lang="zh-CN" altLang="en-US" smtClean="0"/>
              <a:t>2019/11/25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374288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6381544-E555-424B-A8A4-641E4ACFE059}" type="datetimeFigureOut">
              <a:rPr lang="zh-CN" altLang="en-US" smtClean="0"/>
              <a:t>2019/11/25</a:t>
            </a:fld>
            <a:endParaRPr lang="zh-CN"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B8236F5-0CC4-4A3D-B1BF-685108674E10}" type="slidenum">
              <a:rPr lang="zh-CN" altLang="en-US" smtClean="0"/>
              <a:t>‹#›</a:t>
            </a:fld>
            <a:endParaRPr lang="zh-CN" altLang="en-US"/>
          </a:p>
        </p:txBody>
      </p:sp>
    </p:spTree>
    <p:extLst>
      <p:ext uri="{BB962C8B-B14F-4D97-AF65-F5344CB8AC3E}">
        <p14:creationId xmlns:p14="http://schemas.microsoft.com/office/powerpoint/2010/main" val="16319520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9A918-D4C0-40E4-B54F-93F10CC6061D}"/>
              </a:ext>
            </a:extLst>
          </p:cNvPr>
          <p:cNvSpPr>
            <a:spLocks noGrp="1"/>
          </p:cNvSpPr>
          <p:nvPr>
            <p:ph type="ctrTitle"/>
          </p:nvPr>
        </p:nvSpPr>
        <p:spPr>
          <a:xfrm>
            <a:off x="1751012" y="597401"/>
            <a:ext cx="8689976" cy="2509213"/>
          </a:xfrm>
        </p:spPr>
        <p:txBody>
          <a:bodyPr/>
          <a:lstStyle/>
          <a:p>
            <a:r>
              <a:rPr lang="zh-CN" altLang="en-US" b="1"/>
              <a:t>数据结构和算法</a:t>
            </a:r>
            <a:br>
              <a:rPr lang="en-US" altLang="zh-CN" b="1"/>
            </a:br>
            <a:r>
              <a:rPr lang="zh-CN" altLang="en-US" b="1"/>
              <a:t>第</a:t>
            </a:r>
            <a:r>
              <a:rPr lang="en-US" altLang="zh-CN" b="1"/>
              <a:t>3</a:t>
            </a:r>
            <a:r>
              <a:rPr lang="zh-CN" altLang="en-US" b="1"/>
              <a:t>讲</a:t>
            </a:r>
          </a:p>
        </p:txBody>
      </p:sp>
      <p:sp>
        <p:nvSpPr>
          <p:cNvPr id="3" name="副标题 2">
            <a:extLst>
              <a:ext uri="{FF2B5EF4-FFF2-40B4-BE49-F238E27FC236}">
                <a16:creationId xmlns:a16="http://schemas.microsoft.com/office/drawing/2014/main" id="{9BDFD250-F314-4432-B074-F31487AAD3A4}"/>
              </a:ext>
            </a:extLst>
          </p:cNvPr>
          <p:cNvSpPr>
            <a:spLocks noGrp="1"/>
          </p:cNvSpPr>
          <p:nvPr>
            <p:ph type="subTitle" idx="1"/>
          </p:nvPr>
        </p:nvSpPr>
        <p:spPr/>
        <p:txBody>
          <a:bodyPr>
            <a:normAutofit/>
          </a:bodyPr>
          <a:lstStyle/>
          <a:p>
            <a:r>
              <a:rPr lang="en-US" altLang="zh-CN" sz="4000"/>
              <a:t>2018.7.3</a:t>
            </a:r>
            <a:endParaRPr lang="zh-CN" altLang="en-US" sz="4000"/>
          </a:p>
        </p:txBody>
      </p:sp>
    </p:spTree>
    <p:extLst>
      <p:ext uri="{BB962C8B-B14F-4D97-AF65-F5344CB8AC3E}">
        <p14:creationId xmlns:p14="http://schemas.microsoft.com/office/powerpoint/2010/main" val="4204862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1596177"/>
          </a:xfrm>
        </p:spPr>
        <p:txBody>
          <a:bodyPr/>
          <a:lstStyle/>
          <a:p>
            <a:r>
              <a:rPr lang="zh-CN" altLang="en-US" b="1"/>
              <a:t>分治</a:t>
            </a:r>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140677" y="1083213"/>
            <a:ext cx="11887199" cy="5486400"/>
          </a:xfrm>
        </p:spPr>
        <p:txBody>
          <a:bodyPr/>
          <a:lstStyle/>
          <a:p>
            <a:pPr>
              <a:buFont typeface="Wingdings" panose="05000000000000000000" pitchFamily="2" charset="2"/>
              <a:buChar char="Ø"/>
            </a:pPr>
            <a:r>
              <a:rPr lang="zh-CN" altLang="en-US" sz="2800" b="1" cap="none">
                <a:latin typeface="Times New Roman" panose="02020603050405020304" pitchFamily="18" charset="0"/>
                <a:cs typeface="Times New Roman" panose="02020603050405020304" pitchFamily="18" charset="0"/>
              </a:rPr>
              <a:t>定义</a:t>
            </a:r>
            <a:endParaRPr lang="en-US" altLang="zh-CN" sz="2800" b="1" cap="none">
              <a:latin typeface="Times New Roman" panose="02020603050405020304" pitchFamily="18" charset="0"/>
              <a:cs typeface="Times New Roman" panose="02020603050405020304" pitchFamily="18" charset="0"/>
            </a:endParaRPr>
          </a:p>
          <a:p>
            <a:pPr marL="0" indent="0">
              <a:buNone/>
            </a:pPr>
            <a:r>
              <a:rPr lang="zh-CN" altLang="en-US" sz="2400" b="1" cap="none">
                <a:latin typeface="Times New Roman" panose="02020603050405020304" pitchFamily="18" charset="0"/>
                <a:cs typeface="Times New Roman" panose="02020603050405020304" pitchFamily="18" charset="0"/>
              </a:rPr>
              <a:t>分治</a:t>
            </a:r>
            <a:r>
              <a:rPr lang="en-US" altLang="zh-CN" sz="2400" b="1" cap="none">
                <a:latin typeface="Times New Roman" panose="02020603050405020304" pitchFamily="18" charset="0"/>
                <a:cs typeface="Times New Roman" panose="02020603050405020304" pitchFamily="18" charset="0"/>
              </a:rPr>
              <a:t>(</a:t>
            </a:r>
            <a:r>
              <a:rPr lang="en-US" altLang="zh-CN" sz="2400" b="1" cap="none">
                <a:solidFill>
                  <a:srgbClr val="0000CC"/>
                </a:solidFill>
                <a:latin typeface="Times New Roman" panose="02020603050405020304" pitchFamily="18" charset="0"/>
                <a:cs typeface="Times New Roman" panose="02020603050405020304" pitchFamily="18" charset="0"/>
              </a:rPr>
              <a:t>divide-and-conquer</a:t>
            </a:r>
            <a:r>
              <a:rPr lang="en-US" altLang="zh-CN" sz="2400" b="1" cap="none">
                <a:latin typeface="Times New Roman" panose="02020603050405020304" pitchFamily="18" charset="0"/>
                <a:cs typeface="Times New Roman" panose="02020603050405020304" pitchFamily="18" charset="0"/>
              </a:rPr>
              <a:t>)</a:t>
            </a:r>
            <a:r>
              <a:rPr lang="zh-CN" altLang="en-US" sz="2400" b="1" cap="none">
                <a:latin typeface="Times New Roman" panose="02020603050405020304" pitchFamily="18" charset="0"/>
                <a:cs typeface="Times New Roman" panose="02020603050405020304" pitchFamily="18" charset="0"/>
              </a:rPr>
              <a:t>就是“分而治之”的意思，其实质就是</a:t>
            </a:r>
            <a:r>
              <a:rPr lang="zh-CN" altLang="en-US" sz="2400" b="1" cap="none">
                <a:solidFill>
                  <a:srgbClr val="0000CC"/>
                </a:solidFill>
                <a:latin typeface="Times New Roman" panose="02020603050405020304" pitchFamily="18" charset="0"/>
                <a:cs typeface="Times New Roman" panose="02020603050405020304" pitchFamily="18" charset="0"/>
              </a:rPr>
              <a:t>将</a:t>
            </a:r>
            <a:r>
              <a:rPr lang="zh-CN" altLang="en-US" sz="2400" b="1" cap="none">
                <a:solidFill>
                  <a:srgbClr val="FF3399"/>
                </a:solidFill>
                <a:latin typeface="Times New Roman" panose="02020603050405020304" pitchFamily="18" charset="0"/>
                <a:cs typeface="Times New Roman" panose="02020603050405020304" pitchFamily="18" charset="0"/>
              </a:rPr>
              <a:t>原问题</a:t>
            </a:r>
            <a:r>
              <a:rPr lang="zh-CN" altLang="en-US" sz="2400" b="1" cap="none">
                <a:solidFill>
                  <a:srgbClr val="339933"/>
                </a:solidFill>
                <a:latin typeface="Times New Roman" panose="02020603050405020304" pitchFamily="18" charset="0"/>
                <a:cs typeface="Times New Roman" panose="02020603050405020304" pitchFamily="18" charset="0"/>
              </a:rPr>
              <a:t>分成</a:t>
            </a:r>
            <a:r>
              <a:rPr lang="en-US" altLang="zh-CN" sz="2400" b="1" cap="none">
                <a:solidFill>
                  <a:srgbClr val="0000CC"/>
                </a:solidFill>
                <a:latin typeface="Times New Roman" panose="02020603050405020304" pitchFamily="18" charset="0"/>
                <a:cs typeface="Times New Roman" panose="02020603050405020304" pitchFamily="18" charset="0"/>
              </a:rPr>
              <a:t>n</a:t>
            </a:r>
            <a:r>
              <a:rPr lang="zh-CN" altLang="en-US" sz="2400" b="1" cap="none">
                <a:solidFill>
                  <a:srgbClr val="0000CC"/>
                </a:solidFill>
                <a:latin typeface="Times New Roman" panose="02020603050405020304" pitchFamily="18" charset="0"/>
                <a:cs typeface="Times New Roman" panose="02020603050405020304" pitchFamily="18" charset="0"/>
              </a:rPr>
              <a:t>个规模较小而结构与原问题相似的</a:t>
            </a:r>
            <a:r>
              <a:rPr lang="zh-CN" altLang="en-US" sz="2400" b="1" cap="none">
                <a:solidFill>
                  <a:srgbClr val="FF3399"/>
                </a:solidFill>
                <a:latin typeface="Times New Roman" panose="02020603050405020304" pitchFamily="18" charset="0"/>
                <a:cs typeface="Times New Roman" panose="02020603050405020304" pitchFamily="18" charset="0"/>
              </a:rPr>
              <a:t>子问题</a:t>
            </a:r>
            <a:r>
              <a:rPr lang="zh-CN" altLang="en-US" sz="2400" b="1" cap="none">
                <a:latin typeface="Times New Roman" panose="02020603050405020304" pitchFamily="18" charset="0"/>
                <a:cs typeface="Times New Roman" panose="02020603050405020304" pitchFamily="18" charset="0"/>
              </a:rPr>
              <a:t>；然后</a:t>
            </a:r>
            <a:r>
              <a:rPr lang="zh-CN" altLang="en-US" sz="2400" b="1" cap="none">
                <a:solidFill>
                  <a:srgbClr val="339933"/>
                </a:solidFill>
                <a:latin typeface="Times New Roman" panose="02020603050405020304" pitchFamily="18" charset="0"/>
                <a:cs typeface="Times New Roman" panose="02020603050405020304" pitchFamily="18" charset="0"/>
              </a:rPr>
              <a:t>递归地解</a:t>
            </a:r>
            <a:r>
              <a:rPr lang="zh-CN" altLang="en-US" sz="2400" b="1" cap="none">
                <a:latin typeface="Times New Roman" panose="02020603050405020304" pitchFamily="18" charset="0"/>
                <a:cs typeface="Times New Roman" panose="02020603050405020304" pitchFamily="18" charset="0"/>
              </a:rPr>
              <a:t>这些子问题，最后</a:t>
            </a:r>
            <a:r>
              <a:rPr lang="zh-CN" altLang="en-US" sz="2400" b="1" cap="none">
                <a:solidFill>
                  <a:srgbClr val="339933"/>
                </a:solidFill>
                <a:latin typeface="Times New Roman" panose="02020603050405020304" pitchFamily="18" charset="0"/>
                <a:cs typeface="Times New Roman" panose="02020603050405020304" pitchFamily="18" charset="0"/>
              </a:rPr>
              <a:t>合并</a:t>
            </a:r>
            <a:r>
              <a:rPr lang="zh-CN" altLang="en-US" sz="2400" b="1" cap="none">
                <a:latin typeface="Times New Roman" panose="02020603050405020304" pitchFamily="18" charset="0"/>
                <a:cs typeface="Times New Roman" panose="02020603050405020304" pitchFamily="18" charset="0"/>
              </a:rPr>
              <a:t>其结果就得到原问题的解。当</a:t>
            </a:r>
            <a:r>
              <a:rPr lang="en-US" altLang="zh-CN" sz="2400" b="1" cap="none">
                <a:latin typeface="Times New Roman" panose="02020603050405020304" pitchFamily="18" charset="0"/>
                <a:cs typeface="Times New Roman" panose="02020603050405020304" pitchFamily="18" charset="0"/>
              </a:rPr>
              <a:t>n=2</a:t>
            </a:r>
            <a:r>
              <a:rPr lang="zh-CN" altLang="en-US" sz="2400" b="1" cap="none">
                <a:latin typeface="Times New Roman" panose="02020603050405020304" pitchFamily="18" charset="0"/>
                <a:cs typeface="Times New Roman" panose="02020603050405020304" pitchFamily="18" charset="0"/>
              </a:rPr>
              <a:t>时的分治法又称二分法。</a:t>
            </a:r>
            <a:endParaRPr lang="en-US" altLang="zh-CN" sz="2400" b="1" cap="none">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800" b="1" cap="none">
                <a:latin typeface="Times New Roman" panose="02020603050405020304" pitchFamily="18" charset="0"/>
                <a:cs typeface="Times New Roman" panose="02020603050405020304" pitchFamily="18" charset="0"/>
              </a:rPr>
              <a:t>特点</a:t>
            </a:r>
            <a:endParaRPr lang="en-US" altLang="zh-CN" sz="2800" b="1" cap="none">
              <a:latin typeface="Times New Roman" panose="02020603050405020304" pitchFamily="18" charset="0"/>
              <a:cs typeface="Times New Roman" panose="02020603050405020304" pitchFamily="18" charset="0"/>
            </a:endParaRPr>
          </a:p>
          <a:p>
            <a:pPr marL="0" indent="0">
              <a:buNone/>
            </a:pPr>
            <a:r>
              <a:rPr lang="en-US" altLang="zh-CN" sz="2400" b="1" cap="none">
                <a:latin typeface="Times New Roman" panose="02020603050405020304" pitchFamily="18" charset="0"/>
                <a:cs typeface="Times New Roman" panose="02020603050405020304" pitchFamily="18" charset="0"/>
              </a:rPr>
              <a:t>1</a:t>
            </a:r>
            <a:r>
              <a:rPr lang="zh-CN" altLang="en-US" sz="2400" b="1" cap="none">
                <a:latin typeface="Times New Roman" panose="02020603050405020304" pitchFamily="18" charset="0"/>
                <a:cs typeface="Times New Roman" panose="02020603050405020304" pitchFamily="18" charset="0"/>
              </a:rPr>
              <a:t>、该问题的</a:t>
            </a:r>
            <a:r>
              <a:rPr lang="zh-CN" altLang="en-US" sz="2400" b="1" cap="none">
                <a:solidFill>
                  <a:srgbClr val="0000CC"/>
                </a:solidFill>
                <a:latin typeface="Times New Roman" panose="02020603050405020304" pitchFamily="18" charset="0"/>
                <a:cs typeface="Times New Roman" panose="02020603050405020304" pitchFamily="18" charset="0"/>
              </a:rPr>
              <a:t>规模缩小</a:t>
            </a:r>
            <a:r>
              <a:rPr lang="zh-CN" altLang="en-US" sz="2400" b="1" cap="none">
                <a:latin typeface="Times New Roman" panose="02020603050405020304" pitchFamily="18" charset="0"/>
                <a:cs typeface="Times New Roman" panose="02020603050405020304" pitchFamily="18" charset="0"/>
              </a:rPr>
              <a:t>到一定的程度就可以容易地解决</a:t>
            </a:r>
            <a:endParaRPr lang="en-US" altLang="zh-CN" sz="2400" b="1" cap="none">
              <a:latin typeface="Times New Roman" panose="02020603050405020304" pitchFamily="18" charset="0"/>
              <a:cs typeface="Times New Roman" panose="02020603050405020304" pitchFamily="18" charset="0"/>
            </a:endParaRPr>
          </a:p>
          <a:p>
            <a:pPr marL="0" indent="0">
              <a:buNone/>
            </a:pPr>
            <a:r>
              <a:rPr lang="en-US" altLang="zh-CN" sz="2400" b="1" cap="none">
                <a:latin typeface="Times New Roman" panose="02020603050405020304" pitchFamily="18" charset="0"/>
                <a:cs typeface="Times New Roman" panose="02020603050405020304" pitchFamily="18" charset="0"/>
              </a:rPr>
              <a:t>2</a:t>
            </a:r>
            <a:r>
              <a:rPr lang="zh-CN" altLang="en-US" sz="2400" b="1" cap="none">
                <a:latin typeface="Times New Roman" panose="02020603050405020304" pitchFamily="18" charset="0"/>
                <a:cs typeface="Times New Roman" panose="02020603050405020304" pitchFamily="18" charset="0"/>
              </a:rPr>
              <a:t>、该问题可以</a:t>
            </a:r>
            <a:r>
              <a:rPr lang="zh-CN" altLang="en-US" sz="2400" b="1" cap="none">
                <a:solidFill>
                  <a:srgbClr val="0000CC"/>
                </a:solidFill>
                <a:latin typeface="Times New Roman" panose="02020603050405020304" pitchFamily="18" charset="0"/>
                <a:cs typeface="Times New Roman" panose="02020603050405020304" pitchFamily="18" charset="0"/>
              </a:rPr>
              <a:t>分解</a:t>
            </a:r>
            <a:r>
              <a:rPr lang="zh-CN" altLang="en-US" sz="2400" b="1" cap="none">
                <a:latin typeface="Times New Roman" panose="02020603050405020304" pitchFamily="18" charset="0"/>
                <a:cs typeface="Times New Roman" panose="02020603050405020304" pitchFamily="18" charset="0"/>
              </a:rPr>
              <a:t>为若干个</a:t>
            </a:r>
            <a:r>
              <a:rPr lang="zh-CN" altLang="en-US" sz="2400" b="1" cap="none">
                <a:solidFill>
                  <a:srgbClr val="0000CC"/>
                </a:solidFill>
                <a:latin typeface="Times New Roman" panose="02020603050405020304" pitchFamily="18" charset="0"/>
                <a:cs typeface="Times New Roman" panose="02020603050405020304" pitchFamily="18" charset="0"/>
              </a:rPr>
              <a:t>规模较小的相同问题</a:t>
            </a:r>
            <a:r>
              <a:rPr lang="zh-CN" altLang="en-US" sz="2400" b="1" cap="none">
                <a:latin typeface="Times New Roman" panose="02020603050405020304" pitchFamily="18" charset="0"/>
                <a:cs typeface="Times New Roman" panose="02020603050405020304" pitchFamily="18" charset="0"/>
              </a:rPr>
              <a:t>，即该问题</a:t>
            </a:r>
            <a:r>
              <a:rPr lang="zh-CN" altLang="en-US" sz="2400" b="1" cap="none">
                <a:solidFill>
                  <a:srgbClr val="0000CC"/>
                </a:solidFill>
                <a:latin typeface="Times New Roman" panose="02020603050405020304" pitchFamily="18" charset="0"/>
                <a:cs typeface="Times New Roman" panose="02020603050405020304" pitchFamily="18" charset="0"/>
              </a:rPr>
              <a:t>具有最优子结构</a:t>
            </a:r>
            <a:r>
              <a:rPr lang="zh-CN" altLang="en-US" sz="2400" b="1" cap="none">
                <a:latin typeface="Times New Roman" panose="02020603050405020304" pitchFamily="18" charset="0"/>
                <a:cs typeface="Times New Roman" panose="02020603050405020304" pitchFamily="18" charset="0"/>
              </a:rPr>
              <a:t>性质</a:t>
            </a:r>
            <a:endParaRPr lang="en-US" altLang="zh-CN" sz="2400" b="1" cap="none">
              <a:latin typeface="Times New Roman" panose="02020603050405020304" pitchFamily="18" charset="0"/>
              <a:cs typeface="Times New Roman" panose="02020603050405020304" pitchFamily="18" charset="0"/>
            </a:endParaRPr>
          </a:p>
          <a:p>
            <a:pPr marL="0" indent="0">
              <a:buNone/>
            </a:pPr>
            <a:r>
              <a:rPr lang="en-US" altLang="zh-CN" sz="2400" b="1" cap="none">
                <a:latin typeface="Times New Roman" panose="02020603050405020304" pitchFamily="18" charset="0"/>
                <a:cs typeface="Times New Roman" panose="02020603050405020304" pitchFamily="18" charset="0"/>
              </a:rPr>
              <a:t>3</a:t>
            </a:r>
            <a:r>
              <a:rPr lang="zh-CN" altLang="en-US" sz="2400" b="1" cap="none">
                <a:latin typeface="Times New Roman" panose="02020603050405020304" pitchFamily="18" charset="0"/>
                <a:cs typeface="Times New Roman" panose="02020603050405020304" pitchFamily="18" charset="0"/>
              </a:rPr>
              <a:t>、利用该问题分解出的子问题的解可以</a:t>
            </a:r>
            <a:r>
              <a:rPr lang="zh-CN" altLang="en-US" sz="2400" b="1" cap="none">
                <a:solidFill>
                  <a:srgbClr val="0000CC"/>
                </a:solidFill>
                <a:latin typeface="Times New Roman" panose="02020603050405020304" pitchFamily="18" charset="0"/>
                <a:cs typeface="Times New Roman" panose="02020603050405020304" pitchFamily="18" charset="0"/>
              </a:rPr>
              <a:t>合并</a:t>
            </a:r>
            <a:r>
              <a:rPr lang="zh-CN" altLang="en-US" sz="2400" b="1" cap="none">
                <a:latin typeface="Times New Roman" panose="02020603050405020304" pitchFamily="18" charset="0"/>
                <a:cs typeface="Times New Roman" panose="02020603050405020304" pitchFamily="18" charset="0"/>
              </a:rPr>
              <a:t>为该问题的解</a:t>
            </a:r>
            <a:endParaRPr lang="en-US" altLang="zh-CN" sz="2400" b="1" cap="none">
              <a:latin typeface="Times New Roman" panose="02020603050405020304" pitchFamily="18" charset="0"/>
              <a:cs typeface="Times New Roman" panose="02020603050405020304" pitchFamily="18" charset="0"/>
            </a:endParaRPr>
          </a:p>
          <a:p>
            <a:pPr marL="0" indent="0">
              <a:buNone/>
            </a:pPr>
            <a:r>
              <a:rPr lang="en-US" altLang="zh-CN" sz="2400" b="1" cap="none">
                <a:latin typeface="Times New Roman" panose="02020603050405020304" pitchFamily="18" charset="0"/>
                <a:cs typeface="Times New Roman" panose="02020603050405020304" pitchFamily="18" charset="0"/>
              </a:rPr>
              <a:t>4</a:t>
            </a:r>
            <a:r>
              <a:rPr lang="zh-CN" altLang="en-US" sz="2400" b="1" cap="none">
                <a:latin typeface="Times New Roman" panose="02020603050405020304" pitchFamily="18" charset="0"/>
                <a:cs typeface="Times New Roman" panose="02020603050405020304" pitchFamily="18" charset="0"/>
              </a:rPr>
              <a:t>、该问题所分解出的各个</a:t>
            </a:r>
            <a:r>
              <a:rPr lang="zh-CN" altLang="en-US" sz="2400" b="1" cap="none">
                <a:solidFill>
                  <a:srgbClr val="0000CC"/>
                </a:solidFill>
                <a:latin typeface="Times New Roman" panose="02020603050405020304" pitchFamily="18" charset="0"/>
                <a:cs typeface="Times New Roman" panose="02020603050405020304" pitchFamily="18" charset="0"/>
              </a:rPr>
              <a:t>子问题是相互独立的</a:t>
            </a:r>
            <a:r>
              <a:rPr lang="zh-CN" altLang="en-US" sz="2400" b="1" cap="none">
                <a:latin typeface="Times New Roman" panose="02020603050405020304" pitchFamily="18" charset="0"/>
                <a:cs typeface="Times New Roman" panose="02020603050405020304" pitchFamily="18" charset="0"/>
              </a:rPr>
              <a:t>，即子问题之间不包含公共的子问题 </a:t>
            </a:r>
            <a:endParaRPr lang="en-US" altLang="zh-CN" sz="2400" b="1" cap="none">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136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1596177"/>
          </a:xfrm>
        </p:spPr>
        <p:txBody>
          <a:bodyPr/>
          <a:lstStyle/>
          <a:p>
            <a:r>
              <a:rPr lang="zh-CN" altLang="en-US" b="1"/>
              <a:t>分治的基本步骤</a:t>
            </a:r>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913774" y="1083212"/>
            <a:ext cx="10363826" cy="5542671"/>
          </a:xfrm>
        </p:spPr>
        <p:txBody>
          <a:bodyPr/>
          <a:lstStyle/>
          <a:p>
            <a:pPr marL="0" indent="0">
              <a:buNone/>
            </a:pPr>
            <a:r>
              <a:rPr lang="en-US" altLang="zh-CN" sz="2400" b="1" cap="none">
                <a:latin typeface="Times New Roman" panose="02020603050405020304" pitchFamily="18" charset="0"/>
                <a:cs typeface="Times New Roman" panose="02020603050405020304" pitchFamily="18" charset="0"/>
              </a:rPr>
              <a:t>1.</a:t>
            </a:r>
            <a:r>
              <a:rPr lang="zh-CN" altLang="en-US" sz="2400" b="1" cap="none">
                <a:solidFill>
                  <a:srgbClr val="0000CC"/>
                </a:solidFill>
                <a:latin typeface="Times New Roman" panose="02020603050405020304" pitchFamily="18" charset="0"/>
                <a:cs typeface="Times New Roman" panose="02020603050405020304" pitchFamily="18" charset="0"/>
              </a:rPr>
              <a:t>划分问题</a:t>
            </a:r>
            <a:r>
              <a:rPr lang="en-US" altLang="zh-CN" sz="2400" b="1" cap="none">
                <a:latin typeface="Times New Roman" panose="02020603050405020304" pitchFamily="18" charset="0"/>
                <a:cs typeface="Times New Roman" panose="02020603050405020304" pitchFamily="18" charset="0"/>
              </a:rPr>
              <a:t>(Divide)</a:t>
            </a:r>
            <a:r>
              <a:rPr lang="zh-CN" altLang="en-US" sz="2400" b="1" cap="none">
                <a:latin typeface="Times New Roman" panose="02020603050405020304" pitchFamily="18" charset="0"/>
                <a:cs typeface="Times New Roman" panose="02020603050405020304" pitchFamily="18" charset="0"/>
              </a:rPr>
              <a:t>：将原问题分成一系列子问题。   </a:t>
            </a:r>
            <a:endParaRPr lang="en-US" altLang="zh-CN" sz="2400" b="1" cap="none">
              <a:latin typeface="Times New Roman" panose="02020603050405020304" pitchFamily="18" charset="0"/>
              <a:cs typeface="Times New Roman" panose="02020603050405020304" pitchFamily="18" charset="0"/>
            </a:endParaRPr>
          </a:p>
          <a:p>
            <a:pPr marL="0" indent="0">
              <a:buNone/>
            </a:pPr>
            <a:r>
              <a:rPr lang="en-US" altLang="zh-CN" sz="2400" b="1" cap="none">
                <a:latin typeface="Times New Roman" panose="02020603050405020304" pitchFamily="18" charset="0"/>
                <a:cs typeface="Times New Roman" panose="02020603050405020304" pitchFamily="18" charset="0"/>
              </a:rPr>
              <a:t>2.</a:t>
            </a:r>
            <a:r>
              <a:rPr lang="zh-CN" altLang="en-US" sz="2400" b="1" cap="none">
                <a:solidFill>
                  <a:srgbClr val="0000CC"/>
                </a:solidFill>
                <a:latin typeface="Times New Roman" panose="02020603050405020304" pitchFamily="18" charset="0"/>
                <a:cs typeface="Times New Roman" panose="02020603050405020304" pitchFamily="18" charset="0"/>
              </a:rPr>
              <a:t>递归解决</a:t>
            </a:r>
            <a:r>
              <a:rPr lang="en-US" altLang="zh-CN" sz="2400" b="1" cap="none">
                <a:solidFill>
                  <a:srgbClr val="0000CC"/>
                </a:solidFill>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Conquer)</a:t>
            </a:r>
            <a:r>
              <a:rPr lang="zh-CN" altLang="en-US" sz="2400" b="1" cap="none">
                <a:latin typeface="Times New Roman" panose="02020603050405020304" pitchFamily="18" charset="0"/>
                <a:cs typeface="Times New Roman" panose="02020603050405020304" pitchFamily="18" charset="0"/>
              </a:rPr>
              <a:t>：递归地解各子问题。若子问题足够小，则可直接求解。   </a:t>
            </a:r>
            <a:endParaRPr lang="en-US" altLang="zh-CN" sz="2400" b="1" cap="none">
              <a:latin typeface="Times New Roman" panose="02020603050405020304" pitchFamily="18" charset="0"/>
              <a:cs typeface="Times New Roman" panose="02020603050405020304" pitchFamily="18" charset="0"/>
            </a:endParaRPr>
          </a:p>
          <a:p>
            <a:pPr marL="0" indent="0">
              <a:buNone/>
            </a:pPr>
            <a:r>
              <a:rPr lang="en-US" altLang="zh-CN" sz="2400" b="1" cap="none">
                <a:latin typeface="Times New Roman" panose="02020603050405020304" pitchFamily="18" charset="0"/>
                <a:cs typeface="Times New Roman" panose="02020603050405020304" pitchFamily="18" charset="0"/>
              </a:rPr>
              <a:t>3.</a:t>
            </a:r>
            <a:r>
              <a:rPr lang="zh-CN" altLang="en-US" sz="2400" b="1" cap="none">
                <a:solidFill>
                  <a:srgbClr val="0000CC"/>
                </a:solidFill>
                <a:latin typeface="Times New Roman" panose="02020603050405020304" pitchFamily="18" charset="0"/>
                <a:cs typeface="Times New Roman" panose="02020603050405020304" pitchFamily="18" charset="0"/>
              </a:rPr>
              <a:t>合并问题</a:t>
            </a:r>
            <a:r>
              <a:rPr lang="en-US" altLang="zh-CN" sz="2400" b="1" cap="none">
                <a:latin typeface="Times New Roman" panose="02020603050405020304" pitchFamily="18" charset="0"/>
                <a:cs typeface="Times New Roman" panose="02020603050405020304" pitchFamily="18" charset="0"/>
              </a:rPr>
              <a:t>(Combine)</a:t>
            </a:r>
            <a:r>
              <a:rPr lang="zh-CN" altLang="en-US" sz="2400" b="1" cap="none">
                <a:latin typeface="Times New Roman" panose="02020603050405020304" pitchFamily="18" charset="0"/>
                <a:cs typeface="Times New Roman" panose="02020603050405020304" pitchFamily="18" charset="0"/>
              </a:rPr>
              <a:t>；将子问题的结果合并成原问题的解。</a:t>
            </a:r>
            <a:endParaRPr lang="en-US" altLang="zh-CN" sz="2400" b="1" cap="none">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169D9DDA-EA76-464F-8C09-92303813CA91}"/>
              </a:ext>
            </a:extLst>
          </p:cNvPr>
          <p:cNvPicPr>
            <a:picLocks noChangeAspect="1"/>
          </p:cNvPicPr>
          <p:nvPr/>
        </p:nvPicPr>
        <p:blipFill>
          <a:blip r:embed="rId2"/>
          <a:stretch>
            <a:fillRect/>
          </a:stretch>
        </p:blipFill>
        <p:spPr>
          <a:xfrm>
            <a:off x="2205479" y="2689940"/>
            <a:ext cx="7557472" cy="4168060"/>
          </a:xfrm>
          <a:prstGeom prst="rect">
            <a:avLst/>
          </a:prstGeom>
        </p:spPr>
      </p:pic>
    </p:spTree>
    <p:extLst>
      <p:ext uri="{BB962C8B-B14F-4D97-AF65-F5344CB8AC3E}">
        <p14:creationId xmlns:p14="http://schemas.microsoft.com/office/powerpoint/2010/main" val="1248236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1596177"/>
          </a:xfrm>
        </p:spPr>
        <p:txBody>
          <a:bodyPr/>
          <a:lstStyle/>
          <a:p>
            <a:r>
              <a:rPr lang="zh-CN" altLang="en-US" b="1"/>
              <a:t>分治的基本步骤</a:t>
            </a:r>
          </a:p>
        </p:txBody>
      </p:sp>
      <p:pic>
        <p:nvPicPr>
          <p:cNvPr id="5" name="内容占位符 4">
            <a:extLst>
              <a:ext uri="{FF2B5EF4-FFF2-40B4-BE49-F238E27FC236}">
                <a16:creationId xmlns:a16="http://schemas.microsoft.com/office/drawing/2014/main" id="{86414439-210D-413A-9167-B86C5129424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07683" y="1596177"/>
            <a:ext cx="9118221" cy="4452931"/>
          </a:xfrm>
        </p:spPr>
      </p:pic>
    </p:spTree>
    <p:extLst>
      <p:ext uri="{BB962C8B-B14F-4D97-AF65-F5344CB8AC3E}">
        <p14:creationId xmlns:p14="http://schemas.microsoft.com/office/powerpoint/2010/main" val="260461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42230" y="0"/>
            <a:ext cx="4023360" cy="1066800"/>
          </a:xfrm>
        </p:spPr>
        <p:txBody>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96321" y="749307"/>
            <a:ext cx="5641771" cy="5679628"/>
          </a:xfrm>
        </p:spPr>
        <p:txBody>
          <a:bodyPr/>
          <a:lstStyle/>
          <a:p>
            <a:r>
              <a:rPr lang="en-US" altLang="zh-CN" sz="2400" b="1" cap="none"/>
              <a:t>14. Longest Common Prefix</a:t>
            </a:r>
            <a:endParaRPr lang="zh-CN" altLang="en-US" cap="none"/>
          </a:p>
        </p:txBody>
      </p:sp>
      <p:pic>
        <p:nvPicPr>
          <p:cNvPr id="4" name="图片 3">
            <a:extLst>
              <a:ext uri="{FF2B5EF4-FFF2-40B4-BE49-F238E27FC236}">
                <a16:creationId xmlns:a16="http://schemas.microsoft.com/office/drawing/2014/main" id="{B5977935-44D2-40C0-B57F-6A24634896E8}"/>
              </a:ext>
            </a:extLst>
          </p:cNvPr>
          <p:cNvPicPr>
            <a:picLocks noChangeAspect="1"/>
          </p:cNvPicPr>
          <p:nvPr/>
        </p:nvPicPr>
        <p:blipFill>
          <a:blip r:embed="rId2"/>
          <a:stretch>
            <a:fillRect/>
          </a:stretch>
        </p:blipFill>
        <p:spPr>
          <a:xfrm>
            <a:off x="1672650" y="1448299"/>
            <a:ext cx="7757198" cy="4980636"/>
          </a:xfrm>
          <a:prstGeom prst="rect">
            <a:avLst/>
          </a:prstGeom>
        </p:spPr>
      </p:pic>
    </p:spTree>
    <p:extLst>
      <p:ext uri="{BB962C8B-B14F-4D97-AF65-F5344CB8AC3E}">
        <p14:creationId xmlns:p14="http://schemas.microsoft.com/office/powerpoint/2010/main" val="1088623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1066800"/>
          </a:xfrm>
        </p:spPr>
        <p:txBody>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96321" y="749306"/>
            <a:ext cx="4685168" cy="6108693"/>
          </a:xfrm>
        </p:spPr>
        <p:txBody>
          <a:bodyPr/>
          <a:lstStyle/>
          <a:p>
            <a:r>
              <a:rPr lang="en-US" altLang="zh-CN" sz="2400" b="1" cap="none"/>
              <a:t>14. Longest Common Prefix</a:t>
            </a:r>
            <a:endParaRPr lang="zh-CN" altLang="en-US" sz="2400" cap="none"/>
          </a:p>
          <a:p>
            <a:pPr marL="0" indent="0">
              <a:buNone/>
            </a:pPr>
            <a:r>
              <a:rPr lang="zh-CN" altLang="en-US" b="1" cap="none"/>
              <a:t>解析：</a:t>
            </a:r>
            <a:endParaRPr lang="en-US" altLang="zh-CN" b="1" cap="none"/>
          </a:p>
          <a:p>
            <a:pPr marL="0" indent="0">
              <a:buNone/>
            </a:pPr>
            <a:r>
              <a:rPr lang="zh-CN" altLang="en-US" b="1" cap="none"/>
              <a:t>方法一：</a:t>
            </a:r>
            <a:r>
              <a:rPr lang="zh-CN" altLang="en-US" b="1" cap="none">
                <a:solidFill>
                  <a:srgbClr val="0000CC"/>
                </a:solidFill>
              </a:rPr>
              <a:t>水平扫描</a:t>
            </a:r>
            <a:r>
              <a:rPr lang="en-US" altLang="zh-CN" b="1" cap="none"/>
              <a:t>(</a:t>
            </a:r>
            <a:r>
              <a:rPr lang="zh-CN" altLang="en-US" b="1" cap="none"/>
              <a:t>时间复杂度</a:t>
            </a:r>
            <a:r>
              <a:rPr lang="en-US" altLang="zh-CN" b="1" cap="none"/>
              <a:t>O(S)</a:t>
            </a:r>
            <a:r>
              <a:rPr lang="zh-CN" altLang="en-US" b="1" cap="none"/>
              <a:t>，空间复杂度</a:t>
            </a:r>
            <a:r>
              <a:rPr lang="en-US" altLang="zh-CN" b="1" cap="none"/>
              <a:t>O(1))</a:t>
            </a:r>
          </a:p>
          <a:p>
            <a:pPr marL="0" indent="0">
              <a:buNone/>
            </a:pPr>
            <a:r>
              <a:rPr lang="zh-CN" altLang="en-US" b="1" cap="none">
                <a:solidFill>
                  <a:srgbClr val="FF3399"/>
                </a:solidFill>
              </a:rPr>
              <a:t>从</a:t>
            </a:r>
            <a:r>
              <a:rPr lang="zh-CN" altLang="en-US" b="1" cap="none">
                <a:solidFill>
                  <a:srgbClr val="339933"/>
                </a:solidFill>
              </a:rPr>
              <a:t>第一个字符串</a:t>
            </a:r>
            <a:r>
              <a:rPr lang="zh-CN" altLang="en-US" b="1" cap="none">
                <a:solidFill>
                  <a:srgbClr val="FF3399"/>
                </a:solidFill>
              </a:rPr>
              <a:t>起，依次跟</a:t>
            </a:r>
            <a:r>
              <a:rPr lang="zh-CN" altLang="en-US" b="1" cap="none">
                <a:solidFill>
                  <a:srgbClr val="339933"/>
                </a:solidFill>
              </a:rPr>
              <a:t>剩下字符串</a:t>
            </a:r>
            <a:r>
              <a:rPr lang="zh-CN" altLang="en-US" b="1" cap="none">
                <a:solidFill>
                  <a:srgbClr val="FF3399"/>
                </a:solidFill>
              </a:rPr>
              <a:t>比较</a:t>
            </a:r>
            <a:r>
              <a:rPr lang="zh-CN" altLang="en-US" b="1" cap="none"/>
              <a:t>，找到公共前缀更新该值并继续；否则，返回空字符串。如右图</a:t>
            </a:r>
          </a:p>
          <a:p>
            <a:pPr marL="0" indent="0">
              <a:buNone/>
            </a:pPr>
            <a:r>
              <a:rPr lang="zh-CN" altLang="en-US" b="1" cap="none"/>
              <a:t>方法二：</a:t>
            </a:r>
            <a:r>
              <a:rPr lang="zh-CN" altLang="en-US" b="1" cap="none">
                <a:solidFill>
                  <a:srgbClr val="0000CC"/>
                </a:solidFill>
              </a:rPr>
              <a:t>垂直扫描</a:t>
            </a:r>
            <a:r>
              <a:rPr lang="en-US" altLang="zh-CN" b="1" cap="none"/>
              <a:t>(</a:t>
            </a:r>
            <a:r>
              <a:rPr lang="zh-CN" altLang="en-US" b="1" cap="none"/>
              <a:t>时间复杂度</a:t>
            </a:r>
            <a:r>
              <a:rPr lang="en-US" altLang="zh-CN" b="1" cap="none"/>
              <a:t>O(S)</a:t>
            </a:r>
            <a:r>
              <a:rPr lang="zh-CN" altLang="en-US" b="1" cap="none"/>
              <a:t>，空间复杂度</a:t>
            </a:r>
            <a:r>
              <a:rPr lang="en-US" altLang="zh-CN" b="1" cap="none"/>
              <a:t>O(1))</a:t>
            </a:r>
          </a:p>
          <a:p>
            <a:pPr marL="0" indent="0">
              <a:buNone/>
            </a:pPr>
            <a:r>
              <a:rPr lang="zh-CN" altLang="en-US" b="1" cap="none">
                <a:solidFill>
                  <a:srgbClr val="FF3399"/>
                </a:solidFill>
              </a:rPr>
              <a:t>从</a:t>
            </a:r>
            <a:r>
              <a:rPr lang="zh-CN" altLang="en-US" b="1" cap="none">
                <a:solidFill>
                  <a:srgbClr val="339933"/>
                </a:solidFill>
              </a:rPr>
              <a:t>第一个字符串的第一个字符</a:t>
            </a:r>
            <a:r>
              <a:rPr lang="zh-CN" altLang="en-US" b="1" cap="none">
                <a:solidFill>
                  <a:srgbClr val="FF3399"/>
                </a:solidFill>
              </a:rPr>
              <a:t>起，依次跟剩下字符串的</a:t>
            </a:r>
            <a:r>
              <a:rPr lang="zh-CN" altLang="en-US" b="1" cap="none">
                <a:solidFill>
                  <a:srgbClr val="339933"/>
                </a:solidFill>
              </a:rPr>
              <a:t>相同位置的字符</a:t>
            </a:r>
            <a:r>
              <a:rPr lang="zh-CN" altLang="en-US" b="1" cap="none">
                <a:solidFill>
                  <a:srgbClr val="FF3399"/>
                </a:solidFill>
              </a:rPr>
              <a:t>比较</a:t>
            </a:r>
            <a:r>
              <a:rPr lang="zh-CN" altLang="en-US" b="1" cap="none"/>
              <a:t>，如果相等则继续；如果不等或者位置不存在，则返回截止到上次比较的结果。</a:t>
            </a:r>
            <a:endParaRPr lang="en-US" altLang="zh-CN" b="1" cap="none"/>
          </a:p>
        </p:txBody>
      </p:sp>
      <p:pic>
        <p:nvPicPr>
          <p:cNvPr id="6" name="图片 5">
            <a:extLst>
              <a:ext uri="{FF2B5EF4-FFF2-40B4-BE49-F238E27FC236}">
                <a16:creationId xmlns:a16="http://schemas.microsoft.com/office/drawing/2014/main" id="{D7ACED97-5DD2-4580-AD92-10FEDB69D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6811" y="0"/>
            <a:ext cx="5586861" cy="6858000"/>
          </a:xfrm>
          <a:prstGeom prst="rect">
            <a:avLst/>
          </a:prstGeom>
        </p:spPr>
      </p:pic>
    </p:spTree>
    <p:extLst>
      <p:ext uri="{BB962C8B-B14F-4D97-AF65-F5344CB8AC3E}">
        <p14:creationId xmlns:p14="http://schemas.microsoft.com/office/powerpoint/2010/main" val="2304555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1066800"/>
          </a:xfrm>
        </p:spPr>
        <p:txBody>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96321" y="749306"/>
            <a:ext cx="4685168" cy="6108693"/>
          </a:xfrm>
        </p:spPr>
        <p:txBody>
          <a:bodyPr/>
          <a:lstStyle/>
          <a:p>
            <a:r>
              <a:rPr lang="en-US" altLang="zh-CN" sz="2400" b="1" cap="none"/>
              <a:t>14. Longest Common Prefix</a:t>
            </a:r>
            <a:endParaRPr lang="zh-CN" altLang="en-US" sz="2400" cap="none"/>
          </a:p>
          <a:p>
            <a:pPr marL="0" indent="0">
              <a:buNone/>
            </a:pPr>
            <a:r>
              <a:rPr lang="zh-CN" altLang="en-US" b="1" cap="none"/>
              <a:t>解析：</a:t>
            </a:r>
            <a:endParaRPr lang="en-US" altLang="zh-CN" b="1" cap="none"/>
          </a:p>
          <a:p>
            <a:pPr marL="0" indent="0">
              <a:buNone/>
            </a:pPr>
            <a:r>
              <a:rPr lang="zh-CN" altLang="en-US" b="1" cap="none"/>
              <a:t>方法三：</a:t>
            </a:r>
            <a:r>
              <a:rPr lang="zh-CN" altLang="en-US" b="1" cap="none">
                <a:solidFill>
                  <a:srgbClr val="0000CC"/>
                </a:solidFill>
              </a:rPr>
              <a:t>分治法</a:t>
            </a:r>
            <a:r>
              <a:rPr lang="en-US" altLang="zh-CN" b="1" cap="none"/>
              <a:t>(</a:t>
            </a:r>
            <a:r>
              <a:rPr lang="zh-CN" altLang="en-US" b="1" cap="none"/>
              <a:t>时间复杂度 </a:t>
            </a:r>
            <a:r>
              <a:rPr lang="en-US" altLang="zh-CN" b="1" cap="none"/>
              <a:t>O(S)</a:t>
            </a:r>
            <a:r>
              <a:rPr lang="zh-CN" altLang="en-US" b="1" cap="none"/>
              <a:t>，空间复杂度</a:t>
            </a:r>
            <a:r>
              <a:rPr lang="en-US" altLang="zh-CN" b="1" cap="none"/>
              <a:t>O(m*log(n)))</a:t>
            </a:r>
          </a:p>
          <a:p>
            <a:pPr marL="0" indent="0">
              <a:buNone/>
            </a:pPr>
            <a:r>
              <a:rPr lang="en-US" altLang="zh-CN" b="1" cap="none"/>
              <a:t>1 </a:t>
            </a:r>
            <a:r>
              <a:rPr lang="zh-CN" altLang="en-US" b="1" cap="none">
                <a:solidFill>
                  <a:srgbClr val="FF3399"/>
                </a:solidFill>
              </a:rPr>
              <a:t>递归折半拆分整个数组</a:t>
            </a:r>
            <a:r>
              <a:rPr lang="zh-CN" altLang="en-US" b="1" cap="none"/>
              <a:t>，直到拆成</a:t>
            </a:r>
            <a:r>
              <a:rPr lang="en-US" altLang="zh-CN" b="1" cap="none"/>
              <a:t>1</a:t>
            </a:r>
            <a:r>
              <a:rPr lang="zh-CN" altLang="en-US" b="1" cap="none"/>
              <a:t>个个独立元素为止</a:t>
            </a:r>
          </a:p>
          <a:p>
            <a:pPr marL="0" indent="0">
              <a:buNone/>
            </a:pPr>
            <a:r>
              <a:rPr lang="en-US" altLang="zh-CN" b="1" cap="none"/>
              <a:t>2 </a:t>
            </a:r>
            <a:r>
              <a:rPr lang="zh-CN" altLang="en-US" b="1" cap="none">
                <a:solidFill>
                  <a:srgbClr val="FF3399"/>
                </a:solidFill>
              </a:rPr>
              <a:t>两两比较</a:t>
            </a:r>
            <a:r>
              <a:rPr lang="zh-CN" altLang="en-US" b="1" cap="none"/>
              <a:t>，得出公共前缀（独立元素的公共前缀则为自身）</a:t>
            </a:r>
          </a:p>
          <a:p>
            <a:pPr marL="0" indent="0">
              <a:buNone/>
            </a:pPr>
            <a:r>
              <a:rPr lang="en-US" altLang="zh-CN" b="1" cap="none"/>
              <a:t>3 </a:t>
            </a:r>
            <a:r>
              <a:rPr lang="zh-CN" altLang="en-US" b="1" cap="none"/>
              <a:t>如果公共前缀为空，则返回空字符串；否则，重复步骤</a:t>
            </a:r>
            <a:r>
              <a:rPr lang="en-US" altLang="zh-CN" b="1" cap="none"/>
              <a:t>2</a:t>
            </a:r>
            <a:r>
              <a:rPr lang="zh-CN" altLang="en-US" b="1" cap="none"/>
              <a:t>，</a:t>
            </a:r>
            <a:r>
              <a:rPr lang="zh-CN" altLang="en-US" b="1" cap="none">
                <a:solidFill>
                  <a:srgbClr val="FF3399"/>
                </a:solidFill>
              </a:rPr>
              <a:t>直到完成所有比较</a:t>
            </a:r>
            <a:endParaRPr lang="en-US" altLang="zh-CN" b="1" cap="none">
              <a:solidFill>
                <a:srgbClr val="FF3399"/>
              </a:solidFill>
            </a:endParaRPr>
          </a:p>
        </p:txBody>
      </p:sp>
      <p:pic>
        <p:nvPicPr>
          <p:cNvPr id="5" name="图片 4">
            <a:extLst>
              <a:ext uri="{FF2B5EF4-FFF2-40B4-BE49-F238E27FC236}">
                <a16:creationId xmlns:a16="http://schemas.microsoft.com/office/drawing/2014/main" id="{337B1249-30DC-4594-AA2C-D1D31039CCC8}"/>
              </a:ext>
            </a:extLst>
          </p:cNvPr>
          <p:cNvPicPr>
            <a:picLocks noChangeAspect="1"/>
          </p:cNvPicPr>
          <p:nvPr/>
        </p:nvPicPr>
        <p:blipFill>
          <a:blip r:embed="rId2"/>
          <a:stretch>
            <a:fillRect/>
          </a:stretch>
        </p:blipFill>
        <p:spPr>
          <a:xfrm>
            <a:off x="5163825" y="0"/>
            <a:ext cx="6817658" cy="6857999"/>
          </a:xfrm>
          <a:prstGeom prst="rect">
            <a:avLst/>
          </a:prstGeom>
        </p:spPr>
      </p:pic>
    </p:spTree>
    <p:extLst>
      <p:ext uri="{BB962C8B-B14F-4D97-AF65-F5344CB8AC3E}">
        <p14:creationId xmlns:p14="http://schemas.microsoft.com/office/powerpoint/2010/main" val="3074842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749306"/>
          </a:xfrm>
        </p:spPr>
        <p:txBody>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434642"/>
            <a:ext cx="7033846" cy="6108693"/>
          </a:xfrm>
        </p:spPr>
        <p:txBody>
          <a:bodyPr/>
          <a:lstStyle/>
          <a:p>
            <a:r>
              <a:rPr lang="en-US" altLang="zh-CN" sz="2400" b="1" cap="none"/>
              <a:t>14. Longest Common Prefix</a:t>
            </a:r>
            <a:endParaRPr lang="zh-CN" altLang="en-US" sz="2400" cap="none"/>
          </a:p>
          <a:p>
            <a:pPr marL="0" indent="0">
              <a:buNone/>
            </a:pPr>
            <a:r>
              <a:rPr lang="zh-CN" altLang="en-US" sz="1800" b="1" cap="none"/>
              <a:t>解析：</a:t>
            </a:r>
            <a:endParaRPr lang="en-US" altLang="zh-CN" sz="1800" b="1" cap="none"/>
          </a:p>
          <a:p>
            <a:pPr marL="0" indent="0">
              <a:buNone/>
            </a:pPr>
            <a:r>
              <a:rPr lang="zh-CN" altLang="en-US" sz="1800" b="1" cap="none"/>
              <a:t>方法四：</a:t>
            </a:r>
            <a:r>
              <a:rPr lang="zh-CN" altLang="en-US" sz="1800" b="1" cap="none">
                <a:solidFill>
                  <a:srgbClr val="0000CC"/>
                </a:solidFill>
              </a:rPr>
              <a:t>二分搜索法</a:t>
            </a:r>
            <a:r>
              <a:rPr lang="en-US" altLang="zh-CN" sz="1800" b="1" cap="none"/>
              <a:t>(</a:t>
            </a:r>
            <a:r>
              <a:rPr lang="zh-CN" altLang="en-US" sz="1800" b="1" cap="none"/>
              <a:t>时间复杂度</a:t>
            </a:r>
            <a:r>
              <a:rPr lang="en-US" altLang="zh-CN" sz="1800" b="1" cap="none"/>
              <a:t>O(S*log(n))</a:t>
            </a:r>
            <a:r>
              <a:rPr lang="zh-CN" altLang="en-US" sz="1800" b="1" cap="none"/>
              <a:t>，空间复杂度</a:t>
            </a:r>
            <a:r>
              <a:rPr lang="en-US" altLang="zh-CN" sz="1800" b="1" cap="none"/>
              <a:t>O(1))</a:t>
            </a:r>
          </a:p>
          <a:p>
            <a:pPr marL="0" indent="0">
              <a:buNone/>
            </a:pPr>
            <a:r>
              <a:rPr lang="en-US" altLang="zh-CN" sz="1800" b="1" cap="none"/>
              <a:t>1 </a:t>
            </a:r>
            <a:r>
              <a:rPr lang="zh-CN" altLang="en-US" sz="1800" b="1" cap="none">
                <a:solidFill>
                  <a:srgbClr val="FF3399"/>
                </a:solidFill>
              </a:rPr>
              <a:t>找到长度最短的元素</a:t>
            </a:r>
            <a:r>
              <a:rPr lang="zh-CN" altLang="en-US" sz="1800" b="1" cap="none"/>
              <a:t>，把它的长度作为比较的上限</a:t>
            </a:r>
            <a:r>
              <a:rPr lang="en-US" altLang="zh-CN" sz="1800" b="1" cap="none"/>
              <a:t>maxLen</a:t>
            </a:r>
            <a:r>
              <a:rPr lang="zh-CN" altLang="en-US" sz="1800" b="1" cap="none"/>
              <a:t>，比较时的起始位置</a:t>
            </a:r>
            <a:r>
              <a:rPr lang="en-US" altLang="zh-CN" sz="1800" b="1" cap="none"/>
              <a:t>low</a:t>
            </a:r>
            <a:r>
              <a:rPr lang="zh-CN" altLang="en-US" sz="1800" b="1" cap="none"/>
              <a:t>设置为</a:t>
            </a:r>
            <a:r>
              <a:rPr lang="en-US" altLang="zh-CN" sz="1800" b="1" cap="none"/>
              <a:t>0</a:t>
            </a:r>
            <a:r>
              <a:rPr lang="zh-CN" altLang="en-US" sz="1800" b="1" cap="none"/>
              <a:t>，终止位置</a:t>
            </a:r>
            <a:r>
              <a:rPr lang="en-US" altLang="zh-CN" sz="1800" b="1" cap="none"/>
              <a:t>high</a:t>
            </a:r>
            <a:r>
              <a:rPr lang="zh-CN" altLang="en-US" sz="1800" b="1" cap="none"/>
              <a:t>设置为</a:t>
            </a:r>
            <a:r>
              <a:rPr lang="en-US" altLang="zh-CN" sz="1800" b="1" cap="none"/>
              <a:t>maxLen - 1</a:t>
            </a:r>
          </a:p>
          <a:p>
            <a:pPr marL="0" indent="0">
              <a:buNone/>
            </a:pPr>
            <a:r>
              <a:rPr lang="en-US" altLang="zh-CN" sz="1800" b="1" cap="none"/>
              <a:t>2 </a:t>
            </a:r>
            <a:r>
              <a:rPr lang="zh-CN" altLang="en-US" sz="1800" b="1" cap="none"/>
              <a:t>在</a:t>
            </a:r>
            <a:r>
              <a:rPr lang="en-US" altLang="zh-CN" sz="1800" b="1" cap="none"/>
              <a:t>low &lt;= high</a:t>
            </a:r>
            <a:r>
              <a:rPr lang="zh-CN" altLang="en-US" sz="1800" b="1" cap="none"/>
              <a:t>的情况下，重复执行以下操作：</a:t>
            </a:r>
          </a:p>
          <a:p>
            <a:pPr marL="0" indent="0">
              <a:buNone/>
            </a:pPr>
            <a:r>
              <a:rPr lang="zh-CN" altLang="en-US" sz="1800" b="1" cap="none"/>
              <a:t>  </a:t>
            </a:r>
            <a:r>
              <a:rPr lang="en-US" altLang="zh-CN" sz="1800" b="1" cap="none"/>
              <a:t>2.1 </a:t>
            </a:r>
            <a:r>
              <a:rPr lang="zh-CN" altLang="en-US" sz="1800" b="1" cap="none">
                <a:solidFill>
                  <a:srgbClr val="FF3399"/>
                </a:solidFill>
              </a:rPr>
              <a:t>找到中间位置</a:t>
            </a:r>
            <a:r>
              <a:rPr lang="en-US" altLang="zh-CN" sz="1800" b="1" cap="none"/>
              <a:t>middle = (low + high)/2</a:t>
            </a:r>
          </a:p>
          <a:p>
            <a:pPr marL="0" indent="0">
              <a:buNone/>
            </a:pPr>
            <a:r>
              <a:rPr lang="en-US" altLang="zh-CN" sz="1800" b="1" cap="none"/>
              <a:t>  2.2 </a:t>
            </a:r>
            <a:r>
              <a:rPr lang="zh-CN" altLang="en-US" sz="1800" b="1" cap="none"/>
              <a:t>判断所有元素</a:t>
            </a:r>
            <a:r>
              <a:rPr lang="zh-CN" altLang="en-US" sz="1800" b="1" cap="none">
                <a:solidFill>
                  <a:srgbClr val="FF3399"/>
                </a:solidFill>
              </a:rPr>
              <a:t>是否前缀在</a:t>
            </a:r>
            <a:r>
              <a:rPr lang="en-US" altLang="zh-CN" sz="1800" b="1" cap="none">
                <a:solidFill>
                  <a:srgbClr val="FF3399"/>
                </a:solidFill>
              </a:rPr>
              <a:t>[low, middle]</a:t>
            </a:r>
            <a:r>
              <a:rPr lang="zh-CN" altLang="en-US" sz="1800" b="1" cap="none">
                <a:solidFill>
                  <a:srgbClr val="FF3399"/>
                </a:solidFill>
              </a:rPr>
              <a:t>区间</a:t>
            </a:r>
          </a:p>
          <a:p>
            <a:pPr marL="0" indent="0">
              <a:buNone/>
            </a:pPr>
            <a:r>
              <a:rPr lang="zh-CN" altLang="en-US" sz="1800" b="1" cap="none"/>
              <a:t>    </a:t>
            </a:r>
            <a:r>
              <a:rPr lang="en-US" altLang="zh-CN" sz="1800" b="1" cap="none"/>
              <a:t>2.2.1 </a:t>
            </a:r>
            <a:r>
              <a:rPr lang="zh-CN" altLang="en-US" sz="1800" b="1" cap="none">
                <a:solidFill>
                  <a:srgbClr val="FF3399"/>
                </a:solidFill>
              </a:rPr>
              <a:t>是的话，继续在</a:t>
            </a:r>
            <a:r>
              <a:rPr lang="en-US" altLang="zh-CN" sz="1800" b="1" cap="none">
                <a:solidFill>
                  <a:srgbClr val="FF3399"/>
                </a:solidFill>
              </a:rPr>
              <a:t>(middle, high]</a:t>
            </a:r>
            <a:r>
              <a:rPr lang="zh-CN" altLang="en-US" sz="1800" b="1" cap="none">
                <a:solidFill>
                  <a:srgbClr val="FF3399"/>
                </a:solidFill>
              </a:rPr>
              <a:t>折半找</a:t>
            </a:r>
            <a:r>
              <a:rPr lang="en-US" altLang="zh-CN" sz="1800" b="1" cap="none"/>
              <a:t>(low = middle + 1)</a:t>
            </a:r>
          </a:p>
          <a:p>
            <a:pPr marL="0" indent="0">
              <a:buNone/>
            </a:pPr>
            <a:r>
              <a:rPr lang="en-US" altLang="zh-CN" sz="1800" b="1" cap="none"/>
              <a:t>    2.2.2 </a:t>
            </a:r>
            <a:r>
              <a:rPr lang="zh-CN" altLang="en-US" sz="1800" b="1" cap="none">
                <a:solidFill>
                  <a:srgbClr val="FF3399"/>
                </a:solidFill>
              </a:rPr>
              <a:t>否的话，在区间</a:t>
            </a:r>
            <a:r>
              <a:rPr lang="en-US" altLang="zh-CN" sz="1800" b="1" cap="none">
                <a:solidFill>
                  <a:srgbClr val="FF3399"/>
                </a:solidFill>
              </a:rPr>
              <a:t>[low, middle)</a:t>
            </a:r>
            <a:r>
              <a:rPr lang="zh-CN" altLang="en-US" sz="1800" b="1" cap="none">
                <a:solidFill>
                  <a:srgbClr val="FF3399"/>
                </a:solidFill>
              </a:rPr>
              <a:t>折半找</a:t>
            </a:r>
            <a:r>
              <a:rPr lang="en-US" altLang="zh-CN" sz="1800" b="1" cap="none"/>
              <a:t>(high = middle - 1)</a:t>
            </a:r>
          </a:p>
          <a:p>
            <a:pPr marL="0" indent="0">
              <a:buNone/>
            </a:pPr>
            <a:r>
              <a:rPr lang="en-US" altLang="zh-CN" sz="1800" b="1" cap="none"/>
              <a:t>3 </a:t>
            </a:r>
            <a:r>
              <a:rPr lang="zh-CN" altLang="en-US" sz="1800" b="1" cap="none"/>
              <a:t>完成比较之后，返回</a:t>
            </a:r>
            <a:r>
              <a:rPr lang="zh-CN" altLang="en-US" sz="1800" b="1" cap="none">
                <a:solidFill>
                  <a:srgbClr val="FF3399"/>
                </a:solidFill>
              </a:rPr>
              <a:t>中间值最终停留处的前缀长度</a:t>
            </a:r>
            <a:endParaRPr lang="en-US" altLang="zh-CN" sz="1800" b="1" cap="none">
              <a:solidFill>
                <a:srgbClr val="FF3399"/>
              </a:solidFill>
            </a:endParaRPr>
          </a:p>
          <a:p>
            <a:pPr marL="0" indent="0">
              <a:buNone/>
            </a:pPr>
            <a:r>
              <a:rPr lang="zh-CN" altLang="en-US" sz="1800" b="1" cap="none"/>
              <a:t>方法五：构建</a:t>
            </a:r>
            <a:r>
              <a:rPr lang="en-US" altLang="zh-CN" sz="1800" b="1" cap="none"/>
              <a:t>Trie</a:t>
            </a:r>
            <a:r>
              <a:rPr lang="zh-CN" altLang="en-US" sz="1800" b="1" cap="none"/>
              <a:t>树</a:t>
            </a:r>
            <a:r>
              <a:rPr lang="en-US" altLang="zh-CN" sz="1800" b="1" cap="none"/>
              <a:t>(</a:t>
            </a:r>
            <a:r>
              <a:rPr lang="zh-CN" altLang="en-US" sz="1800" b="1" cap="none"/>
              <a:t>时间复杂度</a:t>
            </a:r>
            <a:r>
              <a:rPr lang="en-US" altLang="zh-CN" sz="1800" b="1" cap="none"/>
              <a:t>O(S)</a:t>
            </a:r>
            <a:r>
              <a:rPr lang="zh-CN" altLang="en-US" sz="1800" b="1" cap="none"/>
              <a:t>，空间复杂度</a:t>
            </a:r>
            <a:r>
              <a:rPr lang="en-US" altLang="zh-CN" sz="1800" b="1" cap="none"/>
              <a:t>O(S))</a:t>
            </a:r>
            <a:endParaRPr lang="zh-CN" altLang="en-US" sz="1800" b="1" cap="none"/>
          </a:p>
          <a:p>
            <a:pPr marL="0" indent="0">
              <a:buNone/>
            </a:pPr>
            <a:r>
              <a:rPr lang="zh-CN" altLang="en-US" sz="1800" b="1" cap="none"/>
              <a:t>参见：</a:t>
            </a:r>
            <a:r>
              <a:rPr lang="en-US" altLang="zh-CN" sz="1800" b="1" cap="none"/>
              <a:t>https://blog.csdn.net/gao1440156051/article/details/51357135</a:t>
            </a:r>
          </a:p>
        </p:txBody>
      </p:sp>
      <p:pic>
        <p:nvPicPr>
          <p:cNvPr id="6" name="图片 5">
            <a:extLst>
              <a:ext uri="{FF2B5EF4-FFF2-40B4-BE49-F238E27FC236}">
                <a16:creationId xmlns:a16="http://schemas.microsoft.com/office/drawing/2014/main" id="{FD6A4EE9-BA21-448B-9262-AC2290D7D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611" y="0"/>
            <a:ext cx="5442390" cy="4107766"/>
          </a:xfrm>
          <a:prstGeom prst="rect">
            <a:avLst/>
          </a:prstGeom>
        </p:spPr>
      </p:pic>
    </p:spTree>
    <p:extLst>
      <p:ext uri="{BB962C8B-B14F-4D97-AF65-F5344CB8AC3E}">
        <p14:creationId xmlns:p14="http://schemas.microsoft.com/office/powerpoint/2010/main" val="1830107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42230" y="0"/>
            <a:ext cx="4023360" cy="1066800"/>
          </a:xfrm>
        </p:spPr>
        <p:txBody>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96321" y="749307"/>
            <a:ext cx="5641771" cy="5679628"/>
          </a:xfrm>
        </p:spPr>
        <p:txBody>
          <a:bodyPr/>
          <a:lstStyle/>
          <a:p>
            <a:r>
              <a:rPr lang="en-US" altLang="zh-CN" sz="2400" b="1" cap="none"/>
              <a:t>53. Maximum Subarray</a:t>
            </a:r>
            <a:endParaRPr lang="zh-CN" altLang="en-US" cap="none"/>
          </a:p>
        </p:txBody>
      </p:sp>
      <p:pic>
        <p:nvPicPr>
          <p:cNvPr id="4" name="图片 3">
            <a:extLst>
              <a:ext uri="{FF2B5EF4-FFF2-40B4-BE49-F238E27FC236}">
                <a16:creationId xmlns:a16="http://schemas.microsoft.com/office/drawing/2014/main" id="{8A512F00-5654-4A03-9A6C-4AFD4E736D94}"/>
              </a:ext>
            </a:extLst>
          </p:cNvPr>
          <p:cNvPicPr>
            <a:picLocks noChangeAspect="1"/>
          </p:cNvPicPr>
          <p:nvPr/>
        </p:nvPicPr>
        <p:blipFill>
          <a:blip r:embed="rId2"/>
          <a:stretch>
            <a:fillRect/>
          </a:stretch>
        </p:blipFill>
        <p:spPr>
          <a:xfrm>
            <a:off x="650867" y="1600933"/>
            <a:ext cx="10890266" cy="3238353"/>
          </a:xfrm>
          <a:prstGeom prst="rect">
            <a:avLst/>
          </a:prstGeom>
        </p:spPr>
      </p:pic>
    </p:spTree>
    <p:extLst>
      <p:ext uri="{BB962C8B-B14F-4D97-AF65-F5344CB8AC3E}">
        <p14:creationId xmlns:p14="http://schemas.microsoft.com/office/powerpoint/2010/main" val="76942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2050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60252"/>
            <a:ext cx="6457071" cy="6478171"/>
          </a:xfrm>
        </p:spPr>
        <p:txBody>
          <a:bodyPr>
            <a:normAutofit lnSpcReduction="10000"/>
          </a:bodyPr>
          <a:lstStyle/>
          <a:p>
            <a:r>
              <a:rPr lang="en-US" altLang="zh-CN" sz="2400" b="1" cap="none"/>
              <a:t>53. Maximum Subarray</a:t>
            </a:r>
            <a:endParaRPr lang="zh-CN" altLang="en-US" sz="2400" cap="none"/>
          </a:p>
          <a:p>
            <a:pPr marL="0" indent="0">
              <a:buNone/>
            </a:pPr>
            <a:r>
              <a:rPr lang="zh-CN" altLang="en-US" b="1" cap="none"/>
              <a:t>解析：</a:t>
            </a:r>
            <a:endParaRPr lang="en-US" altLang="zh-CN" b="1" cap="none"/>
          </a:p>
          <a:p>
            <a:pPr marL="0" indent="0">
              <a:buNone/>
            </a:pPr>
            <a:r>
              <a:rPr lang="zh-CN" altLang="en-US" b="1" cap="none"/>
              <a:t>多种解法：</a:t>
            </a:r>
            <a:r>
              <a:rPr lang="en-US" altLang="zh-CN" b="1" cap="none"/>
              <a:t>https://www.cnblogs.com/en-heng/p/3970231.html</a:t>
            </a:r>
          </a:p>
          <a:p>
            <a:pPr marL="0" indent="0">
              <a:buNone/>
            </a:pPr>
            <a:r>
              <a:rPr lang="zh-CN" altLang="en-US" b="1" cap="none"/>
              <a:t>解法一：</a:t>
            </a:r>
            <a:r>
              <a:rPr lang="zh-CN" altLang="en-US" b="1" cap="none">
                <a:solidFill>
                  <a:srgbClr val="0000CC"/>
                </a:solidFill>
              </a:rPr>
              <a:t>分治法</a:t>
            </a:r>
            <a:r>
              <a:rPr lang="en-US" altLang="zh-CN" b="1" cap="none"/>
              <a:t>(</a:t>
            </a:r>
            <a:r>
              <a:rPr lang="zh-CN" altLang="en-US" b="1" cap="none"/>
              <a:t>时间复杂度</a:t>
            </a:r>
            <a:r>
              <a:rPr lang="en-US" altLang="zh-CN" b="1" cap="none"/>
              <a:t>O(nlogn) </a:t>
            </a:r>
            <a:r>
              <a:rPr lang="zh-CN" altLang="en-US" b="1" cap="none"/>
              <a:t>，空间复杂度</a:t>
            </a:r>
            <a:r>
              <a:rPr lang="en-US" altLang="zh-CN" b="1" cap="none"/>
              <a:t>O(logn))</a:t>
            </a:r>
          </a:p>
          <a:p>
            <a:pPr marL="0" indent="0">
              <a:buNone/>
            </a:pPr>
            <a:r>
              <a:rPr lang="en-US" altLang="zh-CN" b="1" cap="none"/>
              <a:t>1 </a:t>
            </a:r>
            <a:r>
              <a:rPr lang="zh-CN" altLang="en-US" b="1" cap="none"/>
              <a:t>目标区间可能出现在前半部分、后半部分或横跨前后两半部分的中间部分</a:t>
            </a:r>
          </a:p>
          <a:p>
            <a:pPr marL="0" indent="0">
              <a:buNone/>
            </a:pPr>
            <a:r>
              <a:rPr lang="en-US" altLang="zh-CN" b="1" cap="none">
                <a:solidFill>
                  <a:srgbClr val="339933"/>
                </a:solidFill>
              </a:rPr>
              <a:t>2 </a:t>
            </a:r>
            <a:r>
              <a:rPr lang="zh-CN" altLang="en-US" b="1" cap="none">
                <a:solidFill>
                  <a:srgbClr val="339933"/>
                </a:solidFill>
              </a:rPr>
              <a:t>将区间分为前半部分和后半部分</a:t>
            </a:r>
            <a:r>
              <a:rPr lang="zh-CN" altLang="en-US" b="1" cap="none"/>
              <a:t>，</a:t>
            </a:r>
            <a:r>
              <a:rPr lang="zh-CN" altLang="en-US" b="1" cap="none">
                <a:solidFill>
                  <a:srgbClr val="FF3399"/>
                </a:solidFill>
              </a:rPr>
              <a:t>递归拆分</a:t>
            </a:r>
            <a:r>
              <a:rPr lang="zh-CN" altLang="en-US" b="1" cap="none"/>
              <a:t>，直到各自只剩</a:t>
            </a:r>
            <a:r>
              <a:rPr lang="en-US" altLang="zh-CN" b="1" cap="none"/>
              <a:t>1</a:t>
            </a:r>
            <a:r>
              <a:rPr lang="zh-CN" altLang="en-US" b="1" cap="none"/>
              <a:t>个元素</a:t>
            </a:r>
          </a:p>
          <a:p>
            <a:pPr marL="0" indent="0">
              <a:buNone/>
            </a:pPr>
            <a:r>
              <a:rPr lang="en-US" altLang="zh-CN" b="1" cap="none"/>
              <a:t>3 </a:t>
            </a:r>
            <a:r>
              <a:rPr lang="zh-CN" altLang="en-US" b="1" cap="none"/>
              <a:t>然后，</a:t>
            </a:r>
            <a:r>
              <a:rPr lang="zh-CN" altLang="en-US" b="1" cap="none">
                <a:solidFill>
                  <a:srgbClr val="FF0066"/>
                </a:solidFill>
              </a:rPr>
              <a:t>两两合并求解</a:t>
            </a:r>
            <a:r>
              <a:rPr lang="zh-CN" altLang="en-US" b="1" cap="none"/>
              <a:t>：前半部分、后半部分和中间部分（中间元素往左的最大和加上往右的最大和）的连续子数组的和</a:t>
            </a:r>
          </a:p>
          <a:p>
            <a:pPr marL="0" indent="0">
              <a:buNone/>
            </a:pPr>
            <a:r>
              <a:rPr lang="en-US" altLang="zh-CN" b="1" cap="none"/>
              <a:t>4 </a:t>
            </a:r>
            <a:r>
              <a:rPr lang="zh-CN" altLang="en-US" b="1" cap="none"/>
              <a:t>若三者中的最大值</a:t>
            </a:r>
            <a:r>
              <a:rPr lang="zh-CN" altLang="en-US" b="1" cap="none">
                <a:solidFill>
                  <a:srgbClr val="FF0066"/>
                </a:solidFill>
              </a:rPr>
              <a:t>大于当前最大值，则替换</a:t>
            </a:r>
          </a:p>
          <a:p>
            <a:pPr marL="0" indent="0">
              <a:buNone/>
            </a:pPr>
            <a:r>
              <a:rPr lang="en-US" altLang="zh-CN" b="1" cap="none"/>
              <a:t>5 </a:t>
            </a:r>
            <a:r>
              <a:rPr lang="zh-CN" altLang="en-US" b="1" cap="none"/>
              <a:t>重复步骤</a:t>
            </a:r>
            <a:r>
              <a:rPr lang="en-US" altLang="zh-CN" b="1" cap="none"/>
              <a:t>3-4</a:t>
            </a:r>
            <a:r>
              <a:rPr lang="zh-CN" altLang="en-US" b="1" cap="none"/>
              <a:t>，</a:t>
            </a:r>
            <a:r>
              <a:rPr lang="zh-CN" altLang="en-US" b="1" cap="none">
                <a:solidFill>
                  <a:srgbClr val="FF0066"/>
                </a:solidFill>
              </a:rPr>
              <a:t>直到完成整个数组的求解</a:t>
            </a:r>
            <a:endParaRPr lang="en-US" altLang="zh-CN" b="1" cap="none">
              <a:solidFill>
                <a:srgbClr val="FF0066"/>
              </a:solidFill>
            </a:endParaRPr>
          </a:p>
        </p:txBody>
      </p:sp>
      <p:pic>
        <p:nvPicPr>
          <p:cNvPr id="5" name="图片 4">
            <a:extLst>
              <a:ext uri="{FF2B5EF4-FFF2-40B4-BE49-F238E27FC236}">
                <a16:creationId xmlns:a16="http://schemas.microsoft.com/office/drawing/2014/main" id="{F8F23942-E6A6-4021-A4B7-99A44C010E15}"/>
              </a:ext>
            </a:extLst>
          </p:cNvPr>
          <p:cNvPicPr>
            <a:picLocks noChangeAspect="1"/>
          </p:cNvPicPr>
          <p:nvPr/>
        </p:nvPicPr>
        <p:blipFill>
          <a:blip r:embed="rId2"/>
          <a:stretch>
            <a:fillRect/>
          </a:stretch>
        </p:blipFill>
        <p:spPr>
          <a:xfrm>
            <a:off x="6635191" y="42202"/>
            <a:ext cx="4384892" cy="6740096"/>
          </a:xfrm>
          <a:prstGeom prst="rect">
            <a:avLst/>
          </a:prstGeom>
        </p:spPr>
      </p:pic>
    </p:spTree>
    <p:extLst>
      <p:ext uri="{BB962C8B-B14F-4D97-AF65-F5344CB8AC3E}">
        <p14:creationId xmlns:p14="http://schemas.microsoft.com/office/powerpoint/2010/main" val="3094109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20505"/>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337627"/>
            <a:ext cx="5556811" cy="6478171"/>
          </a:xfrm>
        </p:spPr>
        <p:txBody>
          <a:bodyPr/>
          <a:lstStyle/>
          <a:p>
            <a:r>
              <a:rPr lang="en-US" altLang="zh-CN" sz="2400" b="1" cap="none" dirty="0"/>
              <a:t>53. Maximum Subarray</a:t>
            </a:r>
            <a:endParaRPr lang="zh-CN" altLang="en-US" sz="2400" cap="none" dirty="0"/>
          </a:p>
          <a:p>
            <a:pPr marL="0" indent="0">
              <a:buNone/>
            </a:pPr>
            <a:r>
              <a:rPr lang="zh-CN" altLang="en-US" sz="1800" b="1" cap="none" dirty="0"/>
              <a:t>解法二：</a:t>
            </a:r>
            <a:r>
              <a:rPr lang="zh-CN" altLang="en-US" sz="1800" b="1" cap="none" dirty="0">
                <a:solidFill>
                  <a:srgbClr val="0000CC"/>
                </a:solidFill>
              </a:rPr>
              <a:t>动态规划法</a:t>
            </a:r>
            <a:r>
              <a:rPr lang="en-US" altLang="zh-CN" sz="1800" b="1" cap="none" dirty="0"/>
              <a:t>(</a:t>
            </a:r>
            <a:r>
              <a:rPr lang="zh-CN" altLang="en-US" sz="1800" b="1" cap="none" dirty="0"/>
              <a:t>时间复杂度</a:t>
            </a:r>
            <a:r>
              <a:rPr lang="en-US" altLang="zh-CN" sz="1800" b="1" cap="none" dirty="0"/>
              <a:t>O(n)</a:t>
            </a:r>
            <a:r>
              <a:rPr lang="zh-CN" altLang="en-US" sz="1800" b="1" cap="none" dirty="0"/>
              <a:t>，空间复杂度</a:t>
            </a:r>
            <a:r>
              <a:rPr lang="en-US" altLang="zh-CN" sz="1800" b="1" cap="none" dirty="0"/>
              <a:t>O(1))</a:t>
            </a:r>
          </a:p>
          <a:p>
            <a:pPr marL="0" indent="0">
              <a:buNone/>
            </a:pPr>
            <a:r>
              <a:rPr lang="zh-CN" altLang="en-US" sz="1800" b="1" cap="none" dirty="0"/>
              <a:t>动态规划概述：</a:t>
            </a:r>
            <a:r>
              <a:rPr lang="en-US" altLang="zh-CN" sz="1800" b="1" cap="none" dirty="0"/>
              <a:t>https://blog.csdn.net/so_geili/article/details/53639920</a:t>
            </a:r>
          </a:p>
          <a:p>
            <a:pPr marL="0" indent="0">
              <a:buNone/>
            </a:pPr>
            <a:r>
              <a:rPr lang="en-US" altLang="zh-CN" sz="1800" b="1" cap="none" dirty="0" err="1"/>
              <a:t>Kadane</a:t>
            </a:r>
            <a:r>
              <a:rPr lang="zh-CN" altLang="en-US" sz="1800" b="1" cap="none" dirty="0"/>
              <a:t>算法：</a:t>
            </a:r>
            <a:r>
              <a:rPr lang="en-US" altLang="zh-CN" sz="1800" b="1" cap="none" dirty="0"/>
              <a:t>http://theoryofprogramming.com/2016/10/21/dynamic-programming-kadanes-algorithm/</a:t>
            </a:r>
          </a:p>
          <a:p>
            <a:pPr marL="0" indent="0">
              <a:buNone/>
            </a:pPr>
            <a:r>
              <a:rPr lang="zh-CN" altLang="en-US" sz="1800" b="1" cap="none" dirty="0">
                <a:solidFill>
                  <a:srgbClr val="FF3399"/>
                </a:solidFill>
              </a:rPr>
              <a:t>动态规划（分治</a:t>
            </a:r>
            <a:r>
              <a:rPr lang="en-US" altLang="zh-CN" sz="1800" b="1" cap="none" dirty="0">
                <a:solidFill>
                  <a:srgbClr val="FF3399"/>
                </a:solidFill>
              </a:rPr>
              <a:t>+</a:t>
            </a:r>
            <a:r>
              <a:rPr lang="zh-CN" altLang="en-US" sz="1800" b="1" cap="none" dirty="0">
                <a:solidFill>
                  <a:srgbClr val="FF3399"/>
                </a:solidFill>
              </a:rPr>
              <a:t>去重</a:t>
            </a:r>
            <a:r>
              <a:rPr lang="en-US" altLang="zh-CN" sz="1800" b="1" cap="none" dirty="0">
                <a:solidFill>
                  <a:srgbClr val="FF3399"/>
                </a:solidFill>
              </a:rPr>
              <a:t>[</a:t>
            </a:r>
            <a:r>
              <a:rPr lang="zh-CN" altLang="en-US" sz="1800" b="1" cap="none" dirty="0">
                <a:solidFill>
                  <a:srgbClr val="FF3399"/>
                </a:solidFill>
              </a:rPr>
              <a:t>解决冗余</a:t>
            </a:r>
            <a:r>
              <a:rPr lang="en-US" altLang="zh-CN" sz="1800" b="1" cap="none" dirty="0">
                <a:solidFill>
                  <a:srgbClr val="FF3399"/>
                </a:solidFill>
              </a:rPr>
              <a:t>]</a:t>
            </a:r>
            <a:r>
              <a:rPr lang="zh-CN" altLang="en-US" sz="1800" b="1" cap="none" dirty="0">
                <a:solidFill>
                  <a:srgbClr val="FF3399"/>
                </a:solidFill>
              </a:rPr>
              <a:t>）三</a:t>
            </a:r>
            <a:r>
              <a:rPr lang="zh-CN" altLang="en-US" sz="1800" b="1" cap="none" dirty="0">
                <a:solidFill>
                  <a:srgbClr val="FF0000"/>
                </a:solidFill>
              </a:rPr>
              <a:t>特征</a:t>
            </a:r>
            <a:r>
              <a:rPr lang="zh-CN" altLang="en-US" sz="1800" b="1" cap="none" dirty="0"/>
              <a:t>：</a:t>
            </a:r>
          </a:p>
          <a:p>
            <a:pPr marL="0" indent="0">
              <a:buNone/>
            </a:pPr>
            <a:r>
              <a:rPr lang="en-US" altLang="zh-CN" sz="1800" b="1" cap="none" dirty="0"/>
              <a:t>1</a:t>
            </a:r>
            <a:r>
              <a:rPr lang="zh-CN" altLang="en-US" sz="1800" b="1" cap="none" dirty="0"/>
              <a:t>、</a:t>
            </a:r>
            <a:r>
              <a:rPr lang="zh-CN" altLang="en-US" sz="1800" b="1" cap="none" dirty="0">
                <a:solidFill>
                  <a:srgbClr val="0000CC"/>
                </a:solidFill>
              </a:rPr>
              <a:t>最优子结构</a:t>
            </a:r>
            <a:r>
              <a:rPr lang="zh-CN" altLang="en-US" sz="1800" b="1" cap="none" dirty="0"/>
              <a:t>：最优解包含其子问题的最优解</a:t>
            </a:r>
          </a:p>
          <a:p>
            <a:pPr marL="0" indent="0">
              <a:buNone/>
            </a:pPr>
            <a:r>
              <a:rPr lang="en-US" altLang="zh-CN" sz="1800" b="1" cap="none" dirty="0"/>
              <a:t>2</a:t>
            </a:r>
            <a:r>
              <a:rPr lang="zh-CN" altLang="en-US" sz="1800" b="1" cap="none" dirty="0"/>
              <a:t>、</a:t>
            </a:r>
            <a:r>
              <a:rPr lang="zh-CN" altLang="en-US" sz="1800" b="1" cap="none" dirty="0">
                <a:solidFill>
                  <a:srgbClr val="0000CC"/>
                </a:solidFill>
              </a:rPr>
              <a:t>重叠子问题</a:t>
            </a:r>
            <a:r>
              <a:rPr lang="zh-CN" altLang="en-US" sz="1800" b="1" cap="none" dirty="0"/>
              <a:t>：中间结果重复</a:t>
            </a:r>
          </a:p>
          <a:p>
            <a:pPr marL="0" indent="0">
              <a:buNone/>
            </a:pPr>
            <a:r>
              <a:rPr lang="en-US" altLang="zh-CN" sz="1800" b="1" cap="none" dirty="0"/>
              <a:t>3</a:t>
            </a:r>
            <a:r>
              <a:rPr lang="zh-CN" altLang="en-US" sz="1800" b="1" cap="none" dirty="0"/>
              <a:t>、</a:t>
            </a:r>
            <a:r>
              <a:rPr lang="zh-CN" altLang="en-US" sz="1800" b="1" cap="none" dirty="0">
                <a:solidFill>
                  <a:srgbClr val="0000CC"/>
                </a:solidFill>
              </a:rPr>
              <a:t>自底向上求解</a:t>
            </a:r>
            <a:r>
              <a:rPr lang="zh-CN" altLang="en-US" sz="1800" b="1" cap="none" dirty="0"/>
              <a:t>：从递归</a:t>
            </a:r>
            <a:r>
              <a:rPr lang="en-US" altLang="zh-CN" sz="1800" b="1" cap="none" dirty="0"/>
              <a:t>[recursion]</a:t>
            </a:r>
            <a:r>
              <a:rPr lang="zh-CN" altLang="en-US" sz="1800" b="1" cap="none" dirty="0"/>
              <a:t>终止条件起，迭代（递推）</a:t>
            </a:r>
            <a:r>
              <a:rPr lang="en-US" altLang="zh-CN" sz="1800" b="1" cap="none" dirty="0"/>
              <a:t>[iteration]</a:t>
            </a:r>
            <a:r>
              <a:rPr lang="zh-CN" altLang="en-US" sz="1800" b="1" cap="none" dirty="0"/>
              <a:t>，存中间结果</a:t>
            </a:r>
          </a:p>
          <a:p>
            <a:pPr marL="0" indent="0">
              <a:buNone/>
            </a:pPr>
            <a:r>
              <a:rPr lang="zh-CN" altLang="en-US" sz="1800" b="1" cap="none" dirty="0"/>
              <a:t>备注：也可使用带备忘录的自顶向下求解方法，从递归运算开始时起，递归，存中间结果</a:t>
            </a:r>
          </a:p>
        </p:txBody>
      </p:sp>
      <p:sp>
        <p:nvSpPr>
          <p:cNvPr id="5" name="文本框 4">
            <a:extLst>
              <a:ext uri="{FF2B5EF4-FFF2-40B4-BE49-F238E27FC236}">
                <a16:creationId xmlns:a16="http://schemas.microsoft.com/office/drawing/2014/main" id="{03D0711F-F1FA-4C4F-B5C4-300685E2156F}"/>
              </a:ext>
            </a:extLst>
          </p:cNvPr>
          <p:cNvSpPr txBox="1"/>
          <p:nvPr/>
        </p:nvSpPr>
        <p:spPr>
          <a:xfrm>
            <a:off x="5767683" y="-61179"/>
            <a:ext cx="6424317" cy="3293209"/>
          </a:xfrm>
          <a:prstGeom prst="rect">
            <a:avLst/>
          </a:prstGeom>
          <a:noFill/>
        </p:spPr>
        <p:txBody>
          <a:bodyPr wrap="square" rtlCol="0">
            <a:spAutoFit/>
          </a:bodyPr>
          <a:lstStyle/>
          <a:p>
            <a:r>
              <a:rPr lang="zh-CN" altLang="en-US" sz="1600" b="1" dirty="0"/>
              <a:t>步骤：</a:t>
            </a:r>
          </a:p>
          <a:p>
            <a:r>
              <a:rPr lang="en-US" altLang="zh-CN" sz="1600" b="1" dirty="0"/>
              <a:t>1 </a:t>
            </a:r>
            <a:r>
              <a:rPr lang="zh-CN" altLang="en-US" sz="1600" b="1" dirty="0">
                <a:solidFill>
                  <a:srgbClr val="FF3399"/>
                </a:solidFill>
              </a:rPr>
              <a:t>寻找最优子结构</a:t>
            </a:r>
            <a:r>
              <a:rPr lang="zh-CN" altLang="en-US" sz="1600" b="1" dirty="0"/>
              <a:t>：</a:t>
            </a:r>
            <a:r>
              <a:rPr lang="en-US" altLang="zh-CN" sz="1600" b="1" dirty="0" err="1">
                <a:solidFill>
                  <a:srgbClr val="339933"/>
                </a:solidFill>
              </a:rPr>
              <a:t>maxSum</a:t>
            </a:r>
            <a:r>
              <a:rPr lang="en-US" altLang="zh-CN" sz="1600" b="1" dirty="0">
                <a:solidFill>
                  <a:srgbClr val="339933"/>
                </a:solidFill>
              </a:rPr>
              <a:t>[</a:t>
            </a:r>
            <a:r>
              <a:rPr lang="en-US" altLang="zh-CN" sz="1600" b="1" dirty="0" err="1">
                <a:solidFill>
                  <a:srgbClr val="339933"/>
                </a:solidFill>
              </a:rPr>
              <a:t>i</a:t>
            </a:r>
            <a:r>
              <a:rPr lang="en-US" altLang="zh-CN" sz="1600" b="1" dirty="0">
                <a:solidFill>
                  <a:srgbClr val="339933"/>
                </a:solidFill>
              </a:rPr>
              <a:t> + 1] = max(a[</a:t>
            </a:r>
            <a:r>
              <a:rPr lang="en-US" altLang="zh-CN" sz="1600" b="1" dirty="0" err="1">
                <a:solidFill>
                  <a:srgbClr val="339933"/>
                </a:solidFill>
              </a:rPr>
              <a:t>i</a:t>
            </a:r>
            <a:r>
              <a:rPr lang="en-US" altLang="zh-CN" sz="1600" b="1" dirty="0">
                <a:solidFill>
                  <a:srgbClr val="339933"/>
                </a:solidFill>
              </a:rPr>
              <a:t> + 1], a[</a:t>
            </a:r>
            <a:r>
              <a:rPr lang="en-US" altLang="zh-CN" sz="1600" b="1" dirty="0" err="1">
                <a:solidFill>
                  <a:srgbClr val="339933"/>
                </a:solidFill>
              </a:rPr>
              <a:t>i</a:t>
            </a:r>
            <a:r>
              <a:rPr lang="en-US" altLang="zh-CN" sz="1600" b="1" dirty="0">
                <a:solidFill>
                  <a:srgbClr val="339933"/>
                </a:solidFill>
              </a:rPr>
              <a:t> + 1] + </a:t>
            </a:r>
            <a:r>
              <a:rPr lang="en-US" altLang="zh-CN" sz="1600" b="1" dirty="0" err="1">
                <a:solidFill>
                  <a:srgbClr val="339933"/>
                </a:solidFill>
              </a:rPr>
              <a:t>maxSum</a:t>
            </a:r>
            <a:r>
              <a:rPr lang="en-US" altLang="zh-CN" sz="1600" b="1" dirty="0">
                <a:solidFill>
                  <a:srgbClr val="339933"/>
                </a:solidFill>
              </a:rPr>
              <a:t>[</a:t>
            </a:r>
            <a:r>
              <a:rPr lang="en-US" altLang="zh-CN" sz="1600" b="1" dirty="0" err="1">
                <a:solidFill>
                  <a:srgbClr val="339933"/>
                </a:solidFill>
              </a:rPr>
              <a:t>i</a:t>
            </a:r>
            <a:r>
              <a:rPr lang="en-US" altLang="zh-CN" sz="1600" b="1" dirty="0">
                <a:solidFill>
                  <a:srgbClr val="339933"/>
                </a:solidFill>
              </a:rPr>
              <a:t>])</a:t>
            </a:r>
            <a:r>
              <a:rPr lang="en-US" altLang="zh-CN" sz="1600" b="1" dirty="0"/>
              <a:t>;</a:t>
            </a:r>
          </a:p>
          <a:p>
            <a:r>
              <a:rPr lang="en-US" altLang="zh-CN" sz="1600" b="1" dirty="0" err="1"/>
              <a:t>maxSum</a:t>
            </a:r>
            <a:r>
              <a:rPr lang="en-US" altLang="zh-CN" sz="1600" b="1" dirty="0"/>
              <a:t>[</a:t>
            </a:r>
            <a:r>
              <a:rPr lang="en-US" altLang="zh-CN" sz="1600" b="1" dirty="0" err="1"/>
              <a:t>i</a:t>
            </a:r>
            <a:r>
              <a:rPr lang="en-US" altLang="zh-CN" sz="1600" b="1" dirty="0"/>
              <a:t> + 1]</a:t>
            </a:r>
            <a:r>
              <a:rPr lang="zh-CN" altLang="en-US" sz="1600" b="1" dirty="0"/>
              <a:t>表示以</a:t>
            </a:r>
            <a:r>
              <a:rPr lang="en-US" altLang="zh-CN" sz="1600" b="1" dirty="0"/>
              <a:t>a[</a:t>
            </a:r>
            <a:r>
              <a:rPr lang="en-US" altLang="zh-CN" sz="1600" b="1" dirty="0" err="1"/>
              <a:t>i</a:t>
            </a:r>
            <a:r>
              <a:rPr lang="en-US" altLang="zh-CN" sz="1600" b="1" dirty="0"/>
              <a:t> + 1]</a:t>
            </a:r>
            <a:r>
              <a:rPr lang="zh-CN" altLang="en-US" sz="1600" b="1" dirty="0"/>
              <a:t>元素结尾的连续子序列和的最大值。</a:t>
            </a:r>
            <a:endParaRPr lang="en-US" altLang="zh-CN" sz="1600" b="1" dirty="0"/>
          </a:p>
          <a:p>
            <a:r>
              <a:rPr lang="zh-CN" altLang="en-US" sz="1600" b="1" dirty="0"/>
              <a:t>如果</a:t>
            </a:r>
            <a:r>
              <a:rPr lang="en-US" altLang="zh-CN" sz="1600" b="1" dirty="0" err="1"/>
              <a:t>maxSum</a:t>
            </a:r>
            <a:r>
              <a:rPr lang="en-US" altLang="zh-CN" sz="1600" b="1" dirty="0"/>
              <a:t>[</a:t>
            </a:r>
            <a:r>
              <a:rPr lang="en-US" altLang="zh-CN" sz="1600" b="1" dirty="0" err="1"/>
              <a:t>i</a:t>
            </a:r>
            <a:r>
              <a:rPr lang="en-US" altLang="zh-CN" sz="1600" b="1" dirty="0"/>
              <a:t>]</a:t>
            </a:r>
            <a:r>
              <a:rPr lang="zh-CN" altLang="en-US" sz="1600" b="1" dirty="0"/>
              <a:t>小于等于</a:t>
            </a:r>
            <a:r>
              <a:rPr lang="en-US" altLang="zh-CN" sz="1600" b="1" dirty="0"/>
              <a:t>0</a:t>
            </a:r>
            <a:r>
              <a:rPr lang="zh-CN" altLang="en-US" sz="1600" b="1" dirty="0"/>
              <a:t>，则</a:t>
            </a:r>
            <a:r>
              <a:rPr lang="en-US" altLang="zh-CN" sz="1600" b="1" dirty="0" err="1"/>
              <a:t>maxSum</a:t>
            </a:r>
            <a:r>
              <a:rPr lang="en-US" altLang="zh-CN" sz="1600" b="1" dirty="0"/>
              <a:t>[i+1]</a:t>
            </a:r>
            <a:r>
              <a:rPr lang="zh-CN" altLang="en-US" sz="1600" b="1" dirty="0"/>
              <a:t>就是</a:t>
            </a:r>
            <a:r>
              <a:rPr lang="en-US" altLang="zh-CN" sz="1600" b="1" dirty="0"/>
              <a:t>a[i+1]</a:t>
            </a:r>
            <a:r>
              <a:rPr lang="zh-CN" altLang="en-US" sz="1600" b="1" dirty="0"/>
              <a:t>本身。因为</a:t>
            </a:r>
            <a:r>
              <a:rPr lang="en-US" altLang="zh-CN" sz="1600" b="1" dirty="0" err="1"/>
              <a:t>maxSum</a:t>
            </a:r>
            <a:r>
              <a:rPr lang="en-US" altLang="zh-CN" sz="1600" b="1" dirty="0"/>
              <a:t>[i+1]</a:t>
            </a:r>
            <a:r>
              <a:rPr lang="zh-CN" altLang="en-US" sz="1600" b="1" dirty="0"/>
              <a:t>要求必须是以</a:t>
            </a:r>
            <a:r>
              <a:rPr lang="en-US" altLang="zh-CN" sz="1600" b="1" dirty="0"/>
              <a:t>a[i+1]</a:t>
            </a:r>
            <a:r>
              <a:rPr lang="zh-CN" altLang="en-US" sz="1600" b="1" dirty="0"/>
              <a:t>元素结尾，所以，</a:t>
            </a:r>
            <a:r>
              <a:rPr lang="en-US" altLang="zh-CN" sz="1600" b="1" dirty="0" err="1"/>
              <a:t>maxSum</a:t>
            </a:r>
            <a:r>
              <a:rPr lang="en-US" altLang="zh-CN" sz="1600" b="1" dirty="0"/>
              <a:t>[</a:t>
            </a:r>
            <a:r>
              <a:rPr lang="en-US" altLang="zh-CN" sz="1600" b="1" dirty="0" err="1"/>
              <a:t>i</a:t>
            </a:r>
            <a:r>
              <a:rPr lang="en-US" altLang="zh-CN" sz="1600" b="1" dirty="0"/>
              <a:t>]</a:t>
            </a:r>
            <a:r>
              <a:rPr lang="zh-CN" altLang="en-US" sz="1600" b="1" dirty="0"/>
              <a:t>为负数和</a:t>
            </a:r>
            <a:r>
              <a:rPr lang="en-US" altLang="zh-CN" sz="1600" b="1" dirty="0"/>
              <a:t>0</a:t>
            </a:r>
            <a:r>
              <a:rPr lang="zh-CN" altLang="en-US" sz="1600" b="1" dirty="0"/>
              <a:t>，对于区间变大没有贡献，必须舍弃。</a:t>
            </a:r>
            <a:endParaRPr lang="en-US" altLang="zh-CN" sz="1600" b="1" dirty="0"/>
          </a:p>
          <a:p>
            <a:r>
              <a:rPr lang="en-US" altLang="zh-CN" sz="1600" b="1" dirty="0"/>
              <a:t>2 </a:t>
            </a:r>
            <a:r>
              <a:rPr lang="zh-CN" altLang="en-US" sz="1600" b="1" dirty="0"/>
              <a:t>全局最大和初始值：</a:t>
            </a:r>
            <a:r>
              <a:rPr lang="en-US" altLang="zh-CN" sz="1600" b="1" dirty="0" err="1"/>
              <a:t>maxSum</a:t>
            </a:r>
            <a:r>
              <a:rPr lang="en-US" altLang="zh-CN" sz="1600" b="1" dirty="0"/>
              <a:t> = a[0];</a:t>
            </a:r>
          </a:p>
          <a:p>
            <a:r>
              <a:rPr lang="en-US" altLang="zh-CN" sz="1600" b="1" dirty="0"/>
              <a:t>3 </a:t>
            </a:r>
            <a:r>
              <a:rPr lang="zh-CN" altLang="en-US" sz="1600" b="1" dirty="0"/>
              <a:t>当前最大和初始值：</a:t>
            </a:r>
            <a:r>
              <a:rPr lang="en-US" altLang="zh-CN" sz="1600" b="1" dirty="0" err="1"/>
              <a:t>currentMax</a:t>
            </a:r>
            <a:r>
              <a:rPr lang="en-US" altLang="zh-CN" sz="1600" b="1" dirty="0"/>
              <a:t> = a[0];//</a:t>
            </a:r>
            <a:r>
              <a:rPr lang="zh-CN" altLang="en-US" sz="1600" b="1" dirty="0"/>
              <a:t>相当于中间变量</a:t>
            </a:r>
          </a:p>
          <a:p>
            <a:r>
              <a:rPr lang="en-US" altLang="zh-CN" sz="1600" b="1" dirty="0"/>
              <a:t>4 </a:t>
            </a:r>
            <a:r>
              <a:rPr lang="en-US" altLang="zh-CN" sz="1600" b="1" dirty="0" err="1"/>
              <a:t>i</a:t>
            </a:r>
            <a:r>
              <a:rPr lang="zh-CN" altLang="en-US" sz="1600" b="1" dirty="0"/>
              <a:t>初始值为</a:t>
            </a:r>
            <a:r>
              <a:rPr lang="en-US" altLang="zh-CN" sz="1600" b="1" dirty="0"/>
              <a:t>0</a:t>
            </a:r>
            <a:r>
              <a:rPr lang="zh-CN" altLang="en-US" sz="1600" b="1" dirty="0"/>
              <a:t>，从</a:t>
            </a:r>
            <a:r>
              <a:rPr lang="en-US" altLang="zh-CN" sz="1600" b="1" dirty="0"/>
              <a:t>a[1]</a:t>
            </a:r>
            <a:r>
              <a:rPr lang="zh-CN" altLang="en-US" sz="1600" b="1" dirty="0"/>
              <a:t>起，在不越界的情况下，依次执行如下操作：</a:t>
            </a:r>
          </a:p>
          <a:p>
            <a:r>
              <a:rPr lang="zh-CN" altLang="en-US" sz="1600" b="1" dirty="0"/>
              <a:t>  </a:t>
            </a:r>
            <a:r>
              <a:rPr lang="en-US" altLang="zh-CN" sz="1600" b="1" dirty="0"/>
              <a:t>4.1 </a:t>
            </a:r>
            <a:r>
              <a:rPr lang="zh-CN" altLang="en-US" sz="1600" b="1" dirty="0">
                <a:solidFill>
                  <a:srgbClr val="FF3399"/>
                </a:solidFill>
              </a:rPr>
              <a:t>将</a:t>
            </a:r>
            <a:r>
              <a:rPr lang="en-US" altLang="zh-CN" sz="1600" b="1" dirty="0">
                <a:solidFill>
                  <a:srgbClr val="339933"/>
                </a:solidFill>
              </a:rPr>
              <a:t>a[</a:t>
            </a:r>
            <a:r>
              <a:rPr lang="en-US" altLang="zh-CN" sz="1600" b="1" dirty="0" err="1">
                <a:solidFill>
                  <a:srgbClr val="339933"/>
                </a:solidFill>
              </a:rPr>
              <a:t>i</a:t>
            </a:r>
            <a:r>
              <a:rPr lang="en-US" altLang="zh-CN" sz="1600" b="1" dirty="0">
                <a:solidFill>
                  <a:srgbClr val="339933"/>
                </a:solidFill>
              </a:rPr>
              <a:t> + 1]</a:t>
            </a:r>
            <a:r>
              <a:rPr lang="zh-CN" altLang="en-US" sz="1600" b="1" dirty="0">
                <a:solidFill>
                  <a:srgbClr val="FF3399"/>
                </a:solidFill>
              </a:rPr>
              <a:t>与</a:t>
            </a:r>
            <a:r>
              <a:rPr lang="en-US" altLang="zh-CN" sz="1600" b="1" dirty="0" err="1">
                <a:solidFill>
                  <a:srgbClr val="339933"/>
                </a:solidFill>
              </a:rPr>
              <a:t>currentMax</a:t>
            </a:r>
            <a:r>
              <a:rPr lang="zh-CN" altLang="en-US" sz="1600" b="1" dirty="0">
                <a:solidFill>
                  <a:srgbClr val="FF3399"/>
                </a:solidFill>
              </a:rPr>
              <a:t>之间的较大者，赋值给</a:t>
            </a:r>
            <a:r>
              <a:rPr lang="en-US" altLang="zh-CN" sz="1600" b="1" dirty="0" err="1">
                <a:solidFill>
                  <a:srgbClr val="FF3399"/>
                </a:solidFill>
              </a:rPr>
              <a:t>currentMax</a:t>
            </a:r>
            <a:endParaRPr lang="en-US" altLang="zh-CN" sz="1600" b="1" dirty="0">
              <a:solidFill>
                <a:srgbClr val="FF3399"/>
              </a:solidFill>
            </a:endParaRPr>
          </a:p>
          <a:p>
            <a:r>
              <a:rPr lang="en-US" altLang="zh-CN" sz="1600" b="1" dirty="0"/>
              <a:t>  4.2 </a:t>
            </a:r>
            <a:r>
              <a:rPr lang="zh-CN" altLang="en-US" sz="1600" b="1" dirty="0">
                <a:solidFill>
                  <a:srgbClr val="FF3399"/>
                </a:solidFill>
              </a:rPr>
              <a:t>将</a:t>
            </a:r>
            <a:r>
              <a:rPr lang="en-US" altLang="zh-CN" sz="1600" b="1" dirty="0" err="1">
                <a:solidFill>
                  <a:srgbClr val="339933"/>
                </a:solidFill>
              </a:rPr>
              <a:t>currentMax</a:t>
            </a:r>
            <a:r>
              <a:rPr lang="zh-CN" altLang="en-US" sz="1600" b="1" dirty="0">
                <a:solidFill>
                  <a:srgbClr val="FF3399"/>
                </a:solidFill>
              </a:rPr>
              <a:t>与</a:t>
            </a:r>
            <a:r>
              <a:rPr lang="en-US" altLang="zh-CN" sz="1600" b="1" dirty="0" err="1">
                <a:solidFill>
                  <a:srgbClr val="339933"/>
                </a:solidFill>
              </a:rPr>
              <a:t>maxSum</a:t>
            </a:r>
            <a:r>
              <a:rPr lang="zh-CN" altLang="en-US" sz="1600" b="1" dirty="0">
                <a:solidFill>
                  <a:srgbClr val="FF3399"/>
                </a:solidFill>
              </a:rPr>
              <a:t>之间的较大者，赋值给</a:t>
            </a:r>
            <a:r>
              <a:rPr lang="en-US" altLang="zh-CN" sz="1600" b="1" dirty="0" err="1">
                <a:solidFill>
                  <a:srgbClr val="FF3399"/>
                </a:solidFill>
              </a:rPr>
              <a:t>maxSum</a:t>
            </a:r>
            <a:endParaRPr lang="en-US" altLang="zh-CN" sz="1600" b="1" dirty="0">
              <a:solidFill>
                <a:srgbClr val="FF3399"/>
              </a:solidFill>
            </a:endParaRPr>
          </a:p>
          <a:p>
            <a:r>
              <a:rPr lang="en-US" altLang="zh-CN" sz="1600" b="1" dirty="0"/>
              <a:t>5  </a:t>
            </a:r>
            <a:r>
              <a:rPr lang="zh-CN" altLang="en-US" sz="1600" b="1" dirty="0">
                <a:solidFill>
                  <a:srgbClr val="FF3399"/>
                </a:solidFill>
              </a:rPr>
              <a:t>返回全局最大和</a:t>
            </a:r>
            <a:endParaRPr lang="en-US" altLang="zh-CN" sz="1600" b="1" dirty="0">
              <a:solidFill>
                <a:srgbClr val="FF3399"/>
              </a:solidFill>
            </a:endParaRPr>
          </a:p>
        </p:txBody>
      </p:sp>
      <p:pic>
        <p:nvPicPr>
          <p:cNvPr id="7" name="图片 6">
            <a:extLst>
              <a:ext uri="{FF2B5EF4-FFF2-40B4-BE49-F238E27FC236}">
                <a16:creationId xmlns:a16="http://schemas.microsoft.com/office/drawing/2014/main" id="{173CC6AD-D803-474E-B230-CA4D1502ED91}"/>
              </a:ext>
            </a:extLst>
          </p:cNvPr>
          <p:cNvPicPr>
            <a:picLocks noChangeAspect="1"/>
          </p:cNvPicPr>
          <p:nvPr/>
        </p:nvPicPr>
        <p:blipFill>
          <a:blip r:embed="rId2"/>
          <a:stretch>
            <a:fillRect/>
          </a:stretch>
        </p:blipFill>
        <p:spPr>
          <a:xfrm>
            <a:off x="6635191" y="3184504"/>
            <a:ext cx="5107356" cy="3631294"/>
          </a:xfrm>
          <a:prstGeom prst="rect">
            <a:avLst/>
          </a:prstGeom>
        </p:spPr>
      </p:pic>
    </p:spTree>
    <p:extLst>
      <p:ext uri="{BB962C8B-B14F-4D97-AF65-F5344CB8AC3E}">
        <p14:creationId xmlns:p14="http://schemas.microsoft.com/office/powerpoint/2010/main" val="3784325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A8305-0062-4575-AF52-7EC6C4FB7B6E}"/>
              </a:ext>
            </a:extLst>
          </p:cNvPr>
          <p:cNvSpPr>
            <a:spLocks noGrp="1"/>
          </p:cNvSpPr>
          <p:nvPr>
            <p:ph type="title"/>
          </p:nvPr>
        </p:nvSpPr>
        <p:spPr>
          <a:xfrm>
            <a:off x="913774" y="0"/>
            <a:ext cx="10364451" cy="1596177"/>
          </a:xfrm>
        </p:spPr>
        <p:txBody>
          <a:bodyPr/>
          <a:lstStyle/>
          <a:p>
            <a:r>
              <a:rPr lang="zh-CN" altLang="en-US" b="1"/>
              <a:t>大纲</a:t>
            </a:r>
          </a:p>
        </p:txBody>
      </p:sp>
      <p:sp>
        <p:nvSpPr>
          <p:cNvPr id="3" name="内容占位符 2">
            <a:extLst>
              <a:ext uri="{FF2B5EF4-FFF2-40B4-BE49-F238E27FC236}">
                <a16:creationId xmlns:a16="http://schemas.microsoft.com/office/drawing/2014/main" id="{20363EA3-B71F-48AC-BAB6-33BA77C53EE4}"/>
              </a:ext>
            </a:extLst>
          </p:cNvPr>
          <p:cNvSpPr>
            <a:spLocks noGrp="1"/>
          </p:cNvSpPr>
          <p:nvPr>
            <p:ph sz="quarter" idx="13"/>
          </p:nvPr>
        </p:nvSpPr>
        <p:spPr>
          <a:xfrm>
            <a:off x="1068519" y="1860655"/>
            <a:ext cx="10363826" cy="3878963"/>
          </a:xfrm>
        </p:spPr>
        <p:txBody>
          <a:bodyPr>
            <a:noAutofit/>
          </a:bodyPr>
          <a:lstStyle/>
          <a:p>
            <a:r>
              <a:rPr lang="zh-CN" altLang="en-US" sz="2800" b="1"/>
              <a:t>递归</a:t>
            </a:r>
            <a:endParaRPr lang="en-US" altLang="zh-CN" sz="2800" b="1"/>
          </a:p>
          <a:p>
            <a:r>
              <a:rPr lang="zh-CN" altLang="en-US" sz="2800" b="1"/>
              <a:t>分治</a:t>
            </a:r>
            <a:endParaRPr lang="en-US" altLang="zh-CN" sz="2800" b="1"/>
          </a:p>
          <a:p>
            <a:r>
              <a:rPr lang="zh-CN" altLang="en-US" sz="2800" b="1"/>
              <a:t>真题解析</a:t>
            </a:r>
          </a:p>
        </p:txBody>
      </p:sp>
    </p:spTree>
    <p:extLst>
      <p:ext uri="{BB962C8B-B14F-4D97-AF65-F5344CB8AC3E}">
        <p14:creationId xmlns:p14="http://schemas.microsoft.com/office/powerpoint/2010/main" val="73462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42230" y="0"/>
            <a:ext cx="4023360" cy="1066800"/>
          </a:xfrm>
        </p:spPr>
        <p:txBody>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96321" y="749307"/>
            <a:ext cx="5641771" cy="5679628"/>
          </a:xfrm>
        </p:spPr>
        <p:txBody>
          <a:bodyPr/>
          <a:lstStyle/>
          <a:p>
            <a:r>
              <a:rPr lang="en-US" altLang="zh-CN" sz="2400" b="1" cap="none"/>
              <a:t>240. Search a 2D Matrix II</a:t>
            </a:r>
            <a:endParaRPr lang="zh-CN" altLang="en-US" cap="none"/>
          </a:p>
        </p:txBody>
      </p:sp>
      <p:pic>
        <p:nvPicPr>
          <p:cNvPr id="4" name="图片 3">
            <a:extLst>
              <a:ext uri="{FF2B5EF4-FFF2-40B4-BE49-F238E27FC236}">
                <a16:creationId xmlns:a16="http://schemas.microsoft.com/office/drawing/2014/main" id="{A0364FD6-104E-4B7C-BE55-A9E7C59267D6}"/>
              </a:ext>
            </a:extLst>
          </p:cNvPr>
          <p:cNvPicPr>
            <a:picLocks noChangeAspect="1"/>
          </p:cNvPicPr>
          <p:nvPr/>
        </p:nvPicPr>
        <p:blipFill>
          <a:blip r:embed="rId2"/>
          <a:stretch>
            <a:fillRect/>
          </a:stretch>
        </p:blipFill>
        <p:spPr>
          <a:xfrm>
            <a:off x="1399200" y="1244664"/>
            <a:ext cx="9393600" cy="5006407"/>
          </a:xfrm>
          <a:prstGeom prst="rect">
            <a:avLst/>
          </a:prstGeom>
        </p:spPr>
      </p:pic>
    </p:spTree>
    <p:extLst>
      <p:ext uri="{BB962C8B-B14F-4D97-AF65-F5344CB8AC3E}">
        <p14:creationId xmlns:p14="http://schemas.microsoft.com/office/powerpoint/2010/main" val="2089356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1066800"/>
          </a:xfrm>
        </p:spPr>
        <p:txBody>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96320" y="749306"/>
            <a:ext cx="11995679" cy="6108693"/>
          </a:xfrm>
        </p:spPr>
        <p:txBody>
          <a:bodyPr/>
          <a:lstStyle/>
          <a:p>
            <a:r>
              <a:rPr lang="en-US" altLang="zh-CN" sz="2400" b="1" cap="none"/>
              <a:t>240. Search a 2D Matrix II</a:t>
            </a:r>
            <a:endParaRPr lang="zh-CN" altLang="en-US" sz="2400" cap="none"/>
          </a:p>
          <a:p>
            <a:pPr marL="0" indent="0">
              <a:buNone/>
            </a:pPr>
            <a:r>
              <a:rPr lang="zh-CN" altLang="en-US" b="1" cap="none"/>
              <a:t>解析：</a:t>
            </a:r>
            <a:endParaRPr lang="en-US" altLang="zh-CN" b="1" cap="none"/>
          </a:p>
          <a:p>
            <a:pPr marL="0" indent="0">
              <a:buNone/>
            </a:pPr>
            <a:r>
              <a:rPr lang="zh-CN" altLang="en-US" b="1" cap="none"/>
              <a:t>备注：</a:t>
            </a:r>
            <a:r>
              <a:rPr lang="zh-CN" altLang="en-US" b="1" cap="none">
                <a:solidFill>
                  <a:srgbClr val="0000CC"/>
                </a:solidFill>
              </a:rPr>
              <a:t>并非从左上到右下严格递增，所以，</a:t>
            </a:r>
            <a:r>
              <a:rPr lang="zh-CN" altLang="en-US" b="1" cap="none">
                <a:solidFill>
                  <a:srgbClr val="339933"/>
                </a:solidFill>
              </a:rPr>
              <a:t>二分搜索法</a:t>
            </a:r>
            <a:r>
              <a:rPr lang="zh-CN" altLang="en-US" b="1" cap="none">
                <a:solidFill>
                  <a:srgbClr val="FF0066"/>
                </a:solidFill>
              </a:rPr>
              <a:t>不是</a:t>
            </a:r>
            <a:r>
              <a:rPr lang="zh-CN" altLang="en-US" b="1" cap="none">
                <a:solidFill>
                  <a:srgbClr val="0000CC"/>
                </a:solidFill>
              </a:rPr>
              <a:t>好的解法</a:t>
            </a:r>
            <a:r>
              <a:rPr lang="zh-CN" altLang="en-US" b="1" cap="none"/>
              <a:t>。</a:t>
            </a:r>
          </a:p>
          <a:p>
            <a:pPr marL="0" indent="0">
              <a:buNone/>
            </a:pPr>
            <a:r>
              <a:rPr lang="zh-CN" altLang="en-US" b="1" cap="none"/>
              <a:t>方法一：</a:t>
            </a:r>
            <a:r>
              <a:rPr lang="zh-CN" altLang="en-US" b="1" cap="none">
                <a:solidFill>
                  <a:srgbClr val="0000CC"/>
                </a:solidFill>
              </a:rPr>
              <a:t>分治法</a:t>
            </a:r>
            <a:r>
              <a:rPr lang="en-US" altLang="zh-CN" b="1" cap="none"/>
              <a:t>(</a:t>
            </a:r>
            <a:r>
              <a:rPr lang="zh-CN" altLang="en-US" b="1" cap="none"/>
              <a:t>时间复杂度</a:t>
            </a:r>
            <a:r>
              <a:rPr lang="en-US" altLang="zh-CN" b="1" cap="none"/>
              <a:t>O(nlogn)</a:t>
            </a:r>
            <a:r>
              <a:rPr lang="zh-CN" altLang="en-US" b="1" cap="none"/>
              <a:t>，空间复杂度</a:t>
            </a:r>
            <a:r>
              <a:rPr lang="en-US" altLang="zh-CN" b="1" cap="none"/>
              <a:t>O(logn))</a:t>
            </a:r>
          </a:p>
          <a:p>
            <a:pPr marL="0" indent="0">
              <a:buNone/>
            </a:pPr>
            <a:r>
              <a:rPr lang="en-US" altLang="zh-CN" b="1" cap="none"/>
              <a:t>1 </a:t>
            </a:r>
            <a:r>
              <a:rPr lang="zh-CN" altLang="en-US" b="1" cap="none"/>
              <a:t>将矩阵</a:t>
            </a:r>
            <a:r>
              <a:rPr lang="zh-CN" altLang="en-US" b="1" cap="none">
                <a:solidFill>
                  <a:srgbClr val="FF0066"/>
                </a:solidFill>
              </a:rPr>
              <a:t>按中心点分为</a:t>
            </a:r>
            <a:r>
              <a:rPr lang="en-US" altLang="zh-CN" b="1" cap="none">
                <a:solidFill>
                  <a:srgbClr val="FF0066"/>
                </a:solidFill>
              </a:rPr>
              <a:t>4</a:t>
            </a:r>
            <a:r>
              <a:rPr lang="zh-CN" altLang="en-US" b="1" cap="none">
                <a:solidFill>
                  <a:srgbClr val="FF0066"/>
                </a:solidFill>
              </a:rPr>
              <a:t>块区域</a:t>
            </a:r>
            <a:r>
              <a:rPr lang="zh-CN" altLang="en-US" b="1" cap="none"/>
              <a:t>。</a:t>
            </a:r>
          </a:p>
          <a:p>
            <a:pPr marL="0" indent="0">
              <a:buNone/>
            </a:pPr>
            <a:r>
              <a:rPr lang="en-US" altLang="zh-CN" b="1" cap="none"/>
              <a:t>2 </a:t>
            </a:r>
            <a:r>
              <a:rPr lang="zh-CN" altLang="en-US" b="1" cap="none"/>
              <a:t>目标值</a:t>
            </a:r>
            <a:r>
              <a:rPr lang="en-US" altLang="zh-CN" b="1" cap="none"/>
              <a:t>targetValue</a:t>
            </a:r>
            <a:r>
              <a:rPr lang="zh-CN" altLang="en-US" b="1" cap="none"/>
              <a:t>与中心点值</a:t>
            </a:r>
            <a:r>
              <a:rPr lang="en-US" altLang="zh-CN" b="1" cap="none"/>
              <a:t>centerValue</a:t>
            </a:r>
            <a:r>
              <a:rPr lang="zh-CN" altLang="en-US" b="1" cap="none"/>
              <a:t>进行比较</a:t>
            </a:r>
          </a:p>
          <a:p>
            <a:pPr marL="0" indent="0">
              <a:buNone/>
            </a:pPr>
            <a:r>
              <a:rPr lang="zh-CN" altLang="en-US" b="1" cap="none"/>
              <a:t>  </a:t>
            </a:r>
            <a:r>
              <a:rPr lang="en-US" altLang="zh-CN" b="1" cap="none"/>
              <a:t>2.1 </a:t>
            </a:r>
            <a:r>
              <a:rPr lang="en-US" altLang="zh-CN" b="1" cap="none">
                <a:solidFill>
                  <a:srgbClr val="339933"/>
                </a:solidFill>
              </a:rPr>
              <a:t>targetValue</a:t>
            </a:r>
            <a:r>
              <a:rPr lang="zh-CN" altLang="en-US" b="1" cap="none">
                <a:solidFill>
                  <a:srgbClr val="339933"/>
                </a:solidFill>
              </a:rPr>
              <a:t>与</a:t>
            </a:r>
            <a:r>
              <a:rPr lang="en-US" altLang="zh-CN" b="1" cap="none">
                <a:solidFill>
                  <a:srgbClr val="339933"/>
                </a:solidFill>
              </a:rPr>
              <a:t>centerValue</a:t>
            </a:r>
            <a:r>
              <a:rPr lang="zh-CN" altLang="en-US" b="1" cap="none">
                <a:solidFill>
                  <a:srgbClr val="339933"/>
                </a:solidFill>
              </a:rPr>
              <a:t>相等</a:t>
            </a:r>
            <a:r>
              <a:rPr lang="zh-CN" altLang="en-US" b="1" cap="none"/>
              <a:t>，则</a:t>
            </a:r>
            <a:r>
              <a:rPr lang="zh-CN" altLang="en-US" b="1" cap="none">
                <a:solidFill>
                  <a:srgbClr val="FF0066"/>
                </a:solidFill>
              </a:rPr>
              <a:t>返回</a:t>
            </a:r>
            <a:r>
              <a:rPr lang="en-US" altLang="zh-CN" b="1" cap="none">
                <a:solidFill>
                  <a:srgbClr val="FF0066"/>
                </a:solidFill>
              </a:rPr>
              <a:t>true</a:t>
            </a:r>
          </a:p>
          <a:p>
            <a:pPr marL="0" indent="0">
              <a:buNone/>
            </a:pPr>
            <a:r>
              <a:rPr lang="en-US" altLang="zh-CN" b="1" cap="none"/>
              <a:t>  2.2 </a:t>
            </a:r>
            <a:r>
              <a:rPr lang="en-US" altLang="zh-CN" b="1" cap="none">
                <a:solidFill>
                  <a:srgbClr val="339933"/>
                </a:solidFill>
              </a:rPr>
              <a:t>targetValue &gt; centerValue</a:t>
            </a:r>
            <a:r>
              <a:rPr lang="zh-CN" altLang="en-US" b="1" cap="none"/>
              <a:t>，则</a:t>
            </a:r>
            <a:r>
              <a:rPr lang="zh-CN" altLang="en-US" b="1" cap="none">
                <a:solidFill>
                  <a:srgbClr val="FF0066"/>
                </a:solidFill>
              </a:rPr>
              <a:t>舍弃左上角一块区域，在剩余三块区域中查找</a:t>
            </a:r>
          </a:p>
          <a:p>
            <a:pPr marL="0" indent="0">
              <a:buNone/>
            </a:pPr>
            <a:r>
              <a:rPr lang="zh-CN" altLang="en-US" b="1" cap="none"/>
              <a:t>  </a:t>
            </a:r>
            <a:r>
              <a:rPr lang="en-US" altLang="zh-CN" b="1" cap="none"/>
              <a:t>2.3 </a:t>
            </a:r>
            <a:r>
              <a:rPr lang="en-US" altLang="zh-CN" b="1" cap="none">
                <a:solidFill>
                  <a:srgbClr val="339933"/>
                </a:solidFill>
              </a:rPr>
              <a:t>targetValue &lt; centerValue</a:t>
            </a:r>
            <a:r>
              <a:rPr lang="zh-CN" altLang="en-US" b="1" cap="none"/>
              <a:t>，则</a:t>
            </a:r>
            <a:r>
              <a:rPr lang="zh-CN" altLang="en-US" b="1" cap="none">
                <a:solidFill>
                  <a:srgbClr val="FF0066"/>
                </a:solidFill>
              </a:rPr>
              <a:t>舍弃右下角一块区域，在剩余三块区域中查找</a:t>
            </a:r>
          </a:p>
          <a:p>
            <a:pPr marL="0" indent="0">
              <a:buNone/>
            </a:pPr>
            <a:r>
              <a:rPr lang="zh-CN" altLang="en-US" b="1" cap="none">
                <a:solidFill>
                  <a:srgbClr val="0000CC"/>
                </a:solidFill>
              </a:rPr>
              <a:t>由于每次搜索，只是减少了四分之一块区域，所以，</a:t>
            </a:r>
            <a:r>
              <a:rPr lang="zh-CN" altLang="en-US" b="1" cap="none">
                <a:solidFill>
                  <a:srgbClr val="339933"/>
                </a:solidFill>
              </a:rPr>
              <a:t>该方法</a:t>
            </a:r>
            <a:r>
              <a:rPr lang="zh-CN" altLang="en-US" b="1" cap="none">
                <a:solidFill>
                  <a:srgbClr val="FF3399"/>
                </a:solidFill>
              </a:rPr>
              <a:t>也不是</a:t>
            </a:r>
            <a:r>
              <a:rPr lang="zh-CN" altLang="en-US" b="1" cap="none">
                <a:solidFill>
                  <a:srgbClr val="0000CC"/>
                </a:solidFill>
              </a:rPr>
              <a:t>好的解法。</a:t>
            </a:r>
            <a:endParaRPr lang="en-US" altLang="zh-CN" b="1" cap="none">
              <a:solidFill>
                <a:srgbClr val="0000CC"/>
              </a:solidFill>
            </a:endParaRPr>
          </a:p>
          <a:p>
            <a:pPr marL="0" indent="0">
              <a:buNone/>
            </a:pPr>
            <a:endParaRPr lang="en-US" altLang="zh-CN" b="1" cap="none"/>
          </a:p>
        </p:txBody>
      </p:sp>
    </p:spTree>
    <p:extLst>
      <p:ext uri="{BB962C8B-B14F-4D97-AF65-F5344CB8AC3E}">
        <p14:creationId xmlns:p14="http://schemas.microsoft.com/office/powerpoint/2010/main" val="1893553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1066800"/>
          </a:xfrm>
        </p:spPr>
        <p:txBody>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96320" y="749306"/>
            <a:ext cx="6274818" cy="6108693"/>
          </a:xfrm>
        </p:spPr>
        <p:txBody>
          <a:bodyPr/>
          <a:lstStyle/>
          <a:p>
            <a:r>
              <a:rPr lang="en-US" altLang="zh-CN" sz="2400" b="1" cap="none"/>
              <a:t>240. Search a 2D Matrix II</a:t>
            </a:r>
            <a:endParaRPr lang="zh-CN" altLang="en-US" sz="2400" cap="none"/>
          </a:p>
          <a:p>
            <a:pPr marL="0" indent="0">
              <a:buNone/>
            </a:pPr>
            <a:r>
              <a:rPr lang="zh-CN" altLang="en-US" b="1" cap="none"/>
              <a:t>解析：</a:t>
            </a:r>
            <a:endParaRPr lang="en-US" altLang="zh-CN" b="1" cap="none"/>
          </a:p>
          <a:p>
            <a:pPr marL="0" indent="0">
              <a:buNone/>
            </a:pPr>
            <a:r>
              <a:rPr lang="zh-CN" altLang="en-US" b="1" cap="none"/>
              <a:t>方法二：</a:t>
            </a:r>
            <a:r>
              <a:rPr lang="zh-CN" altLang="en-US" b="1" cap="none">
                <a:solidFill>
                  <a:srgbClr val="0000CC"/>
                </a:solidFill>
              </a:rPr>
              <a:t>搜索空间缩减法</a:t>
            </a:r>
            <a:r>
              <a:rPr lang="en-US" altLang="zh-CN" b="1" cap="none"/>
              <a:t>(</a:t>
            </a:r>
            <a:r>
              <a:rPr lang="zh-CN" altLang="en-US" b="1" cap="none"/>
              <a:t>时间复杂度</a:t>
            </a:r>
            <a:r>
              <a:rPr lang="en-US" altLang="zh-CN" b="1" cap="none"/>
              <a:t>O(n + m)</a:t>
            </a:r>
            <a:r>
              <a:rPr lang="zh-CN" altLang="en-US" b="1" cap="none"/>
              <a:t>，空间复杂度</a:t>
            </a:r>
            <a:r>
              <a:rPr lang="en-US" altLang="zh-CN" b="1" cap="none"/>
              <a:t>O(1))</a:t>
            </a:r>
          </a:p>
          <a:p>
            <a:pPr marL="0" indent="0">
              <a:buNone/>
            </a:pPr>
            <a:r>
              <a:rPr lang="en-US" altLang="zh-CN" b="1" cap="none"/>
              <a:t>1 </a:t>
            </a:r>
            <a:r>
              <a:rPr lang="zh-CN" altLang="en-US" b="1" cap="none"/>
              <a:t>将</a:t>
            </a:r>
            <a:r>
              <a:rPr lang="zh-CN" altLang="en-US" b="1" cap="none">
                <a:solidFill>
                  <a:srgbClr val="339933"/>
                </a:solidFill>
              </a:rPr>
              <a:t>左下角</a:t>
            </a:r>
            <a:r>
              <a:rPr lang="zh-CN" altLang="en-US" b="1" cap="none">
                <a:solidFill>
                  <a:srgbClr val="0000CC"/>
                </a:solidFill>
              </a:rPr>
              <a:t>（或</a:t>
            </a:r>
            <a:r>
              <a:rPr lang="zh-CN" altLang="en-US" b="1" cap="none">
                <a:solidFill>
                  <a:srgbClr val="339933"/>
                </a:solidFill>
              </a:rPr>
              <a:t>右上角</a:t>
            </a:r>
            <a:r>
              <a:rPr lang="zh-CN" altLang="en-US" b="1" cap="none">
                <a:solidFill>
                  <a:srgbClr val="0000CC"/>
                </a:solidFill>
              </a:rPr>
              <a:t>）元素作为起始元素</a:t>
            </a:r>
            <a:r>
              <a:rPr lang="en-US" altLang="zh-CN" b="1" cap="none"/>
              <a:t>a[</a:t>
            </a:r>
            <a:r>
              <a:rPr lang="en-US" altLang="zh-CN" b="1" cap="none">
                <a:solidFill>
                  <a:srgbClr val="0000CC"/>
                </a:solidFill>
              </a:rPr>
              <a:t>i</a:t>
            </a:r>
            <a:r>
              <a:rPr lang="en-US" altLang="zh-CN" b="1" cap="none"/>
              <a:t>][</a:t>
            </a:r>
            <a:r>
              <a:rPr lang="en-US" altLang="zh-CN" b="1" cap="none">
                <a:solidFill>
                  <a:srgbClr val="FF3399"/>
                </a:solidFill>
                <a:latin typeface="Albertus Medium" panose="020E0602030304020304" pitchFamily="34" charset="0"/>
              </a:rPr>
              <a:t>j</a:t>
            </a:r>
            <a:r>
              <a:rPr lang="en-US" altLang="zh-CN" b="1" cap="none"/>
              <a:t>]</a:t>
            </a:r>
            <a:r>
              <a:rPr lang="zh-CN" altLang="en-US" b="1" cap="none"/>
              <a:t>（</a:t>
            </a:r>
            <a:r>
              <a:rPr lang="en-US" altLang="zh-CN" b="1" cap="none">
                <a:solidFill>
                  <a:srgbClr val="0000CC"/>
                </a:solidFill>
              </a:rPr>
              <a:t>i</a:t>
            </a:r>
            <a:r>
              <a:rPr lang="zh-CN" altLang="en-US" b="1" cap="none"/>
              <a:t>等于</a:t>
            </a:r>
            <a:r>
              <a:rPr lang="en-US" altLang="zh-CN" b="1" cap="none"/>
              <a:t>m-1</a:t>
            </a:r>
            <a:r>
              <a:rPr lang="zh-CN" altLang="en-US" b="1" cap="none"/>
              <a:t>，</a:t>
            </a:r>
            <a:r>
              <a:rPr lang="en-US" altLang="zh-CN" b="1" cap="none">
                <a:solidFill>
                  <a:srgbClr val="FF3399"/>
                </a:solidFill>
                <a:latin typeface="Albertus Medium" panose="020E0602030304020304" pitchFamily="34" charset="0"/>
              </a:rPr>
              <a:t>j</a:t>
            </a:r>
            <a:r>
              <a:rPr lang="zh-CN" altLang="en-US" b="1" cap="none"/>
              <a:t>等于</a:t>
            </a:r>
            <a:r>
              <a:rPr lang="en-US" altLang="zh-CN" b="1" cap="none"/>
              <a:t>0</a:t>
            </a:r>
            <a:r>
              <a:rPr lang="zh-CN" altLang="en-US" b="1" cap="none"/>
              <a:t>），目标值记为</a:t>
            </a:r>
            <a:r>
              <a:rPr lang="en-US" altLang="zh-CN" b="1" cap="none"/>
              <a:t>target</a:t>
            </a:r>
          </a:p>
          <a:p>
            <a:pPr marL="0" indent="0">
              <a:buNone/>
            </a:pPr>
            <a:r>
              <a:rPr lang="en-US" altLang="zh-CN" b="1" cap="none"/>
              <a:t>2 </a:t>
            </a:r>
            <a:r>
              <a:rPr lang="zh-CN" altLang="en-US" b="1" cap="none"/>
              <a:t>在不越界的情况下，比较</a:t>
            </a:r>
            <a:r>
              <a:rPr lang="en-US" altLang="zh-CN" b="1" cap="none"/>
              <a:t>a[</a:t>
            </a:r>
            <a:r>
              <a:rPr lang="en-US" altLang="zh-CN" b="1" cap="none">
                <a:solidFill>
                  <a:srgbClr val="0000CC"/>
                </a:solidFill>
              </a:rPr>
              <a:t>i</a:t>
            </a:r>
            <a:r>
              <a:rPr lang="en-US" altLang="zh-CN" b="1" cap="none"/>
              <a:t>][</a:t>
            </a:r>
            <a:r>
              <a:rPr lang="en-US" altLang="zh-CN" b="1" cap="none">
                <a:solidFill>
                  <a:srgbClr val="FF3399"/>
                </a:solidFill>
                <a:latin typeface="Albertus Medium" panose="020E0602030304020304" pitchFamily="34" charset="0"/>
              </a:rPr>
              <a:t>j</a:t>
            </a:r>
            <a:r>
              <a:rPr lang="en-US" altLang="zh-CN" b="1" cap="none"/>
              <a:t>]</a:t>
            </a:r>
            <a:r>
              <a:rPr lang="zh-CN" altLang="en-US" b="1" cap="none"/>
              <a:t>与</a:t>
            </a:r>
            <a:r>
              <a:rPr lang="en-US" altLang="zh-CN" b="1" cap="none"/>
              <a:t>target</a:t>
            </a:r>
            <a:r>
              <a:rPr lang="zh-CN" altLang="en-US" b="1" cap="none"/>
              <a:t>：</a:t>
            </a:r>
          </a:p>
          <a:p>
            <a:pPr marL="0" indent="0">
              <a:buNone/>
            </a:pPr>
            <a:r>
              <a:rPr lang="zh-CN" altLang="en-US" b="1" cap="none"/>
              <a:t>  </a:t>
            </a:r>
            <a:r>
              <a:rPr lang="en-US" altLang="zh-CN" b="1" cap="none"/>
              <a:t>2.1 </a:t>
            </a:r>
            <a:r>
              <a:rPr lang="zh-CN" altLang="en-US" b="1" cap="none"/>
              <a:t>如果</a:t>
            </a:r>
            <a:r>
              <a:rPr lang="en-US" altLang="zh-CN" b="1" cap="none">
                <a:solidFill>
                  <a:srgbClr val="339933"/>
                </a:solidFill>
              </a:rPr>
              <a:t>a[</a:t>
            </a:r>
            <a:r>
              <a:rPr lang="en-US" altLang="zh-CN" b="1" cap="none">
                <a:solidFill>
                  <a:srgbClr val="0000CC"/>
                </a:solidFill>
              </a:rPr>
              <a:t>i</a:t>
            </a:r>
            <a:r>
              <a:rPr lang="en-US" altLang="zh-CN" b="1" cap="none">
                <a:solidFill>
                  <a:srgbClr val="339933"/>
                </a:solidFill>
              </a:rPr>
              <a:t>][</a:t>
            </a:r>
            <a:r>
              <a:rPr lang="en-US" altLang="zh-CN" b="1" cap="none">
                <a:solidFill>
                  <a:srgbClr val="FF3399"/>
                </a:solidFill>
                <a:latin typeface="Albertus Medium" panose="020E0602030304020304" pitchFamily="34" charset="0"/>
              </a:rPr>
              <a:t>j</a:t>
            </a:r>
            <a:r>
              <a:rPr lang="en-US" altLang="zh-CN" b="1" cap="none">
                <a:solidFill>
                  <a:srgbClr val="339933"/>
                </a:solidFill>
              </a:rPr>
              <a:t>] &gt; target</a:t>
            </a:r>
            <a:r>
              <a:rPr lang="zh-CN" altLang="en-US" b="1" cap="none"/>
              <a:t>，则</a:t>
            </a:r>
            <a:r>
              <a:rPr lang="en-US" altLang="zh-CN" b="1" cap="none">
                <a:solidFill>
                  <a:srgbClr val="0000CC"/>
                </a:solidFill>
              </a:rPr>
              <a:t>i</a:t>
            </a:r>
            <a:r>
              <a:rPr lang="en-US" altLang="zh-CN" b="1" cap="none">
                <a:solidFill>
                  <a:srgbClr val="800080"/>
                </a:solidFill>
              </a:rPr>
              <a:t>--</a:t>
            </a:r>
            <a:r>
              <a:rPr lang="en-US" altLang="zh-CN" b="1" cap="none"/>
              <a:t>;//</a:t>
            </a:r>
            <a:r>
              <a:rPr lang="zh-CN" altLang="en-US" b="1" cap="none"/>
              <a:t>上移，剪枝掉一行</a:t>
            </a:r>
          </a:p>
          <a:p>
            <a:pPr marL="0" indent="0">
              <a:buNone/>
            </a:pPr>
            <a:r>
              <a:rPr lang="zh-CN" altLang="en-US" b="1" cap="none"/>
              <a:t>  </a:t>
            </a:r>
            <a:r>
              <a:rPr lang="en-US" altLang="zh-CN" b="1" cap="none"/>
              <a:t>2.2 </a:t>
            </a:r>
            <a:r>
              <a:rPr lang="zh-CN" altLang="en-US" b="1" cap="none"/>
              <a:t>如果</a:t>
            </a:r>
            <a:r>
              <a:rPr lang="en-US" altLang="zh-CN" b="1" cap="none">
                <a:solidFill>
                  <a:srgbClr val="339933"/>
                </a:solidFill>
              </a:rPr>
              <a:t>a[</a:t>
            </a:r>
            <a:r>
              <a:rPr lang="en-US" altLang="zh-CN" b="1" cap="none">
                <a:solidFill>
                  <a:srgbClr val="0000CC"/>
                </a:solidFill>
              </a:rPr>
              <a:t>i</a:t>
            </a:r>
            <a:r>
              <a:rPr lang="en-US" altLang="zh-CN" b="1" cap="none">
                <a:solidFill>
                  <a:srgbClr val="339933"/>
                </a:solidFill>
              </a:rPr>
              <a:t>][</a:t>
            </a:r>
            <a:r>
              <a:rPr lang="en-US" altLang="zh-CN" b="1" cap="none">
                <a:solidFill>
                  <a:srgbClr val="FF3399"/>
                </a:solidFill>
                <a:latin typeface="Albertus Medium" panose="020E0602030304020304" pitchFamily="34" charset="0"/>
              </a:rPr>
              <a:t>j</a:t>
            </a:r>
            <a:r>
              <a:rPr lang="en-US" altLang="zh-CN" b="1" cap="none">
                <a:solidFill>
                  <a:srgbClr val="339933"/>
                </a:solidFill>
              </a:rPr>
              <a:t>] &lt; target</a:t>
            </a:r>
            <a:r>
              <a:rPr lang="zh-CN" altLang="en-US" b="1" cap="none"/>
              <a:t>，则</a:t>
            </a:r>
            <a:r>
              <a:rPr lang="en-US" altLang="zh-CN" b="1" cap="none">
                <a:solidFill>
                  <a:srgbClr val="FF3399"/>
                </a:solidFill>
                <a:latin typeface="Albertus Medium" panose="020E0602030304020304" pitchFamily="34" charset="0"/>
              </a:rPr>
              <a:t>j</a:t>
            </a:r>
            <a:r>
              <a:rPr lang="en-US" altLang="zh-CN" b="1" cap="none">
                <a:solidFill>
                  <a:srgbClr val="800080"/>
                </a:solidFill>
              </a:rPr>
              <a:t>++</a:t>
            </a:r>
            <a:r>
              <a:rPr lang="en-US" altLang="zh-CN" b="1" cap="none"/>
              <a:t>;//</a:t>
            </a:r>
            <a:r>
              <a:rPr lang="zh-CN" altLang="en-US" b="1" cap="none"/>
              <a:t>右移，剪枝掉一列</a:t>
            </a:r>
          </a:p>
          <a:p>
            <a:pPr marL="0" indent="0">
              <a:buNone/>
            </a:pPr>
            <a:r>
              <a:rPr lang="zh-CN" altLang="en-US" b="1" cap="none"/>
              <a:t>  </a:t>
            </a:r>
            <a:r>
              <a:rPr lang="en-US" altLang="zh-CN" b="1" cap="none"/>
              <a:t>2.3 </a:t>
            </a:r>
            <a:r>
              <a:rPr lang="zh-CN" altLang="en-US" b="1" cap="none"/>
              <a:t>如果</a:t>
            </a:r>
            <a:r>
              <a:rPr lang="en-US" altLang="zh-CN" b="1" cap="none">
                <a:solidFill>
                  <a:srgbClr val="339933"/>
                </a:solidFill>
              </a:rPr>
              <a:t>a[</a:t>
            </a:r>
            <a:r>
              <a:rPr lang="en-US" altLang="zh-CN" b="1" cap="none">
                <a:solidFill>
                  <a:srgbClr val="0000CC"/>
                </a:solidFill>
              </a:rPr>
              <a:t>i</a:t>
            </a:r>
            <a:r>
              <a:rPr lang="en-US" altLang="zh-CN" b="1" cap="none">
                <a:solidFill>
                  <a:srgbClr val="339933"/>
                </a:solidFill>
              </a:rPr>
              <a:t>][</a:t>
            </a:r>
            <a:r>
              <a:rPr lang="en-US" altLang="zh-CN" b="1" cap="none">
                <a:solidFill>
                  <a:srgbClr val="FF3399"/>
                </a:solidFill>
                <a:latin typeface="Albertus Medium" panose="020E0602030304020304" pitchFamily="34" charset="0"/>
              </a:rPr>
              <a:t>j</a:t>
            </a:r>
            <a:r>
              <a:rPr lang="en-US" altLang="zh-CN" b="1" cap="none">
                <a:solidFill>
                  <a:srgbClr val="339933"/>
                </a:solidFill>
              </a:rPr>
              <a:t>] == target</a:t>
            </a:r>
            <a:r>
              <a:rPr lang="zh-CN" altLang="en-US" b="1" cap="none"/>
              <a:t>，则返回</a:t>
            </a:r>
            <a:r>
              <a:rPr lang="en-US" altLang="zh-CN" b="1" cap="none"/>
              <a:t>true;</a:t>
            </a:r>
          </a:p>
          <a:p>
            <a:pPr marL="0" indent="0">
              <a:buNone/>
            </a:pPr>
            <a:r>
              <a:rPr lang="en-US" altLang="zh-CN" b="1" cap="none"/>
              <a:t>3 </a:t>
            </a:r>
            <a:r>
              <a:rPr lang="zh-CN" altLang="en-US" b="1" cap="none"/>
              <a:t>返回</a:t>
            </a:r>
            <a:r>
              <a:rPr lang="en-US" altLang="zh-CN" b="1" cap="none"/>
              <a:t>false</a:t>
            </a:r>
          </a:p>
        </p:txBody>
      </p:sp>
      <p:pic>
        <p:nvPicPr>
          <p:cNvPr id="5" name="图片 4">
            <a:extLst>
              <a:ext uri="{FF2B5EF4-FFF2-40B4-BE49-F238E27FC236}">
                <a16:creationId xmlns:a16="http://schemas.microsoft.com/office/drawing/2014/main" id="{9B2AD58E-8FDE-4832-B840-FC4CFAEF8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185" y="1"/>
            <a:ext cx="5087814" cy="2861896"/>
          </a:xfrm>
          <a:prstGeom prst="rect">
            <a:avLst/>
          </a:prstGeom>
        </p:spPr>
      </p:pic>
      <p:pic>
        <p:nvPicPr>
          <p:cNvPr id="6" name="图片 5">
            <a:extLst>
              <a:ext uri="{FF2B5EF4-FFF2-40B4-BE49-F238E27FC236}">
                <a16:creationId xmlns:a16="http://schemas.microsoft.com/office/drawing/2014/main" id="{9E07E071-3279-4791-BC0C-889C9A417972}"/>
              </a:ext>
            </a:extLst>
          </p:cNvPr>
          <p:cNvPicPr>
            <a:picLocks noChangeAspect="1"/>
          </p:cNvPicPr>
          <p:nvPr/>
        </p:nvPicPr>
        <p:blipFill>
          <a:blip r:embed="rId3"/>
          <a:stretch>
            <a:fillRect/>
          </a:stretch>
        </p:blipFill>
        <p:spPr>
          <a:xfrm>
            <a:off x="7077713" y="2861897"/>
            <a:ext cx="5114286" cy="4066667"/>
          </a:xfrm>
          <a:prstGeom prst="rect">
            <a:avLst/>
          </a:prstGeom>
        </p:spPr>
      </p:pic>
    </p:spTree>
    <p:extLst>
      <p:ext uri="{BB962C8B-B14F-4D97-AF65-F5344CB8AC3E}">
        <p14:creationId xmlns:p14="http://schemas.microsoft.com/office/powerpoint/2010/main" val="248360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42230" y="0"/>
            <a:ext cx="4023360" cy="1066800"/>
          </a:xfrm>
        </p:spPr>
        <p:txBody>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96321" y="749307"/>
            <a:ext cx="9214965" cy="5679628"/>
          </a:xfrm>
        </p:spPr>
        <p:txBody>
          <a:bodyPr/>
          <a:lstStyle/>
          <a:p>
            <a:r>
              <a:rPr lang="en-US" altLang="zh-CN" sz="2400" b="1" cap="none"/>
              <a:t>3. Longest Substring Without Repeating Characters</a:t>
            </a:r>
            <a:endParaRPr lang="zh-CN" altLang="en-US" cap="none"/>
          </a:p>
        </p:txBody>
      </p:sp>
      <p:pic>
        <p:nvPicPr>
          <p:cNvPr id="4" name="图片 3">
            <a:extLst>
              <a:ext uri="{FF2B5EF4-FFF2-40B4-BE49-F238E27FC236}">
                <a16:creationId xmlns:a16="http://schemas.microsoft.com/office/drawing/2014/main" id="{6583BA97-B38E-4688-91DF-D76243C71B83}"/>
              </a:ext>
            </a:extLst>
          </p:cNvPr>
          <p:cNvPicPr>
            <a:picLocks noChangeAspect="1"/>
          </p:cNvPicPr>
          <p:nvPr/>
        </p:nvPicPr>
        <p:blipFill>
          <a:blip r:embed="rId2"/>
          <a:stretch>
            <a:fillRect/>
          </a:stretch>
        </p:blipFill>
        <p:spPr>
          <a:xfrm>
            <a:off x="370005" y="2213002"/>
            <a:ext cx="11451990" cy="2752237"/>
          </a:xfrm>
          <a:prstGeom prst="rect">
            <a:avLst/>
          </a:prstGeom>
        </p:spPr>
      </p:pic>
    </p:spTree>
    <p:extLst>
      <p:ext uri="{BB962C8B-B14F-4D97-AF65-F5344CB8AC3E}">
        <p14:creationId xmlns:p14="http://schemas.microsoft.com/office/powerpoint/2010/main" val="537311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1"/>
            <a:ext cx="5556811" cy="548640"/>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274321"/>
            <a:ext cx="6635191" cy="6478171"/>
          </a:xfrm>
        </p:spPr>
        <p:txBody>
          <a:bodyPr>
            <a:normAutofit fontScale="92500" lnSpcReduction="20000"/>
          </a:bodyPr>
          <a:lstStyle/>
          <a:p>
            <a:r>
              <a:rPr lang="en-US" altLang="zh-CN" sz="2400" b="1" cap="none" dirty="0"/>
              <a:t>3. Longest Substring Without Repeating Characters</a:t>
            </a:r>
            <a:endParaRPr lang="zh-CN" altLang="en-US" sz="2400" cap="none" dirty="0"/>
          </a:p>
          <a:p>
            <a:pPr marL="0" indent="0">
              <a:buNone/>
            </a:pPr>
            <a:r>
              <a:rPr lang="zh-CN" altLang="en-US" b="1" cap="none" dirty="0"/>
              <a:t>解析：（样例：</a:t>
            </a:r>
            <a:r>
              <a:rPr lang="en-US" altLang="zh-CN" b="1" cap="none" dirty="0" err="1">
                <a:solidFill>
                  <a:srgbClr val="FF9900"/>
                </a:solidFill>
              </a:rPr>
              <a:t>abcabcbb</a:t>
            </a:r>
            <a:r>
              <a:rPr lang="zh-CN" altLang="en-US" b="1" cap="none" dirty="0"/>
              <a:t>）</a:t>
            </a:r>
            <a:endParaRPr lang="en-US" altLang="zh-CN" b="1" cap="none" dirty="0"/>
          </a:p>
          <a:p>
            <a:pPr marL="0" indent="0">
              <a:buNone/>
            </a:pPr>
            <a:r>
              <a:rPr lang="zh-CN" altLang="en-US" b="1" cap="none" dirty="0">
                <a:solidFill>
                  <a:srgbClr val="800080"/>
                </a:solidFill>
              </a:rPr>
              <a:t>使用滑动窗口。</a:t>
            </a:r>
          </a:p>
          <a:p>
            <a:pPr marL="0" indent="0">
              <a:buNone/>
            </a:pPr>
            <a:r>
              <a:rPr lang="zh-CN" altLang="en-US" b="1" cap="none" dirty="0"/>
              <a:t>解法</a:t>
            </a:r>
            <a:r>
              <a:rPr lang="en-US" altLang="zh-CN" b="1" cap="none" dirty="0"/>
              <a:t>(</a:t>
            </a:r>
            <a:r>
              <a:rPr lang="zh-CN" altLang="en-US" b="1" cap="none" dirty="0"/>
              <a:t>时间复杂度</a:t>
            </a:r>
            <a:r>
              <a:rPr lang="en-US" altLang="zh-CN" b="1" cap="none" dirty="0"/>
              <a:t>O(n)</a:t>
            </a:r>
            <a:r>
              <a:rPr lang="zh-CN" altLang="en-US" b="1" cap="none" dirty="0"/>
              <a:t>，空间复杂度</a:t>
            </a:r>
            <a:r>
              <a:rPr lang="en-US" altLang="zh-CN" b="1" cap="none" dirty="0"/>
              <a:t>O(min(m, n)))</a:t>
            </a:r>
            <a:r>
              <a:rPr lang="zh-CN" altLang="en-US" b="1" cap="none" dirty="0"/>
              <a:t>：</a:t>
            </a:r>
          </a:p>
          <a:p>
            <a:pPr marL="0" indent="0">
              <a:buNone/>
            </a:pPr>
            <a:r>
              <a:rPr lang="en-US" altLang="zh-CN" b="1" cap="none" dirty="0"/>
              <a:t>0 </a:t>
            </a:r>
            <a:r>
              <a:rPr lang="zh-CN" altLang="en-US" b="1" cap="none" dirty="0"/>
              <a:t>如果参数为</a:t>
            </a:r>
            <a:r>
              <a:rPr lang="en-US" altLang="zh-CN" b="1" cap="none" dirty="0"/>
              <a:t>null</a:t>
            </a:r>
            <a:r>
              <a:rPr lang="zh-CN" altLang="en-US" b="1" cap="none" dirty="0"/>
              <a:t>或者为空，则返回</a:t>
            </a:r>
            <a:r>
              <a:rPr lang="en-US" altLang="zh-CN" b="1" cap="none" dirty="0"/>
              <a:t>0</a:t>
            </a:r>
          </a:p>
          <a:p>
            <a:pPr marL="0" indent="0">
              <a:buNone/>
            </a:pPr>
            <a:r>
              <a:rPr lang="en-US" altLang="zh-CN" b="1" cap="none" dirty="0"/>
              <a:t>1 </a:t>
            </a:r>
            <a:r>
              <a:rPr lang="zh-CN" altLang="en-US" b="1" cap="none" dirty="0">
                <a:solidFill>
                  <a:srgbClr val="0000CC"/>
                </a:solidFill>
              </a:rPr>
              <a:t>定义滑动窗口的起止变量</a:t>
            </a:r>
            <a:r>
              <a:rPr lang="en-US" altLang="zh-CN" b="1" cap="none" dirty="0" err="1">
                <a:solidFill>
                  <a:srgbClr val="0000CC"/>
                </a:solidFill>
              </a:rPr>
              <a:t>i</a:t>
            </a:r>
            <a:r>
              <a:rPr lang="zh-CN" altLang="en-US" b="1" cap="none" dirty="0"/>
              <a:t>和</a:t>
            </a:r>
            <a:r>
              <a:rPr lang="en-US" altLang="zh-CN" b="1" cap="none" dirty="0">
                <a:solidFill>
                  <a:srgbClr val="FF0000"/>
                </a:solidFill>
                <a:latin typeface="Albertus Medium" panose="020E0602030304020304" pitchFamily="34" charset="0"/>
              </a:rPr>
              <a:t>j</a:t>
            </a:r>
            <a:r>
              <a:rPr lang="zh-CN" altLang="en-US" b="1" cap="none" dirty="0"/>
              <a:t>，均初始化为</a:t>
            </a:r>
            <a:r>
              <a:rPr lang="en-US" altLang="zh-CN" b="1" cap="none" dirty="0"/>
              <a:t>0</a:t>
            </a:r>
            <a:r>
              <a:rPr lang="zh-CN" altLang="en-US" b="1" cap="none" dirty="0"/>
              <a:t>，最大长度</a:t>
            </a:r>
            <a:r>
              <a:rPr lang="en-US" altLang="zh-CN" b="1" cap="none" dirty="0" err="1"/>
              <a:t>maxLength</a:t>
            </a:r>
            <a:r>
              <a:rPr lang="zh-CN" altLang="en-US" b="1" cap="none" dirty="0"/>
              <a:t>赋值为</a:t>
            </a:r>
            <a:r>
              <a:rPr lang="en-US" altLang="zh-CN" b="1" cap="none" dirty="0"/>
              <a:t>1</a:t>
            </a:r>
            <a:r>
              <a:rPr lang="zh-CN" altLang="en-US" b="1" cap="none" dirty="0"/>
              <a:t>，当前字符</a:t>
            </a:r>
            <a:r>
              <a:rPr lang="en-US" altLang="zh-CN" b="1" cap="none" dirty="0" err="1"/>
              <a:t>currentChar</a:t>
            </a:r>
            <a:r>
              <a:rPr lang="zh-CN" altLang="en-US" b="1" cap="none" dirty="0"/>
              <a:t>初始化为</a:t>
            </a:r>
            <a:r>
              <a:rPr lang="en-US" altLang="zh-CN" b="1" cap="none" dirty="0"/>
              <a:t>0</a:t>
            </a:r>
            <a:r>
              <a:rPr lang="zh-CN" altLang="en-US" b="1" cap="none" dirty="0"/>
              <a:t>，</a:t>
            </a:r>
            <a:r>
              <a:rPr lang="en-US" altLang="zh-CN" b="1" cap="none" dirty="0"/>
              <a:t> </a:t>
            </a:r>
            <a:r>
              <a:rPr lang="zh-CN" altLang="en-US" b="1" cap="none" dirty="0">
                <a:solidFill>
                  <a:srgbClr val="0000CC"/>
                </a:solidFill>
              </a:rPr>
              <a:t>定义哈希表</a:t>
            </a:r>
            <a:r>
              <a:rPr lang="en-US" altLang="zh-CN" b="1" cap="none" dirty="0" err="1">
                <a:solidFill>
                  <a:srgbClr val="0000CC"/>
                </a:solidFill>
              </a:rPr>
              <a:t>charMap</a:t>
            </a:r>
            <a:r>
              <a:rPr lang="zh-CN" altLang="en-US" b="1" cap="none" dirty="0"/>
              <a:t>（</a:t>
            </a:r>
            <a:r>
              <a:rPr lang="en-US" altLang="zh-CN" b="1" cap="none" dirty="0">
                <a:solidFill>
                  <a:srgbClr val="339933"/>
                </a:solidFill>
              </a:rPr>
              <a:t>key</a:t>
            </a:r>
            <a:r>
              <a:rPr lang="zh-CN" altLang="en-US" b="1" cap="none" dirty="0"/>
              <a:t>：</a:t>
            </a:r>
            <a:r>
              <a:rPr lang="zh-CN" altLang="en-US" b="1" cap="none" dirty="0">
                <a:solidFill>
                  <a:srgbClr val="FF3399"/>
                </a:solidFill>
              </a:rPr>
              <a:t>字符值</a:t>
            </a:r>
            <a:r>
              <a:rPr lang="zh-CN" altLang="en-US" b="1" cap="none" dirty="0"/>
              <a:t>，</a:t>
            </a:r>
            <a:r>
              <a:rPr lang="en-US" altLang="zh-CN" b="1" cap="none" dirty="0">
                <a:solidFill>
                  <a:srgbClr val="339933"/>
                </a:solidFill>
              </a:rPr>
              <a:t>value</a:t>
            </a:r>
            <a:r>
              <a:rPr lang="zh-CN" altLang="en-US" b="1" cap="none" dirty="0"/>
              <a:t>：</a:t>
            </a:r>
            <a:r>
              <a:rPr lang="en-US" altLang="zh-CN" b="1" cap="none" dirty="0">
                <a:solidFill>
                  <a:srgbClr val="FF0000"/>
                </a:solidFill>
                <a:latin typeface="Albertus Medium" panose="020E0602030304020304" pitchFamily="34" charset="0"/>
              </a:rPr>
              <a:t>j</a:t>
            </a:r>
            <a:r>
              <a:rPr lang="en-US" altLang="zh-CN" b="1" cap="none" dirty="0"/>
              <a:t> </a:t>
            </a:r>
            <a:r>
              <a:rPr lang="en-US" altLang="zh-CN" b="1" cap="none" dirty="0">
                <a:solidFill>
                  <a:srgbClr val="800080"/>
                </a:solidFill>
              </a:rPr>
              <a:t>+</a:t>
            </a:r>
            <a:r>
              <a:rPr lang="en-US" altLang="zh-CN" b="1" cap="none" dirty="0">
                <a:solidFill>
                  <a:srgbClr val="FF0066"/>
                </a:solidFill>
              </a:rPr>
              <a:t> 1[</a:t>
            </a:r>
            <a:r>
              <a:rPr lang="zh-CN" altLang="en-US" b="1" cap="none" dirty="0">
                <a:solidFill>
                  <a:srgbClr val="FF0066"/>
                </a:solidFill>
              </a:rPr>
              <a:t>下一个字符的位置</a:t>
            </a:r>
            <a:r>
              <a:rPr lang="en-US" altLang="zh-CN" b="1" cap="none" dirty="0">
                <a:solidFill>
                  <a:srgbClr val="FF0066"/>
                </a:solidFill>
              </a:rPr>
              <a:t>]</a:t>
            </a:r>
            <a:r>
              <a:rPr lang="zh-CN" altLang="en-US" b="1" cap="none" dirty="0"/>
              <a:t>）</a:t>
            </a:r>
            <a:endParaRPr lang="en-US" altLang="zh-CN" b="1" cap="none" dirty="0"/>
          </a:p>
          <a:p>
            <a:pPr marL="0" indent="0">
              <a:buNone/>
            </a:pPr>
            <a:r>
              <a:rPr lang="en-US" altLang="zh-CN" b="1" cap="none" dirty="0"/>
              <a:t>2 </a:t>
            </a:r>
            <a:r>
              <a:rPr lang="zh-CN" altLang="en-US" b="1" cap="none" dirty="0"/>
              <a:t>游标</a:t>
            </a:r>
            <a:r>
              <a:rPr lang="en-US" altLang="zh-CN" sz="2100" b="1" cap="none" dirty="0">
                <a:solidFill>
                  <a:srgbClr val="FF0000"/>
                </a:solidFill>
                <a:latin typeface="Albertus Medium" panose="020E0602030304020304" pitchFamily="34" charset="0"/>
              </a:rPr>
              <a:t>j</a:t>
            </a:r>
            <a:r>
              <a:rPr lang="zh-CN" altLang="en-US" b="1" cap="none" dirty="0"/>
              <a:t>从</a:t>
            </a:r>
            <a:r>
              <a:rPr lang="en-US" altLang="zh-CN" b="1" cap="none" dirty="0"/>
              <a:t>0</a:t>
            </a:r>
            <a:r>
              <a:rPr lang="zh-CN" altLang="en-US" b="1" cap="none" dirty="0"/>
              <a:t>遍历至字符串结尾，循环执行如下操作：</a:t>
            </a:r>
          </a:p>
          <a:p>
            <a:pPr marL="0" indent="0">
              <a:buNone/>
            </a:pPr>
            <a:r>
              <a:rPr lang="zh-CN" altLang="en-US" b="1" cap="none" dirty="0"/>
              <a:t>  </a:t>
            </a:r>
            <a:r>
              <a:rPr lang="en-US" altLang="zh-CN" b="1" cap="none" dirty="0"/>
              <a:t>2.1 </a:t>
            </a:r>
            <a:r>
              <a:rPr lang="zh-CN" altLang="en-US" b="1" cap="none" dirty="0"/>
              <a:t>将位置</a:t>
            </a:r>
            <a:r>
              <a:rPr lang="en-US" altLang="zh-CN" sz="2100" b="1" cap="none" dirty="0">
                <a:solidFill>
                  <a:srgbClr val="FF0000"/>
                </a:solidFill>
                <a:latin typeface="Albertus Medium" panose="020E0602030304020304" pitchFamily="34" charset="0"/>
              </a:rPr>
              <a:t>j</a:t>
            </a:r>
            <a:r>
              <a:rPr lang="zh-CN" altLang="en-US" b="1" cap="none" dirty="0"/>
              <a:t>的字符赋值给</a:t>
            </a:r>
            <a:r>
              <a:rPr lang="en-US" altLang="zh-CN" b="1" cap="none" dirty="0" err="1"/>
              <a:t>currentChar</a:t>
            </a:r>
            <a:r>
              <a:rPr lang="zh-CN" altLang="en-US" b="1" cap="none" dirty="0"/>
              <a:t> </a:t>
            </a:r>
            <a:endParaRPr lang="en-US" altLang="zh-CN" b="1" cap="none" dirty="0"/>
          </a:p>
          <a:p>
            <a:pPr marL="0" indent="0">
              <a:buNone/>
            </a:pPr>
            <a:r>
              <a:rPr lang="en-US" altLang="zh-CN" b="1" cap="none" dirty="0"/>
              <a:t>  2.2 </a:t>
            </a:r>
            <a:r>
              <a:rPr lang="zh-CN" altLang="en-US" b="1" cap="none" dirty="0"/>
              <a:t>判断</a:t>
            </a:r>
            <a:r>
              <a:rPr lang="en-US" altLang="zh-CN" b="1" cap="none" dirty="0">
                <a:solidFill>
                  <a:srgbClr val="FF0000"/>
                </a:solidFill>
                <a:latin typeface="Albertus Medium" panose="020E0602030304020304" pitchFamily="34" charset="0"/>
              </a:rPr>
              <a:t>j</a:t>
            </a:r>
            <a:r>
              <a:rPr lang="zh-CN" altLang="en-US" b="1" cap="none" dirty="0"/>
              <a:t>位置的值是否在哈希表中已存在</a:t>
            </a:r>
          </a:p>
          <a:p>
            <a:pPr marL="0" indent="0">
              <a:buNone/>
            </a:pPr>
            <a:r>
              <a:rPr lang="zh-CN" altLang="en-US" b="1" cap="none" dirty="0"/>
              <a:t> </a:t>
            </a:r>
            <a:r>
              <a:rPr lang="en-US" altLang="zh-CN" b="1" cap="none" dirty="0"/>
              <a:t>	2.1.1 </a:t>
            </a:r>
            <a:r>
              <a:rPr lang="zh-CN" altLang="en-US" b="1" cap="none" dirty="0"/>
              <a:t>是的话，</a:t>
            </a:r>
            <a:r>
              <a:rPr lang="en-US" altLang="zh-CN" b="1" cap="none" dirty="0" err="1">
                <a:solidFill>
                  <a:srgbClr val="0000CC"/>
                </a:solidFill>
              </a:rPr>
              <a:t>i</a:t>
            </a:r>
            <a:r>
              <a:rPr lang="en-US" altLang="zh-CN" b="1" cap="none" dirty="0"/>
              <a:t> = max(</a:t>
            </a:r>
            <a:r>
              <a:rPr lang="en-US" altLang="zh-CN" b="1" cap="none" dirty="0" err="1">
                <a:solidFill>
                  <a:srgbClr val="0000CC"/>
                </a:solidFill>
              </a:rPr>
              <a:t>i</a:t>
            </a:r>
            <a:r>
              <a:rPr lang="en-US" altLang="zh-CN" b="1" cap="none" dirty="0"/>
              <a:t>, </a:t>
            </a:r>
            <a:r>
              <a:rPr lang="en-US" altLang="zh-CN" b="1" cap="none" dirty="0" err="1"/>
              <a:t>hashMap</a:t>
            </a:r>
            <a:r>
              <a:rPr lang="en-US" altLang="zh-CN" b="1" cap="none" dirty="0"/>
              <a:t>(a[</a:t>
            </a:r>
            <a:r>
              <a:rPr lang="en-US" altLang="zh-CN" b="1" cap="none" dirty="0">
                <a:solidFill>
                  <a:srgbClr val="FF0000"/>
                </a:solidFill>
                <a:latin typeface="Albertus Medium" panose="020E0602030304020304" pitchFamily="34" charset="0"/>
              </a:rPr>
              <a:t>j</a:t>
            </a:r>
            <a:r>
              <a:rPr lang="en-US" altLang="zh-CN" b="1" cap="none" dirty="0"/>
              <a:t>]))</a:t>
            </a:r>
          </a:p>
          <a:p>
            <a:pPr marL="0" indent="0">
              <a:buNone/>
            </a:pPr>
            <a:r>
              <a:rPr lang="en-US" altLang="zh-CN" b="1" cap="none" dirty="0"/>
              <a:t>  2.3 </a:t>
            </a:r>
            <a:r>
              <a:rPr lang="zh-CN" altLang="en-US" b="1" cap="none" dirty="0"/>
              <a:t>将</a:t>
            </a:r>
            <a:r>
              <a:rPr lang="en-US" altLang="zh-CN" b="1" cap="none" dirty="0" err="1"/>
              <a:t>currentChar</a:t>
            </a:r>
            <a:r>
              <a:rPr lang="zh-CN" altLang="en-US" b="1" cap="none" dirty="0"/>
              <a:t>存入哈希表</a:t>
            </a:r>
            <a:endParaRPr lang="en-US" altLang="zh-CN" b="1" cap="none" dirty="0"/>
          </a:p>
          <a:p>
            <a:pPr marL="0" indent="0">
              <a:buNone/>
            </a:pPr>
            <a:r>
              <a:rPr lang="en-US" altLang="zh-CN" b="1" cap="none" dirty="0"/>
              <a:t>  2.4 </a:t>
            </a:r>
            <a:r>
              <a:rPr lang="zh-CN" altLang="en-US" b="1" cap="none" dirty="0"/>
              <a:t>更新</a:t>
            </a:r>
            <a:r>
              <a:rPr lang="en-US" altLang="zh-CN" b="1" cap="none" dirty="0" err="1"/>
              <a:t>maxLength</a:t>
            </a:r>
            <a:r>
              <a:rPr lang="en-US" altLang="zh-CN" b="1" cap="none" dirty="0"/>
              <a:t> = max(</a:t>
            </a:r>
            <a:r>
              <a:rPr lang="en-US" altLang="zh-CN" b="1" cap="none" dirty="0" err="1"/>
              <a:t>maxLength</a:t>
            </a:r>
            <a:r>
              <a:rPr lang="en-US" altLang="zh-CN" b="1" cap="none" dirty="0"/>
              <a:t>, </a:t>
            </a:r>
            <a:r>
              <a:rPr lang="en-US" altLang="zh-CN" b="1" cap="none" dirty="0">
                <a:solidFill>
                  <a:srgbClr val="FF0000"/>
                </a:solidFill>
                <a:latin typeface="Albertus Medium" panose="020E0602030304020304" pitchFamily="34" charset="0"/>
              </a:rPr>
              <a:t>j</a:t>
            </a:r>
            <a:r>
              <a:rPr lang="en-US" altLang="zh-CN" b="1" cap="none" dirty="0"/>
              <a:t> - </a:t>
            </a:r>
            <a:r>
              <a:rPr lang="en-US" altLang="zh-CN" b="1" cap="none" dirty="0" err="1">
                <a:solidFill>
                  <a:srgbClr val="0000CC"/>
                </a:solidFill>
              </a:rPr>
              <a:t>i</a:t>
            </a:r>
            <a:r>
              <a:rPr lang="en-US" altLang="zh-CN" b="1" cap="none" dirty="0"/>
              <a:t> + 1)</a:t>
            </a:r>
            <a:endParaRPr lang="zh-CN" altLang="en-US" b="1" cap="none" dirty="0"/>
          </a:p>
          <a:p>
            <a:pPr marL="0" indent="0">
              <a:buNone/>
            </a:pPr>
            <a:r>
              <a:rPr lang="en-US" altLang="zh-CN" b="1" cap="none" dirty="0"/>
              <a:t>3 </a:t>
            </a:r>
            <a:r>
              <a:rPr lang="zh-CN" altLang="en-US" b="1" cap="none" dirty="0">
                <a:solidFill>
                  <a:srgbClr val="0000CC"/>
                </a:solidFill>
              </a:rPr>
              <a:t>返回</a:t>
            </a:r>
            <a:r>
              <a:rPr lang="en-US" altLang="zh-CN" b="1" cap="none" dirty="0" err="1">
                <a:solidFill>
                  <a:srgbClr val="0000CC"/>
                </a:solidFill>
              </a:rPr>
              <a:t>maxLength</a:t>
            </a:r>
            <a:endParaRPr lang="en-US" altLang="zh-CN" b="1" cap="none" dirty="0">
              <a:solidFill>
                <a:srgbClr val="0000CC"/>
              </a:solidFill>
            </a:endParaRPr>
          </a:p>
        </p:txBody>
      </p:sp>
      <p:pic>
        <p:nvPicPr>
          <p:cNvPr id="4" name="图片 3">
            <a:extLst>
              <a:ext uri="{FF2B5EF4-FFF2-40B4-BE49-F238E27FC236}">
                <a16:creationId xmlns:a16="http://schemas.microsoft.com/office/drawing/2014/main" id="{D8281FBB-ADA8-4BC3-8916-A814C979790E}"/>
              </a:ext>
            </a:extLst>
          </p:cNvPr>
          <p:cNvPicPr>
            <a:picLocks noChangeAspect="1"/>
          </p:cNvPicPr>
          <p:nvPr/>
        </p:nvPicPr>
        <p:blipFill>
          <a:blip r:embed="rId2"/>
          <a:stretch>
            <a:fillRect/>
          </a:stretch>
        </p:blipFill>
        <p:spPr>
          <a:xfrm>
            <a:off x="6446107" y="717452"/>
            <a:ext cx="5734217" cy="4647061"/>
          </a:xfrm>
          <a:prstGeom prst="rect">
            <a:avLst/>
          </a:prstGeom>
        </p:spPr>
      </p:pic>
    </p:spTree>
    <p:extLst>
      <p:ext uri="{BB962C8B-B14F-4D97-AF65-F5344CB8AC3E}">
        <p14:creationId xmlns:p14="http://schemas.microsoft.com/office/powerpoint/2010/main" val="1042232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4342230" y="0"/>
            <a:ext cx="4023360" cy="1066800"/>
          </a:xfrm>
        </p:spPr>
        <p:txBody>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196321" y="749307"/>
            <a:ext cx="5641771" cy="5679628"/>
          </a:xfrm>
        </p:spPr>
        <p:txBody>
          <a:bodyPr/>
          <a:lstStyle/>
          <a:p>
            <a:r>
              <a:rPr lang="en-US" altLang="zh-CN" sz="2400" b="1" cap="none"/>
              <a:t>9. Palindrome Number</a:t>
            </a:r>
            <a:endParaRPr lang="zh-CN" altLang="en-US" cap="none"/>
          </a:p>
        </p:txBody>
      </p:sp>
      <p:pic>
        <p:nvPicPr>
          <p:cNvPr id="4" name="图片 3">
            <a:extLst>
              <a:ext uri="{FF2B5EF4-FFF2-40B4-BE49-F238E27FC236}">
                <a16:creationId xmlns:a16="http://schemas.microsoft.com/office/drawing/2014/main" id="{A2865524-8194-482B-B855-5A9FC6896716}"/>
              </a:ext>
            </a:extLst>
          </p:cNvPr>
          <p:cNvPicPr>
            <a:picLocks noChangeAspect="1"/>
          </p:cNvPicPr>
          <p:nvPr/>
        </p:nvPicPr>
        <p:blipFill>
          <a:blip r:embed="rId2"/>
          <a:stretch>
            <a:fillRect/>
          </a:stretch>
        </p:blipFill>
        <p:spPr>
          <a:xfrm>
            <a:off x="711216" y="1468839"/>
            <a:ext cx="10769567" cy="4847554"/>
          </a:xfrm>
          <a:prstGeom prst="rect">
            <a:avLst/>
          </a:prstGeom>
        </p:spPr>
      </p:pic>
    </p:spTree>
    <p:extLst>
      <p:ext uri="{BB962C8B-B14F-4D97-AF65-F5344CB8AC3E}">
        <p14:creationId xmlns:p14="http://schemas.microsoft.com/office/powerpoint/2010/main" val="2951837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0" y="0"/>
            <a:ext cx="5556811" cy="548640"/>
          </a:xfrm>
        </p:spPr>
        <p:txBody>
          <a:bodyPr>
            <a:normAutofit fontScale="90000"/>
          </a:bodyPr>
          <a:lstStyle/>
          <a:p>
            <a:r>
              <a:rPr lang="zh-CN" altLang="en-US" b="1"/>
              <a:t>真题解析</a:t>
            </a:r>
          </a:p>
        </p:txBody>
      </p:sp>
      <p:sp>
        <p:nvSpPr>
          <p:cNvPr id="3" name="内容占位符 2">
            <a:extLst>
              <a:ext uri="{FF2B5EF4-FFF2-40B4-BE49-F238E27FC236}">
                <a16:creationId xmlns:a16="http://schemas.microsoft.com/office/drawing/2014/main" id="{C4BC3A82-E271-4F3B-8CE7-E4F47ADC93F4}"/>
              </a:ext>
            </a:extLst>
          </p:cNvPr>
          <p:cNvSpPr>
            <a:spLocks noGrp="1"/>
          </p:cNvSpPr>
          <p:nvPr>
            <p:ph sz="quarter" idx="13"/>
          </p:nvPr>
        </p:nvSpPr>
        <p:spPr>
          <a:xfrm>
            <a:off x="0" y="374653"/>
            <a:ext cx="6372665" cy="6108693"/>
          </a:xfrm>
        </p:spPr>
        <p:txBody>
          <a:bodyPr>
            <a:normAutofit lnSpcReduction="10000"/>
          </a:bodyPr>
          <a:lstStyle/>
          <a:p>
            <a:r>
              <a:rPr lang="en-US" altLang="zh-CN" sz="2400" b="1" cap="none"/>
              <a:t>9. Palindrome Number</a:t>
            </a:r>
            <a:endParaRPr lang="zh-CN" altLang="en-US" sz="2400" cap="none"/>
          </a:p>
          <a:p>
            <a:pPr marL="0" indent="0">
              <a:buNone/>
            </a:pPr>
            <a:r>
              <a:rPr lang="zh-CN" altLang="en-US" sz="1800" b="1" cap="none"/>
              <a:t>解法</a:t>
            </a:r>
            <a:r>
              <a:rPr lang="en-US" altLang="zh-CN" sz="1800" b="1" cap="none"/>
              <a:t>(</a:t>
            </a:r>
            <a:r>
              <a:rPr lang="zh-CN" altLang="en-US" sz="1800" b="1" cap="none"/>
              <a:t>时间复杂度</a:t>
            </a:r>
            <a:r>
              <a:rPr lang="en-US" altLang="zh-CN" sz="1800" b="1" cap="none"/>
              <a:t>O(n)[n</a:t>
            </a:r>
            <a:r>
              <a:rPr lang="zh-CN" altLang="en-US" sz="1800" b="1" cap="none"/>
              <a:t>最多</a:t>
            </a:r>
            <a:r>
              <a:rPr lang="en-US" altLang="zh-CN" sz="1800" b="1" cap="none"/>
              <a:t>10</a:t>
            </a:r>
            <a:r>
              <a:rPr lang="zh-CN" altLang="en-US" sz="1800" b="1" cap="none"/>
              <a:t>位，忽略不计</a:t>
            </a:r>
            <a:r>
              <a:rPr lang="en-US" altLang="zh-CN" sz="1800" b="1" cap="none"/>
              <a:t>]</a:t>
            </a:r>
            <a:r>
              <a:rPr lang="zh-CN" altLang="en-US" sz="1800" b="1" cap="none"/>
              <a:t>，空间复杂度</a:t>
            </a:r>
            <a:r>
              <a:rPr lang="en-US" altLang="zh-CN" sz="1800" b="1" cap="none"/>
              <a:t>O(1))</a:t>
            </a:r>
            <a:r>
              <a:rPr lang="zh-CN" altLang="en-US" sz="1800" b="1" cap="none"/>
              <a:t>：</a:t>
            </a:r>
          </a:p>
          <a:p>
            <a:pPr marL="0" indent="0">
              <a:buNone/>
            </a:pPr>
            <a:r>
              <a:rPr lang="en-US" altLang="zh-CN" sz="1800" b="1" cap="none"/>
              <a:t>1 </a:t>
            </a:r>
            <a:r>
              <a:rPr lang="zh-CN" altLang="en-US" sz="1800" b="1" cap="none"/>
              <a:t>如果数字</a:t>
            </a:r>
            <a:r>
              <a:rPr lang="en-US" altLang="zh-CN" sz="1800" b="1" cap="none"/>
              <a:t>inputNumber</a:t>
            </a:r>
            <a:r>
              <a:rPr lang="zh-CN" altLang="en-US" sz="1800" b="1" cap="none">
                <a:solidFill>
                  <a:srgbClr val="0000CC"/>
                </a:solidFill>
              </a:rPr>
              <a:t>小于</a:t>
            </a:r>
            <a:r>
              <a:rPr lang="en-US" altLang="zh-CN" sz="1800" b="1" cap="none">
                <a:solidFill>
                  <a:srgbClr val="0000CC"/>
                </a:solidFill>
              </a:rPr>
              <a:t>0</a:t>
            </a:r>
            <a:r>
              <a:rPr lang="en-US" altLang="zh-CN" sz="1800" b="1" cap="none"/>
              <a:t>||(inputNumber</a:t>
            </a:r>
            <a:r>
              <a:rPr lang="zh-CN" altLang="en-US" sz="1800" b="1" cap="none">
                <a:solidFill>
                  <a:srgbClr val="0000CC"/>
                </a:solidFill>
              </a:rPr>
              <a:t>除以</a:t>
            </a:r>
            <a:r>
              <a:rPr lang="en-US" altLang="zh-CN" sz="1800" b="1" cap="none">
                <a:solidFill>
                  <a:srgbClr val="0000CC"/>
                </a:solidFill>
              </a:rPr>
              <a:t>10</a:t>
            </a:r>
            <a:r>
              <a:rPr lang="zh-CN" altLang="en-US" sz="1800" b="1" cap="none">
                <a:solidFill>
                  <a:srgbClr val="0000CC"/>
                </a:solidFill>
              </a:rPr>
              <a:t>的余数等于</a:t>
            </a:r>
            <a:r>
              <a:rPr lang="en-US" altLang="zh-CN" sz="1800" b="1" cap="none">
                <a:solidFill>
                  <a:srgbClr val="0000CC"/>
                </a:solidFill>
              </a:rPr>
              <a:t>0</a:t>
            </a:r>
            <a:r>
              <a:rPr lang="zh-CN" altLang="en-US" sz="1800" b="1" cap="none">
                <a:solidFill>
                  <a:srgbClr val="FF0066"/>
                </a:solidFill>
              </a:rPr>
              <a:t>且</a:t>
            </a:r>
            <a:r>
              <a:rPr lang="en-US" altLang="zh-CN" sz="1800" b="1" cap="none"/>
              <a:t>inputNumber</a:t>
            </a:r>
            <a:r>
              <a:rPr lang="zh-CN" altLang="en-US" sz="1800" b="1" cap="none">
                <a:solidFill>
                  <a:srgbClr val="0000CC"/>
                </a:solidFill>
              </a:rPr>
              <a:t>不等于</a:t>
            </a:r>
            <a:r>
              <a:rPr lang="en-US" altLang="zh-CN" sz="1800" b="1" cap="none">
                <a:solidFill>
                  <a:srgbClr val="0000CC"/>
                </a:solidFill>
              </a:rPr>
              <a:t>0</a:t>
            </a:r>
            <a:r>
              <a:rPr lang="en-US" altLang="zh-CN" sz="1800" b="1" cap="none"/>
              <a:t>)</a:t>
            </a:r>
            <a:r>
              <a:rPr lang="zh-CN" altLang="en-US" sz="1800" b="1" cap="none"/>
              <a:t>，则返回</a:t>
            </a:r>
            <a:r>
              <a:rPr lang="en-US" altLang="zh-CN" sz="1800" b="1" cap="none"/>
              <a:t>false</a:t>
            </a:r>
          </a:p>
          <a:p>
            <a:pPr marL="0" indent="0">
              <a:buNone/>
            </a:pPr>
            <a:r>
              <a:rPr lang="en-US" altLang="zh-CN" sz="1800" b="1" cap="none"/>
              <a:t>2 </a:t>
            </a:r>
            <a:r>
              <a:rPr lang="zh-CN" altLang="en-US" sz="1800" b="1" cap="none"/>
              <a:t>初始化后半部分翻转后的数字为</a:t>
            </a:r>
            <a:r>
              <a:rPr lang="en-US" altLang="zh-CN" sz="1800" b="1" cap="none"/>
              <a:t>reverseNumber</a:t>
            </a:r>
            <a:r>
              <a:rPr lang="zh-CN" altLang="en-US" sz="1800" b="1" cap="none"/>
              <a:t>（默认值为</a:t>
            </a:r>
            <a:r>
              <a:rPr lang="en-US" altLang="zh-CN" sz="1800" b="1" cap="none"/>
              <a:t>0</a:t>
            </a:r>
            <a:r>
              <a:rPr lang="zh-CN" altLang="en-US" sz="1800" b="1" cap="none"/>
              <a:t>）</a:t>
            </a:r>
          </a:p>
          <a:p>
            <a:pPr marL="0" indent="0">
              <a:buNone/>
            </a:pPr>
            <a:r>
              <a:rPr lang="en-US" altLang="zh-CN" sz="1800" b="1" cap="none"/>
              <a:t>3 </a:t>
            </a:r>
            <a:r>
              <a:rPr lang="zh-CN" altLang="en-US" sz="1800" b="1" cap="none"/>
              <a:t>在</a:t>
            </a:r>
            <a:r>
              <a:rPr lang="en-US" altLang="zh-CN" sz="1800" b="1" cap="none"/>
              <a:t>inputNumer</a:t>
            </a:r>
            <a:r>
              <a:rPr lang="zh-CN" altLang="en-US" sz="1800" b="1" cap="none"/>
              <a:t>大于</a:t>
            </a:r>
            <a:r>
              <a:rPr lang="en-US" altLang="zh-CN" sz="1800" b="1" cap="none"/>
              <a:t>reverseNumber</a:t>
            </a:r>
            <a:r>
              <a:rPr lang="zh-CN" altLang="en-US" sz="1800" b="1" cap="none"/>
              <a:t>的情况下，循环执行如下操作</a:t>
            </a:r>
          </a:p>
          <a:p>
            <a:pPr marL="0" indent="0">
              <a:buNone/>
            </a:pPr>
            <a:r>
              <a:rPr lang="zh-CN" altLang="en-US" sz="1800" b="1" cap="none"/>
              <a:t>  </a:t>
            </a:r>
            <a:r>
              <a:rPr lang="en-US" altLang="zh-CN" sz="1800" b="1" cap="none"/>
              <a:t>3.1 </a:t>
            </a:r>
            <a:r>
              <a:rPr lang="en-US" altLang="zh-CN" sz="1800" b="1" cap="none">
                <a:solidFill>
                  <a:srgbClr val="0000CC"/>
                </a:solidFill>
              </a:rPr>
              <a:t>inputNumber</a:t>
            </a:r>
            <a:r>
              <a:rPr lang="zh-CN" altLang="en-US" sz="1800" b="1" cap="none">
                <a:solidFill>
                  <a:srgbClr val="0000CC"/>
                </a:solidFill>
              </a:rPr>
              <a:t>每次减少一位</a:t>
            </a:r>
          </a:p>
          <a:p>
            <a:pPr marL="0" indent="0">
              <a:buNone/>
            </a:pPr>
            <a:r>
              <a:rPr lang="zh-CN" altLang="en-US" sz="1800" b="1" cap="none"/>
              <a:t>  </a:t>
            </a:r>
            <a:r>
              <a:rPr lang="en-US" altLang="zh-CN" sz="1800" b="1" cap="none"/>
              <a:t>3.2 </a:t>
            </a:r>
            <a:r>
              <a:rPr lang="en-US" altLang="zh-CN" sz="1800" b="1" cap="none">
                <a:solidFill>
                  <a:srgbClr val="0000CC"/>
                </a:solidFill>
              </a:rPr>
              <a:t>inputNumber</a:t>
            </a:r>
            <a:r>
              <a:rPr lang="zh-CN" altLang="en-US" sz="1800" b="1" cap="none">
                <a:solidFill>
                  <a:srgbClr val="0000CC"/>
                </a:solidFill>
              </a:rPr>
              <a:t>减少的位数翻转后，作为</a:t>
            </a:r>
            <a:r>
              <a:rPr lang="en-US" altLang="zh-CN" sz="1800" b="1" cap="none">
                <a:solidFill>
                  <a:srgbClr val="0000CC"/>
                </a:solidFill>
              </a:rPr>
              <a:t>reverseNumber</a:t>
            </a:r>
          </a:p>
          <a:p>
            <a:pPr marL="0" indent="0">
              <a:buNone/>
            </a:pPr>
            <a:r>
              <a:rPr lang="en-US" altLang="zh-CN" sz="1800" b="1" cap="none"/>
              <a:t>4 </a:t>
            </a:r>
            <a:r>
              <a:rPr lang="zh-CN" altLang="en-US" sz="1800" b="1" cap="none"/>
              <a:t>判断 </a:t>
            </a:r>
            <a:r>
              <a:rPr lang="en-US" altLang="zh-CN" sz="1800" b="1" cap="none">
                <a:solidFill>
                  <a:srgbClr val="FF0066"/>
                </a:solidFill>
              </a:rPr>
              <a:t>inputNumber</a:t>
            </a:r>
            <a:r>
              <a:rPr lang="zh-CN" altLang="en-US" sz="1800" b="1" cap="none">
                <a:solidFill>
                  <a:srgbClr val="0000CC"/>
                </a:solidFill>
              </a:rPr>
              <a:t>是否</a:t>
            </a:r>
            <a:r>
              <a:rPr lang="zh-CN" altLang="en-US" sz="1800" b="1" cap="none">
                <a:solidFill>
                  <a:srgbClr val="CC6600"/>
                </a:solidFill>
              </a:rPr>
              <a:t>等于</a:t>
            </a:r>
            <a:r>
              <a:rPr lang="en-US" altLang="zh-CN" sz="1800" b="1" cap="none">
                <a:solidFill>
                  <a:srgbClr val="339933"/>
                </a:solidFill>
              </a:rPr>
              <a:t>reverseNumber</a:t>
            </a:r>
            <a:r>
              <a:rPr lang="zh-CN" altLang="en-US" sz="1800" b="1" cap="none"/>
              <a:t>（</a:t>
            </a:r>
            <a:r>
              <a:rPr lang="en-US" altLang="zh-CN" sz="1800" b="1" cap="none"/>
              <a:t>inputNumber</a:t>
            </a:r>
            <a:r>
              <a:rPr lang="zh-CN" altLang="en-US" sz="1800" b="1" cap="none"/>
              <a:t>初始值为偶数位），或者，</a:t>
            </a:r>
            <a:r>
              <a:rPr lang="en-US" altLang="zh-CN" sz="1800" b="1" cap="none">
                <a:solidFill>
                  <a:srgbClr val="339933"/>
                </a:solidFill>
              </a:rPr>
              <a:t>reverseNumber</a:t>
            </a:r>
            <a:r>
              <a:rPr lang="zh-CN" altLang="en-US" sz="1800" b="1" cap="none">
                <a:solidFill>
                  <a:srgbClr val="CC6600"/>
                </a:solidFill>
              </a:rPr>
              <a:t>除以</a:t>
            </a:r>
            <a:r>
              <a:rPr lang="en-US" altLang="zh-CN" sz="1800" b="1" cap="none">
                <a:solidFill>
                  <a:srgbClr val="CC6600"/>
                </a:solidFill>
              </a:rPr>
              <a:t>10</a:t>
            </a:r>
            <a:r>
              <a:rPr lang="zh-CN" altLang="en-US" sz="1800" b="1" cap="none">
                <a:solidFill>
                  <a:srgbClr val="0000CC"/>
                </a:solidFill>
              </a:rPr>
              <a:t>的值是否等于</a:t>
            </a:r>
            <a:r>
              <a:rPr lang="en-US" altLang="zh-CN" sz="1800" b="1" cap="none">
                <a:solidFill>
                  <a:srgbClr val="FF0066"/>
                </a:solidFill>
              </a:rPr>
              <a:t>inputNumber</a:t>
            </a:r>
            <a:r>
              <a:rPr lang="zh-CN" altLang="en-US" sz="1800" b="1" cap="none"/>
              <a:t>（</a:t>
            </a:r>
            <a:r>
              <a:rPr lang="en-US" altLang="zh-CN" sz="1800" b="1" cap="none"/>
              <a:t>inputNumber</a:t>
            </a:r>
            <a:r>
              <a:rPr lang="zh-CN" altLang="en-US" sz="1800" b="1" cap="none"/>
              <a:t>初始值为奇数位）</a:t>
            </a:r>
          </a:p>
          <a:p>
            <a:pPr marL="0" indent="0">
              <a:buNone/>
            </a:pPr>
            <a:r>
              <a:rPr lang="zh-CN" altLang="en-US" sz="1800" b="1" cap="none"/>
              <a:t>  </a:t>
            </a:r>
            <a:r>
              <a:rPr lang="en-US" altLang="zh-CN" sz="1800" b="1" cap="none"/>
              <a:t>4.1 </a:t>
            </a:r>
            <a:r>
              <a:rPr lang="zh-CN" altLang="en-US" sz="1800" b="1" cap="none">
                <a:solidFill>
                  <a:srgbClr val="339933"/>
                </a:solidFill>
              </a:rPr>
              <a:t>是的话</a:t>
            </a:r>
            <a:r>
              <a:rPr lang="zh-CN" altLang="en-US" sz="1800" b="1" cap="none"/>
              <a:t>，返回</a:t>
            </a:r>
            <a:r>
              <a:rPr lang="en-US" altLang="zh-CN" sz="1800" b="1" cap="none">
                <a:solidFill>
                  <a:srgbClr val="FF0066"/>
                </a:solidFill>
              </a:rPr>
              <a:t>true</a:t>
            </a:r>
          </a:p>
          <a:p>
            <a:pPr marL="0" indent="0">
              <a:buNone/>
            </a:pPr>
            <a:r>
              <a:rPr lang="en-US" altLang="zh-CN" sz="1800" b="1" cap="none"/>
              <a:t>  4.2 </a:t>
            </a:r>
            <a:r>
              <a:rPr lang="zh-CN" altLang="en-US" sz="1800" b="1" cap="none">
                <a:solidFill>
                  <a:srgbClr val="339933"/>
                </a:solidFill>
              </a:rPr>
              <a:t>否的话</a:t>
            </a:r>
            <a:r>
              <a:rPr lang="zh-CN" altLang="en-US" sz="1800" b="1" cap="none"/>
              <a:t>，返回</a:t>
            </a:r>
            <a:r>
              <a:rPr lang="en-US" altLang="zh-CN" sz="1800" b="1" cap="none">
                <a:solidFill>
                  <a:srgbClr val="FF0066"/>
                </a:solidFill>
              </a:rPr>
              <a:t>false</a:t>
            </a:r>
          </a:p>
        </p:txBody>
      </p:sp>
      <p:pic>
        <p:nvPicPr>
          <p:cNvPr id="5" name="图片 4">
            <a:extLst>
              <a:ext uri="{FF2B5EF4-FFF2-40B4-BE49-F238E27FC236}">
                <a16:creationId xmlns:a16="http://schemas.microsoft.com/office/drawing/2014/main" id="{B5B6AFF3-3278-4995-BAD5-841AAA6C7462}"/>
              </a:ext>
            </a:extLst>
          </p:cNvPr>
          <p:cNvPicPr>
            <a:picLocks noChangeAspect="1"/>
          </p:cNvPicPr>
          <p:nvPr/>
        </p:nvPicPr>
        <p:blipFill>
          <a:blip r:embed="rId2"/>
          <a:stretch>
            <a:fillRect/>
          </a:stretch>
        </p:blipFill>
        <p:spPr>
          <a:xfrm>
            <a:off x="6372664" y="661183"/>
            <a:ext cx="5783037" cy="3815724"/>
          </a:xfrm>
          <a:prstGeom prst="rect">
            <a:avLst/>
          </a:prstGeom>
        </p:spPr>
      </p:pic>
    </p:spTree>
    <p:extLst>
      <p:ext uri="{BB962C8B-B14F-4D97-AF65-F5344CB8AC3E}">
        <p14:creationId xmlns:p14="http://schemas.microsoft.com/office/powerpoint/2010/main" val="3078334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90B0C-5975-4CCB-8B94-218550C5B985}"/>
              </a:ext>
            </a:extLst>
          </p:cNvPr>
          <p:cNvSpPr>
            <a:spLocks noGrp="1"/>
          </p:cNvSpPr>
          <p:nvPr>
            <p:ph type="title"/>
          </p:nvPr>
        </p:nvSpPr>
        <p:spPr>
          <a:xfrm>
            <a:off x="3308253" y="1364565"/>
            <a:ext cx="5575493" cy="3024553"/>
          </a:xfrm>
        </p:spPr>
        <p:txBody>
          <a:bodyPr>
            <a:normAutofit/>
          </a:bodyPr>
          <a:lstStyle/>
          <a:p>
            <a:r>
              <a:rPr lang="en-US" altLang="zh-CN" sz="6000" b="1"/>
              <a:t>Q&amp;A</a:t>
            </a:r>
            <a:endParaRPr lang="zh-CN" altLang="en-US" sz="6000" b="1"/>
          </a:p>
        </p:txBody>
      </p:sp>
    </p:spTree>
    <p:extLst>
      <p:ext uri="{BB962C8B-B14F-4D97-AF65-F5344CB8AC3E}">
        <p14:creationId xmlns:p14="http://schemas.microsoft.com/office/powerpoint/2010/main" val="196084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1596177"/>
          </a:xfrm>
        </p:spPr>
        <p:txBody>
          <a:bodyPr/>
          <a:lstStyle/>
          <a:p>
            <a:r>
              <a:rPr lang="zh-CN" altLang="en-US" b="1"/>
              <a:t>递归</a:t>
            </a:r>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913774" y="1083212"/>
            <a:ext cx="10363826" cy="5542671"/>
          </a:xfrm>
        </p:spPr>
        <p:txBody>
          <a:bodyPr/>
          <a:lstStyle/>
          <a:p>
            <a:pPr>
              <a:buFont typeface="Wingdings" panose="05000000000000000000" pitchFamily="2" charset="2"/>
              <a:buChar char="Ø"/>
            </a:pPr>
            <a:r>
              <a:rPr lang="zh-CN" altLang="en-US" sz="2800" b="1">
                <a:latin typeface="Times New Roman" panose="02020603050405020304" pitchFamily="18" charset="0"/>
                <a:cs typeface="Times New Roman" panose="02020603050405020304" pitchFamily="18" charset="0"/>
              </a:rPr>
              <a:t>定义</a:t>
            </a:r>
            <a:endParaRPr lang="en-US" altLang="zh-CN" sz="2800" b="1">
              <a:latin typeface="Times New Roman" panose="02020603050405020304" pitchFamily="18" charset="0"/>
              <a:cs typeface="Times New Roman" panose="02020603050405020304" pitchFamily="18" charset="0"/>
            </a:endParaRPr>
          </a:p>
          <a:p>
            <a:pPr marL="0" indent="0">
              <a:buNone/>
            </a:pPr>
            <a:r>
              <a:rPr lang="zh-CN" altLang="en-US" sz="2400" b="1">
                <a:latin typeface="Times New Roman" panose="02020603050405020304" pitchFamily="18" charset="0"/>
                <a:cs typeface="Times New Roman" panose="02020603050405020304" pitchFamily="18" charset="0"/>
              </a:rPr>
              <a:t>在一个函数的定义中又</a:t>
            </a:r>
            <a:r>
              <a:rPr lang="zh-CN" altLang="en-US" sz="2400" b="1">
                <a:solidFill>
                  <a:srgbClr val="0000CC"/>
                </a:solidFill>
                <a:latin typeface="Times New Roman" panose="02020603050405020304" pitchFamily="18" charset="0"/>
                <a:cs typeface="Times New Roman" panose="02020603050405020304" pitchFamily="18" charset="0"/>
              </a:rPr>
              <a:t>直接或间接调用自身</a:t>
            </a:r>
            <a:r>
              <a:rPr lang="zh-CN" altLang="en-US" sz="2400" b="1">
                <a:latin typeface="Times New Roman" panose="02020603050405020304" pitchFamily="18" charset="0"/>
                <a:cs typeface="Times New Roman" panose="02020603050405020304" pitchFamily="18" charset="0"/>
              </a:rPr>
              <a:t>的一种方法，它通常把一个大型复杂的问题层层转化为一个与原问题相似的规模较小的问题来求解。</a:t>
            </a:r>
            <a:endParaRPr lang="en-US" altLang="zh-CN"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zh-CN" altLang="en-US" sz="2800" b="1">
                <a:latin typeface="Times New Roman" panose="02020603050405020304" pitchFamily="18" charset="0"/>
                <a:cs typeface="Times New Roman" panose="02020603050405020304" pitchFamily="18" charset="0"/>
              </a:rPr>
              <a:t>特点</a:t>
            </a:r>
            <a:endParaRPr lang="en-US" altLang="zh-CN" sz="2800" b="1">
              <a:latin typeface="Times New Roman" panose="02020603050405020304" pitchFamily="18" charset="0"/>
              <a:cs typeface="Times New Roman" panose="02020603050405020304" pitchFamily="18" charset="0"/>
            </a:endParaRPr>
          </a:p>
          <a:p>
            <a:pPr marL="0" indent="0">
              <a:buNone/>
            </a:pPr>
            <a:r>
              <a:rPr lang="zh-CN" altLang="en-US" sz="2400" b="1">
                <a:latin typeface="Times New Roman" panose="02020603050405020304" pitchFamily="18" charset="0"/>
                <a:cs typeface="Times New Roman" panose="02020603050405020304" pitchFamily="18" charset="0"/>
              </a:rPr>
              <a:t>优点：只需少量的程序就可描述出解题过程所需要的多次重复计算，大大地</a:t>
            </a:r>
            <a:r>
              <a:rPr lang="zh-CN" altLang="en-US" sz="2400" b="1">
                <a:solidFill>
                  <a:srgbClr val="00CC00"/>
                </a:solidFill>
                <a:latin typeface="Times New Roman" panose="02020603050405020304" pitchFamily="18" charset="0"/>
                <a:cs typeface="Times New Roman" panose="02020603050405020304" pitchFamily="18" charset="0"/>
              </a:rPr>
              <a:t>减少了程序的代码量</a:t>
            </a:r>
            <a:r>
              <a:rPr lang="zh-CN" altLang="en-US" sz="2400" b="1">
                <a:latin typeface="Times New Roman" panose="02020603050405020304" pitchFamily="18" charset="0"/>
                <a:cs typeface="Times New Roman" panose="02020603050405020304" pitchFamily="18" charset="0"/>
              </a:rPr>
              <a:t>。用递归算法编写的程序结构清晰，具有很好的可读性。</a:t>
            </a:r>
            <a:endParaRPr lang="en-US" altLang="zh-CN" sz="2400" b="1">
              <a:latin typeface="Times New Roman" panose="02020603050405020304" pitchFamily="18" charset="0"/>
              <a:cs typeface="Times New Roman" panose="02020603050405020304" pitchFamily="18" charset="0"/>
            </a:endParaRPr>
          </a:p>
          <a:p>
            <a:pPr marL="0" indent="0">
              <a:buNone/>
            </a:pPr>
            <a:r>
              <a:rPr lang="zh-CN" altLang="en-US" sz="2400" b="1">
                <a:latin typeface="Times New Roman" panose="02020603050405020304" pitchFamily="18" charset="0"/>
                <a:cs typeface="Times New Roman" panose="02020603050405020304" pitchFamily="18" charset="0"/>
              </a:rPr>
              <a:t>缺点：递归算法的</a:t>
            </a:r>
            <a:r>
              <a:rPr lang="zh-CN" altLang="en-US" sz="2400" b="1">
                <a:solidFill>
                  <a:srgbClr val="FF3399"/>
                </a:solidFill>
                <a:latin typeface="Times New Roman" panose="02020603050405020304" pitchFamily="18" charset="0"/>
                <a:cs typeface="Times New Roman" panose="02020603050405020304" pitchFamily="18" charset="0"/>
              </a:rPr>
              <a:t>运行效率较低</a:t>
            </a:r>
            <a:r>
              <a:rPr lang="zh-CN" altLang="en-US" sz="2400" b="1">
                <a:latin typeface="Times New Roman" panose="02020603050405020304" pitchFamily="18" charset="0"/>
                <a:cs typeface="Times New Roman" panose="02020603050405020304" pitchFamily="18" charset="0"/>
              </a:rPr>
              <a:t>，无论是耗费的计算时间还是占用的存储空间通常都比非递归运算要多。</a:t>
            </a:r>
            <a:endParaRPr lang="en-US" altLang="zh-CN" sz="2400" b="1">
              <a:latin typeface="Times New Roman" panose="02020603050405020304" pitchFamily="18" charset="0"/>
              <a:cs typeface="Times New Roman" panose="02020603050405020304" pitchFamily="18" charset="0"/>
            </a:endParaRPr>
          </a:p>
          <a:p>
            <a:pPr marL="0" indent="0">
              <a:buNone/>
            </a:pPr>
            <a:endParaRPr lang="en-US" altLang="zh-CN"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1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1596177"/>
          </a:xfrm>
        </p:spPr>
        <p:txBody>
          <a:bodyPr/>
          <a:lstStyle/>
          <a:p>
            <a:r>
              <a:rPr lang="zh-CN" altLang="en-US" b="1"/>
              <a:t>怎么使用</a:t>
            </a:r>
            <a:r>
              <a:rPr lang="zh-CN" altLang="en-US" b="1">
                <a:solidFill>
                  <a:srgbClr val="FF3399"/>
                </a:solidFill>
              </a:rPr>
              <a:t>一面镜子</a:t>
            </a:r>
            <a:r>
              <a:rPr lang="zh-CN" altLang="en-US" b="1">
                <a:solidFill>
                  <a:srgbClr val="0000CC"/>
                </a:solidFill>
              </a:rPr>
              <a:t>自拍</a:t>
            </a:r>
            <a:r>
              <a:rPr lang="zh-CN" altLang="en-US" b="1">
                <a:solidFill>
                  <a:srgbClr val="339933"/>
                </a:solidFill>
              </a:rPr>
              <a:t>递归</a:t>
            </a:r>
            <a:r>
              <a:rPr lang="zh-CN" altLang="en-US" b="1">
                <a:solidFill>
                  <a:srgbClr val="FF9900"/>
                </a:solidFill>
              </a:rPr>
              <a:t>照片</a:t>
            </a:r>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196321" y="1055077"/>
            <a:ext cx="4952454" cy="5542671"/>
          </a:xfrm>
        </p:spPr>
        <p:txBody>
          <a:bodyPr/>
          <a:lstStyle/>
          <a:p>
            <a:pPr marL="0" indent="0">
              <a:buNone/>
            </a:pPr>
            <a:r>
              <a:rPr lang="zh-CN" altLang="en-US" sz="2400" b="1">
                <a:latin typeface="Times New Roman" panose="02020603050405020304" pitchFamily="18" charset="0"/>
                <a:cs typeface="Times New Roman" panose="02020603050405020304" pitchFamily="18" charset="0"/>
              </a:rPr>
              <a:t>耗子哥镇楼！！！</a:t>
            </a:r>
            <a:endParaRPr lang="en-US" altLang="zh-CN" sz="2400" b="1">
              <a:latin typeface="Times New Roman" panose="02020603050405020304" pitchFamily="18" charset="0"/>
              <a:cs typeface="Times New Roman" panose="02020603050405020304" pitchFamily="18" charset="0"/>
            </a:endParaRPr>
          </a:p>
          <a:p>
            <a:pPr marL="0" indent="0">
              <a:buNone/>
            </a:pPr>
            <a:r>
              <a:rPr lang="zh-CN" altLang="en-US" sz="2400" b="1" cap="none">
                <a:latin typeface="Times New Roman" panose="02020603050405020304" pitchFamily="18" charset="0"/>
                <a:cs typeface="Times New Roman" panose="02020603050405020304" pitchFamily="18" charset="0"/>
              </a:rPr>
              <a:t>博客：</a:t>
            </a:r>
            <a:r>
              <a:rPr lang="en-US" altLang="zh-CN" sz="2400" b="1" cap="none">
                <a:latin typeface="Times New Roman" panose="02020603050405020304" pitchFamily="18" charset="0"/>
                <a:cs typeface="Times New Roman" panose="02020603050405020304" pitchFamily="18" charset="0"/>
              </a:rPr>
              <a:t>https://www.coolshell.cn</a:t>
            </a:r>
          </a:p>
          <a:p>
            <a:pPr marL="0" indent="0">
              <a:buNone/>
            </a:pPr>
            <a:r>
              <a:rPr lang="zh-CN" altLang="en-US" sz="2400" b="1" cap="none">
                <a:latin typeface="Times New Roman" panose="02020603050405020304" pitchFamily="18" charset="0"/>
                <a:cs typeface="Times New Roman" panose="02020603050405020304" pitchFamily="18" charset="0"/>
              </a:rPr>
              <a:t>微博：</a:t>
            </a:r>
            <a:r>
              <a:rPr lang="en-US" altLang="zh-CN" sz="2400" b="1" cap="none">
                <a:latin typeface="Times New Roman" panose="02020603050405020304" pitchFamily="18" charset="0"/>
                <a:cs typeface="Times New Roman" panose="02020603050405020304" pitchFamily="18" charset="0"/>
              </a:rPr>
              <a:t>https://weibo.com/haoel</a:t>
            </a:r>
          </a:p>
        </p:txBody>
      </p:sp>
      <p:pic>
        <p:nvPicPr>
          <p:cNvPr id="5" name="图片 4">
            <a:extLst>
              <a:ext uri="{FF2B5EF4-FFF2-40B4-BE49-F238E27FC236}">
                <a16:creationId xmlns:a16="http://schemas.microsoft.com/office/drawing/2014/main" id="{52DB2B67-3E87-4DD3-B8B6-B94F292C1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929" y="1103808"/>
            <a:ext cx="6595296" cy="5679895"/>
          </a:xfrm>
          <a:prstGeom prst="rect">
            <a:avLst/>
          </a:prstGeom>
        </p:spPr>
      </p:pic>
    </p:spTree>
    <p:extLst>
      <p:ext uri="{BB962C8B-B14F-4D97-AF65-F5344CB8AC3E}">
        <p14:creationId xmlns:p14="http://schemas.microsoft.com/office/powerpoint/2010/main" val="13217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1596177"/>
          </a:xfrm>
        </p:spPr>
        <p:txBody>
          <a:bodyPr/>
          <a:lstStyle/>
          <a:p>
            <a:r>
              <a:rPr lang="zh-CN" altLang="en-US" b="1"/>
              <a:t>黑龙江的特色</a:t>
            </a:r>
            <a:r>
              <a:rPr lang="zh-CN" altLang="en-US" b="1">
                <a:solidFill>
                  <a:srgbClr val="0000CC"/>
                </a:solidFill>
              </a:rPr>
              <a:t>工艺品</a:t>
            </a:r>
          </a:p>
        </p:txBody>
      </p:sp>
      <p:pic>
        <p:nvPicPr>
          <p:cNvPr id="8" name="内容占位符 7">
            <a:extLst>
              <a:ext uri="{FF2B5EF4-FFF2-40B4-BE49-F238E27FC236}">
                <a16:creationId xmlns:a16="http://schemas.microsoft.com/office/drawing/2014/main" id="{86E32275-300E-466C-A71C-52A4D9A0B97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42296" y="1311886"/>
            <a:ext cx="8088576" cy="5384336"/>
          </a:xfrm>
        </p:spPr>
      </p:pic>
    </p:spTree>
    <p:extLst>
      <p:ext uri="{BB962C8B-B14F-4D97-AF65-F5344CB8AC3E}">
        <p14:creationId xmlns:p14="http://schemas.microsoft.com/office/powerpoint/2010/main" val="2930729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1596177"/>
          </a:xfrm>
        </p:spPr>
        <p:txBody>
          <a:bodyPr/>
          <a:lstStyle/>
          <a:p>
            <a:r>
              <a:rPr lang="zh-CN" altLang="en-US" b="1"/>
              <a:t>暴露</a:t>
            </a:r>
            <a:r>
              <a:rPr lang="zh-CN" altLang="en-US" b="1">
                <a:solidFill>
                  <a:srgbClr val="FF3399"/>
                </a:solidFill>
              </a:rPr>
              <a:t>年龄</a:t>
            </a:r>
            <a:r>
              <a:rPr lang="zh-CN" altLang="en-US" b="1"/>
              <a:t>的时候到了！！！</a:t>
            </a:r>
          </a:p>
        </p:txBody>
      </p:sp>
      <p:pic>
        <p:nvPicPr>
          <p:cNvPr id="6" name="内容占位符 5">
            <a:extLst>
              <a:ext uri="{FF2B5EF4-FFF2-40B4-BE49-F238E27FC236}">
                <a16:creationId xmlns:a16="http://schemas.microsoft.com/office/drawing/2014/main" id="{819847F9-F45E-4C27-A8D2-613FAE326EA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42115" y="1258551"/>
            <a:ext cx="8594311" cy="5261823"/>
          </a:xfrm>
        </p:spPr>
      </p:pic>
    </p:spTree>
    <p:extLst>
      <p:ext uri="{BB962C8B-B14F-4D97-AF65-F5344CB8AC3E}">
        <p14:creationId xmlns:p14="http://schemas.microsoft.com/office/powerpoint/2010/main" val="301403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1596177"/>
          </a:xfrm>
        </p:spPr>
        <p:txBody>
          <a:bodyPr/>
          <a:lstStyle/>
          <a:p>
            <a:r>
              <a:rPr lang="zh-CN" altLang="en-US" b="1"/>
              <a:t>递归总体思想</a:t>
            </a:r>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913774" y="1083212"/>
            <a:ext cx="10363826" cy="5542671"/>
          </a:xfrm>
        </p:spPr>
        <p:txBody>
          <a:bodyPr/>
          <a:lstStyle/>
          <a:p>
            <a:pPr marL="0" indent="0">
              <a:buNone/>
            </a:pPr>
            <a:r>
              <a:rPr lang="en-US" altLang="zh-CN" sz="2400" b="1" cap="none">
                <a:latin typeface="Times New Roman" panose="02020603050405020304" pitchFamily="18" charset="0"/>
                <a:cs typeface="Times New Roman" panose="02020603050405020304" pitchFamily="18" charset="0"/>
              </a:rPr>
              <a:t>1</a:t>
            </a:r>
            <a:r>
              <a:rPr lang="zh-CN" altLang="en-US" sz="2400" b="1" cap="none">
                <a:latin typeface="Times New Roman" panose="02020603050405020304" pitchFamily="18" charset="0"/>
                <a:cs typeface="Times New Roman" panose="02020603050405020304" pitchFamily="18" charset="0"/>
              </a:rPr>
              <a:t>、</a:t>
            </a:r>
            <a:r>
              <a:rPr lang="zh-CN" altLang="en-US" sz="2400" b="1" cap="none">
                <a:solidFill>
                  <a:srgbClr val="0000CC"/>
                </a:solidFill>
                <a:latin typeface="Times New Roman" panose="02020603050405020304" pitchFamily="18" charset="0"/>
                <a:cs typeface="Times New Roman" panose="02020603050405020304" pitchFamily="18" charset="0"/>
              </a:rPr>
              <a:t>递归式</a:t>
            </a:r>
            <a:r>
              <a:rPr lang="zh-CN" altLang="en-US" sz="2400" b="1" cap="none">
                <a:latin typeface="Times New Roman" panose="02020603050405020304" pitchFamily="18" charset="0"/>
                <a:cs typeface="Times New Roman" panose="02020603050405020304" pitchFamily="18" charset="0"/>
              </a:rPr>
              <a:t>：如何将原问题划分成子问题。</a:t>
            </a:r>
          </a:p>
          <a:p>
            <a:pPr marL="0" indent="0">
              <a:buNone/>
            </a:pPr>
            <a:r>
              <a:rPr lang="en-US" altLang="zh-CN" sz="2400" b="1" cap="none">
                <a:latin typeface="Times New Roman" panose="02020603050405020304" pitchFamily="18" charset="0"/>
                <a:cs typeface="Times New Roman" panose="02020603050405020304" pitchFamily="18" charset="0"/>
              </a:rPr>
              <a:t>2</a:t>
            </a:r>
            <a:r>
              <a:rPr lang="zh-CN" altLang="en-US" sz="2400" b="1" cap="none">
                <a:latin typeface="Times New Roman" panose="02020603050405020304" pitchFamily="18" charset="0"/>
                <a:cs typeface="Times New Roman" panose="02020603050405020304" pitchFamily="18" charset="0"/>
              </a:rPr>
              <a:t>、</a:t>
            </a:r>
            <a:r>
              <a:rPr lang="zh-CN" altLang="en-US" sz="2400" b="1" cap="none">
                <a:solidFill>
                  <a:srgbClr val="0000CC"/>
                </a:solidFill>
                <a:latin typeface="Times New Roman" panose="02020603050405020304" pitchFamily="18" charset="0"/>
                <a:cs typeface="Times New Roman" panose="02020603050405020304" pitchFamily="18" charset="0"/>
              </a:rPr>
              <a:t>递归出口</a:t>
            </a:r>
            <a:r>
              <a:rPr lang="zh-CN" altLang="en-US" sz="2400" b="1" cap="none">
                <a:latin typeface="Times New Roman" panose="02020603050405020304" pitchFamily="18" charset="0"/>
                <a:cs typeface="Times New Roman" panose="02020603050405020304" pitchFamily="18" charset="0"/>
              </a:rPr>
              <a:t>：递归终止的条件，即最小子问题的求解，可以允许多个出口。</a:t>
            </a:r>
          </a:p>
          <a:p>
            <a:pPr marL="0" indent="0">
              <a:buNone/>
            </a:pPr>
            <a:r>
              <a:rPr lang="en-US" altLang="zh-CN" sz="2400" b="1" cap="none">
                <a:latin typeface="Times New Roman" panose="02020603050405020304" pitchFamily="18" charset="0"/>
                <a:cs typeface="Times New Roman" panose="02020603050405020304" pitchFamily="18" charset="0"/>
              </a:rPr>
              <a:t>3</a:t>
            </a:r>
            <a:r>
              <a:rPr lang="zh-CN" altLang="en-US" sz="2400" b="1" cap="none">
                <a:latin typeface="Times New Roman" panose="02020603050405020304" pitchFamily="18" charset="0"/>
                <a:cs typeface="Times New Roman" panose="02020603050405020304" pitchFamily="18" charset="0"/>
              </a:rPr>
              <a:t>、</a:t>
            </a:r>
            <a:r>
              <a:rPr lang="zh-CN" altLang="en-US" sz="2400" b="1" cap="none">
                <a:solidFill>
                  <a:srgbClr val="0000CC"/>
                </a:solidFill>
                <a:latin typeface="Times New Roman" panose="02020603050405020304" pitchFamily="18" charset="0"/>
                <a:cs typeface="Times New Roman" panose="02020603050405020304" pitchFamily="18" charset="0"/>
              </a:rPr>
              <a:t>界函数</a:t>
            </a:r>
            <a:r>
              <a:rPr lang="zh-CN" altLang="en-US" sz="2400" b="1" cap="none">
                <a:latin typeface="Times New Roman" panose="02020603050405020304" pitchFamily="18" charset="0"/>
                <a:cs typeface="Times New Roman" panose="02020603050405020304" pitchFamily="18" charset="0"/>
              </a:rPr>
              <a:t>：问题规模变化的函数，它保证递归的规模向出口条件靠拢。</a:t>
            </a:r>
            <a:endParaRPr lang="en-US" altLang="zh-CN" sz="2400" b="1" cap="none">
              <a:latin typeface="Times New Roman" panose="02020603050405020304" pitchFamily="18" charset="0"/>
              <a:cs typeface="Times New Roman" panose="02020603050405020304" pitchFamily="18" charset="0"/>
            </a:endParaRPr>
          </a:p>
          <a:p>
            <a:pPr marL="0" indent="0">
              <a:buNone/>
            </a:pPr>
            <a:r>
              <a:rPr lang="zh-CN" altLang="en-US" sz="2400" b="1" cap="none">
                <a:latin typeface="Times New Roman" panose="02020603050405020304" pitchFamily="18" charset="0"/>
                <a:cs typeface="Times New Roman" panose="02020603050405020304" pitchFamily="18" charset="0"/>
              </a:rPr>
              <a:t>等价于：</a:t>
            </a:r>
            <a:endParaRPr lang="en-US" altLang="zh-CN" sz="2400" b="1" cap="none">
              <a:latin typeface="Times New Roman" panose="02020603050405020304" pitchFamily="18" charset="0"/>
              <a:cs typeface="Times New Roman" panose="02020603050405020304" pitchFamily="18" charset="0"/>
            </a:endParaRPr>
          </a:p>
          <a:p>
            <a:pPr marL="0" indent="0">
              <a:buNone/>
            </a:pPr>
            <a:r>
              <a:rPr lang="en-US" altLang="zh-CN" sz="2400" b="1" cap="none">
                <a:latin typeface="Times New Roman" panose="02020603050405020304" pitchFamily="18" charset="0"/>
                <a:cs typeface="Times New Roman" panose="02020603050405020304" pitchFamily="18" charset="0"/>
              </a:rPr>
              <a:t>1</a:t>
            </a:r>
            <a:r>
              <a:rPr lang="zh-CN" altLang="en-US" sz="2400" b="1" cap="none">
                <a:latin typeface="Times New Roman" panose="02020603050405020304" pitchFamily="18" charset="0"/>
                <a:cs typeface="Times New Roman" panose="02020603050405020304" pitchFamily="18" charset="0"/>
              </a:rPr>
              <a:t>、将待求解问题的解看作输入变量</a:t>
            </a:r>
            <a:r>
              <a:rPr lang="en-US" altLang="zh-CN" sz="2400" b="1" cap="none">
                <a:latin typeface="Times New Roman" panose="02020603050405020304" pitchFamily="18" charset="0"/>
                <a:cs typeface="Times New Roman" panose="02020603050405020304" pitchFamily="18" charset="0"/>
              </a:rPr>
              <a:t>x</a:t>
            </a:r>
            <a:r>
              <a:rPr lang="zh-CN" altLang="en-US" sz="2400" b="1" cap="none">
                <a:latin typeface="Times New Roman" panose="02020603050405020304" pitchFamily="18" charset="0"/>
                <a:cs typeface="Times New Roman" panose="02020603050405020304" pitchFamily="18" charset="0"/>
              </a:rPr>
              <a:t>的</a:t>
            </a:r>
            <a:r>
              <a:rPr lang="zh-CN" altLang="en-US" sz="2400" b="1" cap="none">
                <a:solidFill>
                  <a:srgbClr val="0000CC"/>
                </a:solidFill>
                <a:latin typeface="Times New Roman" panose="02020603050405020304" pitchFamily="18" charset="0"/>
                <a:cs typeface="Times New Roman" panose="02020603050405020304" pitchFamily="18" charset="0"/>
              </a:rPr>
              <a:t>函数</a:t>
            </a:r>
            <a:r>
              <a:rPr lang="en-US" altLang="zh-CN" sz="2400" b="1" cap="none">
                <a:solidFill>
                  <a:srgbClr val="0000CC"/>
                </a:solidFill>
                <a:latin typeface="Times New Roman" panose="02020603050405020304" pitchFamily="18" charset="0"/>
                <a:cs typeface="Times New Roman" panose="02020603050405020304" pitchFamily="18" charset="0"/>
              </a:rPr>
              <a:t>f(x)</a:t>
            </a:r>
          </a:p>
          <a:p>
            <a:pPr marL="0" indent="0">
              <a:buNone/>
            </a:pPr>
            <a:r>
              <a:rPr lang="en-US" altLang="zh-CN" sz="2400" b="1" cap="none">
                <a:latin typeface="Times New Roman" panose="02020603050405020304" pitchFamily="18" charset="0"/>
                <a:cs typeface="Times New Roman" panose="02020603050405020304" pitchFamily="18" charset="0"/>
              </a:rPr>
              <a:t>2</a:t>
            </a:r>
            <a:r>
              <a:rPr lang="zh-CN" altLang="en-US" sz="2400" b="1" cap="none">
                <a:latin typeface="Times New Roman" panose="02020603050405020304" pitchFamily="18" charset="0"/>
                <a:cs typeface="Times New Roman" panose="02020603050405020304" pitchFamily="18" charset="0"/>
              </a:rPr>
              <a:t>、已知</a:t>
            </a:r>
            <a:r>
              <a:rPr lang="en-US" altLang="zh-CN" sz="2400" b="1" cap="none">
                <a:solidFill>
                  <a:srgbClr val="0000CC"/>
                </a:solidFill>
                <a:latin typeface="Times New Roman" panose="02020603050405020304" pitchFamily="18" charset="0"/>
                <a:cs typeface="Times New Roman" panose="02020603050405020304" pitchFamily="18" charset="0"/>
              </a:rPr>
              <a:t>f(0)</a:t>
            </a:r>
            <a:r>
              <a:rPr lang="zh-CN" altLang="en-US" sz="2400" b="1" cap="none">
                <a:latin typeface="Times New Roman" panose="02020603050405020304" pitchFamily="18" charset="0"/>
                <a:cs typeface="Times New Roman" panose="02020603050405020304" pitchFamily="18" charset="0"/>
              </a:rPr>
              <a:t>的值</a:t>
            </a:r>
            <a:endParaRPr lang="en-US" altLang="zh-CN" sz="2400" b="1" cap="none">
              <a:latin typeface="Times New Roman" panose="02020603050405020304" pitchFamily="18" charset="0"/>
              <a:cs typeface="Times New Roman" panose="02020603050405020304" pitchFamily="18" charset="0"/>
            </a:endParaRPr>
          </a:p>
          <a:p>
            <a:pPr marL="0" indent="0">
              <a:buNone/>
            </a:pPr>
            <a:r>
              <a:rPr lang="en-US" altLang="zh-CN" sz="2400" b="1" cap="none">
                <a:latin typeface="Times New Roman" panose="02020603050405020304" pitchFamily="18" charset="0"/>
                <a:cs typeface="Times New Roman" panose="02020603050405020304" pitchFamily="18" charset="0"/>
              </a:rPr>
              <a:t>3</a:t>
            </a:r>
            <a:r>
              <a:rPr lang="zh-CN" altLang="en-US" sz="2400" b="1" cap="none">
                <a:latin typeface="Times New Roman" panose="02020603050405020304" pitchFamily="18" charset="0"/>
                <a:cs typeface="Times New Roman" panose="02020603050405020304" pitchFamily="18" charset="0"/>
              </a:rPr>
              <a:t>、通过寻找函数</a:t>
            </a:r>
            <a:r>
              <a:rPr lang="en-US" altLang="zh-CN" sz="2400" b="1" cap="none">
                <a:latin typeface="Times New Roman" panose="02020603050405020304" pitchFamily="18" charset="0"/>
                <a:cs typeface="Times New Roman" panose="02020603050405020304" pitchFamily="18" charset="0"/>
              </a:rPr>
              <a:t>g</a:t>
            </a:r>
            <a:r>
              <a:rPr lang="zh-CN" altLang="en-US" sz="2400" b="1" cap="none">
                <a:latin typeface="Times New Roman" panose="02020603050405020304" pitchFamily="18" charset="0"/>
                <a:cs typeface="Times New Roman" panose="02020603050405020304" pitchFamily="18" charset="0"/>
              </a:rPr>
              <a:t>，使得</a:t>
            </a:r>
            <a:r>
              <a:rPr lang="en-US" altLang="zh-CN" sz="2400" b="1" cap="none">
                <a:solidFill>
                  <a:srgbClr val="0000CC"/>
                </a:solidFill>
                <a:latin typeface="Times New Roman" panose="02020603050405020304" pitchFamily="18" charset="0"/>
                <a:cs typeface="Times New Roman" panose="02020603050405020304" pitchFamily="18" charset="0"/>
              </a:rPr>
              <a:t>f(x) = g(f(x-1)) </a:t>
            </a:r>
            <a:r>
              <a:rPr lang="zh-CN" altLang="en-US" sz="2400" b="1" cap="none">
                <a:latin typeface="Times New Roman" panose="02020603050405020304" pitchFamily="18" charset="0"/>
                <a:cs typeface="Times New Roman" panose="02020603050405020304" pitchFamily="18" charset="0"/>
              </a:rPr>
              <a:t>，就可以通过</a:t>
            </a:r>
            <a:r>
              <a:rPr lang="en-US" altLang="zh-CN" sz="2400" b="1" cap="none">
                <a:latin typeface="Times New Roman" panose="02020603050405020304" pitchFamily="18" charset="0"/>
                <a:cs typeface="Times New Roman" panose="02020603050405020304" pitchFamily="18" charset="0"/>
              </a:rPr>
              <a:t>f(0)</a:t>
            </a:r>
            <a:r>
              <a:rPr lang="zh-CN" altLang="en-US" sz="2400" b="1" cap="none">
                <a:latin typeface="Times New Roman" panose="02020603050405020304" pitchFamily="18" charset="0"/>
                <a:cs typeface="Times New Roman" panose="02020603050405020304" pitchFamily="18" charset="0"/>
              </a:rPr>
              <a:t>和</a:t>
            </a:r>
            <a:r>
              <a:rPr lang="en-US" altLang="zh-CN" sz="2400" b="1" cap="none">
                <a:latin typeface="Times New Roman" panose="02020603050405020304" pitchFamily="18" charset="0"/>
                <a:cs typeface="Times New Roman" panose="02020603050405020304" pitchFamily="18" charset="0"/>
              </a:rPr>
              <a:t>g</a:t>
            </a:r>
            <a:r>
              <a:rPr lang="zh-CN" altLang="en-US" sz="2400" b="1" cap="none">
                <a:latin typeface="Times New Roman" panose="02020603050405020304" pitchFamily="18" charset="0"/>
                <a:cs typeface="Times New Roman" panose="02020603050405020304" pitchFamily="18" charset="0"/>
              </a:rPr>
              <a:t>求出</a:t>
            </a:r>
            <a:r>
              <a:rPr lang="en-US" altLang="zh-CN" sz="2400" b="1" cap="none">
                <a:latin typeface="Times New Roman" panose="02020603050405020304" pitchFamily="18" charset="0"/>
                <a:cs typeface="Times New Roman" panose="02020603050405020304" pitchFamily="18" charset="0"/>
              </a:rPr>
              <a:t>f(x)</a:t>
            </a:r>
            <a:r>
              <a:rPr lang="zh-CN" altLang="en-US" sz="2400" b="1" cap="none">
                <a:latin typeface="Times New Roman" panose="02020603050405020304" pitchFamily="18" charset="0"/>
                <a:cs typeface="Times New Roman" panose="02020603050405020304" pitchFamily="18" charset="0"/>
              </a:rPr>
              <a:t>的值</a:t>
            </a:r>
            <a:endParaRPr lang="en-US" altLang="zh-CN" sz="2400" b="1" cap="none">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141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1596177"/>
          </a:xfrm>
        </p:spPr>
        <p:txBody>
          <a:bodyPr/>
          <a:lstStyle/>
          <a:p>
            <a:r>
              <a:rPr lang="zh-CN" altLang="en-US" b="1"/>
              <a:t>递归举例</a:t>
            </a:r>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154746" y="1083212"/>
            <a:ext cx="11718386" cy="5542671"/>
          </a:xfrm>
        </p:spPr>
        <p:txBody>
          <a:bodyPr/>
          <a:lstStyle/>
          <a:p>
            <a:pPr marL="0" indent="0">
              <a:buNone/>
            </a:pPr>
            <a:r>
              <a:rPr lang="zh-CN" altLang="en-US" sz="2400" b="1" cap="none">
                <a:latin typeface="Times New Roman" panose="02020603050405020304" pitchFamily="18" charset="0"/>
                <a:cs typeface="Times New Roman" panose="02020603050405020304" pitchFamily="18" charset="0"/>
              </a:rPr>
              <a:t>斐波那契数列</a:t>
            </a:r>
            <a:endParaRPr lang="en-US" altLang="zh-CN" sz="2400" b="1" cap="none">
              <a:latin typeface="Times New Roman" panose="02020603050405020304" pitchFamily="18" charset="0"/>
              <a:cs typeface="Times New Roman" panose="02020603050405020304" pitchFamily="18" charset="0"/>
            </a:endParaRPr>
          </a:p>
          <a:p>
            <a:pPr marL="0" indent="0">
              <a:buNone/>
            </a:pPr>
            <a:r>
              <a:rPr lang="zh-CN" altLang="en-US" sz="2400" b="1" cap="none">
                <a:latin typeface="Times New Roman" panose="02020603050405020304" pitchFamily="18" charset="0"/>
                <a:cs typeface="Times New Roman" panose="02020603050405020304" pitchFamily="18" charset="0"/>
              </a:rPr>
              <a:t>斐波那契数列（</a:t>
            </a:r>
            <a:r>
              <a:rPr lang="en-US" altLang="zh-CN" sz="2400" b="1" cap="none">
                <a:latin typeface="Times New Roman" panose="02020603050405020304" pitchFamily="18" charset="0"/>
                <a:cs typeface="Times New Roman" panose="02020603050405020304" pitchFamily="18" charset="0"/>
              </a:rPr>
              <a:t>Fibonacci sequence</a:t>
            </a:r>
            <a:r>
              <a:rPr lang="zh-CN" altLang="en-US" sz="2400" b="1" cap="none">
                <a:latin typeface="Times New Roman" panose="02020603050405020304" pitchFamily="18" charset="0"/>
                <a:cs typeface="Times New Roman" panose="02020603050405020304" pitchFamily="18" charset="0"/>
              </a:rPr>
              <a:t>），又称黄金分割数列、因数学家列昂纳多</a:t>
            </a:r>
            <a:r>
              <a:rPr lang="en-US" altLang="zh-CN" sz="2400" b="1" cap="none">
                <a:latin typeface="Times New Roman" panose="02020603050405020304" pitchFamily="18" charset="0"/>
                <a:cs typeface="Times New Roman" panose="02020603050405020304" pitchFamily="18" charset="0"/>
              </a:rPr>
              <a:t>·</a:t>
            </a:r>
            <a:r>
              <a:rPr lang="zh-CN" altLang="en-US" sz="2400" b="1" cap="none">
                <a:latin typeface="Times New Roman" panose="02020603050405020304" pitchFamily="18" charset="0"/>
                <a:cs typeface="Times New Roman" panose="02020603050405020304" pitchFamily="18" charset="0"/>
              </a:rPr>
              <a:t>斐波那契（</a:t>
            </a:r>
            <a:r>
              <a:rPr lang="en-US" altLang="zh-CN" sz="2400" b="1" cap="none">
                <a:latin typeface="Times New Roman" panose="02020603050405020304" pitchFamily="18" charset="0"/>
                <a:cs typeface="Times New Roman" panose="02020603050405020304" pitchFamily="18" charset="0"/>
              </a:rPr>
              <a:t>Leonardoda Fibonacci</a:t>
            </a:r>
            <a:r>
              <a:rPr lang="zh-CN" altLang="en-US" sz="2400" b="1" cap="none">
                <a:latin typeface="Times New Roman" panose="02020603050405020304" pitchFamily="18" charset="0"/>
                <a:cs typeface="Times New Roman" panose="02020603050405020304" pitchFamily="18" charset="0"/>
              </a:rPr>
              <a:t>）以兔子繁殖为例子而引入，故又称为“兔子数列”，指的是这样一个数列：</a:t>
            </a:r>
            <a:r>
              <a:rPr lang="en-US" altLang="zh-CN" sz="2400" b="1" cap="none">
                <a:latin typeface="Times New Roman" panose="02020603050405020304" pitchFamily="18" charset="0"/>
                <a:cs typeface="Times New Roman" panose="02020603050405020304" pitchFamily="18" charset="0"/>
              </a:rPr>
              <a:t>1</a:t>
            </a:r>
            <a:r>
              <a:rPr lang="zh-CN" altLang="en-US" sz="2400" b="1" cap="none">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1</a:t>
            </a:r>
            <a:r>
              <a:rPr lang="zh-CN" altLang="en-US" sz="2400" b="1" cap="none">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2</a:t>
            </a:r>
            <a:r>
              <a:rPr lang="zh-CN" altLang="en-US" sz="2400" b="1" cap="none">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3</a:t>
            </a:r>
            <a:r>
              <a:rPr lang="zh-CN" altLang="en-US" sz="2400" b="1" cap="none">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5</a:t>
            </a:r>
            <a:r>
              <a:rPr lang="zh-CN" altLang="en-US" sz="2400" b="1" cap="none">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8</a:t>
            </a:r>
            <a:r>
              <a:rPr lang="zh-CN" altLang="en-US" sz="2400" b="1" cap="none">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13</a:t>
            </a:r>
            <a:r>
              <a:rPr lang="zh-CN" altLang="en-US" sz="2400" b="1" cap="none">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21</a:t>
            </a:r>
            <a:r>
              <a:rPr lang="zh-CN" altLang="en-US" sz="2400" b="1" cap="none">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34</a:t>
            </a:r>
            <a:r>
              <a:rPr lang="zh-CN" altLang="en-US" sz="2400" b="1" cap="none">
                <a:latin typeface="Times New Roman" panose="02020603050405020304" pitchFamily="18" charset="0"/>
                <a:cs typeface="Times New Roman" panose="02020603050405020304" pitchFamily="18" charset="0"/>
              </a:rPr>
              <a:t>、</a:t>
            </a:r>
            <a:r>
              <a:rPr lang="en-US" altLang="zh-CN" sz="2400" b="1" cap="none">
                <a:latin typeface="Times New Roman" panose="02020603050405020304" pitchFamily="18" charset="0"/>
                <a:cs typeface="Times New Roman" panose="02020603050405020304" pitchFamily="18" charset="0"/>
              </a:rPr>
              <a:t>……</a:t>
            </a:r>
          </a:p>
          <a:p>
            <a:pPr marL="0" indent="0">
              <a:buNone/>
            </a:pPr>
            <a:r>
              <a:rPr lang="zh-CN" altLang="en-US" sz="2400" b="1" cap="none">
                <a:latin typeface="Times New Roman" panose="02020603050405020304" pitchFamily="18" charset="0"/>
                <a:cs typeface="Times New Roman" panose="02020603050405020304" pitchFamily="18" charset="0"/>
              </a:rPr>
              <a:t>递归解法：</a:t>
            </a:r>
            <a:endParaRPr lang="en-US" altLang="zh-CN" sz="2400" b="1" cap="none">
              <a:latin typeface="Times New Roman" panose="02020603050405020304" pitchFamily="18" charset="0"/>
              <a:cs typeface="Times New Roman" panose="02020603050405020304" pitchFamily="18" charset="0"/>
            </a:endParaRPr>
          </a:p>
          <a:p>
            <a:pPr marL="0" indent="0">
              <a:buNone/>
            </a:pPr>
            <a:endParaRPr lang="en-US" altLang="zh-CN" sz="2400" b="1" cap="none">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3054BBD-5CF8-4B3D-AD8A-F729480B29E2}"/>
              </a:ext>
            </a:extLst>
          </p:cNvPr>
          <p:cNvPicPr>
            <a:picLocks noChangeAspect="1"/>
          </p:cNvPicPr>
          <p:nvPr/>
        </p:nvPicPr>
        <p:blipFill>
          <a:blip r:embed="rId2"/>
          <a:stretch>
            <a:fillRect/>
          </a:stretch>
        </p:blipFill>
        <p:spPr>
          <a:xfrm>
            <a:off x="2567567" y="3186256"/>
            <a:ext cx="7267934" cy="3671743"/>
          </a:xfrm>
          <a:prstGeom prst="rect">
            <a:avLst/>
          </a:prstGeom>
        </p:spPr>
      </p:pic>
    </p:spTree>
    <p:extLst>
      <p:ext uri="{BB962C8B-B14F-4D97-AF65-F5344CB8AC3E}">
        <p14:creationId xmlns:p14="http://schemas.microsoft.com/office/powerpoint/2010/main" val="1324276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A3612C-6F40-40DA-9520-5BA50F5D0E73}"/>
              </a:ext>
            </a:extLst>
          </p:cNvPr>
          <p:cNvSpPr>
            <a:spLocks noGrp="1"/>
          </p:cNvSpPr>
          <p:nvPr>
            <p:ph type="title"/>
          </p:nvPr>
        </p:nvSpPr>
        <p:spPr>
          <a:xfrm>
            <a:off x="913774" y="0"/>
            <a:ext cx="10364451" cy="1596177"/>
          </a:xfrm>
        </p:spPr>
        <p:txBody>
          <a:bodyPr/>
          <a:lstStyle/>
          <a:p>
            <a:r>
              <a:rPr lang="zh-CN" altLang="en-US" b="1">
                <a:solidFill>
                  <a:srgbClr val="FF0000"/>
                </a:solidFill>
              </a:rPr>
              <a:t>非</a:t>
            </a:r>
            <a:r>
              <a:rPr lang="zh-CN" altLang="en-US" b="1">
                <a:solidFill>
                  <a:srgbClr val="0000CC"/>
                </a:solidFill>
              </a:rPr>
              <a:t>递归</a:t>
            </a:r>
            <a:r>
              <a:rPr lang="zh-CN" altLang="en-US" b="1"/>
              <a:t>解法</a:t>
            </a:r>
          </a:p>
        </p:txBody>
      </p:sp>
      <p:sp>
        <p:nvSpPr>
          <p:cNvPr id="3" name="内容占位符 2">
            <a:extLst>
              <a:ext uri="{FF2B5EF4-FFF2-40B4-BE49-F238E27FC236}">
                <a16:creationId xmlns:a16="http://schemas.microsoft.com/office/drawing/2014/main" id="{50676DFA-3DD1-4A91-B20F-0D41DC1FAC5E}"/>
              </a:ext>
            </a:extLst>
          </p:cNvPr>
          <p:cNvSpPr>
            <a:spLocks noGrp="1"/>
          </p:cNvSpPr>
          <p:nvPr>
            <p:ph sz="quarter" idx="13"/>
          </p:nvPr>
        </p:nvSpPr>
        <p:spPr>
          <a:xfrm>
            <a:off x="154746" y="1083212"/>
            <a:ext cx="5472331" cy="5542671"/>
          </a:xfrm>
        </p:spPr>
        <p:txBody>
          <a:bodyPr/>
          <a:lstStyle/>
          <a:p>
            <a:pPr marL="0" indent="0">
              <a:buNone/>
            </a:pPr>
            <a:r>
              <a:rPr lang="zh-CN" altLang="en-US" sz="2400" b="1" cap="none">
                <a:latin typeface="Times New Roman" panose="02020603050405020304" pitchFamily="18" charset="0"/>
                <a:cs typeface="Times New Roman" panose="02020603050405020304" pitchFamily="18" charset="0"/>
              </a:rPr>
              <a:t>斐波那契数列的非递归解法</a:t>
            </a:r>
            <a:endParaRPr lang="en-US" altLang="zh-CN" sz="2400" b="1" cap="none">
              <a:latin typeface="Times New Roman" panose="02020603050405020304" pitchFamily="18" charset="0"/>
              <a:cs typeface="Times New Roman" panose="02020603050405020304" pitchFamily="18" charset="0"/>
            </a:endParaRPr>
          </a:p>
          <a:p>
            <a:pPr marL="0" indent="0">
              <a:buNone/>
            </a:pPr>
            <a:r>
              <a:rPr lang="zh-CN" altLang="en-US" sz="2400" b="1" cap="none">
                <a:latin typeface="Times New Roman" panose="02020603050405020304" pitchFamily="18" charset="0"/>
                <a:cs typeface="Times New Roman" panose="02020603050405020304" pitchFamily="18" charset="0"/>
              </a:rPr>
              <a:t>使用</a:t>
            </a:r>
            <a:r>
              <a:rPr lang="zh-CN" altLang="en-US" sz="2400" b="1" cap="none">
                <a:solidFill>
                  <a:srgbClr val="0000CC"/>
                </a:solidFill>
                <a:latin typeface="Times New Roman" panose="02020603050405020304" pitchFamily="18" charset="0"/>
                <a:cs typeface="Times New Roman" panose="02020603050405020304" pitchFamily="18" charset="0"/>
              </a:rPr>
              <a:t>递推</a:t>
            </a:r>
            <a:r>
              <a:rPr lang="zh-CN" altLang="en-US" sz="2400" b="1" cap="none">
                <a:latin typeface="Times New Roman" panose="02020603050405020304" pitchFamily="18" charset="0"/>
                <a:cs typeface="Times New Roman" panose="02020603050405020304" pitchFamily="18" charset="0"/>
              </a:rPr>
              <a:t>进行求解：</a:t>
            </a:r>
            <a:endParaRPr lang="en-US" altLang="zh-CN" sz="2400" b="1" cap="none">
              <a:latin typeface="Times New Roman" panose="02020603050405020304" pitchFamily="18" charset="0"/>
              <a:cs typeface="Times New Roman" panose="02020603050405020304" pitchFamily="18" charset="0"/>
            </a:endParaRPr>
          </a:p>
          <a:p>
            <a:pPr marL="0" indent="0">
              <a:buNone/>
            </a:pPr>
            <a:r>
              <a:rPr lang="zh-CN" altLang="en-US" sz="2400" b="1" cap="none">
                <a:latin typeface="Times New Roman" panose="02020603050405020304" pitchFamily="18" charset="0"/>
                <a:cs typeface="Times New Roman" panose="02020603050405020304" pitchFamily="18" charset="0"/>
              </a:rPr>
              <a:t>递推是通过</a:t>
            </a:r>
            <a:r>
              <a:rPr lang="zh-CN" altLang="en-US" sz="2400" b="1" cap="none">
                <a:solidFill>
                  <a:srgbClr val="339933"/>
                </a:solidFill>
                <a:latin typeface="Times New Roman" panose="02020603050405020304" pitchFamily="18" charset="0"/>
                <a:cs typeface="Times New Roman" panose="02020603050405020304" pitchFamily="18" charset="0"/>
              </a:rPr>
              <a:t>数学推导</a:t>
            </a:r>
            <a:r>
              <a:rPr lang="zh-CN" altLang="en-US" sz="2400" b="1" cap="none">
                <a:latin typeface="Times New Roman" panose="02020603050405020304" pitchFamily="18" charset="0"/>
                <a:cs typeface="Times New Roman" panose="02020603050405020304" pitchFamily="18" charset="0"/>
              </a:rPr>
              <a:t>，将复杂的运算化解为若干重复的简单运算，以充分发挥计算机擅长重复处理的特点。</a:t>
            </a:r>
            <a:endParaRPr lang="en-US" altLang="zh-CN" sz="2400" b="1" cap="none">
              <a:latin typeface="Times New Roman" panose="02020603050405020304" pitchFamily="18" charset="0"/>
              <a:cs typeface="Times New Roman" panose="02020603050405020304" pitchFamily="18" charset="0"/>
            </a:endParaRPr>
          </a:p>
          <a:p>
            <a:pPr marL="0" indent="0">
              <a:buNone/>
            </a:pPr>
            <a:r>
              <a:rPr lang="en-US" altLang="zh-CN" sz="2400" b="1" cap="none">
                <a:latin typeface="Times New Roman" panose="02020603050405020304" pitchFamily="18" charset="0"/>
                <a:cs typeface="Times New Roman" panose="02020603050405020304" pitchFamily="18" charset="0"/>
              </a:rPr>
              <a:t>1</a:t>
            </a:r>
            <a:r>
              <a:rPr lang="zh-CN" altLang="en-US" sz="2400" b="1" cap="none">
                <a:latin typeface="Times New Roman" panose="02020603050405020304" pitchFamily="18" charset="0"/>
                <a:cs typeface="Times New Roman" panose="02020603050405020304" pitchFamily="18" charset="0"/>
              </a:rPr>
              <a:t>）递推是</a:t>
            </a:r>
            <a:r>
              <a:rPr lang="zh-CN" altLang="en-US" sz="2400" b="1" cap="none">
                <a:solidFill>
                  <a:srgbClr val="0000CC"/>
                </a:solidFill>
                <a:latin typeface="Times New Roman" panose="02020603050405020304" pitchFamily="18" charset="0"/>
                <a:cs typeface="Times New Roman" panose="02020603050405020304" pitchFamily="18" charset="0"/>
              </a:rPr>
              <a:t>从已知条件开始</a:t>
            </a:r>
            <a:r>
              <a:rPr lang="zh-CN" altLang="en-US" sz="2400" b="1" cap="none">
                <a:latin typeface="Times New Roman" panose="02020603050405020304" pitchFamily="18" charset="0"/>
                <a:cs typeface="Times New Roman" panose="02020603050405020304" pitchFamily="18" charset="0"/>
              </a:rPr>
              <a:t>；</a:t>
            </a:r>
            <a:endParaRPr lang="en-US" altLang="zh-CN" sz="2400" b="1" cap="none">
              <a:latin typeface="Times New Roman" panose="02020603050405020304" pitchFamily="18" charset="0"/>
              <a:cs typeface="Times New Roman" panose="02020603050405020304" pitchFamily="18" charset="0"/>
            </a:endParaRPr>
          </a:p>
          <a:p>
            <a:pPr marL="0" indent="0">
              <a:buNone/>
            </a:pPr>
            <a:r>
              <a:rPr lang="en-US" altLang="zh-CN" sz="2400" b="1" cap="none">
                <a:latin typeface="Times New Roman" panose="02020603050405020304" pitchFamily="18" charset="0"/>
                <a:cs typeface="Times New Roman" panose="02020603050405020304" pitchFamily="18" charset="0"/>
              </a:rPr>
              <a:t>2</a:t>
            </a:r>
            <a:r>
              <a:rPr lang="zh-CN" altLang="en-US" sz="2400" b="1" cap="none">
                <a:latin typeface="Times New Roman" panose="02020603050405020304" pitchFamily="18" charset="0"/>
                <a:cs typeface="Times New Roman" panose="02020603050405020304" pitchFamily="18" charset="0"/>
              </a:rPr>
              <a:t>）递推必须</a:t>
            </a:r>
            <a:r>
              <a:rPr lang="zh-CN" altLang="en-US" sz="2400" b="1" cap="none">
                <a:solidFill>
                  <a:srgbClr val="0000CC"/>
                </a:solidFill>
                <a:latin typeface="Times New Roman" panose="02020603050405020304" pitchFamily="18" charset="0"/>
                <a:cs typeface="Times New Roman" panose="02020603050405020304" pitchFamily="18" charset="0"/>
              </a:rPr>
              <a:t>有明确的通用公式</a:t>
            </a:r>
            <a:r>
              <a:rPr lang="zh-CN" altLang="en-US" sz="2400" b="1" cap="none">
                <a:latin typeface="Times New Roman" panose="02020603050405020304" pitchFamily="18" charset="0"/>
                <a:cs typeface="Times New Roman" panose="02020603050405020304" pitchFamily="18" charset="0"/>
              </a:rPr>
              <a:t>；</a:t>
            </a:r>
            <a:endParaRPr lang="en-US" altLang="zh-CN" sz="2400" b="1" cap="none">
              <a:latin typeface="Times New Roman" panose="02020603050405020304" pitchFamily="18" charset="0"/>
              <a:cs typeface="Times New Roman" panose="02020603050405020304" pitchFamily="18" charset="0"/>
            </a:endParaRPr>
          </a:p>
          <a:p>
            <a:pPr marL="0" indent="0">
              <a:buNone/>
            </a:pPr>
            <a:r>
              <a:rPr lang="en-US" altLang="zh-CN" sz="2400" b="1" cap="none">
                <a:latin typeface="Times New Roman" panose="02020603050405020304" pitchFamily="18" charset="0"/>
                <a:cs typeface="Times New Roman" panose="02020603050405020304" pitchFamily="18" charset="0"/>
              </a:rPr>
              <a:t>3</a:t>
            </a:r>
            <a:r>
              <a:rPr lang="zh-CN" altLang="en-US" sz="2400" b="1" cap="none">
                <a:latin typeface="Times New Roman" panose="02020603050405020304" pitchFamily="18" charset="0"/>
                <a:cs typeface="Times New Roman" panose="02020603050405020304" pitchFamily="18" charset="0"/>
              </a:rPr>
              <a:t>）递推必须是</a:t>
            </a:r>
            <a:r>
              <a:rPr lang="zh-CN" altLang="en-US" sz="2400" b="1" cap="none">
                <a:solidFill>
                  <a:srgbClr val="0000CC"/>
                </a:solidFill>
                <a:latin typeface="Times New Roman" panose="02020603050405020304" pitchFamily="18" charset="0"/>
                <a:cs typeface="Times New Roman" panose="02020603050405020304" pitchFamily="18" charset="0"/>
              </a:rPr>
              <a:t>有限次运算</a:t>
            </a:r>
            <a:r>
              <a:rPr lang="zh-CN" altLang="en-US" sz="2400" b="1" cap="none">
                <a:latin typeface="Times New Roman" panose="02020603050405020304" pitchFamily="18" charset="0"/>
                <a:cs typeface="Times New Roman" panose="02020603050405020304" pitchFamily="18" charset="0"/>
              </a:rPr>
              <a:t>。</a:t>
            </a:r>
            <a:endParaRPr lang="en-US" altLang="zh-CN" sz="2400" b="1" cap="none">
              <a:latin typeface="Times New Roman" panose="02020603050405020304" pitchFamily="18" charset="0"/>
              <a:cs typeface="Times New Roman" panose="02020603050405020304" pitchFamily="18" charset="0"/>
            </a:endParaRPr>
          </a:p>
          <a:p>
            <a:pPr marL="0" indent="0">
              <a:buNone/>
            </a:pPr>
            <a:endParaRPr lang="en-US" altLang="zh-CN" sz="2400" b="1" cap="none">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FB259661-0059-407D-BB13-B6A251CB3BD6}"/>
              </a:ext>
            </a:extLst>
          </p:cNvPr>
          <p:cNvPicPr>
            <a:picLocks noChangeAspect="1"/>
          </p:cNvPicPr>
          <p:nvPr/>
        </p:nvPicPr>
        <p:blipFill>
          <a:blip r:embed="rId2"/>
          <a:stretch>
            <a:fillRect/>
          </a:stretch>
        </p:blipFill>
        <p:spPr>
          <a:xfrm>
            <a:off x="5748998" y="1083212"/>
            <a:ext cx="5125327" cy="5625728"/>
          </a:xfrm>
          <a:prstGeom prst="rect">
            <a:avLst/>
          </a:prstGeom>
        </p:spPr>
      </p:pic>
    </p:spTree>
    <p:extLst>
      <p:ext uri="{BB962C8B-B14F-4D97-AF65-F5344CB8AC3E}">
        <p14:creationId xmlns:p14="http://schemas.microsoft.com/office/powerpoint/2010/main" val="935511551"/>
      </p:ext>
    </p:extLst>
  </p:cSld>
  <p:clrMapOvr>
    <a:masterClrMapping/>
  </p:clrMapOvr>
</p:sld>
</file>

<file path=ppt/theme/theme1.xml><?xml version="1.0" encoding="utf-8"?>
<a:theme xmlns:a="http://schemas.openxmlformats.org/drawingml/2006/main" name="水滴">
  <a:themeElements>
    <a:clrScheme name="水滴">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TM04033925[[fn=水滴]]</Template>
  <TotalTime>351</TotalTime>
  <Words>2287</Words>
  <Application>Microsoft Office PowerPoint</Application>
  <PresentationFormat>宽屏</PresentationFormat>
  <Paragraphs>164</Paragraphs>
  <Slides>27</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Albertus Medium</vt:lpstr>
      <vt:lpstr>Arial</vt:lpstr>
      <vt:lpstr>Times New Roman</vt:lpstr>
      <vt:lpstr>Tw Cen MT</vt:lpstr>
      <vt:lpstr>Wingdings</vt:lpstr>
      <vt:lpstr>水滴</vt:lpstr>
      <vt:lpstr>数据结构和算法 第3讲</vt:lpstr>
      <vt:lpstr>大纲</vt:lpstr>
      <vt:lpstr>递归</vt:lpstr>
      <vt:lpstr>怎么使用一面镜子自拍递归照片</vt:lpstr>
      <vt:lpstr>黑龙江的特色工艺品</vt:lpstr>
      <vt:lpstr>暴露年龄的时候到了！！！</vt:lpstr>
      <vt:lpstr>递归总体思想</vt:lpstr>
      <vt:lpstr>递归举例</vt:lpstr>
      <vt:lpstr>非递归解法</vt:lpstr>
      <vt:lpstr>分治</vt:lpstr>
      <vt:lpstr>分治的基本步骤</vt:lpstr>
      <vt:lpstr>分治的基本步骤</vt:lpstr>
      <vt:lpstr>真题解析</vt:lpstr>
      <vt:lpstr>真题解析</vt:lpstr>
      <vt:lpstr>真题解析</vt:lpstr>
      <vt:lpstr>真题解析</vt:lpstr>
      <vt:lpstr>真题解析</vt:lpstr>
      <vt:lpstr>真题解析</vt:lpstr>
      <vt:lpstr>真题解析</vt:lpstr>
      <vt:lpstr>真题解析</vt:lpstr>
      <vt:lpstr>真题解析</vt:lpstr>
      <vt:lpstr>真题解析</vt:lpstr>
      <vt:lpstr>真题解析</vt:lpstr>
      <vt:lpstr>真题解析</vt:lpstr>
      <vt:lpstr>真题解析</vt:lpstr>
      <vt:lpstr>真题解析</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数据结构和算法</dc:title>
  <dc:creator>侯方园</dc:creator>
  <cp:lastModifiedBy>方园 侯</cp:lastModifiedBy>
  <cp:revision>480</cp:revision>
  <dcterms:created xsi:type="dcterms:W3CDTF">2018-06-21T02:18:15Z</dcterms:created>
  <dcterms:modified xsi:type="dcterms:W3CDTF">2019-11-25T14:18:03Z</dcterms:modified>
</cp:coreProperties>
</file>