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91" r:id="rId5"/>
    <p:sldId id="294" r:id="rId6"/>
    <p:sldId id="295" r:id="rId7"/>
    <p:sldId id="296" r:id="rId8"/>
    <p:sldId id="292" r:id="rId9"/>
    <p:sldId id="277" r:id="rId10"/>
    <p:sldId id="278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29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CC6600"/>
    <a:srgbClr val="0000CC"/>
    <a:srgbClr val="339933"/>
    <a:srgbClr val="FF0066"/>
    <a:srgbClr val="FF3399"/>
    <a:srgbClr val="FF9900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7" autoAdjust="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8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5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78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4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3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5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0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6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1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3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4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9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1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8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9A918-D4C0-40E4-B54F-93F10CC6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97401"/>
            <a:ext cx="8689976" cy="2509213"/>
          </a:xfrm>
        </p:spPr>
        <p:txBody>
          <a:bodyPr/>
          <a:lstStyle/>
          <a:p>
            <a:r>
              <a:rPr lang="zh-CN" altLang="en-US" b="1"/>
              <a:t>数据结构和算法</a:t>
            </a:r>
            <a:br>
              <a:rPr lang="en-US" altLang="zh-CN" b="1"/>
            </a:br>
            <a:r>
              <a:rPr lang="zh-CN" altLang="en-US" b="1"/>
              <a:t>第</a:t>
            </a:r>
            <a:r>
              <a:rPr lang="en-US" altLang="zh-CN" b="1"/>
              <a:t>4</a:t>
            </a:r>
            <a:r>
              <a:rPr lang="zh-CN" altLang="en-US" b="1"/>
              <a:t>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FD250-F314-4432-B074-F31487AAD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2018.7.5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420486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1066800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749306"/>
            <a:ext cx="6086492" cy="6108693"/>
          </a:xfrm>
        </p:spPr>
        <p:txBody>
          <a:bodyPr/>
          <a:lstStyle/>
          <a:p>
            <a:r>
              <a:rPr lang="en-US" altLang="zh-CN" sz="2400" b="1" cap="none"/>
              <a:t>202. Happy Number</a:t>
            </a:r>
            <a:endParaRPr lang="zh-CN" altLang="en-US" sz="2400" cap="none"/>
          </a:p>
          <a:p>
            <a:pPr marL="0" indent="0">
              <a:buNone/>
            </a:pPr>
            <a:r>
              <a:rPr lang="zh-CN" altLang="en-US" b="1" cap="none"/>
              <a:t>解析：</a:t>
            </a:r>
            <a:endParaRPr lang="en-US" altLang="zh-CN" b="1" cap="none"/>
          </a:p>
          <a:p>
            <a:pPr marL="0" indent="0">
              <a:buNone/>
            </a:pPr>
            <a:endParaRPr lang="en-US" altLang="zh-CN" b="1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186813" y="1859339"/>
            <a:ext cx="5556811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方法一：</a:t>
            </a:r>
            <a:r>
              <a:rPr lang="zh-CN" altLang="zh-CN" sz="2000" b="1" kern="10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哈希容器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时间复杂度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O(n)</a:t>
            </a:r>
            <a:r>
              <a:rPr lang="zh-CN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，空间复杂度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O(n)) 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zh-CN" sz="2000" b="1" kern="1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实现平方和函数</a:t>
            </a: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getQuadraticSum(int n)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zh-CN" sz="2000" b="1" kern="1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构建哈希容器</a:t>
            </a: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mHashSet</a:t>
            </a: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，并将</a:t>
            </a: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存入容器</a:t>
            </a:r>
          </a:p>
          <a:p>
            <a:pPr algn="just">
              <a:spcAft>
                <a:spcPts val="0"/>
              </a:spcAft>
            </a:pP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循环执行如下操作：</a:t>
            </a:r>
          </a:p>
          <a:p>
            <a:pPr algn="just">
              <a:spcAft>
                <a:spcPts val="0"/>
              </a:spcAft>
            </a:pP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2.1 </a:t>
            </a: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的平方和，赋值给</a:t>
            </a: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tempSum</a:t>
            </a: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 b="1" kern="100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</a:t>
            </a:r>
            <a:r>
              <a:rPr lang="en-US" altLang="zh-CN" sz="2000" b="1" kern="100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tempSum</a:t>
            </a:r>
            <a:r>
              <a:rPr lang="zh-CN" altLang="zh-CN" sz="2000" b="1" kern="100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是否等于</a:t>
            </a:r>
            <a:r>
              <a:rPr lang="en-US" altLang="zh-CN" sz="2000" b="1" kern="100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000" b="1" kern="100">
              <a:solidFill>
                <a:srgbClr val="3399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2.1.1 </a:t>
            </a: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是的话，</a:t>
            </a:r>
            <a:r>
              <a:rPr lang="zh-CN" altLang="zh-CN" sz="2000" b="1" kern="10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lang="en-US" altLang="zh-CN" sz="2000" b="1" kern="10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endParaRPr lang="zh-CN" altLang="zh-CN" sz="2000" b="1" kern="100">
              <a:solidFill>
                <a:srgbClr val="CC66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2.1.2 </a:t>
            </a: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否的话，</a:t>
            </a:r>
            <a:r>
              <a:rPr lang="zh-CN" altLang="zh-CN" sz="2000" b="1" kern="100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</a:t>
            </a:r>
            <a:r>
              <a:rPr lang="en-US" altLang="zh-CN" sz="2000" b="1" kern="100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mHashSet</a:t>
            </a:r>
            <a:r>
              <a:rPr lang="zh-CN" altLang="zh-CN" sz="2000" b="1" kern="100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中是否存在</a:t>
            </a:r>
            <a:r>
              <a:rPr lang="en-US" altLang="zh-CN" sz="2000" b="1" kern="100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tempSum</a:t>
            </a:r>
            <a:endParaRPr lang="zh-CN" altLang="zh-CN" sz="2000" b="1" kern="100">
              <a:solidFill>
                <a:srgbClr val="3399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2.1.2.1 </a:t>
            </a: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是的话，</a:t>
            </a:r>
            <a:r>
              <a:rPr lang="zh-CN" altLang="zh-CN" sz="2000" b="1" kern="10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说明出现了循环，返回</a:t>
            </a:r>
            <a:r>
              <a:rPr lang="en-US" altLang="zh-CN" sz="2000" b="1" kern="10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endParaRPr lang="zh-CN" altLang="zh-CN" sz="2000" b="1" kern="100">
              <a:solidFill>
                <a:srgbClr val="CC66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2.1.2.2 </a:t>
            </a: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否的话，将</a:t>
            </a: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tempSum</a:t>
            </a: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存入</a:t>
            </a: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mHashSet</a:t>
            </a: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，将</a:t>
            </a: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tempSum</a:t>
            </a:r>
            <a:r>
              <a:rPr lang="zh-CN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赋值给</a:t>
            </a:r>
            <a:r>
              <a:rPr lang="en-US" altLang="zh-CN" sz="2000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zh-CN" sz="2000" b="1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68CC7E-61C3-4AAB-8FBA-AFB250C46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321" y="0"/>
            <a:ext cx="458216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55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14350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300038"/>
            <a:ext cx="5703359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202. Happy Number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196321" y="714375"/>
            <a:ext cx="570335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方法二：</a:t>
            </a:r>
            <a:r>
              <a:rPr lang="zh-CN" altLang="zh-CN" sz="1900" b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弗洛伊德判圈算法</a:t>
            </a:r>
            <a:r>
              <a:rPr lang="en-US" altLang="zh-CN" sz="1900" b="1" dirty="0">
                <a:latin typeface="Times New Roman" panose="02020603050405020304" pitchFamily="18" charset="0"/>
              </a:rPr>
              <a:t>(</a:t>
            </a:r>
            <a:r>
              <a:rPr lang="zh-CN" altLang="zh-CN" sz="1900" b="1" dirty="0">
                <a:latin typeface="Times New Roman" panose="02020603050405020304" pitchFamily="18" charset="0"/>
              </a:rPr>
              <a:t>时间复杂度</a:t>
            </a:r>
            <a:r>
              <a:rPr lang="en-US" altLang="zh-CN" sz="1900" b="1" dirty="0">
                <a:latin typeface="Times New Roman" panose="02020603050405020304" pitchFamily="18" charset="0"/>
              </a:rPr>
              <a:t>O(n)</a:t>
            </a:r>
            <a:r>
              <a:rPr lang="zh-CN" altLang="zh-CN" sz="1900" b="1" dirty="0">
                <a:latin typeface="Times New Roman" panose="02020603050405020304" pitchFamily="18" charset="0"/>
              </a:rPr>
              <a:t>，空间复杂度</a:t>
            </a:r>
            <a:r>
              <a:rPr lang="en-US" altLang="zh-CN" sz="1900" b="1" dirty="0">
                <a:latin typeface="Times New Roman" panose="02020603050405020304" pitchFamily="18" charset="0"/>
              </a:rPr>
              <a:t>O(n)) </a:t>
            </a:r>
            <a:endParaRPr lang="zh-CN" altLang="zh-CN" sz="19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9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Floyd Cycle Detection Algorithm</a:t>
            </a:r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 https://blog.csdn.net/javasus/article/details/50015687</a:t>
            </a:r>
            <a:endParaRPr lang="zh-CN" altLang="zh-CN" sz="19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zh-CN" sz="19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实现平方和函数</a:t>
            </a:r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19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getQuadraticSum</a:t>
            </a:r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(int n)</a:t>
            </a:r>
            <a:endParaRPr lang="zh-CN" altLang="zh-CN" sz="19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zh-CN" sz="1900" b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定义一个慢操作</a:t>
            </a:r>
            <a:r>
              <a:rPr lang="en-US" altLang="zh-CN" sz="1900" b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slowOperation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zh-CN" sz="19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一次只执行一次求平方和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），</a:t>
            </a:r>
            <a:r>
              <a:rPr lang="zh-CN" altLang="zh-CN" sz="1900" b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一个快操作</a:t>
            </a:r>
            <a:r>
              <a:rPr lang="en-US" altLang="zh-CN" sz="1900" b="1" dirty="0" err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fastOperation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zh-CN" sz="19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一次执行两次求平方和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），均初始化为</a:t>
            </a:r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zh-CN" altLang="zh-CN" sz="19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1900" b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slowOperation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不等于</a:t>
            </a:r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时，循环执行如下操作：</a:t>
            </a:r>
          </a:p>
          <a:p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2.1 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计算</a:t>
            </a:r>
            <a:r>
              <a:rPr lang="en-US" altLang="zh-CN" sz="1900" b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slowOperation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的平方和，赋值给</a:t>
            </a:r>
            <a:r>
              <a:rPr lang="en-US" altLang="zh-CN" sz="1900" b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slowOperation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，判断</a:t>
            </a:r>
            <a:r>
              <a:rPr lang="en-US" altLang="zh-CN" sz="1900" b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slowOperation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是否等于</a:t>
            </a:r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zh-CN" sz="19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2.1.1 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是的话，</a:t>
            </a:r>
            <a:r>
              <a:rPr lang="zh-CN" altLang="zh-CN" sz="1900" b="1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返回</a:t>
            </a:r>
            <a:r>
              <a:rPr lang="en-US" altLang="zh-CN" sz="1900" b="1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endParaRPr lang="zh-CN" altLang="zh-CN" sz="1900" b="1" dirty="0">
              <a:solidFill>
                <a:srgbClr val="CC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2.2 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计算</a:t>
            </a:r>
            <a:r>
              <a:rPr lang="en-US" altLang="zh-CN" sz="1900" b="1" dirty="0" err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fastOperation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的平方和的平方和，赋值给</a:t>
            </a:r>
            <a:r>
              <a:rPr lang="en-US" altLang="zh-CN" sz="1900" b="1" dirty="0" err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fastOperation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，判断</a:t>
            </a:r>
            <a:r>
              <a:rPr lang="en-US" altLang="zh-CN" sz="1900" b="1" dirty="0" err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fastOperation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是否等于</a:t>
            </a:r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zh-CN" sz="19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2.2.1 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是的话，</a:t>
            </a:r>
            <a:r>
              <a:rPr lang="zh-CN" altLang="zh-CN" sz="1900" b="1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返回</a:t>
            </a:r>
            <a:r>
              <a:rPr lang="en-US" altLang="zh-CN" sz="1900" b="1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endParaRPr lang="zh-CN" altLang="zh-CN" sz="1900" b="1" dirty="0">
              <a:solidFill>
                <a:srgbClr val="CC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2.3 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判断</a:t>
            </a:r>
            <a:r>
              <a:rPr lang="en-US" altLang="zh-CN" sz="1900" b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slowOperation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的值，是否等于</a:t>
            </a:r>
            <a:r>
              <a:rPr lang="en-US" altLang="zh-CN" sz="1900" b="1" dirty="0" err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fastOperation</a:t>
            </a:r>
            <a:endParaRPr lang="zh-CN" altLang="zh-CN" sz="1900" b="1" dirty="0">
              <a:solidFill>
                <a:srgbClr val="3399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2.3.1 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是的话，说明进入了循环操作，</a:t>
            </a:r>
            <a:r>
              <a:rPr lang="zh-CN" altLang="zh-CN" sz="1900" b="1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返回</a:t>
            </a:r>
            <a:r>
              <a:rPr lang="en-US" altLang="zh-CN" sz="1900" b="1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endParaRPr lang="zh-CN" altLang="zh-CN" sz="19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zh-CN" altLang="zh-CN" sz="1900" b="1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返回</a:t>
            </a:r>
            <a:r>
              <a:rPr lang="en-US" altLang="zh-CN" sz="1900" b="1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endParaRPr lang="zh-CN" altLang="zh-CN" sz="1900" b="1" dirty="0">
              <a:solidFill>
                <a:srgbClr val="CC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endParaRPr lang="zh-CN" altLang="zh-CN" sz="19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623459-13C5-4F11-A604-979C0CFAD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610" y="0"/>
            <a:ext cx="5912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9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230" y="0"/>
            <a:ext cx="4023360" cy="1066800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749307"/>
            <a:ext cx="5641771" cy="5679628"/>
          </a:xfrm>
        </p:spPr>
        <p:txBody>
          <a:bodyPr/>
          <a:lstStyle/>
          <a:p>
            <a:r>
              <a:rPr lang="en-US" altLang="zh-CN" sz="2400" b="1" cap="none"/>
              <a:t>49. Group Anagrams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A03F5B-9F1F-488E-A8D5-CA19BF488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52" y="1797716"/>
            <a:ext cx="11292595" cy="414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68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280427"/>
            <a:ext cx="5703359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49. Group Anagrams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196321" y="781704"/>
            <a:ext cx="556154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900" b="1">
                <a:latin typeface="Times New Roman" panose="02020603050405020304" pitchFamily="18" charset="0"/>
                <a:ea typeface="宋体" panose="02010600030101010101" pitchFamily="2" charset="-122"/>
              </a:rPr>
              <a:t>方法一：</a:t>
            </a:r>
            <a:r>
              <a:rPr lang="zh-CN" altLang="zh-CN" sz="19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字符串排序后归类</a:t>
            </a:r>
            <a:r>
              <a:rPr lang="en-US" altLang="zh-CN" sz="1900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1900" b="1">
                <a:latin typeface="Times New Roman" panose="02020603050405020304" pitchFamily="18" charset="0"/>
                <a:ea typeface="宋体" panose="02010600030101010101" pitchFamily="2" charset="-122"/>
              </a:rPr>
              <a:t>时间复杂度</a:t>
            </a:r>
            <a:r>
              <a:rPr lang="en-US" altLang="zh-CN" sz="1900" b="1">
                <a:latin typeface="Times New Roman" panose="02020603050405020304" pitchFamily="18" charset="0"/>
              </a:rPr>
              <a:t>O(nklogk)</a:t>
            </a:r>
            <a:r>
              <a:rPr lang="zh-CN" altLang="zh-CN" sz="1900" b="1">
                <a:latin typeface="Times New Roman" panose="02020603050405020304" pitchFamily="18" charset="0"/>
                <a:ea typeface="宋体" panose="02010600030101010101" pitchFamily="2" charset="-122"/>
              </a:rPr>
              <a:t>，空间复杂度</a:t>
            </a:r>
            <a:r>
              <a:rPr lang="en-US" altLang="zh-CN" sz="1900" b="1">
                <a:latin typeface="Times New Roman" panose="02020603050405020304" pitchFamily="18" charset="0"/>
              </a:rPr>
              <a:t>O(nk)</a:t>
            </a:r>
            <a:r>
              <a:rPr lang="zh-CN" altLang="en-US" sz="1900" b="1">
                <a:latin typeface="Times New Roman" panose="02020603050405020304" pitchFamily="18" charset="0"/>
              </a:rPr>
              <a:t>，</a:t>
            </a:r>
            <a:r>
              <a:rPr lang="en-US" altLang="zh-CN" sz="1900" b="1">
                <a:latin typeface="Times New Roman" panose="02020603050405020304" pitchFamily="18" charset="0"/>
              </a:rPr>
              <a:t>k</a:t>
            </a:r>
            <a:r>
              <a:rPr lang="zh-CN" altLang="en-US" sz="1900" b="1">
                <a:latin typeface="Times New Roman" panose="02020603050405020304" pitchFamily="18" charset="0"/>
              </a:rPr>
              <a:t>为最大字符串的长度</a:t>
            </a:r>
            <a:r>
              <a:rPr lang="en-US" altLang="zh-CN" sz="1900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19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9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zh-CN" sz="1900" b="1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1900" b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每个字符串排序后的值</a:t>
            </a:r>
          </a:p>
          <a:p>
            <a:r>
              <a:rPr lang="en-US" altLang="zh-CN" sz="19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value</a:t>
            </a:r>
            <a:r>
              <a:rPr lang="zh-CN" altLang="zh-CN" sz="1900" b="1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1900" b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字符串本身组成的数组</a:t>
            </a:r>
          </a:p>
          <a:p>
            <a:r>
              <a:rPr lang="zh-CN" altLang="zh-CN" sz="1900" b="1">
                <a:latin typeface="Times New Roman" panose="02020603050405020304" pitchFamily="18" charset="0"/>
                <a:ea typeface="宋体" panose="02010600030101010101" pitchFamily="2" charset="-122"/>
              </a:rPr>
              <a:t>方法二：</a:t>
            </a:r>
            <a:r>
              <a:rPr lang="zh-CN" altLang="zh-CN" sz="19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字母计数后归类</a:t>
            </a:r>
            <a:r>
              <a:rPr lang="zh-CN" altLang="zh-CN" sz="1900" b="1">
                <a:solidFill>
                  <a:srgbClr val="800080"/>
                </a:solidFill>
                <a:latin typeface="Times New Roman" panose="02020603050405020304" pitchFamily="18" charset="0"/>
              </a:rPr>
              <a:t>字符串排序后归类</a:t>
            </a:r>
            <a:r>
              <a:rPr lang="en-US" altLang="zh-CN" sz="1900" b="1">
                <a:latin typeface="Times New Roman" panose="02020603050405020304" pitchFamily="18" charset="0"/>
              </a:rPr>
              <a:t>(</a:t>
            </a:r>
            <a:r>
              <a:rPr lang="zh-CN" altLang="zh-CN" sz="1900" b="1">
                <a:latin typeface="Times New Roman" panose="02020603050405020304" pitchFamily="18" charset="0"/>
              </a:rPr>
              <a:t>时间复杂度</a:t>
            </a:r>
            <a:r>
              <a:rPr lang="en-US" altLang="zh-CN" sz="1900" b="1">
                <a:latin typeface="Times New Roman" panose="02020603050405020304" pitchFamily="18" charset="0"/>
              </a:rPr>
              <a:t>O(nk)</a:t>
            </a:r>
            <a:r>
              <a:rPr lang="zh-CN" altLang="zh-CN" sz="1900" b="1">
                <a:latin typeface="Times New Roman" panose="02020603050405020304" pitchFamily="18" charset="0"/>
              </a:rPr>
              <a:t>，空间复杂度</a:t>
            </a:r>
            <a:r>
              <a:rPr lang="en-US" altLang="zh-CN" sz="1900" b="1">
                <a:latin typeface="Times New Roman" panose="02020603050405020304" pitchFamily="18" charset="0"/>
              </a:rPr>
              <a:t>O(nk))</a:t>
            </a:r>
            <a:endParaRPr lang="zh-CN" altLang="zh-CN" sz="19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9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zh-CN" sz="1900" b="1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900" b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1900" b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号分隔的</a:t>
            </a:r>
            <a:r>
              <a:rPr lang="en-US" altLang="zh-CN" sz="1900" b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26</a:t>
            </a:r>
            <a:r>
              <a:rPr lang="zh-CN" altLang="zh-CN" sz="1900" b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个字母在字符串中出现的次数</a:t>
            </a:r>
          </a:p>
          <a:p>
            <a:r>
              <a:rPr lang="en-US" altLang="zh-CN" sz="19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value</a:t>
            </a:r>
            <a:r>
              <a:rPr lang="zh-CN" altLang="zh-CN" sz="1900" b="1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1900" b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字符串本身组成的数组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2842E3-A13E-49E1-B9BD-80C2C173A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120" y="1"/>
            <a:ext cx="6283879" cy="4857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DB7B2E-E534-4B0E-A430-F1FA8E50E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21" y="3574810"/>
            <a:ext cx="5703359" cy="313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51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230" y="0"/>
            <a:ext cx="4023360" cy="1066800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749307"/>
            <a:ext cx="5641771" cy="5679628"/>
          </a:xfrm>
        </p:spPr>
        <p:txBody>
          <a:bodyPr/>
          <a:lstStyle/>
          <a:p>
            <a:r>
              <a:rPr lang="en-US" altLang="zh-CN" sz="2400" b="1" cap="none"/>
              <a:t>575. Distribute Candies</a:t>
            </a:r>
            <a:endParaRPr lang="zh-CN" altLang="en-US" cap="none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0DB4C8-75D8-4F20-B64A-43956B1C4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86" y="1264097"/>
            <a:ext cx="10089345" cy="55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2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596914"/>
            <a:ext cx="5703359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575. Distribute Candies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196321" y="1416891"/>
            <a:ext cx="4759137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900" b="1">
                <a:latin typeface="Times New Roman" panose="02020603050405020304" pitchFamily="18" charset="0"/>
                <a:ea typeface="宋体" panose="02010600030101010101" pitchFamily="2" charset="-122"/>
              </a:rPr>
              <a:t>方法一：</a:t>
            </a:r>
            <a:r>
              <a:rPr lang="zh-CN" altLang="zh-CN" sz="19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排序</a:t>
            </a:r>
            <a:r>
              <a:rPr lang="en-US" altLang="zh-CN" sz="1900" b="1">
                <a:latin typeface="Times New Roman" panose="02020603050405020304" pitchFamily="18" charset="0"/>
              </a:rPr>
              <a:t>(</a:t>
            </a:r>
            <a:r>
              <a:rPr lang="zh-CN" altLang="zh-CN" sz="1900" b="1">
                <a:latin typeface="Times New Roman" panose="02020603050405020304" pitchFamily="18" charset="0"/>
              </a:rPr>
              <a:t>时间复杂度</a:t>
            </a:r>
            <a:r>
              <a:rPr lang="en-US" altLang="zh-CN" sz="1900" b="1">
                <a:latin typeface="Times New Roman" panose="02020603050405020304" pitchFamily="18" charset="0"/>
              </a:rPr>
              <a:t>O(nlogn)</a:t>
            </a:r>
            <a:r>
              <a:rPr lang="zh-CN" altLang="zh-CN" sz="1900" b="1">
                <a:latin typeface="Times New Roman" panose="02020603050405020304" pitchFamily="18" charset="0"/>
              </a:rPr>
              <a:t>，空间复杂度</a:t>
            </a:r>
            <a:r>
              <a:rPr lang="en-US" altLang="zh-CN" sz="1900" b="1">
                <a:latin typeface="Times New Roman" panose="02020603050405020304" pitchFamily="18" charset="0"/>
              </a:rPr>
              <a:t>O(1)) </a:t>
            </a:r>
            <a:endParaRPr lang="zh-CN" altLang="zh-CN" sz="19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900" b="1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zh-CN" sz="19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使用语言自带的排序函数</a:t>
            </a:r>
            <a:r>
              <a:rPr lang="zh-CN" altLang="zh-CN" sz="1900" b="1">
                <a:latin typeface="Times New Roman" panose="02020603050405020304" pitchFamily="18" charset="0"/>
                <a:ea typeface="宋体" panose="02010600030101010101" pitchFamily="2" charset="-122"/>
              </a:rPr>
              <a:t>对数组进行</a:t>
            </a:r>
            <a:r>
              <a:rPr lang="zh-CN" altLang="zh-CN" sz="19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排序</a:t>
            </a:r>
          </a:p>
          <a:p>
            <a:r>
              <a:rPr lang="en-US" altLang="zh-CN" sz="1900" b="1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zh-CN" sz="1900" b="1">
                <a:latin typeface="Times New Roman" panose="02020603050405020304" pitchFamily="18" charset="0"/>
                <a:ea typeface="宋体" panose="02010600030101010101" pitchFamily="2" charset="-122"/>
              </a:rPr>
              <a:t>将种类初始化为</a:t>
            </a:r>
            <a:r>
              <a:rPr lang="en-US" altLang="zh-CN" sz="19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zh-CN" sz="19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900" b="1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zh-CN" altLang="zh-CN" sz="1900" b="1">
                <a:latin typeface="Times New Roman" panose="02020603050405020304" pitchFamily="18" charset="0"/>
                <a:ea typeface="宋体" panose="02010600030101010101" pitchFamily="2" charset="-122"/>
              </a:rPr>
              <a:t>遍历数组，</a:t>
            </a:r>
            <a:r>
              <a:rPr lang="zh-CN" altLang="zh-CN" sz="1900" b="1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每发现一个不一样的数字</a:t>
            </a:r>
            <a:r>
              <a:rPr lang="zh-CN" altLang="zh-CN" sz="1900" b="1">
                <a:latin typeface="Times New Roman" panose="02020603050405020304" pitchFamily="18" charset="0"/>
                <a:ea typeface="宋体" panose="02010600030101010101" pitchFamily="2" charset="-122"/>
              </a:rPr>
              <a:t>（比前一个数字大），种类就加</a:t>
            </a:r>
            <a:r>
              <a:rPr lang="en-US" altLang="zh-CN" sz="19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zh-CN" sz="19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900" b="1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zh-CN" sz="1900" b="1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将种类和数组一半长度中的较小者</a:t>
            </a:r>
            <a:r>
              <a:rPr lang="zh-CN" altLang="zh-CN" sz="1900" b="1">
                <a:latin typeface="Times New Roman" panose="02020603050405020304" pitchFamily="18" charset="0"/>
                <a:ea typeface="宋体" panose="02010600030101010101" pitchFamily="2" charset="-122"/>
              </a:rPr>
              <a:t>，作为结果返回</a:t>
            </a:r>
          </a:p>
          <a:p>
            <a:r>
              <a:rPr lang="zh-CN" altLang="zh-CN" sz="1900" b="1">
                <a:latin typeface="Times New Roman" panose="02020603050405020304" pitchFamily="18" charset="0"/>
                <a:ea typeface="宋体" panose="02010600030101010101" pitchFamily="2" charset="-122"/>
              </a:rPr>
              <a:t>方法二：</a:t>
            </a:r>
            <a:r>
              <a:rPr lang="zh-CN" altLang="zh-CN" sz="19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哈希容器</a:t>
            </a:r>
            <a:r>
              <a:rPr lang="en-US" altLang="zh-CN" sz="1900" b="1">
                <a:latin typeface="Times New Roman" panose="02020603050405020304" pitchFamily="18" charset="0"/>
              </a:rPr>
              <a:t>(</a:t>
            </a:r>
            <a:r>
              <a:rPr lang="zh-CN" altLang="zh-CN" sz="1900" b="1">
                <a:latin typeface="Times New Roman" panose="02020603050405020304" pitchFamily="18" charset="0"/>
              </a:rPr>
              <a:t>时间复杂度</a:t>
            </a:r>
            <a:r>
              <a:rPr lang="en-US" altLang="zh-CN" sz="1900" b="1">
                <a:latin typeface="Times New Roman" panose="02020603050405020304" pitchFamily="18" charset="0"/>
              </a:rPr>
              <a:t>O(n)</a:t>
            </a:r>
            <a:r>
              <a:rPr lang="zh-CN" altLang="zh-CN" sz="1900" b="1">
                <a:latin typeface="Times New Roman" panose="02020603050405020304" pitchFamily="18" charset="0"/>
              </a:rPr>
              <a:t>，空间复杂度</a:t>
            </a:r>
            <a:r>
              <a:rPr lang="en-US" altLang="zh-CN" sz="1900" b="1">
                <a:latin typeface="Times New Roman" panose="02020603050405020304" pitchFamily="18" charset="0"/>
              </a:rPr>
              <a:t>O(n)) </a:t>
            </a:r>
            <a:endParaRPr lang="zh-CN" altLang="zh-CN" sz="19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900" b="1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zh-CN" sz="1900" b="1">
                <a:latin typeface="Times New Roman" panose="02020603050405020304" pitchFamily="18" charset="0"/>
                <a:ea typeface="宋体" panose="02010600030101010101" pitchFamily="2" charset="-122"/>
              </a:rPr>
              <a:t>将数组中的元素放到</a:t>
            </a:r>
            <a:r>
              <a:rPr lang="zh-CN" altLang="zh-CN" sz="19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哈希容器</a:t>
            </a:r>
            <a:r>
              <a:rPr lang="zh-CN" altLang="zh-CN" sz="1900" b="1">
                <a:latin typeface="Times New Roman" panose="02020603050405020304" pitchFamily="18" charset="0"/>
                <a:ea typeface="宋体" panose="02010600030101010101" pitchFamily="2" charset="-122"/>
              </a:rPr>
              <a:t>里</a:t>
            </a:r>
          </a:p>
          <a:p>
            <a:r>
              <a:rPr lang="en-US" altLang="zh-CN" sz="1900" b="1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zh-CN" sz="1900" b="1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将容器的大小和数组一半长度中的较小者</a:t>
            </a:r>
            <a:r>
              <a:rPr lang="zh-CN" altLang="zh-CN" sz="1900" b="1">
                <a:latin typeface="Times New Roman" panose="02020603050405020304" pitchFamily="18" charset="0"/>
                <a:ea typeface="宋体" panose="02010600030101010101" pitchFamily="2" charset="-122"/>
              </a:rPr>
              <a:t>，作为结果返回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F360EB-ED0C-442A-9AB9-C05AE195B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58" y="1726894"/>
            <a:ext cx="7226039" cy="283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47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230" y="0"/>
            <a:ext cx="4023360" cy="1066800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749307"/>
            <a:ext cx="5641771" cy="5679628"/>
          </a:xfrm>
        </p:spPr>
        <p:txBody>
          <a:bodyPr/>
          <a:lstStyle/>
          <a:p>
            <a:r>
              <a:rPr lang="en-US" altLang="zh-CN" sz="2400" b="1" cap="none"/>
              <a:t>1. Two Sum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DFEEAF-1FB1-4958-B189-0E38DF343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32" y="2201624"/>
            <a:ext cx="11192860" cy="265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5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501277"/>
            <a:ext cx="5703359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1. Two Sum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196321" y="1416891"/>
            <a:ext cx="4759137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解法：</a:t>
            </a:r>
            <a:r>
              <a:rPr lang="zh-CN" altLang="en-US" sz="1900" b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哈希</a:t>
            </a:r>
            <a:r>
              <a:rPr lang="en-US" altLang="zh-CN" sz="1900" b="1" dirty="0">
                <a:latin typeface="Times New Roman" panose="02020603050405020304" pitchFamily="18" charset="0"/>
              </a:rPr>
              <a:t>(</a:t>
            </a:r>
            <a:r>
              <a:rPr lang="zh-CN" altLang="zh-CN" sz="1900" b="1" dirty="0">
                <a:latin typeface="Times New Roman" panose="02020603050405020304" pitchFamily="18" charset="0"/>
              </a:rPr>
              <a:t>时间复杂度</a:t>
            </a:r>
            <a:r>
              <a:rPr lang="en-US" altLang="zh-CN" sz="1900" b="1" dirty="0">
                <a:latin typeface="Times New Roman" panose="02020603050405020304" pitchFamily="18" charset="0"/>
              </a:rPr>
              <a:t>O(n)</a:t>
            </a:r>
            <a:r>
              <a:rPr lang="zh-CN" altLang="zh-CN" sz="1900" b="1" dirty="0">
                <a:latin typeface="Times New Roman" panose="02020603050405020304" pitchFamily="18" charset="0"/>
              </a:rPr>
              <a:t>，空间复杂度</a:t>
            </a:r>
            <a:r>
              <a:rPr lang="en-US" altLang="zh-CN" sz="1900" b="1" dirty="0">
                <a:latin typeface="Times New Roman" panose="02020603050405020304" pitchFamily="18" charset="0"/>
              </a:rPr>
              <a:t>O(n)) </a:t>
            </a:r>
            <a:endParaRPr lang="zh-CN" altLang="zh-CN" sz="19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参数非法，返回</a:t>
            </a:r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NULL</a:t>
            </a:r>
            <a:endParaRPr lang="zh-CN" altLang="zh-CN" sz="19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zh-CN" sz="19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遍历数组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，依次执行如下操作</a:t>
            </a:r>
          </a:p>
          <a:p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1.1 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计算期望查找的元素的值</a:t>
            </a:r>
            <a:r>
              <a:rPr lang="en-US" altLang="zh-CN" sz="1900" b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wantedValue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target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与当前元素</a:t>
            </a:r>
            <a:r>
              <a:rPr lang="en-US" altLang="zh-CN" sz="1900" b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nums</a:t>
            </a:r>
            <a:r>
              <a:rPr lang="en-US" altLang="zh-CN" sz="1900" b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9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900" b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数值的</a:t>
            </a:r>
            <a:r>
              <a:rPr lang="zh-CN" altLang="zh-CN" sz="19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差值</a:t>
            </a:r>
          </a:p>
          <a:p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1.2 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判断</a:t>
            </a:r>
            <a:r>
              <a:rPr lang="zh-CN" altLang="zh-CN" sz="1900" b="1" dirty="0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哈希表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中是否存在</a:t>
            </a:r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en-US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900" b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wantedValue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的键值对</a:t>
            </a:r>
          </a:p>
          <a:p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1.2.1 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存在的话，将当前元素的下标、该哈希键值对的值，</a:t>
            </a:r>
            <a:r>
              <a:rPr lang="zh-CN" altLang="zh-CN" sz="1900" b="1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作为结果数组返回</a:t>
            </a:r>
          </a:p>
          <a:p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1.3 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将当前元素存入</a:t>
            </a:r>
            <a:r>
              <a:rPr lang="zh-CN" altLang="zh-CN" sz="1900" b="1" dirty="0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哈希表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9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900" b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nums</a:t>
            </a:r>
            <a:r>
              <a:rPr lang="en-US" altLang="zh-CN" sz="1900" b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9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900" b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（元素值）</a:t>
            </a:r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9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value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9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（元素下标）</a:t>
            </a:r>
          </a:p>
          <a:p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返回</a:t>
            </a:r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NULL</a:t>
            </a:r>
            <a:endParaRPr lang="zh-CN" altLang="zh-CN" sz="19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A89281-0040-471A-8C9D-B9A4B2B7F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58" y="747497"/>
            <a:ext cx="7060564" cy="560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19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230" y="0"/>
            <a:ext cx="4023360" cy="1066800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749307"/>
            <a:ext cx="5641771" cy="5679628"/>
          </a:xfrm>
        </p:spPr>
        <p:txBody>
          <a:bodyPr/>
          <a:lstStyle/>
          <a:p>
            <a:r>
              <a:rPr lang="en-US" altLang="zh-CN" sz="2400" b="1" cap="none"/>
              <a:t>349. Intersection of Two Arrays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3B6F89-7E43-43C5-8139-0338ECCA1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512" y="1816107"/>
            <a:ext cx="7028534" cy="336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53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501277"/>
            <a:ext cx="5703359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349. Intersection of Two Arrays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196321" y="1416891"/>
            <a:ext cx="4759137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解法</a:t>
            </a:r>
            <a:r>
              <a:rPr lang="en-US" altLang="zh-CN" sz="1900" b="1" dirty="0">
                <a:latin typeface="Times New Roman" panose="02020603050405020304" pitchFamily="18" charset="0"/>
              </a:rPr>
              <a:t> 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1900" b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哈希容器</a:t>
            </a:r>
            <a:r>
              <a:rPr lang="en-US" altLang="zh-CN" sz="1900" b="1" dirty="0">
                <a:latin typeface="Times New Roman" panose="02020603050405020304" pitchFamily="18" charset="0"/>
              </a:rPr>
              <a:t>(</a:t>
            </a:r>
            <a:r>
              <a:rPr lang="zh-CN" altLang="zh-CN" sz="1900" b="1" dirty="0">
                <a:latin typeface="Times New Roman" panose="02020603050405020304" pitchFamily="18" charset="0"/>
              </a:rPr>
              <a:t>时间复杂度</a:t>
            </a:r>
            <a:r>
              <a:rPr lang="en-US" altLang="zh-CN" sz="1900" b="1" dirty="0">
                <a:latin typeface="Times New Roman" panose="02020603050405020304" pitchFamily="18" charset="0"/>
              </a:rPr>
              <a:t>O(n)</a:t>
            </a:r>
            <a:r>
              <a:rPr lang="zh-CN" altLang="zh-CN" sz="1900" b="1" dirty="0">
                <a:latin typeface="Times New Roman" panose="02020603050405020304" pitchFamily="18" charset="0"/>
              </a:rPr>
              <a:t>，空间复杂度</a:t>
            </a:r>
            <a:r>
              <a:rPr lang="en-US" altLang="zh-CN" sz="1900" b="1" dirty="0">
                <a:latin typeface="Times New Roman" panose="02020603050405020304" pitchFamily="18" charset="0"/>
              </a:rPr>
              <a:t>O(n))</a:t>
            </a:r>
            <a:endParaRPr lang="zh-CN" altLang="zh-CN" sz="19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zh-CN" altLang="zh-CN" sz="19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两个哈希容器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19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第一个存数组</a:t>
            </a:r>
            <a:r>
              <a:rPr lang="en-US" altLang="zh-CN" sz="19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9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的值</a:t>
            </a:r>
          </a:p>
          <a:p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zh-CN" sz="19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遍历数组</a:t>
            </a:r>
            <a:r>
              <a:rPr lang="en-US" altLang="zh-CN" sz="19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，如果数组</a:t>
            </a:r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的元素在容器</a:t>
            </a:r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zh-CN" sz="1900" b="1" dirty="0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出现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zh-CN" altLang="zh-CN" sz="1900" b="1" dirty="0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将该元素放入容器</a:t>
            </a:r>
            <a:r>
              <a:rPr lang="en-US" altLang="zh-CN" sz="1900" b="1" dirty="0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zh-CN" sz="1900" b="1" dirty="0">
              <a:solidFill>
                <a:srgbClr val="3399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根据容器</a:t>
            </a:r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的大小，</a:t>
            </a:r>
            <a:r>
              <a:rPr lang="zh-CN" altLang="zh-CN" sz="19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创建一个整型数组</a:t>
            </a:r>
          </a:p>
          <a:p>
            <a:r>
              <a:rPr lang="en-US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zh-CN" sz="19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遍历容器</a:t>
            </a:r>
            <a:r>
              <a:rPr lang="en-US" altLang="zh-CN" sz="19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1900" b="1" dirty="0">
                <a:solidFill>
                  <a:srgbClr val="CC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将容器中的元素赋值给整型数组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25610A-D362-4D3E-B21A-FE74CC1E3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58" y="125319"/>
            <a:ext cx="7005546" cy="660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1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A8305-0062-4575-AF52-7EC6C4FB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63EA3-B71F-48AC-BAB6-33BA77C53E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8519" y="1860655"/>
            <a:ext cx="10363826" cy="3878963"/>
          </a:xfrm>
        </p:spPr>
        <p:txBody>
          <a:bodyPr>
            <a:noAutofit/>
          </a:bodyPr>
          <a:lstStyle/>
          <a:p>
            <a:r>
              <a:rPr lang="zh-CN" altLang="en-US" sz="2800" b="1" cap="none"/>
              <a:t>哈希表定义</a:t>
            </a:r>
            <a:endParaRPr lang="en-US" altLang="zh-CN" sz="2800" b="1" cap="none"/>
          </a:p>
          <a:p>
            <a:r>
              <a:rPr lang="zh-CN" altLang="en-US" sz="2800" b="1" cap="none"/>
              <a:t>哈希表的构造</a:t>
            </a:r>
            <a:endParaRPr lang="en-US" altLang="zh-CN" sz="2800" b="1" cap="none"/>
          </a:p>
          <a:p>
            <a:r>
              <a:rPr lang="en-US" altLang="zh-CN" sz="2800" b="1" cap="none"/>
              <a:t>Map</a:t>
            </a:r>
            <a:r>
              <a:rPr lang="zh-CN" altLang="en-US" sz="2800" b="1" cap="none"/>
              <a:t>和</a:t>
            </a:r>
            <a:r>
              <a:rPr lang="en-US" altLang="zh-CN" sz="2800" b="1" cap="none"/>
              <a:t>Set</a:t>
            </a:r>
            <a:r>
              <a:rPr lang="zh-CN" altLang="en-US" sz="2800" b="1" cap="none"/>
              <a:t>的区别</a:t>
            </a:r>
            <a:endParaRPr lang="en-US" altLang="zh-CN" sz="2800" b="1" cap="none"/>
          </a:p>
          <a:p>
            <a:r>
              <a:rPr lang="zh-CN" altLang="en-US" sz="2800" b="1" cap="none"/>
              <a:t>真题解析</a:t>
            </a:r>
          </a:p>
        </p:txBody>
      </p:sp>
    </p:spTree>
    <p:extLst>
      <p:ext uri="{BB962C8B-B14F-4D97-AF65-F5344CB8AC3E}">
        <p14:creationId xmlns:p14="http://schemas.microsoft.com/office/powerpoint/2010/main" val="73462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53" y="1364565"/>
            <a:ext cx="5575493" cy="3024553"/>
          </a:xfrm>
        </p:spPr>
        <p:txBody>
          <a:bodyPr>
            <a:normAutofit/>
          </a:bodyPr>
          <a:lstStyle/>
          <a:p>
            <a:r>
              <a:rPr lang="en-US" altLang="zh-CN" sz="6000" b="1"/>
              <a:t>Q&amp;A</a:t>
            </a:r>
            <a:endParaRPr lang="zh-CN" altLang="en-US" sz="6000" b="1"/>
          </a:p>
        </p:txBody>
      </p:sp>
    </p:spTree>
    <p:extLst>
      <p:ext uri="{BB962C8B-B14F-4D97-AF65-F5344CB8AC3E}">
        <p14:creationId xmlns:p14="http://schemas.microsoft.com/office/powerpoint/2010/main" val="196084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 cap="none"/>
              <a:t>哈希表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83212"/>
            <a:ext cx="10363826" cy="55426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en-US" altLang="zh-CN" sz="2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根据设定的</a:t>
            </a:r>
            <a:r>
              <a:rPr lang="zh-CN" altLang="en-US" sz="24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哈希函数 </a:t>
            </a:r>
            <a:r>
              <a:rPr lang="en-US" altLang="zh-CN" sz="24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H(key) 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处理冲突的方法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zh-CN" altLang="en-US" sz="2400" b="1" cap="none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一组关键字</a:t>
            </a:r>
            <a:r>
              <a:rPr lang="zh-CN" altLang="en-US" sz="2400" b="1" cap="none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映象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zh-CN" altLang="en-US" sz="2400" b="1" cap="none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一个有限的连续的地址集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（区间）上，并以关键字在地址集中的“象”作为记录在表中的存储位置，这种表便称为哈希表（散列表），这一映象过程称为哈希造表或散列，所得</a:t>
            </a:r>
            <a:r>
              <a:rPr lang="zh-CN" altLang="en-US" sz="2400" b="1" cap="none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存储位置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400" b="1" cap="none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哈希地址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或散列地址。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endParaRPr lang="en-US" altLang="zh-CN" sz="2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优点：</a:t>
            </a:r>
            <a:r>
              <a:rPr lang="zh-CN" altLang="en-US" sz="24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查找迅速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，通常能达到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时间复杂度。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缺点：</a:t>
            </a:r>
            <a:r>
              <a:rPr lang="zh-CN" altLang="en-US" sz="24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可能存在地址冲突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，即：不同的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可能对应相同的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1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 cap="none"/>
              <a:t>哈希表的构造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83212"/>
            <a:ext cx="10363826" cy="55426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/>
              <a:t>闭散列法（开放定址法）</a:t>
            </a:r>
            <a:endParaRPr lang="en-US" altLang="zh-CN" sz="2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b="1" cap="none">
                <a:solidFill>
                  <a:srgbClr val="0000CC"/>
                </a:solidFill>
              </a:rPr>
              <a:t>闭散列法</a:t>
            </a:r>
            <a:r>
              <a:rPr lang="zh-CN" altLang="en-US" sz="2400" b="1" cap="none"/>
              <a:t>是把</a:t>
            </a:r>
            <a:r>
              <a:rPr lang="zh-CN" altLang="en-US" sz="2400" b="1" cap="none">
                <a:solidFill>
                  <a:srgbClr val="FF0066"/>
                </a:solidFill>
              </a:rPr>
              <a:t>所有的元素</a:t>
            </a:r>
            <a:r>
              <a:rPr lang="zh-CN" altLang="en-US" sz="2400" b="1" cap="none"/>
              <a:t>存储在</a:t>
            </a:r>
            <a:r>
              <a:rPr lang="zh-CN" altLang="en-US" sz="2400" b="1" cap="none">
                <a:solidFill>
                  <a:srgbClr val="339933"/>
                </a:solidFill>
              </a:rPr>
              <a:t>哈希表数组</a:t>
            </a:r>
            <a:r>
              <a:rPr lang="zh-CN" altLang="en-US" sz="2400" b="1" cap="none"/>
              <a:t>（</a:t>
            </a:r>
            <a:r>
              <a:rPr lang="zh-CN" altLang="en-US" sz="2400" b="1" cap="none">
                <a:solidFill>
                  <a:srgbClr val="CC6600"/>
                </a:solidFill>
              </a:rPr>
              <a:t>内部、固定大小</a:t>
            </a:r>
            <a:r>
              <a:rPr lang="zh-CN" altLang="en-US" sz="2400" b="1" cap="none"/>
              <a:t>）中。当发生冲突时，在</a:t>
            </a:r>
            <a:r>
              <a:rPr lang="zh-CN" altLang="en-US" sz="2400" b="1" cap="none">
                <a:solidFill>
                  <a:srgbClr val="FF0000"/>
                </a:solidFill>
              </a:rPr>
              <a:t>冲突位置</a:t>
            </a:r>
            <a:r>
              <a:rPr lang="zh-CN" altLang="en-US" sz="2400" b="1" cap="none"/>
              <a:t>的附近</a:t>
            </a:r>
            <a:r>
              <a:rPr lang="zh-CN" altLang="en-US" sz="2400" b="1" cap="none">
                <a:solidFill>
                  <a:srgbClr val="800080"/>
                </a:solidFill>
              </a:rPr>
              <a:t>寻找可存放记录的空单元</a:t>
            </a:r>
            <a:r>
              <a:rPr lang="zh-CN" altLang="en-US" sz="2400" b="1" cap="none"/>
              <a:t>。寻找“下一个”空位的过程称为</a:t>
            </a:r>
            <a:r>
              <a:rPr lang="zh-CN" altLang="en-US" sz="2400" b="1" cap="none">
                <a:solidFill>
                  <a:srgbClr val="0000CC"/>
                </a:solidFill>
              </a:rPr>
              <a:t>探测</a:t>
            </a:r>
            <a:r>
              <a:rPr lang="zh-CN" altLang="en-US" sz="2400" b="1" cap="none"/>
              <a:t>。上述方法可用如下公式表示：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cap="none">
                <a:solidFill>
                  <a:srgbClr val="C00000"/>
                </a:solidFill>
              </a:rPr>
              <a:t>        h</a:t>
            </a:r>
            <a:r>
              <a:rPr lang="en-US" altLang="zh-CN" sz="2800" b="1" cap="none" baseline="-25000">
                <a:solidFill>
                  <a:srgbClr val="C00000"/>
                </a:solidFill>
              </a:rPr>
              <a:t>i </a:t>
            </a:r>
            <a:r>
              <a:rPr lang="en-US" altLang="zh-CN" sz="2800" b="1" cap="none">
                <a:solidFill>
                  <a:srgbClr val="C00000"/>
                </a:solidFill>
              </a:rPr>
              <a:t>= (h(key) + d</a:t>
            </a:r>
            <a:r>
              <a:rPr lang="en-US" altLang="zh-CN" sz="2800" b="1" cap="none" baseline="-25000">
                <a:solidFill>
                  <a:srgbClr val="C00000"/>
                </a:solidFill>
              </a:rPr>
              <a:t>i</a:t>
            </a:r>
            <a:r>
              <a:rPr lang="en-US" altLang="zh-CN" sz="2800" b="1" cap="none">
                <a:solidFill>
                  <a:srgbClr val="C00000"/>
                </a:solidFill>
              </a:rPr>
              <a:t>) % m  </a:t>
            </a:r>
            <a:r>
              <a:rPr lang="en-US" altLang="zh-CN" b="1" cap="none"/>
              <a:t>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cap="none"/>
              <a:t>        </a:t>
            </a:r>
            <a:r>
              <a:rPr lang="zh-CN" altLang="en-US" b="1" cap="none"/>
              <a:t>其中 </a:t>
            </a:r>
            <a:r>
              <a:rPr lang="en-US" altLang="zh-CN" b="1" cap="none"/>
              <a:t>i = 1</a:t>
            </a:r>
            <a:r>
              <a:rPr lang="zh-CN" altLang="en-US" b="1" cap="none"/>
              <a:t>，</a:t>
            </a:r>
            <a:r>
              <a:rPr lang="en-US" altLang="zh-CN" b="1" cap="none"/>
              <a:t>2</a:t>
            </a:r>
            <a:r>
              <a:rPr lang="zh-CN" altLang="en-US" b="1" cap="none"/>
              <a:t>，</a:t>
            </a:r>
            <a:r>
              <a:rPr lang="en-US" altLang="zh-CN" b="1" cap="none"/>
              <a:t>…</a:t>
            </a:r>
            <a:r>
              <a:rPr lang="zh-CN" altLang="en-US" b="1" cap="none"/>
              <a:t>，</a:t>
            </a:r>
            <a:r>
              <a:rPr lang="en-US" altLang="zh-CN" b="1" cap="none"/>
              <a:t>k (k ≤ m - 1)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b="1" cap="none"/>
              <a:t>其中</a:t>
            </a:r>
            <a:r>
              <a:rPr lang="en-US" altLang="zh-CN" sz="2400" b="1" cap="none">
                <a:solidFill>
                  <a:srgbClr val="0000CC"/>
                </a:solidFill>
              </a:rPr>
              <a:t>h(key)</a:t>
            </a:r>
            <a:r>
              <a:rPr lang="zh-CN" altLang="en-US" sz="2400" b="1" cap="none"/>
              <a:t>为哈希函数；</a:t>
            </a:r>
            <a:r>
              <a:rPr lang="en-US" altLang="zh-CN" sz="2400" b="1" cap="none">
                <a:solidFill>
                  <a:srgbClr val="0000CC"/>
                </a:solidFill>
              </a:rPr>
              <a:t>m</a:t>
            </a:r>
            <a:r>
              <a:rPr lang="zh-CN" altLang="en-US" sz="2400" b="1" cap="none"/>
              <a:t>为哈希表长；</a:t>
            </a:r>
            <a:r>
              <a:rPr lang="en-US" altLang="zh-CN" sz="2400" b="1" cap="none">
                <a:solidFill>
                  <a:srgbClr val="0000CC"/>
                </a:solidFill>
              </a:rPr>
              <a:t>di</a:t>
            </a:r>
            <a:r>
              <a:rPr lang="zh-CN" altLang="en-US" sz="2400" b="1" cap="none"/>
              <a:t>为增量的序列。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endParaRPr lang="en-US" altLang="zh-CN" sz="2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优点：只要哈希表未被填满，</a:t>
            </a:r>
            <a:r>
              <a:rPr lang="zh-CN" altLang="en-US" sz="24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保证能找到一个空地址单元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存放有冲突的元素。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缺点：可能使第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个哈希地址的同义词存入第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i+1 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个哈希地址，这样</a:t>
            </a:r>
            <a:r>
              <a:rPr lang="zh-CN" altLang="en-US" sz="2400" b="1" cap="none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本应存入第</a:t>
            </a:r>
            <a:r>
              <a:rPr lang="en-US" altLang="zh-CN" sz="2400" b="1" cap="none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zh-CN" altLang="en-US" sz="2400" b="1" cap="none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个哈希地址的元素变成了第</a:t>
            </a:r>
            <a:r>
              <a:rPr lang="en-US" altLang="zh-CN" sz="2400" b="1" cap="none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i+2</a:t>
            </a:r>
            <a:r>
              <a:rPr lang="zh-CN" altLang="en-US" sz="2400" b="1" cap="none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个哈希地址的同义词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06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722849"/>
          </a:xfrm>
        </p:spPr>
        <p:txBody>
          <a:bodyPr/>
          <a:lstStyle/>
          <a:p>
            <a:r>
              <a:rPr lang="zh-CN" altLang="en-US" b="1" cap="none"/>
              <a:t>哈希表的构造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516354"/>
            <a:ext cx="10363826" cy="61095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/>
              <a:t>闭散列法（开放定址法</a:t>
            </a:r>
            <a:r>
              <a:rPr lang="en-US" altLang="zh-CN" sz="2800" b="1" cap="none"/>
              <a:t>-</a:t>
            </a:r>
            <a:r>
              <a:rPr lang="zh-CN" altLang="en-US" sz="2800" b="1" cap="none">
                <a:solidFill>
                  <a:srgbClr val="0000CC"/>
                </a:solidFill>
              </a:rPr>
              <a:t>线性探测法</a:t>
            </a:r>
            <a:r>
              <a:rPr lang="zh-CN" altLang="en-US" sz="2800" b="1" cap="none"/>
              <a:t>）</a:t>
            </a:r>
            <a:endParaRPr lang="en-US" altLang="zh-CN" sz="2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942A7620-C357-4714-9E9D-3150B64C09C0}"/>
              </a:ext>
            </a:extLst>
          </p:cNvPr>
          <p:cNvSpPr txBox="1">
            <a:spLocks noChangeArrowheads="1"/>
          </p:cNvSpPr>
          <p:nvPr/>
        </p:nvSpPr>
        <p:spPr>
          <a:xfrm>
            <a:off x="1660524" y="1206916"/>
            <a:ext cx="8066087" cy="862013"/>
          </a:xfrm>
          <a:prstGeom prst="rect">
            <a:avLst/>
          </a:prstGeom>
          <a:solidFill>
            <a:srgbClr val="339966"/>
          </a:solidFill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b="1" cap="none">
                <a:ea typeface="宋体" panose="02010600030101010101" pitchFamily="2" charset="-122"/>
              </a:rPr>
              <a:t>已知一组关键字为（</a:t>
            </a:r>
            <a:r>
              <a:rPr lang="en-US" altLang="zh-CN" b="1" cap="none">
                <a:ea typeface="宋体" panose="02010600030101010101" pitchFamily="2" charset="-122"/>
              </a:rPr>
              <a:t>12</a:t>
            </a:r>
            <a:r>
              <a:rPr lang="zh-CN" altLang="en-US" b="1" cap="none">
                <a:ea typeface="宋体" panose="02010600030101010101" pitchFamily="2" charset="-122"/>
              </a:rPr>
              <a:t>，</a:t>
            </a:r>
            <a:r>
              <a:rPr lang="en-US" altLang="zh-CN" b="1" cap="none"/>
              <a:t>28</a:t>
            </a:r>
            <a:r>
              <a:rPr lang="zh-CN" altLang="en-US" b="1" cap="none"/>
              <a:t>，</a:t>
            </a:r>
            <a:r>
              <a:rPr lang="en-US" altLang="zh-CN" b="1" cap="none">
                <a:ea typeface="宋体" panose="02010600030101010101" pitchFamily="2" charset="-122"/>
              </a:rPr>
              <a:t>19</a:t>
            </a:r>
            <a:r>
              <a:rPr lang="zh-CN" altLang="en-US" b="1" cap="none">
                <a:ea typeface="宋体" panose="02010600030101010101" pitchFamily="2" charset="-122"/>
              </a:rPr>
              <a:t>，</a:t>
            </a:r>
            <a:r>
              <a:rPr lang="en-US" altLang="zh-CN" b="1" cap="none">
                <a:ea typeface="宋体" panose="02010600030101010101" pitchFamily="2" charset="-122"/>
              </a:rPr>
              <a:t>23</a:t>
            </a:r>
            <a:r>
              <a:rPr lang="zh-CN" altLang="en-US" b="1" cap="none">
                <a:ea typeface="宋体" panose="02010600030101010101" pitchFamily="2" charset="-122"/>
              </a:rPr>
              <a:t>，</a:t>
            </a:r>
            <a:r>
              <a:rPr lang="en-US" altLang="zh-CN" b="1" cap="none">
                <a:ea typeface="宋体" panose="02010600030101010101" pitchFamily="2" charset="-122"/>
              </a:rPr>
              <a:t>39</a:t>
            </a:r>
            <a:r>
              <a:rPr lang="zh-CN" altLang="en-US" b="1" cap="none">
                <a:ea typeface="宋体" panose="02010600030101010101" pitchFamily="2" charset="-122"/>
              </a:rPr>
              <a:t>，</a:t>
            </a:r>
            <a:r>
              <a:rPr lang="en-US" altLang="zh-CN" b="1" cap="none"/>
              <a:t>56</a:t>
            </a:r>
            <a:r>
              <a:rPr lang="zh-CN" altLang="en-US" b="1" cap="none"/>
              <a:t>，</a:t>
            </a:r>
            <a:r>
              <a:rPr lang="en-US" altLang="zh-CN" b="1" cap="none"/>
              <a:t>76</a:t>
            </a:r>
            <a:r>
              <a:rPr lang="zh-CN" altLang="en-US" b="1" cap="none"/>
              <a:t>，</a:t>
            </a:r>
            <a:r>
              <a:rPr lang="en-US" altLang="zh-CN" b="1" cap="none">
                <a:ea typeface="宋体" panose="02010600030101010101" pitchFamily="2" charset="-122"/>
              </a:rPr>
              <a:t>51</a:t>
            </a:r>
            <a:r>
              <a:rPr lang="zh-CN" altLang="en-US" b="1" cap="none">
                <a:ea typeface="宋体" panose="02010600030101010101" pitchFamily="2" charset="-122"/>
              </a:rPr>
              <a:t>，</a:t>
            </a:r>
            <a:r>
              <a:rPr lang="en-US" altLang="zh-CN" b="1" cap="none">
                <a:ea typeface="宋体" panose="02010600030101010101" pitchFamily="2" charset="-122"/>
              </a:rPr>
              <a:t>84</a:t>
            </a:r>
            <a:r>
              <a:rPr lang="zh-CN" altLang="en-US" b="1" cap="none">
                <a:ea typeface="宋体" panose="02010600030101010101" pitchFamily="2" charset="-122"/>
              </a:rPr>
              <a:t>），哈希表长</a:t>
            </a:r>
            <a:r>
              <a:rPr lang="en-US" altLang="zh-CN" b="1" cap="none">
                <a:ea typeface="宋体" panose="02010600030101010101" pitchFamily="2" charset="-122"/>
              </a:rPr>
              <a:t>m=13</a:t>
            </a:r>
            <a:r>
              <a:rPr lang="zh-CN" altLang="en-US" b="1" cap="none">
                <a:ea typeface="宋体" panose="02010600030101010101" pitchFamily="2" charset="-122"/>
              </a:rPr>
              <a:t>，哈希函数为：</a:t>
            </a:r>
            <a:r>
              <a:rPr lang="en-US" altLang="zh-CN" b="1" cap="none">
                <a:ea typeface="宋体" panose="02010600030101010101" pitchFamily="2" charset="-122"/>
              </a:rPr>
              <a:t>h(key) = key%11</a:t>
            </a:r>
            <a:r>
              <a:rPr lang="en-US" altLang="zh-CN" cap="none">
                <a:ea typeface="宋体" panose="02010600030101010101" pitchFamily="2" charset="-122"/>
              </a:rPr>
              <a:t> </a:t>
            </a:r>
            <a:endParaRPr lang="zh-CN" altLang="en-US" cap="none">
              <a:ea typeface="宋体" panose="02010600030101010101" pitchFamily="2" charset="-122"/>
            </a:endParaRPr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id="{218B2CC6-A258-4B07-B203-93EAFB190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9631" y="5419309"/>
            <a:ext cx="690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endParaRPr lang="en-US" altLang="zh-CN" sz="2000" b="1">
              <a:ea typeface="宋体" panose="02010600030101010101" pitchFamily="2" charset="-122"/>
            </a:endParaRPr>
          </a:p>
        </p:txBody>
      </p:sp>
      <p:sp>
        <p:nvSpPr>
          <p:cNvPr id="21" name="Text Box 25">
            <a:extLst>
              <a:ext uri="{FF2B5EF4-FFF2-40B4-BE49-F238E27FC236}">
                <a16:creationId xmlns:a16="http://schemas.microsoft.com/office/drawing/2014/main" id="{E02647BB-739A-4484-B738-810928907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9443" y="5881272"/>
            <a:ext cx="690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h(key)</a:t>
            </a:r>
            <a:endParaRPr lang="en-US" altLang="zh-CN" sz="2000" b="1">
              <a:ea typeface="宋体" panose="02010600030101010101" pitchFamily="2" charset="-122"/>
            </a:endParaRPr>
          </a:p>
        </p:txBody>
      </p:sp>
      <p:grpSp>
        <p:nvGrpSpPr>
          <p:cNvPr id="22" name="Group 27">
            <a:extLst>
              <a:ext uri="{FF2B5EF4-FFF2-40B4-BE49-F238E27FC236}">
                <a16:creationId xmlns:a16="http://schemas.microsoft.com/office/drawing/2014/main" id="{2C8F9A4A-BD78-41D7-833A-990E92F72D32}"/>
              </a:ext>
            </a:extLst>
          </p:cNvPr>
          <p:cNvGrpSpPr>
            <a:grpSpLocks/>
          </p:cNvGrpSpPr>
          <p:nvPr/>
        </p:nvGrpSpPr>
        <p:grpSpPr bwMode="auto">
          <a:xfrm>
            <a:off x="3280568" y="4958934"/>
            <a:ext cx="5983288" cy="460375"/>
            <a:chOff x="2933" y="2227"/>
            <a:chExt cx="4681" cy="312"/>
          </a:xfrm>
        </p:grpSpPr>
        <p:sp>
          <p:nvSpPr>
            <p:cNvPr id="23" name="Text Box 28">
              <a:extLst>
                <a:ext uri="{FF2B5EF4-FFF2-40B4-BE49-F238E27FC236}">
                  <a16:creationId xmlns:a16="http://schemas.microsoft.com/office/drawing/2014/main" id="{663A67CC-6EAF-46BF-B1DC-94626DEF46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3" y="2227"/>
              <a:ext cx="36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1865E668-A9F5-4D5F-831C-240A730BF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" y="2227"/>
              <a:ext cx="36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DEA5AA70-0A56-478E-83B1-96E391933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2" y="2227"/>
              <a:ext cx="36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26" name="Text Box 31">
              <a:extLst>
                <a:ext uri="{FF2B5EF4-FFF2-40B4-BE49-F238E27FC236}">
                  <a16:creationId xmlns:a16="http://schemas.microsoft.com/office/drawing/2014/main" id="{9A3328AB-93E1-40D0-9239-8815CBAB5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" y="2227"/>
              <a:ext cx="36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27" name="Text Box 32">
              <a:extLst>
                <a:ext uri="{FF2B5EF4-FFF2-40B4-BE49-F238E27FC236}">
                  <a16:creationId xmlns:a16="http://schemas.microsoft.com/office/drawing/2014/main" id="{717876F4-AB38-4C97-B3F3-8C196C5B9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3" y="2227"/>
              <a:ext cx="36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28" name="Text Box 33">
              <a:extLst>
                <a:ext uri="{FF2B5EF4-FFF2-40B4-BE49-F238E27FC236}">
                  <a16:creationId xmlns:a16="http://schemas.microsoft.com/office/drawing/2014/main" id="{C7D19B0F-D33C-4B28-80E9-0D13FF1D9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4" y="2227"/>
              <a:ext cx="36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29" name="Text Box 34">
              <a:extLst>
                <a:ext uri="{FF2B5EF4-FFF2-40B4-BE49-F238E27FC236}">
                  <a16:creationId xmlns:a16="http://schemas.microsoft.com/office/drawing/2014/main" id="{01FDF6ED-EF14-40AD-902F-695CC17A0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2" y="2227"/>
              <a:ext cx="36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30" name="Text Box 35">
              <a:extLst>
                <a:ext uri="{FF2B5EF4-FFF2-40B4-BE49-F238E27FC236}">
                  <a16:creationId xmlns:a16="http://schemas.microsoft.com/office/drawing/2014/main" id="{F0F5A583-22B3-40A4-A943-E17548766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3" y="2227"/>
              <a:ext cx="36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31" name="Text Box 36">
              <a:extLst>
                <a:ext uri="{FF2B5EF4-FFF2-40B4-BE49-F238E27FC236}">
                  <a16:creationId xmlns:a16="http://schemas.microsoft.com/office/drawing/2014/main" id="{12691E07-88DF-4062-A3C8-3B025344A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3" y="2227"/>
              <a:ext cx="36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32" name="Text Box 37">
              <a:extLst>
                <a:ext uri="{FF2B5EF4-FFF2-40B4-BE49-F238E27FC236}">
                  <a16:creationId xmlns:a16="http://schemas.microsoft.com/office/drawing/2014/main" id="{61825822-57DC-4F87-946B-2E802FE37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4" y="2227"/>
              <a:ext cx="36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33" name="Text Box 38">
              <a:extLst>
                <a:ext uri="{FF2B5EF4-FFF2-40B4-BE49-F238E27FC236}">
                  <a16:creationId xmlns:a16="http://schemas.microsoft.com/office/drawing/2014/main" id="{F2B880CF-9B61-4C65-9717-A20203083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2" y="2227"/>
              <a:ext cx="36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34" name="Text Box 39">
              <a:extLst>
                <a:ext uri="{FF2B5EF4-FFF2-40B4-BE49-F238E27FC236}">
                  <a16:creationId xmlns:a16="http://schemas.microsoft.com/office/drawing/2014/main" id="{7E4DE394-D06A-4EC1-BF9D-A2427682A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3" y="2227"/>
              <a:ext cx="36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35" name="Text Box 40">
              <a:extLst>
                <a:ext uri="{FF2B5EF4-FFF2-40B4-BE49-F238E27FC236}">
                  <a16:creationId xmlns:a16="http://schemas.microsoft.com/office/drawing/2014/main" id="{6488E0B9-DAF6-4396-B6FA-E75FBB02C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3" y="2227"/>
              <a:ext cx="36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</p:grpSp>
      <p:grpSp>
        <p:nvGrpSpPr>
          <p:cNvPr id="36" name="Group 290">
            <a:extLst>
              <a:ext uri="{FF2B5EF4-FFF2-40B4-BE49-F238E27FC236}">
                <a16:creationId xmlns:a16="http://schemas.microsoft.com/office/drawing/2014/main" id="{53D0FBCF-547B-4347-ACB7-1522F3A5F58A}"/>
              </a:ext>
            </a:extLst>
          </p:cNvPr>
          <p:cNvGrpSpPr>
            <a:grpSpLocks/>
          </p:cNvGrpSpPr>
          <p:nvPr/>
        </p:nvGrpSpPr>
        <p:grpSpPr bwMode="auto">
          <a:xfrm>
            <a:off x="3280568" y="5419309"/>
            <a:ext cx="5983288" cy="1382713"/>
            <a:chOff x="1288" y="2768"/>
            <a:chExt cx="3769" cy="871"/>
          </a:xfrm>
        </p:grpSpPr>
        <p:sp>
          <p:nvSpPr>
            <p:cNvPr id="37" name="Text Box 42">
              <a:extLst>
                <a:ext uri="{FF2B5EF4-FFF2-40B4-BE49-F238E27FC236}">
                  <a16:creationId xmlns:a16="http://schemas.microsoft.com/office/drawing/2014/main" id="{79DD9319-42ED-4E67-85AC-8BFB38351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" y="2768"/>
              <a:ext cx="291" cy="29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38" name="Text Box 43">
              <a:extLst>
                <a:ext uri="{FF2B5EF4-FFF2-40B4-BE49-F238E27FC236}">
                  <a16:creationId xmlns:a16="http://schemas.microsoft.com/office/drawing/2014/main" id="{F6BA8300-BB21-46BC-8F6E-984792774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0" y="2768"/>
              <a:ext cx="290" cy="29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39" name="Text Box 44">
              <a:extLst>
                <a:ext uri="{FF2B5EF4-FFF2-40B4-BE49-F238E27FC236}">
                  <a16:creationId xmlns:a16="http://schemas.microsoft.com/office/drawing/2014/main" id="{8D74E278-AF92-4F44-BFD8-E64836C0D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8" y="2768"/>
              <a:ext cx="291" cy="29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40" name="Text Box 45">
              <a:extLst>
                <a:ext uri="{FF2B5EF4-FFF2-40B4-BE49-F238E27FC236}">
                  <a16:creationId xmlns:a16="http://schemas.microsoft.com/office/drawing/2014/main" id="{F3C194C7-900D-495F-AFE7-76FE95DA9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2768"/>
              <a:ext cx="290" cy="29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41" name="Text Box 46">
              <a:extLst>
                <a:ext uri="{FF2B5EF4-FFF2-40B4-BE49-F238E27FC236}">
                  <a16:creationId xmlns:a16="http://schemas.microsoft.com/office/drawing/2014/main" id="{69764193-5448-4E13-96AE-B4E1B3F51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768"/>
              <a:ext cx="291" cy="29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42" name="Text Box 47">
              <a:extLst>
                <a:ext uri="{FF2B5EF4-FFF2-40B4-BE49-F238E27FC236}">
                  <a16:creationId xmlns:a16="http://schemas.microsoft.com/office/drawing/2014/main" id="{0D00F79E-FEFE-4F94-8972-6D08A38EB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9" y="2768"/>
              <a:ext cx="291" cy="29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43" name="Text Box 48">
              <a:extLst>
                <a:ext uri="{FF2B5EF4-FFF2-40B4-BE49-F238E27FC236}">
                  <a16:creationId xmlns:a16="http://schemas.microsoft.com/office/drawing/2014/main" id="{D85367A9-3A7A-4F08-95E7-1A235B900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7" y="2768"/>
              <a:ext cx="291" cy="29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44" name="Text Box 49">
              <a:extLst>
                <a:ext uri="{FF2B5EF4-FFF2-40B4-BE49-F238E27FC236}">
                  <a16:creationId xmlns:a16="http://schemas.microsoft.com/office/drawing/2014/main" id="{21B831F2-66EF-4458-AB88-129A8400C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8" y="2768"/>
              <a:ext cx="291" cy="29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45" name="Text Box 50">
              <a:extLst>
                <a:ext uri="{FF2B5EF4-FFF2-40B4-BE49-F238E27FC236}">
                  <a16:creationId xmlns:a16="http://schemas.microsoft.com/office/drawing/2014/main" id="{292C280D-2C05-4AC8-B1A9-4D19D2A6B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8" y="2768"/>
              <a:ext cx="290" cy="29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46" name="Text Box 51">
              <a:extLst>
                <a:ext uri="{FF2B5EF4-FFF2-40B4-BE49-F238E27FC236}">
                  <a16:creationId xmlns:a16="http://schemas.microsoft.com/office/drawing/2014/main" id="{7EBA968D-A6A0-40F8-888F-423E55DA6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8" y="2768"/>
              <a:ext cx="291" cy="29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47" name="Text Box 52">
              <a:extLst>
                <a:ext uri="{FF2B5EF4-FFF2-40B4-BE49-F238E27FC236}">
                  <a16:creationId xmlns:a16="http://schemas.microsoft.com/office/drawing/2014/main" id="{52CD667E-4E36-450D-B928-AC7C4F3C7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" y="2768"/>
              <a:ext cx="290" cy="29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48" name="Text Box 53">
              <a:extLst>
                <a:ext uri="{FF2B5EF4-FFF2-40B4-BE49-F238E27FC236}">
                  <a16:creationId xmlns:a16="http://schemas.microsoft.com/office/drawing/2014/main" id="{28FD545E-6634-4F83-8D74-DB163DA970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" y="2768"/>
              <a:ext cx="291" cy="29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49" name="Text Box 54">
              <a:extLst>
                <a:ext uri="{FF2B5EF4-FFF2-40B4-BE49-F238E27FC236}">
                  <a16:creationId xmlns:a16="http://schemas.microsoft.com/office/drawing/2014/main" id="{899F1EDD-3A87-4DB8-AFE0-DC88A71F7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6" y="2768"/>
              <a:ext cx="291" cy="29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50" name="Text Box 56">
              <a:extLst>
                <a:ext uri="{FF2B5EF4-FFF2-40B4-BE49-F238E27FC236}">
                  <a16:creationId xmlns:a16="http://schemas.microsoft.com/office/drawing/2014/main" id="{2B011BFB-886F-4153-8AB8-7DF2A2BF4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" y="3059"/>
              <a:ext cx="291" cy="29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51" name="Text Box 57">
              <a:extLst>
                <a:ext uri="{FF2B5EF4-FFF2-40B4-BE49-F238E27FC236}">
                  <a16:creationId xmlns:a16="http://schemas.microsoft.com/office/drawing/2014/main" id="{F2B2992D-55BB-472E-BF55-12594C58E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0" y="3059"/>
              <a:ext cx="290" cy="29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52" name="Text Box 58">
              <a:extLst>
                <a:ext uri="{FF2B5EF4-FFF2-40B4-BE49-F238E27FC236}">
                  <a16:creationId xmlns:a16="http://schemas.microsoft.com/office/drawing/2014/main" id="{865B4911-9680-49E1-A206-137EDBE7C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8" y="3059"/>
              <a:ext cx="291" cy="29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53" name="Text Box 59">
              <a:extLst>
                <a:ext uri="{FF2B5EF4-FFF2-40B4-BE49-F238E27FC236}">
                  <a16:creationId xmlns:a16="http://schemas.microsoft.com/office/drawing/2014/main" id="{2B0A11E3-D553-4D51-A5A5-404E921C5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3059"/>
              <a:ext cx="290" cy="29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54" name="Text Box 60">
              <a:extLst>
                <a:ext uri="{FF2B5EF4-FFF2-40B4-BE49-F238E27FC236}">
                  <a16:creationId xmlns:a16="http://schemas.microsoft.com/office/drawing/2014/main" id="{644A3A0C-19D6-4247-9D30-09590B4D4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059"/>
              <a:ext cx="291" cy="29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55" name="Text Box 61">
              <a:extLst>
                <a:ext uri="{FF2B5EF4-FFF2-40B4-BE49-F238E27FC236}">
                  <a16:creationId xmlns:a16="http://schemas.microsoft.com/office/drawing/2014/main" id="{B0441B23-D3BD-43FC-84F6-4F96CE715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9" y="3059"/>
              <a:ext cx="291" cy="29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56" name="Text Box 62">
              <a:extLst>
                <a:ext uri="{FF2B5EF4-FFF2-40B4-BE49-F238E27FC236}">
                  <a16:creationId xmlns:a16="http://schemas.microsoft.com/office/drawing/2014/main" id="{50CBF474-DD50-42B6-815E-46BC169EA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7" y="3059"/>
              <a:ext cx="291" cy="29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57" name="Text Box 63">
              <a:extLst>
                <a:ext uri="{FF2B5EF4-FFF2-40B4-BE49-F238E27FC236}">
                  <a16:creationId xmlns:a16="http://schemas.microsoft.com/office/drawing/2014/main" id="{610D0D86-F491-44F1-BB9A-EF26C2EF8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8" y="3059"/>
              <a:ext cx="291" cy="29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58" name="Text Box 64">
              <a:extLst>
                <a:ext uri="{FF2B5EF4-FFF2-40B4-BE49-F238E27FC236}">
                  <a16:creationId xmlns:a16="http://schemas.microsoft.com/office/drawing/2014/main" id="{F644EE51-9F34-4AE1-BC7D-38D2D3ACC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8" y="3059"/>
              <a:ext cx="290" cy="29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59" name="Text Box 65">
              <a:extLst>
                <a:ext uri="{FF2B5EF4-FFF2-40B4-BE49-F238E27FC236}">
                  <a16:creationId xmlns:a16="http://schemas.microsoft.com/office/drawing/2014/main" id="{C471791B-47F8-4BB3-8BD3-847DD4E7B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8" y="3059"/>
              <a:ext cx="291" cy="29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60" name="Text Box 66">
              <a:extLst>
                <a:ext uri="{FF2B5EF4-FFF2-40B4-BE49-F238E27FC236}">
                  <a16:creationId xmlns:a16="http://schemas.microsoft.com/office/drawing/2014/main" id="{9A776FF5-2E1F-4C9F-B602-A3665E120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" y="3059"/>
              <a:ext cx="290" cy="29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61" name="Text Box 67">
              <a:extLst>
                <a:ext uri="{FF2B5EF4-FFF2-40B4-BE49-F238E27FC236}">
                  <a16:creationId xmlns:a16="http://schemas.microsoft.com/office/drawing/2014/main" id="{D7E1478F-97BA-4B7D-B24F-FDBE73A4B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" y="3059"/>
              <a:ext cx="291" cy="29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62" name="Text Box 68">
              <a:extLst>
                <a:ext uri="{FF2B5EF4-FFF2-40B4-BE49-F238E27FC236}">
                  <a16:creationId xmlns:a16="http://schemas.microsoft.com/office/drawing/2014/main" id="{17277F95-FD45-4233-82F3-1B6012159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6" y="3059"/>
              <a:ext cx="291" cy="29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63" name="Text Box 70">
              <a:extLst>
                <a:ext uri="{FF2B5EF4-FFF2-40B4-BE49-F238E27FC236}">
                  <a16:creationId xmlns:a16="http://schemas.microsoft.com/office/drawing/2014/main" id="{84459B22-BD9B-4988-8640-148611E6E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8" y="3349"/>
              <a:ext cx="291" cy="29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64" name="Text Box 71">
              <a:extLst>
                <a:ext uri="{FF2B5EF4-FFF2-40B4-BE49-F238E27FC236}">
                  <a16:creationId xmlns:a16="http://schemas.microsoft.com/office/drawing/2014/main" id="{3E35AFA5-C121-4846-8AA9-C74E7E109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3349"/>
              <a:ext cx="290" cy="29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65" name="Text Box 72">
              <a:extLst>
                <a:ext uri="{FF2B5EF4-FFF2-40B4-BE49-F238E27FC236}">
                  <a16:creationId xmlns:a16="http://schemas.microsoft.com/office/drawing/2014/main" id="{47DD440B-DD79-4B55-AEC8-C6AC5AE0B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7" y="3349"/>
              <a:ext cx="291" cy="29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66" name="Text Box 73">
              <a:extLst>
                <a:ext uri="{FF2B5EF4-FFF2-40B4-BE49-F238E27FC236}">
                  <a16:creationId xmlns:a16="http://schemas.microsoft.com/office/drawing/2014/main" id="{BF342B4A-70EF-45CF-A225-EEE99F36C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8" y="3349"/>
              <a:ext cx="290" cy="29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67" name="Text Box 74">
              <a:extLst>
                <a:ext uri="{FF2B5EF4-FFF2-40B4-BE49-F238E27FC236}">
                  <a16:creationId xmlns:a16="http://schemas.microsoft.com/office/drawing/2014/main" id="{CE514607-B683-492A-9962-C037EDE46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7" y="3349"/>
              <a:ext cx="291" cy="29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68" name="Text Box 75">
              <a:extLst>
                <a:ext uri="{FF2B5EF4-FFF2-40B4-BE49-F238E27FC236}">
                  <a16:creationId xmlns:a16="http://schemas.microsoft.com/office/drawing/2014/main" id="{9BD7DC15-14F0-4EB6-AE02-36F413592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8" y="3349"/>
              <a:ext cx="291" cy="29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69" name="Text Box 76">
              <a:extLst>
                <a:ext uri="{FF2B5EF4-FFF2-40B4-BE49-F238E27FC236}">
                  <a16:creationId xmlns:a16="http://schemas.microsoft.com/office/drawing/2014/main" id="{224F81CC-3C81-492B-B411-5F34AD460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" y="3349"/>
              <a:ext cx="291" cy="29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70" name="Text Box 77">
              <a:extLst>
                <a:ext uri="{FF2B5EF4-FFF2-40B4-BE49-F238E27FC236}">
                  <a16:creationId xmlns:a16="http://schemas.microsoft.com/office/drawing/2014/main" id="{6FB52ADF-9EDB-46F3-9493-B2918E8C3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349"/>
              <a:ext cx="291" cy="29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71" name="Text Box 78">
              <a:extLst>
                <a:ext uri="{FF2B5EF4-FFF2-40B4-BE49-F238E27FC236}">
                  <a16:creationId xmlns:a16="http://schemas.microsoft.com/office/drawing/2014/main" id="{4708959C-8A8E-478E-A2E5-8BE48B809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7" y="3349"/>
              <a:ext cx="290" cy="29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72" name="Text Box 79">
              <a:extLst>
                <a:ext uri="{FF2B5EF4-FFF2-40B4-BE49-F238E27FC236}">
                  <a16:creationId xmlns:a16="http://schemas.microsoft.com/office/drawing/2014/main" id="{0C3E413D-258D-4645-8414-6AB9E08D2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" y="3349"/>
              <a:ext cx="291" cy="29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73" name="Text Box 80">
              <a:extLst>
                <a:ext uri="{FF2B5EF4-FFF2-40B4-BE49-F238E27FC236}">
                  <a16:creationId xmlns:a16="http://schemas.microsoft.com/office/drawing/2014/main" id="{FCC2B1AE-8DA0-4FD3-B4C8-1EC3FE4A6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" y="3349"/>
              <a:ext cx="290" cy="29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74" name="Text Box 81">
              <a:extLst>
                <a:ext uri="{FF2B5EF4-FFF2-40B4-BE49-F238E27FC236}">
                  <a16:creationId xmlns:a16="http://schemas.microsoft.com/office/drawing/2014/main" id="{A0AD0FC4-C92D-452F-87DA-247267AA2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3349"/>
              <a:ext cx="291" cy="29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2000" b="1">
                <a:ea typeface="宋体" panose="02010600030101010101" pitchFamily="2" charset="-122"/>
              </a:endParaRPr>
            </a:p>
          </p:txBody>
        </p:sp>
        <p:sp>
          <p:nvSpPr>
            <p:cNvPr id="75" name="Text Box 82">
              <a:extLst>
                <a:ext uri="{FF2B5EF4-FFF2-40B4-BE49-F238E27FC236}">
                  <a16:creationId xmlns:a16="http://schemas.microsoft.com/office/drawing/2014/main" id="{F9BA8E71-0F11-4F19-849D-B5C896154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5" y="3349"/>
              <a:ext cx="290" cy="29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2000" b="1">
                <a:ea typeface="宋体" panose="02010600030101010101" pitchFamily="2" charset="-122"/>
              </a:endParaRPr>
            </a:p>
          </p:txBody>
        </p:sp>
      </p:grpSp>
      <p:sp>
        <p:nvSpPr>
          <p:cNvPr id="76" name="Text Box 83">
            <a:extLst>
              <a:ext uri="{FF2B5EF4-FFF2-40B4-BE49-F238E27FC236}">
                <a16:creationId xmlns:a16="http://schemas.microsoft.com/office/drawing/2014/main" id="{AD6E231A-98A9-4931-8389-5421958B8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156" y="6341647"/>
            <a:ext cx="1150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/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比较次数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7" name="Line 84">
            <a:extLst>
              <a:ext uri="{FF2B5EF4-FFF2-40B4-BE49-F238E27FC236}">
                <a16:creationId xmlns:a16="http://schemas.microsoft.com/office/drawing/2014/main" id="{6F0FBCF5-6714-4DC2-9A62-DD8BF1C0B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006" y="5649497"/>
            <a:ext cx="690562" cy="1587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78" name="Line 85">
            <a:extLst>
              <a:ext uri="{FF2B5EF4-FFF2-40B4-BE49-F238E27FC236}">
                <a16:creationId xmlns:a16="http://schemas.microsoft.com/office/drawing/2014/main" id="{25CAAA9C-A27A-413A-90BB-4D87452FA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006" y="6109872"/>
            <a:ext cx="690562" cy="1587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79" name="Line 86">
            <a:extLst>
              <a:ext uri="{FF2B5EF4-FFF2-40B4-BE49-F238E27FC236}">
                <a16:creationId xmlns:a16="http://schemas.microsoft.com/office/drawing/2014/main" id="{99910016-DC6E-4CB1-BA46-E4C839F61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006" y="6570247"/>
            <a:ext cx="690562" cy="1587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80" name="AutoShape 285">
            <a:extLst>
              <a:ext uri="{FF2B5EF4-FFF2-40B4-BE49-F238E27FC236}">
                <a16:creationId xmlns:a16="http://schemas.microsoft.com/office/drawing/2014/main" id="{7F2DEC85-53A1-4F80-A8A9-911DBE0ECF3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99581" y="2509422"/>
            <a:ext cx="2808287" cy="1296987"/>
          </a:xfrm>
          <a:prstGeom prst="wedgeRoundRectCallout">
            <a:avLst>
              <a:gd name="adj1" fmla="val -19926"/>
              <a:gd name="adj2" fmla="val 164810"/>
              <a:gd name="adj3" fmla="val 16667"/>
            </a:avLst>
          </a:prstGeom>
          <a:solidFill>
            <a:srgbClr val="DDDDDD"/>
          </a:solidFill>
          <a:ln w="38100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 b="1">
                <a:solidFill>
                  <a:srgbClr val="000000"/>
                </a:solidFill>
                <a:ea typeface="宋体" panose="02010600030101010101" pitchFamily="2" charset="-122"/>
              </a:rPr>
              <a:t>插入</a:t>
            </a:r>
            <a:r>
              <a:rPr lang="en-US" altLang="zh-CN" sz="2000" b="1">
                <a:solidFill>
                  <a:srgbClr val="000000"/>
                </a:solidFill>
                <a:ea typeface="宋体" panose="02010600030101010101" pitchFamily="2" charset="-122"/>
              </a:rPr>
              <a:t>12</a:t>
            </a:r>
          </a:p>
          <a:p>
            <a:pPr algn="ctr" eaLnBrk="0" hangingPunct="0"/>
            <a:r>
              <a:rPr lang="en-US" altLang="zh-CN" sz="2000" b="1">
                <a:solidFill>
                  <a:srgbClr val="000000"/>
                </a:solidFill>
                <a:ea typeface="宋体" panose="02010600030101010101" pitchFamily="2" charset="-122"/>
              </a:rPr>
              <a:t>h(key)=12%11=1</a:t>
            </a:r>
          </a:p>
        </p:txBody>
      </p:sp>
      <p:grpSp>
        <p:nvGrpSpPr>
          <p:cNvPr id="81" name="Group 291">
            <a:extLst>
              <a:ext uri="{FF2B5EF4-FFF2-40B4-BE49-F238E27FC236}">
                <a16:creationId xmlns:a16="http://schemas.microsoft.com/office/drawing/2014/main" id="{C82A4477-ED45-4F06-A84F-5C3D05EB1000}"/>
              </a:ext>
            </a:extLst>
          </p:cNvPr>
          <p:cNvGrpSpPr>
            <a:grpSpLocks/>
          </p:cNvGrpSpPr>
          <p:nvPr/>
        </p:nvGrpSpPr>
        <p:grpSpPr bwMode="auto">
          <a:xfrm>
            <a:off x="3731418" y="5519322"/>
            <a:ext cx="461963" cy="1382712"/>
            <a:chOff x="5174" y="3113"/>
            <a:chExt cx="291" cy="871"/>
          </a:xfrm>
        </p:grpSpPr>
        <p:sp>
          <p:nvSpPr>
            <p:cNvPr id="82" name="Text Box 292">
              <a:extLst>
                <a:ext uri="{FF2B5EF4-FFF2-40B4-BE49-F238E27FC236}">
                  <a16:creationId xmlns:a16="http://schemas.microsoft.com/office/drawing/2014/main" id="{88D909D5-B836-41C6-A933-ED7F47368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" y="3113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83" name="Text Box 293">
              <a:extLst>
                <a:ext uri="{FF2B5EF4-FFF2-40B4-BE49-F238E27FC236}">
                  <a16:creationId xmlns:a16="http://schemas.microsoft.com/office/drawing/2014/main" id="{D0EFA910-2373-4992-86F1-4E019FF93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" y="3404"/>
              <a:ext cx="29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84" name="Text Box 294">
              <a:extLst>
                <a:ext uri="{FF2B5EF4-FFF2-40B4-BE49-F238E27FC236}">
                  <a16:creationId xmlns:a16="http://schemas.microsoft.com/office/drawing/2014/main" id="{FAE5D7F3-F135-4C5D-BAD8-1CA321A43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4" y="3694"/>
              <a:ext cx="29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</p:grpSp>
      <p:sp>
        <p:nvSpPr>
          <p:cNvPr id="85" name="AutoShape 295">
            <a:extLst>
              <a:ext uri="{FF2B5EF4-FFF2-40B4-BE49-F238E27FC236}">
                <a16:creationId xmlns:a16="http://schemas.microsoft.com/office/drawing/2014/main" id="{7BBCA1D9-E045-455E-B81B-445391A635D6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52331" y="2366547"/>
            <a:ext cx="2808287" cy="1296987"/>
          </a:xfrm>
          <a:prstGeom prst="wedgeRoundRectCallout">
            <a:avLst>
              <a:gd name="adj1" fmla="val -34907"/>
              <a:gd name="adj2" fmla="val 182435"/>
              <a:gd name="adj3" fmla="val 16667"/>
            </a:avLst>
          </a:prstGeom>
          <a:solidFill>
            <a:srgbClr val="DDDDDD"/>
          </a:solidFill>
          <a:ln w="38100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 b="1">
                <a:solidFill>
                  <a:srgbClr val="000000"/>
                </a:solidFill>
                <a:ea typeface="宋体" panose="02010600030101010101" pitchFamily="2" charset="-122"/>
              </a:rPr>
              <a:t>插入</a:t>
            </a:r>
            <a:r>
              <a:rPr lang="en-US" altLang="zh-CN" sz="2000" b="1">
                <a:solidFill>
                  <a:srgbClr val="000000"/>
                </a:solidFill>
                <a:ea typeface="宋体" panose="02010600030101010101" pitchFamily="2" charset="-122"/>
              </a:rPr>
              <a:t>28</a:t>
            </a:r>
          </a:p>
          <a:p>
            <a:pPr algn="ctr" eaLnBrk="0" hangingPunct="0"/>
            <a:r>
              <a:rPr lang="en-US" altLang="zh-CN" sz="2000" b="1">
                <a:solidFill>
                  <a:srgbClr val="000000"/>
                </a:solidFill>
                <a:ea typeface="宋体" panose="02010600030101010101" pitchFamily="2" charset="-122"/>
              </a:rPr>
              <a:t>h(key)=28%11=6</a:t>
            </a:r>
          </a:p>
        </p:txBody>
      </p:sp>
      <p:grpSp>
        <p:nvGrpSpPr>
          <p:cNvPr id="86" name="Group 296">
            <a:extLst>
              <a:ext uri="{FF2B5EF4-FFF2-40B4-BE49-F238E27FC236}">
                <a16:creationId xmlns:a16="http://schemas.microsoft.com/office/drawing/2014/main" id="{ACA977E1-D0A8-46AF-B176-83428F3D570E}"/>
              </a:ext>
            </a:extLst>
          </p:cNvPr>
          <p:cNvGrpSpPr>
            <a:grpSpLocks/>
          </p:cNvGrpSpPr>
          <p:nvPr/>
        </p:nvGrpSpPr>
        <p:grpSpPr bwMode="auto">
          <a:xfrm>
            <a:off x="6034881" y="5519322"/>
            <a:ext cx="461962" cy="1382712"/>
            <a:chOff x="5174" y="3113"/>
            <a:chExt cx="291" cy="871"/>
          </a:xfrm>
        </p:grpSpPr>
        <p:sp>
          <p:nvSpPr>
            <p:cNvPr id="87" name="Text Box 297">
              <a:extLst>
                <a:ext uri="{FF2B5EF4-FFF2-40B4-BE49-F238E27FC236}">
                  <a16:creationId xmlns:a16="http://schemas.microsoft.com/office/drawing/2014/main" id="{4A78F487-EE4A-4C6E-B0AC-2557F6890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" y="3113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28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88" name="Text Box 298">
              <a:extLst>
                <a:ext uri="{FF2B5EF4-FFF2-40B4-BE49-F238E27FC236}">
                  <a16:creationId xmlns:a16="http://schemas.microsoft.com/office/drawing/2014/main" id="{C48F7A46-A58B-4705-8A64-ACD772A9A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" y="3404"/>
              <a:ext cx="29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89" name="Text Box 299">
              <a:extLst>
                <a:ext uri="{FF2B5EF4-FFF2-40B4-BE49-F238E27FC236}">
                  <a16:creationId xmlns:a16="http://schemas.microsoft.com/office/drawing/2014/main" id="{B9C2E5CF-64E4-4786-AA2B-61FD882DF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4" y="3694"/>
              <a:ext cx="29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</p:grpSp>
      <p:grpSp>
        <p:nvGrpSpPr>
          <p:cNvPr id="90" name="Group 300">
            <a:extLst>
              <a:ext uri="{FF2B5EF4-FFF2-40B4-BE49-F238E27FC236}">
                <a16:creationId xmlns:a16="http://schemas.microsoft.com/office/drawing/2014/main" id="{45137FF4-2D2D-42C0-B376-A3704245900C}"/>
              </a:ext>
            </a:extLst>
          </p:cNvPr>
          <p:cNvGrpSpPr>
            <a:grpSpLocks/>
          </p:cNvGrpSpPr>
          <p:nvPr/>
        </p:nvGrpSpPr>
        <p:grpSpPr bwMode="auto">
          <a:xfrm>
            <a:off x="6960393" y="5519322"/>
            <a:ext cx="461963" cy="1382712"/>
            <a:chOff x="5174" y="3113"/>
            <a:chExt cx="291" cy="871"/>
          </a:xfrm>
        </p:grpSpPr>
        <p:sp>
          <p:nvSpPr>
            <p:cNvPr id="91" name="Text Box 301">
              <a:extLst>
                <a:ext uri="{FF2B5EF4-FFF2-40B4-BE49-F238E27FC236}">
                  <a16:creationId xmlns:a16="http://schemas.microsoft.com/office/drawing/2014/main" id="{9ECB5F16-DB2C-4334-8CEC-8DA94AAEB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" y="3113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19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92" name="Text Box 302">
              <a:extLst>
                <a:ext uri="{FF2B5EF4-FFF2-40B4-BE49-F238E27FC236}">
                  <a16:creationId xmlns:a16="http://schemas.microsoft.com/office/drawing/2014/main" id="{F82A53AF-F0FD-4470-90F1-5FBF5ABCD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" y="3404"/>
              <a:ext cx="29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93" name="Text Box 303">
              <a:extLst>
                <a:ext uri="{FF2B5EF4-FFF2-40B4-BE49-F238E27FC236}">
                  <a16:creationId xmlns:a16="http://schemas.microsoft.com/office/drawing/2014/main" id="{7530FF33-20BC-47D3-80CE-57039CFA0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4" y="3694"/>
              <a:ext cx="29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</p:grpSp>
      <p:sp>
        <p:nvSpPr>
          <p:cNvPr id="94" name="AutoShape 304">
            <a:extLst>
              <a:ext uri="{FF2B5EF4-FFF2-40B4-BE49-F238E27FC236}">
                <a16:creationId xmlns:a16="http://schemas.microsoft.com/office/drawing/2014/main" id="{FD08C198-389E-4338-8E32-C13F6DEE6B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28368" y="2509422"/>
            <a:ext cx="2808288" cy="1296987"/>
          </a:xfrm>
          <a:prstGeom prst="wedgeRoundRectCallout">
            <a:avLst>
              <a:gd name="adj1" fmla="val 36491"/>
              <a:gd name="adj2" fmla="val 175338"/>
              <a:gd name="adj3" fmla="val 16667"/>
            </a:avLst>
          </a:prstGeom>
          <a:solidFill>
            <a:srgbClr val="DDDDDD"/>
          </a:solidFill>
          <a:ln w="38100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 b="1">
                <a:solidFill>
                  <a:srgbClr val="000000"/>
                </a:solidFill>
                <a:ea typeface="宋体" panose="02010600030101010101" pitchFamily="2" charset="-122"/>
              </a:rPr>
              <a:t>插入</a:t>
            </a:r>
            <a:r>
              <a:rPr lang="en-US" altLang="zh-CN" sz="2000" b="1">
                <a:solidFill>
                  <a:srgbClr val="000000"/>
                </a:solidFill>
                <a:ea typeface="宋体" panose="02010600030101010101" pitchFamily="2" charset="-122"/>
              </a:rPr>
              <a:t>19</a:t>
            </a:r>
          </a:p>
          <a:p>
            <a:pPr algn="ctr" eaLnBrk="0" hangingPunct="0"/>
            <a:r>
              <a:rPr lang="en-US" altLang="zh-CN" sz="2000" b="1">
                <a:solidFill>
                  <a:srgbClr val="000000"/>
                </a:solidFill>
                <a:ea typeface="宋体" panose="02010600030101010101" pitchFamily="2" charset="-122"/>
              </a:rPr>
              <a:t>h(key)=19%11=8</a:t>
            </a:r>
          </a:p>
        </p:txBody>
      </p:sp>
      <p:sp>
        <p:nvSpPr>
          <p:cNvPr id="95" name="AutoShape 305">
            <a:extLst>
              <a:ext uri="{FF2B5EF4-FFF2-40B4-BE49-F238E27FC236}">
                <a16:creationId xmlns:a16="http://schemas.microsoft.com/office/drawing/2014/main" id="{19F6B79C-2721-4536-BE31-3A2A16C95702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59943" y="2437984"/>
            <a:ext cx="2808288" cy="1296988"/>
          </a:xfrm>
          <a:prstGeom prst="wedgeRoundRectCallout">
            <a:avLst>
              <a:gd name="adj1" fmla="val -16593"/>
              <a:gd name="adj2" fmla="val 179375"/>
              <a:gd name="adj3" fmla="val 16667"/>
            </a:avLst>
          </a:prstGeom>
          <a:solidFill>
            <a:srgbClr val="DDDDDD"/>
          </a:solidFill>
          <a:ln w="38100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 b="1">
                <a:solidFill>
                  <a:srgbClr val="000000"/>
                </a:solidFill>
                <a:ea typeface="宋体" panose="02010600030101010101" pitchFamily="2" charset="-122"/>
              </a:rPr>
              <a:t>插入</a:t>
            </a:r>
            <a:r>
              <a:rPr lang="en-US" altLang="zh-CN" sz="2000" b="1">
                <a:solidFill>
                  <a:srgbClr val="000000"/>
                </a:solidFill>
                <a:ea typeface="宋体" panose="02010600030101010101" pitchFamily="2" charset="-122"/>
              </a:rPr>
              <a:t>23</a:t>
            </a:r>
          </a:p>
          <a:p>
            <a:pPr algn="ctr" eaLnBrk="0" hangingPunct="0"/>
            <a:r>
              <a:rPr lang="en-US" altLang="zh-CN" sz="2000" b="1">
                <a:solidFill>
                  <a:srgbClr val="000000"/>
                </a:solidFill>
                <a:ea typeface="宋体" panose="02010600030101010101" pitchFamily="2" charset="-122"/>
              </a:rPr>
              <a:t>h(key)=23%11=1</a:t>
            </a:r>
          </a:p>
        </p:txBody>
      </p:sp>
      <p:grpSp>
        <p:nvGrpSpPr>
          <p:cNvPr id="96" name="Group 306">
            <a:extLst>
              <a:ext uri="{FF2B5EF4-FFF2-40B4-BE49-F238E27FC236}">
                <a16:creationId xmlns:a16="http://schemas.microsoft.com/office/drawing/2014/main" id="{91085ACB-5795-4520-B3C3-5DB61B96083F}"/>
              </a:ext>
            </a:extLst>
          </p:cNvPr>
          <p:cNvGrpSpPr>
            <a:grpSpLocks/>
          </p:cNvGrpSpPr>
          <p:nvPr/>
        </p:nvGrpSpPr>
        <p:grpSpPr bwMode="auto">
          <a:xfrm>
            <a:off x="4193381" y="5533609"/>
            <a:ext cx="461962" cy="1382713"/>
            <a:chOff x="5174" y="3113"/>
            <a:chExt cx="291" cy="871"/>
          </a:xfrm>
        </p:grpSpPr>
        <p:sp>
          <p:nvSpPr>
            <p:cNvPr id="97" name="Text Box 307">
              <a:extLst>
                <a:ext uri="{FF2B5EF4-FFF2-40B4-BE49-F238E27FC236}">
                  <a16:creationId xmlns:a16="http://schemas.microsoft.com/office/drawing/2014/main" id="{159B4D2B-5C4E-40BF-AD69-50495DA7C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" y="3113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23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98" name="Text Box 308">
              <a:extLst>
                <a:ext uri="{FF2B5EF4-FFF2-40B4-BE49-F238E27FC236}">
                  <a16:creationId xmlns:a16="http://schemas.microsoft.com/office/drawing/2014/main" id="{8313B397-4D15-4561-886C-2B51923BD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" y="3404"/>
              <a:ext cx="29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99" name="Text Box 309">
              <a:extLst>
                <a:ext uri="{FF2B5EF4-FFF2-40B4-BE49-F238E27FC236}">
                  <a16:creationId xmlns:a16="http://schemas.microsoft.com/office/drawing/2014/main" id="{1A8CD66C-2E07-433F-B2BA-DC4738E47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4" y="3694"/>
              <a:ext cx="29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</p:grpSp>
      <p:sp>
        <p:nvSpPr>
          <p:cNvPr id="100" name="AutoShape 310">
            <a:extLst>
              <a:ext uri="{FF2B5EF4-FFF2-40B4-BE49-F238E27FC236}">
                <a16:creationId xmlns:a16="http://schemas.microsoft.com/office/drawing/2014/main" id="{0F9248DC-3FDD-45B8-8009-C60F8EF89B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031831" y="2366547"/>
            <a:ext cx="2808287" cy="1296987"/>
          </a:xfrm>
          <a:prstGeom prst="wedgeRoundRectCallout">
            <a:avLst>
              <a:gd name="adj1" fmla="val -62435"/>
              <a:gd name="adj2" fmla="val 189657"/>
              <a:gd name="adj3" fmla="val 16667"/>
            </a:avLst>
          </a:prstGeom>
          <a:solidFill>
            <a:srgbClr val="DDDDDD"/>
          </a:solidFill>
          <a:ln w="38100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 b="1">
                <a:solidFill>
                  <a:srgbClr val="000000"/>
                </a:solidFill>
                <a:ea typeface="宋体" panose="02010600030101010101" pitchFamily="2" charset="-122"/>
              </a:rPr>
              <a:t>插入</a:t>
            </a:r>
            <a:r>
              <a:rPr lang="en-US" altLang="zh-CN" sz="2000" b="1">
                <a:solidFill>
                  <a:srgbClr val="000000"/>
                </a:solidFill>
                <a:ea typeface="宋体" panose="02010600030101010101" pitchFamily="2" charset="-122"/>
              </a:rPr>
              <a:t>39</a:t>
            </a:r>
          </a:p>
          <a:p>
            <a:pPr algn="ctr" eaLnBrk="0" hangingPunct="0"/>
            <a:r>
              <a:rPr lang="en-US" altLang="zh-CN" sz="2000" b="1">
                <a:solidFill>
                  <a:srgbClr val="000000"/>
                </a:solidFill>
                <a:ea typeface="宋体" panose="02010600030101010101" pitchFamily="2" charset="-122"/>
              </a:rPr>
              <a:t>h(key)=39%11=6</a:t>
            </a:r>
          </a:p>
        </p:txBody>
      </p:sp>
      <p:grpSp>
        <p:nvGrpSpPr>
          <p:cNvPr id="101" name="Group 311">
            <a:extLst>
              <a:ext uri="{FF2B5EF4-FFF2-40B4-BE49-F238E27FC236}">
                <a16:creationId xmlns:a16="http://schemas.microsoft.com/office/drawing/2014/main" id="{6B974425-66DE-4893-9099-F9951AA577C1}"/>
              </a:ext>
            </a:extLst>
          </p:cNvPr>
          <p:cNvGrpSpPr>
            <a:grpSpLocks/>
          </p:cNvGrpSpPr>
          <p:nvPr/>
        </p:nvGrpSpPr>
        <p:grpSpPr bwMode="auto">
          <a:xfrm>
            <a:off x="6498431" y="5519322"/>
            <a:ext cx="461962" cy="1382712"/>
            <a:chOff x="5174" y="3113"/>
            <a:chExt cx="291" cy="871"/>
          </a:xfrm>
        </p:grpSpPr>
        <p:sp>
          <p:nvSpPr>
            <p:cNvPr id="102" name="Text Box 312">
              <a:extLst>
                <a:ext uri="{FF2B5EF4-FFF2-40B4-BE49-F238E27FC236}">
                  <a16:creationId xmlns:a16="http://schemas.microsoft.com/office/drawing/2014/main" id="{46DAA95D-A555-46E1-8029-DA9F7AE15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" y="3113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39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103" name="Text Box 313">
              <a:extLst>
                <a:ext uri="{FF2B5EF4-FFF2-40B4-BE49-F238E27FC236}">
                  <a16:creationId xmlns:a16="http://schemas.microsoft.com/office/drawing/2014/main" id="{6D821DD2-64D1-4B71-9B04-EB7F7AA95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" y="3404"/>
              <a:ext cx="29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104" name="Text Box 314">
              <a:extLst>
                <a:ext uri="{FF2B5EF4-FFF2-40B4-BE49-F238E27FC236}">
                  <a16:creationId xmlns:a16="http://schemas.microsoft.com/office/drawing/2014/main" id="{7F70D24A-788E-4187-A1A1-9D5101B8C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4" y="3694"/>
              <a:ext cx="29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</p:grpSp>
      <p:sp>
        <p:nvSpPr>
          <p:cNvPr id="105" name="AutoShape 315">
            <a:extLst>
              <a:ext uri="{FF2B5EF4-FFF2-40B4-BE49-F238E27FC236}">
                <a16:creationId xmlns:a16="http://schemas.microsoft.com/office/drawing/2014/main" id="{A47A7CFF-9519-4B08-8261-86A39146916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07643" y="2366547"/>
            <a:ext cx="2808288" cy="1296987"/>
          </a:xfrm>
          <a:prstGeom prst="wedgeRoundRectCallout">
            <a:avLst>
              <a:gd name="adj1" fmla="val -19134"/>
              <a:gd name="adj2" fmla="val 184884"/>
              <a:gd name="adj3" fmla="val 16667"/>
            </a:avLst>
          </a:prstGeom>
          <a:solidFill>
            <a:srgbClr val="DDDDDD"/>
          </a:solidFill>
          <a:ln w="38100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 b="1">
                <a:solidFill>
                  <a:srgbClr val="000000"/>
                </a:solidFill>
                <a:ea typeface="宋体" panose="02010600030101010101" pitchFamily="2" charset="-122"/>
              </a:rPr>
              <a:t>插入</a:t>
            </a:r>
            <a:r>
              <a:rPr lang="en-US" altLang="zh-CN" sz="2000" b="1">
                <a:solidFill>
                  <a:srgbClr val="000000"/>
                </a:solidFill>
                <a:ea typeface="宋体" panose="02010600030101010101" pitchFamily="2" charset="-122"/>
              </a:rPr>
              <a:t>56</a:t>
            </a:r>
          </a:p>
          <a:p>
            <a:pPr algn="ctr" eaLnBrk="0" hangingPunct="0"/>
            <a:r>
              <a:rPr lang="en-US" altLang="zh-CN" sz="2000" b="1">
                <a:solidFill>
                  <a:srgbClr val="000000"/>
                </a:solidFill>
                <a:ea typeface="宋体" panose="02010600030101010101" pitchFamily="2" charset="-122"/>
              </a:rPr>
              <a:t>h(key)=56%11=1</a:t>
            </a:r>
          </a:p>
        </p:txBody>
      </p:sp>
      <p:grpSp>
        <p:nvGrpSpPr>
          <p:cNvPr id="106" name="Group 316">
            <a:extLst>
              <a:ext uri="{FF2B5EF4-FFF2-40B4-BE49-F238E27FC236}">
                <a16:creationId xmlns:a16="http://schemas.microsoft.com/office/drawing/2014/main" id="{3DDCA25E-E8E2-44B5-A14B-9B01CF67FC5B}"/>
              </a:ext>
            </a:extLst>
          </p:cNvPr>
          <p:cNvGrpSpPr>
            <a:grpSpLocks/>
          </p:cNvGrpSpPr>
          <p:nvPr/>
        </p:nvGrpSpPr>
        <p:grpSpPr bwMode="auto">
          <a:xfrm>
            <a:off x="4655343" y="5533609"/>
            <a:ext cx="461963" cy="1382713"/>
            <a:chOff x="5174" y="3113"/>
            <a:chExt cx="291" cy="871"/>
          </a:xfrm>
        </p:grpSpPr>
        <p:sp>
          <p:nvSpPr>
            <p:cNvPr id="107" name="Text Box 317">
              <a:extLst>
                <a:ext uri="{FF2B5EF4-FFF2-40B4-BE49-F238E27FC236}">
                  <a16:creationId xmlns:a16="http://schemas.microsoft.com/office/drawing/2014/main" id="{275FCAEE-2289-44B2-A87C-F5626C736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" y="3113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56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108" name="Text Box 318">
              <a:extLst>
                <a:ext uri="{FF2B5EF4-FFF2-40B4-BE49-F238E27FC236}">
                  <a16:creationId xmlns:a16="http://schemas.microsoft.com/office/drawing/2014/main" id="{DE3CCA65-4A18-49F6-8B69-35792F75A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" y="3404"/>
              <a:ext cx="29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109" name="Text Box 319">
              <a:extLst>
                <a:ext uri="{FF2B5EF4-FFF2-40B4-BE49-F238E27FC236}">
                  <a16:creationId xmlns:a16="http://schemas.microsoft.com/office/drawing/2014/main" id="{89082870-7BB6-4DC8-B71F-060EECC7F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4" y="3694"/>
              <a:ext cx="29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</p:grpSp>
      <p:sp>
        <p:nvSpPr>
          <p:cNvPr id="110" name="AutoShape 320">
            <a:extLst>
              <a:ext uri="{FF2B5EF4-FFF2-40B4-BE49-F238E27FC236}">
                <a16:creationId xmlns:a16="http://schemas.microsoft.com/office/drawing/2014/main" id="{92ACAC6D-FFC3-436B-B010-F69E312424F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031831" y="2293522"/>
            <a:ext cx="2808287" cy="1296987"/>
          </a:xfrm>
          <a:prstGeom prst="wedgeRoundRectCallout">
            <a:avLst>
              <a:gd name="adj1" fmla="val -16593"/>
              <a:gd name="adj2" fmla="val 179375"/>
              <a:gd name="adj3" fmla="val 16667"/>
            </a:avLst>
          </a:prstGeom>
          <a:solidFill>
            <a:srgbClr val="DDDDDD"/>
          </a:solidFill>
          <a:ln w="38100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 b="1">
                <a:solidFill>
                  <a:srgbClr val="000000"/>
                </a:solidFill>
                <a:ea typeface="宋体" panose="02010600030101010101" pitchFamily="2" charset="-122"/>
              </a:rPr>
              <a:t>插入</a:t>
            </a:r>
            <a:r>
              <a:rPr lang="en-US" altLang="zh-CN" sz="2000" b="1">
                <a:solidFill>
                  <a:srgbClr val="000000"/>
                </a:solidFill>
                <a:ea typeface="宋体" panose="02010600030101010101" pitchFamily="2" charset="-122"/>
              </a:rPr>
              <a:t>76</a:t>
            </a:r>
          </a:p>
          <a:p>
            <a:pPr algn="ctr" eaLnBrk="0" hangingPunct="0"/>
            <a:r>
              <a:rPr lang="en-US" altLang="zh-CN" sz="2000" b="1">
                <a:solidFill>
                  <a:srgbClr val="000000"/>
                </a:solidFill>
                <a:ea typeface="宋体" panose="02010600030101010101" pitchFamily="2" charset="-122"/>
              </a:rPr>
              <a:t>h(key)=76%11=10</a:t>
            </a:r>
          </a:p>
        </p:txBody>
      </p:sp>
      <p:grpSp>
        <p:nvGrpSpPr>
          <p:cNvPr id="111" name="Group 321">
            <a:extLst>
              <a:ext uri="{FF2B5EF4-FFF2-40B4-BE49-F238E27FC236}">
                <a16:creationId xmlns:a16="http://schemas.microsoft.com/office/drawing/2014/main" id="{B9A180B7-E185-436F-9C35-92ECA1FD74AA}"/>
              </a:ext>
            </a:extLst>
          </p:cNvPr>
          <p:cNvGrpSpPr>
            <a:grpSpLocks/>
          </p:cNvGrpSpPr>
          <p:nvPr/>
        </p:nvGrpSpPr>
        <p:grpSpPr bwMode="auto">
          <a:xfrm>
            <a:off x="7865268" y="5519322"/>
            <a:ext cx="461963" cy="1382712"/>
            <a:chOff x="5174" y="3113"/>
            <a:chExt cx="291" cy="871"/>
          </a:xfrm>
        </p:grpSpPr>
        <p:sp>
          <p:nvSpPr>
            <p:cNvPr id="112" name="Text Box 322">
              <a:extLst>
                <a:ext uri="{FF2B5EF4-FFF2-40B4-BE49-F238E27FC236}">
                  <a16:creationId xmlns:a16="http://schemas.microsoft.com/office/drawing/2014/main" id="{448C020C-92CD-4024-93D9-CBFB975F8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" y="3113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76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113" name="Text Box 323">
              <a:extLst>
                <a:ext uri="{FF2B5EF4-FFF2-40B4-BE49-F238E27FC236}">
                  <a16:creationId xmlns:a16="http://schemas.microsoft.com/office/drawing/2014/main" id="{A5DF79FE-97D3-4766-8CE0-B3B48F438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" y="3404"/>
              <a:ext cx="29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114" name="Text Box 324">
              <a:extLst>
                <a:ext uri="{FF2B5EF4-FFF2-40B4-BE49-F238E27FC236}">
                  <a16:creationId xmlns:a16="http://schemas.microsoft.com/office/drawing/2014/main" id="{5DE71C7D-7066-4F31-B908-A257E5403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4" y="3694"/>
              <a:ext cx="29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</p:grpSp>
      <p:sp>
        <p:nvSpPr>
          <p:cNvPr id="115" name="AutoShape 325">
            <a:extLst>
              <a:ext uri="{FF2B5EF4-FFF2-40B4-BE49-F238E27FC236}">
                <a16:creationId xmlns:a16="http://schemas.microsoft.com/office/drawing/2014/main" id="{6A3BEFF4-EC89-4126-9B9F-BD5E9F8F350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15706" y="2437984"/>
            <a:ext cx="2808287" cy="1296988"/>
          </a:xfrm>
          <a:prstGeom prst="wedgeRoundRectCallout">
            <a:avLst>
              <a:gd name="adj1" fmla="val 39370"/>
              <a:gd name="adj2" fmla="val 180111"/>
              <a:gd name="adj3" fmla="val 16667"/>
            </a:avLst>
          </a:prstGeom>
          <a:solidFill>
            <a:srgbClr val="DDDDDD"/>
          </a:solidFill>
          <a:ln w="38100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 b="1">
                <a:solidFill>
                  <a:srgbClr val="000000"/>
                </a:solidFill>
                <a:ea typeface="宋体" panose="02010600030101010101" pitchFamily="2" charset="-122"/>
              </a:rPr>
              <a:t>插入</a:t>
            </a:r>
            <a:r>
              <a:rPr lang="en-US" altLang="zh-CN" sz="2000" b="1">
                <a:solidFill>
                  <a:srgbClr val="000000"/>
                </a:solidFill>
                <a:ea typeface="宋体" panose="02010600030101010101" pitchFamily="2" charset="-122"/>
              </a:rPr>
              <a:t>51</a:t>
            </a:r>
          </a:p>
          <a:p>
            <a:pPr algn="ctr" eaLnBrk="0" hangingPunct="0"/>
            <a:r>
              <a:rPr lang="en-US" altLang="zh-CN" sz="2000" b="1">
                <a:solidFill>
                  <a:srgbClr val="000000"/>
                </a:solidFill>
                <a:ea typeface="宋体" panose="02010600030101010101" pitchFamily="2" charset="-122"/>
              </a:rPr>
              <a:t>h(key)=51%11=7</a:t>
            </a:r>
          </a:p>
        </p:txBody>
      </p:sp>
      <p:grpSp>
        <p:nvGrpSpPr>
          <p:cNvPr id="116" name="Group 326">
            <a:extLst>
              <a:ext uri="{FF2B5EF4-FFF2-40B4-BE49-F238E27FC236}">
                <a16:creationId xmlns:a16="http://schemas.microsoft.com/office/drawing/2014/main" id="{F8F46C81-2193-4C68-8524-C38447BC3494}"/>
              </a:ext>
            </a:extLst>
          </p:cNvPr>
          <p:cNvGrpSpPr>
            <a:grpSpLocks/>
          </p:cNvGrpSpPr>
          <p:nvPr/>
        </p:nvGrpSpPr>
        <p:grpSpPr bwMode="auto">
          <a:xfrm>
            <a:off x="7433468" y="5519322"/>
            <a:ext cx="461963" cy="1382712"/>
            <a:chOff x="5174" y="3113"/>
            <a:chExt cx="291" cy="871"/>
          </a:xfrm>
        </p:grpSpPr>
        <p:sp>
          <p:nvSpPr>
            <p:cNvPr id="117" name="Text Box 327">
              <a:extLst>
                <a:ext uri="{FF2B5EF4-FFF2-40B4-BE49-F238E27FC236}">
                  <a16:creationId xmlns:a16="http://schemas.microsoft.com/office/drawing/2014/main" id="{B164BB4B-AB5C-49E8-A55C-3EDB52D73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" y="3113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51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118" name="Text Box 328">
              <a:extLst>
                <a:ext uri="{FF2B5EF4-FFF2-40B4-BE49-F238E27FC236}">
                  <a16:creationId xmlns:a16="http://schemas.microsoft.com/office/drawing/2014/main" id="{B71456EF-DC7E-4D90-B73A-97235BD9E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" y="3404"/>
              <a:ext cx="29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119" name="Text Box 329">
              <a:extLst>
                <a:ext uri="{FF2B5EF4-FFF2-40B4-BE49-F238E27FC236}">
                  <a16:creationId xmlns:a16="http://schemas.microsoft.com/office/drawing/2014/main" id="{BE41F5E3-F784-4F6B-B847-DF1DCF201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4" y="3694"/>
              <a:ext cx="29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</p:grpSp>
      <p:sp>
        <p:nvSpPr>
          <p:cNvPr id="120" name="AutoShape 330">
            <a:extLst>
              <a:ext uri="{FF2B5EF4-FFF2-40B4-BE49-F238E27FC236}">
                <a16:creationId xmlns:a16="http://schemas.microsoft.com/office/drawing/2014/main" id="{06323344-F47A-49C0-95E9-A2F528EA21C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20756" y="2293522"/>
            <a:ext cx="2808287" cy="1296987"/>
          </a:xfrm>
          <a:prstGeom prst="wedgeRoundRectCallout">
            <a:avLst>
              <a:gd name="adj1" fmla="val -5963"/>
              <a:gd name="adj2" fmla="val 193574"/>
              <a:gd name="adj3" fmla="val 16667"/>
            </a:avLst>
          </a:prstGeom>
          <a:solidFill>
            <a:srgbClr val="DDDDDD"/>
          </a:solidFill>
          <a:ln w="38100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 b="1">
                <a:solidFill>
                  <a:srgbClr val="000000"/>
                </a:solidFill>
                <a:ea typeface="宋体" panose="02010600030101010101" pitchFamily="2" charset="-122"/>
              </a:rPr>
              <a:t>插入</a:t>
            </a:r>
            <a:r>
              <a:rPr lang="en-US" altLang="zh-CN" sz="2000" b="1">
                <a:solidFill>
                  <a:srgbClr val="000000"/>
                </a:solidFill>
                <a:ea typeface="宋体" panose="02010600030101010101" pitchFamily="2" charset="-122"/>
              </a:rPr>
              <a:t>84</a:t>
            </a:r>
          </a:p>
          <a:p>
            <a:pPr algn="ctr" eaLnBrk="0" hangingPunct="0"/>
            <a:r>
              <a:rPr lang="en-US" altLang="zh-CN" sz="2000" b="1">
                <a:solidFill>
                  <a:srgbClr val="000000"/>
                </a:solidFill>
                <a:ea typeface="宋体" panose="02010600030101010101" pitchFamily="2" charset="-122"/>
              </a:rPr>
              <a:t>h(key)=84%11=7</a:t>
            </a:r>
          </a:p>
        </p:txBody>
      </p:sp>
      <p:grpSp>
        <p:nvGrpSpPr>
          <p:cNvPr id="121" name="Group 331">
            <a:extLst>
              <a:ext uri="{FF2B5EF4-FFF2-40B4-BE49-F238E27FC236}">
                <a16:creationId xmlns:a16="http://schemas.microsoft.com/office/drawing/2014/main" id="{C26AD021-8B82-4202-A76F-4A64AFA90374}"/>
              </a:ext>
            </a:extLst>
          </p:cNvPr>
          <p:cNvGrpSpPr>
            <a:grpSpLocks/>
          </p:cNvGrpSpPr>
          <p:nvPr/>
        </p:nvGrpSpPr>
        <p:grpSpPr bwMode="auto">
          <a:xfrm>
            <a:off x="8328818" y="5519322"/>
            <a:ext cx="461963" cy="1382712"/>
            <a:chOff x="5174" y="3113"/>
            <a:chExt cx="291" cy="871"/>
          </a:xfrm>
        </p:grpSpPr>
        <p:sp>
          <p:nvSpPr>
            <p:cNvPr id="122" name="Text Box 332">
              <a:extLst>
                <a:ext uri="{FF2B5EF4-FFF2-40B4-BE49-F238E27FC236}">
                  <a16:creationId xmlns:a16="http://schemas.microsoft.com/office/drawing/2014/main" id="{3970D972-4800-4C68-A7A5-032A047BC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" y="3113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84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123" name="Text Box 333">
              <a:extLst>
                <a:ext uri="{FF2B5EF4-FFF2-40B4-BE49-F238E27FC236}">
                  <a16:creationId xmlns:a16="http://schemas.microsoft.com/office/drawing/2014/main" id="{47A6D88E-97EA-4F4D-AA2A-AC88FEAD6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" y="3404"/>
              <a:ext cx="29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124" name="Text Box 334">
              <a:extLst>
                <a:ext uri="{FF2B5EF4-FFF2-40B4-BE49-F238E27FC236}">
                  <a16:creationId xmlns:a16="http://schemas.microsoft.com/office/drawing/2014/main" id="{BB5CD3D3-1B07-4E01-BCAE-B480888BE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4" y="3694"/>
              <a:ext cx="29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053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  <p:bldP spid="85" grpId="0" animBg="1"/>
      <p:bldP spid="85" grpId="1" animBg="1"/>
      <p:bldP spid="94" grpId="0" animBg="1"/>
      <p:bldP spid="94" grpId="1" animBg="1"/>
      <p:bldP spid="95" grpId="0" animBg="1"/>
      <p:bldP spid="95" grpId="1" animBg="1"/>
      <p:bldP spid="100" grpId="0" animBg="1"/>
      <p:bldP spid="100" grpId="1" animBg="1"/>
      <p:bldP spid="105" grpId="0" animBg="1"/>
      <p:bldP spid="105" grpId="1" animBg="1"/>
      <p:bldP spid="110" grpId="0" animBg="1"/>
      <p:bldP spid="110" grpId="1" animBg="1"/>
      <p:bldP spid="115" grpId="0" animBg="1"/>
      <p:bldP spid="115" grpId="1" animBg="1"/>
      <p:bldP spid="120" grpId="0" animBg="1"/>
      <p:bldP spid="12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 cap="none"/>
              <a:t>哈希表的构造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83212"/>
            <a:ext cx="10363826" cy="55426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/>
              <a:t>开散列法（链地址法）</a:t>
            </a:r>
            <a:endParaRPr lang="en-US" altLang="zh-CN" sz="2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开散列法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是将</a:t>
            </a:r>
            <a:r>
              <a:rPr lang="zh-CN" altLang="en-US" sz="2400" b="1" cap="none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具有相同哈希地址的记录</a:t>
            </a:r>
            <a:r>
              <a:rPr lang="zh-CN" altLang="en-US" sz="2400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链成</a:t>
            </a:r>
            <a:r>
              <a:rPr lang="zh-CN" altLang="en-US" sz="2400" b="1" cap="none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一个单链表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个哈希地址就设 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个单链表，然后用</a:t>
            </a:r>
            <a:r>
              <a:rPr lang="zh-CN" altLang="en-US" sz="24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一个数组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400" b="1" cap="none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单链表的表头指针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存储起来，形成一个</a:t>
            </a:r>
            <a:r>
              <a:rPr lang="zh-CN" altLang="en-US" sz="2400" b="1" cap="none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动态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的结构。</a:t>
            </a:r>
            <a:r>
              <a:rPr lang="zh-CN" altLang="en-US" sz="2400" b="1">
                <a:solidFill>
                  <a:srgbClr val="FF0000"/>
                </a:solidFill>
              </a:rPr>
              <a:t>所有元素都存储在数组以外的空间</a:t>
            </a:r>
            <a:r>
              <a:rPr lang="zh-CN" altLang="en-US" sz="2400" b="1"/>
              <a:t>，哈希表没有“边界”，这也是“开散列法”名称的来源。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endParaRPr lang="en-US" altLang="zh-CN" sz="2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优点：</a:t>
            </a:r>
            <a:r>
              <a:rPr lang="zh-CN" altLang="en-US" sz="24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插入、删除方便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缺点：</a:t>
            </a:r>
            <a:r>
              <a:rPr lang="zh-CN" altLang="en-US" sz="2400" b="1" cap="none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占用存储空间多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2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371" y="12395"/>
            <a:ext cx="10364451" cy="614363"/>
          </a:xfrm>
        </p:spPr>
        <p:txBody>
          <a:bodyPr/>
          <a:lstStyle/>
          <a:p>
            <a:r>
              <a:rPr lang="zh-CN" altLang="en-US" b="1" cap="none"/>
              <a:t>哈希表的构造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414338"/>
            <a:ext cx="10363826" cy="6211545"/>
          </a:xfrm>
          <a:noFill/>
          <a:ln w="19050">
            <a:solidFill>
              <a:schemeClr val="tx1">
                <a:alpha val="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/>
              <a:t>开散列法（</a:t>
            </a:r>
            <a:r>
              <a:rPr lang="zh-CN" altLang="en-US" sz="2800" b="1">
                <a:solidFill>
                  <a:srgbClr val="0000CC"/>
                </a:solidFill>
              </a:rPr>
              <a:t>链地址法</a:t>
            </a:r>
            <a:r>
              <a:rPr lang="zh-CN" altLang="en-US" sz="2800" b="1"/>
              <a:t>）</a:t>
            </a:r>
            <a:endParaRPr lang="en-US" altLang="zh-CN" sz="2800" b="1"/>
          </a:p>
          <a:p>
            <a:pPr marL="0" defTabSz="457200"/>
            <a:endParaRPr lang="en-US" altLang="zh-CN" sz="1400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567FB615-BBA7-4687-9239-2E12B2625C09}"/>
              </a:ext>
            </a:extLst>
          </p:cNvPr>
          <p:cNvSpPr txBox="1">
            <a:spLocks noChangeArrowheads="1"/>
          </p:cNvSpPr>
          <p:nvPr/>
        </p:nvSpPr>
        <p:spPr>
          <a:xfrm>
            <a:off x="1770319" y="1267619"/>
            <a:ext cx="7775575" cy="942975"/>
          </a:xfrm>
          <a:prstGeom prst="rect">
            <a:avLst/>
          </a:prstGeom>
          <a:solidFill>
            <a:srgbClr val="339966"/>
          </a:solidFill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1800" b="1" cap="none">
                <a:ea typeface="宋体" panose="02010600030101010101" pitchFamily="2" charset="-122"/>
              </a:rPr>
              <a:t>关键字为（</a:t>
            </a:r>
            <a:r>
              <a:rPr lang="en-US" altLang="zh-CN" sz="1800" b="1" cap="none">
                <a:ea typeface="宋体" panose="02010600030101010101" pitchFamily="2" charset="-122"/>
              </a:rPr>
              <a:t>12</a:t>
            </a:r>
            <a:r>
              <a:rPr lang="zh-CN" altLang="en-US" sz="1800" b="1" cap="none">
                <a:ea typeface="宋体" panose="02010600030101010101" pitchFamily="2" charset="-122"/>
              </a:rPr>
              <a:t>，</a:t>
            </a:r>
            <a:r>
              <a:rPr lang="en-US" altLang="zh-CN" sz="1800" b="1" cap="none">
                <a:ea typeface="宋体" panose="02010600030101010101" pitchFamily="2" charset="-122"/>
              </a:rPr>
              <a:t>19</a:t>
            </a:r>
            <a:r>
              <a:rPr lang="zh-CN" altLang="en-US" sz="1800" b="1" cap="none">
                <a:ea typeface="宋体" panose="02010600030101010101" pitchFamily="2" charset="-122"/>
              </a:rPr>
              <a:t>，</a:t>
            </a:r>
            <a:r>
              <a:rPr lang="en-US" altLang="zh-CN" sz="1800" b="1" cap="none">
                <a:ea typeface="宋体" panose="02010600030101010101" pitchFamily="2" charset="-122"/>
              </a:rPr>
              <a:t>23</a:t>
            </a:r>
            <a:r>
              <a:rPr lang="zh-CN" altLang="en-US" sz="1800" b="1" cap="none">
                <a:ea typeface="宋体" panose="02010600030101010101" pitchFamily="2" charset="-122"/>
              </a:rPr>
              <a:t>，</a:t>
            </a:r>
            <a:r>
              <a:rPr lang="en-US" altLang="zh-CN" sz="1800" b="1" cap="none">
                <a:ea typeface="宋体" panose="02010600030101010101" pitchFamily="2" charset="-122"/>
              </a:rPr>
              <a:t>28</a:t>
            </a:r>
            <a:r>
              <a:rPr lang="zh-CN" altLang="en-US" sz="1800" b="1" cap="none">
                <a:ea typeface="宋体" panose="02010600030101010101" pitchFamily="2" charset="-122"/>
              </a:rPr>
              <a:t>，</a:t>
            </a:r>
            <a:r>
              <a:rPr lang="en-US" altLang="zh-CN" sz="1800" b="1" cap="none">
                <a:ea typeface="宋体" panose="02010600030101010101" pitchFamily="2" charset="-122"/>
              </a:rPr>
              <a:t>39</a:t>
            </a:r>
            <a:r>
              <a:rPr lang="zh-CN" altLang="en-US" sz="1800" b="1" cap="none">
                <a:ea typeface="宋体" panose="02010600030101010101" pitchFamily="2" charset="-122"/>
              </a:rPr>
              <a:t>，</a:t>
            </a:r>
            <a:r>
              <a:rPr lang="en-US" altLang="zh-CN" sz="1800" b="1" cap="none">
                <a:ea typeface="宋体" panose="02010600030101010101" pitchFamily="2" charset="-122"/>
              </a:rPr>
              <a:t>51</a:t>
            </a:r>
            <a:r>
              <a:rPr lang="zh-CN" altLang="en-US" sz="1800" b="1" cap="none">
                <a:ea typeface="宋体" panose="02010600030101010101" pitchFamily="2" charset="-122"/>
              </a:rPr>
              <a:t>，</a:t>
            </a:r>
            <a:r>
              <a:rPr lang="en-US" altLang="zh-CN" sz="1800" b="1" cap="none">
                <a:ea typeface="宋体" panose="02010600030101010101" pitchFamily="2" charset="-122"/>
              </a:rPr>
              <a:t>56</a:t>
            </a:r>
            <a:r>
              <a:rPr lang="zh-CN" altLang="en-US" sz="1800" b="1" cap="none">
                <a:ea typeface="宋体" panose="02010600030101010101" pitchFamily="2" charset="-122"/>
              </a:rPr>
              <a:t>，</a:t>
            </a:r>
            <a:r>
              <a:rPr lang="en-US" altLang="zh-CN" sz="1800" b="1" cap="none">
                <a:ea typeface="宋体" panose="02010600030101010101" pitchFamily="2" charset="-122"/>
              </a:rPr>
              <a:t>76</a:t>
            </a:r>
            <a:r>
              <a:rPr lang="zh-CN" altLang="en-US" sz="1800" b="1" cap="none">
                <a:ea typeface="宋体" panose="02010600030101010101" pitchFamily="2" charset="-122"/>
              </a:rPr>
              <a:t>，</a:t>
            </a:r>
            <a:r>
              <a:rPr lang="en-US" altLang="zh-CN" sz="1800" b="1" cap="none">
                <a:ea typeface="宋体" panose="02010600030101010101" pitchFamily="2" charset="-122"/>
              </a:rPr>
              <a:t>84</a:t>
            </a:r>
            <a:r>
              <a:rPr lang="zh-CN" altLang="en-US" sz="1800" b="1" cap="none">
                <a:ea typeface="宋体" panose="02010600030101010101" pitchFamily="2" charset="-122"/>
              </a:rPr>
              <a:t>），哈希表长</a:t>
            </a:r>
            <a:r>
              <a:rPr lang="en-US" altLang="zh-CN" sz="1800" b="1" cap="none">
                <a:ea typeface="宋体" panose="02010600030101010101" pitchFamily="2" charset="-122"/>
              </a:rPr>
              <a:t>m=13</a:t>
            </a:r>
            <a:r>
              <a:rPr lang="zh-CN" altLang="en-US" sz="1800" b="1" cap="none">
                <a:ea typeface="宋体" panose="02010600030101010101" pitchFamily="2" charset="-122"/>
              </a:rPr>
              <a:t>，哈希函数为</a:t>
            </a:r>
            <a:r>
              <a:rPr lang="en-US" altLang="zh-CN" sz="1800" b="1" cap="none">
                <a:ea typeface="宋体" panose="02010600030101010101" pitchFamily="2" charset="-122"/>
              </a:rPr>
              <a:t>h(key) = key % 11</a:t>
            </a:r>
            <a:r>
              <a:rPr lang="zh-CN" altLang="en-US" sz="1800" b="1" cap="none">
                <a:ea typeface="宋体" panose="02010600030101010101" pitchFamily="2" charset="-122"/>
              </a:rPr>
              <a:t>，如果使用开散列法进行存储，元素插入单链表时总是插在表头作为第一个结点。设插入顺序为（</a:t>
            </a:r>
            <a:r>
              <a:rPr lang="en-US" altLang="zh-CN" sz="1800" b="1" cap="none">
                <a:ea typeface="宋体" panose="02010600030101010101" pitchFamily="2" charset="-122"/>
              </a:rPr>
              <a:t>12</a:t>
            </a:r>
            <a:r>
              <a:rPr lang="zh-CN" altLang="en-US" sz="1800" b="1" cap="none">
                <a:ea typeface="宋体" panose="02010600030101010101" pitchFamily="2" charset="-122"/>
              </a:rPr>
              <a:t>，</a:t>
            </a:r>
            <a:r>
              <a:rPr lang="en-US" altLang="zh-CN" sz="1800" b="1" cap="none">
                <a:ea typeface="宋体" panose="02010600030101010101" pitchFamily="2" charset="-122"/>
              </a:rPr>
              <a:t>28</a:t>
            </a:r>
            <a:r>
              <a:rPr lang="zh-CN" altLang="en-US" sz="1800" b="1" cap="none">
                <a:ea typeface="宋体" panose="02010600030101010101" pitchFamily="2" charset="-122"/>
              </a:rPr>
              <a:t>，</a:t>
            </a:r>
            <a:r>
              <a:rPr lang="en-US" altLang="zh-CN" sz="1800" b="1" cap="none">
                <a:ea typeface="宋体" panose="02010600030101010101" pitchFamily="2" charset="-122"/>
              </a:rPr>
              <a:t>19</a:t>
            </a:r>
            <a:r>
              <a:rPr lang="zh-CN" altLang="en-US" sz="1800" b="1" cap="none">
                <a:ea typeface="宋体" panose="02010600030101010101" pitchFamily="2" charset="-122"/>
              </a:rPr>
              <a:t>，</a:t>
            </a:r>
            <a:r>
              <a:rPr lang="en-US" altLang="zh-CN" sz="1800" b="1" cap="none">
                <a:ea typeface="宋体" panose="02010600030101010101" pitchFamily="2" charset="-122"/>
              </a:rPr>
              <a:t>23</a:t>
            </a:r>
            <a:r>
              <a:rPr lang="zh-CN" altLang="en-US" sz="1800" b="1" cap="none">
                <a:ea typeface="宋体" panose="02010600030101010101" pitchFamily="2" charset="-122"/>
              </a:rPr>
              <a:t>，</a:t>
            </a:r>
            <a:r>
              <a:rPr lang="en-US" altLang="zh-CN" sz="1800" b="1" cap="none">
                <a:ea typeface="宋体" panose="02010600030101010101" pitchFamily="2" charset="-122"/>
              </a:rPr>
              <a:t>39</a:t>
            </a:r>
            <a:r>
              <a:rPr lang="zh-CN" altLang="en-US" sz="1800" b="1" cap="none">
                <a:ea typeface="宋体" panose="02010600030101010101" pitchFamily="2" charset="-122"/>
              </a:rPr>
              <a:t>，</a:t>
            </a:r>
            <a:r>
              <a:rPr lang="en-US" altLang="zh-CN" sz="1800" b="1" cap="none">
                <a:ea typeface="宋体" panose="02010600030101010101" pitchFamily="2" charset="-122"/>
              </a:rPr>
              <a:t>56</a:t>
            </a:r>
            <a:r>
              <a:rPr lang="zh-CN" altLang="en-US" sz="1800" b="1" cap="none">
                <a:ea typeface="宋体" panose="02010600030101010101" pitchFamily="2" charset="-122"/>
              </a:rPr>
              <a:t>，</a:t>
            </a:r>
            <a:r>
              <a:rPr lang="en-US" altLang="zh-CN" sz="1800" b="1" cap="none">
                <a:ea typeface="宋体" panose="02010600030101010101" pitchFamily="2" charset="-122"/>
              </a:rPr>
              <a:t>76</a:t>
            </a:r>
            <a:r>
              <a:rPr lang="zh-CN" altLang="en-US" sz="1800" b="1" cap="none">
                <a:ea typeface="宋体" panose="02010600030101010101" pitchFamily="2" charset="-122"/>
              </a:rPr>
              <a:t>，</a:t>
            </a:r>
            <a:r>
              <a:rPr lang="en-US" altLang="zh-CN" sz="1800" b="1" cap="none">
                <a:ea typeface="宋体" panose="02010600030101010101" pitchFamily="2" charset="-122"/>
              </a:rPr>
              <a:t>51</a:t>
            </a:r>
            <a:r>
              <a:rPr lang="zh-CN" altLang="en-US" sz="1800" b="1" cap="none">
                <a:ea typeface="宋体" panose="02010600030101010101" pitchFamily="2" charset="-122"/>
              </a:rPr>
              <a:t>，</a:t>
            </a:r>
            <a:r>
              <a:rPr lang="en-US" altLang="zh-CN" sz="1800" b="1" cap="none">
                <a:ea typeface="宋体" panose="02010600030101010101" pitchFamily="2" charset="-122"/>
              </a:rPr>
              <a:t>84</a:t>
            </a:r>
            <a:r>
              <a:rPr lang="zh-CN" altLang="en-US" sz="1800" b="1" cap="none">
                <a:ea typeface="宋体" panose="02010600030101010101" pitchFamily="2" charset="-122"/>
              </a:rPr>
              <a:t>），其结果将如下图所示</a:t>
            </a:r>
            <a:r>
              <a:rPr lang="zh-CN" altLang="en-US" sz="1800" cap="none">
                <a:ea typeface="宋体" panose="02010600030101010101" pitchFamily="2" charset="-122"/>
              </a:rPr>
              <a:t> ：</a:t>
            </a: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F1BA84AE-CE0C-4492-A496-569DBACF6C4D}"/>
              </a:ext>
            </a:extLst>
          </p:cNvPr>
          <p:cNvGrpSpPr>
            <a:grpSpLocks/>
          </p:cNvGrpSpPr>
          <p:nvPr/>
        </p:nvGrpSpPr>
        <p:grpSpPr bwMode="auto">
          <a:xfrm>
            <a:off x="3158990" y="2543175"/>
            <a:ext cx="467445" cy="2791557"/>
            <a:chOff x="1855" y="5453"/>
            <a:chExt cx="539" cy="3744"/>
          </a:xfrm>
        </p:grpSpPr>
        <p:sp>
          <p:nvSpPr>
            <p:cNvPr id="36" name="Text Box 14">
              <a:extLst>
                <a:ext uri="{FF2B5EF4-FFF2-40B4-BE49-F238E27FC236}">
                  <a16:creationId xmlns:a16="http://schemas.microsoft.com/office/drawing/2014/main" id="{8B29236A-590E-45C4-BE56-063C0E601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5453"/>
              <a:ext cx="539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4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400" b="1">
                <a:ea typeface="宋体" panose="02010600030101010101" pitchFamily="2" charset="-122"/>
              </a:endParaRPr>
            </a:p>
          </p:txBody>
        </p:sp>
        <p:sp>
          <p:nvSpPr>
            <p:cNvPr id="37" name="Text Box 15">
              <a:extLst>
                <a:ext uri="{FF2B5EF4-FFF2-40B4-BE49-F238E27FC236}">
                  <a16:creationId xmlns:a16="http://schemas.microsoft.com/office/drawing/2014/main" id="{D6BD2FE7-7614-4AC1-83E7-BF61A82DC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5765"/>
              <a:ext cx="539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4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400" b="1">
                <a:ea typeface="宋体" panose="02010600030101010101" pitchFamily="2" charset="-122"/>
              </a:endParaRPr>
            </a:p>
          </p:txBody>
        </p:sp>
        <p:sp>
          <p:nvSpPr>
            <p:cNvPr id="38" name="Text Box 16">
              <a:extLst>
                <a:ext uri="{FF2B5EF4-FFF2-40B4-BE49-F238E27FC236}">
                  <a16:creationId xmlns:a16="http://schemas.microsoft.com/office/drawing/2014/main" id="{14026218-D519-414E-8E81-3D553949C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6077"/>
              <a:ext cx="539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400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400" b="1">
                <a:ea typeface="宋体" panose="02010600030101010101" pitchFamily="2" charset="-122"/>
              </a:endParaRPr>
            </a:p>
          </p:txBody>
        </p:sp>
        <p:sp>
          <p:nvSpPr>
            <p:cNvPr id="39" name="Text Box 17">
              <a:extLst>
                <a:ext uri="{FF2B5EF4-FFF2-40B4-BE49-F238E27FC236}">
                  <a16:creationId xmlns:a16="http://schemas.microsoft.com/office/drawing/2014/main" id="{F68C6649-1A9A-4251-9DA8-FBA0D7642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6389"/>
              <a:ext cx="539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400" b="1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400" b="1">
                <a:ea typeface="宋体" panose="02010600030101010101" pitchFamily="2" charset="-122"/>
              </a:endParaRPr>
            </a:p>
          </p:txBody>
        </p:sp>
        <p:sp>
          <p:nvSpPr>
            <p:cNvPr id="40" name="Text Box 18">
              <a:extLst>
                <a:ext uri="{FF2B5EF4-FFF2-40B4-BE49-F238E27FC236}">
                  <a16:creationId xmlns:a16="http://schemas.microsoft.com/office/drawing/2014/main" id="{9523F5E8-8625-410D-8611-A4F1800A6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6701"/>
              <a:ext cx="539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400" b="1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400" b="1">
                <a:ea typeface="宋体" panose="02010600030101010101" pitchFamily="2" charset="-122"/>
              </a:endParaRPr>
            </a:p>
          </p:txBody>
        </p:sp>
        <p:sp>
          <p:nvSpPr>
            <p:cNvPr id="41" name="Text Box 19">
              <a:extLst>
                <a:ext uri="{FF2B5EF4-FFF2-40B4-BE49-F238E27FC236}">
                  <a16:creationId xmlns:a16="http://schemas.microsoft.com/office/drawing/2014/main" id="{5DE670CF-486A-4C0A-BAAD-F7496D4C0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7013"/>
              <a:ext cx="539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400" b="1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400" b="1">
                <a:ea typeface="宋体" panose="02010600030101010101" pitchFamily="2" charset="-122"/>
              </a:endParaRPr>
            </a:p>
          </p:txBody>
        </p:sp>
        <p:sp>
          <p:nvSpPr>
            <p:cNvPr id="42" name="Text Box 20">
              <a:extLst>
                <a:ext uri="{FF2B5EF4-FFF2-40B4-BE49-F238E27FC236}">
                  <a16:creationId xmlns:a16="http://schemas.microsoft.com/office/drawing/2014/main" id="{DCAB5B75-4100-4C4A-A917-EB1BC2A45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7325"/>
              <a:ext cx="539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400" b="1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1400" b="1">
                <a:ea typeface="宋体" panose="02010600030101010101" pitchFamily="2" charset="-122"/>
              </a:endParaRPr>
            </a:p>
          </p:txBody>
        </p:sp>
        <p:sp>
          <p:nvSpPr>
            <p:cNvPr id="43" name="Text Box 21">
              <a:extLst>
                <a:ext uri="{FF2B5EF4-FFF2-40B4-BE49-F238E27FC236}">
                  <a16:creationId xmlns:a16="http://schemas.microsoft.com/office/drawing/2014/main" id="{9084FC2B-F51E-48E2-9D7E-3366A2597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7637"/>
              <a:ext cx="539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400" b="1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400" b="1">
                <a:ea typeface="宋体" panose="02010600030101010101" pitchFamily="2" charset="-122"/>
              </a:endParaRPr>
            </a:p>
          </p:txBody>
        </p:sp>
        <p:sp>
          <p:nvSpPr>
            <p:cNvPr id="44" name="Text Box 22">
              <a:extLst>
                <a:ext uri="{FF2B5EF4-FFF2-40B4-BE49-F238E27FC236}">
                  <a16:creationId xmlns:a16="http://schemas.microsoft.com/office/drawing/2014/main" id="{686F139B-632B-4199-8892-F40043D8D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7949"/>
              <a:ext cx="539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400" b="1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1400" b="1">
                <a:ea typeface="宋体" panose="02010600030101010101" pitchFamily="2" charset="-122"/>
              </a:endParaRPr>
            </a:p>
          </p:txBody>
        </p:sp>
        <p:sp>
          <p:nvSpPr>
            <p:cNvPr id="45" name="Text Box 23">
              <a:extLst>
                <a:ext uri="{FF2B5EF4-FFF2-40B4-BE49-F238E27FC236}">
                  <a16:creationId xmlns:a16="http://schemas.microsoft.com/office/drawing/2014/main" id="{B01FF5F7-74F7-49FC-B1F2-37FED05A6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8261"/>
              <a:ext cx="539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400" b="1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1400" b="1">
                <a:ea typeface="宋体" panose="02010600030101010101" pitchFamily="2" charset="-122"/>
              </a:endParaRPr>
            </a:p>
          </p:txBody>
        </p:sp>
        <p:sp>
          <p:nvSpPr>
            <p:cNvPr id="46" name="Text Box 24">
              <a:extLst>
                <a:ext uri="{FF2B5EF4-FFF2-40B4-BE49-F238E27FC236}">
                  <a16:creationId xmlns:a16="http://schemas.microsoft.com/office/drawing/2014/main" id="{11394ADF-E3A0-418E-96EA-A26E0651F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8573"/>
              <a:ext cx="539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400" b="1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1400" b="1">
                <a:ea typeface="宋体" panose="02010600030101010101" pitchFamily="2" charset="-122"/>
              </a:endParaRPr>
            </a:p>
          </p:txBody>
        </p:sp>
        <p:sp>
          <p:nvSpPr>
            <p:cNvPr id="47" name="Text Box 25">
              <a:extLst>
                <a:ext uri="{FF2B5EF4-FFF2-40B4-BE49-F238E27FC236}">
                  <a16:creationId xmlns:a16="http://schemas.microsoft.com/office/drawing/2014/main" id="{13623A93-7833-4470-9A00-2229EBAD6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8885"/>
              <a:ext cx="539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400" b="1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1400" b="1">
                <a:ea typeface="宋体" panose="02010600030101010101" pitchFamily="2" charset="-122"/>
              </a:endParaRPr>
            </a:p>
          </p:txBody>
        </p:sp>
      </p:grpSp>
      <p:grpSp>
        <p:nvGrpSpPr>
          <p:cNvPr id="49" name="Group 27">
            <a:extLst>
              <a:ext uri="{FF2B5EF4-FFF2-40B4-BE49-F238E27FC236}">
                <a16:creationId xmlns:a16="http://schemas.microsoft.com/office/drawing/2014/main" id="{56FC3890-CDD1-46C8-BBF1-F71BC445C7CE}"/>
              </a:ext>
            </a:extLst>
          </p:cNvPr>
          <p:cNvGrpSpPr>
            <a:grpSpLocks/>
          </p:cNvGrpSpPr>
          <p:nvPr/>
        </p:nvGrpSpPr>
        <p:grpSpPr bwMode="auto">
          <a:xfrm>
            <a:off x="3625715" y="2543175"/>
            <a:ext cx="467445" cy="2791557"/>
            <a:chOff x="2394" y="5453"/>
            <a:chExt cx="539" cy="3744"/>
          </a:xfrm>
        </p:grpSpPr>
        <p:sp>
          <p:nvSpPr>
            <p:cNvPr id="50" name="Text Box 28">
              <a:extLst>
                <a:ext uri="{FF2B5EF4-FFF2-40B4-BE49-F238E27FC236}">
                  <a16:creationId xmlns:a16="http://schemas.microsoft.com/office/drawing/2014/main" id="{2F41C033-1E2E-40C5-8CCA-84F2365AE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4" y="5453"/>
              <a:ext cx="539" cy="31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1400" b="1">
                <a:ea typeface="宋体" panose="02010600030101010101" pitchFamily="2" charset="-122"/>
              </a:endParaRPr>
            </a:p>
          </p:txBody>
        </p:sp>
        <p:sp>
          <p:nvSpPr>
            <p:cNvPr id="51" name="Text Box 29">
              <a:extLst>
                <a:ext uri="{FF2B5EF4-FFF2-40B4-BE49-F238E27FC236}">
                  <a16:creationId xmlns:a16="http://schemas.microsoft.com/office/drawing/2014/main" id="{5A607AEF-50B4-4935-AD31-C25526F75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4" y="5765"/>
              <a:ext cx="539" cy="31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1400" b="1">
                <a:ea typeface="宋体" panose="02010600030101010101" pitchFamily="2" charset="-122"/>
              </a:endParaRPr>
            </a:p>
          </p:txBody>
        </p:sp>
        <p:sp>
          <p:nvSpPr>
            <p:cNvPr id="52" name="Text Box 30">
              <a:extLst>
                <a:ext uri="{FF2B5EF4-FFF2-40B4-BE49-F238E27FC236}">
                  <a16:creationId xmlns:a16="http://schemas.microsoft.com/office/drawing/2014/main" id="{EBCA68CA-3790-4D57-B0E6-04505F6F6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4" y="6077"/>
              <a:ext cx="539" cy="31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1400" b="1">
                <a:ea typeface="宋体" panose="02010600030101010101" pitchFamily="2" charset="-122"/>
              </a:endParaRPr>
            </a:p>
          </p:txBody>
        </p:sp>
        <p:sp>
          <p:nvSpPr>
            <p:cNvPr id="53" name="Text Box 31">
              <a:extLst>
                <a:ext uri="{FF2B5EF4-FFF2-40B4-BE49-F238E27FC236}">
                  <a16:creationId xmlns:a16="http://schemas.microsoft.com/office/drawing/2014/main" id="{A9B12E8C-0D94-4AC3-850D-356B160B1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4" y="6389"/>
              <a:ext cx="539" cy="31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1400" b="1">
                <a:ea typeface="宋体" panose="02010600030101010101" pitchFamily="2" charset="-122"/>
              </a:endParaRPr>
            </a:p>
          </p:txBody>
        </p:sp>
        <p:sp>
          <p:nvSpPr>
            <p:cNvPr id="54" name="Text Box 32">
              <a:extLst>
                <a:ext uri="{FF2B5EF4-FFF2-40B4-BE49-F238E27FC236}">
                  <a16:creationId xmlns:a16="http://schemas.microsoft.com/office/drawing/2014/main" id="{252E9CEB-A3AF-4B6A-8F75-6B473B422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4" y="6701"/>
              <a:ext cx="539" cy="31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1400" b="1">
                <a:ea typeface="宋体" panose="02010600030101010101" pitchFamily="2" charset="-122"/>
              </a:endParaRPr>
            </a:p>
          </p:txBody>
        </p:sp>
        <p:sp>
          <p:nvSpPr>
            <p:cNvPr id="55" name="Text Box 33">
              <a:extLst>
                <a:ext uri="{FF2B5EF4-FFF2-40B4-BE49-F238E27FC236}">
                  <a16:creationId xmlns:a16="http://schemas.microsoft.com/office/drawing/2014/main" id="{7F8AB564-3256-4E94-96E2-6F0041673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4" y="7013"/>
              <a:ext cx="539" cy="31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1400" b="1">
                <a:ea typeface="宋体" panose="02010600030101010101" pitchFamily="2" charset="-122"/>
              </a:endParaRPr>
            </a:p>
          </p:txBody>
        </p:sp>
        <p:sp>
          <p:nvSpPr>
            <p:cNvPr id="56" name="Text Box 34">
              <a:extLst>
                <a:ext uri="{FF2B5EF4-FFF2-40B4-BE49-F238E27FC236}">
                  <a16:creationId xmlns:a16="http://schemas.microsoft.com/office/drawing/2014/main" id="{8C45CCFB-E2AC-4715-807D-19D76E4E6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4" y="7325"/>
              <a:ext cx="539" cy="31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1400" b="1">
                <a:ea typeface="宋体" panose="02010600030101010101" pitchFamily="2" charset="-122"/>
              </a:endParaRPr>
            </a:p>
          </p:txBody>
        </p:sp>
        <p:sp>
          <p:nvSpPr>
            <p:cNvPr id="57" name="Text Box 35">
              <a:extLst>
                <a:ext uri="{FF2B5EF4-FFF2-40B4-BE49-F238E27FC236}">
                  <a16:creationId xmlns:a16="http://schemas.microsoft.com/office/drawing/2014/main" id="{6FC85BAB-2E05-49F4-B01D-127370F88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4" y="7637"/>
              <a:ext cx="539" cy="31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1400" b="1">
                <a:ea typeface="宋体" panose="02010600030101010101" pitchFamily="2" charset="-122"/>
              </a:endParaRPr>
            </a:p>
          </p:txBody>
        </p:sp>
        <p:sp>
          <p:nvSpPr>
            <p:cNvPr id="58" name="Text Box 36">
              <a:extLst>
                <a:ext uri="{FF2B5EF4-FFF2-40B4-BE49-F238E27FC236}">
                  <a16:creationId xmlns:a16="http://schemas.microsoft.com/office/drawing/2014/main" id="{BE4C89E1-E953-4AFD-897E-0A4A9DEA4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4" y="7949"/>
              <a:ext cx="539" cy="31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1400" b="1">
                <a:ea typeface="宋体" panose="02010600030101010101" pitchFamily="2" charset="-122"/>
              </a:endParaRPr>
            </a:p>
          </p:txBody>
        </p:sp>
        <p:sp>
          <p:nvSpPr>
            <p:cNvPr id="59" name="Text Box 37">
              <a:extLst>
                <a:ext uri="{FF2B5EF4-FFF2-40B4-BE49-F238E27FC236}">
                  <a16:creationId xmlns:a16="http://schemas.microsoft.com/office/drawing/2014/main" id="{9F4C901C-78CA-40A5-BEBE-1D383291B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4" y="8261"/>
              <a:ext cx="539" cy="31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1400" b="1">
                <a:ea typeface="宋体" panose="02010600030101010101" pitchFamily="2" charset="-122"/>
              </a:endParaRPr>
            </a:p>
          </p:txBody>
        </p:sp>
        <p:sp>
          <p:nvSpPr>
            <p:cNvPr id="60" name="Text Box 38">
              <a:extLst>
                <a:ext uri="{FF2B5EF4-FFF2-40B4-BE49-F238E27FC236}">
                  <a16:creationId xmlns:a16="http://schemas.microsoft.com/office/drawing/2014/main" id="{2365DDCE-A057-4769-882F-CFF55EBC7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4" y="8573"/>
              <a:ext cx="539" cy="31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1400" b="1">
                <a:ea typeface="宋体" panose="02010600030101010101" pitchFamily="2" charset="-122"/>
              </a:endParaRPr>
            </a:p>
          </p:txBody>
        </p:sp>
        <p:sp>
          <p:nvSpPr>
            <p:cNvPr id="61" name="Text Box 39">
              <a:extLst>
                <a:ext uri="{FF2B5EF4-FFF2-40B4-BE49-F238E27FC236}">
                  <a16:creationId xmlns:a16="http://schemas.microsoft.com/office/drawing/2014/main" id="{12637318-6070-4BEB-936D-D8BD4575A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4" y="8885"/>
              <a:ext cx="539" cy="31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 sz="1400" b="1">
                <a:ea typeface="宋体" panose="02010600030101010101" pitchFamily="2" charset="-122"/>
              </a:endParaRPr>
            </a:p>
          </p:txBody>
        </p:sp>
      </p:grpSp>
      <p:sp>
        <p:nvSpPr>
          <p:cNvPr id="63" name="Text Box 41">
            <a:extLst>
              <a:ext uri="{FF2B5EF4-FFF2-40B4-BE49-F238E27FC236}">
                <a16:creationId xmlns:a16="http://schemas.microsoft.com/office/drawing/2014/main" id="{DB2BB76F-3541-4EB5-B574-62E6079B0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8297" y="2798762"/>
            <a:ext cx="393700" cy="188913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56</a:t>
            </a:r>
            <a:endParaRPr lang="en-US" altLang="zh-CN" sz="1400" b="1">
              <a:ea typeface="宋体" panose="02010600030101010101" pitchFamily="2" charset="-122"/>
            </a:endParaRPr>
          </a:p>
        </p:txBody>
      </p:sp>
      <p:sp>
        <p:nvSpPr>
          <p:cNvPr id="64" name="Text Box 42">
            <a:extLst>
              <a:ext uri="{FF2B5EF4-FFF2-40B4-BE49-F238E27FC236}">
                <a16:creationId xmlns:a16="http://schemas.microsoft.com/office/drawing/2014/main" id="{6C432AC5-9AE7-473A-85AB-6E9D6F7AC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8822" y="2798762"/>
            <a:ext cx="393700" cy="188913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65" name="Text Box 43">
            <a:extLst>
              <a:ext uri="{FF2B5EF4-FFF2-40B4-BE49-F238E27FC236}">
                <a16:creationId xmlns:a16="http://schemas.microsoft.com/office/drawing/2014/main" id="{98EB4DC4-4CCC-47C4-86BD-560ACA311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6072" y="2798762"/>
            <a:ext cx="393700" cy="187325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  <a:endParaRPr lang="en-US" altLang="zh-CN" sz="1400" b="1">
              <a:ea typeface="宋体" panose="02010600030101010101" pitchFamily="2" charset="-122"/>
            </a:endParaRPr>
          </a:p>
        </p:txBody>
      </p:sp>
      <p:sp>
        <p:nvSpPr>
          <p:cNvPr id="66" name="Text Box 44">
            <a:extLst>
              <a:ext uri="{FF2B5EF4-FFF2-40B4-BE49-F238E27FC236}">
                <a16:creationId xmlns:a16="http://schemas.microsoft.com/office/drawing/2014/main" id="{81E0AC73-91B4-439B-A16D-75FDA03A9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597" y="2795587"/>
            <a:ext cx="393700" cy="190500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67" name="Text Box 45">
            <a:extLst>
              <a:ext uri="{FF2B5EF4-FFF2-40B4-BE49-F238E27FC236}">
                <a16:creationId xmlns:a16="http://schemas.microsoft.com/office/drawing/2014/main" id="{DD247CEC-8CA3-4EF5-981F-2BAA58B28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847" y="2798762"/>
            <a:ext cx="393700" cy="187325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1400" b="1">
              <a:ea typeface="宋体" panose="02010600030101010101" pitchFamily="2" charset="-122"/>
            </a:endParaRPr>
          </a:p>
        </p:txBody>
      </p:sp>
      <p:sp>
        <p:nvSpPr>
          <p:cNvPr id="68" name="Text Box 46">
            <a:extLst>
              <a:ext uri="{FF2B5EF4-FFF2-40B4-BE49-F238E27FC236}">
                <a16:creationId xmlns:a16="http://schemas.microsoft.com/office/drawing/2014/main" id="{8B9D6CBC-2072-4C51-AA74-D6EC723DB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4372" y="2795587"/>
            <a:ext cx="393700" cy="190500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69" name="Line 47">
            <a:extLst>
              <a:ext uri="{FF2B5EF4-FFF2-40B4-BE49-F238E27FC236}">
                <a16:creationId xmlns:a16="http://schemas.microsoft.com/office/drawing/2014/main" id="{BD201C10-5949-400B-9C4D-59C715D76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7584" y="2892425"/>
            <a:ext cx="623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70" name="Line 48">
            <a:extLst>
              <a:ext uri="{FF2B5EF4-FFF2-40B4-BE49-F238E27FC236}">
                <a16:creationId xmlns:a16="http://schemas.microsoft.com/office/drawing/2014/main" id="{8FD51BB1-94EC-442F-BADC-590B37425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359" y="2892425"/>
            <a:ext cx="625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71" name="Line 49">
            <a:extLst>
              <a:ext uri="{FF2B5EF4-FFF2-40B4-BE49-F238E27FC236}">
                <a16:creationId xmlns:a16="http://schemas.microsoft.com/office/drawing/2014/main" id="{A43D4014-06AA-49F3-A876-BCAF4B35D5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4722" y="2892425"/>
            <a:ext cx="623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72" name="Text Box 50">
            <a:extLst>
              <a:ext uri="{FF2B5EF4-FFF2-40B4-BE49-F238E27FC236}">
                <a16:creationId xmlns:a16="http://schemas.microsoft.com/office/drawing/2014/main" id="{538D8D40-1703-4ADE-A291-6C4D4AFC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8297" y="3949700"/>
            <a:ext cx="393700" cy="190500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39</a:t>
            </a:r>
            <a:endParaRPr lang="en-US" altLang="zh-CN" sz="1400" b="1">
              <a:ea typeface="宋体" panose="02010600030101010101" pitchFamily="2" charset="-122"/>
            </a:endParaRPr>
          </a:p>
        </p:txBody>
      </p:sp>
      <p:sp>
        <p:nvSpPr>
          <p:cNvPr id="73" name="Text Box 51">
            <a:extLst>
              <a:ext uri="{FF2B5EF4-FFF2-40B4-BE49-F238E27FC236}">
                <a16:creationId xmlns:a16="http://schemas.microsoft.com/office/drawing/2014/main" id="{3F88A17E-192F-4314-9540-5629DFA11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8822" y="3948112"/>
            <a:ext cx="393700" cy="190500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74" name="Text Box 52">
            <a:extLst>
              <a:ext uri="{FF2B5EF4-FFF2-40B4-BE49-F238E27FC236}">
                <a16:creationId xmlns:a16="http://schemas.microsoft.com/office/drawing/2014/main" id="{76AC4861-33CB-4A74-A242-FE65F81AB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6072" y="3949700"/>
            <a:ext cx="393700" cy="190500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  <a:endParaRPr lang="en-US" altLang="zh-CN" sz="1400" b="1">
              <a:ea typeface="宋体" panose="02010600030101010101" pitchFamily="2" charset="-122"/>
            </a:endParaRPr>
          </a:p>
        </p:txBody>
      </p:sp>
      <p:sp>
        <p:nvSpPr>
          <p:cNvPr id="75" name="Text Box 53">
            <a:extLst>
              <a:ext uri="{FF2B5EF4-FFF2-40B4-BE49-F238E27FC236}">
                <a16:creationId xmlns:a16="http://schemas.microsoft.com/office/drawing/2014/main" id="{7309EEE0-CACF-4DFE-99B0-D8C9E4414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597" y="3948112"/>
            <a:ext cx="393700" cy="190500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76" name="Line 54">
            <a:extLst>
              <a:ext uri="{FF2B5EF4-FFF2-40B4-BE49-F238E27FC236}">
                <a16:creationId xmlns:a16="http://schemas.microsoft.com/office/drawing/2014/main" id="{D0BE90FF-80F7-4CD4-942A-C640BD2E2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7584" y="4043362"/>
            <a:ext cx="6238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77" name="Line 55">
            <a:extLst>
              <a:ext uri="{FF2B5EF4-FFF2-40B4-BE49-F238E27FC236}">
                <a16:creationId xmlns:a16="http://schemas.microsoft.com/office/drawing/2014/main" id="{3D271A6A-2C13-444B-B422-8BF9AC599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359" y="4043362"/>
            <a:ext cx="6254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78" name="Text Box 56">
            <a:extLst>
              <a:ext uri="{FF2B5EF4-FFF2-40B4-BE49-F238E27FC236}">
                <a16:creationId xmlns:a16="http://schemas.microsoft.com/office/drawing/2014/main" id="{22C35E2E-394B-4CEA-A9F8-C013943BA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8297" y="4184650"/>
            <a:ext cx="393700" cy="190500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84</a:t>
            </a:r>
            <a:endParaRPr lang="en-US" altLang="zh-CN" sz="1400" b="1">
              <a:ea typeface="宋体" panose="02010600030101010101" pitchFamily="2" charset="-122"/>
            </a:endParaRPr>
          </a:p>
        </p:txBody>
      </p:sp>
      <p:sp>
        <p:nvSpPr>
          <p:cNvPr id="79" name="Text Box 57">
            <a:extLst>
              <a:ext uri="{FF2B5EF4-FFF2-40B4-BE49-F238E27FC236}">
                <a16:creationId xmlns:a16="http://schemas.microsoft.com/office/drawing/2014/main" id="{341983A0-81A6-4ADF-BF36-D616C82D7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8822" y="4183062"/>
            <a:ext cx="393700" cy="190500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80" name="Text Box 58">
            <a:extLst>
              <a:ext uri="{FF2B5EF4-FFF2-40B4-BE49-F238E27FC236}">
                <a16:creationId xmlns:a16="http://schemas.microsoft.com/office/drawing/2014/main" id="{13596174-C49E-4DA6-8FA1-6CB6491F6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6072" y="4184650"/>
            <a:ext cx="393700" cy="190500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51</a:t>
            </a:r>
            <a:endParaRPr lang="en-US" altLang="zh-CN" sz="1400" b="1">
              <a:ea typeface="宋体" panose="02010600030101010101" pitchFamily="2" charset="-122"/>
            </a:endParaRPr>
          </a:p>
        </p:txBody>
      </p:sp>
      <p:sp>
        <p:nvSpPr>
          <p:cNvPr id="81" name="Text Box 59">
            <a:extLst>
              <a:ext uri="{FF2B5EF4-FFF2-40B4-BE49-F238E27FC236}">
                <a16:creationId xmlns:a16="http://schemas.microsoft.com/office/drawing/2014/main" id="{D8B83EC9-8264-410B-8EE8-65FA35ABE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597" y="4183062"/>
            <a:ext cx="393700" cy="190500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82" name="Line 60">
            <a:extLst>
              <a:ext uri="{FF2B5EF4-FFF2-40B4-BE49-F238E27FC236}">
                <a16:creationId xmlns:a16="http://schemas.microsoft.com/office/drawing/2014/main" id="{401900B9-4EF9-45BD-B01C-F6EA31ED90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7584" y="4278312"/>
            <a:ext cx="6238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83" name="Line 61">
            <a:extLst>
              <a:ext uri="{FF2B5EF4-FFF2-40B4-BE49-F238E27FC236}">
                <a16:creationId xmlns:a16="http://schemas.microsoft.com/office/drawing/2014/main" id="{C82EFC62-FB1D-4A94-AA22-19DCE2EC54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359" y="4278312"/>
            <a:ext cx="6254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84" name="Text Box 63">
            <a:extLst>
              <a:ext uri="{FF2B5EF4-FFF2-40B4-BE49-F238E27FC236}">
                <a16:creationId xmlns:a16="http://schemas.microsoft.com/office/drawing/2014/main" id="{C530FB0E-48BB-4712-9668-7BD38E04A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8297" y="4425950"/>
            <a:ext cx="393700" cy="190500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r>
            <a:endParaRPr lang="en-US" altLang="zh-CN" sz="1400" b="1">
              <a:ea typeface="宋体" panose="02010600030101010101" pitchFamily="2" charset="-122"/>
            </a:endParaRPr>
          </a:p>
        </p:txBody>
      </p:sp>
      <p:sp>
        <p:nvSpPr>
          <p:cNvPr id="85" name="Text Box 64">
            <a:extLst>
              <a:ext uri="{FF2B5EF4-FFF2-40B4-BE49-F238E27FC236}">
                <a16:creationId xmlns:a16="http://schemas.microsoft.com/office/drawing/2014/main" id="{355F2C47-8136-42BD-9493-0FA10531B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8822" y="4424362"/>
            <a:ext cx="393700" cy="190500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86" name="Line 65">
            <a:extLst>
              <a:ext uri="{FF2B5EF4-FFF2-40B4-BE49-F238E27FC236}">
                <a16:creationId xmlns:a16="http://schemas.microsoft.com/office/drawing/2014/main" id="{1724B4C7-CC52-4E0F-83F0-2205298069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7584" y="4521200"/>
            <a:ext cx="623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87" name="Text Box 67">
            <a:extLst>
              <a:ext uri="{FF2B5EF4-FFF2-40B4-BE49-F238E27FC236}">
                <a16:creationId xmlns:a16="http://schemas.microsoft.com/office/drawing/2014/main" id="{57C56671-BD7C-4FE4-B3D3-FBB7FB9F5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8297" y="4891087"/>
            <a:ext cx="393700" cy="188790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76</a:t>
            </a:r>
            <a:endParaRPr lang="en-US" altLang="zh-CN" sz="1400" b="1">
              <a:ea typeface="宋体" panose="02010600030101010101" pitchFamily="2" charset="-122"/>
            </a:endParaRPr>
          </a:p>
        </p:txBody>
      </p:sp>
      <p:sp>
        <p:nvSpPr>
          <p:cNvPr id="88" name="Text Box 68">
            <a:extLst>
              <a:ext uri="{FF2B5EF4-FFF2-40B4-BE49-F238E27FC236}">
                <a16:creationId xmlns:a16="http://schemas.microsoft.com/office/drawing/2014/main" id="{E0565274-C500-4A61-8D77-3F36E5C14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8822" y="4889500"/>
            <a:ext cx="393700" cy="190500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89" name="Line 69">
            <a:extLst>
              <a:ext uri="{FF2B5EF4-FFF2-40B4-BE49-F238E27FC236}">
                <a16:creationId xmlns:a16="http://schemas.microsoft.com/office/drawing/2014/main" id="{EDED3807-3A98-450A-95AA-C2588C646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7584" y="4986337"/>
            <a:ext cx="623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90" name="Text Box 39">
            <a:extLst>
              <a:ext uri="{FF2B5EF4-FFF2-40B4-BE49-F238E27FC236}">
                <a16:creationId xmlns:a16="http://schemas.microsoft.com/office/drawing/2014/main" id="{689F899B-1D93-418E-9604-9378338E7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714" y="5322520"/>
            <a:ext cx="467445" cy="232630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zh-CN" altLang="en-US" sz="1400" b="1">
              <a:ea typeface="宋体" panose="02010600030101010101" pitchFamily="2" charset="-122"/>
            </a:endParaRPr>
          </a:p>
        </p:txBody>
      </p:sp>
      <p:sp>
        <p:nvSpPr>
          <p:cNvPr id="91" name="Text Box 25">
            <a:extLst>
              <a:ext uri="{FF2B5EF4-FFF2-40B4-BE49-F238E27FC236}">
                <a16:creationId xmlns:a16="http://schemas.microsoft.com/office/drawing/2014/main" id="{CB277666-07FA-4C2F-BEF7-5B700A3D8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268" y="5357751"/>
            <a:ext cx="467445" cy="23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1400" b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79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642938"/>
          </a:xfrm>
        </p:spPr>
        <p:txBody>
          <a:bodyPr/>
          <a:lstStyle/>
          <a:p>
            <a:r>
              <a:rPr lang="en-US" altLang="zh-CN" b="1" cap="none"/>
              <a:t>Map</a:t>
            </a:r>
            <a:r>
              <a:rPr lang="zh-CN" altLang="en-US" b="1" cap="none"/>
              <a:t>和</a:t>
            </a:r>
            <a:r>
              <a:rPr lang="en-US" altLang="zh-CN" b="1" cap="none"/>
              <a:t>Set</a:t>
            </a:r>
            <a:r>
              <a:rPr lang="zh-CN" altLang="en-US" b="1" cap="none"/>
              <a:t>的区别</a:t>
            </a:r>
            <a:endParaRPr lang="zh-CN" altLang="en-US" b="1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425CDA-D716-452F-AA3E-3A1375C4A63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67" y="514351"/>
            <a:ext cx="9570608" cy="6215060"/>
          </a:xfrm>
        </p:spPr>
      </p:pic>
    </p:spTree>
    <p:extLst>
      <p:ext uri="{BB962C8B-B14F-4D97-AF65-F5344CB8AC3E}">
        <p14:creationId xmlns:p14="http://schemas.microsoft.com/office/powerpoint/2010/main" val="172048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230" y="0"/>
            <a:ext cx="4023360" cy="1066800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749307"/>
            <a:ext cx="5641771" cy="5679628"/>
          </a:xfrm>
        </p:spPr>
        <p:txBody>
          <a:bodyPr/>
          <a:lstStyle/>
          <a:p>
            <a:r>
              <a:rPr lang="en-US" altLang="zh-CN" sz="2400" b="1" cap="none"/>
              <a:t>202. Happy Number</a:t>
            </a:r>
            <a:endParaRPr lang="zh-CN" altLang="en-US" cap="none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F1B1E2-B125-426B-B188-4EE42410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03" y="1533614"/>
            <a:ext cx="10792994" cy="379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23830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51</TotalTime>
  <Words>1535</Words>
  <Application>Microsoft Office PowerPoint</Application>
  <PresentationFormat>宽屏</PresentationFormat>
  <Paragraphs>190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Arial</vt:lpstr>
      <vt:lpstr>Times New Roman</vt:lpstr>
      <vt:lpstr>Tw Cen MT</vt:lpstr>
      <vt:lpstr>Wingdings</vt:lpstr>
      <vt:lpstr>水滴</vt:lpstr>
      <vt:lpstr>数据结构和算法 第4讲</vt:lpstr>
      <vt:lpstr>大纲</vt:lpstr>
      <vt:lpstr>哈希表</vt:lpstr>
      <vt:lpstr>哈希表的构造</vt:lpstr>
      <vt:lpstr>哈希表的构造</vt:lpstr>
      <vt:lpstr>哈希表的构造</vt:lpstr>
      <vt:lpstr>哈希表的构造</vt:lpstr>
      <vt:lpstr>Map和Set的区别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数据结构和算法</dc:title>
  <dc:creator>侯方园</dc:creator>
  <cp:lastModifiedBy>方园 侯</cp:lastModifiedBy>
  <cp:revision>591</cp:revision>
  <dcterms:created xsi:type="dcterms:W3CDTF">2018-06-21T02:18:15Z</dcterms:created>
  <dcterms:modified xsi:type="dcterms:W3CDTF">2019-11-25T14:56:44Z</dcterms:modified>
</cp:coreProperties>
</file>