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91" r:id="rId5"/>
    <p:sldId id="319" r:id="rId6"/>
    <p:sldId id="315" r:id="rId7"/>
    <p:sldId id="320" r:id="rId8"/>
    <p:sldId id="316" r:id="rId9"/>
    <p:sldId id="321" r:id="rId10"/>
    <p:sldId id="317" r:id="rId11"/>
    <p:sldId id="322" r:id="rId12"/>
    <p:sldId id="338" r:id="rId13"/>
    <p:sldId id="318" r:id="rId14"/>
    <p:sldId id="323" r:id="rId15"/>
    <p:sldId id="339" r:id="rId16"/>
    <p:sldId id="324" r:id="rId17"/>
    <p:sldId id="313" r:id="rId18"/>
    <p:sldId id="314" r:id="rId19"/>
    <p:sldId id="333" r:id="rId20"/>
    <p:sldId id="325" r:id="rId21"/>
    <p:sldId id="326" r:id="rId22"/>
    <p:sldId id="334" r:id="rId23"/>
    <p:sldId id="327" r:id="rId24"/>
    <p:sldId id="328" r:id="rId25"/>
    <p:sldId id="329" r:id="rId26"/>
    <p:sldId id="330" r:id="rId27"/>
    <p:sldId id="335" r:id="rId28"/>
    <p:sldId id="331" r:id="rId29"/>
    <p:sldId id="332" r:id="rId30"/>
    <p:sldId id="337" r:id="rId31"/>
    <p:sldId id="336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9900"/>
    <a:srgbClr val="9900CC"/>
    <a:srgbClr val="FF3399"/>
    <a:srgbClr val="FF3300"/>
    <a:srgbClr val="CC9900"/>
    <a:srgbClr val="0066CC"/>
    <a:srgbClr val="666699"/>
    <a:srgbClr val="CC00CC"/>
    <a:srgbClr val="66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7" autoAdjust="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98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5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6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781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247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8135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104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46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51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13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4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08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892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1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97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88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6381544-E555-424B-A8A4-641E4ACFE059}" type="datetimeFigureOut">
              <a:rPr lang="zh-CN" altLang="en-US" smtClean="0"/>
              <a:t>2019/11/25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B8236F5-0CC4-4A3D-B1BF-685108674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5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9A918-D4C0-40E4-B54F-93F10CC60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97401"/>
            <a:ext cx="8689976" cy="2509213"/>
          </a:xfrm>
        </p:spPr>
        <p:txBody>
          <a:bodyPr/>
          <a:lstStyle/>
          <a:p>
            <a:r>
              <a:rPr lang="zh-CN" altLang="en-US" b="1"/>
              <a:t>数据结构和算法</a:t>
            </a:r>
            <a:br>
              <a:rPr lang="en-US" altLang="zh-CN" b="1"/>
            </a:br>
            <a:r>
              <a:rPr lang="zh-CN" altLang="en-US" b="1"/>
              <a:t>第</a:t>
            </a:r>
            <a:r>
              <a:rPr lang="en-US" altLang="zh-CN" b="1"/>
              <a:t>5</a:t>
            </a:r>
            <a:r>
              <a:rPr lang="zh-CN" altLang="en-US" b="1"/>
              <a:t>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DFD250-F314-4432-B074-F31487AAD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4000"/>
              <a:t>2018.7.12</a:t>
            </a:r>
            <a:endParaRPr lang="zh-CN" altLang="en-US" sz="4000"/>
          </a:p>
        </p:txBody>
      </p:sp>
    </p:spTree>
    <p:extLst>
      <p:ext uri="{BB962C8B-B14F-4D97-AF65-F5344CB8AC3E}">
        <p14:creationId xmlns:p14="http://schemas.microsoft.com/office/powerpoint/2010/main" val="4204862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75249"/>
          </a:xfrm>
        </p:spPr>
        <p:txBody>
          <a:bodyPr/>
          <a:lstStyle/>
          <a:p>
            <a:r>
              <a:rPr lang="zh-CN" altLang="en-US" b="1" cap="none"/>
              <a:t>快速排序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ABF4B2-E19B-457C-9968-8ABEE5289967}"/>
              </a:ext>
            </a:extLst>
          </p:cNvPr>
          <p:cNvSpPr/>
          <p:nvPr/>
        </p:nvSpPr>
        <p:spPr>
          <a:xfrm>
            <a:off x="913774" y="508720"/>
            <a:ext cx="10537328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b="1"/>
              <a:t>基本思想</a:t>
            </a:r>
            <a:endParaRPr lang="en-US" altLang="zh-CN" sz="2000" b="1"/>
          </a:p>
          <a:p>
            <a:r>
              <a:rPr lang="zh-CN" altLang="en-US" b="1"/>
              <a:t>通过</a:t>
            </a:r>
            <a:r>
              <a:rPr lang="zh-CN" altLang="en-US" b="1">
                <a:solidFill>
                  <a:srgbClr val="0000CC"/>
                </a:solidFill>
              </a:rPr>
              <a:t>一趟排序</a:t>
            </a:r>
            <a:r>
              <a:rPr lang="zh-CN" altLang="en-US" b="1"/>
              <a:t>将待排序列</a:t>
            </a:r>
            <a:r>
              <a:rPr lang="zh-CN" altLang="en-US" b="1">
                <a:solidFill>
                  <a:srgbClr val="FF3399"/>
                </a:solidFill>
              </a:rPr>
              <a:t>分成两部分</a:t>
            </a:r>
            <a:r>
              <a:rPr lang="zh-CN" altLang="en-US" b="1"/>
              <a:t>，使其中</a:t>
            </a:r>
            <a:r>
              <a:rPr lang="zh-CN" altLang="en-US" b="1">
                <a:solidFill>
                  <a:srgbClr val="FF0066"/>
                </a:solidFill>
              </a:rPr>
              <a:t>一部分记录的</a:t>
            </a:r>
            <a:r>
              <a:rPr lang="zh-CN" altLang="en-US" b="1">
                <a:solidFill>
                  <a:srgbClr val="800080"/>
                </a:solidFill>
              </a:rPr>
              <a:t>关键字（所在位置称为：哨兵）</a:t>
            </a:r>
            <a:r>
              <a:rPr lang="zh-CN" altLang="en-US" b="1">
                <a:solidFill>
                  <a:srgbClr val="FF0066"/>
                </a:solidFill>
              </a:rPr>
              <a:t>均比另一部分小</a:t>
            </a:r>
            <a:r>
              <a:rPr lang="zh-CN" altLang="en-US" b="1"/>
              <a:t>，再</a:t>
            </a:r>
            <a:r>
              <a:rPr lang="zh-CN" altLang="en-US" b="1">
                <a:solidFill>
                  <a:srgbClr val="008000"/>
                </a:solidFill>
              </a:rPr>
              <a:t>分别对这两部分排序</a:t>
            </a:r>
            <a:r>
              <a:rPr lang="zh-CN" altLang="en-US" b="1"/>
              <a:t>，以达到</a:t>
            </a:r>
            <a:r>
              <a:rPr lang="zh-CN" altLang="en-US" b="1">
                <a:solidFill>
                  <a:srgbClr val="CC6600"/>
                </a:solidFill>
              </a:rPr>
              <a:t>整个序列有序</a:t>
            </a:r>
            <a:r>
              <a:rPr lang="zh-CN" altLang="en-US" b="1"/>
              <a:t>。</a:t>
            </a:r>
          </a:p>
          <a:p>
            <a:r>
              <a:rPr lang="zh-CN" altLang="en-US" b="1">
                <a:solidFill>
                  <a:srgbClr val="800080"/>
                </a:solidFill>
              </a:rPr>
              <a:t>关键字</a:t>
            </a:r>
            <a:r>
              <a:rPr lang="zh-CN" altLang="en-US" b="1"/>
              <a:t>通常取</a:t>
            </a:r>
            <a:r>
              <a:rPr lang="zh-CN" altLang="en-US" b="1">
                <a:solidFill>
                  <a:srgbClr val="FF3300"/>
                </a:solidFill>
              </a:rPr>
              <a:t>第一个记录</a:t>
            </a:r>
            <a:r>
              <a:rPr lang="zh-CN" altLang="en-US" b="1"/>
              <a:t>的值为基准值。取</a:t>
            </a:r>
            <a:r>
              <a:rPr lang="zh-CN" altLang="en-US" b="1">
                <a:solidFill>
                  <a:srgbClr val="FF3300"/>
                </a:solidFill>
              </a:rPr>
              <a:t>中间记录</a:t>
            </a:r>
            <a:r>
              <a:rPr lang="zh-CN" altLang="en-US" b="1"/>
              <a:t>或者</a:t>
            </a:r>
            <a:r>
              <a:rPr lang="zh-CN" altLang="en-US" b="1">
                <a:solidFill>
                  <a:srgbClr val="FF3300"/>
                </a:solidFill>
              </a:rPr>
              <a:t>随机选取记录</a:t>
            </a:r>
            <a:r>
              <a:rPr lang="zh-CN" altLang="en-US" b="1"/>
              <a:t>作为基准值，效果更好。</a:t>
            </a:r>
          </a:p>
          <a:p>
            <a:pPr marL="285750" indent="-28575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000" b="1"/>
              <a:t>具体做法</a:t>
            </a:r>
            <a:endParaRPr lang="en-US" altLang="zh-CN" sz="2000" b="1"/>
          </a:p>
          <a:p>
            <a:r>
              <a:rPr lang="zh-CN" altLang="en-US" b="1"/>
              <a:t>对于数组</a:t>
            </a:r>
            <a:r>
              <a:rPr lang="en-US" altLang="zh-CN" b="1">
                <a:solidFill>
                  <a:srgbClr val="800080"/>
                </a:solidFill>
              </a:rPr>
              <a:t>nums</a:t>
            </a:r>
            <a:r>
              <a:rPr lang="en-US" altLang="zh-CN" b="1"/>
              <a:t>[n]</a:t>
            </a:r>
            <a:r>
              <a:rPr lang="zh-CN" altLang="en-US" b="1"/>
              <a:t>，设置两个下标</a:t>
            </a:r>
            <a:r>
              <a:rPr lang="en-US" altLang="zh-CN" b="1">
                <a:solidFill>
                  <a:srgbClr val="FF3399"/>
                </a:solidFill>
              </a:rPr>
              <a:t>start</a:t>
            </a:r>
            <a:r>
              <a:rPr lang="zh-CN" altLang="en-US" b="1"/>
              <a:t>和</a:t>
            </a:r>
            <a:r>
              <a:rPr lang="en-US" altLang="zh-CN" b="1">
                <a:solidFill>
                  <a:srgbClr val="0000CC"/>
                </a:solidFill>
              </a:rPr>
              <a:t>end</a:t>
            </a:r>
            <a:r>
              <a:rPr lang="en-US" altLang="zh-CN" b="1"/>
              <a:t> </a:t>
            </a:r>
            <a:r>
              <a:rPr lang="zh-CN" altLang="en-US" b="1"/>
              <a:t>，初值分别指向第一个记录和最后一个记录，设置第一个记录的位置为哨兵</a:t>
            </a:r>
            <a:r>
              <a:rPr lang="en-US" altLang="zh-CN" b="1">
                <a:solidFill>
                  <a:srgbClr val="008000"/>
                </a:solidFill>
              </a:rPr>
              <a:t>pivot</a:t>
            </a:r>
            <a:r>
              <a:rPr lang="zh-CN" altLang="en-US" b="1"/>
              <a:t>，对应的关键字为</a:t>
            </a:r>
            <a:r>
              <a:rPr lang="en-US" altLang="zh-CN" b="1">
                <a:solidFill>
                  <a:srgbClr val="800080"/>
                </a:solidFill>
              </a:rPr>
              <a:t>nums</a:t>
            </a:r>
            <a:r>
              <a:rPr lang="en-US" altLang="zh-CN" b="1"/>
              <a:t>[</a:t>
            </a:r>
            <a:r>
              <a:rPr lang="en-US" altLang="zh-CN" b="1">
                <a:solidFill>
                  <a:srgbClr val="008000"/>
                </a:solidFill>
              </a:rPr>
              <a:t>pivot</a:t>
            </a:r>
            <a:r>
              <a:rPr lang="en-US" altLang="zh-CN" b="1"/>
              <a:t>]</a:t>
            </a:r>
            <a:r>
              <a:rPr lang="zh-CN" altLang="en-US" b="1"/>
              <a:t>。</a:t>
            </a:r>
            <a:endParaRPr lang="en-US" altLang="zh-CN" b="1"/>
          </a:p>
          <a:p>
            <a:r>
              <a:rPr lang="zh-CN" altLang="en-US" b="1"/>
              <a:t>首先，从</a:t>
            </a:r>
            <a:r>
              <a:rPr lang="en-US" altLang="zh-CN" b="1">
                <a:solidFill>
                  <a:srgbClr val="FF3399"/>
                </a:solidFill>
              </a:rPr>
              <a:t>start</a:t>
            </a:r>
            <a:r>
              <a:rPr lang="zh-CN" altLang="en-US" b="1"/>
              <a:t>所在位置起向后搜索，找到第一个大于关键字的记录</a:t>
            </a:r>
            <a:r>
              <a:rPr lang="en-US" altLang="zh-CN" b="1">
                <a:solidFill>
                  <a:srgbClr val="FF3300"/>
                </a:solidFill>
              </a:rPr>
              <a:t>X</a:t>
            </a:r>
            <a:r>
              <a:rPr lang="zh-CN" altLang="en-US" b="1"/>
              <a:t>。</a:t>
            </a:r>
            <a:endParaRPr lang="en-US" altLang="zh-CN" b="1"/>
          </a:p>
          <a:p>
            <a:r>
              <a:rPr lang="zh-CN" altLang="en-US" b="1"/>
              <a:t>然后，从</a:t>
            </a:r>
            <a:r>
              <a:rPr lang="en-US" altLang="zh-CN" b="1">
                <a:solidFill>
                  <a:srgbClr val="0000CC"/>
                </a:solidFill>
              </a:rPr>
              <a:t>end</a:t>
            </a:r>
            <a:r>
              <a:rPr lang="zh-CN" altLang="en-US" b="1"/>
              <a:t>所在位置起向前搜索，找到第一个小于等于关键字的记录</a:t>
            </a:r>
            <a:r>
              <a:rPr lang="en-US" altLang="zh-CN" b="1">
                <a:solidFill>
                  <a:srgbClr val="CC6600"/>
                </a:solidFill>
              </a:rPr>
              <a:t>Y</a:t>
            </a:r>
            <a:r>
              <a:rPr lang="zh-CN" altLang="en-US" b="1"/>
              <a:t>。</a:t>
            </a:r>
            <a:endParaRPr lang="en-US" altLang="zh-CN" b="1"/>
          </a:p>
          <a:p>
            <a:r>
              <a:rPr lang="zh-CN" altLang="en-US" b="1"/>
              <a:t>接着，</a:t>
            </a:r>
            <a:r>
              <a:rPr lang="en-US" altLang="zh-CN" b="1">
                <a:solidFill>
                  <a:srgbClr val="FF3300"/>
                </a:solidFill>
              </a:rPr>
              <a:t>X</a:t>
            </a:r>
            <a:r>
              <a:rPr lang="zh-CN" altLang="en-US" b="1"/>
              <a:t>和</a:t>
            </a:r>
            <a:r>
              <a:rPr lang="en-US" altLang="zh-CN" b="1">
                <a:solidFill>
                  <a:srgbClr val="CC6600"/>
                </a:solidFill>
              </a:rPr>
              <a:t>Y</a:t>
            </a:r>
            <a:r>
              <a:rPr lang="zh-CN" altLang="en-US" b="1"/>
              <a:t>交换。</a:t>
            </a:r>
            <a:endParaRPr lang="en-US" altLang="zh-CN" b="1"/>
          </a:p>
          <a:p>
            <a:r>
              <a:rPr lang="zh-CN" altLang="en-US" b="1"/>
              <a:t>重复以上</a:t>
            </a:r>
            <a:r>
              <a:rPr lang="en-US" altLang="zh-CN" b="1"/>
              <a:t>3</a:t>
            </a:r>
            <a:r>
              <a:rPr lang="zh-CN" altLang="en-US" b="1"/>
              <a:t>步，直到</a:t>
            </a:r>
            <a:r>
              <a:rPr lang="en-US" altLang="zh-CN" b="1">
                <a:solidFill>
                  <a:srgbClr val="FF3399"/>
                </a:solidFill>
              </a:rPr>
              <a:t>start</a:t>
            </a:r>
            <a:r>
              <a:rPr lang="en-US" altLang="zh-CN" b="1"/>
              <a:t> &gt;</a:t>
            </a:r>
            <a:r>
              <a:rPr lang="en-US" altLang="zh-CN" b="1">
                <a:solidFill>
                  <a:srgbClr val="0000CC"/>
                </a:solidFill>
              </a:rPr>
              <a:t>end</a:t>
            </a:r>
            <a:r>
              <a:rPr lang="zh-CN" altLang="en-US" b="1"/>
              <a:t>为止。</a:t>
            </a:r>
            <a:endParaRPr lang="en-US" altLang="zh-CN" b="1"/>
          </a:p>
          <a:p>
            <a:r>
              <a:rPr lang="zh-CN" altLang="en-US" b="1"/>
              <a:t>然后，将哨兵</a:t>
            </a:r>
            <a:r>
              <a:rPr lang="en-US" altLang="zh-CN" b="1">
                <a:solidFill>
                  <a:srgbClr val="008000"/>
                </a:solidFill>
              </a:rPr>
              <a:t>pivot</a:t>
            </a:r>
            <a:r>
              <a:rPr lang="zh-CN" altLang="en-US" b="1"/>
              <a:t>与</a:t>
            </a:r>
            <a:r>
              <a:rPr lang="en-US" altLang="zh-CN" b="1">
                <a:solidFill>
                  <a:srgbClr val="0000CC"/>
                </a:solidFill>
              </a:rPr>
              <a:t>end</a:t>
            </a:r>
            <a:r>
              <a:rPr lang="zh-CN" altLang="en-US" b="1"/>
              <a:t>位置的元素交换</a:t>
            </a:r>
            <a:r>
              <a:rPr lang="en-US" altLang="zh-CN" b="1"/>
              <a:t>[</a:t>
            </a:r>
            <a:r>
              <a:rPr lang="zh-CN" altLang="en-US" b="1">
                <a:solidFill>
                  <a:srgbClr val="666699"/>
                </a:solidFill>
              </a:rPr>
              <a:t>两位置如果相等则无需交换</a:t>
            </a:r>
            <a:r>
              <a:rPr lang="en-US" altLang="zh-CN" b="1"/>
              <a:t>]</a:t>
            </a:r>
            <a:r>
              <a:rPr lang="zh-CN" altLang="en-US" b="1"/>
              <a:t>，将关键字放入正确的位置。</a:t>
            </a:r>
            <a:endParaRPr lang="en-US" altLang="zh-CN" b="1"/>
          </a:p>
          <a:p>
            <a:r>
              <a:rPr lang="zh-CN" altLang="en-US" b="1"/>
              <a:t>接着，对关键字左右两侧的元素，递归执行以上步骤，直到数组整体有序。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AC5FCD97-0D52-4143-AEBD-B95AB24EF5D5}"/>
              </a:ext>
            </a:extLst>
          </p:cNvPr>
          <p:cNvSpPr txBox="1">
            <a:spLocks/>
          </p:cNvSpPr>
          <p:nvPr/>
        </p:nvSpPr>
        <p:spPr>
          <a:xfrm>
            <a:off x="8216900" y="8410917"/>
            <a:ext cx="22225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A95F4C94-3DC9-4833-A66A-0F8E0AEB06D5}" type="slidenum">
              <a:rPr lang="en-US" altLang="zh-CN" sz="1400" smtClean="0">
                <a:latin typeface="Arial Narrow" panose="020B0606020202030204" pitchFamily="34" charset="0"/>
              </a:rPr>
              <a:pPr/>
              <a:t>10</a:t>
            </a:fld>
            <a:endParaRPr lang="en-US" altLang="zh-CN" sz="1400">
              <a:latin typeface="Arial Narrow" panose="020B0606020202030204" pitchFamily="34" charset="0"/>
            </a:endParaRP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34620492-A937-419F-9F5F-B35A5D42D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054" y="4444995"/>
            <a:ext cx="7921923" cy="46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kumimoji="1" lang="zh-CN" altLang="en-US" sz="2300" b="1"/>
              <a:t>初始</a:t>
            </a:r>
            <a:r>
              <a:rPr kumimoji="1" lang="zh-CN" altLang="en-US" sz="2300" b="1" dirty="0"/>
              <a:t>关键字：     </a:t>
            </a:r>
            <a:r>
              <a:rPr kumimoji="1" lang="en-US" altLang="zh-CN" sz="2300" b="1" dirty="0">
                <a:solidFill>
                  <a:srgbClr val="0000FF"/>
                </a:solidFill>
              </a:rPr>
              <a:t>49</a:t>
            </a:r>
            <a:r>
              <a:rPr kumimoji="1" lang="en-US" altLang="zh-CN" sz="23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zh-CN" sz="2300" b="1" dirty="0"/>
              <a:t>     38      65      97     76     13      27      50   </a:t>
            </a:r>
          </a:p>
        </p:txBody>
      </p:sp>
      <p:sp>
        <p:nvSpPr>
          <p:cNvPr id="9" name="文本框 23">
            <a:extLst>
              <a:ext uri="{FF2B5EF4-FFF2-40B4-BE49-F238E27FC236}">
                <a16:creationId xmlns:a16="http://schemas.microsoft.com/office/drawing/2014/main" id="{B1E44AEF-D137-4B96-9D52-4F47C9F56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4988143"/>
            <a:ext cx="8507766" cy="46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300" b="1"/>
              <a:t>   </a:t>
            </a:r>
            <a:r>
              <a:rPr kumimoji="1" lang="zh-CN" altLang="en-US" sz="2300" b="1"/>
              <a:t>完成一趟排序：   </a:t>
            </a:r>
            <a:r>
              <a:rPr kumimoji="1" lang="en-US" altLang="zh-CN" sz="2300" b="1"/>
              <a:t>(</a:t>
            </a:r>
            <a:r>
              <a:rPr kumimoji="1" lang="en-US" altLang="zh-CN" sz="2300" b="1">
                <a:solidFill>
                  <a:srgbClr val="FF0000"/>
                </a:solidFill>
              </a:rPr>
              <a:t>13</a:t>
            </a:r>
            <a:r>
              <a:rPr kumimoji="1" lang="en-US" altLang="zh-CN" sz="2300" b="1"/>
              <a:t>      38      27)   </a:t>
            </a:r>
            <a:r>
              <a:rPr kumimoji="1" lang="en-US" altLang="zh-CN" sz="2300" b="1">
                <a:solidFill>
                  <a:srgbClr val="FFFF00"/>
                </a:solidFill>
              </a:rPr>
              <a:t>  </a:t>
            </a:r>
            <a:r>
              <a:rPr kumimoji="1" lang="en-US" altLang="zh-CN" sz="2300" b="1">
                <a:solidFill>
                  <a:srgbClr val="0000CC"/>
                </a:solidFill>
              </a:rPr>
              <a:t>49</a:t>
            </a:r>
            <a:r>
              <a:rPr kumimoji="1" lang="en-US" altLang="zh-CN" sz="2300" b="1">
                <a:solidFill>
                  <a:srgbClr val="FF0000"/>
                </a:solidFill>
              </a:rPr>
              <a:t>  </a:t>
            </a:r>
            <a:r>
              <a:rPr kumimoji="1" lang="en-US" altLang="zh-CN" sz="2300" b="1"/>
              <a:t>  (</a:t>
            </a:r>
            <a:r>
              <a:rPr kumimoji="1" lang="en-US" altLang="zh-CN" sz="2300" b="1">
                <a:solidFill>
                  <a:srgbClr val="FF0000"/>
                </a:solidFill>
              </a:rPr>
              <a:t>76</a:t>
            </a:r>
            <a:r>
              <a:rPr kumimoji="1" lang="en-US" altLang="zh-CN" sz="2300" b="1"/>
              <a:t>     97      65      50)   </a:t>
            </a:r>
          </a:p>
        </p:txBody>
      </p:sp>
      <p:sp>
        <p:nvSpPr>
          <p:cNvPr id="10" name="文本框 24">
            <a:extLst>
              <a:ext uri="{FF2B5EF4-FFF2-40B4-BE49-F238E27FC236}">
                <a16:creationId xmlns:a16="http://schemas.microsoft.com/office/drawing/2014/main" id="{88389760-C195-4D65-9AB0-01612ADCE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5663434"/>
            <a:ext cx="8780277" cy="46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300" b="1"/>
              <a:t>分别进行快速排序：   </a:t>
            </a:r>
            <a:r>
              <a:rPr kumimoji="1" lang="en-US" altLang="zh-CN" sz="2300" b="1"/>
              <a:t> </a:t>
            </a:r>
            <a:r>
              <a:rPr kumimoji="1" lang="en-US" altLang="zh-CN" sz="2300" b="1">
                <a:solidFill>
                  <a:srgbClr val="FF0000"/>
                </a:solidFill>
              </a:rPr>
              <a:t>13</a:t>
            </a:r>
            <a:r>
              <a:rPr kumimoji="1" lang="en-US" altLang="zh-CN" sz="2300" b="1">
                <a:solidFill>
                  <a:schemeClr val="folHlink"/>
                </a:solidFill>
              </a:rPr>
              <a:t>     </a:t>
            </a:r>
            <a:r>
              <a:rPr kumimoji="1" lang="en-US" altLang="zh-CN" sz="2300" b="1"/>
              <a:t>(</a:t>
            </a:r>
            <a:r>
              <a:rPr kumimoji="1" lang="en-US" altLang="zh-CN" sz="2300" b="1">
                <a:solidFill>
                  <a:srgbClr val="CC6600"/>
                </a:solidFill>
              </a:rPr>
              <a:t>38</a:t>
            </a:r>
            <a:r>
              <a:rPr kumimoji="1" lang="en-US" altLang="zh-CN" sz="2300" b="1"/>
              <a:t>     27)     </a:t>
            </a:r>
            <a:r>
              <a:rPr kumimoji="1" lang="en-US" altLang="zh-CN" sz="2300" b="1">
                <a:solidFill>
                  <a:srgbClr val="0000CC"/>
                </a:solidFill>
              </a:rPr>
              <a:t>49</a:t>
            </a:r>
            <a:r>
              <a:rPr kumimoji="1" lang="en-US" altLang="zh-CN" sz="2300" b="1">
                <a:solidFill>
                  <a:srgbClr val="FFFF00"/>
                </a:solidFill>
              </a:rPr>
              <a:t> </a:t>
            </a:r>
            <a:r>
              <a:rPr kumimoji="1" lang="en-US" altLang="zh-CN" sz="2300" b="1"/>
              <a:t>   (</a:t>
            </a:r>
            <a:r>
              <a:rPr kumimoji="1" lang="en-US" altLang="zh-CN" sz="2300" b="1">
                <a:solidFill>
                  <a:srgbClr val="CC6600"/>
                </a:solidFill>
              </a:rPr>
              <a:t>65</a:t>
            </a:r>
            <a:r>
              <a:rPr kumimoji="1" lang="en-US" altLang="zh-CN" sz="2300" b="1"/>
              <a:t>     50)</a:t>
            </a:r>
            <a:r>
              <a:rPr kumimoji="1" lang="en-US" altLang="zh-CN" sz="2300" b="1">
                <a:solidFill>
                  <a:srgbClr val="FF9900"/>
                </a:solidFill>
              </a:rPr>
              <a:t>    </a:t>
            </a:r>
            <a:r>
              <a:rPr kumimoji="1" lang="en-US" altLang="zh-CN" sz="2300" b="1">
                <a:solidFill>
                  <a:srgbClr val="FFFF00"/>
                </a:solidFill>
              </a:rPr>
              <a:t> </a:t>
            </a:r>
            <a:r>
              <a:rPr kumimoji="1" lang="en-US" altLang="zh-CN" sz="2300" b="1">
                <a:solidFill>
                  <a:srgbClr val="FF0000"/>
                </a:solidFill>
              </a:rPr>
              <a:t>76</a:t>
            </a:r>
            <a:r>
              <a:rPr kumimoji="1" lang="en-US" altLang="zh-CN" sz="2300" b="1">
                <a:solidFill>
                  <a:srgbClr val="FF9900"/>
                </a:solidFill>
              </a:rPr>
              <a:t>    </a:t>
            </a:r>
            <a:r>
              <a:rPr kumimoji="1" lang="en-US" altLang="zh-CN" sz="2300" b="1"/>
              <a:t> (97)   </a:t>
            </a:r>
          </a:p>
        </p:txBody>
      </p:sp>
      <p:sp>
        <p:nvSpPr>
          <p:cNvPr id="11" name="文本框 25">
            <a:extLst>
              <a:ext uri="{FF2B5EF4-FFF2-40B4-BE49-F238E27FC236}">
                <a16:creationId xmlns:a16="http://schemas.microsoft.com/office/drawing/2014/main" id="{3526A756-49BB-4AD7-88C2-A304F4C40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6253635"/>
            <a:ext cx="81168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300" b="1"/>
              <a:t>  快速排序结束：    </a:t>
            </a:r>
            <a:r>
              <a:rPr kumimoji="1" lang="en-US" altLang="zh-CN" sz="2300" b="1">
                <a:solidFill>
                  <a:srgbClr val="FF0000"/>
                </a:solidFill>
              </a:rPr>
              <a:t>13</a:t>
            </a:r>
            <a:r>
              <a:rPr kumimoji="1" lang="en-US" altLang="zh-CN" sz="2300" b="1">
                <a:solidFill>
                  <a:schemeClr val="folHlink"/>
                </a:solidFill>
              </a:rPr>
              <a:t>     </a:t>
            </a:r>
            <a:r>
              <a:rPr kumimoji="1" lang="en-US" altLang="zh-CN" sz="2300" b="1">
                <a:solidFill>
                  <a:srgbClr val="FF0000"/>
                </a:solidFill>
              </a:rPr>
              <a:t> </a:t>
            </a:r>
            <a:r>
              <a:rPr kumimoji="1" lang="en-US" altLang="zh-CN" sz="2300" b="1"/>
              <a:t>27</a:t>
            </a:r>
            <a:r>
              <a:rPr kumimoji="1" lang="en-US" altLang="zh-CN" sz="2300" b="1">
                <a:solidFill>
                  <a:srgbClr val="FF0000"/>
                </a:solidFill>
              </a:rPr>
              <a:t>  </a:t>
            </a:r>
            <a:r>
              <a:rPr kumimoji="1" lang="en-US" altLang="zh-CN" sz="2300" b="1">
                <a:solidFill>
                  <a:schemeClr val="folHlink"/>
                </a:solidFill>
              </a:rPr>
              <a:t>     </a:t>
            </a:r>
            <a:r>
              <a:rPr kumimoji="1" lang="en-US" altLang="zh-CN" sz="2300" b="1">
                <a:solidFill>
                  <a:srgbClr val="CC6600"/>
                </a:solidFill>
              </a:rPr>
              <a:t>38</a:t>
            </a:r>
            <a:r>
              <a:rPr kumimoji="1" lang="en-US" altLang="zh-CN" sz="2300" b="1"/>
              <a:t>     </a:t>
            </a:r>
            <a:r>
              <a:rPr kumimoji="1" lang="en-US" altLang="zh-CN" sz="2300" b="1">
                <a:solidFill>
                  <a:srgbClr val="0000CC"/>
                </a:solidFill>
              </a:rPr>
              <a:t>49</a:t>
            </a:r>
            <a:r>
              <a:rPr kumimoji="1" lang="en-US" altLang="zh-CN" sz="2300" b="1"/>
              <a:t>     50</a:t>
            </a:r>
            <a:r>
              <a:rPr kumimoji="1" lang="en-US" altLang="zh-CN" sz="2300" b="1">
                <a:solidFill>
                  <a:srgbClr val="FFFF00"/>
                </a:solidFill>
              </a:rPr>
              <a:t> </a:t>
            </a:r>
            <a:r>
              <a:rPr kumimoji="1" lang="en-US" altLang="zh-CN" sz="2300" b="1"/>
              <a:t>     </a:t>
            </a:r>
            <a:r>
              <a:rPr kumimoji="1" lang="en-US" altLang="zh-CN" sz="2300" b="1">
                <a:solidFill>
                  <a:srgbClr val="CC6600"/>
                </a:solidFill>
              </a:rPr>
              <a:t>65</a:t>
            </a:r>
            <a:r>
              <a:rPr kumimoji="1" lang="en-US" altLang="zh-CN" sz="2300" b="1">
                <a:solidFill>
                  <a:srgbClr val="FF9900"/>
                </a:solidFill>
              </a:rPr>
              <a:t>      </a:t>
            </a:r>
            <a:r>
              <a:rPr kumimoji="1" lang="en-US" altLang="zh-CN" sz="2300" b="1">
                <a:solidFill>
                  <a:srgbClr val="FF0000"/>
                </a:solidFill>
              </a:rPr>
              <a:t>76 </a:t>
            </a:r>
            <a:r>
              <a:rPr kumimoji="1" lang="en-US" altLang="zh-CN" sz="2300" b="1">
                <a:solidFill>
                  <a:srgbClr val="FF9900"/>
                </a:solidFill>
              </a:rPr>
              <a:t>   </a:t>
            </a:r>
            <a:r>
              <a:rPr kumimoji="1" lang="en-US" altLang="zh-CN" sz="2300" b="1"/>
              <a:t>  97</a:t>
            </a:r>
          </a:p>
        </p:txBody>
      </p:sp>
    </p:spTree>
    <p:extLst>
      <p:ext uri="{BB962C8B-B14F-4D97-AF65-F5344CB8AC3E}">
        <p14:creationId xmlns:p14="http://schemas.microsoft.com/office/powerpoint/2010/main" val="176225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75249"/>
          </a:xfrm>
        </p:spPr>
        <p:txBody>
          <a:bodyPr/>
          <a:lstStyle/>
          <a:p>
            <a:r>
              <a:rPr lang="zh-CN" altLang="en-US" b="1" cap="none"/>
              <a:t>快速排序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ABF4B2-E19B-457C-9968-8ABEE5289967}"/>
              </a:ext>
            </a:extLst>
          </p:cNvPr>
          <p:cNvSpPr/>
          <p:nvPr/>
        </p:nvSpPr>
        <p:spPr>
          <a:xfrm>
            <a:off x="149663" y="-78730"/>
            <a:ext cx="10537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dirty="0"/>
              <a:t>实现细节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656309-A15C-4466-8332-964A98A845AE}"/>
              </a:ext>
            </a:extLst>
          </p:cNvPr>
          <p:cNvSpPr txBox="1"/>
          <p:nvPr/>
        </p:nvSpPr>
        <p:spPr>
          <a:xfrm>
            <a:off x="0" y="337624"/>
            <a:ext cx="539910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lbertus MT Lt" pitchFamily="2" charset="0"/>
              </a:rPr>
              <a:t>A </a:t>
            </a:r>
            <a:r>
              <a:rPr lang="zh-CN" altLang="en-US" sz="1600" b="1" dirty="0">
                <a:latin typeface="Albertus MT Lt" pitchFamily="2" charset="0"/>
              </a:rPr>
              <a:t>实现划分函数</a:t>
            </a:r>
            <a:r>
              <a:rPr lang="en-US" altLang="zh-CN" sz="1600" b="1" dirty="0" err="1">
                <a:latin typeface="Albertus MT Lt" pitchFamily="2" charset="0"/>
              </a:rPr>
              <a:t>partionArray</a:t>
            </a:r>
            <a:r>
              <a:rPr lang="zh-CN" altLang="en-US" sz="1600" b="1" dirty="0">
                <a:latin typeface="Albertus MT Lt" pitchFamily="2" charset="0"/>
              </a:rPr>
              <a:t>，输入：数组</a:t>
            </a:r>
            <a:r>
              <a:rPr lang="en-US" altLang="zh-CN" sz="1600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zh-CN" altLang="en-US" sz="1600" b="1" dirty="0">
                <a:latin typeface="Albertus MT Lt" pitchFamily="2" charset="0"/>
              </a:rPr>
              <a:t>、开始位置</a:t>
            </a:r>
            <a:r>
              <a:rPr lang="en-US" altLang="zh-CN" sz="1600" b="1" dirty="0" err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sz="1600" b="1" dirty="0">
                <a:latin typeface="Albertus MT Lt" pitchFamily="2" charset="0"/>
              </a:rPr>
              <a:t>、结束位置</a:t>
            </a:r>
            <a:r>
              <a:rPr lang="en-US" altLang="zh-CN" sz="1600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sz="1600" b="1" dirty="0">
                <a:latin typeface="Albertus MT Lt" pitchFamily="2" charset="0"/>
              </a:rPr>
              <a:t>，输出：本次划分后，哨兵所在位置</a:t>
            </a:r>
          </a:p>
          <a:p>
            <a:r>
              <a:rPr lang="en-US" altLang="zh-CN" sz="1600" b="1" dirty="0">
                <a:latin typeface="Albertus MT Lt" pitchFamily="2" charset="0"/>
              </a:rPr>
              <a:t>1 </a:t>
            </a:r>
            <a:r>
              <a:rPr lang="zh-CN" altLang="en-US" sz="1600" b="1" dirty="0">
                <a:latin typeface="Albertus MT Lt" pitchFamily="2" charset="0"/>
              </a:rPr>
              <a:t>如果</a:t>
            </a:r>
            <a:r>
              <a:rPr lang="en-US" altLang="zh-CN" sz="1600" b="1" dirty="0" err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sz="1600" b="1" dirty="0">
                <a:latin typeface="Albertus MT Lt" pitchFamily="2" charset="0"/>
              </a:rPr>
              <a:t>大于等于</a:t>
            </a:r>
            <a:r>
              <a:rPr lang="en-US" altLang="zh-CN" sz="1600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sz="1600" b="1" dirty="0">
                <a:latin typeface="Albertus MT Lt" pitchFamily="2" charset="0"/>
              </a:rPr>
              <a:t>（</a:t>
            </a:r>
            <a:r>
              <a:rPr lang="zh-CN" altLang="en-US" sz="1600" b="1" dirty="0">
                <a:solidFill>
                  <a:srgbClr val="CC00CC"/>
                </a:solidFill>
                <a:latin typeface="Albertus MT Lt" pitchFamily="2" charset="0"/>
              </a:rPr>
              <a:t>最多只有一个元素时，无需再划分</a:t>
            </a:r>
            <a:r>
              <a:rPr lang="zh-CN" altLang="en-US" sz="1600" b="1" dirty="0">
                <a:latin typeface="Albertus MT Lt" pitchFamily="2" charset="0"/>
              </a:rPr>
              <a:t>），则返回</a:t>
            </a:r>
            <a:r>
              <a:rPr lang="en-US" altLang="zh-CN" sz="1600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endParaRPr lang="en-US" altLang="zh-CN" sz="1600" b="1" dirty="0">
              <a:solidFill>
                <a:srgbClr val="6600FF"/>
              </a:solidFill>
              <a:latin typeface="Albertus MT Lt" pitchFamily="2" charset="0"/>
            </a:endParaRPr>
          </a:p>
          <a:p>
            <a:r>
              <a:rPr lang="en-US" altLang="zh-CN" sz="1600" b="1" dirty="0">
                <a:latin typeface="Albertus MT Lt" pitchFamily="2" charset="0"/>
              </a:rPr>
              <a:t>2 </a:t>
            </a:r>
            <a:r>
              <a:rPr lang="zh-CN" altLang="en-US" sz="1600" b="1" dirty="0">
                <a:latin typeface="Albertus MT Lt" pitchFamily="2" charset="0"/>
              </a:rPr>
              <a:t>初始化哨兵</a:t>
            </a:r>
            <a:r>
              <a:rPr lang="en-US" altLang="zh-CN" sz="1600" b="1" dirty="0" err="1">
                <a:solidFill>
                  <a:srgbClr val="009900"/>
                </a:solidFill>
                <a:latin typeface="Albertus MT Lt" pitchFamily="2" charset="0"/>
              </a:rPr>
              <a:t>pivotItem</a:t>
            </a:r>
            <a:r>
              <a:rPr lang="zh-CN" altLang="en-US" sz="1600" b="1" dirty="0">
                <a:latin typeface="Albertus MT Lt" pitchFamily="2" charset="0"/>
              </a:rPr>
              <a:t>为</a:t>
            </a:r>
            <a:r>
              <a:rPr lang="en-US" altLang="zh-CN" sz="1600" b="1" dirty="0" err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sz="1600" b="1" dirty="0">
                <a:latin typeface="Albertus MT Lt" pitchFamily="2" charset="0"/>
              </a:rPr>
              <a:t>（</a:t>
            </a:r>
            <a:r>
              <a:rPr lang="zh-CN" altLang="en-US" sz="1600" b="1" dirty="0">
                <a:solidFill>
                  <a:srgbClr val="CC00CC"/>
                </a:solidFill>
                <a:latin typeface="Albertus MT Lt" pitchFamily="2" charset="0"/>
              </a:rPr>
              <a:t>将第一个元素作为哨兵，最常规的设置方法，随机选位置效果更好</a:t>
            </a:r>
            <a:r>
              <a:rPr lang="zh-CN" altLang="en-US" sz="1600" b="1" dirty="0">
                <a:latin typeface="Albertus MT Lt" pitchFamily="2" charset="0"/>
              </a:rPr>
              <a:t>）</a:t>
            </a:r>
          </a:p>
          <a:p>
            <a:r>
              <a:rPr lang="en-US" altLang="zh-CN" sz="1600" b="1" dirty="0">
                <a:latin typeface="Albertus MT Lt" pitchFamily="2" charset="0"/>
              </a:rPr>
              <a:t>3 </a:t>
            </a:r>
            <a:r>
              <a:rPr lang="zh-CN" altLang="en-US" sz="1600" b="1" dirty="0">
                <a:latin typeface="Albertus MT Lt" pitchFamily="2" charset="0"/>
              </a:rPr>
              <a:t>在</a:t>
            </a:r>
            <a:r>
              <a:rPr lang="en-US" altLang="zh-CN" sz="1600" b="1" dirty="0" err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sz="1600" b="1" dirty="0">
                <a:latin typeface="Albertus MT Lt" pitchFamily="2" charset="0"/>
              </a:rPr>
              <a:t>小于等于</a:t>
            </a:r>
            <a:r>
              <a:rPr lang="en-US" altLang="zh-CN" sz="1600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sz="1600" b="1" dirty="0">
                <a:latin typeface="Albertus MT Lt" pitchFamily="2" charset="0"/>
              </a:rPr>
              <a:t>的情况下，循环执行如下操作</a:t>
            </a:r>
          </a:p>
          <a:p>
            <a:r>
              <a:rPr lang="zh-CN" altLang="en-US" sz="1600" b="1" dirty="0">
                <a:latin typeface="Albertus MT Lt" pitchFamily="2" charset="0"/>
              </a:rPr>
              <a:t>  </a:t>
            </a:r>
            <a:r>
              <a:rPr lang="en-US" altLang="zh-CN" sz="1600" b="1" dirty="0">
                <a:latin typeface="Albertus MT Lt" pitchFamily="2" charset="0"/>
              </a:rPr>
              <a:t>3.1 </a:t>
            </a:r>
            <a:r>
              <a:rPr lang="zh-CN" altLang="en-US" sz="1600" b="1" dirty="0">
                <a:latin typeface="Albertus MT Lt" pitchFamily="2" charset="0"/>
              </a:rPr>
              <a:t>在</a:t>
            </a:r>
            <a:r>
              <a:rPr lang="en-US" altLang="zh-CN" sz="1600" b="1" dirty="0" err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sz="1600" b="1" dirty="0">
                <a:latin typeface="Albertus MT Lt" pitchFamily="2" charset="0"/>
              </a:rPr>
              <a:t>小于等于</a:t>
            </a:r>
            <a:r>
              <a:rPr lang="en-US" altLang="zh-CN" sz="1600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sz="1600" b="1" dirty="0">
                <a:latin typeface="Albertus MT Lt" pitchFamily="2" charset="0"/>
              </a:rPr>
              <a:t>并且</a:t>
            </a:r>
            <a:r>
              <a:rPr lang="en-US" altLang="zh-CN" sz="1600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sz="1600" b="1" dirty="0">
                <a:latin typeface="Albertus MT Lt" pitchFamily="2" charset="0"/>
              </a:rPr>
              <a:t>[</a:t>
            </a:r>
            <a:r>
              <a:rPr lang="en-US" altLang="zh-CN" sz="1600" b="1" dirty="0" err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en-US" altLang="zh-CN" sz="1600" b="1" dirty="0">
                <a:latin typeface="Albertus MT Lt" pitchFamily="2" charset="0"/>
              </a:rPr>
              <a:t>]</a:t>
            </a:r>
            <a:r>
              <a:rPr lang="zh-CN" altLang="en-US" sz="1600" b="1" dirty="0">
                <a:latin typeface="Albertus MT Lt" pitchFamily="2" charset="0"/>
              </a:rPr>
              <a:t>小于等于</a:t>
            </a:r>
            <a:r>
              <a:rPr lang="en-US" altLang="zh-CN" sz="1600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sz="1600" b="1" dirty="0">
                <a:latin typeface="Albertus MT Lt" pitchFamily="2" charset="0"/>
              </a:rPr>
              <a:t>[</a:t>
            </a:r>
            <a:r>
              <a:rPr lang="en-US" altLang="zh-CN" sz="1600" b="1" dirty="0" err="1">
                <a:solidFill>
                  <a:srgbClr val="009900"/>
                </a:solidFill>
                <a:latin typeface="Albertus MT Lt" pitchFamily="2" charset="0"/>
              </a:rPr>
              <a:t>pivotItem</a:t>
            </a:r>
            <a:r>
              <a:rPr lang="en-US" altLang="zh-CN" sz="1600" b="1" dirty="0">
                <a:latin typeface="Albertus MT Lt" pitchFamily="2" charset="0"/>
              </a:rPr>
              <a:t>]</a:t>
            </a:r>
            <a:r>
              <a:rPr lang="zh-CN" altLang="en-US" sz="1600" b="1" dirty="0">
                <a:latin typeface="Albertus MT Lt" pitchFamily="2" charset="0"/>
              </a:rPr>
              <a:t>的情况下，循环执行</a:t>
            </a:r>
            <a:r>
              <a:rPr lang="en-US" altLang="zh-CN" sz="1600" b="1" dirty="0" err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en-US" altLang="zh-CN" sz="1600" b="1" dirty="0">
                <a:latin typeface="Albertus MT Lt" pitchFamily="2" charset="0"/>
              </a:rPr>
              <a:t>++</a:t>
            </a:r>
            <a:r>
              <a:rPr lang="zh-CN" altLang="en-US" sz="1600" b="1" dirty="0">
                <a:latin typeface="Albertus MT Lt" pitchFamily="2" charset="0"/>
              </a:rPr>
              <a:t>操作（</a:t>
            </a:r>
            <a:r>
              <a:rPr lang="zh-CN" altLang="en-US" sz="1600" b="1" dirty="0">
                <a:solidFill>
                  <a:srgbClr val="CC00CC"/>
                </a:solidFill>
                <a:latin typeface="Albertus MT Lt" pitchFamily="2" charset="0"/>
              </a:rPr>
              <a:t>找到左侧需要交换的元素位置</a:t>
            </a:r>
            <a:r>
              <a:rPr lang="zh-CN" altLang="en-US" sz="1600" b="1" dirty="0">
                <a:latin typeface="Albertus MT Lt" pitchFamily="2" charset="0"/>
              </a:rPr>
              <a:t>）</a:t>
            </a:r>
          </a:p>
          <a:p>
            <a:r>
              <a:rPr lang="zh-CN" altLang="en-US" sz="1600" b="1" dirty="0">
                <a:latin typeface="Albertus MT Lt" pitchFamily="2" charset="0"/>
              </a:rPr>
              <a:t>  </a:t>
            </a:r>
            <a:r>
              <a:rPr lang="en-US" altLang="zh-CN" sz="1600" b="1" dirty="0">
                <a:latin typeface="Albertus MT Lt" pitchFamily="2" charset="0"/>
              </a:rPr>
              <a:t>3.2 </a:t>
            </a:r>
            <a:r>
              <a:rPr lang="zh-CN" altLang="en-US" sz="1600" b="1" dirty="0">
                <a:latin typeface="Albertus MT Lt" pitchFamily="2" charset="0"/>
              </a:rPr>
              <a:t>在</a:t>
            </a:r>
            <a:r>
              <a:rPr lang="en-US" altLang="zh-CN" sz="1600" b="1" dirty="0" err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sz="1600" b="1" dirty="0">
                <a:latin typeface="Albertus MT Lt" pitchFamily="2" charset="0"/>
              </a:rPr>
              <a:t>小于等于</a:t>
            </a:r>
            <a:r>
              <a:rPr lang="en-US" altLang="zh-CN" sz="1600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sz="1600" b="1" dirty="0">
                <a:latin typeface="Albertus MT Lt" pitchFamily="2" charset="0"/>
              </a:rPr>
              <a:t>并且</a:t>
            </a:r>
            <a:r>
              <a:rPr lang="en-US" altLang="zh-CN" sz="1600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sz="1600" b="1" dirty="0">
                <a:latin typeface="Albertus MT Lt" pitchFamily="2" charset="0"/>
              </a:rPr>
              <a:t>[</a:t>
            </a:r>
            <a:r>
              <a:rPr lang="en-US" altLang="zh-CN" sz="1600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en-US" altLang="zh-CN" sz="1600" b="1" dirty="0">
                <a:latin typeface="Albertus MT Lt" pitchFamily="2" charset="0"/>
              </a:rPr>
              <a:t>]</a:t>
            </a:r>
            <a:r>
              <a:rPr lang="zh-CN" altLang="en-US" sz="1600" b="1" dirty="0">
                <a:latin typeface="Albertus MT Lt" pitchFamily="2" charset="0"/>
              </a:rPr>
              <a:t>大于</a:t>
            </a:r>
            <a:r>
              <a:rPr lang="en-US" altLang="zh-CN" sz="1600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sz="1600" b="1" dirty="0">
                <a:latin typeface="Albertus MT Lt" pitchFamily="2" charset="0"/>
              </a:rPr>
              <a:t>[</a:t>
            </a:r>
            <a:r>
              <a:rPr lang="en-US" altLang="zh-CN" sz="1600" b="1" dirty="0" err="1">
                <a:solidFill>
                  <a:srgbClr val="009900"/>
                </a:solidFill>
                <a:latin typeface="Albertus MT Lt" pitchFamily="2" charset="0"/>
              </a:rPr>
              <a:t>pivotItem</a:t>
            </a:r>
            <a:r>
              <a:rPr lang="en-US" altLang="zh-CN" sz="1600" b="1" dirty="0">
                <a:latin typeface="Albertus MT Lt" pitchFamily="2" charset="0"/>
              </a:rPr>
              <a:t>]</a:t>
            </a:r>
            <a:r>
              <a:rPr lang="zh-CN" altLang="en-US" sz="1600" b="1" dirty="0">
                <a:latin typeface="Albertus MT Lt" pitchFamily="2" charset="0"/>
              </a:rPr>
              <a:t>的情况下，循环执行</a:t>
            </a:r>
            <a:r>
              <a:rPr lang="en-US" altLang="zh-CN" sz="1600" b="1" dirty="0" err="1">
                <a:latin typeface="Albertus MT Lt" pitchFamily="2" charset="0"/>
              </a:rPr>
              <a:t>endPosition</a:t>
            </a:r>
            <a:r>
              <a:rPr lang="en-US" altLang="zh-CN" sz="1600" b="1" dirty="0">
                <a:latin typeface="Albertus MT Lt" pitchFamily="2" charset="0"/>
              </a:rPr>
              <a:t>--</a:t>
            </a:r>
            <a:r>
              <a:rPr lang="zh-CN" altLang="en-US" sz="1600" b="1" dirty="0">
                <a:latin typeface="Albertus MT Lt" pitchFamily="2" charset="0"/>
              </a:rPr>
              <a:t>操作（</a:t>
            </a:r>
            <a:r>
              <a:rPr lang="zh-CN" altLang="en-US" sz="1600" b="1" dirty="0">
                <a:solidFill>
                  <a:srgbClr val="CC00CC"/>
                </a:solidFill>
                <a:latin typeface="Albertus MT Lt" pitchFamily="2" charset="0"/>
              </a:rPr>
              <a:t>找到右侧需要交换的元素位置</a:t>
            </a:r>
            <a:r>
              <a:rPr lang="zh-CN" altLang="en-US" sz="1600" b="1" dirty="0">
                <a:latin typeface="Albertus MT Lt" pitchFamily="2" charset="0"/>
              </a:rPr>
              <a:t>）</a:t>
            </a:r>
          </a:p>
          <a:p>
            <a:r>
              <a:rPr lang="zh-CN" altLang="en-US" sz="1600" b="1" dirty="0">
                <a:latin typeface="Albertus MT Lt" pitchFamily="2" charset="0"/>
              </a:rPr>
              <a:t>  </a:t>
            </a:r>
            <a:r>
              <a:rPr lang="en-US" altLang="zh-CN" sz="1600" b="1" dirty="0">
                <a:latin typeface="Albertus MT Lt" pitchFamily="2" charset="0"/>
              </a:rPr>
              <a:t>3.3 </a:t>
            </a:r>
            <a:r>
              <a:rPr lang="zh-CN" altLang="en-US" sz="1600" b="1" dirty="0">
                <a:latin typeface="Albertus MT Lt" pitchFamily="2" charset="0"/>
              </a:rPr>
              <a:t>判断</a:t>
            </a:r>
            <a:r>
              <a:rPr lang="en-US" altLang="zh-CN" sz="1600" b="1" dirty="0" err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sz="1600" b="1" dirty="0">
                <a:latin typeface="Albertus MT Lt" pitchFamily="2" charset="0"/>
              </a:rPr>
              <a:t>是否大于</a:t>
            </a:r>
            <a:r>
              <a:rPr lang="en-US" altLang="zh-CN" sz="1600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endParaRPr lang="en-US" altLang="zh-CN" sz="1600" b="1" dirty="0">
              <a:solidFill>
                <a:srgbClr val="6600FF"/>
              </a:solidFill>
              <a:latin typeface="Albertus MT Lt" pitchFamily="2" charset="0"/>
            </a:endParaRPr>
          </a:p>
          <a:p>
            <a:r>
              <a:rPr lang="en-US" altLang="zh-CN" sz="1600" b="1" dirty="0">
                <a:latin typeface="Albertus MT Lt" pitchFamily="2" charset="0"/>
              </a:rPr>
              <a:t>    3.3.1 </a:t>
            </a:r>
            <a:r>
              <a:rPr lang="zh-CN" altLang="en-US" sz="1600" b="1" dirty="0">
                <a:latin typeface="Albertus MT Lt" pitchFamily="2" charset="0"/>
              </a:rPr>
              <a:t>是的话，跳出循环体（</a:t>
            </a:r>
            <a:r>
              <a:rPr lang="zh-CN" altLang="en-US" sz="1600" b="1" dirty="0">
                <a:solidFill>
                  <a:srgbClr val="CC00CC"/>
                </a:solidFill>
                <a:latin typeface="Albertus MT Lt" pitchFamily="2" charset="0"/>
              </a:rPr>
              <a:t>无元素可交换</a:t>
            </a:r>
            <a:r>
              <a:rPr lang="zh-CN" altLang="en-US" sz="1600" b="1" dirty="0">
                <a:latin typeface="Albertus MT Lt" pitchFamily="2" charset="0"/>
              </a:rPr>
              <a:t>）</a:t>
            </a:r>
          </a:p>
          <a:p>
            <a:r>
              <a:rPr lang="zh-CN" altLang="en-US" sz="1600" b="1" dirty="0">
                <a:latin typeface="Albertus MT Lt" pitchFamily="2" charset="0"/>
              </a:rPr>
              <a:t>    </a:t>
            </a:r>
            <a:r>
              <a:rPr lang="en-US" altLang="zh-CN" sz="1600" b="1" dirty="0">
                <a:latin typeface="Albertus MT Lt" pitchFamily="2" charset="0"/>
              </a:rPr>
              <a:t>3.3.2 </a:t>
            </a:r>
            <a:r>
              <a:rPr lang="zh-CN" altLang="en-US" sz="1600" b="1" dirty="0">
                <a:latin typeface="Albertus MT Lt" pitchFamily="2" charset="0"/>
              </a:rPr>
              <a:t>否的话，执行下一步</a:t>
            </a:r>
          </a:p>
          <a:p>
            <a:r>
              <a:rPr lang="zh-CN" altLang="en-US" sz="1600" b="1" dirty="0">
                <a:latin typeface="Albertus MT Lt" pitchFamily="2" charset="0"/>
              </a:rPr>
              <a:t>  </a:t>
            </a:r>
            <a:r>
              <a:rPr lang="en-US" altLang="zh-CN" sz="1600" b="1" dirty="0">
                <a:latin typeface="Albertus MT Lt" pitchFamily="2" charset="0"/>
              </a:rPr>
              <a:t>3.4 </a:t>
            </a:r>
            <a:r>
              <a:rPr lang="zh-CN" altLang="en-US" sz="1600" b="1" dirty="0">
                <a:latin typeface="Albertus MT Lt" pitchFamily="2" charset="0"/>
              </a:rPr>
              <a:t>交换</a:t>
            </a:r>
            <a:r>
              <a:rPr lang="en-US" altLang="zh-CN" sz="1600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sz="1600" b="1" dirty="0">
                <a:latin typeface="Albertus MT Lt" pitchFamily="2" charset="0"/>
              </a:rPr>
              <a:t>[</a:t>
            </a:r>
            <a:r>
              <a:rPr lang="en-US" altLang="zh-CN" sz="1600" b="1" dirty="0" err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en-US" altLang="zh-CN" sz="1600" b="1" dirty="0">
                <a:latin typeface="Albertus MT Lt" pitchFamily="2" charset="0"/>
              </a:rPr>
              <a:t>]</a:t>
            </a:r>
            <a:r>
              <a:rPr lang="zh-CN" altLang="en-US" sz="1600" b="1" dirty="0">
                <a:latin typeface="Albertus MT Lt" pitchFamily="2" charset="0"/>
              </a:rPr>
              <a:t>和</a:t>
            </a:r>
            <a:r>
              <a:rPr lang="en-US" altLang="zh-CN" sz="1600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sz="1600" b="1" dirty="0">
                <a:latin typeface="Albertus MT Lt" pitchFamily="2" charset="0"/>
              </a:rPr>
              <a:t>[</a:t>
            </a:r>
            <a:r>
              <a:rPr lang="en-US" altLang="zh-CN" sz="1600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en-US" altLang="zh-CN" sz="1600" b="1" dirty="0">
                <a:latin typeface="Albertus MT Lt" pitchFamily="2" charset="0"/>
              </a:rPr>
              <a:t>]</a:t>
            </a:r>
            <a:r>
              <a:rPr lang="zh-CN" altLang="en-US" sz="1600" b="1" dirty="0">
                <a:latin typeface="Albertus MT Lt" pitchFamily="2" charset="0"/>
              </a:rPr>
              <a:t>（</a:t>
            </a:r>
            <a:r>
              <a:rPr lang="zh-CN" altLang="en-US" sz="1600" b="1" dirty="0">
                <a:solidFill>
                  <a:srgbClr val="CC00CC"/>
                </a:solidFill>
                <a:latin typeface="Albertus MT Lt" pitchFamily="2" charset="0"/>
              </a:rPr>
              <a:t>实现小于等于哨兵的元素都放在左侧，大于哨兵的元素都放在右侧</a:t>
            </a:r>
            <a:r>
              <a:rPr lang="zh-CN" altLang="en-US" sz="1600" b="1" dirty="0">
                <a:latin typeface="Albertus MT Lt" pitchFamily="2" charset="0"/>
              </a:rPr>
              <a:t>）</a:t>
            </a:r>
          </a:p>
          <a:p>
            <a:r>
              <a:rPr lang="en-US" altLang="zh-CN" sz="1600" b="1" dirty="0">
                <a:latin typeface="Albertus MT Lt" pitchFamily="2" charset="0"/>
              </a:rPr>
              <a:t>4 </a:t>
            </a:r>
            <a:r>
              <a:rPr lang="en-US" altLang="zh-CN" sz="1600" b="1" dirty="0" err="1">
                <a:solidFill>
                  <a:srgbClr val="009900"/>
                </a:solidFill>
                <a:latin typeface="Albertus MT Lt" pitchFamily="2" charset="0"/>
              </a:rPr>
              <a:t>pivotItem</a:t>
            </a:r>
            <a:r>
              <a:rPr lang="zh-CN" altLang="en-US" sz="1600" b="1" dirty="0">
                <a:latin typeface="Albertus MT Lt" pitchFamily="2" charset="0"/>
              </a:rPr>
              <a:t>不等于</a:t>
            </a:r>
            <a:r>
              <a:rPr lang="en-US" altLang="zh-CN" sz="1600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sz="1600" b="1" dirty="0">
                <a:latin typeface="Albertus MT Lt" pitchFamily="2" charset="0"/>
              </a:rPr>
              <a:t>时，交换</a:t>
            </a:r>
            <a:r>
              <a:rPr lang="en-US" altLang="zh-CN" sz="1600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sz="1600" b="1" dirty="0">
                <a:latin typeface="Albertus MT Lt" pitchFamily="2" charset="0"/>
              </a:rPr>
              <a:t>[</a:t>
            </a:r>
            <a:r>
              <a:rPr lang="en-US" altLang="zh-CN" sz="1600" b="1" dirty="0" err="1">
                <a:solidFill>
                  <a:srgbClr val="009900"/>
                </a:solidFill>
                <a:latin typeface="Albertus MT Lt" pitchFamily="2" charset="0"/>
              </a:rPr>
              <a:t>pivotItem</a:t>
            </a:r>
            <a:r>
              <a:rPr lang="en-US" altLang="zh-CN" sz="1600" b="1" dirty="0">
                <a:latin typeface="Albertus MT Lt" pitchFamily="2" charset="0"/>
              </a:rPr>
              <a:t>]</a:t>
            </a:r>
            <a:r>
              <a:rPr lang="zh-CN" altLang="en-US" sz="1600" b="1" dirty="0">
                <a:latin typeface="Albertus MT Lt" pitchFamily="2" charset="0"/>
              </a:rPr>
              <a:t>和</a:t>
            </a:r>
            <a:r>
              <a:rPr lang="en-US" altLang="zh-CN" sz="1600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sz="1600" b="1" dirty="0">
                <a:latin typeface="Albertus MT Lt" pitchFamily="2" charset="0"/>
              </a:rPr>
              <a:t>[</a:t>
            </a:r>
            <a:r>
              <a:rPr lang="en-US" altLang="zh-CN" sz="1600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en-US" altLang="zh-CN" sz="1600" b="1" dirty="0">
                <a:latin typeface="Albertus MT Lt" pitchFamily="2" charset="0"/>
              </a:rPr>
              <a:t>]</a:t>
            </a:r>
            <a:r>
              <a:rPr lang="zh-CN" altLang="en-US" sz="1600" b="1" dirty="0">
                <a:latin typeface="Albertus MT Lt" pitchFamily="2" charset="0"/>
              </a:rPr>
              <a:t>（</a:t>
            </a:r>
            <a:r>
              <a:rPr lang="zh-CN" altLang="en-US" sz="1600" b="1" dirty="0">
                <a:solidFill>
                  <a:srgbClr val="CC00CC"/>
                </a:solidFill>
                <a:latin typeface="Albertus MT Lt" pitchFamily="2" charset="0"/>
              </a:rPr>
              <a:t>从循环体内跳出时，</a:t>
            </a:r>
            <a:r>
              <a:rPr lang="en-US" altLang="zh-CN" sz="1600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sz="1600" b="1" dirty="0">
                <a:solidFill>
                  <a:srgbClr val="CC00CC"/>
                </a:solidFill>
                <a:latin typeface="Albertus MT Lt" pitchFamily="2" charset="0"/>
              </a:rPr>
              <a:t>指向倒数第一个值小于等于哨兵的元素，将哨兵放入正确的位置</a:t>
            </a:r>
            <a:r>
              <a:rPr lang="zh-CN" altLang="en-US" sz="1600" b="1" dirty="0">
                <a:latin typeface="Albertus MT Lt" pitchFamily="2" charset="0"/>
              </a:rPr>
              <a:t>）</a:t>
            </a:r>
          </a:p>
          <a:p>
            <a:r>
              <a:rPr lang="en-US" altLang="zh-CN" sz="1600" b="1" dirty="0">
                <a:latin typeface="Albertus MT Lt" pitchFamily="2" charset="0"/>
              </a:rPr>
              <a:t>5 </a:t>
            </a:r>
            <a:r>
              <a:rPr lang="zh-CN" altLang="en-US" sz="1600" b="1" dirty="0">
                <a:latin typeface="Albertus MT Lt" pitchFamily="2" charset="0"/>
              </a:rPr>
              <a:t>返回</a:t>
            </a:r>
            <a:r>
              <a:rPr lang="en-US" altLang="zh-CN" sz="1600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endParaRPr lang="zh-CN" altLang="en-US" sz="1600" b="1" dirty="0">
              <a:solidFill>
                <a:srgbClr val="6600FF"/>
              </a:solidFill>
              <a:latin typeface="Albertus MT Lt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D84D6A-D288-493B-8215-9B5D72B5A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327" y="531857"/>
            <a:ext cx="6773674" cy="624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5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75249"/>
          </a:xfrm>
        </p:spPr>
        <p:txBody>
          <a:bodyPr/>
          <a:lstStyle/>
          <a:p>
            <a:r>
              <a:rPr lang="zh-CN" altLang="en-US" b="1" cap="none"/>
              <a:t>快速排序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ABF4B2-E19B-457C-9968-8ABEE5289967}"/>
              </a:ext>
            </a:extLst>
          </p:cNvPr>
          <p:cNvSpPr/>
          <p:nvPr/>
        </p:nvSpPr>
        <p:spPr>
          <a:xfrm>
            <a:off x="126609" y="413639"/>
            <a:ext cx="10537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/>
              <a:t>实现细节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726D00-80AC-453F-B7A3-9675C02FE0BA}"/>
              </a:ext>
            </a:extLst>
          </p:cNvPr>
          <p:cNvSpPr txBox="1"/>
          <p:nvPr/>
        </p:nvSpPr>
        <p:spPr>
          <a:xfrm>
            <a:off x="239150" y="1350498"/>
            <a:ext cx="49377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Albertus MT Lt" pitchFamily="2" charset="0"/>
              </a:rPr>
              <a:t>B </a:t>
            </a:r>
            <a:r>
              <a:rPr lang="zh-CN" altLang="en-US" b="1">
                <a:latin typeface="Albertus MT Lt" pitchFamily="2" charset="0"/>
              </a:rPr>
              <a:t>实现递归函数</a:t>
            </a:r>
            <a:r>
              <a:rPr lang="en-US" altLang="zh-CN" b="1">
                <a:latin typeface="Albertus MT Lt" pitchFamily="2" charset="0"/>
              </a:rPr>
              <a:t>quickSort</a:t>
            </a:r>
            <a:r>
              <a:rPr lang="zh-CN" altLang="en-US" b="1">
                <a:latin typeface="Albertus MT Lt" pitchFamily="2" charset="0"/>
              </a:rPr>
              <a:t>，输入：数组</a:t>
            </a:r>
            <a:r>
              <a:rPr lang="en-US" altLang="zh-CN" b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zh-CN" altLang="en-US" b="1">
                <a:latin typeface="Albertus MT Lt" pitchFamily="2" charset="0"/>
              </a:rPr>
              <a:t>、开始位置</a:t>
            </a:r>
            <a:r>
              <a:rPr lang="en-US" altLang="zh-CN" b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b="1">
                <a:latin typeface="Albertus MT Lt" pitchFamily="2" charset="0"/>
              </a:rPr>
              <a:t>、结束位置</a:t>
            </a:r>
            <a:r>
              <a:rPr lang="en-US" altLang="zh-CN" b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b="1">
                <a:latin typeface="Albertus MT Lt" pitchFamily="2" charset="0"/>
              </a:rPr>
              <a:t>，输出：无</a:t>
            </a:r>
          </a:p>
          <a:p>
            <a:r>
              <a:rPr lang="en-US" altLang="zh-CN" b="1">
                <a:latin typeface="Albertus MT Lt" pitchFamily="2" charset="0"/>
              </a:rPr>
              <a:t>1 </a:t>
            </a:r>
            <a:r>
              <a:rPr lang="zh-CN" altLang="en-US" b="1">
                <a:latin typeface="Albertus MT Lt" pitchFamily="2" charset="0"/>
              </a:rPr>
              <a:t>如果</a:t>
            </a:r>
            <a:r>
              <a:rPr lang="en-US" altLang="zh-CN" b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b="1">
                <a:latin typeface="Albertus MT Lt" pitchFamily="2" charset="0"/>
              </a:rPr>
              <a:t>大于等于</a:t>
            </a:r>
            <a:r>
              <a:rPr lang="en-US" altLang="zh-CN" b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b="1">
                <a:latin typeface="Albertus MT Lt" pitchFamily="2" charset="0"/>
              </a:rPr>
              <a:t>（</a:t>
            </a:r>
            <a:r>
              <a:rPr lang="zh-CN" altLang="en-US" b="1">
                <a:solidFill>
                  <a:srgbClr val="7030A0"/>
                </a:solidFill>
                <a:latin typeface="Albertus MT Lt" pitchFamily="2" charset="0"/>
              </a:rPr>
              <a:t>最多只有一个元素时，递归终止</a:t>
            </a:r>
            <a:r>
              <a:rPr lang="zh-CN" altLang="en-US" b="1">
                <a:latin typeface="Albertus MT Lt" pitchFamily="2" charset="0"/>
              </a:rPr>
              <a:t>），则返回</a:t>
            </a:r>
          </a:p>
          <a:p>
            <a:r>
              <a:rPr lang="en-US" altLang="zh-CN" b="1">
                <a:latin typeface="Albertus MT Lt" pitchFamily="2" charset="0"/>
              </a:rPr>
              <a:t>2 </a:t>
            </a:r>
            <a:r>
              <a:rPr lang="zh-CN" altLang="en-US" b="1">
                <a:latin typeface="Albertus MT Lt" pitchFamily="2" charset="0"/>
              </a:rPr>
              <a:t>调用</a:t>
            </a:r>
            <a:r>
              <a:rPr lang="en-US" altLang="zh-CN" b="1">
                <a:latin typeface="Albertus MT Lt" pitchFamily="2" charset="0"/>
              </a:rPr>
              <a:t>partionArray</a:t>
            </a:r>
            <a:r>
              <a:rPr lang="zh-CN" altLang="en-US" b="1">
                <a:latin typeface="Albertus MT Lt" pitchFamily="2" charset="0"/>
              </a:rPr>
              <a:t>，给哨兵位置赋值</a:t>
            </a:r>
          </a:p>
          <a:p>
            <a:r>
              <a:rPr lang="en-US" altLang="zh-CN" b="1">
                <a:latin typeface="Albertus MT Lt" pitchFamily="2" charset="0"/>
              </a:rPr>
              <a:t>3 </a:t>
            </a:r>
            <a:r>
              <a:rPr lang="zh-CN" altLang="en-US" b="1">
                <a:latin typeface="Albertus MT Lt" pitchFamily="2" charset="0"/>
              </a:rPr>
              <a:t>调用自身，其中</a:t>
            </a:r>
            <a:r>
              <a:rPr lang="en-US" altLang="zh-CN" b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b="1">
                <a:latin typeface="Albertus MT Lt" pitchFamily="2" charset="0"/>
              </a:rPr>
              <a:t>参数设置为</a:t>
            </a:r>
            <a:r>
              <a:rPr lang="en-US" altLang="zh-CN" b="1">
                <a:solidFill>
                  <a:srgbClr val="009900"/>
                </a:solidFill>
                <a:latin typeface="Albertus MT Lt" pitchFamily="2" charset="0"/>
              </a:rPr>
              <a:t>pivotItem</a:t>
            </a:r>
            <a:r>
              <a:rPr lang="en-US" altLang="zh-CN" b="1">
                <a:latin typeface="Albertus MT Lt" pitchFamily="2" charset="0"/>
              </a:rPr>
              <a:t> - 1</a:t>
            </a:r>
            <a:r>
              <a:rPr lang="zh-CN" altLang="en-US" b="1">
                <a:latin typeface="Albertus MT Lt" pitchFamily="2" charset="0"/>
              </a:rPr>
              <a:t>（</a:t>
            </a:r>
            <a:r>
              <a:rPr lang="zh-CN" altLang="en-US" b="1">
                <a:solidFill>
                  <a:srgbClr val="7030A0"/>
                </a:solidFill>
                <a:latin typeface="Albertus MT Lt" pitchFamily="2" charset="0"/>
              </a:rPr>
              <a:t>对哨兵左侧元素排序</a:t>
            </a:r>
            <a:r>
              <a:rPr lang="zh-CN" altLang="en-US" b="1">
                <a:latin typeface="Albertus MT Lt" pitchFamily="2" charset="0"/>
              </a:rPr>
              <a:t>）</a:t>
            </a:r>
          </a:p>
          <a:p>
            <a:r>
              <a:rPr lang="en-US" altLang="zh-CN" b="1">
                <a:latin typeface="Albertus MT Lt" pitchFamily="2" charset="0"/>
              </a:rPr>
              <a:t>4 </a:t>
            </a:r>
            <a:r>
              <a:rPr lang="zh-CN" altLang="en-US" b="1">
                <a:latin typeface="Albertus MT Lt" pitchFamily="2" charset="0"/>
              </a:rPr>
              <a:t>调用自身，其中</a:t>
            </a:r>
            <a:r>
              <a:rPr lang="en-US" altLang="zh-CN" b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b="1">
                <a:latin typeface="Albertus MT Lt" pitchFamily="2" charset="0"/>
              </a:rPr>
              <a:t>参数设置为</a:t>
            </a:r>
            <a:r>
              <a:rPr lang="en-US" altLang="zh-CN" b="1">
                <a:solidFill>
                  <a:srgbClr val="009900"/>
                </a:solidFill>
                <a:latin typeface="Albertus MT Lt" pitchFamily="2" charset="0"/>
              </a:rPr>
              <a:t>pivotItem</a:t>
            </a:r>
            <a:r>
              <a:rPr lang="en-US" altLang="zh-CN" b="1">
                <a:latin typeface="Albertus MT Lt" pitchFamily="2" charset="0"/>
              </a:rPr>
              <a:t> + 1</a:t>
            </a:r>
            <a:r>
              <a:rPr lang="zh-CN" altLang="en-US" b="1">
                <a:latin typeface="Albertus MT Lt" pitchFamily="2" charset="0"/>
              </a:rPr>
              <a:t>（</a:t>
            </a:r>
            <a:r>
              <a:rPr lang="zh-CN" altLang="en-US" b="1">
                <a:solidFill>
                  <a:srgbClr val="7030A0"/>
                </a:solidFill>
                <a:latin typeface="Albertus MT Lt" pitchFamily="2" charset="0"/>
              </a:rPr>
              <a:t>对哨兵右侧元素排序</a:t>
            </a:r>
            <a:r>
              <a:rPr lang="zh-CN" altLang="en-US" b="1">
                <a:latin typeface="Albertus MT Lt" pitchFamily="2" charset="0"/>
              </a:rPr>
              <a:t>）</a:t>
            </a:r>
          </a:p>
          <a:p>
            <a:endParaRPr lang="zh-CN" altLang="en-US" b="1">
              <a:latin typeface="Albertus MT Lt" pitchFamily="2" charset="0"/>
            </a:endParaRPr>
          </a:p>
          <a:p>
            <a:r>
              <a:rPr lang="en-US" altLang="zh-CN" b="1">
                <a:latin typeface="Albertus MT Lt" pitchFamily="2" charset="0"/>
              </a:rPr>
              <a:t>C </a:t>
            </a:r>
            <a:r>
              <a:rPr lang="zh-CN" altLang="en-US" b="1">
                <a:latin typeface="Albertus MT Lt" pitchFamily="2" charset="0"/>
              </a:rPr>
              <a:t>实现快速排序函数</a:t>
            </a:r>
            <a:r>
              <a:rPr lang="en-US" altLang="zh-CN" b="1">
                <a:latin typeface="Albertus MT Lt" pitchFamily="2" charset="0"/>
              </a:rPr>
              <a:t>quickSort</a:t>
            </a:r>
            <a:r>
              <a:rPr lang="zh-CN" altLang="en-US" b="1">
                <a:latin typeface="Albertus MT Lt" pitchFamily="2" charset="0"/>
              </a:rPr>
              <a:t>，输入：数组</a:t>
            </a:r>
            <a:r>
              <a:rPr lang="en-US" altLang="zh-CN" b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zh-CN" altLang="en-US" b="1">
                <a:latin typeface="Albertus MT Lt" pitchFamily="2" charset="0"/>
              </a:rPr>
              <a:t>，输出：无</a:t>
            </a:r>
          </a:p>
          <a:p>
            <a:r>
              <a:rPr lang="en-US" altLang="zh-CN" b="1">
                <a:latin typeface="Albertus MT Lt" pitchFamily="2" charset="0"/>
              </a:rPr>
              <a:t>1 </a:t>
            </a:r>
            <a:r>
              <a:rPr lang="zh-CN" altLang="en-US" b="1">
                <a:latin typeface="Albertus MT Lt" pitchFamily="2" charset="0"/>
              </a:rPr>
              <a:t>如果数组为</a:t>
            </a:r>
            <a:r>
              <a:rPr lang="en-US" altLang="zh-CN" b="1">
                <a:latin typeface="Albertus MT Lt" pitchFamily="2" charset="0"/>
              </a:rPr>
              <a:t>NULL</a:t>
            </a:r>
            <a:r>
              <a:rPr lang="zh-CN" altLang="en-US" b="1">
                <a:latin typeface="Albertus MT Lt" pitchFamily="2" charset="0"/>
              </a:rPr>
              <a:t>或者数组长度不超过</a:t>
            </a:r>
            <a:r>
              <a:rPr lang="en-US" altLang="zh-CN" b="1">
                <a:latin typeface="Albertus MT Lt" pitchFamily="2" charset="0"/>
              </a:rPr>
              <a:t>1</a:t>
            </a:r>
            <a:r>
              <a:rPr lang="zh-CN" altLang="en-US" b="1">
                <a:latin typeface="Albertus MT Lt" pitchFamily="2" charset="0"/>
              </a:rPr>
              <a:t>，则直接返回</a:t>
            </a:r>
          </a:p>
          <a:p>
            <a:r>
              <a:rPr lang="en-US" altLang="zh-CN" b="1">
                <a:latin typeface="Albertus MT Lt" pitchFamily="2" charset="0"/>
              </a:rPr>
              <a:t>2 </a:t>
            </a:r>
            <a:r>
              <a:rPr lang="zh-CN" altLang="en-US" b="1">
                <a:latin typeface="Albertus MT Lt" pitchFamily="2" charset="0"/>
              </a:rPr>
              <a:t>调用递归函数</a:t>
            </a:r>
            <a:r>
              <a:rPr lang="en-US" altLang="zh-CN" b="1">
                <a:latin typeface="Albertus MT Lt" pitchFamily="2" charset="0"/>
              </a:rPr>
              <a:t>quickSort</a:t>
            </a:r>
            <a:r>
              <a:rPr lang="zh-CN" altLang="en-US" b="1">
                <a:latin typeface="Albertus MT Lt" pitchFamily="2" charset="0"/>
              </a:rPr>
              <a:t>，其中</a:t>
            </a:r>
            <a:r>
              <a:rPr lang="en-US" altLang="zh-CN" b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b="1">
                <a:latin typeface="Albertus MT Lt" pitchFamily="2" charset="0"/>
              </a:rPr>
              <a:t>设置为</a:t>
            </a:r>
            <a:r>
              <a:rPr lang="en-US" altLang="zh-CN" b="1">
                <a:latin typeface="Albertus MT Lt" pitchFamily="2" charset="0"/>
              </a:rPr>
              <a:t>0</a:t>
            </a:r>
            <a:r>
              <a:rPr lang="zh-CN" altLang="en-US" b="1">
                <a:latin typeface="Albertus MT Lt" pitchFamily="2" charset="0"/>
              </a:rPr>
              <a:t>，</a:t>
            </a:r>
            <a:r>
              <a:rPr lang="en-US" altLang="zh-CN" b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b="1">
                <a:latin typeface="Albertus MT Lt" pitchFamily="2" charset="0"/>
              </a:rPr>
              <a:t>设置为</a:t>
            </a:r>
            <a:r>
              <a:rPr lang="en-US" altLang="zh-CN" b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b="1">
                <a:latin typeface="Albertus MT Lt" pitchFamily="2" charset="0"/>
              </a:rPr>
              <a:t>.length - 1</a:t>
            </a:r>
            <a:endParaRPr lang="zh-CN" altLang="en-US" b="1">
              <a:latin typeface="Albertus MT Lt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7B1F7A-FBDE-4DBF-AA9D-934866056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939" y="1793521"/>
            <a:ext cx="7023068" cy="336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5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75249"/>
          </a:xfrm>
        </p:spPr>
        <p:txBody>
          <a:bodyPr/>
          <a:lstStyle/>
          <a:p>
            <a:r>
              <a:rPr lang="zh-CN" altLang="en-US" b="1" cap="none"/>
              <a:t>归并排序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ABF4B2-E19B-457C-9968-8ABEE5289967}"/>
              </a:ext>
            </a:extLst>
          </p:cNvPr>
          <p:cNvSpPr/>
          <p:nvPr/>
        </p:nvSpPr>
        <p:spPr>
          <a:xfrm>
            <a:off x="913774" y="896719"/>
            <a:ext cx="10537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</a:rPr>
              <a:t>排序过程</a:t>
            </a:r>
            <a:r>
              <a:rPr lang="zh-CN" altLang="en-US" b="1"/>
              <a:t>：把具有</a:t>
            </a:r>
            <a:r>
              <a:rPr lang="en-US" altLang="zh-CN" b="1">
                <a:solidFill>
                  <a:srgbClr val="800080"/>
                </a:solidFill>
              </a:rPr>
              <a:t>n</a:t>
            </a:r>
            <a:r>
              <a:rPr lang="zh-CN" altLang="en-US" b="1">
                <a:solidFill>
                  <a:srgbClr val="800080"/>
                </a:solidFill>
              </a:rPr>
              <a:t>个记录</a:t>
            </a:r>
            <a:r>
              <a:rPr lang="zh-CN" altLang="en-US" b="1"/>
              <a:t>的表看成是</a:t>
            </a:r>
            <a:r>
              <a:rPr lang="en-US" altLang="zh-CN" b="1">
                <a:solidFill>
                  <a:srgbClr val="FF3399"/>
                </a:solidFill>
              </a:rPr>
              <a:t>n</a:t>
            </a:r>
            <a:r>
              <a:rPr lang="zh-CN" altLang="en-US" b="1">
                <a:solidFill>
                  <a:srgbClr val="FF3399"/>
                </a:solidFill>
              </a:rPr>
              <a:t>个有序的子表</a:t>
            </a:r>
            <a:r>
              <a:rPr lang="zh-CN" altLang="en-US" b="1"/>
              <a:t>，</a:t>
            </a:r>
            <a:r>
              <a:rPr lang="zh-CN" altLang="en-US" b="1">
                <a:solidFill>
                  <a:srgbClr val="FF3300"/>
                </a:solidFill>
              </a:rPr>
              <a:t>每个子表的长度为</a:t>
            </a:r>
            <a:r>
              <a:rPr lang="en-US" altLang="zh-CN" b="1">
                <a:solidFill>
                  <a:srgbClr val="FF3300"/>
                </a:solidFill>
              </a:rPr>
              <a:t>1</a:t>
            </a:r>
            <a:r>
              <a:rPr lang="zh-CN" altLang="en-US" b="1"/>
              <a:t>，然后</a:t>
            </a:r>
            <a:r>
              <a:rPr lang="zh-CN" altLang="en-US" b="1">
                <a:solidFill>
                  <a:srgbClr val="008000"/>
                </a:solidFill>
              </a:rPr>
              <a:t>两两归并</a:t>
            </a:r>
            <a:r>
              <a:rPr lang="zh-CN" altLang="en-US" b="1"/>
              <a:t>，得到</a:t>
            </a:r>
            <a:r>
              <a:rPr lang="en-US" altLang="zh-CN" b="1">
                <a:solidFill>
                  <a:srgbClr val="800080"/>
                </a:solidFill>
              </a:rPr>
              <a:t>[n/2]</a:t>
            </a:r>
            <a:r>
              <a:rPr lang="zh-CN" altLang="en-US" b="1">
                <a:solidFill>
                  <a:srgbClr val="800080"/>
                </a:solidFill>
              </a:rPr>
              <a:t>个长度为</a:t>
            </a:r>
            <a:r>
              <a:rPr lang="en-US" altLang="zh-CN" b="1">
                <a:solidFill>
                  <a:srgbClr val="800080"/>
                </a:solidFill>
              </a:rPr>
              <a:t>2</a:t>
            </a:r>
            <a:r>
              <a:rPr lang="zh-CN" altLang="en-US" b="1">
                <a:solidFill>
                  <a:srgbClr val="800080"/>
                </a:solidFill>
              </a:rPr>
              <a:t>或为</a:t>
            </a:r>
            <a:r>
              <a:rPr lang="en-US" altLang="zh-CN" b="1">
                <a:solidFill>
                  <a:srgbClr val="800080"/>
                </a:solidFill>
              </a:rPr>
              <a:t>1</a:t>
            </a:r>
            <a:r>
              <a:rPr lang="zh-CN" altLang="en-US" b="1">
                <a:solidFill>
                  <a:srgbClr val="800080"/>
                </a:solidFill>
              </a:rPr>
              <a:t>的有序子表</a:t>
            </a:r>
            <a:r>
              <a:rPr lang="zh-CN" altLang="en-US" b="1"/>
              <a:t>；再</a:t>
            </a:r>
            <a:r>
              <a:rPr lang="zh-CN" altLang="en-US" b="1">
                <a:solidFill>
                  <a:srgbClr val="008000"/>
                </a:solidFill>
              </a:rPr>
              <a:t>两两归并</a:t>
            </a:r>
            <a:r>
              <a:rPr lang="zh-CN" altLang="en-US" b="1"/>
              <a:t>，</a:t>
            </a:r>
            <a:r>
              <a:rPr lang="zh-CN" altLang="en-US" b="1">
                <a:solidFill>
                  <a:srgbClr val="FF0066"/>
                </a:solidFill>
              </a:rPr>
              <a:t>如此重复</a:t>
            </a:r>
            <a:r>
              <a:rPr lang="zh-CN" altLang="en-US" b="1"/>
              <a:t>，</a:t>
            </a:r>
            <a:r>
              <a:rPr lang="zh-CN" altLang="en-US" b="1">
                <a:solidFill>
                  <a:srgbClr val="CC6600"/>
                </a:solidFill>
              </a:rPr>
              <a:t>直到得到一个长度为</a:t>
            </a:r>
            <a:r>
              <a:rPr lang="en-US" altLang="zh-CN" b="1">
                <a:solidFill>
                  <a:srgbClr val="CC6600"/>
                </a:solidFill>
              </a:rPr>
              <a:t>n</a:t>
            </a:r>
            <a:r>
              <a:rPr lang="zh-CN" altLang="en-US" b="1">
                <a:solidFill>
                  <a:srgbClr val="CC6600"/>
                </a:solidFill>
              </a:rPr>
              <a:t>的有序表为止</a:t>
            </a:r>
            <a:r>
              <a:rPr lang="zh-CN" altLang="en-US" b="1"/>
              <a:t>。</a:t>
            </a:r>
          </a:p>
        </p:txBody>
      </p:sp>
      <p:sp>
        <p:nvSpPr>
          <p:cNvPr id="4" name="灯片编号占位符 2">
            <a:extLst>
              <a:ext uri="{FF2B5EF4-FFF2-40B4-BE49-F238E27FC236}">
                <a16:creationId xmlns:a16="http://schemas.microsoft.com/office/drawing/2014/main" id="{BCF6DA3C-8AFB-42A8-95A9-0CFEF2A2EC64}"/>
              </a:ext>
            </a:extLst>
          </p:cNvPr>
          <p:cNvSpPr txBox="1">
            <a:spLocks/>
          </p:cNvSpPr>
          <p:nvPr/>
        </p:nvSpPr>
        <p:spPr>
          <a:xfrm>
            <a:off x="8216900" y="7721600"/>
            <a:ext cx="22225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457200" rtl="0" eaLnBrk="1" latinLnBrk="0" hangingPunct="1"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457200" rtl="0" eaLnBrk="1" latinLnBrk="0" hangingPunct="1"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457200" rtl="0" eaLnBrk="1" latinLnBrk="0" hangingPunct="1"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457200" rtl="0" eaLnBrk="1" latinLnBrk="0" hangingPunct="1"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5146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9718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4290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886200" indent="-228600" algn="ct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fld id="{C32911D4-886A-4535-A6CE-899D6073DA76}" type="slidenum">
              <a:rPr lang="en-US" altLang="zh-CN" sz="1400" smtClean="0">
                <a:latin typeface="Arial Narrow" panose="020B0606020202030204" pitchFamily="34" charset="0"/>
              </a:rPr>
              <a:pPr/>
              <a:t>13</a:t>
            </a:fld>
            <a:endParaRPr lang="en-US" altLang="zh-CN" sz="1400">
              <a:latin typeface="Arial Narrow" panose="020B0606020202030204" pitchFamily="34" charset="0"/>
            </a:endParaRPr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029BBE6B-222A-421D-B1D8-024321A75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5" y="2236788"/>
            <a:ext cx="69818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300" b="1">
                <a:solidFill>
                  <a:srgbClr val="FF0000"/>
                </a:solidFill>
              </a:rPr>
              <a:t>初始关键字：</a:t>
            </a:r>
            <a:r>
              <a:rPr kumimoji="1" lang="zh-CN" altLang="en-US" sz="2300" b="1"/>
              <a:t>    </a:t>
            </a:r>
            <a:r>
              <a:rPr kumimoji="1" lang="en-US" altLang="zh-CN" sz="2300" b="1"/>
              <a:t>[49]   [38]   [65]   [97]   [76]   [13]   [27]</a:t>
            </a:r>
          </a:p>
        </p:txBody>
      </p:sp>
      <p:sp>
        <p:nvSpPr>
          <p:cNvPr id="8" name="文本框 4">
            <a:extLst>
              <a:ext uri="{FF2B5EF4-FFF2-40B4-BE49-F238E27FC236}">
                <a16:creationId xmlns:a16="http://schemas.microsoft.com/office/drawing/2014/main" id="{4AA7225D-7EEC-4881-BCD4-CD22F5CFA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813" y="3321050"/>
            <a:ext cx="69850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300" b="1">
                <a:solidFill>
                  <a:srgbClr val="FF0000"/>
                </a:solidFill>
              </a:rPr>
              <a:t>一趟归并后：</a:t>
            </a:r>
            <a:r>
              <a:rPr kumimoji="1" lang="zh-CN" altLang="en-US" sz="2300" b="1"/>
              <a:t>    </a:t>
            </a:r>
            <a:r>
              <a:rPr kumimoji="1" lang="en-US" altLang="zh-CN" sz="2300" b="1"/>
              <a:t>[38      49]   [65     97]   [13      76]   [27]</a:t>
            </a:r>
          </a:p>
        </p:txBody>
      </p:sp>
      <p:grpSp>
        <p:nvGrpSpPr>
          <p:cNvPr id="9" name="组合 5">
            <a:extLst>
              <a:ext uri="{FF2B5EF4-FFF2-40B4-BE49-F238E27FC236}">
                <a16:creationId xmlns:a16="http://schemas.microsoft.com/office/drawing/2014/main" id="{526D6FAA-4C3D-4C71-AD37-80B99EF71EBA}"/>
              </a:ext>
            </a:extLst>
          </p:cNvPr>
          <p:cNvGrpSpPr>
            <a:grpSpLocks/>
          </p:cNvGrpSpPr>
          <p:nvPr/>
        </p:nvGrpSpPr>
        <p:grpSpPr bwMode="auto">
          <a:xfrm>
            <a:off x="5229225" y="3773488"/>
            <a:ext cx="3922713" cy="196850"/>
            <a:chOff x="2656" y="1378"/>
            <a:chExt cx="2118" cy="107"/>
          </a:xfrm>
        </p:grpSpPr>
        <p:grpSp>
          <p:nvGrpSpPr>
            <p:cNvPr id="10" name="组合 6">
              <a:extLst>
                <a:ext uri="{FF2B5EF4-FFF2-40B4-BE49-F238E27FC236}">
                  <a16:creationId xmlns:a16="http://schemas.microsoft.com/office/drawing/2014/main" id="{BB1B9CC0-D0F4-4D25-97D1-3D0159BA6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6" y="1378"/>
              <a:ext cx="778" cy="100"/>
              <a:chOff x="2656" y="1378"/>
              <a:chExt cx="778" cy="100"/>
            </a:xfrm>
          </p:grpSpPr>
          <p:sp>
            <p:nvSpPr>
              <p:cNvPr id="15" name="直线 7">
                <a:extLst>
                  <a:ext uri="{FF2B5EF4-FFF2-40B4-BE49-F238E27FC236}">
                    <a16:creationId xmlns:a16="http://schemas.microsoft.com/office/drawing/2014/main" id="{88445BA3-9B89-4432-9575-AC8042F3B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直线 8">
                <a:extLst>
                  <a:ext uri="{FF2B5EF4-FFF2-40B4-BE49-F238E27FC236}">
                    <a16:creationId xmlns:a16="http://schemas.microsoft.com/office/drawing/2014/main" id="{D9A81BCE-E575-48DA-B4F2-9715ACC27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直线 9">
                <a:extLst>
                  <a:ext uri="{FF2B5EF4-FFF2-40B4-BE49-F238E27FC236}">
                    <a16:creationId xmlns:a16="http://schemas.microsoft.com/office/drawing/2014/main" id="{E1FA6EE2-7345-4E59-8B2E-3F60246A9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8C1A460-0394-4917-9671-07201BDCE2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6" y="1385"/>
              <a:ext cx="778" cy="100"/>
              <a:chOff x="2656" y="1378"/>
              <a:chExt cx="778" cy="100"/>
            </a:xfrm>
          </p:grpSpPr>
          <p:sp>
            <p:nvSpPr>
              <p:cNvPr id="12" name="直线 11">
                <a:extLst>
                  <a:ext uri="{FF2B5EF4-FFF2-40B4-BE49-F238E27FC236}">
                    <a16:creationId xmlns:a16="http://schemas.microsoft.com/office/drawing/2014/main" id="{FB6B1812-23FB-4CD2-AAB1-C4D3BAEFB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直线 12">
                <a:extLst>
                  <a:ext uri="{FF2B5EF4-FFF2-40B4-BE49-F238E27FC236}">
                    <a16:creationId xmlns:a16="http://schemas.microsoft.com/office/drawing/2014/main" id="{06B510E8-3D63-4547-8545-7237AE5B31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直线 13">
                <a:extLst>
                  <a:ext uri="{FF2B5EF4-FFF2-40B4-BE49-F238E27FC236}">
                    <a16:creationId xmlns:a16="http://schemas.microsoft.com/office/drawing/2014/main" id="{5E611B91-AF35-489D-B3E2-721ADEBB09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8" name="文本框 14">
            <a:extLst>
              <a:ext uri="{FF2B5EF4-FFF2-40B4-BE49-F238E27FC236}">
                <a16:creationId xmlns:a16="http://schemas.microsoft.com/office/drawing/2014/main" id="{7E615E96-2AD5-4B11-B61F-D24EBA4F0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50" y="4422775"/>
            <a:ext cx="7035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300" b="1">
                <a:solidFill>
                  <a:srgbClr val="FF0000"/>
                </a:solidFill>
              </a:rPr>
              <a:t>二趟归并后：</a:t>
            </a:r>
            <a:r>
              <a:rPr kumimoji="1" lang="zh-CN" altLang="en-US" sz="2300" b="1"/>
              <a:t>    </a:t>
            </a:r>
            <a:r>
              <a:rPr kumimoji="1" lang="en-US" altLang="zh-CN" sz="2300" b="1"/>
              <a:t>[38       49    65       97]   [13      27     76]</a:t>
            </a:r>
          </a:p>
        </p:txBody>
      </p:sp>
      <p:grpSp>
        <p:nvGrpSpPr>
          <p:cNvPr id="19" name="组合 15">
            <a:extLst>
              <a:ext uri="{FF2B5EF4-FFF2-40B4-BE49-F238E27FC236}">
                <a16:creationId xmlns:a16="http://schemas.microsoft.com/office/drawing/2014/main" id="{3662848A-D287-43A0-AE81-D55605BA0A94}"/>
              </a:ext>
            </a:extLst>
          </p:cNvPr>
          <p:cNvGrpSpPr>
            <a:grpSpLocks/>
          </p:cNvGrpSpPr>
          <p:nvPr/>
        </p:nvGrpSpPr>
        <p:grpSpPr bwMode="auto">
          <a:xfrm>
            <a:off x="5902325" y="4875213"/>
            <a:ext cx="2554288" cy="204787"/>
            <a:chOff x="3019" y="1973"/>
            <a:chExt cx="1379" cy="111"/>
          </a:xfrm>
        </p:grpSpPr>
        <p:sp>
          <p:nvSpPr>
            <p:cNvPr id="20" name="直线 16">
              <a:extLst>
                <a:ext uri="{FF2B5EF4-FFF2-40B4-BE49-F238E27FC236}">
                  <a16:creationId xmlns:a16="http://schemas.microsoft.com/office/drawing/2014/main" id="{AD9018AB-C94F-41C2-B20C-16F787917E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直线 17">
              <a:extLst>
                <a:ext uri="{FF2B5EF4-FFF2-40B4-BE49-F238E27FC236}">
                  <a16:creationId xmlns:a16="http://schemas.microsoft.com/office/drawing/2014/main" id="{655CD3D8-3226-4AAB-BAFD-898A913072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直线 18">
              <a:extLst>
                <a:ext uri="{FF2B5EF4-FFF2-40B4-BE49-F238E27FC236}">
                  <a16:creationId xmlns:a16="http://schemas.microsoft.com/office/drawing/2014/main" id="{49795F24-E58D-4805-B2BA-313A884EF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文本框 19">
            <a:extLst>
              <a:ext uri="{FF2B5EF4-FFF2-40B4-BE49-F238E27FC236}">
                <a16:creationId xmlns:a16="http://schemas.microsoft.com/office/drawing/2014/main" id="{97B0A396-23D2-4433-86C9-0EB4D1187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5484813"/>
            <a:ext cx="698817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300" b="1">
                <a:solidFill>
                  <a:srgbClr val="FF0000"/>
                </a:solidFill>
              </a:rPr>
              <a:t>三趟归并后：</a:t>
            </a:r>
            <a:r>
              <a:rPr kumimoji="1" lang="zh-CN" altLang="en-US" sz="2300" b="1"/>
              <a:t>    </a:t>
            </a:r>
            <a:r>
              <a:rPr kumimoji="1" lang="en-US" altLang="zh-CN" sz="2300" b="1"/>
              <a:t>[13       27    38       49     65      76     97]</a:t>
            </a:r>
          </a:p>
        </p:txBody>
      </p:sp>
      <p:grpSp>
        <p:nvGrpSpPr>
          <p:cNvPr id="24" name="组合 20">
            <a:extLst>
              <a:ext uri="{FF2B5EF4-FFF2-40B4-BE49-F238E27FC236}">
                <a16:creationId xmlns:a16="http://schemas.microsoft.com/office/drawing/2014/main" id="{ED0ABDFD-3815-4D74-B322-D8115D0FBA0E}"/>
              </a:ext>
            </a:extLst>
          </p:cNvPr>
          <p:cNvGrpSpPr>
            <a:grpSpLocks/>
          </p:cNvGrpSpPr>
          <p:nvPr/>
        </p:nvGrpSpPr>
        <p:grpSpPr bwMode="auto">
          <a:xfrm>
            <a:off x="4911725" y="2633663"/>
            <a:ext cx="3552825" cy="230187"/>
            <a:chOff x="2331" y="997"/>
            <a:chExt cx="1919" cy="124"/>
          </a:xfrm>
        </p:grpSpPr>
        <p:grpSp>
          <p:nvGrpSpPr>
            <p:cNvPr id="25" name="组合 21">
              <a:extLst>
                <a:ext uri="{FF2B5EF4-FFF2-40B4-BE49-F238E27FC236}">
                  <a16:creationId xmlns:a16="http://schemas.microsoft.com/office/drawing/2014/main" id="{7FF13832-DB1C-4700-B8C7-48DEF2D4E7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1" y="1006"/>
              <a:ext cx="389" cy="115"/>
              <a:chOff x="2304" y="997"/>
              <a:chExt cx="389" cy="115"/>
            </a:xfrm>
          </p:grpSpPr>
          <p:sp>
            <p:nvSpPr>
              <p:cNvPr id="34" name="直线 22">
                <a:extLst>
                  <a:ext uri="{FF2B5EF4-FFF2-40B4-BE49-F238E27FC236}">
                    <a16:creationId xmlns:a16="http://schemas.microsoft.com/office/drawing/2014/main" id="{35323528-FABF-4CB3-A631-7AF064000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" y="1001"/>
                <a:ext cx="1" cy="1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直线 23">
                <a:extLst>
                  <a:ext uri="{FF2B5EF4-FFF2-40B4-BE49-F238E27FC236}">
                    <a16:creationId xmlns:a16="http://schemas.microsoft.com/office/drawing/2014/main" id="{533360A6-5D53-4E0A-AFBC-46456E733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103"/>
                <a:ext cx="3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直线 24">
                <a:extLst>
                  <a:ext uri="{FF2B5EF4-FFF2-40B4-BE49-F238E27FC236}">
                    <a16:creationId xmlns:a16="http://schemas.microsoft.com/office/drawing/2014/main" id="{70EFFF21-1EF7-4FC0-9A72-CA689FE88E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5" y="997"/>
                <a:ext cx="1" cy="1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BCA3A8D0-0457-492B-A917-B699244D5B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" y="1006"/>
              <a:ext cx="391" cy="111"/>
              <a:chOff x="3132" y="1006"/>
              <a:chExt cx="391" cy="111"/>
            </a:xfrm>
          </p:grpSpPr>
          <p:sp>
            <p:nvSpPr>
              <p:cNvPr id="31" name="直线 26">
                <a:extLst>
                  <a:ext uri="{FF2B5EF4-FFF2-40B4-BE49-F238E27FC236}">
                    <a16:creationId xmlns:a16="http://schemas.microsoft.com/office/drawing/2014/main" id="{24DC3719-AE6E-4E24-89E7-78F620B2E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2" y="1112"/>
                <a:ext cx="3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直线 27">
                <a:extLst>
                  <a:ext uri="{FF2B5EF4-FFF2-40B4-BE49-F238E27FC236}">
                    <a16:creationId xmlns:a16="http://schemas.microsoft.com/office/drawing/2014/main" id="{1C9A4193-9098-4173-9E81-964A0A39C0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2" y="1006"/>
                <a:ext cx="1" cy="1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直线 28">
                <a:extLst>
                  <a:ext uri="{FF2B5EF4-FFF2-40B4-BE49-F238E27FC236}">
                    <a16:creationId xmlns:a16="http://schemas.microsoft.com/office/drawing/2014/main" id="{72B9E4CA-06F4-4DAF-8073-D0A829CC0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4" y="1006"/>
                <a:ext cx="1" cy="1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组合 29">
              <a:extLst>
                <a:ext uri="{FF2B5EF4-FFF2-40B4-BE49-F238E27FC236}">
                  <a16:creationId xmlns:a16="http://schemas.microsoft.com/office/drawing/2014/main" id="{A6486264-F097-4874-B766-79EFDAFFC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1" y="997"/>
              <a:ext cx="391" cy="111"/>
              <a:chOff x="3132" y="1006"/>
              <a:chExt cx="391" cy="111"/>
            </a:xfrm>
          </p:grpSpPr>
          <p:sp>
            <p:nvSpPr>
              <p:cNvPr id="28" name="直线 30">
                <a:extLst>
                  <a:ext uri="{FF2B5EF4-FFF2-40B4-BE49-F238E27FC236}">
                    <a16:creationId xmlns:a16="http://schemas.microsoft.com/office/drawing/2014/main" id="{6707629D-BA20-406D-B073-E9F089D26F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2" y="1112"/>
                <a:ext cx="38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直线 31">
                <a:extLst>
                  <a:ext uri="{FF2B5EF4-FFF2-40B4-BE49-F238E27FC236}">
                    <a16:creationId xmlns:a16="http://schemas.microsoft.com/office/drawing/2014/main" id="{183BDE61-7B1B-4C3A-8BFE-C5A6E914F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2" y="1006"/>
                <a:ext cx="1" cy="1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直线 32">
                <a:extLst>
                  <a:ext uri="{FF2B5EF4-FFF2-40B4-BE49-F238E27FC236}">
                    <a16:creationId xmlns:a16="http://schemas.microsoft.com/office/drawing/2014/main" id="{6C5E034C-CB51-4376-8A7F-5D383EE37E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4" y="1006"/>
                <a:ext cx="1" cy="11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399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8" grpId="0" build="p" autoUpdateAnimBg="0"/>
      <p:bldP spid="18" grpId="0" build="p" autoUpdateAnimBg="0"/>
      <p:bldP spid="2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443" y="0"/>
            <a:ext cx="7029782" cy="675249"/>
          </a:xfrm>
        </p:spPr>
        <p:txBody>
          <a:bodyPr/>
          <a:lstStyle/>
          <a:p>
            <a:r>
              <a:rPr lang="zh-CN" altLang="en-US" b="1" cap="none" dirty="0"/>
              <a:t>归并排序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ABF4B2-E19B-457C-9968-8ABEE5289967}"/>
              </a:ext>
            </a:extLst>
          </p:cNvPr>
          <p:cNvSpPr/>
          <p:nvPr/>
        </p:nvSpPr>
        <p:spPr>
          <a:xfrm>
            <a:off x="238524" y="-99737"/>
            <a:ext cx="10537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/>
              <a:t>实现细节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6E23BD-9550-4228-B35F-CCFEBD54E02C}"/>
              </a:ext>
            </a:extLst>
          </p:cNvPr>
          <p:cNvSpPr txBox="1"/>
          <p:nvPr/>
        </p:nvSpPr>
        <p:spPr>
          <a:xfrm>
            <a:off x="-22591" y="181957"/>
            <a:ext cx="6706286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Albertus MT Lt" pitchFamily="2" charset="0"/>
              </a:rPr>
              <a:t>A </a:t>
            </a:r>
            <a:r>
              <a:rPr lang="zh-CN" altLang="en-US" sz="1600" b="1" dirty="0">
                <a:latin typeface="Albertus MT Lt" pitchFamily="2" charset="0"/>
              </a:rPr>
              <a:t>实现数组合并函数</a:t>
            </a:r>
            <a:r>
              <a:rPr lang="en-US" altLang="zh-CN" sz="1600" b="1" dirty="0" err="1">
                <a:latin typeface="Albertus MT Lt" pitchFamily="2" charset="0"/>
              </a:rPr>
              <a:t>mergeArray</a:t>
            </a:r>
            <a:r>
              <a:rPr lang="zh-CN" altLang="en-US" sz="1600" b="1" dirty="0">
                <a:latin typeface="Albertus MT Lt" pitchFamily="2" charset="0"/>
              </a:rPr>
              <a:t>，输入：数组</a:t>
            </a:r>
            <a:r>
              <a:rPr lang="en-US" altLang="zh-CN" sz="1600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zh-CN" altLang="en-US" sz="1600" b="1" dirty="0">
                <a:latin typeface="Albertus MT Lt" pitchFamily="2" charset="0"/>
              </a:rPr>
              <a:t>、开始位置</a:t>
            </a:r>
            <a:r>
              <a:rPr lang="en-US" altLang="zh-CN" sz="1600" b="1" dirty="0" err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sz="1600" b="1" dirty="0">
                <a:latin typeface="Albertus MT Lt" pitchFamily="2" charset="0"/>
              </a:rPr>
              <a:t>（</a:t>
            </a:r>
            <a:r>
              <a:rPr lang="zh-CN" altLang="en-US" sz="1600" b="1" dirty="0">
                <a:solidFill>
                  <a:srgbClr val="7030A0"/>
                </a:solidFill>
                <a:latin typeface="Albertus MT Lt" pitchFamily="2" charset="0"/>
              </a:rPr>
              <a:t>左侧数组开始位置</a:t>
            </a:r>
            <a:r>
              <a:rPr lang="zh-CN" altLang="en-US" sz="1600" b="1" dirty="0">
                <a:latin typeface="Albertus MT Lt" pitchFamily="2" charset="0"/>
              </a:rPr>
              <a:t>）、中间位置</a:t>
            </a:r>
            <a:r>
              <a:rPr lang="en-US" altLang="zh-CN" sz="1600" b="1" dirty="0" err="1">
                <a:solidFill>
                  <a:srgbClr val="009900"/>
                </a:solidFill>
                <a:latin typeface="Albertus MT Lt" pitchFamily="2" charset="0"/>
              </a:rPr>
              <a:t>middlePosition</a:t>
            </a:r>
            <a:r>
              <a:rPr lang="zh-CN" altLang="en-US" sz="1600" b="1" dirty="0">
                <a:latin typeface="Albertus MT Lt" pitchFamily="2" charset="0"/>
              </a:rPr>
              <a:t>（</a:t>
            </a:r>
            <a:r>
              <a:rPr lang="zh-CN" altLang="en-US" sz="1600" b="1" dirty="0">
                <a:solidFill>
                  <a:srgbClr val="7030A0"/>
                </a:solidFill>
                <a:latin typeface="Albertus MT Lt" pitchFamily="2" charset="0"/>
              </a:rPr>
              <a:t>左侧数组结束位置</a:t>
            </a:r>
            <a:r>
              <a:rPr lang="zh-CN" altLang="en-US" sz="1600" b="1" dirty="0">
                <a:latin typeface="Albertus MT Lt" pitchFamily="2" charset="0"/>
              </a:rPr>
              <a:t>）、结束位置</a:t>
            </a:r>
            <a:r>
              <a:rPr lang="en-US" altLang="zh-CN" sz="1600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sz="1600" b="1" dirty="0">
                <a:latin typeface="Albertus MT Lt" pitchFamily="2" charset="0"/>
              </a:rPr>
              <a:t>（</a:t>
            </a:r>
            <a:r>
              <a:rPr lang="zh-CN" altLang="en-US" sz="1600" b="1" dirty="0">
                <a:solidFill>
                  <a:srgbClr val="7030A0"/>
                </a:solidFill>
                <a:latin typeface="Albertus MT Lt" pitchFamily="2" charset="0"/>
              </a:rPr>
              <a:t>右侧数组结束位置</a:t>
            </a:r>
            <a:r>
              <a:rPr lang="zh-CN" altLang="en-US" sz="1600" b="1" dirty="0">
                <a:latin typeface="Albertus MT Lt" pitchFamily="2" charset="0"/>
              </a:rPr>
              <a:t>）、临时数组</a:t>
            </a:r>
            <a:r>
              <a:rPr lang="en-US" altLang="zh-CN" sz="1600" b="1" dirty="0" err="1">
                <a:solidFill>
                  <a:srgbClr val="666699"/>
                </a:solidFill>
                <a:latin typeface="Albertus MT Lt" pitchFamily="2" charset="0"/>
              </a:rPr>
              <a:t>tempArray</a:t>
            </a:r>
            <a:r>
              <a:rPr lang="zh-CN" altLang="en-US" sz="1600" b="1" dirty="0">
                <a:latin typeface="Albertus MT Lt" pitchFamily="2" charset="0"/>
              </a:rPr>
              <a:t>（</a:t>
            </a:r>
            <a:r>
              <a:rPr lang="zh-CN" altLang="en-US" sz="1600" b="1" dirty="0">
                <a:solidFill>
                  <a:srgbClr val="7030A0"/>
                </a:solidFill>
                <a:latin typeface="Albertus MT Lt" pitchFamily="2" charset="0"/>
              </a:rPr>
              <a:t>暂存中间结果</a:t>
            </a:r>
            <a:r>
              <a:rPr lang="zh-CN" altLang="en-US" sz="1600" b="1" dirty="0">
                <a:latin typeface="Albertus MT Lt" pitchFamily="2" charset="0"/>
              </a:rPr>
              <a:t>），输出：无</a:t>
            </a:r>
          </a:p>
          <a:p>
            <a:r>
              <a:rPr lang="en-US" altLang="zh-CN" sz="1600" b="1" dirty="0">
                <a:latin typeface="Albertus MT Lt" pitchFamily="2" charset="0"/>
              </a:rPr>
              <a:t>1 </a:t>
            </a:r>
            <a:r>
              <a:rPr lang="zh-CN" altLang="en-US" sz="1600" b="1" dirty="0">
                <a:latin typeface="Albertus MT Lt" pitchFamily="2" charset="0"/>
              </a:rPr>
              <a:t>如果</a:t>
            </a:r>
            <a:r>
              <a:rPr lang="en-US" altLang="zh-CN" sz="1600" b="1" dirty="0" err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sz="1600" b="1" dirty="0">
                <a:latin typeface="Albertus MT Lt" pitchFamily="2" charset="0"/>
              </a:rPr>
              <a:t>大于</a:t>
            </a:r>
            <a:r>
              <a:rPr lang="en-US" altLang="zh-CN" sz="1600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sz="1600" b="1" dirty="0">
                <a:latin typeface="Albertus MT Lt" pitchFamily="2" charset="0"/>
              </a:rPr>
              <a:t>，则返回</a:t>
            </a:r>
          </a:p>
          <a:p>
            <a:r>
              <a:rPr lang="en-US" altLang="zh-CN" sz="1600" b="1" dirty="0">
                <a:latin typeface="Albertus MT Lt" pitchFamily="2" charset="0"/>
              </a:rPr>
              <a:t>2 </a:t>
            </a:r>
            <a:r>
              <a:rPr lang="zh-CN" altLang="en-US" sz="1600" b="1" dirty="0">
                <a:latin typeface="Albertus MT Lt" pitchFamily="2" charset="0"/>
              </a:rPr>
              <a:t>初始化左侧数组开始遍历位置</a:t>
            </a:r>
            <a:r>
              <a:rPr lang="en-US" altLang="zh-CN" sz="1600" b="1" dirty="0" err="1">
                <a:solidFill>
                  <a:srgbClr val="FF3300"/>
                </a:solidFill>
                <a:latin typeface="Albertus MT Lt" pitchFamily="2" charset="0"/>
              </a:rPr>
              <a:t>leftStart</a:t>
            </a:r>
            <a:r>
              <a:rPr lang="zh-CN" altLang="en-US" sz="1600" b="1" dirty="0">
                <a:latin typeface="Albertus MT Lt" pitchFamily="2" charset="0"/>
              </a:rPr>
              <a:t>为</a:t>
            </a:r>
            <a:r>
              <a:rPr lang="en-US" altLang="zh-CN" sz="1600" b="1" dirty="0" err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sz="1600" b="1" dirty="0">
                <a:latin typeface="Albertus MT Lt" pitchFamily="2" charset="0"/>
              </a:rPr>
              <a:t>，初始化右侧数组开始遍历位置</a:t>
            </a:r>
            <a:r>
              <a:rPr lang="en-US" altLang="zh-CN" sz="1600" b="1" dirty="0" err="1">
                <a:solidFill>
                  <a:srgbClr val="0066CC"/>
                </a:solidFill>
                <a:latin typeface="Albertus MT Lt" pitchFamily="2" charset="0"/>
              </a:rPr>
              <a:t>rightStart</a:t>
            </a:r>
            <a:r>
              <a:rPr lang="zh-CN" altLang="en-US" sz="1600" b="1" dirty="0">
                <a:latin typeface="Albertus MT Lt" pitchFamily="2" charset="0"/>
              </a:rPr>
              <a:t>为</a:t>
            </a:r>
            <a:r>
              <a:rPr lang="en-US" altLang="zh-CN" sz="1600" b="1" dirty="0" err="1">
                <a:solidFill>
                  <a:srgbClr val="009900"/>
                </a:solidFill>
                <a:latin typeface="Albertus MT Lt" pitchFamily="2" charset="0"/>
              </a:rPr>
              <a:t>middlePosition</a:t>
            </a:r>
            <a:r>
              <a:rPr lang="en-US" altLang="zh-CN" sz="1600" b="1" dirty="0">
                <a:latin typeface="Albertus MT Lt" pitchFamily="2" charset="0"/>
              </a:rPr>
              <a:t> + 1</a:t>
            </a:r>
            <a:r>
              <a:rPr lang="zh-CN" altLang="en-US" sz="1600" b="1" dirty="0">
                <a:latin typeface="Albertus MT Lt" pitchFamily="2" charset="0"/>
              </a:rPr>
              <a:t>，初始化合并的元素个数</a:t>
            </a:r>
            <a:r>
              <a:rPr lang="en-US" altLang="zh-CN" sz="1600" b="1" dirty="0" err="1">
                <a:solidFill>
                  <a:srgbClr val="FFC000"/>
                </a:solidFill>
                <a:latin typeface="Albertus MT Lt" pitchFamily="2" charset="0"/>
              </a:rPr>
              <a:t>mergeAmount</a:t>
            </a:r>
            <a:r>
              <a:rPr lang="zh-CN" altLang="en-US" sz="1600" b="1" dirty="0">
                <a:latin typeface="Albertus MT Lt" pitchFamily="2" charset="0"/>
              </a:rPr>
              <a:t>为</a:t>
            </a:r>
            <a:r>
              <a:rPr lang="en-US" altLang="zh-CN" sz="1600" b="1" dirty="0">
                <a:latin typeface="Albertus MT Lt" pitchFamily="2" charset="0"/>
              </a:rPr>
              <a:t>0</a:t>
            </a:r>
            <a:r>
              <a:rPr lang="zh-CN" altLang="en-US" sz="1600" b="1" dirty="0">
                <a:latin typeface="Albertus MT Lt" pitchFamily="2" charset="0"/>
              </a:rPr>
              <a:t>，初始化遍历次数</a:t>
            </a:r>
            <a:r>
              <a:rPr lang="en-US" altLang="zh-CN" b="1" dirty="0" err="1">
                <a:solidFill>
                  <a:srgbClr val="FF0000"/>
                </a:solidFill>
                <a:latin typeface="Albertus MT Lt" pitchFamily="2" charset="0"/>
              </a:rPr>
              <a:t>i</a:t>
            </a:r>
            <a:r>
              <a:rPr lang="zh-CN" altLang="en-US" sz="1600" b="1" dirty="0">
                <a:latin typeface="Albertus MT Lt" pitchFamily="2" charset="0"/>
              </a:rPr>
              <a:t>为</a:t>
            </a:r>
            <a:r>
              <a:rPr lang="en-US" altLang="zh-CN" sz="1600" b="1" dirty="0">
                <a:latin typeface="Albertus MT Lt" pitchFamily="2" charset="0"/>
              </a:rPr>
              <a:t>0</a:t>
            </a:r>
          </a:p>
          <a:p>
            <a:r>
              <a:rPr lang="en-US" altLang="zh-CN" sz="1600" b="1" dirty="0">
                <a:latin typeface="Albertus MT Lt" pitchFamily="2" charset="0"/>
              </a:rPr>
              <a:t>3 </a:t>
            </a:r>
            <a:r>
              <a:rPr lang="zh-CN" altLang="en-US" sz="1600" b="1" dirty="0">
                <a:latin typeface="Albertus MT Lt" pitchFamily="2" charset="0"/>
              </a:rPr>
              <a:t>当</a:t>
            </a:r>
            <a:r>
              <a:rPr lang="en-US" altLang="zh-CN" sz="1600" b="1" dirty="0" err="1">
                <a:solidFill>
                  <a:srgbClr val="FF3300"/>
                </a:solidFill>
                <a:latin typeface="Albertus MT Lt" pitchFamily="2" charset="0"/>
              </a:rPr>
              <a:t>leftStart</a:t>
            </a:r>
            <a:r>
              <a:rPr lang="zh-CN" altLang="en-US" sz="1600" b="1" dirty="0">
                <a:latin typeface="Albertus MT Lt" pitchFamily="2" charset="0"/>
              </a:rPr>
              <a:t>小于等于</a:t>
            </a:r>
            <a:r>
              <a:rPr lang="en-US" altLang="zh-CN" sz="1600" b="1" dirty="0" err="1">
                <a:solidFill>
                  <a:srgbClr val="009900"/>
                </a:solidFill>
                <a:latin typeface="Albertus MT Lt" pitchFamily="2" charset="0"/>
              </a:rPr>
              <a:t>middlePosition</a:t>
            </a:r>
            <a:r>
              <a:rPr lang="zh-CN" altLang="en-US" sz="1600" b="1" dirty="0">
                <a:latin typeface="Albertus MT Lt" pitchFamily="2" charset="0"/>
              </a:rPr>
              <a:t>，并且，</a:t>
            </a:r>
            <a:r>
              <a:rPr lang="en-US" altLang="zh-CN" sz="1600" b="1" dirty="0" err="1">
                <a:solidFill>
                  <a:srgbClr val="0066CC"/>
                </a:solidFill>
                <a:latin typeface="Albertus MT Lt" pitchFamily="2" charset="0"/>
              </a:rPr>
              <a:t>rightStart</a:t>
            </a:r>
            <a:r>
              <a:rPr lang="zh-CN" altLang="en-US" sz="1600" b="1" dirty="0">
                <a:latin typeface="Albertus MT Lt" pitchFamily="2" charset="0"/>
              </a:rPr>
              <a:t>小于等于</a:t>
            </a:r>
            <a:r>
              <a:rPr lang="en-US" altLang="zh-CN" sz="1600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sz="1600" b="1" dirty="0">
                <a:latin typeface="Albertus MT Lt" pitchFamily="2" charset="0"/>
              </a:rPr>
              <a:t>时，循环执行如下操作</a:t>
            </a:r>
          </a:p>
          <a:p>
            <a:r>
              <a:rPr lang="zh-CN" altLang="en-US" sz="1600" b="1" dirty="0">
                <a:latin typeface="Albertus MT Lt" pitchFamily="2" charset="0"/>
              </a:rPr>
              <a:t>  </a:t>
            </a:r>
            <a:r>
              <a:rPr lang="en-US" altLang="zh-CN" sz="1600" b="1" dirty="0">
                <a:latin typeface="Albertus MT Lt" pitchFamily="2" charset="0"/>
              </a:rPr>
              <a:t>3.1 </a:t>
            </a:r>
            <a:r>
              <a:rPr lang="zh-CN" altLang="en-US" sz="1600" b="1" dirty="0">
                <a:latin typeface="Albertus MT Lt" pitchFamily="2" charset="0"/>
              </a:rPr>
              <a:t>判断</a:t>
            </a:r>
            <a:r>
              <a:rPr lang="en-US" altLang="zh-CN" sz="1600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sz="1600" b="1" dirty="0">
                <a:latin typeface="Albertus MT Lt" pitchFamily="2" charset="0"/>
              </a:rPr>
              <a:t>[</a:t>
            </a:r>
            <a:r>
              <a:rPr lang="en-US" altLang="zh-CN" sz="1600" b="1" dirty="0" err="1">
                <a:solidFill>
                  <a:srgbClr val="FF3300"/>
                </a:solidFill>
                <a:latin typeface="Albertus MT Lt" pitchFamily="2" charset="0"/>
              </a:rPr>
              <a:t>leftStart</a:t>
            </a:r>
            <a:r>
              <a:rPr lang="en-US" altLang="zh-CN" sz="1600" b="1" dirty="0">
                <a:latin typeface="Albertus MT Lt" pitchFamily="2" charset="0"/>
              </a:rPr>
              <a:t>]</a:t>
            </a:r>
            <a:r>
              <a:rPr lang="zh-CN" altLang="en-US" sz="1600" b="1" dirty="0">
                <a:latin typeface="Albertus MT Lt" pitchFamily="2" charset="0"/>
              </a:rPr>
              <a:t>是否小于等于</a:t>
            </a:r>
            <a:r>
              <a:rPr lang="en-US" altLang="zh-CN" sz="1600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sz="1600" b="1" dirty="0">
                <a:latin typeface="Albertus MT Lt" pitchFamily="2" charset="0"/>
              </a:rPr>
              <a:t>[</a:t>
            </a:r>
            <a:r>
              <a:rPr lang="en-US" altLang="zh-CN" sz="1600" b="1" dirty="0" err="1">
                <a:solidFill>
                  <a:srgbClr val="0066CC"/>
                </a:solidFill>
                <a:latin typeface="Albertus MT Lt" pitchFamily="2" charset="0"/>
              </a:rPr>
              <a:t>rightStart</a:t>
            </a:r>
            <a:r>
              <a:rPr lang="en-US" altLang="zh-CN" sz="1600" b="1" dirty="0">
                <a:latin typeface="Albertus MT Lt" pitchFamily="2" charset="0"/>
              </a:rPr>
              <a:t>]</a:t>
            </a:r>
            <a:r>
              <a:rPr lang="zh-CN" altLang="en-US" sz="1600" b="1" dirty="0">
                <a:latin typeface="Albertus MT Lt" pitchFamily="2" charset="0"/>
              </a:rPr>
              <a:t>（</a:t>
            </a:r>
            <a:r>
              <a:rPr lang="zh-CN" altLang="en-US" sz="1600" b="1" dirty="0">
                <a:solidFill>
                  <a:srgbClr val="7030A0"/>
                </a:solidFill>
                <a:latin typeface="Albertus MT Lt" pitchFamily="2" charset="0"/>
              </a:rPr>
              <a:t>左右侧数组，各自已经有序，按序各取一个元素进行比较，看谁小，谁小把谁放临时数组</a:t>
            </a:r>
            <a:r>
              <a:rPr lang="zh-CN" altLang="en-US" sz="1600" b="1" dirty="0">
                <a:latin typeface="Albertus MT Lt" pitchFamily="2" charset="0"/>
              </a:rPr>
              <a:t>）</a:t>
            </a:r>
          </a:p>
          <a:p>
            <a:r>
              <a:rPr lang="zh-CN" altLang="en-US" sz="1600" b="1" dirty="0">
                <a:latin typeface="Albertus MT Lt" pitchFamily="2" charset="0"/>
              </a:rPr>
              <a:t>    </a:t>
            </a:r>
            <a:r>
              <a:rPr lang="en-US" altLang="zh-CN" sz="1600" b="1" dirty="0">
                <a:latin typeface="Albertus MT Lt" pitchFamily="2" charset="0"/>
              </a:rPr>
              <a:t>3.1.1 </a:t>
            </a:r>
            <a:r>
              <a:rPr lang="zh-CN" altLang="en-US" sz="1600" b="1" dirty="0">
                <a:latin typeface="Albertus MT Lt" pitchFamily="2" charset="0"/>
              </a:rPr>
              <a:t>是的话，</a:t>
            </a:r>
            <a:r>
              <a:rPr lang="en-US" altLang="zh-CN" sz="1600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sz="1600" b="1" dirty="0">
                <a:latin typeface="Albertus MT Lt" pitchFamily="2" charset="0"/>
              </a:rPr>
              <a:t>[</a:t>
            </a:r>
            <a:r>
              <a:rPr lang="en-US" altLang="zh-CN" sz="1600" b="1" dirty="0" err="1">
                <a:solidFill>
                  <a:srgbClr val="FF3300"/>
                </a:solidFill>
                <a:latin typeface="Albertus MT Lt" pitchFamily="2" charset="0"/>
              </a:rPr>
              <a:t>leftStart</a:t>
            </a:r>
            <a:r>
              <a:rPr lang="en-US" altLang="zh-CN" sz="1600" b="1" dirty="0">
                <a:latin typeface="Albertus MT Lt" pitchFamily="2" charset="0"/>
              </a:rPr>
              <a:t>]</a:t>
            </a:r>
            <a:r>
              <a:rPr lang="zh-CN" altLang="en-US" sz="1600" b="1" dirty="0">
                <a:latin typeface="Albertus MT Lt" pitchFamily="2" charset="0"/>
              </a:rPr>
              <a:t>赋值给</a:t>
            </a:r>
            <a:r>
              <a:rPr lang="en-US" altLang="zh-CN" sz="1600" b="1" dirty="0" err="1">
                <a:solidFill>
                  <a:srgbClr val="666699"/>
                </a:solidFill>
                <a:latin typeface="Albertus MT Lt" pitchFamily="2" charset="0"/>
              </a:rPr>
              <a:t>tempArray</a:t>
            </a:r>
            <a:r>
              <a:rPr lang="en-US" altLang="zh-CN" sz="1600" b="1" dirty="0">
                <a:latin typeface="Albertus MT Lt" pitchFamily="2" charset="0"/>
              </a:rPr>
              <a:t>[</a:t>
            </a:r>
            <a:r>
              <a:rPr lang="en-US" altLang="zh-CN" sz="1600" b="1" dirty="0" err="1">
                <a:solidFill>
                  <a:srgbClr val="FFC000"/>
                </a:solidFill>
                <a:latin typeface="Albertus MT Lt" pitchFamily="2" charset="0"/>
              </a:rPr>
              <a:t>mergeAmount</a:t>
            </a:r>
            <a:r>
              <a:rPr lang="en-US" altLang="zh-CN" sz="1600" b="1" dirty="0">
                <a:latin typeface="Albertus MT Lt" pitchFamily="2" charset="0"/>
              </a:rPr>
              <a:t>]</a:t>
            </a:r>
            <a:r>
              <a:rPr lang="zh-CN" altLang="en-US" sz="1600" b="1" dirty="0">
                <a:latin typeface="Albertus MT Lt" pitchFamily="2" charset="0"/>
              </a:rPr>
              <a:t>，</a:t>
            </a:r>
            <a:r>
              <a:rPr lang="en-US" altLang="zh-CN" sz="1600" b="1" dirty="0" err="1">
                <a:solidFill>
                  <a:srgbClr val="FFC000"/>
                </a:solidFill>
                <a:latin typeface="Albertus MT Lt" pitchFamily="2" charset="0"/>
              </a:rPr>
              <a:t>mergeAmount</a:t>
            </a:r>
            <a:r>
              <a:rPr lang="en-US" altLang="zh-CN" sz="1600" b="1" dirty="0">
                <a:latin typeface="Albertus MT Lt" pitchFamily="2" charset="0"/>
              </a:rPr>
              <a:t>++</a:t>
            </a:r>
            <a:r>
              <a:rPr lang="zh-CN" altLang="en-US" sz="1600" b="1" dirty="0">
                <a:latin typeface="Albertus MT Lt" pitchFamily="2" charset="0"/>
              </a:rPr>
              <a:t>，</a:t>
            </a:r>
            <a:r>
              <a:rPr lang="en-US" altLang="zh-CN" sz="1600" b="1" dirty="0" err="1">
                <a:solidFill>
                  <a:srgbClr val="FF3300"/>
                </a:solidFill>
                <a:latin typeface="Albertus MT Lt" pitchFamily="2" charset="0"/>
              </a:rPr>
              <a:t>leftStart</a:t>
            </a:r>
            <a:r>
              <a:rPr lang="en-US" altLang="zh-CN" sz="1600" b="1" dirty="0">
                <a:latin typeface="Albertus MT Lt" pitchFamily="2" charset="0"/>
              </a:rPr>
              <a:t>++</a:t>
            </a:r>
          </a:p>
          <a:p>
            <a:r>
              <a:rPr lang="en-US" altLang="zh-CN" sz="1600" b="1" dirty="0">
                <a:latin typeface="Albertus MT Lt" pitchFamily="2" charset="0"/>
              </a:rPr>
              <a:t>    3.1.2 </a:t>
            </a:r>
            <a:r>
              <a:rPr lang="zh-CN" altLang="en-US" sz="1600" b="1" dirty="0">
                <a:latin typeface="Albertus MT Lt" pitchFamily="2" charset="0"/>
              </a:rPr>
              <a:t>否的话，</a:t>
            </a:r>
            <a:r>
              <a:rPr lang="en-US" altLang="zh-CN" sz="1600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sz="1600" b="1" dirty="0">
                <a:latin typeface="Albertus MT Lt" pitchFamily="2" charset="0"/>
              </a:rPr>
              <a:t>[</a:t>
            </a:r>
            <a:r>
              <a:rPr lang="en-US" altLang="zh-CN" sz="1600" b="1" dirty="0" err="1">
                <a:solidFill>
                  <a:srgbClr val="0066CC"/>
                </a:solidFill>
                <a:latin typeface="Albertus MT Lt" pitchFamily="2" charset="0"/>
              </a:rPr>
              <a:t>rightStart</a:t>
            </a:r>
            <a:r>
              <a:rPr lang="en-US" altLang="zh-CN" sz="1600" b="1" dirty="0">
                <a:latin typeface="Albertus MT Lt" pitchFamily="2" charset="0"/>
              </a:rPr>
              <a:t>]</a:t>
            </a:r>
            <a:r>
              <a:rPr lang="zh-CN" altLang="en-US" sz="1600" b="1" dirty="0">
                <a:latin typeface="Albertus MT Lt" pitchFamily="2" charset="0"/>
              </a:rPr>
              <a:t>赋值给</a:t>
            </a:r>
            <a:r>
              <a:rPr lang="en-US" altLang="zh-CN" sz="1600" b="1" dirty="0" err="1">
                <a:solidFill>
                  <a:srgbClr val="666699"/>
                </a:solidFill>
                <a:latin typeface="Albertus MT Lt" pitchFamily="2" charset="0"/>
              </a:rPr>
              <a:t>tempArray</a:t>
            </a:r>
            <a:r>
              <a:rPr lang="en-US" altLang="zh-CN" sz="1600" b="1" dirty="0">
                <a:latin typeface="Albertus MT Lt" pitchFamily="2" charset="0"/>
              </a:rPr>
              <a:t>[</a:t>
            </a:r>
            <a:r>
              <a:rPr lang="en-US" altLang="zh-CN" sz="1600" b="1" dirty="0" err="1">
                <a:solidFill>
                  <a:srgbClr val="FFC000"/>
                </a:solidFill>
                <a:latin typeface="Albertus MT Lt" pitchFamily="2" charset="0"/>
              </a:rPr>
              <a:t>mergeAmount</a:t>
            </a:r>
            <a:r>
              <a:rPr lang="en-US" altLang="zh-CN" sz="1600" b="1" dirty="0">
                <a:latin typeface="Albertus MT Lt" pitchFamily="2" charset="0"/>
              </a:rPr>
              <a:t>]</a:t>
            </a:r>
            <a:r>
              <a:rPr lang="zh-CN" altLang="en-US" sz="1600" b="1" dirty="0">
                <a:latin typeface="Albertus MT Lt" pitchFamily="2" charset="0"/>
              </a:rPr>
              <a:t>，</a:t>
            </a:r>
            <a:r>
              <a:rPr lang="en-US" altLang="zh-CN" sz="1600" b="1" dirty="0" err="1">
                <a:solidFill>
                  <a:srgbClr val="FFC000"/>
                </a:solidFill>
                <a:latin typeface="Albertus MT Lt" pitchFamily="2" charset="0"/>
              </a:rPr>
              <a:t>mergeAmount</a:t>
            </a:r>
            <a:r>
              <a:rPr lang="en-US" altLang="zh-CN" sz="1600" b="1" dirty="0">
                <a:latin typeface="Albertus MT Lt" pitchFamily="2" charset="0"/>
              </a:rPr>
              <a:t>++</a:t>
            </a:r>
            <a:r>
              <a:rPr lang="zh-CN" altLang="en-US" sz="1600" b="1" dirty="0">
                <a:latin typeface="Albertus MT Lt" pitchFamily="2" charset="0"/>
              </a:rPr>
              <a:t>，</a:t>
            </a:r>
            <a:r>
              <a:rPr lang="en-US" altLang="zh-CN" sz="1600" b="1" dirty="0" err="1">
                <a:solidFill>
                  <a:srgbClr val="0066CC"/>
                </a:solidFill>
                <a:latin typeface="Albertus MT Lt" pitchFamily="2" charset="0"/>
              </a:rPr>
              <a:t>rightStart</a:t>
            </a:r>
            <a:r>
              <a:rPr lang="en-US" altLang="zh-CN" sz="1600" b="1" dirty="0">
                <a:latin typeface="Albertus MT Lt" pitchFamily="2" charset="0"/>
              </a:rPr>
              <a:t>++</a:t>
            </a:r>
          </a:p>
          <a:p>
            <a:r>
              <a:rPr lang="en-US" altLang="zh-CN" sz="1600" b="1" dirty="0">
                <a:latin typeface="Albertus MT Lt" pitchFamily="2" charset="0"/>
              </a:rPr>
              <a:t>4 </a:t>
            </a:r>
            <a:r>
              <a:rPr lang="zh-CN" altLang="en-US" sz="1600" b="1" dirty="0">
                <a:latin typeface="Albertus MT Lt" pitchFamily="2" charset="0"/>
              </a:rPr>
              <a:t>当</a:t>
            </a:r>
            <a:r>
              <a:rPr lang="en-US" altLang="zh-CN" sz="1600" b="1" dirty="0" err="1">
                <a:solidFill>
                  <a:srgbClr val="FF3300"/>
                </a:solidFill>
                <a:latin typeface="Albertus MT Lt" pitchFamily="2" charset="0"/>
              </a:rPr>
              <a:t>leftStart</a:t>
            </a:r>
            <a:r>
              <a:rPr lang="zh-CN" altLang="en-US" sz="1600" b="1" dirty="0">
                <a:latin typeface="Albertus MT Lt" pitchFamily="2" charset="0"/>
              </a:rPr>
              <a:t>小于等于</a:t>
            </a:r>
            <a:r>
              <a:rPr lang="en-US" altLang="zh-CN" sz="1600" b="1" dirty="0" err="1">
                <a:solidFill>
                  <a:srgbClr val="009900"/>
                </a:solidFill>
                <a:latin typeface="Albertus MT Lt" pitchFamily="2" charset="0"/>
              </a:rPr>
              <a:t>middlePosition</a:t>
            </a:r>
            <a:r>
              <a:rPr lang="zh-CN" altLang="en-US" sz="1600" b="1" dirty="0">
                <a:latin typeface="Albertus MT Lt" pitchFamily="2" charset="0"/>
              </a:rPr>
              <a:t>时（</a:t>
            </a:r>
            <a:r>
              <a:rPr lang="zh-CN" altLang="en-US" sz="1600" b="1" dirty="0">
                <a:solidFill>
                  <a:srgbClr val="7030A0"/>
                </a:solidFill>
                <a:latin typeface="Albertus MT Lt" pitchFamily="2" charset="0"/>
              </a:rPr>
              <a:t>针对右侧数组所有元素已存入临时数组，左侧数组有剩余元素的情况</a:t>
            </a:r>
            <a:r>
              <a:rPr lang="zh-CN" altLang="en-US" sz="1600" b="1" dirty="0">
                <a:latin typeface="Albertus MT Lt" pitchFamily="2" charset="0"/>
              </a:rPr>
              <a:t>），循环执行如下操作</a:t>
            </a:r>
          </a:p>
          <a:p>
            <a:r>
              <a:rPr lang="zh-CN" altLang="en-US" sz="1600" b="1" dirty="0">
                <a:latin typeface="Albertus MT Lt" pitchFamily="2" charset="0"/>
              </a:rPr>
              <a:t>  </a:t>
            </a:r>
            <a:r>
              <a:rPr lang="en-US" altLang="zh-CN" sz="1600" b="1" dirty="0">
                <a:latin typeface="Albertus MT Lt" pitchFamily="2" charset="0"/>
              </a:rPr>
              <a:t>4.1 </a:t>
            </a:r>
            <a:r>
              <a:rPr lang="en-US" altLang="zh-CN" sz="1600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sz="1600" b="1" dirty="0">
                <a:latin typeface="Albertus MT Lt" pitchFamily="2" charset="0"/>
              </a:rPr>
              <a:t>[</a:t>
            </a:r>
            <a:r>
              <a:rPr lang="en-US" altLang="zh-CN" sz="1600" b="1" dirty="0" err="1">
                <a:solidFill>
                  <a:srgbClr val="FF3300"/>
                </a:solidFill>
                <a:latin typeface="Albertus MT Lt" pitchFamily="2" charset="0"/>
              </a:rPr>
              <a:t>leftStart</a:t>
            </a:r>
            <a:r>
              <a:rPr lang="en-US" altLang="zh-CN" sz="1600" b="1" dirty="0">
                <a:latin typeface="Albertus MT Lt" pitchFamily="2" charset="0"/>
              </a:rPr>
              <a:t>]</a:t>
            </a:r>
            <a:r>
              <a:rPr lang="zh-CN" altLang="en-US" sz="1600" b="1" dirty="0">
                <a:latin typeface="Albertus MT Lt" pitchFamily="2" charset="0"/>
              </a:rPr>
              <a:t>赋值给</a:t>
            </a:r>
            <a:r>
              <a:rPr lang="en-US" altLang="zh-CN" sz="1600" b="1" dirty="0" err="1">
                <a:solidFill>
                  <a:srgbClr val="666699"/>
                </a:solidFill>
                <a:latin typeface="Albertus MT Lt" pitchFamily="2" charset="0"/>
              </a:rPr>
              <a:t>tempArray</a:t>
            </a:r>
            <a:r>
              <a:rPr lang="en-US" altLang="zh-CN" sz="1600" b="1" dirty="0">
                <a:latin typeface="Albertus MT Lt" pitchFamily="2" charset="0"/>
              </a:rPr>
              <a:t>[</a:t>
            </a:r>
            <a:r>
              <a:rPr lang="en-US" altLang="zh-CN" sz="1600" b="1" dirty="0" err="1">
                <a:solidFill>
                  <a:srgbClr val="FFC000"/>
                </a:solidFill>
                <a:latin typeface="Albertus MT Lt" pitchFamily="2" charset="0"/>
              </a:rPr>
              <a:t>mergeAmount</a:t>
            </a:r>
            <a:r>
              <a:rPr lang="en-US" altLang="zh-CN" sz="1600" b="1" dirty="0">
                <a:latin typeface="Albertus MT Lt" pitchFamily="2" charset="0"/>
              </a:rPr>
              <a:t>]</a:t>
            </a:r>
            <a:r>
              <a:rPr lang="zh-CN" altLang="en-US" sz="1600" b="1" dirty="0">
                <a:latin typeface="Albertus MT Lt" pitchFamily="2" charset="0"/>
              </a:rPr>
              <a:t>，</a:t>
            </a:r>
            <a:r>
              <a:rPr lang="en-US" altLang="zh-CN" sz="1600" b="1" dirty="0" err="1">
                <a:solidFill>
                  <a:srgbClr val="FFC000"/>
                </a:solidFill>
                <a:latin typeface="Albertus MT Lt" pitchFamily="2" charset="0"/>
              </a:rPr>
              <a:t>mergeAmount</a:t>
            </a:r>
            <a:r>
              <a:rPr lang="en-US" altLang="zh-CN" sz="1600" b="1" dirty="0">
                <a:latin typeface="Albertus MT Lt" pitchFamily="2" charset="0"/>
              </a:rPr>
              <a:t>++</a:t>
            </a:r>
            <a:r>
              <a:rPr lang="zh-CN" altLang="en-US" sz="1600" b="1" dirty="0">
                <a:latin typeface="Albertus MT Lt" pitchFamily="2" charset="0"/>
              </a:rPr>
              <a:t>，</a:t>
            </a:r>
            <a:r>
              <a:rPr lang="en-US" altLang="zh-CN" sz="1600" b="1" dirty="0" err="1">
                <a:solidFill>
                  <a:srgbClr val="FF3300"/>
                </a:solidFill>
                <a:latin typeface="Albertus MT Lt" pitchFamily="2" charset="0"/>
              </a:rPr>
              <a:t>leftStart</a:t>
            </a:r>
            <a:r>
              <a:rPr lang="en-US" altLang="zh-CN" sz="1600" b="1" dirty="0">
                <a:latin typeface="Albertus MT Lt" pitchFamily="2" charset="0"/>
              </a:rPr>
              <a:t>++</a:t>
            </a:r>
          </a:p>
          <a:p>
            <a:r>
              <a:rPr lang="en-US" altLang="zh-CN" sz="1600" b="1" dirty="0">
                <a:latin typeface="Albertus MT Lt" pitchFamily="2" charset="0"/>
              </a:rPr>
              <a:t>5 </a:t>
            </a:r>
            <a:r>
              <a:rPr lang="zh-CN" altLang="en-US" sz="1600" b="1" dirty="0">
                <a:latin typeface="Albertus MT Lt" pitchFamily="2" charset="0"/>
              </a:rPr>
              <a:t>当</a:t>
            </a:r>
            <a:r>
              <a:rPr lang="en-US" altLang="zh-CN" sz="1600" b="1" dirty="0" err="1">
                <a:solidFill>
                  <a:srgbClr val="0066CC"/>
                </a:solidFill>
                <a:latin typeface="Albertus MT Lt" pitchFamily="2" charset="0"/>
              </a:rPr>
              <a:t>rightStart</a:t>
            </a:r>
            <a:r>
              <a:rPr lang="zh-CN" altLang="en-US" sz="1600" b="1" dirty="0">
                <a:latin typeface="Albertus MT Lt" pitchFamily="2" charset="0"/>
              </a:rPr>
              <a:t>小于等于</a:t>
            </a:r>
            <a:r>
              <a:rPr lang="en-US" altLang="zh-CN" sz="1600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sz="1600" b="1" dirty="0">
                <a:latin typeface="Albertus MT Lt" pitchFamily="2" charset="0"/>
              </a:rPr>
              <a:t>时（</a:t>
            </a:r>
            <a:r>
              <a:rPr lang="zh-CN" altLang="en-US" sz="1600" b="1" dirty="0">
                <a:solidFill>
                  <a:srgbClr val="7030A0"/>
                </a:solidFill>
                <a:latin typeface="Albertus MT Lt" pitchFamily="2" charset="0"/>
              </a:rPr>
              <a:t>针对左侧数组所有元素已存入临时数组，右侧数组有剩余元素的情况</a:t>
            </a:r>
            <a:r>
              <a:rPr lang="zh-CN" altLang="en-US" sz="1600" b="1" dirty="0">
                <a:latin typeface="Albertus MT Lt" pitchFamily="2" charset="0"/>
              </a:rPr>
              <a:t>），循环执行如下操作</a:t>
            </a:r>
          </a:p>
          <a:p>
            <a:r>
              <a:rPr lang="zh-CN" altLang="en-US" sz="1600" b="1" dirty="0">
                <a:latin typeface="Albertus MT Lt" pitchFamily="2" charset="0"/>
              </a:rPr>
              <a:t>  </a:t>
            </a:r>
            <a:r>
              <a:rPr lang="en-US" altLang="zh-CN" sz="1600" b="1" dirty="0">
                <a:latin typeface="Albertus MT Lt" pitchFamily="2" charset="0"/>
              </a:rPr>
              <a:t>5.1 </a:t>
            </a:r>
            <a:r>
              <a:rPr lang="en-US" altLang="zh-CN" sz="1600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sz="1600" b="1" dirty="0">
                <a:latin typeface="Albertus MT Lt" pitchFamily="2" charset="0"/>
              </a:rPr>
              <a:t>[</a:t>
            </a:r>
            <a:r>
              <a:rPr lang="en-US" altLang="zh-CN" sz="1600" b="1" dirty="0" err="1">
                <a:solidFill>
                  <a:srgbClr val="0066CC"/>
                </a:solidFill>
                <a:latin typeface="Albertus MT Lt" pitchFamily="2" charset="0"/>
              </a:rPr>
              <a:t>rightStart</a:t>
            </a:r>
            <a:r>
              <a:rPr lang="en-US" altLang="zh-CN" sz="1600" b="1" dirty="0">
                <a:latin typeface="Albertus MT Lt" pitchFamily="2" charset="0"/>
              </a:rPr>
              <a:t>]</a:t>
            </a:r>
            <a:r>
              <a:rPr lang="zh-CN" altLang="en-US" sz="1600" b="1" dirty="0">
                <a:latin typeface="Albertus MT Lt" pitchFamily="2" charset="0"/>
              </a:rPr>
              <a:t>赋值给</a:t>
            </a:r>
            <a:r>
              <a:rPr lang="en-US" altLang="zh-CN" sz="1600" b="1" dirty="0" err="1">
                <a:solidFill>
                  <a:srgbClr val="666699"/>
                </a:solidFill>
                <a:latin typeface="Albertus MT Lt" pitchFamily="2" charset="0"/>
              </a:rPr>
              <a:t>tempArray</a:t>
            </a:r>
            <a:r>
              <a:rPr lang="en-US" altLang="zh-CN" sz="1600" b="1" dirty="0">
                <a:latin typeface="Albertus MT Lt" pitchFamily="2" charset="0"/>
              </a:rPr>
              <a:t>[</a:t>
            </a:r>
            <a:r>
              <a:rPr lang="en-US" altLang="zh-CN" sz="1600" b="1" dirty="0" err="1">
                <a:solidFill>
                  <a:srgbClr val="FFC000"/>
                </a:solidFill>
                <a:latin typeface="Albertus MT Lt" pitchFamily="2" charset="0"/>
              </a:rPr>
              <a:t>mergeAmount</a:t>
            </a:r>
            <a:r>
              <a:rPr lang="en-US" altLang="zh-CN" sz="1600" b="1" dirty="0">
                <a:latin typeface="Albertus MT Lt" pitchFamily="2" charset="0"/>
              </a:rPr>
              <a:t>]</a:t>
            </a:r>
            <a:r>
              <a:rPr lang="zh-CN" altLang="en-US" sz="1600" b="1" dirty="0">
                <a:latin typeface="Albertus MT Lt" pitchFamily="2" charset="0"/>
              </a:rPr>
              <a:t>，</a:t>
            </a:r>
            <a:r>
              <a:rPr lang="en-US" altLang="zh-CN" sz="1600" b="1" dirty="0" err="1">
                <a:solidFill>
                  <a:srgbClr val="FFC000"/>
                </a:solidFill>
                <a:latin typeface="Albertus MT Lt" pitchFamily="2" charset="0"/>
              </a:rPr>
              <a:t>mergeAmount</a:t>
            </a:r>
            <a:r>
              <a:rPr lang="en-US" altLang="zh-CN" sz="1600" b="1" dirty="0">
                <a:latin typeface="Albertus MT Lt" pitchFamily="2" charset="0"/>
              </a:rPr>
              <a:t>++</a:t>
            </a:r>
            <a:r>
              <a:rPr lang="zh-CN" altLang="en-US" sz="1600" b="1" dirty="0">
                <a:latin typeface="Albertus MT Lt" pitchFamily="2" charset="0"/>
              </a:rPr>
              <a:t>，</a:t>
            </a:r>
            <a:r>
              <a:rPr lang="en-US" altLang="zh-CN" sz="1600" b="1" dirty="0" err="1">
                <a:solidFill>
                  <a:srgbClr val="0066CC"/>
                </a:solidFill>
                <a:latin typeface="Albertus MT Lt" pitchFamily="2" charset="0"/>
              </a:rPr>
              <a:t>rightStart</a:t>
            </a:r>
            <a:r>
              <a:rPr lang="en-US" altLang="zh-CN" sz="1600" b="1" dirty="0">
                <a:latin typeface="Albertus MT Lt" pitchFamily="2" charset="0"/>
              </a:rPr>
              <a:t>++</a:t>
            </a:r>
          </a:p>
          <a:p>
            <a:r>
              <a:rPr lang="en-US" altLang="zh-CN" sz="1600" b="1" dirty="0">
                <a:latin typeface="Albertus MT Lt" pitchFamily="2" charset="0"/>
              </a:rPr>
              <a:t>6 </a:t>
            </a:r>
            <a:r>
              <a:rPr lang="zh-CN" altLang="en-US" sz="1600" b="1" dirty="0">
                <a:latin typeface="Albertus MT Lt" pitchFamily="2" charset="0"/>
              </a:rPr>
              <a:t>将临时数组中的元素，复制到</a:t>
            </a:r>
            <a:r>
              <a:rPr lang="en-US" altLang="zh-CN" sz="1600" b="1" dirty="0" err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sz="1600" b="1" dirty="0">
                <a:latin typeface="Albertus MT Lt" pitchFamily="2" charset="0"/>
              </a:rPr>
              <a:t>位置开始的</a:t>
            </a:r>
            <a:r>
              <a:rPr lang="en-US" altLang="zh-CN" sz="1600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zh-CN" altLang="en-US" sz="1600" b="1" dirty="0">
                <a:latin typeface="Albertus MT Lt" pitchFamily="2" charset="0"/>
              </a:rPr>
              <a:t>数组中（覆盖旧数据）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C5DAC1-B872-47FD-A814-2CF9E37E1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92" y="495666"/>
            <a:ext cx="5600608" cy="59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44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75249"/>
          </a:xfrm>
        </p:spPr>
        <p:txBody>
          <a:bodyPr/>
          <a:lstStyle/>
          <a:p>
            <a:r>
              <a:rPr lang="zh-CN" altLang="en-US" b="1" cap="none"/>
              <a:t>归并排序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ABF4B2-E19B-457C-9968-8ABEE5289967}"/>
              </a:ext>
            </a:extLst>
          </p:cNvPr>
          <p:cNvSpPr/>
          <p:nvPr/>
        </p:nvSpPr>
        <p:spPr>
          <a:xfrm>
            <a:off x="168186" y="309488"/>
            <a:ext cx="10537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/>
              <a:t>实现细节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1FC5BF-67D9-4062-82A3-1BE387358EE4}"/>
              </a:ext>
            </a:extLst>
          </p:cNvPr>
          <p:cNvSpPr txBox="1"/>
          <p:nvPr/>
        </p:nvSpPr>
        <p:spPr>
          <a:xfrm>
            <a:off x="0" y="706099"/>
            <a:ext cx="551453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lbertus MT Lt" pitchFamily="2" charset="0"/>
              </a:rPr>
              <a:t>B </a:t>
            </a:r>
            <a:r>
              <a:rPr lang="zh-CN" altLang="en-US" b="1" dirty="0">
                <a:latin typeface="Albertus MT Lt" pitchFamily="2" charset="0"/>
              </a:rPr>
              <a:t>实现递归函数</a:t>
            </a:r>
            <a:r>
              <a:rPr lang="en-US" altLang="zh-CN" b="1" dirty="0" err="1">
                <a:latin typeface="Albertus MT Lt" pitchFamily="2" charset="0"/>
              </a:rPr>
              <a:t>mergeSort</a:t>
            </a:r>
            <a:r>
              <a:rPr lang="zh-CN" altLang="en-US" b="1" dirty="0">
                <a:latin typeface="Albertus MT Lt" pitchFamily="2" charset="0"/>
              </a:rPr>
              <a:t>，输入：开始位置</a:t>
            </a:r>
            <a:r>
              <a:rPr lang="en-US" altLang="zh-CN" b="1" dirty="0" err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b="1" dirty="0">
                <a:latin typeface="Albertus MT Lt" pitchFamily="2" charset="0"/>
              </a:rPr>
              <a:t>、结束位置</a:t>
            </a:r>
            <a:r>
              <a:rPr lang="en-US" altLang="zh-CN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b="1" dirty="0">
                <a:latin typeface="Albertus MT Lt" pitchFamily="2" charset="0"/>
              </a:rPr>
              <a:t>，临时数组</a:t>
            </a:r>
            <a:r>
              <a:rPr lang="en-US" altLang="zh-CN" b="1" dirty="0" err="1">
                <a:solidFill>
                  <a:srgbClr val="666699"/>
                </a:solidFill>
                <a:latin typeface="Albertus MT Lt" pitchFamily="2" charset="0"/>
              </a:rPr>
              <a:t>tempArray</a:t>
            </a:r>
            <a:r>
              <a:rPr lang="zh-CN" altLang="en-US" b="1" dirty="0">
                <a:latin typeface="Albertus MT Lt" pitchFamily="2" charset="0"/>
              </a:rPr>
              <a:t>（</a:t>
            </a:r>
            <a:r>
              <a:rPr lang="zh-CN" altLang="en-US" b="1" dirty="0">
                <a:solidFill>
                  <a:srgbClr val="7030A0"/>
                </a:solidFill>
                <a:latin typeface="Albertus MT Lt" pitchFamily="2" charset="0"/>
              </a:rPr>
              <a:t>暂存中间结果</a:t>
            </a:r>
            <a:r>
              <a:rPr lang="zh-CN" altLang="en-US" b="1" dirty="0">
                <a:latin typeface="Albertus MT Lt" pitchFamily="2" charset="0"/>
              </a:rPr>
              <a:t>），输出：无</a:t>
            </a:r>
          </a:p>
          <a:p>
            <a:r>
              <a:rPr lang="en-US" altLang="zh-CN" b="1" dirty="0">
                <a:latin typeface="Albertus MT Lt" pitchFamily="2" charset="0"/>
              </a:rPr>
              <a:t>1 </a:t>
            </a:r>
            <a:r>
              <a:rPr lang="zh-CN" altLang="en-US" b="1" dirty="0">
                <a:latin typeface="Albertus MT Lt" pitchFamily="2" charset="0"/>
              </a:rPr>
              <a:t>如果</a:t>
            </a:r>
            <a:r>
              <a:rPr lang="en-US" altLang="zh-CN" b="1" dirty="0" err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b="1" dirty="0">
                <a:latin typeface="Albertus MT Lt" pitchFamily="2" charset="0"/>
              </a:rPr>
              <a:t>大于等于</a:t>
            </a:r>
            <a:r>
              <a:rPr lang="en-US" altLang="zh-CN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b="1" dirty="0">
                <a:latin typeface="Albertus MT Lt" pitchFamily="2" charset="0"/>
              </a:rPr>
              <a:t>（</a:t>
            </a:r>
            <a:r>
              <a:rPr lang="zh-CN" altLang="en-US" b="1" dirty="0">
                <a:solidFill>
                  <a:srgbClr val="7030A0"/>
                </a:solidFill>
                <a:latin typeface="Albertus MT Lt" pitchFamily="2" charset="0"/>
              </a:rPr>
              <a:t>实现拆分成一个一个独立元素目的，递归终止</a:t>
            </a:r>
            <a:r>
              <a:rPr lang="zh-CN" altLang="en-US" b="1" dirty="0">
                <a:latin typeface="Albertus MT Lt" pitchFamily="2" charset="0"/>
              </a:rPr>
              <a:t>），则</a:t>
            </a:r>
            <a:r>
              <a:rPr lang="zh-CN" altLang="en-US" b="1" dirty="0">
                <a:solidFill>
                  <a:srgbClr val="CC9900"/>
                </a:solidFill>
                <a:latin typeface="Albertus MT Lt" pitchFamily="2" charset="0"/>
              </a:rPr>
              <a:t>返回</a:t>
            </a:r>
          </a:p>
          <a:p>
            <a:r>
              <a:rPr lang="en-US" altLang="zh-CN" b="1" dirty="0">
                <a:latin typeface="Albertus MT Lt" pitchFamily="2" charset="0"/>
              </a:rPr>
              <a:t>2 </a:t>
            </a:r>
            <a:r>
              <a:rPr lang="zh-CN" altLang="en-US" b="1" dirty="0">
                <a:latin typeface="Albertus MT Lt" pitchFamily="2" charset="0"/>
              </a:rPr>
              <a:t>将</a:t>
            </a:r>
            <a:r>
              <a:rPr lang="en-US" altLang="zh-CN" b="1" dirty="0" err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b="1" dirty="0">
                <a:latin typeface="Albertus MT Lt" pitchFamily="2" charset="0"/>
              </a:rPr>
              <a:t>和</a:t>
            </a:r>
            <a:r>
              <a:rPr lang="en-US" altLang="zh-CN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b="1" dirty="0">
                <a:latin typeface="Albertus MT Lt" pitchFamily="2" charset="0"/>
              </a:rPr>
              <a:t>的中间值，赋值给</a:t>
            </a:r>
            <a:r>
              <a:rPr lang="en-US" altLang="zh-CN" b="1" dirty="0" err="1">
                <a:solidFill>
                  <a:srgbClr val="009900"/>
                </a:solidFill>
                <a:latin typeface="Albertus MT Lt" pitchFamily="2" charset="0"/>
              </a:rPr>
              <a:t>middlePosition</a:t>
            </a:r>
            <a:endParaRPr lang="en-US" altLang="zh-CN" b="1" dirty="0">
              <a:solidFill>
                <a:srgbClr val="009900"/>
              </a:solidFill>
              <a:latin typeface="Albertus MT Lt" pitchFamily="2" charset="0"/>
            </a:endParaRPr>
          </a:p>
          <a:p>
            <a:r>
              <a:rPr lang="en-US" altLang="zh-CN" b="1" dirty="0">
                <a:latin typeface="Albertus MT Lt" pitchFamily="2" charset="0"/>
              </a:rPr>
              <a:t>3 </a:t>
            </a:r>
            <a:r>
              <a:rPr lang="zh-CN" altLang="en-US" b="1" dirty="0">
                <a:latin typeface="Albertus MT Lt" pitchFamily="2" charset="0"/>
              </a:rPr>
              <a:t>调用自身，其中</a:t>
            </a:r>
            <a:r>
              <a:rPr lang="en-US" altLang="zh-CN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b="1" dirty="0">
                <a:latin typeface="Albertus MT Lt" pitchFamily="2" charset="0"/>
              </a:rPr>
              <a:t>参数设置为</a:t>
            </a:r>
            <a:r>
              <a:rPr lang="en-US" altLang="zh-CN" b="1" dirty="0" err="1">
                <a:solidFill>
                  <a:srgbClr val="009900"/>
                </a:solidFill>
                <a:latin typeface="Albertus MT Lt" pitchFamily="2" charset="0"/>
              </a:rPr>
              <a:t>middlePosition</a:t>
            </a:r>
            <a:r>
              <a:rPr lang="zh-CN" altLang="en-US" b="1" dirty="0">
                <a:latin typeface="Albertus MT Lt" pitchFamily="2" charset="0"/>
              </a:rPr>
              <a:t>（</a:t>
            </a:r>
            <a:r>
              <a:rPr lang="zh-CN" altLang="en-US" b="1" dirty="0">
                <a:solidFill>
                  <a:srgbClr val="7030A0"/>
                </a:solidFill>
                <a:latin typeface="Albertus MT Lt" pitchFamily="2" charset="0"/>
              </a:rPr>
              <a:t>对左侧数组排序</a:t>
            </a:r>
            <a:r>
              <a:rPr lang="zh-CN" altLang="en-US" b="1" dirty="0">
                <a:latin typeface="Albertus MT Lt" pitchFamily="2" charset="0"/>
              </a:rPr>
              <a:t>）</a:t>
            </a:r>
          </a:p>
          <a:p>
            <a:r>
              <a:rPr lang="en-US" altLang="zh-CN" b="1" dirty="0">
                <a:latin typeface="Albertus MT Lt" pitchFamily="2" charset="0"/>
              </a:rPr>
              <a:t>4 </a:t>
            </a:r>
            <a:r>
              <a:rPr lang="zh-CN" altLang="en-US" b="1" dirty="0">
                <a:latin typeface="Albertus MT Lt" pitchFamily="2" charset="0"/>
              </a:rPr>
              <a:t>调用自身，其中</a:t>
            </a:r>
            <a:r>
              <a:rPr lang="en-US" altLang="zh-CN" b="1" dirty="0" err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b="1" dirty="0">
                <a:latin typeface="Albertus MT Lt" pitchFamily="2" charset="0"/>
              </a:rPr>
              <a:t>参数设置为</a:t>
            </a:r>
            <a:r>
              <a:rPr lang="en-US" altLang="zh-CN" b="1" dirty="0" err="1">
                <a:solidFill>
                  <a:srgbClr val="009900"/>
                </a:solidFill>
                <a:latin typeface="Albertus MT Lt" pitchFamily="2" charset="0"/>
              </a:rPr>
              <a:t>middlePosition</a:t>
            </a:r>
            <a:r>
              <a:rPr lang="en-US" altLang="zh-CN" b="1" dirty="0">
                <a:latin typeface="Albertus MT Lt" pitchFamily="2" charset="0"/>
              </a:rPr>
              <a:t> + 1</a:t>
            </a:r>
            <a:r>
              <a:rPr lang="zh-CN" altLang="en-US" b="1" dirty="0">
                <a:latin typeface="Albertus MT Lt" pitchFamily="2" charset="0"/>
              </a:rPr>
              <a:t>（</a:t>
            </a:r>
            <a:r>
              <a:rPr lang="zh-CN" altLang="en-US" b="1" dirty="0">
                <a:solidFill>
                  <a:srgbClr val="7030A0"/>
                </a:solidFill>
                <a:latin typeface="Albertus MT Lt" pitchFamily="2" charset="0"/>
              </a:rPr>
              <a:t>对右侧数组排序，左右数组区间无重叠</a:t>
            </a:r>
            <a:r>
              <a:rPr lang="zh-CN" altLang="en-US" b="1" dirty="0">
                <a:latin typeface="Albertus MT Lt" pitchFamily="2" charset="0"/>
              </a:rPr>
              <a:t>）</a:t>
            </a:r>
          </a:p>
          <a:p>
            <a:r>
              <a:rPr lang="en-US" altLang="zh-CN" b="1" dirty="0">
                <a:latin typeface="Albertus MT Lt" pitchFamily="2" charset="0"/>
              </a:rPr>
              <a:t>5 </a:t>
            </a:r>
            <a:r>
              <a:rPr lang="zh-CN" altLang="en-US" b="1" dirty="0">
                <a:latin typeface="Albertus MT Lt" pitchFamily="2" charset="0"/>
              </a:rPr>
              <a:t>调用</a:t>
            </a:r>
            <a:r>
              <a:rPr lang="en-US" altLang="zh-CN" b="1" dirty="0" err="1">
                <a:latin typeface="Albertus MT Lt" pitchFamily="2" charset="0"/>
              </a:rPr>
              <a:t>mergeArray</a:t>
            </a:r>
            <a:r>
              <a:rPr lang="zh-CN" altLang="en-US" b="1" dirty="0">
                <a:latin typeface="Albertus MT Lt" pitchFamily="2" charset="0"/>
              </a:rPr>
              <a:t>（</a:t>
            </a:r>
            <a:r>
              <a:rPr lang="zh-CN" altLang="en-US" b="1" dirty="0">
                <a:solidFill>
                  <a:srgbClr val="7030A0"/>
                </a:solidFill>
                <a:latin typeface="Albertus MT Lt" pitchFamily="2" charset="0"/>
              </a:rPr>
              <a:t>将左、右数组归并为一个数组</a:t>
            </a:r>
            <a:r>
              <a:rPr lang="zh-CN" altLang="en-US" b="1" dirty="0">
                <a:latin typeface="Albertus MT Lt" pitchFamily="2" charset="0"/>
              </a:rPr>
              <a:t>）</a:t>
            </a:r>
            <a:endParaRPr lang="en-US" altLang="zh-CN" b="1" dirty="0">
              <a:latin typeface="Albertus MT Lt" pitchFamily="2" charset="0"/>
            </a:endParaRPr>
          </a:p>
          <a:p>
            <a:endParaRPr lang="en-US" altLang="zh-CN" b="1" dirty="0">
              <a:latin typeface="Albertus MT Lt" pitchFamily="2" charset="0"/>
            </a:endParaRPr>
          </a:p>
          <a:p>
            <a:r>
              <a:rPr lang="en-US" altLang="zh-CN" b="1" dirty="0">
                <a:latin typeface="Albertus MT Lt" pitchFamily="2" charset="0"/>
              </a:rPr>
              <a:t>C </a:t>
            </a:r>
            <a:r>
              <a:rPr lang="zh-CN" altLang="en-US" b="1" dirty="0">
                <a:latin typeface="Albertus MT Lt" pitchFamily="2" charset="0"/>
              </a:rPr>
              <a:t>实现归并排序函数</a:t>
            </a:r>
            <a:r>
              <a:rPr lang="en-US" altLang="zh-CN" b="1" dirty="0" err="1">
                <a:latin typeface="Albertus MT Lt" pitchFamily="2" charset="0"/>
              </a:rPr>
              <a:t>mergeSort</a:t>
            </a:r>
            <a:r>
              <a:rPr lang="zh-CN" altLang="en-US" b="1" dirty="0">
                <a:latin typeface="Albertus MT Lt" pitchFamily="2" charset="0"/>
              </a:rPr>
              <a:t>，输入：数组</a:t>
            </a:r>
            <a:r>
              <a:rPr lang="en-US" altLang="zh-CN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zh-CN" altLang="en-US" b="1" dirty="0">
                <a:latin typeface="Albertus MT Lt" pitchFamily="2" charset="0"/>
              </a:rPr>
              <a:t>，输出：无</a:t>
            </a:r>
          </a:p>
          <a:p>
            <a:r>
              <a:rPr lang="en-US" altLang="zh-CN" b="1" dirty="0">
                <a:latin typeface="Albertus MT Lt" pitchFamily="2" charset="0"/>
              </a:rPr>
              <a:t>1 </a:t>
            </a:r>
            <a:r>
              <a:rPr lang="zh-CN" altLang="en-US" b="1" dirty="0">
                <a:latin typeface="Albertus MT Lt" pitchFamily="2" charset="0"/>
              </a:rPr>
              <a:t>如果数组为</a:t>
            </a:r>
            <a:r>
              <a:rPr lang="en-US" altLang="zh-CN" b="1" dirty="0">
                <a:latin typeface="Albertus MT Lt" pitchFamily="2" charset="0"/>
              </a:rPr>
              <a:t>NULL</a:t>
            </a:r>
            <a:r>
              <a:rPr lang="zh-CN" altLang="en-US" b="1" dirty="0">
                <a:latin typeface="Albertus MT Lt" pitchFamily="2" charset="0"/>
              </a:rPr>
              <a:t>或者数组长度不超过</a:t>
            </a:r>
            <a:r>
              <a:rPr lang="en-US" altLang="zh-CN" b="1" dirty="0">
                <a:latin typeface="Albertus MT Lt" pitchFamily="2" charset="0"/>
              </a:rPr>
              <a:t>1</a:t>
            </a:r>
            <a:r>
              <a:rPr lang="zh-CN" altLang="en-US" b="1" dirty="0">
                <a:latin typeface="Albertus MT Lt" pitchFamily="2" charset="0"/>
              </a:rPr>
              <a:t>，则直接返回</a:t>
            </a:r>
          </a:p>
          <a:p>
            <a:r>
              <a:rPr lang="en-US" altLang="zh-CN" b="1" dirty="0">
                <a:latin typeface="Albertus MT Lt" pitchFamily="2" charset="0"/>
              </a:rPr>
              <a:t>2 </a:t>
            </a:r>
            <a:r>
              <a:rPr lang="zh-CN" altLang="en-US" b="1" dirty="0">
                <a:latin typeface="Albertus MT Lt" pitchFamily="2" charset="0"/>
              </a:rPr>
              <a:t>创建临时数组</a:t>
            </a:r>
            <a:r>
              <a:rPr lang="en-US" altLang="zh-CN" b="1" dirty="0" err="1">
                <a:solidFill>
                  <a:srgbClr val="666699"/>
                </a:solidFill>
                <a:latin typeface="Albertus MT Lt" pitchFamily="2" charset="0"/>
              </a:rPr>
              <a:t>tempArray</a:t>
            </a:r>
            <a:r>
              <a:rPr lang="zh-CN" altLang="en-US" b="1" dirty="0">
                <a:latin typeface="Albertus MT Lt" pitchFamily="2" charset="0"/>
              </a:rPr>
              <a:t>，与</a:t>
            </a:r>
            <a:r>
              <a:rPr lang="en-US" altLang="zh-CN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zh-CN" altLang="en-US" b="1" dirty="0">
                <a:latin typeface="Albertus MT Lt" pitchFamily="2" charset="0"/>
              </a:rPr>
              <a:t>大小相同（</a:t>
            </a:r>
            <a:r>
              <a:rPr lang="zh-CN" altLang="en-US" b="1" dirty="0">
                <a:solidFill>
                  <a:srgbClr val="FF3300"/>
                </a:solidFill>
                <a:latin typeface="Albertus MT Lt" pitchFamily="2" charset="0"/>
              </a:rPr>
              <a:t>作为参数传入子函数，防止重复创建</a:t>
            </a:r>
            <a:r>
              <a:rPr lang="zh-CN" altLang="en-US" b="1" dirty="0">
                <a:latin typeface="Albertus MT Lt" pitchFamily="2" charset="0"/>
              </a:rPr>
              <a:t>）</a:t>
            </a:r>
          </a:p>
          <a:p>
            <a:r>
              <a:rPr lang="en-US" altLang="zh-CN" b="1" dirty="0">
                <a:latin typeface="Albertus MT Lt" pitchFamily="2" charset="0"/>
              </a:rPr>
              <a:t>3 </a:t>
            </a:r>
            <a:r>
              <a:rPr lang="zh-CN" altLang="en-US" b="1" dirty="0">
                <a:latin typeface="Albertus MT Lt" pitchFamily="2" charset="0"/>
              </a:rPr>
              <a:t>调用递归函数</a:t>
            </a:r>
            <a:r>
              <a:rPr lang="en-US" altLang="zh-CN" b="1" dirty="0" err="1">
                <a:latin typeface="Albertus MT Lt" pitchFamily="2" charset="0"/>
              </a:rPr>
              <a:t>mergeSort</a:t>
            </a:r>
            <a:r>
              <a:rPr lang="zh-CN" altLang="en-US" b="1" dirty="0">
                <a:latin typeface="Albertus MT Lt" pitchFamily="2" charset="0"/>
              </a:rPr>
              <a:t>，其中，</a:t>
            </a:r>
            <a:r>
              <a:rPr lang="en-US" altLang="zh-CN" b="1" dirty="0" err="1">
                <a:solidFill>
                  <a:srgbClr val="FF3399"/>
                </a:solidFill>
                <a:latin typeface="Albertus MT Lt" pitchFamily="2" charset="0"/>
              </a:rPr>
              <a:t>startPosition</a:t>
            </a:r>
            <a:r>
              <a:rPr lang="zh-CN" altLang="en-US" b="1" dirty="0">
                <a:latin typeface="Albertus MT Lt" pitchFamily="2" charset="0"/>
              </a:rPr>
              <a:t>设置为</a:t>
            </a:r>
            <a:r>
              <a:rPr lang="en-US" altLang="zh-CN" b="1" dirty="0">
                <a:latin typeface="Albertus MT Lt" pitchFamily="2" charset="0"/>
              </a:rPr>
              <a:t>0</a:t>
            </a:r>
            <a:r>
              <a:rPr lang="zh-CN" altLang="en-US" b="1" dirty="0">
                <a:latin typeface="Albertus MT Lt" pitchFamily="2" charset="0"/>
              </a:rPr>
              <a:t>，</a:t>
            </a:r>
            <a:r>
              <a:rPr lang="en-US" altLang="zh-CN" b="1" dirty="0" err="1">
                <a:solidFill>
                  <a:srgbClr val="6600FF"/>
                </a:solidFill>
                <a:latin typeface="Albertus MT Lt" pitchFamily="2" charset="0"/>
              </a:rPr>
              <a:t>endPosition</a:t>
            </a:r>
            <a:r>
              <a:rPr lang="zh-CN" altLang="en-US" b="1" dirty="0">
                <a:latin typeface="Albertus MT Lt" pitchFamily="2" charset="0"/>
              </a:rPr>
              <a:t>设置为</a:t>
            </a:r>
            <a:r>
              <a:rPr lang="en-US" altLang="zh-CN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b="1" dirty="0" err="1">
                <a:latin typeface="Albertus MT Lt" pitchFamily="2" charset="0"/>
              </a:rPr>
              <a:t>.length</a:t>
            </a:r>
            <a:r>
              <a:rPr lang="en-US" altLang="zh-CN" b="1" dirty="0">
                <a:latin typeface="Albertus MT Lt" pitchFamily="2" charset="0"/>
              </a:rPr>
              <a:t> - 1</a:t>
            </a:r>
            <a:endParaRPr lang="zh-CN" altLang="en-US" b="1" dirty="0">
              <a:latin typeface="Albertus MT Lt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DBC439-815C-45BA-92E0-70A39C9EE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00" y="1295483"/>
            <a:ext cx="6883700" cy="396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8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75249"/>
          </a:xfrm>
        </p:spPr>
        <p:txBody>
          <a:bodyPr/>
          <a:lstStyle/>
          <a:p>
            <a:r>
              <a:rPr lang="zh-CN" altLang="en-US" b="1" cap="none"/>
              <a:t>排序算法对比</a:t>
            </a:r>
            <a:endParaRPr lang="zh-CN" altLang="en-US" b="1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1109A71-A1F2-4940-BD39-F68258F13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476388"/>
              </p:ext>
            </p:extLst>
          </p:nvPr>
        </p:nvGraphicFramePr>
        <p:xfrm>
          <a:off x="1562099" y="538675"/>
          <a:ext cx="9067800" cy="647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4" name="文档" r:id="rId3" imgW="4162469" imgH="2737199" progId="Word.Document.8">
                  <p:embed/>
                </p:oleObj>
              </mc:Choice>
              <mc:Fallback>
                <p:oleObj name="文档" r:id="rId3" imgW="4162469" imgH="2737199" progId="Word.Document.8">
                  <p:embed/>
                  <p:pic>
                    <p:nvPicPr>
                      <p:cNvPr id="506883" name="Object 3">
                        <a:extLst>
                          <a:ext uri="{FF2B5EF4-FFF2-40B4-BE49-F238E27FC236}">
                            <a16:creationId xmlns:a16="http://schemas.microsoft.com/office/drawing/2014/main" id="{A76F76F2-88E6-4B47-8A25-543D76D68E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099" y="538675"/>
                        <a:ext cx="9067800" cy="647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7731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5641771" cy="5679628"/>
          </a:xfrm>
        </p:spPr>
        <p:txBody>
          <a:bodyPr/>
          <a:lstStyle/>
          <a:p>
            <a:r>
              <a:rPr lang="en-US" altLang="zh-CN" sz="2400" b="1" cap="none"/>
              <a:t>215. Kth Largest Element in an Array</a:t>
            </a:r>
            <a:endParaRPr lang="zh-CN" altLang="en-US" cap="none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4DFC71-9537-4423-9FC9-59C374151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28" y="1816107"/>
            <a:ext cx="11101544" cy="335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53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133" y="62600"/>
            <a:ext cx="3240886" cy="414337"/>
          </a:xfrm>
        </p:spPr>
        <p:txBody>
          <a:bodyPr>
            <a:noAutofit/>
          </a:bodyPr>
          <a:lstStyle/>
          <a:p>
            <a:r>
              <a:rPr lang="zh-CN" altLang="en-US" sz="3200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10389" y="180301"/>
            <a:ext cx="5703359" cy="282568"/>
          </a:xfrm>
        </p:spPr>
        <p:txBody>
          <a:bodyPr>
            <a:noAutofit/>
          </a:bodyPr>
          <a:lstStyle/>
          <a:p>
            <a:r>
              <a:rPr lang="en-US" altLang="zh-CN" sz="1600" b="1" cap="none" dirty="0"/>
              <a:t>215. Kth Largest Element in an Array</a:t>
            </a:r>
            <a:endParaRPr lang="zh-CN" altLang="en-US" sz="16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210389" y="462869"/>
            <a:ext cx="724548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dirty="0">
                <a:solidFill>
                  <a:srgbClr val="FF0066"/>
                </a:solidFill>
              </a:rPr>
              <a:t>多种解法</a:t>
            </a:r>
            <a:r>
              <a:rPr lang="zh-CN" altLang="zh-CN" sz="1600" b="1" dirty="0"/>
              <a:t>：</a:t>
            </a:r>
            <a:r>
              <a:rPr lang="en-US" altLang="zh-CN" sz="1600" b="1" dirty="0"/>
              <a:t>https://blog.csdn.net/u010412301/article/details/67704530</a:t>
            </a:r>
            <a:endParaRPr lang="zh-CN" altLang="zh-CN" sz="1600" b="1" dirty="0"/>
          </a:p>
          <a:p>
            <a:r>
              <a:rPr lang="zh-CN" altLang="zh-CN" sz="1600" b="1" dirty="0"/>
              <a:t>方法一：</a:t>
            </a:r>
            <a:r>
              <a:rPr lang="zh-CN" altLang="zh-CN" sz="1600" b="1" dirty="0">
                <a:solidFill>
                  <a:srgbClr val="0000CC"/>
                </a:solidFill>
              </a:rPr>
              <a:t>快速排序的第一次划分</a:t>
            </a:r>
            <a:r>
              <a:rPr lang="zh-CN" altLang="zh-CN" sz="1600" b="1" dirty="0"/>
              <a:t>（时间复杂度</a:t>
            </a:r>
            <a:r>
              <a:rPr lang="en-US" altLang="zh-CN" sz="1600" b="1" dirty="0"/>
              <a:t>O(n)</a:t>
            </a:r>
            <a:r>
              <a:rPr lang="zh-CN" altLang="zh-CN" sz="1600" b="1" dirty="0"/>
              <a:t>，空间复杂度</a:t>
            </a:r>
            <a:r>
              <a:rPr lang="en-US" altLang="zh-CN" sz="1600" b="1" dirty="0">
                <a:solidFill>
                  <a:srgbClr val="FF0000"/>
                </a:solidFill>
              </a:rPr>
              <a:t>O(1)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1 </a:t>
            </a:r>
            <a:r>
              <a:rPr lang="zh-CN" altLang="zh-CN" sz="1600" b="1" dirty="0"/>
              <a:t>实现快速排序的第一次划分函数</a:t>
            </a:r>
            <a:r>
              <a:rPr lang="en-US" altLang="zh-CN" sz="1600" b="1" dirty="0" err="1">
                <a:solidFill>
                  <a:srgbClr val="CC6600"/>
                </a:solidFill>
              </a:rPr>
              <a:t>partionArray</a:t>
            </a:r>
            <a:endParaRPr lang="zh-CN" altLang="zh-CN" sz="1600" b="1" dirty="0">
              <a:solidFill>
                <a:srgbClr val="CC6600"/>
              </a:solidFill>
            </a:endParaRPr>
          </a:p>
          <a:p>
            <a:r>
              <a:rPr lang="en-US" altLang="zh-CN" sz="1600" b="1" dirty="0"/>
              <a:t>  1.1 </a:t>
            </a:r>
            <a:r>
              <a:rPr lang="zh-CN" altLang="zh-CN" sz="1600" b="1" dirty="0"/>
              <a:t>初始化哨兵</a:t>
            </a:r>
            <a:r>
              <a:rPr lang="en-US" altLang="zh-CN" sz="1600" b="1" dirty="0" err="1">
                <a:solidFill>
                  <a:srgbClr val="800080"/>
                </a:solidFill>
              </a:rPr>
              <a:t>pivotItem</a:t>
            </a:r>
            <a:r>
              <a:rPr lang="zh-CN" altLang="zh-CN" sz="1600" b="1" dirty="0"/>
              <a:t>为</a:t>
            </a:r>
            <a:r>
              <a:rPr lang="en-US" altLang="zh-CN" sz="1600" b="1" dirty="0" err="1">
                <a:solidFill>
                  <a:srgbClr val="FF3399"/>
                </a:solidFill>
              </a:rPr>
              <a:t>startPosition</a:t>
            </a:r>
            <a:endParaRPr lang="zh-CN" altLang="zh-CN" sz="1600" b="1" dirty="0">
              <a:solidFill>
                <a:srgbClr val="FF3399"/>
              </a:solidFill>
            </a:endParaRPr>
          </a:p>
          <a:p>
            <a:r>
              <a:rPr lang="en-US" altLang="zh-CN" sz="1600" b="1" dirty="0"/>
              <a:t>  1.2 </a:t>
            </a:r>
            <a:r>
              <a:rPr lang="zh-CN" altLang="zh-CN" sz="1600" b="1" dirty="0"/>
              <a:t>在</a:t>
            </a:r>
            <a:r>
              <a:rPr lang="en-US" altLang="zh-CN" sz="1600" b="1" dirty="0" err="1">
                <a:solidFill>
                  <a:srgbClr val="FF3399"/>
                </a:solidFill>
              </a:rPr>
              <a:t>startPosition</a:t>
            </a:r>
            <a:r>
              <a:rPr lang="zh-CN" altLang="zh-CN" sz="1600" b="1" dirty="0"/>
              <a:t>小于等于</a:t>
            </a:r>
            <a:r>
              <a:rPr lang="en-US" altLang="zh-CN" sz="1600" b="1" dirty="0" err="1">
                <a:solidFill>
                  <a:srgbClr val="0000CC"/>
                </a:solidFill>
              </a:rPr>
              <a:t>endPosition</a:t>
            </a:r>
            <a:r>
              <a:rPr lang="zh-CN" altLang="zh-CN" sz="1600" b="1" dirty="0"/>
              <a:t>的情况下，循环执行如下操作</a:t>
            </a:r>
          </a:p>
          <a:p>
            <a:r>
              <a:rPr lang="en-US" altLang="zh-CN" sz="1600" b="1" dirty="0"/>
              <a:t>    1.2.1 </a:t>
            </a:r>
            <a:r>
              <a:rPr lang="zh-CN" altLang="zh-CN" sz="1600" b="1" dirty="0"/>
              <a:t>在</a:t>
            </a:r>
            <a:r>
              <a:rPr lang="en-US" altLang="zh-CN" sz="1600" b="1" dirty="0" err="1">
                <a:solidFill>
                  <a:srgbClr val="FF3399"/>
                </a:solidFill>
              </a:rPr>
              <a:t>startPosition</a:t>
            </a:r>
            <a:r>
              <a:rPr lang="zh-CN" altLang="zh-CN" sz="1600" b="1" dirty="0"/>
              <a:t>小于等于</a:t>
            </a:r>
            <a:r>
              <a:rPr lang="en-US" altLang="zh-CN" sz="1600" b="1" dirty="0" err="1">
                <a:solidFill>
                  <a:srgbClr val="0000CC"/>
                </a:solidFill>
              </a:rPr>
              <a:t>endPosition</a:t>
            </a:r>
            <a:r>
              <a:rPr lang="zh-CN" altLang="zh-CN" sz="1600" b="1" dirty="0"/>
              <a:t>并且</a:t>
            </a:r>
            <a:r>
              <a:rPr lang="en-US" altLang="zh-CN" sz="1600" b="1" dirty="0" err="1"/>
              <a:t>nums</a:t>
            </a:r>
            <a:r>
              <a:rPr lang="en-US" altLang="zh-CN" sz="1600" b="1" dirty="0"/>
              <a:t>[</a:t>
            </a:r>
            <a:r>
              <a:rPr lang="en-US" altLang="zh-CN" sz="1600" b="1" dirty="0" err="1">
                <a:solidFill>
                  <a:srgbClr val="FF3399"/>
                </a:solidFill>
              </a:rPr>
              <a:t>startPosition</a:t>
            </a:r>
            <a:r>
              <a:rPr lang="en-US" altLang="zh-CN" sz="1600" b="1" dirty="0"/>
              <a:t>]</a:t>
            </a:r>
            <a:r>
              <a:rPr lang="zh-CN" altLang="zh-CN" sz="1600" b="1" dirty="0"/>
              <a:t>小于等于</a:t>
            </a:r>
            <a:r>
              <a:rPr lang="en-US" altLang="zh-CN" sz="1600" b="1" dirty="0" err="1">
                <a:solidFill>
                  <a:srgbClr val="008000"/>
                </a:solidFill>
              </a:rPr>
              <a:t>nums</a:t>
            </a:r>
            <a:r>
              <a:rPr lang="en-US" altLang="zh-CN" sz="1600" b="1" dirty="0"/>
              <a:t>[</a:t>
            </a:r>
            <a:r>
              <a:rPr lang="en-US" altLang="zh-CN" sz="1600" b="1" dirty="0" err="1">
                <a:solidFill>
                  <a:srgbClr val="800080"/>
                </a:solidFill>
              </a:rPr>
              <a:t>pivotItem</a:t>
            </a:r>
            <a:r>
              <a:rPr lang="en-US" altLang="zh-CN" sz="1600" b="1" dirty="0"/>
              <a:t>]</a:t>
            </a:r>
            <a:r>
              <a:rPr lang="zh-CN" altLang="zh-CN" sz="1600" b="1" dirty="0"/>
              <a:t>的情况下，循环执行</a:t>
            </a:r>
            <a:r>
              <a:rPr lang="en-US" altLang="zh-CN" sz="1600" b="1" dirty="0" err="1">
                <a:solidFill>
                  <a:srgbClr val="FF3399"/>
                </a:solidFill>
              </a:rPr>
              <a:t>startPosition</a:t>
            </a:r>
            <a:r>
              <a:rPr lang="en-US" altLang="zh-CN" sz="1600" b="1" dirty="0">
                <a:solidFill>
                  <a:srgbClr val="FF3399"/>
                </a:solidFill>
              </a:rPr>
              <a:t>++</a:t>
            </a:r>
            <a:r>
              <a:rPr lang="zh-CN" altLang="zh-CN" sz="1600" b="1" dirty="0"/>
              <a:t>操作</a:t>
            </a:r>
          </a:p>
          <a:p>
            <a:r>
              <a:rPr lang="en-US" altLang="zh-CN" sz="1600" b="1" dirty="0"/>
              <a:t>    1.2.2 </a:t>
            </a:r>
            <a:r>
              <a:rPr lang="zh-CN" altLang="zh-CN" sz="1600" b="1" dirty="0"/>
              <a:t>在</a:t>
            </a:r>
            <a:r>
              <a:rPr lang="en-US" altLang="zh-CN" sz="1600" b="1" dirty="0" err="1">
                <a:solidFill>
                  <a:srgbClr val="FF3399"/>
                </a:solidFill>
              </a:rPr>
              <a:t>startPosition</a:t>
            </a:r>
            <a:r>
              <a:rPr lang="zh-CN" altLang="zh-CN" sz="1600" b="1" dirty="0"/>
              <a:t>小于等于</a:t>
            </a:r>
            <a:r>
              <a:rPr lang="en-US" altLang="zh-CN" sz="1600" b="1" dirty="0" err="1">
                <a:solidFill>
                  <a:srgbClr val="0000CC"/>
                </a:solidFill>
              </a:rPr>
              <a:t>endPosition</a:t>
            </a:r>
            <a:r>
              <a:rPr lang="zh-CN" altLang="zh-CN" sz="1600" b="1" dirty="0"/>
              <a:t>并且</a:t>
            </a:r>
            <a:r>
              <a:rPr lang="en-US" altLang="zh-CN" sz="1600" b="1" dirty="0" err="1">
                <a:solidFill>
                  <a:srgbClr val="008000"/>
                </a:solidFill>
              </a:rPr>
              <a:t>nums</a:t>
            </a:r>
            <a:r>
              <a:rPr lang="en-US" altLang="zh-CN" sz="1600" b="1" dirty="0"/>
              <a:t>[</a:t>
            </a:r>
            <a:r>
              <a:rPr lang="en-US" altLang="zh-CN" sz="1600" b="1" dirty="0" err="1">
                <a:solidFill>
                  <a:srgbClr val="0000CC"/>
                </a:solidFill>
              </a:rPr>
              <a:t>endPosition</a:t>
            </a:r>
            <a:r>
              <a:rPr lang="en-US" altLang="zh-CN" sz="1600" b="1" dirty="0"/>
              <a:t>]</a:t>
            </a:r>
            <a:r>
              <a:rPr lang="zh-CN" altLang="zh-CN" sz="1600" b="1" dirty="0"/>
              <a:t>大于</a:t>
            </a:r>
            <a:r>
              <a:rPr lang="en-US" altLang="zh-CN" sz="1600" b="1" dirty="0" err="1">
                <a:solidFill>
                  <a:srgbClr val="008000"/>
                </a:solidFill>
              </a:rPr>
              <a:t>nums</a:t>
            </a:r>
            <a:r>
              <a:rPr lang="en-US" altLang="zh-CN" sz="1600" b="1" dirty="0"/>
              <a:t>[</a:t>
            </a:r>
            <a:r>
              <a:rPr lang="en-US" altLang="zh-CN" sz="1600" b="1" dirty="0" err="1">
                <a:solidFill>
                  <a:srgbClr val="800080"/>
                </a:solidFill>
              </a:rPr>
              <a:t>pivotItem</a:t>
            </a:r>
            <a:r>
              <a:rPr lang="en-US" altLang="zh-CN" sz="1600" b="1" dirty="0"/>
              <a:t>]</a:t>
            </a:r>
            <a:r>
              <a:rPr lang="zh-CN" altLang="zh-CN" sz="1600" b="1" dirty="0"/>
              <a:t>的情况下，循环执行</a:t>
            </a:r>
            <a:r>
              <a:rPr lang="en-US" altLang="zh-CN" sz="1600" b="1" dirty="0" err="1">
                <a:solidFill>
                  <a:srgbClr val="0000CC"/>
                </a:solidFill>
              </a:rPr>
              <a:t>endPosition</a:t>
            </a:r>
            <a:r>
              <a:rPr lang="en-US" altLang="zh-CN" sz="1600" b="1" dirty="0">
                <a:solidFill>
                  <a:srgbClr val="0000CC"/>
                </a:solidFill>
              </a:rPr>
              <a:t>--</a:t>
            </a:r>
            <a:r>
              <a:rPr lang="zh-CN" altLang="zh-CN" sz="1600" b="1" dirty="0"/>
              <a:t>操作</a:t>
            </a:r>
          </a:p>
          <a:p>
            <a:r>
              <a:rPr lang="en-US" altLang="zh-CN" sz="1600" b="1" dirty="0"/>
              <a:t>    1.2.3 </a:t>
            </a:r>
            <a:r>
              <a:rPr lang="zh-CN" altLang="zh-CN" sz="1600" b="1" dirty="0"/>
              <a:t>判断</a:t>
            </a:r>
            <a:r>
              <a:rPr lang="en-US" altLang="zh-CN" sz="1600" b="1" dirty="0" err="1">
                <a:solidFill>
                  <a:srgbClr val="FF3399"/>
                </a:solidFill>
              </a:rPr>
              <a:t>startPosition</a:t>
            </a:r>
            <a:r>
              <a:rPr lang="zh-CN" altLang="zh-CN" sz="1600" b="1" dirty="0"/>
              <a:t>是否大于</a:t>
            </a:r>
            <a:r>
              <a:rPr lang="en-US" altLang="zh-CN" sz="1600" b="1" dirty="0" err="1">
                <a:solidFill>
                  <a:srgbClr val="0000CC"/>
                </a:solidFill>
              </a:rPr>
              <a:t>endPosition</a:t>
            </a:r>
            <a:endParaRPr lang="zh-CN" altLang="zh-CN" sz="1600" b="1" dirty="0">
              <a:solidFill>
                <a:srgbClr val="0000CC"/>
              </a:solidFill>
            </a:endParaRPr>
          </a:p>
          <a:p>
            <a:r>
              <a:rPr lang="en-US" altLang="zh-CN" sz="1600" b="1" dirty="0"/>
              <a:t>      1.2.3.1 </a:t>
            </a:r>
            <a:r>
              <a:rPr lang="zh-CN" altLang="zh-CN" sz="1600" b="1" dirty="0"/>
              <a:t>是的话，跳出循环体</a:t>
            </a:r>
          </a:p>
          <a:p>
            <a:r>
              <a:rPr lang="en-US" altLang="zh-CN" sz="1600" b="1" dirty="0"/>
              <a:t>      1.2.3.2 </a:t>
            </a:r>
            <a:r>
              <a:rPr lang="zh-CN" altLang="zh-CN" sz="1600" b="1" dirty="0"/>
              <a:t>否的话，执行下一步</a:t>
            </a:r>
          </a:p>
          <a:p>
            <a:r>
              <a:rPr lang="en-US" altLang="zh-CN" sz="1600" b="1" dirty="0"/>
              <a:t>    1.2.4 </a:t>
            </a:r>
            <a:r>
              <a:rPr lang="zh-CN" altLang="zh-CN" sz="1600" b="1" dirty="0"/>
              <a:t>交换</a:t>
            </a:r>
            <a:r>
              <a:rPr lang="en-US" altLang="zh-CN" sz="1600" b="1" dirty="0" err="1">
                <a:solidFill>
                  <a:srgbClr val="008000"/>
                </a:solidFill>
              </a:rPr>
              <a:t>nums</a:t>
            </a:r>
            <a:r>
              <a:rPr lang="en-US" altLang="zh-CN" sz="1600" b="1" dirty="0"/>
              <a:t>[</a:t>
            </a:r>
            <a:r>
              <a:rPr lang="en-US" altLang="zh-CN" sz="1600" b="1" dirty="0" err="1">
                <a:solidFill>
                  <a:srgbClr val="FF3399"/>
                </a:solidFill>
              </a:rPr>
              <a:t>startPosition</a:t>
            </a:r>
            <a:r>
              <a:rPr lang="en-US" altLang="zh-CN" sz="1600" b="1" dirty="0"/>
              <a:t>]</a:t>
            </a:r>
            <a:r>
              <a:rPr lang="zh-CN" altLang="zh-CN" sz="1600" b="1" dirty="0"/>
              <a:t>和</a:t>
            </a:r>
            <a:r>
              <a:rPr lang="en-US" altLang="zh-CN" sz="1600" b="1" dirty="0" err="1">
                <a:solidFill>
                  <a:srgbClr val="008000"/>
                </a:solidFill>
              </a:rPr>
              <a:t>nums</a:t>
            </a:r>
            <a:r>
              <a:rPr lang="en-US" altLang="zh-CN" sz="1600" b="1" dirty="0"/>
              <a:t>[</a:t>
            </a:r>
            <a:r>
              <a:rPr lang="en-US" altLang="zh-CN" sz="1600" b="1" dirty="0" err="1">
                <a:solidFill>
                  <a:srgbClr val="0000CC"/>
                </a:solidFill>
              </a:rPr>
              <a:t>endPosition</a:t>
            </a:r>
            <a:r>
              <a:rPr lang="en-US" altLang="zh-CN" sz="1600" b="1" dirty="0"/>
              <a:t>]</a:t>
            </a:r>
            <a:endParaRPr lang="zh-CN" altLang="zh-CN" sz="1600" b="1" dirty="0"/>
          </a:p>
          <a:p>
            <a:r>
              <a:rPr lang="en-US" altLang="zh-CN" sz="1600" b="1" dirty="0"/>
              <a:t>  1.3 </a:t>
            </a:r>
            <a:r>
              <a:rPr lang="en-US" altLang="zh-CN" sz="1600" b="1" dirty="0" err="1"/>
              <a:t>pivotItem</a:t>
            </a:r>
            <a:r>
              <a:rPr lang="zh-CN" altLang="en-US" sz="1600" b="1" dirty="0"/>
              <a:t>不等于</a:t>
            </a:r>
            <a:r>
              <a:rPr lang="en-US" altLang="zh-CN" sz="1600" b="1" dirty="0" err="1"/>
              <a:t>endPosition</a:t>
            </a:r>
            <a:r>
              <a:rPr lang="zh-CN" altLang="en-US" sz="1600" b="1" dirty="0"/>
              <a:t>时，</a:t>
            </a:r>
            <a:r>
              <a:rPr lang="zh-CN" altLang="zh-CN" sz="1600" b="1" dirty="0"/>
              <a:t>交换</a:t>
            </a:r>
            <a:r>
              <a:rPr lang="en-US" altLang="zh-CN" sz="1600" b="1" dirty="0" err="1">
                <a:solidFill>
                  <a:srgbClr val="008000"/>
                </a:solidFill>
              </a:rPr>
              <a:t>nums</a:t>
            </a:r>
            <a:r>
              <a:rPr lang="en-US" altLang="zh-CN" sz="1600" b="1" dirty="0"/>
              <a:t>[</a:t>
            </a:r>
            <a:r>
              <a:rPr lang="en-US" altLang="zh-CN" sz="1600" b="1" dirty="0" err="1">
                <a:solidFill>
                  <a:srgbClr val="800080"/>
                </a:solidFill>
              </a:rPr>
              <a:t>pivotItem</a:t>
            </a:r>
            <a:r>
              <a:rPr lang="en-US" altLang="zh-CN" sz="1600" b="1" dirty="0"/>
              <a:t>]</a:t>
            </a:r>
            <a:r>
              <a:rPr lang="zh-CN" altLang="zh-CN" sz="1600" b="1" dirty="0"/>
              <a:t>和</a:t>
            </a:r>
            <a:r>
              <a:rPr lang="en-US" altLang="zh-CN" sz="1600" b="1" dirty="0" err="1">
                <a:solidFill>
                  <a:srgbClr val="008000"/>
                </a:solidFill>
              </a:rPr>
              <a:t>nums</a:t>
            </a:r>
            <a:r>
              <a:rPr lang="en-US" altLang="zh-CN" sz="1600" b="1" dirty="0"/>
              <a:t>[</a:t>
            </a:r>
            <a:r>
              <a:rPr lang="en-US" altLang="zh-CN" sz="1600" b="1" dirty="0" err="1">
                <a:solidFill>
                  <a:srgbClr val="0000CC"/>
                </a:solidFill>
              </a:rPr>
              <a:t>endPosition</a:t>
            </a:r>
            <a:r>
              <a:rPr lang="en-US" altLang="zh-CN" sz="1600" b="1" dirty="0"/>
              <a:t>]</a:t>
            </a:r>
            <a:endParaRPr lang="zh-CN" altLang="zh-CN" sz="1600" b="1" dirty="0"/>
          </a:p>
          <a:p>
            <a:r>
              <a:rPr lang="en-US" altLang="zh-CN" sz="1600" b="1" dirty="0"/>
              <a:t>  1.4 </a:t>
            </a:r>
            <a:r>
              <a:rPr lang="zh-CN" altLang="zh-CN" sz="1600" b="1" dirty="0"/>
              <a:t>返回</a:t>
            </a:r>
            <a:r>
              <a:rPr lang="en-US" altLang="zh-CN" sz="1600" b="1" dirty="0" err="1">
                <a:solidFill>
                  <a:srgbClr val="0000CC"/>
                </a:solidFill>
              </a:rPr>
              <a:t>endPosition</a:t>
            </a:r>
            <a:endParaRPr lang="zh-CN" altLang="zh-CN" sz="1600" b="1" dirty="0">
              <a:solidFill>
                <a:srgbClr val="0000CC"/>
              </a:solidFill>
            </a:endParaRPr>
          </a:p>
          <a:p>
            <a:r>
              <a:rPr lang="en-US" altLang="zh-CN" sz="1600" b="1" dirty="0"/>
              <a:t>2 </a:t>
            </a:r>
            <a:r>
              <a:rPr lang="zh-CN" altLang="zh-CN" sz="1600" b="1" dirty="0"/>
              <a:t>将划分位置</a:t>
            </a:r>
            <a:r>
              <a:rPr lang="en-US" altLang="zh-CN" sz="1600" b="1" dirty="0" err="1">
                <a:solidFill>
                  <a:srgbClr val="FF3300"/>
                </a:solidFill>
              </a:rPr>
              <a:t>partionPosition</a:t>
            </a:r>
            <a:r>
              <a:rPr lang="zh-CN" altLang="zh-CN" sz="1600" b="1" dirty="0"/>
              <a:t>初始化为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，将开始位置</a:t>
            </a:r>
            <a:r>
              <a:rPr lang="en-US" altLang="zh-CN" sz="1600" b="1" dirty="0" err="1">
                <a:solidFill>
                  <a:srgbClr val="FF3399"/>
                </a:solidFill>
              </a:rPr>
              <a:t>startPosition</a:t>
            </a:r>
            <a:r>
              <a:rPr lang="zh-CN" altLang="zh-CN" sz="1600" b="1" dirty="0"/>
              <a:t>初始化为</a:t>
            </a:r>
            <a:r>
              <a:rPr lang="en-US" altLang="zh-CN" sz="1600" b="1" dirty="0"/>
              <a:t>0</a:t>
            </a:r>
            <a:r>
              <a:rPr lang="zh-CN" altLang="zh-CN" sz="1600" b="1" dirty="0"/>
              <a:t>，将结束位置</a:t>
            </a:r>
            <a:r>
              <a:rPr lang="en-US" altLang="zh-CN" sz="1600" b="1" dirty="0" err="1">
                <a:solidFill>
                  <a:srgbClr val="0000CC"/>
                </a:solidFill>
              </a:rPr>
              <a:t>endPosition</a:t>
            </a:r>
            <a:r>
              <a:rPr lang="zh-CN" altLang="zh-CN" sz="1600" b="1" dirty="0"/>
              <a:t>初始化为</a:t>
            </a:r>
            <a:r>
              <a:rPr lang="en-US" altLang="zh-CN" sz="1600" b="1" dirty="0" err="1">
                <a:solidFill>
                  <a:srgbClr val="008000"/>
                </a:solidFill>
              </a:rPr>
              <a:t>nums</a:t>
            </a:r>
            <a:r>
              <a:rPr lang="en-US" altLang="zh-CN" sz="1600" b="1" dirty="0" err="1"/>
              <a:t>.</a:t>
            </a:r>
            <a:r>
              <a:rPr lang="en-US" altLang="zh-CN" sz="1600" b="1" dirty="0" err="1">
                <a:solidFill>
                  <a:srgbClr val="990033"/>
                </a:solidFill>
              </a:rPr>
              <a:t>length</a:t>
            </a:r>
            <a:r>
              <a:rPr lang="en-US" altLang="zh-CN" sz="1600" b="1" dirty="0"/>
              <a:t> </a:t>
            </a:r>
            <a:r>
              <a:rPr lang="en-US" altLang="zh-CN" sz="1600" b="1" dirty="0">
                <a:solidFill>
                  <a:srgbClr val="666699"/>
                </a:solidFill>
              </a:rPr>
              <a:t>- 1</a:t>
            </a:r>
            <a:r>
              <a:rPr lang="zh-CN" altLang="zh-CN" sz="1600" b="1" dirty="0"/>
              <a:t>，将目标位置</a:t>
            </a:r>
            <a:r>
              <a:rPr lang="en-US" altLang="zh-CN" sz="1600" b="1" dirty="0" err="1">
                <a:solidFill>
                  <a:srgbClr val="FF9900"/>
                </a:solidFill>
              </a:rPr>
              <a:t>targetPosition</a:t>
            </a:r>
            <a:r>
              <a:rPr lang="zh-CN" altLang="zh-CN" sz="1600" b="1" dirty="0"/>
              <a:t>初始化为</a:t>
            </a:r>
            <a:r>
              <a:rPr lang="en-US" altLang="zh-CN" sz="1600" b="1" dirty="0" err="1">
                <a:solidFill>
                  <a:srgbClr val="008000"/>
                </a:solidFill>
              </a:rPr>
              <a:t>nums</a:t>
            </a:r>
            <a:r>
              <a:rPr lang="en-US" altLang="zh-CN" sz="1600" b="1" dirty="0" err="1"/>
              <a:t>.</a:t>
            </a:r>
            <a:r>
              <a:rPr lang="en-US" altLang="zh-CN" sz="1600" b="1" dirty="0" err="1">
                <a:solidFill>
                  <a:srgbClr val="990033"/>
                </a:solidFill>
              </a:rPr>
              <a:t>length</a:t>
            </a:r>
            <a:r>
              <a:rPr lang="en-US" altLang="zh-CN" sz="1600" b="1" dirty="0">
                <a:solidFill>
                  <a:srgbClr val="666699"/>
                </a:solidFill>
              </a:rPr>
              <a:t> - k</a:t>
            </a:r>
            <a:endParaRPr lang="zh-CN" altLang="zh-CN" sz="1600" b="1" dirty="0">
              <a:solidFill>
                <a:srgbClr val="666699"/>
              </a:solidFill>
            </a:endParaRPr>
          </a:p>
          <a:p>
            <a:r>
              <a:rPr lang="en-US" altLang="zh-CN" sz="1600" b="1" dirty="0"/>
              <a:t>3 </a:t>
            </a:r>
            <a:r>
              <a:rPr lang="zh-CN" altLang="zh-CN" sz="1600" b="1" dirty="0"/>
              <a:t>在</a:t>
            </a:r>
            <a:r>
              <a:rPr lang="en-US" altLang="zh-CN" sz="1600" b="1" dirty="0" err="1">
                <a:solidFill>
                  <a:srgbClr val="FF3399"/>
                </a:solidFill>
              </a:rPr>
              <a:t>startPosition</a:t>
            </a:r>
            <a:r>
              <a:rPr lang="zh-CN" altLang="zh-CN" sz="1600" b="1" dirty="0"/>
              <a:t>小于</a:t>
            </a:r>
            <a:r>
              <a:rPr lang="en-US" altLang="zh-CN" sz="1600" b="1" dirty="0" err="1">
                <a:solidFill>
                  <a:srgbClr val="0000CC"/>
                </a:solidFill>
              </a:rPr>
              <a:t>endPosition</a:t>
            </a:r>
            <a:r>
              <a:rPr lang="zh-CN" altLang="zh-CN" sz="1600" b="1" dirty="0"/>
              <a:t>的情况下，循环执行如下操作</a:t>
            </a:r>
          </a:p>
          <a:p>
            <a:r>
              <a:rPr lang="en-US" altLang="zh-CN" sz="1600" b="1" dirty="0"/>
              <a:t>  3.1 </a:t>
            </a:r>
            <a:r>
              <a:rPr lang="zh-CN" altLang="zh-CN" sz="1600" b="1" dirty="0"/>
              <a:t>调用划分函数</a:t>
            </a:r>
            <a:r>
              <a:rPr lang="en-US" altLang="zh-CN" sz="1600" b="1" dirty="0" err="1">
                <a:solidFill>
                  <a:srgbClr val="CC6600"/>
                </a:solidFill>
              </a:rPr>
              <a:t>partionArray</a:t>
            </a:r>
            <a:r>
              <a:rPr lang="zh-CN" altLang="zh-CN" sz="1600" b="1" dirty="0"/>
              <a:t>，将返回值赋值给</a:t>
            </a:r>
            <a:r>
              <a:rPr lang="en-US" altLang="zh-CN" sz="1600" b="1" dirty="0" err="1">
                <a:solidFill>
                  <a:srgbClr val="FF3300"/>
                </a:solidFill>
              </a:rPr>
              <a:t>partionPosition</a:t>
            </a:r>
            <a:endParaRPr lang="zh-CN" altLang="zh-CN" sz="1600" b="1" dirty="0">
              <a:solidFill>
                <a:srgbClr val="FF3300"/>
              </a:solidFill>
            </a:endParaRPr>
          </a:p>
          <a:p>
            <a:r>
              <a:rPr lang="en-US" altLang="zh-CN" sz="1600" b="1" dirty="0"/>
              <a:t>  3.2 </a:t>
            </a:r>
            <a:r>
              <a:rPr lang="zh-CN" altLang="zh-CN" sz="1600" b="1" dirty="0"/>
              <a:t>判断</a:t>
            </a:r>
            <a:r>
              <a:rPr lang="en-US" altLang="zh-CN" sz="1600" b="1" dirty="0" err="1">
                <a:solidFill>
                  <a:srgbClr val="FF3300"/>
                </a:solidFill>
              </a:rPr>
              <a:t>partionPosition</a:t>
            </a:r>
            <a:r>
              <a:rPr lang="zh-CN" altLang="zh-CN" sz="1600" b="1" dirty="0"/>
              <a:t>是否等于</a:t>
            </a:r>
            <a:r>
              <a:rPr lang="en-US" altLang="zh-CN" sz="1600" b="1" dirty="0" err="1">
                <a:solidFill>
                  <a:srgbClr val="FF9900"/>
                </a:solidFill>
              </a:rPr>
              <a:t>targetPosition</a:t>
            </a:r>
            <a:endParaRPr lang="zh-CN" altLang="zh-CN" sz="1600" b="1" dirty="0">
              <a:solidFill>
                <a:srgbClr val="FF9900"/>
              </a:solidFill>
            </a:endParaRPr>
          </a:p>
          <a:p>
            <a:r>
              <a:rPr lang="en-US" altLang="zh-CN" sz="1600" b="1" dirty="0"/>
              <a:t>    3.2.1 </a:t>
            </a:r>
            <a:r>
              <a:rPr lang="zh-CN" altLang="zh-CN" sz="1600" b="1" dirty="0"/>
              <a:t>是的话，返回</a:t>
            </a:r>
            <a:r>
              <a:rPr lang="en-US" altLang="zh-CN" sz="1600" b="1" dirty="0" err="1">
                <a:solidFill>
                  <a:srgbClr val="008000"/>
                </a:solidFill>
              </a:rPr>
              <a:t>nums</a:t>
            </a:r>
            <a:r>
              <a:rPr lang="en-US" altLang="zh-CN" sz="1600" b="1" dirty="0"/>
              <a:t>[</a:t>
            </a:r>
            <a:r>
              <a:rPr lang="en-US" altLang="zh-CN" sz="1600" b="1" dirty="0" err="1">
                <a:solidFill>
                  <a:srgbClr val="FF3300"/>
                </a:solidFill>
              </a:rPr>
              <a:t>partionPosition</a:t>
            </a:r>
            <a:r>
              <a:rPr lang="en-US" altLang="zh-CN" sz="1600" b="1" dirty="0"/>
              <a:t>]</a:t>
            </a:r>
            <a:endParaRPr lang="zh-CN" altLang="zh-CN" sz="1600" b="1" dirty="0"/>
          </a:p>
          <a:p>
            <a:r>
              <a:rPr lang="en-US" altLang="zh-CN" sz="1600" b="1" dirty="0"/>
              <a:t>    3.2.2 </a:t>
            </a:r>
            <a:r>
              <a:rPr lang="zh-CN" altLang="zh-CN" sz="1600" b="1" dirty="0"/>
              <a:t>否的话，判断</a:t>
            </a:r>
            <a:r>
              <a:rPr lang="en-US" altLang="zh-CN" sz="1600" b="1" dirty="0" err="1">
                <a:solidFill>
                  <a:srgbClr val="FF3300"/>
                </a:solidFill>
              </a:rPr>
              <a:t>partionPosition</a:t>
            </a:r>
            <a:r>
              <a:rPr lang="zh-CN" altLang="zh-CN" sz="1600" b="1" dirty="0"/>
              <a:t>是否小于</a:t>
            </a:r>
            <a:r>
              <a:rPr lang="en-US" altLang="zh-CN" sz="1600" b="1" dirty="0" err="1">
                <a:solidFill>
                  <a:srgbClr val="FF9900"/>
                </a:solidFill>
              </a:rPr>
              <a:t>targetPosition</a:t>
            </a:r>
            <a:endParaRPr lang="zh-CN" altLang="zh-CN" sz="1600" b="1" dirty="0">
              <a:solidFill>
                <a:srgbClr val="FF9900"/>
              </a:solidFill>
            </a:endParaRPr>
          </a:p>
          <a:p>
            <a:r>
              <a:rPr lang="en-US" altLang="zh-CN" sz="1600" b="1" dirty="0"/>
              <a:t>      3.2.2.1 </a:t>
            </a:r>
            <a:r>
              <a:rPr lang="zh-CN" altLang="zh-CN" sz="1600" b="1" dirty="0"/>
              <a:t>是的话，将</a:t>
            </a:r>
            <a:r>
              <a:rPr lang="en-US" altLang="zh-CN" sz="1600" b="1" dirty="0" err="1">
                <a:solidFill>
                  <a:srgbClr val="FF3300"/>
                </a:solidFill>
              </a:rPr>
              <a:t>partionPosition</a:t>
            </a:r>
            <a:r>
              <a:rPr lang="en-US" altLang="zh-CN" sz="1600" b="1" dirty="0"/>
              <a:t> + 1</a:t>
            </a:r>
            <a:r>
              <a:rPr lang="zh-CN" altLang="zh-CN" sz="1600" b="1" dirty="0"/>
              <a:t>赋值给</a:t>
            </a:r>
            <a:r>
              <a:rPr lang="en-US" altLang="zh-CN" sz="1600" b="1" dirty="0" err="1">
                <a:solidFill>
                  <a:srgbClr val="FF3399"/>
                </a:solidFill>
              </a:rPr>
              <a:t>startPosition</a:t>
            </a:r>
            <a:endParaRPr lang="zh-CN" altLang="zh-CN" sz="1600" b="1" dirty="0">
              <a:solidFill>
                <a:srgbClr val="FF3399"/>
              </a:solidFill>
            </a:endParaRPr>
          </a:p>
          <a:p>
            <a:r>
              <a:rPr lang="en-US" altLang="zh-CN" sz="1600" b="1" dirty="0"/>
              <a:t>      3.2.2.2 </a:t>
            </a:r>
            <a:r>
              <a:rPr lang="zh-CN" altLang="zh-CN" sz="1600" b="1" dirty="0"/>
              <a:t>否的话，将</a:t>
            </a:r>
            <a:r>
              <a:rPr lang="en-US" altLang="zh-CN" sz="1600" b="1" dirty="0" err="1">
                <a:solidFill>
                  <a:srgbClr val="FF3300"/>
                </a:solidFill>
              </a:rPr>
              <a:t>partionPosition</a:t>
            </a:r>
            <a:r>
              <a:rPr lang="en-US" altLang="zh-CN" sz="1600" b="1" dirty="0"/>
              <a:t> - 1</a:t>
            </a:r>
            <a:r>
              <a:rPr lang="zh-CN" altLang="zh-CN" sz="1600" b="1" dirty="0"/>
              <a:t>赋值给</a:t>
            </a:r>
            <a:r>
              <a:rPr lang="en-US" altLang="zh-CN" sz="1600" b="1" dirty="0" err="1">
                <a:solidFill>
                  <a:srgbClr val="0000CC"/>
                </a:solidFill>
              </a:rPr>
              <a:t>endPosition</a:t>
            </a:r>
            <a:endParaRPr lang="zh-CN" altLang="zh-CN" sz="1600" b="1" dirty="0">
              <a:solidFill>
                <a:srgbClr val="0000CC"/>
              </a:solidFill>
            </a:endParaRPr>
          </a:p>
          <a:p>
            <a:r>
              <a:rPr lang="en-US" altLang="zh-CN" sz="1600" b="1" dirty="0"/>
              <a:t>  3.3 </a:t>
            </a:r>
            <a:r>
              <a:rPr lang="zh-CN" altLang="zh-CN" sz="1600" b="1" dirty="0"/>
              <a:t>返回</a:t>
            </a:r>
            <a:r>
              <a:rPr lang="en-US" altLang="zh-CN" sz="1600" b="1" dirty="0" err="1">
                <a:solidFill>
                  <a:srgbClr val="008000"/>
                </a:solidFill>
              </a:rPr>
              <a:t>nums</a:t>
            </a:r>
            <a:r>
              <a:rPr lang="en-US" altLang="zh-CN" sz="1600" b="1" dirty="0"/>
              <a:t>[</a:t>
            </a:r>
            <a:r>
              <a:rPr lang="en-US" altLang="zh-CN" sz="1600" b="1" dirty="0" err="1">
                <a:solidFill>
                  <a:srgbClr val="FF3399"/>
                </a:solidFill>
              </a:rPr>
              <a:t>startPosition</a:t>
            </a:r>
            <a:r>
              <a:rPr lang="en-US" altLang="zh-CN" sz="1600" b="1" dirty="0"/>
              <a:t>]</a:t>
            </a:r>
            <a:endParaRPr lang="zh-CN" altLang="zh-CN" sz="16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47605B-488D-4963-8BCB-FDA14A567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6016" y="0"/>
            <a:ext cx="4215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15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501277"/>
            <a:ext cx="5703359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215. Kth Largest Element in an Array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196321" y="1416891"/>
            <a:ext cx="475913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900" b="1" dirty="0">
                <a:latin typeface="Times New Roman" panose="02020603050405020304" pitchFamily="18" charset="0"/>
              </a:rPr>
              <a:t>方法二：</a:t>
            </a:r>
            <a:r>
              <a:rPr lang="zh-CN" altLang="en-US" sz="19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优先级队列（堆排序，最小堆</a:t>
            </a:r>
            <a:r>
              <a:rPr lang="en-US" altLang="zh-CN" sz="19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19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越小的元素，越靠前</a:t>
            </a:r>
            <a:r>
              <a:rPr lang="en-US" altLang="zh-CN" sz="19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19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1900" b="1" dirty="0">
                <a:latin typeface="Times New Roman" panose="02020603050405020304" pitchFamily="18" charset="0"/>
              </a:rPr>
              <a:t>（时间复杂度</a:t>
            </a:r>
            <a:r>
              <a:rPr lang="en-US" altLang="zh-CN" sz="1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O(</a:t>
            </a:r>
            <a:r>
              <a:rPr lang="en-US" altLang="zh-CN" sz="19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nlogk</a:t>
            </a:r>
            <a:r>
              <a:rPr lang="en-US" altLang="zh-CN" sz="19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1900" b="1" dirty="0">
                <a:latin typeface="Times New Roman" panose="02020603050405020304" pitchFamily="18" charset="0"/>
              </a:rPr>
              <a:t>，空间复杂度</a:t>
            </a:r>
            <a:r>
              <a:rPr lang="en-US" altLang="zh-CN" sz="1900" b="1" dirty="0">
                <a:latin typeface="Times New Roman" panose="02020603050405020304" pitchFamily="18" charset="0"/>
              </a:rPr>
              <a:t>O(k)</a:t>
            </a:r>
            <a:r>
              <a:rPr lang="zh-CN" altLang="en-US" sz="1900" b="1" dirty="0">
                <a:latin typeface="Times New Roman" panose="02020603050405020304" pitchFamily="18" charset="0"/>
              </a:rPr>
              <a:t>）</a:t>
            </a:r>
          </a:p>
          <a:p>
            <a:r>
              <a:rPr lang="en-US" altLang="zh-CN" sz="1900" b="1" dirty="0">
                <a:latin typeface="Times New Roman" panose="02020603050405020304" pitchFamily="18" charset="0"/>
              </a:rPr>
              <a:t>1 </a:t>
            </a:r>
            <a:r>
              <a:rPr lang="zh-CN" altLang="en-US" sz="1900" b="1" dirty="0">
                <a:latin typeface="Times New Roman" panose="02020603050405020304" pitchFamily="18" charset="0"/>
              </a:rPr>
              <a:t>创建</a:t>
            </a:r>
            <a:r>
              <a:rPr lang="zh-CN" altLang="en-US" sz="1900" b="1" dirty="0">
                <a:solidFill>
                  <a:srgbClr val="990033"/>
                </a:solidFill>
                <a:latin typeface="Times New Roman" panose="02020603050405020304" pitchFamily="18" charset="0"/>
              </a:rPr>
              <a:t>大小为</a:t>
            </a:r>
            <a:r>
              <a:rPr lang="en-US" altLang="zh-CN" sz="1900" b="1" dirty="0">
                <a:solidFill>
                  <a:srgbClr val="990033"/>
                </a:solidFill>
                <a:latin typeface="Times New Roman" panose="02020603050405020304" pitchFamily="18" charset="0"/>
              </a:rPr>
              <a:t>k + 1</a:t>
            </a:r>
            <a:r>
              <a:rPr lang="zh-CN" altLang="en-US" sz="1900" b="1" dirty="0">
                <a:latin typeface="Times New Roman" panose="02020603050405020304" pitchFamily="18" charset="0"/>
              </a:rPr>
              <a:t>（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比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大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1[</a:t>
            </a:r>
            <a:r>
              <a:rPr lang="en-US" altLang="zh-CN" sz="19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19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sz="19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9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开始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：一是为了当前元素入队列时，不用判断队列中元素个数是否达到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k[</a:t>
            </a:r>
            <a:r>
              <a:rPr lang="zh-CN" altLang="en-US" sz="19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也可以不指定大小，因为队列容量不够时，会自动扩容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；二是为了在队列元素个数等于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时，不用判断当前元素是否应该存入队列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19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队列大小比</a:t>
            </a:r>
            <a:r>
              <a:rPr lang="en-US" altLang="zh-CN" sz="19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19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大</a:t>
            </a:r>
            <a:r>
              <a:rPr lang="en-US" altLang="zh-CN" sz="19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9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，当队列中元素个数为</a:t>
            </a:r>
            <a:r>
              <a:rPr lang="en-US" altLang="zh-CN" sz="19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k + 1</a:t>
            </a:r>
            <a:r>
              <a:rPr lang="zh-CN" altLang="en-US" sz="19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时，队首元素可以放心出队列，因为队首元素不可能为第</a:t>
            </a:r>
            <a:r>
              <a:rPr lang="en-US" altLang="zh-CN" sz="19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k</a:t>
            </a:r>
            <a:r>
              <a:rPr lang="zh-CN" altLang="en-US" sz="19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大的数</a:t>
            </a:r>
            <a:r>
              <a:rPr lang="en-US" altLang="zh-CN" sz="19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1900" b="1" dirty="0">
                <a:latin typeface="Times New Roman" panose="02020603050405020304" pitchFamily="18" charset="0"/>
              </a:rPr>
              <a:t>）的</a:t>
            </a:r>
            <a:r>
              <a:rPr lang="zh-CN" altLang="en-US" sz="19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优先级队列</a:t>
            </a:r>
          </a:p>
          <a:p>
            <a:r>
              <a:rPr lang="en-US" altLang="zh-CN" sz="1900" b="1" dirty="0">
                <a:latin typeface="Times New Roman" panose="02020603050405020304" pitchFamily="18" charset="0"/>
              </a:rPr>
              <a:t>2 </a:t>
            </a:r>
            <a:r>
              <a:rPr lang="zh-CN" altLang="en-US" sz="19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遍历数组</a:t>
            </a:r>
            <a:r>
              <a:rPr lang="zh-CN" altLang="en-US" sz="1900" b="1" dirty="0">
                <a:latin typeface="Times New Roman" panose="02020603050405020304" pitchFamily="18" charset="0"/>
              </a:rPr>
              <a:t>，依次执行如下操作</a:t>
            </a:r>
          </a:p>
          <a:p>
            <a:r>
              <a:rPr lang="zh-CN" altLang="en-US" sz="1900" b="1" dirty="0">
                <a:latin typeface="Times New Roman" panose="02020603050405020304" pitchFamily="18" charset="0"/>
              </a:rPr>
              <a:t>  </a:t>
            </a:r>
            <a:r>
              <a:rPr lang="en-US" altLang="zh-CN" sz="1900" b="1" dirty="0">
                <a:latin typeface="Times New Roman" panose="02020603050405020304" pitchFamily="18" charset="0"/>
              </a:rPr>
              <a:t>2.1 </a:t>
            </a:r>
            <a:r>
              <a:rPr lang="zh-CN" altLang="en-US" sz="19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将数组元素存入队列</a:t>
            </a:r>
            <a:r>
              <a:rPr lang="zh-CN" altLang="en-US" sz="1900" b="1" dirty="0">
                <a:latin typeface="Times New Roman" panose="02020603050405020304" pitchFamily="18" charset="0"/>
              </a:rPr>
              <a:t>，</a:t>
            </a:r>
            <a:r>
              <a:rPr lang="zh-CN" altLang="en-US" sz="19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判断队列大小是否达到上限</a:t>
            </a:r>
          </a:p>
          <a:p>
            <a:r>
              <a:rPr lang="zh-CN" altLang="en-US" sz="1900" b="1" dirty="0">
                <a:latin typeface="Times New Roman" panose="02020603050405020304" pitchFamily="18" charset="0"/>
              </a:rPr>
              <a:t>    </a:t>
            </a:r>
            <a:r>
              <a:rPr lang="en-US" altLang="zh-CN" sz="1900" b="1" dirty="0">
                <a:latin typeface="Times New Roman" panose="02020603050405020304" pitchFamily="18" charset="0"/>
              </a:rPr>
              <a:t>2.1.1 </a:t>
            </a:r>
            <a:r>
              <a:rPr lang="zh-CN" altLang="en-US" sz="1900" b="1" dirty="0">
                <a:latin typeface="Times New Roman" panose="02020603050405020304" pitchFamily="18" charset="0"/>
              </a:rPr>
              <a:t>是的话，</a:t>
            </a:r>
            <a:r>
              <a:rPr lang="zh-CN" altLang="en-US" sz="19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获取并删除队首元素</a:t>
            </a:r>
          </a:p>
          <a:p>
            <a:r>
              <a:rPr lang="zh-CN" altLang="en-US" sz="1900" b="1" dirty="0">
                <a:latin typeface="Times New Roman" panose="02020603050405020304" pitchFamily="18" charset="0"/>
              </a:rPr>
              <a:t>    </a:t>
            </a:r>
            <a:r>
              <a:rPr lang="en-US" altLang="zh-CN" sz="1900" b="1" dirty="0">
                <a:latin typeface="Times New Roman" panose="02020603050405020304" pitchFamily="18" charset="0"/>
              </a:rPr>
              <a:t>2.1.2 </a:t>
            </a:r>
            <a:r>
              <a:rPr lang="zh-CN" altLang="en-US" sz="1900" b="1" dirty="0">
                <a:latin typeface="Times New Roman" panose="02020603050405020304" pitchFamily="18" charset="0"/>
              </a:rPr>
              <a:t>否的话，不执行任何操作</a:t>
            </a:r>
          </a:p>
          <a:p>
            <a:r>
              <a:rPr lang="en-US" altLang="zh-CN" sz="1900" b="1" dirty="0">
                <a:latin typeface="Times New Roman" panose="02020603050405020304" pitchFamily="18" charset="0"/>
              </a:rPr>
              <a:t>3 </a:t>
            </a:r>
            <a:r>
              <a:rPr lang="zh-CN" altLang="en-US" sz="1900" b="1" dirty="0">
                <a:solidFill>
                  <a:srgbClr val="800080"/>
                </a:solidFill>
                <a:latin typeface="Times New Roman" panose="02020603050405020304" pitchFamily="18" charset="0"/>
              </a:rPr>
              <a:t>返回队首元素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EB3B22-9893-4479-9DA3-1CD01F5C9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501" y="1218728"/>
            <a:ext cx="6846178" cy="352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5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A8305-0062-4575-AF52-7EC6C4FB7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zh-CN" altLang="en-US" b="1"/>
              <a:t>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63EA3-B71F-48AC-BAB6-33BA77C53E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68519" y="1860655"/>
            <a:ext cx="10363826" cy="3878963"/>
          </a:xfrm>
        </p:spPr>
        <p:txBody>
          <a:bodyPr>
            <a:noAutofit/>
          </a:bodyPr>
          <a:lstStyle/>
          <a:p>
            <a:r>
              <a:rPr lang="zh-CN" altLang="en-US" sz="2800" b="1" cap="none"/>
              <a:t>常见排序算法</a:t>
            </a:r>
            <a:endParaRPr lang="en-US" altLang="zh-CN" sz="2800" b="1" cap="none"/>
          </a:p>
          <a:p>
            <a:r>
              <a:rPr lang="zh-CN" altLang="en-US" sz="2800" b="1" cap="none"/>
              <a:t>排序算法对比</a:t>
            </a:r>
            <a:endParaRPr lang="en-US" altLang="zh-CN" sz="2800" b="1" cap="none"/>
          </a:p>
          <a:p>
            <a:r>
              <a:rPr lang="zh-CN" altLang="en-US" sz="2800" b="1" cap="none"/>
              <a:t>真题解析</a:t>
            </a:r>
          </a:p>
        </p:txBody>
      </p:sp>
    </p:spTree>
    <p:extLst>
      <p:ext uri="{BB962C8B-B14F-4D97-AF65-F5344CB8AC3E}">
        <p14:creationId xmlns:p14="http://schemas.microsoft.com/office/powerpoint/2010/main" val="73462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5641771" cy="5679628"/>
          </a:xfrm>
        </p:spPr>
        <p:txBody>
          <a:bodyPr/>
          <a:lstStyle/>
          <a:p>
            <a:r>
              <a:rPr lang="en-US" altLang="zh-CN" sz="2400" b="1" cap="none"/>
              <a:t>57. Insert Interval</a:t>
            </a:r>
            <a:endParaRPr lang="zh-CN" altLang="en-US" cap="none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CFC8F6-82D7-4524-8ECA-EE3AF6B1C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54" y="1625745"/>
            <a:ext cx="10960712" cy="360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39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250638"/>
            <a:ext cx="5703359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57. Insert Interval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4975"/>
            <a:ext cx="7820571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dirty="0"/>
              <a:t>方法一：</a:t>
            </a:r>
            <a:r>
              <a:rPr lang="zh-CN" altLang="zh-CN" sz="1600" b="1" dirty="0">
                <a:solidFill>
                  <a:srgbClr val="0000CC"/>
                </a:solidFill>
              </a:rPr>
              <a:t>一次遍历找边界</a:t>
            </a:r>
            <a:r>
              <a:rPr lang="zh-CN" altLang="zh-CN" sz="1600" b="1" dirty="0"/>
              <a:t>（时间复杂度</a:t>
            </a:r>
            <a:r>
              <a:rPr lang="en-US" altLang="zh-CN" sz="1600" b="1" dirty="0"/>
              <a:t>O(n)</a:t>
            </a:r>
            <a:r>
              <a:rPr lang="zh-CN" altLang="zh-CN" sz="1600" b="1" dirty="0"/>
              <a:t>，空间复杂度</a:t>
            </a:r>
            <a:r>
              <a:rPr lang="en-US" altLang="zh-CN" sz="1600" b="1" dirty="0"/>
              <a:t>O(1)</a:t>
            </a:r>
            <a:r>
              <a:rPr lang="zh-CN" altLang="zh-CN" sz="1600" b="1" dirty="0"/>
              <a:t>）</a:t>
            </a:r>
          </a:p>
          <a:p>
            <a:r>
              <a:rPr lang="en-US" altLang="zh-CN" sz="1600" b="1" dirty="0"/>
              <a:t>1 </a:t>
            </a:r>
            <a:r>
              <a:rPr lang="zh-CN" altLang="zh-CN" sz="1600" b="1" dirty="0"/>
              <a:t>判断原区间链表</a:t>
            </a:r>
            <a:r>
              <a:rPr lang="en-US" altLang="zh-CN" sz="1600" b="1" dirty="0">
                <a:solidFill>
                  <a:srgbClr val="990033"/>
                </a:solidFill>
              </a:rPr>
              <a:t>intervals</a:t>
            </a:r>
            <a:r>
              <a:rPr lang="zh-CN" altLang="zh-CN" sz="1600" b="1" dirty="0"/>
              <a:t>是否为空，是的话，将新元素</a:t>
            </a:r>
            <a:r>
              <a:rPr lang="en-US" altLang="zh-CN" sz="1600" b="1" dirty="0" err="1">
                <a:solidFill>
                  <a:srgbClr val="800080"/>
                </a:solidFill>
              </a:rPr>
              <a:t>newInterval</a:t>
            </a:r>
            <a:r>
              <a:rPr lang="zh-CN" altLang="zh-CN" sz="1600" b="1" dirty="0"/>
              <a:t>插入后返回</a:t>
            </a:r>
          </a:p>
          <a:p>
            <a:r>
              <a:rPr lang="en-US" altLang="zh-CN" sz="1600" b="1" dirty="0"/>
              <a:t>2 </a:t>
            </a:r>
            <a:r>
              <a:rPr lang="zh-CN" altLang="zh-CN" sz="1600" b="1" dirty="0"/>
              <a:t>将新区间的起止位置分别赋值给</a:t>
            </a:r>
            <a:r>
              <a:rPr lang="en-US" altLang="zh-CN" sz="1600" b="1" dirty="0" err="1">
                <a:solidFill>
                  <a:srgbClr val="FF0066"/>
                </a:solidFill>
              </a:rPr>
              <a:t>startPosition</a:t>
            </a:r>
            <a:r>
              <a:rPr lang="zh-CN" altLang="zh-CN" sz="1600" b="1" dirty="0"/>
              <a:t>和</a:t>
            </a:r>
            <a:r>
              <a:rPr lang="en-US" altLang="zh-CN" sz="1600" b="1" dirty="0" err="1">
                <a:solidFill>
                  <a:srgbClr val="0000CC"/>
                </a:solidFill>
              </a:rPr>
              <a:t>endPosition</a:t>
            </a:r>
            <a:r>
              <a:rPr lang="zh-CN" altLang="zh-CN" sz="1600" b="1" dirty="0"/>
              <a:t>，创建链表迭代器</a:t>
            </a:r>
            <a:r>
              <a:rPr lang="en-US" altLang="zh-CN" sz="1600" b="1" dirty="0" err="1">
                <a:solidFill>
                  <a:srgbClr val="CC6600"/>
                </a:solidFill>
              </a:rPr>
              <a:t>oldIterator</a:t>
            </a:r>
            <a:r>
              <a:rPr lang="zh-CN" altLang="zh-CN" sz="1600" b="1" dirty="0"/>
              <a:t>，记录当前区间为</a:t>
            </a:r>
            <a:r>
              <a:rPr lang="en-US" altLang="zh-CN" sz="1600" b="1" dirty="0" err="1">
                <a:solidFill>
                  <a:srgbClr val="008000"/>
                </a:solidFill>
              </a:rPr>
              <a:t>currentItem</a:t>
            </a:r>
            <a:r>
              <a:rPr lang="zh-CN" altLang="zh-CN" sz="1600" b="1" dirty="0"/>
              <a:t>，设置插入位置过界标识为</a:t>
            </a:r>
            <a:r>
              <a:rPr lang="en-US" altLang="zh-CN" sz="1600" b="1" dirty="0" err="1">
                <a:solidFill>
                  <a:srgbClr val="FF3300"/>
                </a:solidFill>
              </a:rPr>
              <a:t>overHead</a:t>
            </a:r>
            <a:endParaRPr lang="zh-CN" altLang="zh-CN" sz="1600" b="1" dirty="0">
              <a:solidFill>
                <a:srgbClr val="FF3300"/>
              </a:solidFill>
            </a:endParaRPr>
          </a:p>
          <a:p>
            <a:r>
              <a:rPr lang="en-US" altLang="zh-CN" sz="1600" b="1" dirty="0"/>
              <a:t>3 </a:t>
            </a:r>
            <a:r>
              <a:rPr lang="zh-CN" altLang="zh-CN" sz="1600" b="1" dirty="0"/>
              <a:t>当链表迭代器存在下一个节点时，循环执行如下操作</a:t>
            </a:r>
          </a:p>
          <a:p>
            <a:r>
              <a:rPr lang="en-US" altLang="zh-CN" sz="1600" b="1" dirty="0"/>
              <a:t>  3.1 </a:t>
            </a:r>
            <a:r>
              <a:rPr lang="zh-CN" altLang="zh-CN" sz="1600" b="1" dirty="0"/>
              <a:t>下一个节点赋值给</a:t>
            </a:r>
            <a:r>
              <a:rPr lang="en-US" altLang="zh-CN" sz="1600" b="1" dirty="0" err="1">
                <a:solidFill>
                  <a:srgbClr val="008000"/>
                </a:solidFill>
              </a:rPr>
              <a:t>currentItem</a:t>
            </a:r>
            <a:r>
              <a:rPr lang="zh-CN" altLang="zh-CN" sz="1600" b="1" dirty="0"/>
              <a:t>，判断</a:t>
            </a:r>
            <a:r>
              <a:rPr lang="en-US" altLang="zh-CN" sz="1600" b="1" dirty="0" err="1">
                <a:solidFill>
                  <a:srgbClr val="800080"/>
                </a:solidFill>
              </a:rPr>
              <a:t>newInterval</a:t>
            </a:r>
            <a:r>
              <a:rPr lang="zh-CN" altLang="zh-CN" sz="1600" b="1" dirty="0"/>
              <a:t>的</a:t>
            </a:r>
            <a:r>
              <a:rPr lang="en-US" altLang="zh-CN" sz="1600" b="1" dirty="0">
                <a:solidFill>
                  <a:srgbClr val="666699"/>
                </a:solidFill>
              </a:rPr>
              <a:t>end</a:t>
            </a:r>
            <a:r>
              <a:rPr lang="zh-CN" altLang="zh-CN" sz="1600" b="1" dirty="0"/>
              <a:t>是否小于</a:t>
            </a:r>
            <a:r>
              <a:rPr lang="en-US" altLang="zh-CN" sz="1600" b="1" dirty="0" err="1">
                <a:solidFill>
                  <a:srgbClr val="008000"/>
                </a:solidFill>
              </a:rPr>
              <a:t>currentItem</a:t>
            </a:r>
            <a:r>
              <a:rPr lang="zh-CN" altLang="zh-CN" sz="1600" b="1" dirty="0"/>
              <a:t>的</a:t>
            </a:r>
            <a:r>
              <a:rPr lang="en-US" altLang="zh-CN" sz="1600" b="1" dirty="0"/>
              <a:t>start</a:t>
            </a:r>
            <a:endParaRPr lang="zh-CN" altLang="zh-CN" sz="1600" b="1" dirty="0"/>
          </a:p>
          <a:p>
            <a:r>
              <a:rPr lang="en-US" altLang="zh-CN" sz="1600" b="1" dirty="0"/>
              <a:t>    3.1.1 </a:t>
            </a:r>
            <a:r>
              <a:rPr lang="zh-CN" altLang="zh-CN" sz="1600" b="1" dirty="0"/>
              <a:t>是的话，说明应该插入到链表头部，将</a:t>
            </a:r>
            <a:r>
              <a:rPr lang="en-US" altLang="zh-CN" sz="1600" b="1" dirty="0">
                <a:solidFill>
                  <a:srgbClr val="990033"/>
                </a:solidFill>
              </a:rPr>
              <a:t>intervals</a:t>
            </a:r>
            <a:r>
              <a:rPr lang="zh-CN" altLang="zh-CN" sz="1600" b="1" dirty="0"/>
              <a:t>的游标前移一个节点，插入</a:t>
            </a:r>
            <a:r>
              <a:rPr lang="en-US" altLang="zh-CN" sz="1600" b="1" dirty="0" err="1">
                <a:solidFill>
                  <a:srgbClr val="800080"/>
                </a:solidFill>
              </a:rPr>
              <a:t>newInterval</a:t>
            </a:r>
            <a:r>
              <a:rPr lang="zh-CN" altLang="zh-CN" sz="1600" b="1" dirty="0"/>
              <a:t>，返回</a:t>
            </a:r>
          </a:p>
          <a:p>
            <a:r>
              <a:rPr lang="en-US" altLang="zh-CN" sz="1600" b="1" dirty="0"/>
              <a:t>    3.1.2 </a:t>
            </a:r>
            <a:r>
              <a:rPr lang="zh-CN" altLang="zh-CN" sz="1600" b="1" dirty="0"/>
              <a:t>否的话，执行下一步</a:t>
            </a:r>
          </a:p>
          <a:p>
            <a:r>
              <a:rPr lang="en-US" altLang="zh-CN" sz="1600" b="1" dirty="0"/>
              <a:t>  3.2 </a:t>
            </a:r>
            <a:r>
              <a:rPr lang="zh-CN" altLang="zh-CN" sz="1600" b="1" dirty="0"/>
              <a:t>判断</a:t>
            </a:r>
            <a:r>
              <a:rPr lang="en-US" altLang="zh-CN" sz="1600" b="1" dirty="0" err="1">
                <a:solidFill>
                  <a:srgbClr val="008000"/>
                </a:solidFill>
              </a:rPr>
              <a:t>currentItem</a:t>
            </a:r>
            <a:r>
              <a:rPr lang="zh-CN" altLang="zh-CN" sz="1600" b="1" dirty="0"/>
              <a:t>的</a:t>
            </a:r>
            <a:r>
              <a:rPr lang="en-US" altLang="zh-CN" sz="1600" b="1" dirty="0">
                <a:solidFill>
                  <a:srgbClr val="666699"/>
                </a:solidFill>
              </a:rPr>
              <a:t>end</a:t>
            </a:r>
            <a:r>
              <a:rPr lang="zh-CN" altLang="zh-CN" sz="1600" b="1" dirty="0"/>
              <a:t>是否小于</a:t>
            </a:r>
            <a:r>
              <a:rPr lang="en-US" altLang="zh-CN" sz="1600" b="1" dirty="0" err="1">
                <a:solidFill>
                  <a:srgbClr val="800080"/>
                </a:solidFill>
              </a:rPr>
              <a:t>newInterval</a:t>
            </a:r>
            <a:r>
              <a:rPr lang="zh-CN" altLang="zh-CN" sz="1600" b="1" dirty="0"/>
              <a:t>的</a:t>
            </a:r>
            <a:r>
              <a:rPr lang="en-US" altLang="zh-CN" sz="1600" b="1" dirty="0"/>
              <a:t>start</a:t>
            </a:r>
            <a:endParaRPr lang="zh-CN" altLang="zh-CN" sz="1600" b="1" dirty="0"/>
          </a:p>
          <a:p>
            <a:r>
              <a:rPr lang="en-US" altLang="zh-CN" sz="1600" b="1" dirty="0"/>
              <a:t>    3.2.1 </a:t>
            </a:r>
            <a:r>
              <a:rPr lang="zh-CN" altLang="zh-CN" sz="1600" b="1" dirty="0"/>
              <a:t>是的话，区间未被覆盖，返回循环体头部，继续循环，即</a:t>
            </a:r>
            <a:r>
              <a:rPr lang="en-US" altLang="zh-CN" sz="1600" b="1" dirty="0"/>
              <a:t>continue</a:t>
            </a:r>
            <a:endParaRPr lang="zh-CN" altLang="zh-CN" sz="1600" b="1" dirty="0"/>
          </a:p>
          <a:p>
            <a:r>
              <a:rPr lang="en-US" altLang="zh-CN" sz="1600" b="1" dirty="0"/>
              <a:t>    3.2.2 </a:t>
            </a:r>
            <a:r>
              <a:rPr lang="zh-CN" altLang="zh-CN" sz="1600" b="1" dirty="0"/>
              <a:t>否的话，执行下一步</a:t>
            </a:r>
          </a:p>
          <a:p>
            <a:r>
              <a:rPr lang="en-US" altLang="zh-CN" sz="1600" b="1" dirty="0"/>
              <a:t>  3.3 </a:t>
            </a:r>
            <a:r>
              <a:rPr lang="zh-CN" altLang="zh-CN" sz="1600" b="1" dirty="0"/>
              <a:t>循环判断</a:t>
            </a:r>
            <a:r>
              <a:rPr lang="en-US" altLang="zh-CN" sz="1600" b="1" dirty="0" err="1">
                <a:solidFill>
                  <a:srgbClr val="008000"/>
                </a:solidFill>
              </a:rPr>
              <a:t>currentItem</a:t>
            </a:r>
            <a:r>
              <a:rPr lang="zh-CN" altLang="zh-CN" sz="1600" b="1" dirty="0"/>
              <a:t>的</a:t>
            </a:r>
            <a:r>
              <a:rPr lang="en-US" altLang="zh-CN" sz="1600" b="1" dirty="0"/>
              <a:t>start</a:t>
            </a:r>
            <a:r>
              <a:rPr lang="zh-CN" altLang="zh-CN" sz="1600" b="1" dirty="0"/>
              <a:t>小于等于</a:t>
            </a:r>
            <a:r>
              <a:rPr lang="en-US" altLang="zh-CN" sz="1600" b="1" dirty="0" err="1">
                <a:solidFill>
                  <a:srgbClr val="800080"/>
                </a:solidFill>
              </a:rPr>
              <a:t>newInterval</a:t>
            </a:r>
            <a:r>
              <a:rPr lang="zh-CN" altLang="zh-CN" sz="1600" b="1" dirty="0"/>
              <a:t>的</a:t>
            </a:r>
            <a:r>
              <a:rPr lang="en-US" altLang="zh-CN" sz="1600" b="1" dirty="0">
                <a:solidFill>
                  <a:srgbClr val="666699"/>
                </a:solidFill>
              </a:rPr>
              <a:t>end</a:t>
            </a:r>
            <a:r>
              <a:rPr lang="zh-CN" altLang="zh-CN" sz="1600" b="1" dirty="0"/>
              <a:t>，并且，</a:t>
            </a:r>
            <a:r>
              <a:rPr lang="en-US" altLang="zh-CN" sz="1600" b="1" dirty="0" err="1">
                <a:solidFill>
                  <a:srgbClr val="800080"/>
                </a:solidFill>
              </a:rPr>
              <a:t>newInterval</a:t>
            </a:r>
            <a:r>
              <a:rPr lang="zh-CN" altLang="zh-CN" sz="1600" b="1" dirty="0"/>
              <a:t>的</a:t>
            </a:r>
            <a:r>
              <a:rPr lang="en-US" altLang="zh-CN" sz="1600" b="1" dirty="0"/>
              <a:t>start</a:t>
            </a:r>
            <a:r>
              <a:rPr lang="zh-CN" altLang="zh-CN" sz="1600" b="1" dirty="0"/>
              <a:t>小于等于</a:t>
            </a:r>
            <a:r>
              <a:rPr lang="en-US" altLang="zh-CN" sz="1600" b="1" dirty="0" err="1">
                <a:solidFill>
                  <a:srgbClr val="008000"/>
                </a:solidFill>
              </a:rPr>
              <a:t>currentItem</a:t>
            </a:r>
            <a:r>
              <a:rPr lang="zh-CN" altLang="zh-CN" sz="1600" b="1" dirty="0"/>
              <a:t>的</a:t>
            </a:r>
            <a:r>
              <a:rPr lang="en-US" altLang="zh-CN" sz="1600" b="1" dirty="0">
                <a:solidFill>
                  <a:srgbClr val="666699"/>
                </a:solidFill>
              </a:rPr>
              <a:t>end</a:t>
            </a:r>
            <a:r>
              <a:rPr lang="zh-CN" altLang="zh-CN" sz="1600" b="1" dirty="0"/>
              <a:t>是否同时成立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说明出现区间重叠</a:t>
            </a:r>
            <a:r>
              <a:rPr lang="zh-CN" altLang="en-US" sz="1600" b="1" dirty="0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    3.3.1 </a:t>
            </a:r>
            <a:r>
              <a:rPr lang="zh-CN" altLang="zh-CN" sz="1600" b="1" dirty="0"/>
              <a:t>是的话，</a:t>
            </a:r>
            <a:r>
              <a:rPr lang="en-US" altLang="zh-CN" sz="1600" b="1" dirty="0" err="1">
                <a:solidFill>
                  <a:srgbClr val="FF3300"/>
                </a:solidFill>
              </a:rPr>
              <a:t>overHead</a:t>
            </a:r>
            <a:r>
              <a:rPr lang="zh-CN" altLang="zh-CN" sz="1600" b="1" dirty="0"/>
              <a:t>重置为</a:t>
            </a:r>
            <a:r>
              <a:rPr lang="en-US" altLang="zh-CN" sz="1600" b="1" dirty="0"/>
              <a:t>false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迭代器不用回退</a:t>
            </a:r>
            <a:r>
              <a:rPr lang="zh-CN" altLang="en-US" sz="1600" b="1" dirty="0"/>
              <a:t>）</a:t>
            </a:r>
            <a:r>
              <a:rPr lang="zh-CN" altLang="zh-CN" sz="1600" b="1" dirty="0"/>
              <a:t>，</a:t>
            </a:r>
            <a:r>
              <a:rPr lang="en-US" altLang="zh-CN" sz="1600" b="1" dirty="0" err="1">
                <a:solidFill>
                  <a:srgbClr val="FF0066"/>
                </a:solidFill>
              </a:rPr>
              <a:t>startPosition</a:t>
            </a:r>
            <a:r>
              <a:rPr lang="zh-CN" altLang="zh-CN" sz="1600" b="1" dirty="0"/>
              <a:t>和</a:t>
            </a:r>
            <a:r>
              <a:rPr lang="en-US" altLang="zh-CN" sz="1600" b="1" dirty="0" err="1">
                <a:solidFill>
                  <a:srgbClr val="008000"/>
                </a:solidFill>
              </a:rPr>
              <a:t>currentItem</a:t>
            </a:r>
            <a:r>
              <a:rPr lang="zh-CN" altLang="zh-CN" sz="1600" b="1" dirty="0"/>
              <a:t>的</a:t>
            </a:r>
            <a:r>
              <a:rPr lang="en-US" altLang="zh-CN" sz="1600" b="1" dirty="0"/>
              <a:t>start</a:t>
            </a:r>
            <a:r>
              <a:rPr lang="zh-CN" altLang="zh-CN" sz="1600" b="1" dirty="0"/>
              <a:t>的较小者，赋值给</a:t>
            </a:r>
            <a:r>
              <a:rPr lang="en-US" altLang="zh-CN" sz="1600" b="1" dirty="0" err="1">
                <a:solidFill>
                  <a:srgbClr val="FF0066"/>
                </a:solidFill>
              </a:rPr>
              <a:t>startPosition</a:t>
            </a:r>
            <a:r>
              <a:rPr lang="zh-CN" altLang="zh-CN" sz="1600" b="1" dirty="0"/>
              <a:t>；</a:t>
            </a:r>
            <a:r>
              <a:rPr lang="en-US" altLang="zh-CN" sz="1600" b="1" dirty="0" err="1">
                <a:solidFill>
                  <a:srgbClr val="0000CC"/>
                </a:solidFill>
              </a:rPr>
              <a:t>endPosition</a:t>
            </a:r>
            <a:r>
              <a:rPr lang="zh-CN" altLang="zh-CN" sz="1600" b="1" dirty="0"/>
              <a:t>和</a:t>
            </a:r>
            <a:r>
              <a:rPr lang="en-US" altLang="zh-CN" sz="1600" b="1" dirty="0" err="1">
                <a:solidFill>
                  <a:srgbClr val="008000"/>
                </a:solidFill>
              </a:rPr>
              <a:t>currentItem</a:t>
            </a:r>
            <a:r>
              <a:rPr lang="zh-CN" altLang="zh-CN" sz="1600" b="1" dirty="0"/>
              <a:t>的</a:t>
            </a:r>
            <a:r>
              <a:rPr lang="en-US" altLang="zh-CN" sz="1600" b="1" dirty="0">
                <a:solidFill>
                  <a:srgbClr val="666699"/>
                </a:solidFill>
              </a:rPr>
              <a:t>end</a:t>
            </a:r>
            <a:r>
              <a:rPr lang="zh-CN" altLang="zh-CN" sz="1600" b="1" dirty="0"/>
              <a:t>的较大者，赋值给</a:t>
            </a:r>
            <a:r>
              <a:rPr lang="en-US" altLang="zh-CN" sz="1600" b="1" dirty="0" err="1">
                <a:solidFill>
                  <a:srgbClr val="0000CC"/>
                </a:solidFill>
              </a:rPr>
              <a:t>endPosition</a:t>
            </a:r>
            <a:r>
              <a:rPr lang="zh-CN" altLang="zh-CN" sz="1600" b="1" dirty="0"/>
              <a:t>；删除链表的当前节点。判断</a:t>
            </a:r>
            <a:r>
              <a:rPr lang="en-US" altLang="zh-CN" sz="1600" b="1" dirty="0" err="1">
                <a:solidFill>
                  <a:srgbClr val="CC6600"/>
                </a:solidFill>
              </a:rPr>
              <a:t>oldIterator</a:t>
            </a:r>
            <a:r>
              <a:rPr lang="zh-CN" altLang="zh-CN" sz="1600" b="1" dirty="0"/>
              <a:t>是否存在下一个节点</a:t>
            </a:r>
          </a:p>
          <a:p>
            <a:r>
              <a:rPr lang="en-US" altLang="zh-CN" sz="1600" b="1" dirty="0"/>
              <a:t>      3.3.1.1 </a:t>
            </a:r>
            <a:r>
              <a:rPr lang="zh-CN" altLang="zh-CN" sz="1600" b="1" dirty="0"/>
              <a:t>是的话，下一个节点赋值给</a:t>
            </a:r>
            <a:r>
              <a:rPr lang="en-US" altLang="zh-CN" sz="1600" b="1" dirty="0" err="1">
                <a:solidFill>
                  <a:srgbClr val="008000"/>
                </a:solidFill>
              </a:rPr>
              <a:t>currentItem</a:t>
            </a:r>
            <a:r>
              <a:rPr lang="zh-CN" altLang="zh-CN" sz="1600" b="1" dirty="0"/>
              <a:t>，</a:t>
            </a:r>
            <a:r>
              <a:rPr lang="en-US" altLang="zh-CN" sz="1600" b="1" dirty="0" err="1">
                <a:solidFill>
                  <a:srgbClr val="FF3300"/>
                </a:solidFill>
              </a:rPr>
              <a:t>overHead</a:t>
            </a:r>
            <a:r>
              <a:rPr lang="zh-CN" altLang="zh-CN" sz="1600" b="1" dirty="0"/>
              <a:t>赋值为</a:t>
            </a:r>
            <a:r>
              <a:rPr lang="en-US" altLang="zh-CN" sz="1600" b="1" dirty="0"/>
              <a:t>true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需回退</a:t>
            </a:r>
            <a:r>
              <a:rPr lang="zh-CN" altLang="en-US" sz="1600" b="1" dirty="0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      3.3.1.2 </a:t>
            </a:r>
            <a:r>
              <a:rPr lang="zh-CN" altLang="zh-CN" sz="1600" b="1" dirty="0"/>
              <a:t>否的话，跳出</a:t>
            </a:r>
            <a:r>
              <a:rPr lang="en-US" altLang="zh-CN" sz="1600" b="1" dirty="0"/>
              <a:t>3.3</a:t>
            </a:r>
            <a:r>
              <a:rPr lang="zh-CN" altLang="zh-CN" sz="1600" b="1" dirty="0"/>
              <a:t>循环体</a:t>
            </a:r>
          </a:p>
          <a:p>
            <a:r>
              <a:rPr lang="en-US" altLang="zh-CN" sz="1600" b="1" dirty="0"/>
              <a:t>    3.3.2 </a:t>
            </a:r>
            <a:r>
              <a:rPr lang="zh-CN" altLang="zh-CN" sz="1600" b="1" dirty="0"/>
              <a:t>否的话，执行下一步</a:t>
            </a:r>
          </a:p>
          <a:p>
            <a:r>
              <a:rPr lang="en-US" altLang="zh-CN" sz="1600" b="1" dirty="0"/>
              <a:t>  3.4 </a:t>
            </a:r>
            <a:r>
              <a:rPr lang="zh-CN" altLang="zh-CN" sz="1600" b="1" dirty="0"/>
              <a:t>判断</a:t>
            </a:r>
            <a:r>
              <a:rPr lang="en-US" altLang="zh-CN" sz="1600" b="1" dirty="0" err="1">
                <a:solidFill>
                  <a:srgbClr val="FF3300"/>
                </a:solidFill>
              </a:rPr>
              <a:t>overHead</a:t>
            </a:r>
            <a:r>
              <a:rPr lang="zh-CN" altLang="zh-CN" sz="1600" b="1" dirty="0"/>
              <a:t>是否为</a:t>
            </a:r>
            <a:r>
              <a:rPr lang="en-US" altLang="zh-CN" sz="1600" b="1" dirty="0"/>
              <a:t>true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遍历到的区间为</a:t>
            </a:r>
            <a:r>
              <a:rPr lang="en-US" altLang="zh-CN" sz="1600" b="1" dirty="0" err="1">
                <a:solidFill>
                  <a:schemeClr val="accent1">
                    <a:lumMod val="75000"/>
                  </a:schemeClr>
                </a:solidFill>
              </a:rPr>
              <a:t>currentItem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，且跟</a:t>
            </a:r>
            <a:r>
              <a:rPr lang="en-US" altLang="zh-CN" sz="1600" b="1" dirty="0" err="1">
                <a:solidFill>
                  <a:schemeClr val="accent1">
                    <a:lumMod val="75000"/>
                  </a:schemeClr>
                </a:solidFill>
              </a:rPr>
              <a:t>newInterval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不重叠</a:t>
            </a:r>
            <a:r>
              <a:rPr lang="zh-CN" altLang="en-US" sz="1600" b="1" dirty="0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    3.4.1 </a:t>
            </a:r>
            <a:r>
              <a:rPr lang="zh-CN" altLang="zh-CN" sz="1600" b="1" dirty="0"/>
              <a:t>是的话，说明覆盖的区间，过界了，将</a:t>
            </a:r>
            <a:r>
              <a:rPr lang="en-US" altLang="zh-CN" sz="1600" b="1" dirty="0" err="1">
                <a:solidFill>
                  <a:srgbClr val="CC6600"/>
                </a:solidFill>
              </a:rPr>
              <a:t>oldIterator</a:t>
            </a:r>
            <a:r>
              <a:rPr lang="zh-CN" altLang="zh-CN" sz="1600" b="1" dirty="0"/>
              <a:t>前移一个节点</a:t>
            </a:r>
            <a:r>
              <a:rPr lang="zh-CN" altLang="en-US" sz="1600" b="1" dirty="0"/>
              <a:t>（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</a:rPr>
              <a:t>回退操作</a:t>
            </a:r>
            <a:r>
              <a:rPr lang="zh-CN" altLang="en-US" sz="1600" b="1" dirty="0"/>
              <a:t>）</a:t>
            </a:r>
            <a:endParaRPr lang="zh-CN" altLang="zh-CN" sz="1600" b="1" dirty="0"/>
          </a:p>
          <a:p>
            <a:r>
              <a:rPr lang="en-US" altLang="zh-CN" sz="1600" b="1" dirty="0"/>
              <a:t>    3.4.2 </a:t>
            </a:r>
            <a:r>
              <a:rPr lang="zh-CN" altLang="zh-CN" sz="1600" b="1" dirty="0"/>
              <a:t>否的话，执行下一步</a:t>
            </a:r>
          </a:p>
          <a:p>
            <a:r>
              <a:rPr lang="en-US" altLang="zh-CN" sz="1600" b="1" dirty="0"/>
              <a:t>  3.5 </a:t>
            </a:r>
            <a:r>
              <a:rPr lang="zh-CN" altLang="zh-CN" sz="1600" b="1" dirty="0"/>
              <a:t>新建一个</a:t>
            </a:r>
            <a:r>
              <a:rPr lang="en-US" altLang="zh-CN" sz="1600" b="1" dirty="0" err="1">
                <a:solidFill>
                  <a:srgbClr val="FF0066"/>
                </a:solidFill>
              </a:rPr>
              <a:t>startPosition</a:t>
            </a:r>
            <a:r>
              <a:rPr lang="zh-CN" altLang="zh-CN" sz="1600" b="1" dirty="0"/>
              <a:t>开头、</a:t>
            </a:r>
            <a:r>
              <a:rPr lang="en-US" altLang="zh-CN" sz="1600" b="1" dirty="0" err="1">
                <a:solidFill>
                  <a:srgbClr val="0000CC"/>
                </a:solidFill>
              </a:rPr>
              <a:t>endPosition</a:t>
            </a:r>
            <a:r>
              <a:rPr lang="zh-CN" altLang="zh-CN" sz="1600" b="1" dirty="0"/>
              <a:t>结尾节点，并插入</a:t>
            </a:r>
            <a:r>
              <a:rPr lang="en-US" altLang="zh-CN" sz="1600" b="1" dirty="0" err="1">
                <a:solidFill>
                  <a:srgbClr val="CC6600"/>
                </a:solidFill>
              </a:rPr>
              <a:t>oldIterator</a:t>
            </a:r>
            <a:r>
              <a:rPr lang="zh-CN" altLang="zh-CN" sz="1600" b="1" dirty="0"/>
              <a:t>链表，返回</a:t>
            </a:r>
          </a:p>
          <a:p>
            <a:r>
              <a:rPr lang="en-US" altLang="zh-CN" sz="1600" b="1" dirty="0"/>
              <a:t>4 </a:t>
            </a:r>
            <a:r>
              <a:rPr lang="zh-CN" altLang="zh-CN" sz="1600" b="1" dirty="0"/>
              <a:t>从循环体</a:t>
            </a:r>
            <a:r>
              <a:rPr lang="en-US" altLang="zh-CN" sz="1600" b="1" dirty="0"/>
              <a:t>3</a:t>
            </a:r>
            <a:r>
              <a:rPr lang="zh-CN" altLang="zh-CN" sz="1600" b="1" dirty="0"/>
              <a:t>中跳出，说明应插入链表尾部，将</a:t>
            </a:r>
            <a:r>
              <a:rPr lang="en-US" altLang="zh-CN" sz="1600" b="1" dirty="0" err="1">
                <a:solidFill>
                  <a:srgbClr val="800080"/>
                </a:solidFill>
              </a:rPr>
              <a:t>newInterval</a:t>
            </a:r>
            <a:r>
              <a:rPr lang="zh-CN" altLang="zh-CN" sz="1600" b="1" dirty="0"/>
              <a:t>插入</a:t>
            </a:r>
            <a:r>
              <a:rPr lang="en-US" altLang="zh-CN" sz="1600" b="1" dirty="0" err="1">
                <a:solidFill>
                  <a:srgbClr val="CC6600"/>
                </a:solidFill>
              </a:rPr>
              <a:t>oldIterator</a:t>
            </a:r>
            <a:r>
              <a:rPr lang="zh-CN" altLang="zh-CN" sz="1600" b="1" dirty="0"/>
              <a:t>链表，返回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3C660A-0F27-47FA-A4A8-F10D2BCB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97" y="-1"/>
            <a:ext cx="4487904" cy="624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3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12259"/>
            <a:ext cx="5703359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57. Insert Interval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544324"/>
            <a:ext cx="8492060" cy="6417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500" b="1" dirty="0"/>
              <a:t>方法二：</a:t>
            </a:r>
            <a:r>
              <a:rPr lang="zh-CN" altLang="zh-CN" sz="1500" b="1" dirty="0">
                <a:solidFill>
                  <a:srgbClr val="0000CC"/>
                </a:solidFill>
              </a:rPr>
              <a:t>折半查找法</a:t>
            </a:r>
            <a:r>
              <a:rPr lang="zh-CN" altLang="zh-CN" sz="1500" b="1" dirty="0"/>
              <a:t>（时间复杂度</a:t>
            </a:r>
            <a:r>
              <a:rPr lang="en-US" altLang="zh-CN" sz="1500" b="1" dirty="0">
                <a:solidFill>
                  <a:srgbClr val="FF0000"/>
                </a:solidFill>
              </a:rPr>
              <a:t>O(</a:t>
            </a:r>
            <a:r>
              <a:rPr lang="en-US" altLang="zh-CN" sz="1500" b="1" dirty="0" err="1">
                <a:solidFill>
                  <a:srgbClr val="FF0000"/>
                </a:solidFill>
              </a:rPr>
              <a:t>logn</a:t>
            </a:r>
            <a:r>
              <a:rPr lang="en-US" altLang="zh-CN" sz="1500" b="1" dirty="0">
                <a:solidFill>
                  <a:srgbClr val="FF0000"/>
                </a:solidFill>
              </a:rPr>
              <a:t>)</a:t>
            </a:r>
            <a:r>
              <a:rPr lang="zh-CN" altLang="zh-CN" sz="1500" b="1" dirty="0"/>
              <a:t>，空间复杂度</a:t>
            </a:r>
            <a:r>
              <a:rPr lang="en-US" altLang="zh-CN" sz="1500" b="1" dirty="0"/>
              <a:t>O(1)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1 </a:t>
            </a:r>
            <a:r>
              <a:rPr lang="zh-CN" altLang="zh-CN" sz="1500" b="1" dirty="0"/>
              <a:t>使用折半查找法，实现查找区间覆盖起点函数</a:t>
            </a:r>
            <a:r>
              <a:rPr lang="en-US" altLang="zh-CN" sz="1600" b="1" dirty="0" err="1">
                <a:solidFill>
                  <a:srgbClr val="CC0000"/>
                </a:solidFill>
              </a:rPr>
              <a:t>findStartPosition</a:t>
            </a:r>
            <a:r>
              <a:rPr lang="zh-CN" altLang="zh-CN" sz="1500" b="1" dirty="0"/>
              <a:t>，注意事项为</a:t>
            </a:r>
          </a:p>
          <a:p>
            <a:r>
              <a:rPr lang="en-US" altLang="zh-CN" sz="1500" b="1" dirty="0"/>
              <a:t>  1.1 </a:t>
            </a:r>
            <a:r>
              <a:rPr lang="zh-CN" altLang="zh-CN" sz="1500" b="1" dirty="0"/>
              <a:t>完成折半查找后，判断</a:t>
            </a:r>
            <a:r>
              <a:rPr lang="en-US" altLang="zh-CN" sz="1600" b="1" dirty="0">
                <a:solidFill>
                  <a:srgbClr val="FF5050"/>
                </a:solidFill>
              </a:rPr>
              <a:t>low</a:t>
            </a:r>
            <a:r>
              <a:rPr lang="zh-CN" altLang="zh-CN" sz="1500" b="1" dirty="0"/>
              <a:t>位置是否超出了链表长度</a:t>
            </a:r>
          </a:p>
          <a:p>
            <a:r>
              <a:rPr lang="en-US" altLang="zh-CN" sz="1500" b="1" dirty="0"/>
              <a:t>    1.1.1 </a:t>
            </a:r>
            <a:r>
              <a:rPr lang="zh-CN" altLang="zh-CN" sz="1500" b="1" dirty="0"/>
              <a:t>是的话，将</a:t>
            </a:r>
            <a:r>
              <a:rPr lang="en-US" altLang="zh-CN" sz="1600" b="1" dirty="0">
                <a:solidFill>
                  <a:srgbClr val="FF5050"/>
                </a:solidFill>
              </a:rPr>
              <a:t>low</a:t>
            </a:r>
            <a:r>
              <a:rPr lang="zh-CN" altLang="zh-CN" sz="1500" b="1" dirty="0"/>
              <a:t>位置赋值为链表结尾</a:t>
            </a:r>
          </a:p>
          <a:p>
            <a:r>
              <a:rPr lang="en-US" altLang="zh-CN" sz="1500" b="1" dirty="0"/>
              <a:t>    1.1.2 </a:t>
            </a:r>
            <a:r>
              <a:rPr lang="zh-CN" altLang="zh-CN" sz="1500" b="1" dirty="0"/>
              <a:t>否的话，判断</a:t>
            </a:r>
            <a:r>
              <a:rPr lang="en-US" altLang="zh-CN" sz="1600" b="1" dirty="0">
                <a:solidFill>
                  <a:srgbClr val="FF5050"/>
                </a:solidFill>
              </a:rPr>
              <a:t>low</a:t>
            </a:r>
            <a:r>
              <a:rPr lang="zh-CN" altLang="zh-CN" sz="1500" b="1" dirty="0"/>
              <a:t>之前是否有元素，并且，前一个元素的</a:t>
            </a:r>
            <a:r>
              <a:rPr lang="en-US" altLang="zh-CN" sz="1600" b="1" dirty="0">
                <a:solidFill>
                  <a:srgbClr val="666699"/>
                </a:solidFill>
              </a:rPr>
              <a:t>end</a:t>
            </a:r>
            <a:r>
              <a:rPr lang="zh-CN" altLang="zh-CN" sz="1500" b="1" dirty="0"/>
              <a:t>是否大于等于新元素的</a:t>
            </a:r>
            <a:r>
              <a:rPr lang="en-US" altLang="zh-CN" sz="1600" b="1" dirty="0">
                <a:solidFill>
                  <a:srgbClr val="800000"/>
                </a:solidFill>
              </a:rPr>
              <a:t>start</a:t>
            </a:r>
            <a:endParaRPr lang="zh-CN" altLang="zh-CN" sz="1600" b="1" dirty="0">
              <a:solidFill>
                <a:srgbClr val="800000"/>
              </a:solidFill>
            </a:endParaRPr>
          </a:p>
          <a:p>
            <a:r>
              <a:rPr lang="en-US" altLang="zh-CN" sz="1500" b="1" dirty="0"/>
              <a:t>      1.1.2.1 </a:t>
            </a:r>
            <a:r>
              <a:rPr lang="zh-CN" altLang="zh-CN" sz="1500" b="1" dirty="0"/>
              <a:t>是的话，说明前一个元素应该被纳入覆盖区间，</a:t>
            </a:r>
            <a:r>
              <a:rPr lang="en-US" altLang="zh-CN" sz="1600" b="1" dirty="0">
                <a:solidFill>
                  <a:srgbClr val="FF5050"/>
                </a:solidFill>
              </a:rPr>
              <a:t>low</a:t>
            </a:r>
            <a:r>
              <a:rPr lang="zh-CN" altLang="zh-CN" sz="1500" b="1" dirty="0"/>
              <a:t>值减一</a:t>
            </a:r>
          </a:p>
          <a:p>
            <a:r>
              <a:rPr lang="en-US" altLang="zh-CN" sz="1500" b="1" dirty="0"/>
              <a:t>      1.1.2.2 </a:t>
            </a:r>
            <a:r>
              <a:rPr lang="zh-CN" altLang="zh-CN" sz="1500" b="1" dirty="0"/>
              <a:t>否的话，不执行任何操作</a:t>
            </a:r>
          </a:p>
          <a:p>
            <a:r>
              <a:rPr lang="en-US" altLang="zh-CN" sz="1500" b="1" dirty="0"/>
              <a:t>  1.2 </a:t>
            </a:r>
            <a:r>
              <a:rPr lang="zh-CN" altLang="zh-CN" sz="1500" b="1" dirty="0"/>
              <a:t>返回</a:t>
            </a:r>
            <a:r>
              <a:rPr lang="en-US" altLang="zh-CN" sz="1600" b="1" dirty="0">
                <a:solidFill>
                  <a:srgbClr val="FF5050"/>
                </a:solidFill>
              </a:rPr>
              <a:t>low</a:t>
            </a:r>
            <a:endParaRPr lang="zh-CN" altLang="zh-CN" sz="1600" b="1" dirty="0">
              <a:solidFill>
                <a:srgbClr val="FF5050"/>
              </a:solidFill>
            </a:endParaRPr>
          </a:p>
          <a:p>
            <a:r>
              <a:rPr lang="en-US" altLang="zh-CN" sz="1500" b="1" dirty="0"/>
              <a:t>2 </a:t>
            </a:r>
            <a:r>
              <a:rPr lang="zh-CN" altLang="zh-CN" sz="1500" b="1" dirty="0"/>
              <a:t>使用折半查找法，实现查找区间覆盖终点函数</a:t>
            </a:r>
            <a:r>
              <a:rPr lang="en-US" altLang="zh-CN" sz="1600" b="1" dirty="0" err="1">
                <a:solidFill>
                  <a:srgbClr val="000099"/>
                </a:solidFill>
              </a:rPr>
              <a:t>findEndPosition</a:t>
            </a:r>
            <a:r>
              <a:rPr lang="zh-CN" altLang="zh-CN" sz="1500" b="1" dirty="0"/>
              <a:t>，注意事项为</a:t>
            </a:r>
          </a:p>
          <a:p>
            <a:r>
              <a:rPr lang="en-US" altLang="zh-CN" sz="1500" b="1" dirty="0"/>
              <a:t>  2.1 </a:t>
            </a:r>
            <a:r>
              <a:rPr lang="zh-CN" altLang="zh-CN" sz="1500" b="1" dirty="0"/>
              <a:t>完成折半查找后，判断</a:t>
            </a:r>
            <a:r>
              <a:rPr lang="en-US" altLang="zh-CN" sz="1600" b="1" dirty="0">
                <a:solidFill>
                  <a:srgbClr val="FF5050"/>
                </a:solidFill>
              </a:rPr>
              <a:t>low</a:t>
            </a:r>
            <a:r>
              <a:rPr lang="zh-CN" altLang="zh-CN" sz="1500" b="1" dirty="0"/>
              <a:t>位置是否超出了链表长度</a:t>
            </a:r>
          </a:p>
          <a:p>
            <a:r>
              <a:rPr lang="en-US" altLang="zh-CN" sz="1500" b="1" dirty="0"/>
              <a:t>    2.1.1 </a:t>
            </a:r>
            <a:r>
              <a:rPr lang="zh-CN" altLang="zh-CN" sz="1500" b="1" dirty="0"/>
              <a:t>是的话，将</a:t>
            </a:r>
            <a:r>
              <a:rPr lang="en-US" altLang="zh-CN" sz="1600" b="1" dirty="0">
                <a:solidFill>
                  <a:srgbClr val="FF5050"/>
                </a:solidFill>
              </a:rPr>
              <a:t>low</a:t>
            </a:r>
            <a:r>
              <a:rPr lang="zh-CN" altLang="zh-CN" sz="1500" b="1" dirty="0"/>
              <a:t>位置赋值为链表结尾</a:t>
            </a:r>
          </a:p>
          <a:p>
            <a:r>
              <a:rPr lang="en-US" altLang="zh-CN" sz="1500" b="1" dirty="0"/>
              <a:t>    2.1.2 </a:t>
            </a:r>
            <a:r>
              <a:rPr lang="zh-CN" altLang="zh-CN" sz="1500" b="1" dirty="0"/>
              <a:t>否的话，判断</a:t>
            </a:r>
            <a:r>
              <a:rPr lang="en-US" altLang="zh-CN" sz="1600" b="1" dirty="0">
                <a:solidFill>
                  <a:srgbClr val="FF5050"/>
                </a:solidFill>
              </a:rPr>
              <a:t>low</a:t>
            </a:r>
            <a:r>
              <a:rPr lang="zh-CN" altLang="zh-CN" sz="1500" b="1" dirty="0"/>
              <a:t>位置之前是否有元素，并且，当前元素的</a:t>
            </a:r>
            <a:r>
              <a:rPr lang="en-US" altLang="zh-CN" sz="1600" b="1" dirty="0">
                <a:solidFill>
                  <a:srgbClr val="800000"/>
                </a:solidFill>
              </a:rPr>
              <a:t>start</a:t>
            </a:r>
            <a:r>
              <a:rPr lang="zh-CN" altLang="zh-CN" sz="1500" b="1" dirty="0"/>
              <a:t>大于新元素的</a:t>
            </a:r>
            <a:r>
              <a:rPr lang="en-US" altLang="zh-CN" sz="1600" b="1" dirty="0">
                <a:solidFill>
                  <a:srgbClr val="666699"/>
                </a:solidFill>
              </a:rPr>
              <a:t>end</a:t>
            </a:r>
            <a:endParaRPr lang="zh-CN" altLang="zh-CN" sz="1600" b="1" dirty="0">
              <a:solidFill>
                <a:srgbClr val="666699"/>
              </a:solidFill>
            </a:endParaRPr>
          </a:p>
          <a:p>
            <a:r>
              <a:rPr lang="en-US" altLang="zh-CN" sz="1500" b="1" dirty="0"/>
              <a:t>      2.1.2.1 </a:t>
            </a:r>
            <a:r>
              <a:rPr lang="zh-CN" altLang="zh-CN" sz="1500" b="1" dirty="0"/>
              <a:t>是的话，说明当前元素需要排除在覆盖区间之外，</a:t>
            </a:r>
            <a:r>
              <a:rPr lang="en-US" altLang="zh-CN" sz="1600" b="1" dirty="0">
                <a:solidFill>
                  <a:srgbClr val="FF5050"/>
                </a:solidFill>
              </a:rPr>
              <a:t>low</a:t>
            </a:r>
            <a:r>
              <a:rPr lang="zh-CN" altLang="zh-CN" sz="1500" b="1" dirty="0"/>
              <a:t>值减一</a:t>
            </a:r>
          </a:p>
          <a:p>
            <a:r>
              <a:rPr lang="en-US" altLang="zh-CN" sz="1500" b="1" dirty="0"/>
              <a:t>      2.1.2.2 </a:t>
            </a:r>
            <a:r>
              <a:rPr lang="zh-CN" altLang="zh-CN" sz="1500" b="1" dirty="0"/>
              <a:t>否的话，不执行任何操作</a:t>
            </a:r>
          </a:p>
          <a:p>
            <a:r>
              <a:rPr lang="en-US" altLang="zh-CN" sz="1500" b="1" dirty="0"/>
              <a:t>  2.2 </a:t>
            </a:r>
            <a:r>
              <a:rPr lang="zh-CN" altLang="zh-CN" sz="1500" b="1" dirty="0"/>
              <a:t>返回</a:t>
            </a:r>
            <a:r>
              <a:rPr lang="en-US" altLang="zh-CN" sz="1600" b="1" dirty="0">
                <a:solidFill>
                  <a:srgbClr val="FF5050"/>
                </a:solidFill>
              </a:rPr>
              <a:t>low</a:t>
            </a:r>
            <a:endParaRPr lang="zh-CN" altLang="zh-CN" sz="1600" b="1" dirty="0">
              <a:solidFill>
                <a:srgbClr val="FF5050"/>
              </a:solidFill>
            </a:endParaRPr>
          </a:p>
          <a:p>
            <a:r>
              <a:rPr lang="en-US" altLang="zh-CN" sz="1500" b="1" dirty="0"/>
              <a:t>3 </a:t>
            </a:r>
            <a:r>
              <a:rPr lang="zh-CN" altLang="zh-CN" sz="1500" b="1" dirty="0"/>
              <a:t>判断原区间链表</a:t>
            </a:r>
            <a:r>
              <a:rPr lang="en-US" altLang="zh-CN" sz="1600" b="1" dirty="0">
                <a:solidFill>
                  <a:srgbClr val="990033"/>
                </a:solidFill>
              </a:rPr>
              <a:t>intervals</a:t>
            </a:r>
            <a:r>
              <a:rPr lang="zh-CN" altLang="zh-CN" sz="1500" b="1" dirty="0"/>
              <a:t>是否为空，是的话，将新元素</a:t>
            </a:r>
            <a:r>
              <a:rPr lang="en-US" altLang="zh-CN" sz="1600" b="1" dirty="0" err="1">
                <a:solidFill>
                  <a:srgbClr val="800080"/>
                </a:solidFill>
              </a:rPr>
              <a:t>newInterval</a:t>
            </a:r>
            <a:r>
              <a:rPr lang="zh-CN" altLang="zh-CN" sz="1500" b="1" dirty="0"/>
              <a:t>插入后返回</a:t>
            </a:r>
          </a:p>
          <a:p>
            <a:r>
              <a:rPr lang="en-US" altLang="zh-CN" sz="1500" b="1" dirty="0"/>
              <a:t>4 </a:t>
            </a:r>
            <a:r>
              <a:rPr lang="zh-CN" altLang="zh-CN" sz="1500" b="1" dirty="0"/>
              <a:t>调用</a:t>
            </a:r>
            <a:r>
              <a:rPr lang="en-US" altLang="zh-CN" sz="1600" b="1" dirty="0" err="1">
                <a:solidFill>
                  <a:srgbClr val="CC0000"/>
                </a:solidFill>
              </a:rPr>
              <a:t>findStartPosition</a:t>
            </a:r>
            <a:r>
              <a:rPr lang="zh-CN" altLang="zh-CN" sz="1500" b="1" dirty="0"/>
              <a:t>获取区间覆盖起点</a:t>
            </a:r>
            <a:r>
              <a:rPr lang="en-US" altLang="zh-CN" sz="1600" b="1" dirty="0" err="1">
                <a:solidFill>
                  <a:srgbClr val="FF0066"/>
                </a:solidFill>
              </a:rPr>
              <a:t>startPosition</a:t>
            </a:r>
            <a:endParaRPr lang="zh-CN" altLang="zh-CN" sz="1600" b="1" dirty="0">
              <a:solidFill>
                <a:srgbClr val="FF0066"/>
              </a:solidFill>
            </a:endParaRPr>
          </a:p>
          <a:p>
            <a:r>
              <a:rPr lang="en-US" altLang="zh-CN" sz="1500" b="1" dirty="0"/>
              <a:t>5 </a:t>
            </a:r>
            <a:r>
              <a:rPr lang="zh-CN" altLang="zh-CN" sz="1500" b="1" dirty="0"/>
              <a:t>调用</a:t>
            </a:r>
            <a:r>
              <a:rPr lang="en-US" altLang="zh-CN" sz="1600" b="1" dirty="0" err="1">
                <a:solidFill>
                  <a:srgbClr val="000099"/>
                </a:solidFill>
              </a:rPr>
              <a:t>findEndPosition</a:t>
            </a:r>
            <a:r>
              <a:rPr lang="zh-CN" altLang="zh-CN" sz="1500" b="1" dirty="0"/>
              <a:t>获取区间覆盖终点</a:t>
            </a:r>
            <a:r>
              <a:rPr lang="en-US" altLang="zh-CN" sz="1600" b="1" dirty="0" err="1">
                <a:solidFill>
                  <a:srgbClr val="0000CC"/>
                </a:solidFill>
              </a:rPr>
              <a:t>endPosition</a:t>
            </a:r>
            <a:endParaRPr lang="zh-CN" altLang="zh-CN" sz="1600" b="1" dirty="0">
              <a:solidFill>
                <a:srgbClr val="0000CC"/>
              </a:solidFill>
            </a:endParaRPr>
          </a:p>
          <a:p>
            <a:r>
              <a:rPr lang="en-US" altLang="zh-CN" sz="1500" b="1" dirty="0"/>
              <a:t>6 </a:t>
            </a:r>
            <a:r>
              <a:rPr lang="zh-CN" altLang="zh-CN" sz="1500" b="1" dirty="0"/>
              <a:t>如果区间覆盖终点是第一个元素，并且当前第一个元素的</a:t>
            </a:r>
            <a:r>
              <a:rPr lang="en-US" altLang="zh-CN" sz="1600" b="1" dirty="0">
                <a:solidFill>
                  <a:srgbClr val="800000"/>
                </a:solidFill>
              </a:rPr>
              <a:t>start</a:t>
            </a:r>
            <a:r>
              <a:rPr lang="zh-CN" altLang="zh-CN" sz="1500" b="1" dirty="0"/>
              <a:t>大于新元素的</a:t>
            </a:r>
            <a:r>
              <a:rPr lang="en-US" altLang="zh-CN" sz="1600" b="1" dirty="0">
                <a:solidFill>
                  <a:srgbClr val="666699"/>
                </a:solidFill>
              </a:rPr>
              <a:t>end</a:t>
            </a:r>
            <a:r>
              <a:rPr lang="zh-CN" altLang="zh-CN" sz="1500" b="1" dirty="0"/>
              <a:t>，则将新元素插入链表开头，返回</a:t>
            </a:r>
          </a:p>
          <a:p>
            <a:r>
              <a:rPr lang="en-US" altLang="zh-CN" sz="1500" b="1" dirty="0"/>
              <a:t>7 </a:t>
            </a:r>
            <a:r>
              <a:rPr lang="zh-CN" altLang="zh-CN" sz="1500" b="1" dirty="0"/>
              <a:t>如果区间覆盖起点是最后一个元素，并且当前最后一个元素的</a:t>
            </a:r>
            <a:r>
              <a:rPr lang="en-US" altLang="zh-CN" sz="1600" b="1" dirty="0">
                <a:solidFill>
                  <a:srgbClr val="666699"/>
                </a:solidFill>
              </a:rPr>
              <a:t>end</a:t>
            </a:r>
            <a:r>
              <a:rPr lang="zh-CN" altLang="zh-CN" sz="1500" b="1" dirty="0"/>
              <a:t>小于新元素的</a:t>
            </a:r>
            <a:r>
              <a:rPr lang="en-US" altLang="zh-CN" sz="1600" b="1" dirty="0">
                <a:solidFill>
                  <a:srgbClr val="800000"/>
                </a:solidFill>
              </a:rPr>
              <a:t>start</a:t>
            </a:r>
            <a:r>
              <a:rPr lang="zh-CN" altLang="zh-CN" sz="1500" b="1" dirty="0"/>
              <a:t>，则将新元素插入链表结尾，返回</a:t>
            </a:r>
          </a:p>
          <a:p>
            <a:r>
              <a:rPr lang="en-US" altLang="zh-CN" sz="1500" b="1" dirty="0"/>
              <a:t>8 </a:t>
            </a:r>
            <a:r>
              <a:rPr lang="zh-CN" altLang="zh-CN" sz="1500" b="1" dirty="0"/>
              <a:t>如果不是以上情形，说明出现了区间覆盖，则将区间覆盖的起始数值</a:t>
            </a:r>
            <a:r>
              <a:rPr lang="en-US" altLang="zh-CN" sz="1600" b="1" dirty="0" err="1">
                <a:solidFill>
                  <a:srgbClr val="FF9900"/>
                </a:solidFill>
              </a:rPr>
              <a:t>startValue</a:t>
            </a:r>
            <a:r>
              <a:rPr lang="zh-CN" altLang="zh-CN" sz="1500" b="1" dirty="0"/>
              <a:t>设置为起点元素和新元素中</a:t>
            </a:r>
            <a:r>
              <a:rPr lang="en-US" altLang="zh-CN" sz="1600" b="1" dirty="0">
                <a:solidFill>
                  <a:srgbClr val="800000"/>
                </a:solidFill>
              </a:rPr>
              <a:t>start</a:t>
            </a:r>
            <a:r>
              <a:rPr lang="zh-CN" altLang="zh-CN" sz="1500" b="1" dirty="0"/>
              <a:t>的较小值，将区间覆盖的终止数值</a:t>
            </a:r>
            <a:r>
              <a:rPr lang="en-US" altLang="zh-CN" sz="1600" b="1" dirty="0" err="1">
                <a:solidFill>
                  <a:srgbClr val="00CC66"/>
                </a:solidFill>
              </a:rPr>
              <a:t>endValue</a:t>
            </a:r>
            <a:r>
              <a:rPr lang="zh-CN" altLang="zh-CN" sz="1500" b="1" dirty="0"/>
              <a:t>设置为终点元素和新元素中</a:t>
            </a:r>
            <a:r>
              <a:rPr lang="en-US" altLang="zh-CN" sz="1600" b="1" dirty="0">
                <a:solidFill>
                  <a:srgbClr val="666699"/>
                </a:solidFill>
              </a:rPr>
              <a:t>end</a:t>
            </a:r>
            <a:r>
              <a:rPr lang="zh-CN" altLang="zh-CN" sz="1500" b="1" dirty="0"/>
              <a:t>的较大者</a:t>
            </a:r>
          </a:p>
          <a:p>
            <a:r>
              <a:rPr lang="en-US" altLang="zh-CN" sz="1500" b="1" dirty="0"/>
              <a:t>9 </a:t>
            </a:r>
            <a:r>
              <a:rPr lang="zh-CN" altLang="zh-CN" sz="1500" b="1" dirty="0"/>
              <a:t>删除链表的</a:t>
            </a:r>
            <a:r>
              <a:rPr lang="en-US" altLang="zh-CN" sz="1500" b="1" dirty="0"/>
              <a:t>[</a:t>
            </a:r>
            <a:r>
              <a:rPr lang="en-US" altLang="zh-CN" sz="1600" b="1" dirty="0" err="1">
                <a:solidFill>
                  <a:srgbClr val="FF0066"/>
                </a:solidFill>
              </a:rPr>
              <a:t>startPosition</a:t>
            </a:r>
            <a:r>
              <a:rPr lang="en-US" altLang="zh-CN" sz="1500" b="1" dirty="0"/>
              <a:t>, </a:t>
            </a:r>
            <a:r>
              <a:rPr lang="en-US" altLang="zh-CN" sz="1600" b="1" dirty="0" err="1">
                <a:solidFill>
                  <a:srgbClr val="0000CC"/>
                </a:solidFill>
              </a:rPr>
              <a:t>endPosition</a:t>
            </a:r>
            <a:r>
              <a:rPr lang="en-US" altLang="zh-CN" sz="1500" b="1" dirty="0"/>
              <a:t>]</a:t>
            </a:r>
            <a:r>
              <a:rPr lang="zh-CN" altLang="zh-CN" sz="1500" b="1" dirty="0"/>
              <a:t>区间的节点</a:t>
            </a:r>
          </a:p>
          <a:p>
            <a:r>
              <a:rPr lang="en-US" altLang="zh-CN" sz="1500" b="1" dirty="0"/>
              <a:t>10 </a:t>
            </a:r>
            <a:r>
              <a:rPr lang="zh-CN" altLang="zh-CN" sz="1500" b="1" dirty="0"/>
              <a:t>新建一个</a:t>
            </a:r>
            <a:r>
              <a:rPr lang="en-US" altLang="zh-CN" sz="1600" b="1" dirty="0" err="1">
                <a:solidFill>
                  <a:srgbClr val="FF9900"/>
                </a:solidFill>
              </a:rPr>
              <a:t>startValue</a:t>
            </a:r>
            <a:r>
              <a:rPr lang="zh-CN" altLang="zh-CN" sz="1500" b="1" dirty="0"/>
              <a:t>开头，</a:t>
            </a:r>
            <a:r>
              <a:rPr lang="en-US" altLang="zh-CN" sz="1600" b="1" dirty="0" err="1">
                <a:solidFill>
                  <a:srgbClr val="00CC66"/>
                </a:solidFill>
              </a:rPr>
              <a:t>endValue</a:t>
            </a:r>
            <a:r>
              <a:rPr lang="zh-CN" altLang="zh-CN" sz="1500" b="1" dirty="0"/>
              <a:t>结尾的</a:t>
            </a:r>
            <a:r>
              <a:rPr lang="en-US" altLang="zh-CN" sz="1500" b="1" dirty="0"/>
              <a:t>Interval</a:t>
            </a:r>
            <a:r>
              <a:rPr lang="zh-CN" altLang="zh-CN" sz="1500" b="1" dirty="0"/>
              <a:t>对象，并插入到链表</a:t>
            </a:r>
            <a:r>
              <a:rPr lang="en-US" altLang="zh-CN" sz="1600" b="1" dirty="0" err="1">
                <a:solidFill>
                  <a:srgbClr val="FF0066"/>
                </a:solidFill>
              </a:rPr>
              <a:t>startPosition</a:t>
            </a:r>
            <a:r>
              <a:rPr lang="zh-CN" altLang="zh-CN" sz="1500" b="1" dirty="0"/>
              <a:t>位置，返回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70850C7-1B3C-4570-AE33-FFBF3873A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488" y="0"/>
            <a:ext cx="2447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40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5641771" cy="5679628"/>
          </a:xfrm>
        </p:spPr>
        <p:txBody>
          <a:bodyPr/>
          <a:lstStyle/>
          <a:p>
            <a:r>
              <a:rPr lang="en-US" altLang="zh-CN" sz="2400" b="1" cap="none"/>
              <a:t>179. Largest Number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2CB5D2-9D47-4015-AA58-98971998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46" y="1816107"/>
            <a:ext cx="11294108" cy="300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13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501277"/>
            <a:ext cx="5703359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179. Largest Number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196321" y="1149605"/>
            <a:ext cx="6081393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900" b="1">
                <a:latin typeface="Times New Roman" panose="02020603050405020304" pitchFamily="18" charset="0"/>
              </a:rPr>
              <a:t>解法：</a:t>
            </a:r>
          </a:p>
          <a:p>
            <a:r>
              <a:rPr lang="zh-CN" altLang="en-US" sz="1900" b="1">
                <a:solidFill>
                  <a:srgbClr val="000099"/>
                </a:solidFill>
                <a:latin typeface="Times New Roman" panose="02020603050405020304" pitchFamily="18" charset="0"/>
              </a:rPr>
              <a:t>排序</a:t>
            </a:r>
            <a:r>
              <a:rPr lang="en-US" altLang="zh-CN" sz="1900" b="1">
                <a:solidFill>
                  <a:srgbClr val="000099"/>
                </a:solidFill>
                <a:latin typeface="Times New Roman" panose="02020603050405020304" pitchFamily="18" charset="0"/>
              </a:rPr>
              <a:t>[</a:t>
            </a:r>
            <a:r>
              <a:rPr lang="zh-CN" altLang="en-US" sz="1900" b="1">
                <a:solidFill>
                  <a:srgbClr val="000099"/>
                </a:solidFill>
                <a:latin typeface="Times New Roman" panose="02020603050405020304" pitchFamily="18" charset="0"/>
              </a:rPr>
              <a:t>构造特殊比较器</a:t>
            </a:r>
            <a:r>
              <a:rPr lang="en-US" altLang="zh-CN" sz="1900" b="1">
                <a:solidFill>
                  <a:srgbClr val="000099"/>
                </a:solidFill>
                <a:latin typeface="Times New Roman" panose="02020603050405020304" pitchFamily="18" charset="0"/>
              </a:rPr>
              <a:t>]</a:t>
            </a:r>
            <a:r>
              <a:rPr lang="zh-CN" altLang="en-US" sz="1900" b="1">
                <a:latin typeface="Times New Roman" panose="02020603050405020304" pitchFamily="18" charset="0"/>
              </a:rPr>
              <a:t>（时间复杂度</a:t>
            </a:r>
            <a:r>
              <a:rPr lang="en-US" altLang="zh-CN" sz="1900" b="1">
                <a:latin typeface="Times New Roman" panose="02020603050405020304" pitchFamily="18" charset="0"/>
              </a:rPr>
              <a:t>O(nlogn)</a:t>
            </a:r>
            <a:r>
              <a:rPr lang="zh-CN" altLang="en-US" sz="1900" b="1">
                <a:latin typeface="Times New Roman" panose="02020603050405020304" pitchFamily="18" charset="0"/>
              </a:rPr>
              <a:t>，空间复杂度</a:t>
            </a:r>
            <a:r>
              <a:rPr lang="en-US" altLang="zh-CN" sz="1900" b="1">
                <a:latin typeface="Times New Roman" panose="02020603050405020304" pitchFamily="18" charset="0"/>
              </a:rPr>
              <a:t>O(n)</a:t>
            </a:r>
            <a:r>
              <a:rPr lang="zh-CN" altLang="en-US" sz="1900" b="1">
                <a:latin typeface="Times New Roman" panose="02020603050405020304" pitchFamily="18" charset="0"/>
              </a:rPr>
              <a:t>）</a:t>
            </a:r>
          </a:p>
          <a:p>
            <a:r>
              <a:rPr lang="zh-CN" altLang="en-US" sz="1900" b="1">
                <a:latin typeface="Times New Roman" panose="02020603050405020304" pitchFamily="18" charset="0"/>
              </a:rPr>
              <a:t>证明：</a:t>
            </a:r>
            <a:r>
              <a:rPr lang="en-US" altLang="zh-CN" sz="1900" b="1">
                <a:latin typeface="Times New Roman" panose="02020603050405020304" pitchFamily="18" charset="0"/>
              </a:rPr>
              <a:t>https://leetcode.com/problems/largest-number/discuss/53195/Mathematical-proof-of-correctness-of-sorting-method</a:t>
            </a:r>
          </a:p>
          <a:p>
            <a:r>
              <a:rPr lang="en-US" altLang="zh-CN" sz="1900" b="1">
                <a:latin typeface="Times New Roman" panose="02020603050405020304" pitchFamily="18" charset="0"/>
              </a:rPr>
              <a:t>1 </a:t>
            </a:r>
            <a:r>
              <a:rPr lang="zh-CN" altLang="en-US" sz="1900" b="1">
                <a:solidFill>
                  <a:srgbClr val="7030A0"/>
                </a:solidFill>
                <a:latin typeface="Times New Roman" panose="02020603050405020304" pitchFamily="18" charset="0"/>
              </a:rPr>
              <a:t>实现比较器</a:t>
            </a:r>
            <a:r>
              <a:rPr lang="zh-CN" altLang="en-US" sz="1900" b="1">
                <a:latin typeface="Times New Roman" panose="02020603050405020304" pitchFamily="18" charset="0"/>
              </a:rPr>
              <a:t>，字符串</a:t>
            </a:r>
            <a:r>
              <a:rPr lang="en-US" altLang="zh-CN" sz="1900" b="1">
                <a:latin typeface="Times New Roman" panose="02020603050405020304" pitchFamily="18" charset="0"/>
              </a:rPr>
              <a:t>a</a:t>
            </a:r>
            <a:r>
              <a:rPr lang="zh-CN" altLang="en-US" sz="1900" b="1">
                <a:latin typeface="Times New Roman" panose="02020603050405020304" pitchFamily="18" charset="0"/>
              </a:rPr>
              <a:t>和字符串</a:t>
            </a:r>
            <a:r>
              <a:rPr lang="en-US" altLang="zh-CN" sz="1900" b="1">
                <a:latin typeface="Times New Roman" panose="02020603050405020304" pitchFamily="18" charset="0"/>
              </a:rPr>
              <a:t>b</a:t>
            </a:r>
            <a:r>
              <a:rPr lang="zh-CN" altLang="en-US" sz="1900" b="1">
                <a:latin typeface="Times New Roman" panose="02020603050405020304" pitchFamily="18" charset="0"/>
              </a:rPr>
              <a:t>的两种组合</a:t>
            </a:r>
            <a:r>
              <a:rPr lang="en-US" altLang="zh-CN" sz="1900" b="1">
                <a:latin typeface="Times New Roman" panose="02020603050405020304" pitchFamily="18" charset="0"/>
              </a:rPr>
              <a:t>ab</a:t>
            </a:r>
            <a:r>
              <a:rPr lang="zh-CN" altLang="en-US" sz="1900" b="1">
                <a:latin typeface="Times New Roman" panose="02020603050405020304" pitchFamily="18" charset="0"/>
              </a:rPr>
              <a:t>、</a:t>
            </a:r>
            <a:r>
              <a:rPr lang="en-US" altLang="zh-CN" sz="1900" b="1">
                <a:latin typeface="Times New Roman" panose="02020603050405020304" pitchFamily="18" charset="0"/>
              </a:rPr>
              <a:t>ba</a:t>
            </a:r>
            <a:r>
              <a:rPr lang="zh-CN" altLang="en-US" sz="1900" b="1">
                <a:latin typeface="Times New Roman" panose="02020603050405020304" pitchFamily="18" charset="0"/>
              </a:rPr>
              <a:t>，用字符串比较方法，</a:t>
            </a:r>
            <a:r>
              <a:rPr lang="zh-CN" altLang="en-US" sz="1900" b="1">
                <a:solidFill>
                  <a:srgbClr val="FF3399"/>
                </a:solidFill>
                <a:latin typeface="Times New Roman" panose="02020603050405020304" pitchFamily="18" charset="0"/>
              </a:rPr>
              <a:t>判定</a:t>
            </a:r>
            <a:r>
              <a:rPr lang="en-US" altLang="zh-CN" sz="1900" b="1">
                <a:solidFill>
                  <a:srgbClr val="FF3399"/>
                </a:solidFill>
                <a:latin typeface="Times New Roman" panose="02020603050405020304" pitchFamily="18" charset="0"/>
              </a:rPr>
              <a:t>ba</a:t>
            </a:r>
            <a:r>
              <a:rPr lang="zh-CN" altLang="en-US" sz="1900" b="1">
                <a:solidFill>
                  <a:srgbClr val="FF3399"/>
                </a:solidFill>
                <a:latin typeface="Times New Roman" panose="02020603050405020304" pitchFamily="18" charset="0"/>
              </a:rPr>
              <a:t>是否比</a:t>
            </a:r>
            <a:r>
              <a:rPr lang="en-US" altLang="zh-CN" sz="1900" b="1">
                <a:solidFill>
                  <a:srgbClr val="FF3399"/>
                </a:solidFill>
                <a:latin typeface="Times New Roman" panose="02020603050405020304" pitchFamily="18" charset="0"/>
              </a:rPr>
              <a:t>ab</a:t>
            </a:r>
            <a:r>
              <a:rPr lang="zh-CN" altLang="en-US" sz="1900" b="1">
                <a:solidFill>
                  <a:srgbClr val="FF3399"/>
                </a:solidFill>
                <a:latin typeface="Times New Roman" panose="02020603050405020304" pitchFamily="18" charset="0"/>
              </a:rPr>
              <a:t>大</a:t>
            </a:r>
            <a:r>
              <a:rPr lang="en-US" altLang="zh-CN" sz="1900" b="1">
                <a:latin typeface="Times New Roman" panose="02020603050405020304" pitchFamily="18" charset="0"/>
              </a:rPr>
              <a:t>[</a:t>
            </a:r>
            <a:r>
              <a:rPr lang="zh-CN" altLang="en-US" sz="1900" b="1">
                <a:latin typeface="Times New Roman" panose="02020603050405020304" pitchFamily="18" charset="0"/>
              </a:rPr>
              <a:t>倒序排列的比较方法</a:t>
            </a:r>
            <a:r>
              <a:rPr lang="en-US" altLang="zh-CN" sz="1900" b="1">
                <a:latin typeface="Times New Roman" panose="02020603050405020304" pitchFamily="18" charset="0"/>
              </a:rPr>
              <a:t>]</a:t>
            </a:r>
          </a:p>
          <a:p>
            <a:r>
              <a:rPr lang="en-US" altLang="zh-CN" sz="1900" b="1">
                <a:latin typeface="Times New Roman" panose="02020603050405020304" pitchFamily="18" charset="0"/>
              </a:rPr>
              <a:t>2 </a:t>
            </a:r>
            <a:r>
              <a:rPr lang="zh-CN" altLang="en-US" sz="1900" b="1">
                <a:solidFill>
                  <a:srgbClr val="666699"/>
                </a:solidFill>
                <a:latin typeface="Times New Roman" panose="02020603050405020304" pitchFamily="18" charset="0"/>
              </a:rPr>
              <a:t>将整数数组转换成字符串数组</a:t>
            </a:r>
            <a:r>
              <a:rPr lang="zh-CN" altLang="en-US" sz="1900" b="1">
                <a:latin typeface="Times New Roman" panose="02020603050405020304" pitchFamily="18" charset="0"/>
              </a:rPr>
              <a:t>，调用语言自带的</a:t>
            </a:r>
            <a:r>
              <a:rPr lang="zh-CN" altLang="en-US" sz="1900" b="1">
                <a:solidFill>
                  <a:srgbClr val="008000"/>
                </a:solidFill>
                <a:latin typeface="Times New Roman" panose="02020603050405020304" pitchFamily="18" charset="0"/>
              </a:rPr>
              <a:t>实现了比较器的排序函数</a:t>
            </a:r>
            <a:r>
              <a:rPr lang="zh-CN" altLang="en-US" sz="1900" b="1">
                <a:latin typeface="Times New Roman" panose="02020603050405020304" pitchFamily="18" charset="0"/>
              </a:rPr>
              <a:t>（针对</a:t>
            </a:r>
            <a:r>
              <a:rPr lang="en-US" altLang="zh-CN" sz="1900" b="1">
                <a:latin typeface="Times New Roman" panose="02020603050405020304" pitchFamily="18" charset="0"/>
              </a:rPr>
              <a:t>java/c++</a:t>
            </a:r>
            <a:r>
              <a:rPr lang="zh-CN" altLang="en-US" sz="1900" b="1">
                <a:latin typeface="Times New Roman" panose="02020603050405020304" pitchFamily="18" charset="0"/>
              </a:rPr>
              <a:t>）或者自己实现排序函数，对字符串数组进行排序</a:t>
            </a:r>
          </a:p>
          <a:p>
            <a:r>
              <a:rPr lang="en-US" altLang="zh-CN" sz="1900" b="1">
                <a:latin typeface="Times New Roman" panose="02020603050405020304" pitchFamily="18" charset="0"/>
              </a:rPr>
              <a:t>3 </a:t>
            </a:r>
            <a:r>
              <a:rPr lang="zh-CN" altLang="en-US" sz="1900" b="1">
                <a:solidFill>
                  <a:srgbClr val="CC6600"/>
                </a:solidFill>
                <a:latin typeface="Times New Roman" panose="02020603050405020304" pitchFamily="18" charset="0"/>
              </a:rPr>
              <a:t>判断第一个字符串是否等于</a:t>
            </a:r>
            <a:r>
              <a:rPr lang="en-US" altLang="zh-CN" sz="1900" b="1">
                <a:solidFill>
                  <a:srgbClr val="CC6600"/>
                </a:solidFill>
                <a:latin typeface="Times New Roman" panose="02020603050405020304" pitchFamily="18" charset="0"/>
              </a:rPr>
              <a:t>0</a:t>
            </a:r>
          </a:p>
          <a:p>
            <a:r>
              <a:rPr lang="en-US" altLang="zh-CN" sz="1900" b="1">
                <a:latin typeface="Times New Roman" panose="02020603050405020304" pitchFamily="18" charset="0"/>
              </a:rPr>
              <a:t>  3.1 </a:t>
            </a:r>
            <a:r>
              <a:rPr lang="zh-CN" altLang="en-US" sz="1900" b="1">
                <a:latin typeface="Times New Roman" panose="02020603050405020304" pitchFamily="18" charset="0"/>
              </a:rPr>
              <a:t>是的话，</a:t>
            </a:r>
            <a:r>
              <a:rPr lang="zh-CN" altLang="en-US" sz="1900" b="1">
                <a:solidFill>
                  <a:srgbClr val="FF3300"/>
                </a:solidFill>
                <a:latin typeface="Times New Roman" panose="02020603050405020304" pitchFamily="18" charset="0"/>
              </a:rPr>
              <a:t>返回</a:t>
            </a:r>
            <a:r>
              <a:rPr lang="en-US" altLang="zh-CN" sz="1900" b="1">
                <a:solidFill>
                  <a:srgbClr val="FF3300"/>
                </a:solidFill>
                <a:latin typeface="Times New Roman" panose="02020603050405020304" pitchFamily="18" charset="0"/>
              </a:rPr>
              <a:t>"0"</a:t>
            </a:r>
          </a:p>
          <a:p>
            <a:r>
              <a:rPr lang="en-US" altLang="zh-CN" sz="1900" b="1">
                <a:latin typeface="Times New Roman" panose="02020603050405020304" pitchFamily="18" charset="0"/>
              </a:rPr>
              <a:t>  3.2 </a:t>
            </a:r>
            <a:r>
              <a:rPr lang="zh-CN" altLang="en-US" sz="1900" b="1">
                <a:latin typeface="Times New Roman" panose="02020603050405020304" pitchFamily="18" charset="0"/>
              </a:rPr>
              <a:t>否的话，</a:t>
            </a:r>
            <a:r>
              <a:rPr lang="zh-CN" altLang="en-US" sz="1900" b="1">
                <a:solidFill>
                  <a:srgbClr val="009900"/>
                </a:solidFill>
                <a:latin typeface="Times New Roman" panose="02020603050405020304" pitchFamily="18" charset="0"/>
              </a:rPr>
              <a:t>将字符串数组的元素按序拼接后，返回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217D2A-1B47-4666-8BB9-A5F55DD01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714" y="250638"/>
            <a:ext cx="5914286" cy="6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0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5641771" cy="5679628"/>
          </a:xfrm>
        </p:spPr>
        <p:txBody>
          <a:bodyPr/>
          <a:lstStyle/>
          <a:p>
            <a:r>
              <a:rPr lang="en-US" altLang="zh-CN" sz="2400" b="1" cap="none"/>
              <a:t>594. Longest Harmonious Subsequence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D1AD47-946D-4002-A91E-451E3CFC4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26" y="1967567"/>
            <a:ext cx="11490348" cy="292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272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501277"/>
            <a:ext cx="5703359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594. Longest Harmonious Subsequence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196321" y="1305341"/>
            <a:ext cx="63310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方法一：</a:t>
            </a:r>
            <a:r>
              <a:rPr lang="zh-CN" altLang="zh-CN" b="1" dirty="0">
                <a:solidFill>
                  <a:srgbClr val="0000CC"/>
                </a:solidFill>
              </a:rPr>
              <a:t>排序</a:t>
            </a:r>
            <a:r>
              <a:rPr lang="zh-CN" altLang="zh-CN" b="1" dirty="0"/>
              <a:t>（时间复杂度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nlogn</a:t>
            </a:r>
            <a:r>
              <a:rPr lang="en-US" altLang="zh-CN" b="1" dirty="0"/>
              <a:t>)</a:t>
            </a:r>
            <a:r>
              <a:rPr lang="zh-CN" altLang="zh-CN" b="1" dirty="0"/>
              <a:t>，空间复杂度</a:t>
            </a:r>
            <a:r>
              <a:rPr lang="en-US" altLang="zh-CN" b="1" dirty="0"/>
              <a:t>O(</a:t>
            </a:r>
            <a:r>
              <a:rPr lang="en-US" altLang="zh-CN" b="1" dirty="0" err="1"/>
              <a:t>logn</a:t>
            </a:r>
            <a:r>
              <a:rPr lang="en-US" altLang="zh-CN" b="1" dirty="0"/>
              <a:t>)</a:t>
            </a:r>
            <a:r>
              <a:rPr lang="zh-CN" altLang="zh-CN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zh-CN" b="1" dirty="0"/>
              <a:t>初始化</a:t>
            </a:r>
            <a:r>
              <a:rPr lang="en-US" altLang="zh-CN" b="1" dirty="0" err="1">
                <a:solidFill>
                  <a:srgbClr val="FF3399"/>
                </a:solidFill>
              </a:rPr>
              <a:t>previousAmount</a:t>
            </a:r>
            <a:r>
              <a:rPr lang="zh-CN" altLang="zh-CN" b="1" dirty="0"/>
              <a:t>为</a:t>
            </a:r>
            <a:r>
              <a:rPr lang="en-US" altLang="zh-CN" b="1" dirty="0"/>
              <a:t>1</a:t>
            </a:r>
            <a:r>
              <a:rPr lang="zh-CN" altLang="zh-CN" b="1" dirty="0"/>
              <a:t>，</a:t>
            </a:r>
            <a:r>
              <a:rPr lang="en-US" altLang="zh-CN" b="1" dirty="0" err="1">
                <a:solidFill>
                  <a:srgbClr val="008000"/>
                </a:solidFill>
              </a:rPr>
              <a:t>currentAmount</a:t>
            </a:r>
            <a:r>
              <a:rPr lang="zh-CN" altLang="zh-CN" b="1" dirty="0"/>
              <a:t>为</a:t>
            </a:r>
            <a:r>
              <a:rPr lang="en-US" altLang="zh-CN" b="1" dirty="0"/>
              <a:t>0</a:t>
            </a:r>
            <a:r>
              <a:rPr lang="zh-CN" altLang="zh-CN" b="1" dirty="0"/>
              <a:t>，</a:t>
            </a:r>
            <a:r>
              <a:rPr lang="en-US" altLang="zh-CN" b="1" dirty="0" err="1">
                <a:solidFill>
                  <a:srgbClr val="000099"/>
                </a:solidFill>
              </a:rPr>
              <a:t>maxAmount</a:t>
            </a:r>
            <a:r>
              <a:rPr lang="zh-CN" altLang="zh-CN" b="1" dirty="0"/>
              <a:t>为</a:t>
            </a:r>
            <a:r>
              <a:rPr lang="en-US" altLang="zh-CN" b="1" dirty="0"/>
              <a:t>0</a:t>
            </a:r>
            <a:r>
              <a:rPr lang="zh-CN" altLang="zh-CN" b="1" dirty="0"/>
              <a:t>，</a:t>
            </a:r>
            <a:r>
              <a:rPr lang="en-US" altLang="zh-CN" b="1" dirty="0" err="1">
                <a:solidFill>
                  <a:srgbClr val="FF0000"/>
                </a:solidFill>
                <a:latin typeface="Albertus MT Lt" pitchFamily="2" charset="0"/>
              </a:rPr>
              <a:t>i</a:t>
            </a:r>
            <a:r>
              <a:rPr lang="zh-CN" altLang="zh-CN" b="1" dirty="0"/>
              <a:t>为</a:t>
            </a:r>
            <a:r>
              <a:rPr lang="en-US" altLang="zh-CN" b="1" dirty="0"/>
              <a:t>0</a:t>
            </a:r>
            <a:endParaRPr lang="zh-CN" altLang="zh-CN" b="1" dirty="0"/>
          </a:p>
          <a:p>
            <a:r>
              <a:rPr lang="en-US" altLang="zh-CN" b="1" dirty="0"/>
              <a:t>2 </a:t>
            </a:r>
            <a:r>
              <a:rPr lang="zh-CN" altLang="zh-CN" b="1" dirty="0"/>
              <a:t>调用语言自带的排序函数，对数组进行排序</a:t>
            </a:r>
          </a:p>
          <a:p>
            <a:r>
              <a:rPr lang="en-US" altLang="zh-CN" b="1" dirty="0"/>
              <a:t>3 </a:t>
            </a:r>
            <a:r>
              <a:rPr lang="zh-CN" altLang="zh-CN" b="1" dirty="0"/>
              <a:t>遍历数组，执行如下操作</a:t>
            </a:r>
          </a:p>
          <a:p>
            <a:r>
              <a:rPr lang="en-US" altLang="zh-CN" b="1" dirty="0"/>
              <a:t>  3.1 </a:t>
            </a:r>
            <a:r>
              <a:rPr lang="en-US" altLang="zh-CN" b="1" dirty="0" err="1">
                <a:solidFill>
                  <a:srgbClr val="008000"/>
                </a:solidFill>
              </a:rPr>
              <a:t>currentAmount</a:t>
            </a:r>
            <a:r>
              <a:rPr lang="zh-CN" altLang="zh-CN" b="1" dirty="0"/>
              <a:t>赋值为</a:t>
            </a:r>
            <a:r>
              <a:rPr lang="en-US" altLang="zh-CN" b="1" dirty="0"/>
              <a:t>1</a:t>
            </a:r>
            <a:r>
              <a:rPr lang="zh-CN" altLang="zh-CN" b="1" dirty="0"/>
              <a:t>，当前元素与上一个元素的差值是否为</a:t>
            </a:r>
            <a:r>
              <a:rPr lang="en-US" altLang="zh-CN" b="1" dirty="0"/>
              <a:t>1</a:t>
            </a:r>
            <a:endParaRPr lang="zh-CN" altLang="zh-CN" b="1" dirty="0"/>
          </a:p>
          <a:p>
            <a:r>
              <a:rPr lang="en-US" altLang="zh-CN" b="1" dirty="0"/>
              <a:t>    3.1.1 </a:t>
            </a:r>
            <a:r>
              <a:rPr lang="zh-CN" altLang="zh-CN" b="1" dirty="0"/>
              <a:t>是的话，循环判断后一个元素是否与当前元素相等</a:t>
            </a:r>
          </a:p>
          <a:p>
            <a:r>
              <a:rPr lang="en-US" altLang="zh-CN" b="1" dirty="0"/>
              <a:t>      3.1.1.1 </a:t>
            </a:r>
            <a:r>
              <a:rPr lang="zh-CN" altLang="zh-CN" b="1" dirty="0"/>
              <a:t>是的话，</a:t>
            </a:r>
            <a:r>
              <a:rPr lang="en-US" altLang="zh-CN" b="1" dirty="0" err="1">
                <a:solidFill>
                  <a:srgbClr val="008000"/>
                </a:solidFill>
              </a:rPr>
              <a:t>currentAmount</a:t>
            </a:r>
            <a:r>
              <a:rPr lang="zh-CN" altLang="zh-CN" b="1" dirty="0"/>
              <a:t>加</a:t>
            </a:r>
            <a:r>
              <a:rPr lang="en-US" altLang="zh-CN" b="1" dirty="0"/>
              <a:t>1</a:t>
            </a:r>
            <a:r>
              <a:rPr lang="zh-CN" altLang="zh-CN" b="1" dirty="0"/>
              <a:t>，</a:t>
            </a:r>
            <a:r>
              <a:rPr lang="en-US" altLang="zh-CN" b="1" dirty="0" err="1">
                <a:solidFill>
                  <a:srgbClr val="FF0000"/>
                </a:solidFill>
                <a:latin typeface="Albertus MT Lt" pitchFamily="2" charset="0"/>
              </a:rPr>
              <a:t>i</a:t>
            </a:r>
            <a:r>
              <a:rPr lang="zh-CN" altLang="zh-CN" b="1" dirty="0"/>
              <a:t>加</a:t>
            </a:r>
            <a:r>
              <a:rPr lang="en-US" altLang="zh-CN" b="1" dirty="0"/>
              <a:t>1</a:t>
            </a:r>
            <a:endParaRPr lang="zh-CN" altLang="zh-CN" b="1" dirty="0"/>
          </a:p>
          <a:p>
            <a:r>
              <a:rPr lang="en-US" altLang="zh-CN" b="1" dirty="0"/>
              <a:t>      3.1.1.2 </a:t>
            </a:r>
            <a:r>
              <a:rPr lang="zh-CN" altLang="zh-CN" b="1" dirty="0"/>
              <a:t>否的话，将</a:t>
            </a:r>
            <a:r>
              <a:rPr lang="en-US" altLang="zh-CN" b="1" dirty="0" err="1">
                <a:solidFill>
                  <a:srgbClr val="000099"/>
                </a:solidFill>
              </a:rPr>
              <a:t>maxAmount</a:t>
            </a:r>
            <a:r>
              <a:rPr lang="zh-CN" altLang="zh-CN" b="1" dirty="0"/>
              <a:t>和</a:t>
            </a:r>
            <a:r>
              <a:rPr lang="en-US" altLang="zh-CN" b="1" dirty="0" err="1">
                <a:solidFill>
                  <a:srgbClr val="FF3399"/>
                </a:solidFill>
              </a:rPr>
              <a:t>previousAmount</a:t>
            </a:r>
            <a:r>
              <a:rPr lang="en-US" altLang="zh-CN" b="1" dirty="0"/>
              <a:t> + </a:t>
            </a:r>
            <a:r>
              <a:rPr lang="en-US" altLang="zh-CN" b="1" dirty="0" err="1">
                <a:solidFill>
                  <a:srgbClr val="008000"/>
                </a:solidFill>
              </a:rPr>
              <a:t>currentAmount</a:t>
            </a:r>
            <a:r>
              <a:rPr lang="zh-CN" altLang="zh-CN" b="1" dirty="0"/>
              <a:t>的较大者，赋值给</a:t>
            </a:r>
            <a:r>
              <a:rPr lang="en-US" altLang="zh-CN" b="1" dirty="0" err="1">
                <a:solidFill>
                  <a:srgbClr val="000099"/>
                </a:solidFill>
              </a:rPr>
              <a:t>maxAmount</a:t>
            </a:r>
            <a:r>
              <a:rPr lang="zh-CN" altLang="zh-CN" b="1" dirty="0"/>
              <a:t>；将</a:t>
            </a:r>
            <a:r>
              <a:rPr lang="en-US" altLang="zh-CN" b="1" dirty="0" err="1">
                <a:solidFill>
                  <a:srgbClr val="008000"/>
                </a:solidFill>
              </a:rPr>
              <a:t>currentAmount</a:t>
            </a:r>
            <a:r>
              <a:rPr lang="zh-CN" altLang="zh-CN" b="1" dirty="0"/>
              <a:t>赋值给</a:t>
            </a:r>
            <a:r>
              <a:rPr lang="en-US" altLang="zh-CN" b="1" dirty="0" err="1">
                <a:solidFill>
                  <a:srgbClr val="FF3399"/>
                </a:solidFill>
              </a:rPr>
              <a:t>previousAmount</a:t>
            </a:r>
            <a:endParaRPr lang="zh-CN" altLang="zh-CN" b="1" dirty="0">
              <a:solidFill>
                <a:srgbClr val="FF3399"/>
              </a:solidFill>
            </a:endParaRPr>
          </a:p>
          <a:p>
            <a:r>
              <a:rPr lang="en-US" altLang="zh-CN" b="1" dirty="0"/>
              <a:t>    3.1.2 </a:t>
            </a:r>
            <a:r>
              <a:rPr lang="zh-CN" altLang="zh-CN" b="1" dirty="0"/>
              <a:t>否的话，循环判断后一个元素是否与当前元素相等</a:t>
            </a:r>
          </a:p>
          <a:p>
            <a:r>
              <a:rPr lang="en-US" altLang="zh-CN" b="1" dirty="0"/>
              <a:t>      3.1.2.1 </a:t>
            </a:r>
            <a:r>
              <a:rPr lang="zh-CN" altLang="zh-CN" b="1" dirty="0"/>
              <a:t>是的话，</a:t>
            </a:r>
            <a:r>
              <a:rPr lang="en-US" altLang="zh-CN" b="1" dirty="0" err="1">
                <a:solidFill>
                  <a:srgbClr val="008000"/>
                </a:solidFill>
              </a:rPr>
              <a:t>currentAmount</a:t>
            </a:r>
            <a:r>
              <a:rPr lang="zh-CN" altLang="zh-CN" b="1" dirty="0"/>
              <a:t>加</a:t>
            </a:r>
            <a:r>
              <a:rPr lang="en-US" altLang="zh-CN" b="1" dirty="0"/>
              <a:t>1</a:t>
            </a:r>
            <a:r>
              <a:rPr lang="zh-CN" altLang="zh-CN" b="1" dirty="0"/>
              <a:t>，</a:t>
            </a:r>
            <a:r>
              <a:rPr lang="en-US" altLang="zh-CN" b="1" dirty="0" err="1">
                <a:solidFill>
                  <a:srgbClr val="FF0000"/>
                </a:solidFill>
                <a:latin typeface="Albertus MT Lt" pitchFamily="2" charset="0"/>
              </a:rPr>
              <a:t>i</a:t>
            </a:r>
            <a:r>
              <a:rPr lang="zh-CN" altLang="zh-CN" b="1" dirty="0"/>
              <a:t>加</a:t>
            </a:r>
            <a:r>
              <a:rPr lang="en-US" altLang="zh-CN" b="1" dirty="0"/>
              <a:t>1</a:t>
            </a:r>
            <a:endParaRPr lang="zh-CN" altLang="zh-CN" b="1" dirty="0"/>
          </a:p>
          <a:p>
            <a:r>
              <a:rPr lang="en-US" altLang="zh-CN" b="1" dirty="0"/>
              <a:t>      3.1.2.2 </a:t>
            </a:r>
            <a:r>
              <a:rPr lang="zh-CN" altLang="zh-CN" b="1" dirty="0"/>
              <a:t>否的话，将</a:t>
            </a:r>
            <a:r>
              <a:rPr lang="en-US" altLang="zh-CN" b="1" dirty="0" err="1">
                <a:solidFill>
                  <a:srgbClr val="008000"/>
                </a:solidFill>
              </a:rPr>
              <a:t>currentAmount</a:t>
            </a:r>
            <a:r>
              <a:rPr lang="zh-CN" altLang="zh-CN" b="1" dirty="0"/>
              <a:t>赋值给</a:t>
            </a:r>
            <a:r>
              <a:rPr lang="en-US" altLang="zh-CN" b="1" dirty="0" err="1">
                <a:solidFill>
                  <a:srgbClr val="FF3399"/>
                </a:solidFill>
              </a:rPr>
              <a:t>previousAmount</a:t>
            </a:r>
            <a:endParaRPr lang="en-US" altLang="zh-CN" b="1" dirty="0">
              <a:solidFill>
                <a:srgbClr val="FF3399"/>
              </a:solidFill>
            </a:endParaRPr>
          </a:p>
          <a:p>
            <a:r>
              <a:rPr lang="en-US" altLang="zh-CN" b="1" dirty="0"/>
              <a:t>4 </a:t>
            </a:r>
            <a:r>
              <a:rPr lang="zh-CN" altLang="en-US" b="1" dirty="0"/>
              <a:t>返回</a:t>
            </a:r>
            <a:r>
              <a:rPr lang="en-US" altLang="zh-CN" b="1" dirty="0" err="1">
                <a:solidFill>
                  <a:srgbClr val="000099"/>
                </a:solidFill>
              </a:rPr>
              <a:t>maxAmount</a:t>
            </a:r>
            <a:endParaRPr lang="zh-CN" altLang="zh-CN" b="1" dirty="0">
              <a:solidFill>
                <a:srgbClr val="000099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C2A8B5-1DEE-476D-9C34-460438F0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322" y="377249"/>
            <a:ext cx="5893150" cy="558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97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4190" y="294108"/>
            <a:ext cx="5703359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594. Longest Harmonious Subsequence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708445"/>
            <a:ext cx="596190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方法二：</a:t>
            </a:r>
            <a:r>
              <a:rPr lang="zh-CN" altLang="zh-CN" b="1" dirty="0">
                <a:solidFill>
                  <a:srgbClr val="0000CC"/>
                </a:solidFill>
              </a:rPr>
              <a:t>哈希</a:t>
            </a:r>
            <a:r>
              <a:rPr lang="en-US" altLang="zh-CN" b="1" dirty="0">
                <a:solidFill>
                  <a:srgbClr val="0000CC"/>
                </a:solidFill>
              </a:rPr>
              <a:t>[</a:t>
            </a:r>
            <a:r>
              <a:rPr lang="zh-CN" altLang="zh-CN" b="1" dirty="0">
                <a:solidFill>
                  <a:srgbClr val="FF0000"/>
                </a:solidFill>
              </a:rPr>
              <a:t>两</a:t>
            </a:r>
            <a:r>
              <a:rPr lang="zh-CN" altLang="zh-CN" b="1" dirty="0">
                <a:solidFill>
                  <a:srgbClr val="0000CC"/>
                </a:solidFill>
              </a:rPr>
              <a:t>次遍历</a:t>
            </a:r>
            <a:r>
              <a:rPr lang="en-US" altLang="zh-CN" b="1" dirty="0">
                <a:solidFill>
                  <a:srgbClr val="0000CC"/>
                </a:solidFill>
              </a:rPr>
              <a:t>]</a:t>
            </a:r>
            <a:r>
              <a:rPr lang="zh-CN" altLang="zh-CN" b="1" dirty="0"/>
              <a:t>（时间复杂度</a:t>
            </a:r>
            <a:r>
              <a:rPr lang="en-US" altLang="zh-CN" b="1" dirty="0"/>
              <a:t>O(n)</a:t>
            </a:r>
            <a:r>
              <a:rPr lang="zh-CN" altLang="zh-CN" b="1" dirty="0"/>
              <a:t>，空间复杂度</a:t>
            </a:r>
            <a:r>
              <a:rPr lang="en-US" altLang="zh-CN" b="1" dirty="0"/>
              <a:t>O(n)</a:t>
            </a:r>
            <a:r>
              <a:rPr lang="zh-CN" altLang="zh-CN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zh-CN" b="1" dirty="0"/>
              <a:t>初始化</a:t>
            </a:r>
            <a:r>
              <a:rPr lang="en-US" altLang="zh-CN" b="1" dirty="0" err="1">
                <a:solidFill>
                  <a:srgbClr val="000099"/>
                </a:solidFill>
              </a:rPr>
              <a:t>maxAmount</a:t>
            </a:r>
            <a:r>
              <a:rPr lang="zh-CN" altLang="zh-CN" b="1" dirty="0"/>
              <a:t>为</a:t>
            </a:r>
            <a:r>
              <a:rPr lang="en-US" altLang="zh-CN" b="1" dirty="0"/>
              <a:t>0</a:t>
            </a:r>
            <a:endParaRPr lang="zh-CN" altLang="zh-CN" b="1" dirty="0"/>
          </a:p>
          <a:p>
            <a:r>
              <a:rPr lang="en-US" altLang="zh-CN" b="1" dirty="0"/>
              <a:t>2 </a:t>
            </a:r>
            <a:r>
              <a:rPr lang="zh-CN" altLang="zh-CN" b="1" dirty="0"/>
              <a:t>创建哈希表</a:t>
            </a:r>
            <a:r>
              <a:rPr lang="en-US" altLang="zh-CN" b="1" dirty="0" err="1">
                <a:solidFill>
                  <a:srgbClr val="FF3399"/>
                </a:solidFill>
              </a:rPr>
              <a:t>hashMap</a:t>
            </a:r>
            <a:r>
              <a:rPr lang="zh-CN" altLang="zh-CN" b="1" dirty="0"/>
              <a:t>，</a:t>
            </a:r>
            <a:r>
              <a:rPr lang="en-US" altLang="zh-CN" b="1" dirty="0">
                <a:solidFill>
                  <a:srgbClr val="008000"/>
                </a:solidFill>
              </a:rPr>
              <a:t>key</a:t>
            </a:r>
            <a:r>
              <a:rPr lang="zh-CN" altLang="zh-CN" b="1" dirty="0"/>
              <a:t>：元素值，</a:t>
            </a:r>
            <a:r>
              <a:rPr lang="en-US" altLang="zh-CN" b="1" dirty="0">
                <a:solidFill>
                  <a:srgbClr val="CC6600"/>
                </a:solidFill>
              </a:rPr>
              <a:t>value</a:t>
            </a:r>
            <a:r>
              <a:rPr lang="zh-CN" altLang="zh-CN" b="1" dirty="0"/>
              <a:t>：元素出现次数</a:t>
            </a:r>
          </a:p>
          <a:p>
            <a:r>
              <a:rPr lang="en-US" altLang="zh-CN" b="1" dirty="0"/>
              <a:t>3 </a:t>
            </a:r>
            <a:r>
              <a:rPr lang="zh-CN" altLang="zh-CN" b="1" dirty="0"/>
              <a:t>遍历哈希表，如果元素值</a:t>
            </a:r>
            <a:r>
              <a:rPr lang="en-US" altLang="zh-CN" b="1" dirty="0"/>
              <a:t> + 1</a:t>
            </a:r>
            <a:r>
              <a:rPr lang="zh-CN" altLang="zh-CN" b="1" dirty="0"/>
              <a:t>的</a:t>
            </a:r>
            <a:r>
              <a:rPr lang="en-US" altLang="zh-CN" b="1" dirty="0">
                <a:solidFill>
                  <a:srgbClr val="008000"/>
                </a:solidFill>
              </a:rPr>
              <a:t>key</a:t>
            </a:r>
            <a:r>
              <a:rPr lang="zh-CN" altLang="zh-CN" b="1" dirty="0"/>
              <a:t>存在，则将</a:t>
            </a:r>
            <a:r>
              <a:rPr lang="en-US" altLang="zh-CN" b="1" dirty="0" err="1">
                <a:solidFill>
                  <a:srgbClr val="000099"/>
                </a:solidFill>
              </a:rPr>
              <a:t>maxAmount</a:t>
            </a:r>
            <a:r>
              <a:rPr lang="zh-CN" altLang="zh-CN" b="1" dirty="0"/>
              <a:t>和</a:t>
            </a:r>
            <a:r>
              <a:rPr lang="en-US" altLang="zh-CN" b="1" dirty="0" err="1">
                <a:solidFill>
                  <a:srgbClr val="FF3399"/>
                </a:solidFill>
              </a:rPr>
              <a:t>hashMap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key</a:t>
            </a:r>
            <a:r>
              <a:rPr lang="en-US" altLang="zh-CN" b="1" dirty="0"/>
              <a:t>) + </a:t>
            </a:r>
            <a:r>
              <a:rPr lang="en-US" altLang="zh-CN" b="1" dirty="0" err="1">
                <a:solidFill>
                  <a:srgbClr val="FF3399"/>
                </a:solidFill>
              </a:rPr>
              <a:t>hashMap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key</a:t>
            </a:r>
            <a:r>
              <a:rPr lang="en-US" altLang="zh-CN" b="1" dirty="0"/>
              <a:t> + 1)</a:t>
            </a:r>
            <a:r>
              <a:rPr lang="zh-CN" altLang="zh-CN" b="1" dirty="0"/>
              <a:t>的较大者，赋值给</a:t>
            </a:r>
            <a:r>
              <a:rPr lang="en-US" altLang="zh-CN" b="1" dirty="0" err="1">
                <a:solidFill>
                  <a:srgbClr val="000099"/>
                </a:solidFill>
              </a:rPr>
              <a:t>maxAmount</a:t>
            </a:r>
            <a:endParaRPr lang="zh-CN" altLang="zh-CN" b="1" dirty="0">
              <a:solidFill>
                <a:srgbClr val="000099"/>
              </a:solidFill>
            </a:endParaRPr>
          </a:p>
          <a:p>
            <a:r>
              <a:rPr lang="en-US" altLang="zh-CN" b="1" dirty="0"/>
              <a:t>4 </a:t>
            </a:r>
            <a:r>
              <a:rPr lang="zh-CN" altLang="zh-CN" b="1" dirty="0"/>
              <a:t>返回</a:t>
            </a:r>
            <a:r>
              <a:rPr lang="en-US" altLang="zh-CN" b="1" dirty="0" err="1">
                <a:solidFill>
                  <a:srgbClr val="000099"/>
                </a:solidFill>
              </a:rPr>
              <a:t>maxAmount</a:t>
            </a:r>
            <a:endParaRPr lang="zh-CN" altLang="zh-CN" b="1" dirty="0">
              <a:solidFill>
                <a:srgbClr val="000099"/>
              </a:solidFill>
            </a:endParaRPr>
          </a:p>
          <a:p>
            <a:r>
              <a:rPr lang="en-US" altLang="zh-CN" b="1" dirty="0"/>
              <a:t> </a:t>
            </a:r>
            <a:r>
              <a:rPr lang="zh-CN" altLang="zh-CN" b="1" dirty="0"/>
              <a:t>方法三：</a:t>
            </a:r>
            <a:r>
              <a:rPr lang="zh-CN" altLang="zh-CN" b="1" dirty="0">
                <a:solidFill>
                  <a:srgbClr val="0000CC"/>
                </a:solidFill>
              </a:rPr>
              <a:t>哈希</a:t>
            </a:r>
            <a:r>
              <a:rPr lang="en-US" altLang="zh-CN" b="1" dirty="0">
                <a:solidFill>
                  <a:srgbClr val="0000CC"/>
                </a:solidFill>
              </a:rPr>
              <a:t>[</a:t>
            </a:r>
            <a:r>
              <a:rPr lang="zh-CN" altLang="zh-CN" b="1" dirty="0">
                <a:solidFill>
                  <a:srgbClr val="FF0000"/>
                </a:solidFill>
              </a:rPr>
              <a:t>一</a:t>
            </a:r>
            <a:r>
              <a:rPr lang="zh-CN" altLang="zh-CN" b="1" dirty="0">
                <a:solidFill>
                  <a:srgbClr val="0000CC"/>
                </a:solidFill>
              </a:rPr>
              <a:t>次遍历</a:t>
            </a:r>
            <a:r>
              <a:rPr lang="en-US" altLang="zh-CN" b="1" dirty="0">
                <a:solidFill>
                  <a:srgbClr val="0000CC"/>
                </a:solidFill>
              </a:rPr>
              <a:t>]</a:t>
            </a:r>
            <a:r>
              <a:rPr lang="zh-CN" altLang="zh-CN" b="1" dirty="0"/>
              <a:t>（时间复杂度</a:t>
            </a:r>
            <a:r>
              <a:rPr lang="en-US" altLang="zh-CN" b="1" dirty="0"/>
              <a:t>O(n)</a:t>
            </a:r>
            <a:r>
              <a:rPr lang="zh-CN" altLang="zh-CN" b="1" dirty="0"/>
              <a:t>，空间复杂度</a:t>
            </a:r>
            <a:r>
              <a:rPr lang="en-US" altLang="zh-CN" b="1" dirty="0"/>
              <a:t>O(n)</a:t>
            </a:r>
            <a:r>
              <a:rPr lang="zh-CN" altLang="zh-CN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zh-CN" b="1" dirty="0"/>
              <a:t>初始化</a:t>
            </a:r>
            <a:r>
              <a:rPr lang="en-US" altLang="zh-CN" b="1" dirty="0" err="1">
                <a:solidFill>
                  <a:srgbClr val="000099"/>
                </a:solidFill>
              </a:rPr>
              <a:t>maxAmount</a:t>
            </a:r>
            <a:r>
              <a:rPr lang="zh-CN" altLang="zh-CN" b="1" dirty="0"/>
              <a:t>为</a:t>
            </a:r>
            <a:r>
              <a:rPr lang="en-US" altLang="zh-CN" b="1" dirty="0"/>
              <a:t>0</a:t>
            </a:r>
            <a:endParaRPr lang="zh-CN" altLang="zh-CN" b="1" dirty="0"/>
          </a:p>
          <a:p>
            <a:r>
              <a:rPr lang="en-US" altLang="zh-CN" b="1" dirty="0"/>
              <a:t>2 </a:t>
            </a:r>
            <a:r>
              <a:rPr lang="zh-CN" altLang="zh-CN" b="1" dirty="0"/>
              <a:t>遍历数组，依次执行如下操作</a:t>
            </a:r>
          </a:p>
          <a:p>
            <a:r>
              <a:rPr lang="en-US" altLang="zh-CN" b="1" dirty="0"/>
              <a:t>  2.1 </a:t>
            </a:r>
            <a:r>
              <a:rPr lang="zh-CN" altLang="zh-CN" b="1" dirty="0"/>
              <a:t>将当前元素存入哈希表</a:t>
            </a:r>
            <a:r>
              <a:rPr lang="en-US" altLang="zh-CN" b="1" dirty="0" err="1">
                <a:solidFill>
                  <a:srgbClr val="FF3399"/>
                </a:solidFill>
              </a:rPr>
              <a:t>hashMap</a:t>
            </a:r>
            <a:r>
              <a:rPr lang="zh-CN" altLang="zh-CN" b="1" dirty="0"/>
              <a:t>，</a:t>
            </a:r>
            <a:r>
              <a:rPr lang="en-US" altLang="zh-CN" b="1" dirty="0">
                <a:solidFill>
                  <a:srgbClr val="008000"/>
                </a:solidFill>
              </a:rPr>
              <a:t>key</a:t>
            </a:r>
            <a:r>
              <a:rPr lang="zh-CN" altLang="zh-CN" b="1" dirty="0"/>
              <a:t>：元素值，</a:t>
            </a:r>
            <a:r>
              <a:rPr lang="en-US" altLang="zh-CN" b="1" dirty="0">
                <a:solidFill>
                  <a:srgbClr val="CC6600"/>
                </a:solidFill>
              </a:rPr>
              <a:t>value</a:t>
            </a:r>
            <a:r>
              <a:rPr lang="zh-CN" altLang="zh-CN" b="1" dirty="0"/>
              <a:t>：元素出现次数</a:t>
            </a:r>
          </a:p>
          <a:p>
            <a:r>
              <a:rPr lang="en-US" altLang="zh-CN" b="1" dirty="0"/>
              <a:t>  2.2 </a:t>
            </a:r>
            <a:r>
              <a:rPr lang="zh-CN" altLang="zh-CN" b="1" dirty="0"/>
              <a:t>如果元素值</a:t>
            </a:r>
            <a:r>
              <a:rPr lang="en-US" altLang="zh-CN" b="1" dirty="0"/>
              <a:t> + 1</a:t>
            </a:r>
            <a:r>
              <a:rPr lang="zh-CN" altLang="zh-CN" b="1" dirty="0"/>
              <a:t>的</a:t>
            </a:r>
            <a:r>
              <a:rPr lang="en-US" altLang="zh-CN" b="1" dirty="0">
                <a:solidFill>
                  <a:srgbClr val="008000"/>
                </a:solidFill>
              </a:rPr>
              <a:t>key</a:t>
            </a:r>
            <a:r>
              <a:rPr lang="zh-CN" altLang="zh-CN" b="1" dirty="0"/>
              <a:t>存在，则将</a:t>
            </a:r>
            <a:r>
              <a:rPr lang="en-US" altLang="zh-CN" b="1" dirty="0" err="1">
                <a:solidFill>
                  <a:srgbClr val="000099"/>
                </a:solidFill>
              </a:rPr>
              <a:t>maxAmount</a:t>
            </a:r>
            <a:r>
              <a:rPr lang="zh-CN" altLang="zh-CN" b="1" dirty="0"/>
              <a:t>和</a:t>
            </a:r>
            <a:r>
              <a:rPr lang="en-US" altLang="zh-CN" b="1" dirty="0" err="1">
                <a:solidFill>
                  <a:srgbClr val="FF3399"/>
                </a:solidFill>
              </a:rPr>
              <a:t>hashMap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key</a:t>
            </a:r>
            <a:r>
              <a:rPr lang="en-US" altLang="zh-CN" b="1" dirty="0"/>
              <a:t>) + </a:t>
            </a:r>
            <a:r>
              <a:rPr lang="en-US" altLang="zh-CN" b="1" dirty="0" err="1">
                <a:solidFill>
                  <a:srgbClr val="FF3399"/>
                </a:solidFill>
              </a:rPr>
              <a:t>hashMap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key</a:t>
            </a:r>
            <a:r>
              <a:rPr lang="en-US" altLang="zh-CN" b="1" dirty="0"/>
              <a:t> + 1)</a:t>
            </a:r>
            <a:r>
              <a:rPr lang="zh-CN" altLang="zh-CN" b="1" dirty="0"/>
              <a:t>的较大者，赋值给</a:t>
            </a:r>
            <a:r>
              <a:rPr lang="en-US" altLang="zh-CN" b="1" dirty="0" err="1">
                <a:solidFill>
                  <a:srgbClr val="000099"/>
                </a:solidFill>
              </a:rPr>
              <a:t>maxAmount</a:t>
            </a:r>
            <a:endParaRPr lang="zh-CN" altLang="zh-CN" b="1" dirty="0">
              <a:solidFill>
                <a:srgbClr val="000099"/>
              </a:solidFill>
            </a:endParaRPr>
          </a:p>
          <a:p>
            <a:r>
              <a:rPr lang="en-US" altLang="zh-CN" b="1" dirty="0"/>
              <a:t>  2.3 </a:t>
            </a:r>
            <a:r>
              <a:rPr lang="zh-CN" altLang="zh-CN" b="1" dirty="0"/>
              <a:t>如果元素值</a:t>
            </a:r>
            <a:r>
              <a:rPr lang="en-US" altLang="zh-CN" b="1" dirty="0"/>
              <a:t> - 1</a:t>
            </a:r>
            <a:r>
              <a:rPr lang="zh-CN" altLang="zh-CN" b="1" dirty="0"/>
              <a:t>的</a:t>
            </a:r>
            <a:r>
              <a:rPr lang="en-US" altLang="zh-CN" b="1" dirty="0">
                <a:solidFill>
                  <a:srgbClr val="008000"/>
                </a:solidFill>
              </a:rPr>
              <a:t>key</a:t>
            </a:r>
            <a:r>
              <a:rPr lang="zh-CN" altLang="zh-CN" b="1" dirty="0"/>
              <a:t>存在，则将</a:t>
            </a:r>
            <a:r>
              <a:rPr lang="en-US" altLang="zh-CN" b="1" dirty="0" err="1">
                <a:solidFill>
                  <a:srgbClr val="000099"/>
                </a:solidFill>
              </a:rPr>
              <a:t>maxAmount</a:t>
            </a:r>
            <a:r>
              <a:rPr lang="zh-CN" altLang="zh-CN" b="1" dirty="0"/>
              <a:t>和</a:t>
            </a:r>
            <a:r>
              <a:rPr lang="en-US" altLang="zh-CN" b="1" dirty="0" err="1">
                <a:solidFill>
                  <a:srgbClr val="FF3399"/>
                </a:solidFill>
              </a:rPr>
              <a:t>hashMap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key</a:t>
            </a:r>
            <a:r>
              <a:rPr lang="en-US" altLang="zh-CN" b="1" dirty="0"/>
              <a:t>) + </a:t>
            </a:r>
            <a:r>
              <a:rPr lang="en-US" altLang="zh-CN" b="1" dirty="0" err="1">
                <a:solidFill>
                  <a:srgbClr val="FF3399"/>
                </a:solidFill>
              </a:rPr>
              <a:t>hashMap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008000"/>
                </a:solidFill>
              </a:rPr>
              <a:t>key</a:t>
            </a:r>
            <a:r>
              <a:rPr lang="en-US" altLang="zh-CN" b="1" dirty="0"/>
              <a:t> - 1)</a:t>
            </a:r>
            <a:r>
              <a:rPr lang="zh-CN" altLang="zh-CN" b="1" dirty="0"/>
              <a:t>的较大者，赋值给</a:t>
            </a:r>
            <a:r>
              <a:rPr lang="en-US" altLang="zh-CN" b="1" dirty="0" err="1">
                <a:solidFill>
                  <a:srgbClr val="000099"/>
                </a:solidFill>
              </a:rPr>
              <a:t>maxAmount</a:t>
            </a:r>
            <a:endParaRPr lang="zh-CN" altLang="zh-CN" b="1" dirty="0">
              <a:solidFill>
                <a:srgbClr val="000099"/>
              </a:solidFill>
            </a:endParaRPr>
          </a:p>
          <a:p>
            <a:r>
              <a:rPr lang="en-US" altLang="zh-CN" b="1" dirty="0"/>
              <a:t>3 </a:t>
            </a:r>
            <a:r>
              <a:rPr lang="zh-CN" altLang="zh-CN" b="1" dirty="0"/>
              <a:t>返回</a:t>
            </a:r>
            <a:r>
              <a:rPr lang="en-US" altLang="zh-CN" b="1" dirty="0" err="1">
                <a:solidFill>
                  <a:srgbClr val="000099"/>
                </a:solidFill>
              </a:rPr>
              <a:t>maxAmount</a:t>
            </a:r>
            <a:endParaRPr lang="zh-CN" altLang="zh-CN" b="1" dirty="0">
              <a:solidFill>
                <a:srgbClr val="000099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CA1D32-8684-4620-BDEE-AB7558207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095" y="1167095"/>
            <a:ext cx="5961905" cy="4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21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230" y="0"/>
            <a:ext cx="4023360" cy="1066800"/>
          </a:xfrm>
        </p:spPr>
        <p:txBody>
          <a:bodyPr/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321" y="749307"/>
            <a:ext cx="6542104" cy="5679628"/>
          </a:xfrm>
        </p:spPr>
        <p:txBody>
          <a:bodyPr/>
          <a:lstStyle/>
          <a:p>
            <a:r>
              <a:rPr lang="en-US" altLang="zh-CN" sz="2400" b="1" cap="none"/>
              <a:t>581. Shortest Unsorted Continuous Subarray </a:t>
            </a:r>
            <a:endParaRPr lang="zh-CN" altLang="en-US" cap="none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B2FFEE-066C-41BD-9CE9-18F103FF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49" y="1816107"/>
            <a:ext cx="10969102" cy="407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38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294108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/>
              <a:t>581. Shortest Unsorted Continuous Subarray</a:t>
            </a:r>
            <a:endParaRPr lang="zh-CN" altLang="en-US" sz="2400" cap="none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669989"/>
            <a:ext cx="6274817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/>
              <a:t>方法一：</a:t>
            </a:r>
            <a:r>
              <a:rPr lang="zh-CN" altLang="zh-CN" b="1">
                <a:solidFill>
                  <a:srgbClr val="0000CC"/>
                </a:solidFill>
              </a:rPr>
              <a:t>排序</a:t>
            </a:r>
            <a:r>
              <a:rPr lang="zh-CN" altLang="zh-CN" b="1"/>
              <a:t>（时间复杂度</a:t>
            </a:r>
            <a:r>
              <a:rPr lang="en-US" altLang="zh-CN" b="1"/>
              <a:t>O(nlogn)</a:t>
            </a:r>
            <a:r>
              <a:rPr lang="zh-CN" altLang="zh-CN" b="1"/>
              <a:t>，空间复杂度</a:t>
            </a:r>
            <a:r>
              <a:rPr lang="en-US" altLang="zh-CN" b="1"/>
              <a:t>O(n)</a:t>
            </a:r>
            <a:r>
              <a:rPr lang="zh-CN" altLang="zh-CN" b="1"/>
              <a:t>）</a:t>
            </a:r>
          </a:p>
          <a:p>
            <a:r>
              <a:rPr lang="en-US" altLang="zh-CN" b="1"/>
              <a:t>1 </a:t>
            </a:r>
            <a:r>
              <a:rPr lang="zh-CN" altLang="zh-CN" b="1"/>
              <a:t>初始化</a:t>
            </a:r>
            <a:r>
              <a:rPr lang="en-US" altLang="zh-CN" b="1">
                <a:solidFill>
                  <a:srgbClr val="FF3399"/>
                </a:solidFill>
              </a:rPr>
              <a:t>startPosition</a:t>
            </a:r>
            <a:r>
              <a:rPr lang="zh-CN" altLang="zh-CN" b="1"/>
              <a:t>为数组长度，初始化</a:t>
            </a:r>
            <a:r>
              <a:rPr lang="en-US" altLang="zh-CN" b="1">
                <a:solidFill>
                  <a:srgbClr val="000099"/>
                </a:solidFill>
              </a:rPr>
              <a:t>endPosition</a:t>
            </a:r>
            <a:r>
              <a:rPr lang="zh-CN" altLang="zh-CN" b="1"/>
              <a:t>为</a:t>
            </a:r>
            <a:r>
              <a:rPr lang="en-US" altLang="zh-CN" b="1"/>
              <a:t>-1</a:t>
            </a:r>
            <a:endParaRPr lang="zh-CN" altLang="zh-CN" b="1"/>
          </a:p>
          <a:p>
            <a:r>
              <a:rPr lang="en-US" altLang="zh-CN" b="1"/>
              <a:t>2 </a:t>
            </a:r>
            <a:r>
              <a:rPr lang="zh-CN" altLang="zh-CN" b="1"/>
              <a:t>创建一个原数组</a:t>
            </a:r>
            <a:r>
              <a:rPr lang="en-US" altLang="zh-CN" b="1">
                <a:solidFill>
                  <a:srgbClr val="CC6600"/>
                </a:solidFill>
              </a:rPr>
              <a:t>oldArray</a:t>
            </a:r>
            <a:r>
              <a:rPr lang="zh-CN" altLang="zh-CN" b="1"/>
              <a:t>的拷贝</a:t>
            </a:r>
            <a:r>
              <a:rPr lang="en-US" altLang="zh-CN" b="1">
                <a:solidFill>
                  <a:srgbClr val="008000"/>
                </a:solidFill>
              </a:rPr>
              <a:t>newArray</a:t>
            </a:r>
            <a:endParaRPr lang="zh-CN" altLang="zh-CN" b="1">
              <a:solidFill>
                <a:srgbClr val="008000"/>
              </a:solidFill>
            </a:endParaRPr>
          </a:p>
          <a:p>
            <a:r>
              <a:rPr lang="en-US" altLang="zh-CN" b="1"/>
              <a:t>3 </a:t>
            </a:r>
            <a:r>
              <a:rPr lang="zh-CN" altLang="zh-CN" b="1"/>
              <a:t>对</a:t>
            </a:r>
            <a:r>
              <a:rPr lang="en-US" altLang="zh-CN" b="1">
                <a:solidFill>
                  <a:srgbClr val="008000"/>
                </a:solidFill>
              </a:rPr>
              <a:t>newArray</a:t>
            </a:r>
            <a:r>
              <a:rPr lang="zh-CN" altLang="zh-CN" b="1"/>
              <a:t>进行排序</a:t>
            </a:r>
          </a:p>
          <a:p>
            <a:r>
              <a:rPr lang="en-US" altLang="zh-CN" b="1"/>
              <a:t>4 </a:t>
            </a:r>
            <a:r>
              <a:rPr lang="zh-CN" altLang="zh-CN" b="1"/>
              <a:t>顺序遍历</a:t>
            </a:r>
            <a:r>
              <a:rPr lang="en-US" altLang="zh-CN" b="1">
                <a:solidFill>
                  <a:srgbClr val="CC6600"/>
                </a:solidFill>
              </a:rPr>
              <a:t>oldArray</a:t>
            </a:r>
            <a:r>
              <a:rPr lang="zh-CN" altLang="zh-CN" b="1"/>
              <a:t>，判断</a:t>
            </a:r>
            <a:r>
              <a:rPr lang="en-US" altLang="zh-CN" b="1">
                <a:solidFill>
                  <a:srgbClr val="CC6600"/>
                </a:solidFill>
              </a:rPr>
              <a:t>oldArray</a:t>
            </a:r>
            <a:r>
              <a:rPr lang="en-US" altLang="zh-CN" b="1"/>
              <a:t>[</a:t>
            </a:r>
            <a:r>
              <a:rPr lang="en-US" altLang="zh-CN" b="1">
                <a:solidFill>
                  <a:srgbClr val="FF0000"/>
                </a:solidFill>
                <a:latin typeface="Albertus MT Lt" pitchFamily="2" charset="0"/>
              </a:rPr>
              <a:t>i</a:t>
            </a:r>
            <a:r>
              <a:rPr lang="en-US" altLang="zh-CN" b="1"/>
              <a:t>]</a:t>
            </a:r>
            <a:r>
              <a:rPr lang="zh-CN" altLang="zh-CN" b="1"/>
              <a:t>和</a:t>
            </a:r>
            <a:r>
              <a:rPr lang="en-US" altLang="zh-CN" b="1">
                <a:solidFill>
                  <a:srgbClr val="008000"/>
                </a:solidFill>
              </a:rPr>
              <a:t>newArray</a:t>
            </a:r>
            <a:r>
              <a:rPr lang="en-US" altLang="zh-CN" b="1"/>
              <a:t>[</a:t>
            </a:r>
            <a:r>
              <a:rPr lang="en-US" altLang="zh-CN" b="1">
                <a:solidFill>
                  <a:srgbClr val="FF0000"/>
                </a:solidFill>
                <a:latin typeface="Albertus MT Lt" pitchFamily="2" charset="0"/>
              </a:rPr>
              <a:t>i</a:t>
            </a:r>
            <a:r>
              <a:rPr lang="en-US" altLang="zh-CN" b="1"/>
              <a:t>]</a:t>
            </a:r>
            <a:r>
              <a:rPr lang="zh-CN" altLang="zh-CN" b="1"/>
              <a:t>是否相等</a:t>
            </a:r>
          </a:p>
          <a:p>
            <a:r>
              <a:rPr lang="en-US" altLang="zh-CN" b="1"/>
              <a:t>  4.1 </a:t>
            </a:r>
            <a:r>
              <a:rPr lang="zh-CN" altLang="zh-CN" b="1"/>
              <a:t>是的话，继续遍历</a:t>
            </a:r>
          </a:p>
          <a:p>
            <a:r>
              <a:rPr lang="en-US" altLang="zh-CN" b="1"/>
              <a:t>  4.2 </a:t>
            </a:r>
            <a:r>
              <a:rPr lang="zh-CN" altLang="zh-CN" b="1"/>
              <a:t>否的话，将</a:t>
            </a:r>
            <a:r>
              <a:rPr lang="en-US" altLang="zh-CN" b="1">
                <a:solidFill>
                  <a:srgbClr val="FF0000"/>
                </a:solidFill>
                <a:latin typeface="Albertus MT Lt" pitchFamily="2" charset="0"/>
              </a:rPr>
              <a:t>i</a:t>
            </a:r>
            <a:r>
              <a:rPr lang="zh-CN" altLang="zh-CN" b="1"/>
              <a:t>赋值给</a:t>
            </a:r>
            <a:r>
              <a:rPr lang="en-US" altLang="zh-CN" b="1">
                <a:solidFill>
                  <a:srgbClr val="FF3399"/>
                </a:solidFill>
              </a:rPr>
              <a:t>startPosition</a:t>
            </a:r>
            <a:r>
              <a:rPr lang="zh-CN" altLang="zh-CN" b="1"/>
              <a:t>，结束</a:t>
            </a:r>
          </a:p>
          <a:p>
            <a:r>
              <a:rPr lang="en-US" altLang="zh-CN" b="1"/>
              <a:t>5 </a:t>
            </a:r>
            <a:r>
              <a:rPr lang="zh-CN" altLang="zh-CN" b="1"/>
              <a:t>倒序遍历</a:t>
            </a:r>
            <a:r>
              <a:rPr lang="en-US" altLang="zh-CN" b="1">
                <a:solidFill>
                  <a:srgbClr val="CC6600"/>
                </a:solidFill>
              </a:rPr>
              <a:t>oldArray</a:t>
            </a:r>
            <a:r>
              <a:rPr lang="zh-CN" altLang="zh-CN" b="1"/>
              <a:t>，判断</a:t>
            </a:r>
            <a:r>
              <a:rPr lang="en-US" altLang="zh-CN" b="1">
                <a:solidFill>
                  <a:srgbClr val="CC6600"/>
                </a:solidFill>
              </a:rPr>
              <a:t>oldArray</a:t>
            </a:r>
            <a:r>
              <a:rPr lang="en-US" altLang="zh-CN" b="1"/>
              <a:t>[</a:t>
            </a:r>
            <a:r>
              <a:rPr lang="en-US" altLang="zh-CN" b="1">
                <a:solidFill>
                  <a:srgbClr val="FF0000"/>
                </a:solidFill>
                <a:latin typeface="Albertus MT Lt" pitchFamily="2" charset="0"/>
              </a:rPr>
              <a:t>i</a:t>
            </a:r>
            <a:r>
              <a:rPr lang="en-US" altLang="zh-CN" b="1"/>
              <a:t>]</a:t>
            </a:r>
            <a:r>
              <a:rPr lang="zh-CN" altLang="zh-CN" b="1"/>
              <a:t>和</a:t>
            </a:r>
            <a:r>
              <a:rPr lang="en-US" altLang="zh-CN" b="1">
                <a:solidFill>
                  <a:srgbClr val="008000"/>
                </a:solidFill>
              </a:rPr>
              <a:t>newArray</a:t>
            </a:r>
            <a:r>
              <a:rPr lang="en-US" altLang="zh-CN" b="1"/>
              <a:t>[</a:t>
            </a:r>
            <a:r>
              <a:rPr lang="en-US" altLang="zh-CN" b="1">
                <a:solidFill>
                  <a:srgbClr val="FF0000"/>
                </a:solidFill>
                <a:latin typeface="Albertus MT Lt" pitchFamily="2" charset="0"/>
              </a:rPr>
              <a:t>i</a:t>
            </a:r>
            <a:r>
              <a:rPr lang="en-US" altLang="zh-CN" b="1"/>
              <a:t>]</a:t>
            </a:r>
            <a:r>
              <a:rPr lang="zh-CN" altLang="zh-CN" b="1"/>
              <a:t>是否相等</a:t>
            </a:r>
          </a:p>
          <a:p>
            <a:r>
              <a:rPr lang="en-US" altLang="zh-CN" b="1"/>
              <a:t>  5.1 </a:t>
            </a:r>
            <a:r>
              <a:rPr lang="zh-CN" altLang="zh-CN" b="1"/>
              <a:t>是的话，继续遍历</a:t>
            </a:r>
          </a:p>
          <a:p>
            <a:r>
              <a:rPr lang="en-US" altLang="zh-CN" b="1"/>
              <a:t>  5.2 </a:t>
            </a:r>
            <a:r>
              <a:rPr lang="zh-CN" altLang="zh-CN" b="1"/>
              <a:t>否的话，将</a:t>
            </a:r>
            <a:r>
              <a:rPr lang="en-US" altLang="zh-CN" b="1">
                <a:solidFill>
                  <a:srgbClr val="FF0000"/>
                </a:solidFill>
                <a:latin typeface="Albertus MT Lt" pitchFamily="2" charset="0"/>
              </a:rPr>
              <a:t>i</a:t>
            </a:r>
            <a:r>
              <a:rPr lang="zh-CN" altLang="zh-CN" b="1"/>
              <a:t>赋值给</a:t>
            </a:r>
            <a:r>
              <a:rPr lang="en-US" altLang="zh-CN" b="1">
                <a:solidFill>
                  <a:srgbClr val="000099"/>
                </a:solidFill>
              </a:rPr>
              <a:t>endPosition</a:t>
            </a:r>
            <a:r>
              <a:rPr lang="zh-CN" altLang="zh-CN" b="1"/>
              <a:t>，结束</a:t>
            </a:r>
          </a:p>
          <a:p>
            <a:r>
              <a:rPr lang="en-US" altLang="zh-CN" b="1"/>
              <a:t>  </a:t>
            </a:r>
            <a:endParaRPr lang="zh-CN" altLang="zh-CN" b="1"/>
          </a:p>
          <a:p>
            <a:r>
              <a:rPr lang="en-US" altLang="zh-CN" b="1"/>
              <a:t>6 </a:t>
            </a:r>
            <a:r>
              <a:rPr lang="zh-CN" altLang="zh-CN" b="1"/>
              <a:t>判断</a:t>
            </a:r>
            <a:r>
              <a:rPr lang="en-US" altLang="zh-CN" b="1">
                <a:solidFill>
                  <a:srgbClr val="000099"/>
                </a:solidFill>
              </a:rPr>
              <a:t>endPosition</a:t>
            </a:r>
            <a:r>
              <a:rPr lang="zh-CN" altLang="zh-CN" b="1"/>
              <a:t>是否大于等于</a:t>
            </a:r>
            <a:r>
              <a:rPr lang="en-US" altLang="zh-CN" b="1">
                <a:solidFill>
                  <a:srgbClr val="FF3399"/>
                </a:solidFill>
              </a:rPr>
              <a:t>startPosition</a:t>
            </a:r>
            <a:endParaRPr lang="zh-CN" altLang="zh-CN" b="1">
              <a:solidFill>
                <a:srgbClr val="FF3399"/>
              </a:solidFill>
            </a:endParaRPr>
          </a:p>
          <a:p>
            <a:r>
              <a:rPr lang="en-US" altLang="zh-CN" b="1"/>
              <a:t>  6.1 </a:t>
            </a:r>
            <a:r>
              <a:rPr lang="zh-CN" altLang="zh-CN" b="1"/>
              <a:t>是的话，返回</a:t>
            </a:r>
            <a:r>
              <a:rPr lang="en-US" altLang="zh-CN" b="1">
                <a:solidFill>
                  <a:srgbClr val="000099"/>
                </a:solidFill>
              </a:rPr>
              <a:t>endPosition</a:t>
            </a:r>
            <a:r>
              <a:rPr lang="en-US" altLang="zh-CN" b="1"/>
              <a:t> - </a:t>
            </a:r>
            <a:r>
              <a:rPr lang="en-US" altLang="zh-CN" b="1">
                <a:solidFill>
                  <a:srgbClr val="FF3399"/>
                </a:solidFill>
              </a:rPr>
              <a:t>startPosition</a:t>
            </a:r>
            <a:r>
              <a:rPr lang="en-US" altLang="zh-CN" b="1"/>
              <a:t> + 1</a:t>
            </a:r>
            <a:endParaRPr lang="zh-CN" altLang="zh-CN" b="1"/>
          </a:p>
          <a:p>
            <a:r>
              <a:rPr lang="en-US" altLang="zh-CN" b="1"/>
              <a:t>  6.2 </a:t>
            </a:r>
            <a:r>
              <a:rPr lang="zh-CN" altLang="zh-CN" b="1"/>
              <a:t>否的话，返回</a:t>
            </a:r>
            <a:r>
              <a:rPr lang="en-US" altLang="zh-CN" b="1"/>
              <a:t>0</a:t>
            </a:r>
            <a:endParaRPr lang="zh-CN" altLang="zh-CN" b="1"/>
          </a:p>
          <a:p>
            <a:endParaRPr lang="zh-CN" altLang="zh-CN" sz="1900" b="1">
              <a:solidFill>
                <a:srgbClr val="CC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43FD81-5BED-4472-83A2-04E29B347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191" y="122577"/>
            <a:ext cx="4853660" cy="661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"/>
            <a:ext cx="10364451" cy="1001658"/>
          </a:xfrm>
        </p:spPr>
        <p:txBody>
          <a:bodyPr/>
          <a:lstStyle/>
          <a:p>
            <a:r>
              <a:rPr lang="zh-CN" altLang="en-US" b="1" cap="none"/>
              <a:t>常见排序算法</a:t>
            </a:r>
            <a:endParaRPr lang="zh-CN" altLang="en-US" b="1"/>
          </a:p>
        </p:txBody>
      </p:sp>
      <p:sp>
        <p:nvSpPr>
          <p:cNvPr id="23" name="Text Box 2">
            <a:extLst>
              <a:ext uri="{FF2B5EF4-FFF2-40B4-BE49-F238E27FC236}">
                <a16:creationId xmlns:a16="http://schemas.microsoft.com/office/drawing/2014/main" id="{B8802B7E-B3EF-4D50-93D2-7DF96DABB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310" y="3668658"/>
            <a:ext cx="190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排序方法</a:t>
            </a: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400CD7B9-FFCA-497C-9015-17B04978A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210" y="1166770"/>
            <a:ext cx="213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插入排序</a:t>
            </a: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FE654539-3F29-4999-8C78-6EB51EAC5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310" y="2198923"/>
            <a:ext cx="266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选择排序</a:t>
            </a: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750F1159-F3C4-43FE-A0AD-8B28B1904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310" y="3461495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交换排序</a:t>
            </a: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DFD444A2-14CC-4D49-847B-B13AC29DA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310" y="4597787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归并排序</a:t>
            </a:r>
          </a:p>
        </p:txBody>
      </p:sp>
      <p:sp>
        <p:nvSpPr>
          <p:cNvPr id="28" name="Text Box 7">
            <a:extLst>
              <a:ext uri="{FF2B5EF4-FFF2-40B4-BE49-F238E27FC236}">
                <a16:creationId xmlns:a16="http://schemas.microsoft.com/office/drawing/2014/main" id="{06A7A96A-3018-4647-80D0-B24E9013B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710" y="755599"/>
            <a:ext cx="2743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直接插入排序</a:t>
            </a:r>
          </a:p>
        </p:txBody>
      </p:sp>
      <p:sp>
        <p:nvSpPr>
          <p:cNvPr id="29" name="Text Box 8">
            <a:extLst>
              <a:ext uri="{FF2B5EF4-FFF2-40B4-BE49-F238E27FC236}">
                <a16:creationId xmlns:a16="http://schemas.microsoft.com/office/drawing/2014/main" id="{A866F31B-0511-4F4D-92D0-7B76A8AA8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810" y="1378015"/>
            <a:ext cx="320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折半插入排序</a:t>
            </a: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6B01BCE3-3792-4425-B8BB-88D6287CF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846" y="1897245"/>
            <a:ext cx="327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简单选择排序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825C6499-B047-4E83-8E44-7A75C0985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846" y="2492033"/>
            <a:ext cx="365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堆排序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1F139A38-F1D6-48DF-8D84-9BEE4A47F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810" y="3048667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冒泡排序</a:t>
            </a: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038CA559-4B41-4639-92A0-CF0498135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931" y="3733788"/>
            <a:ext cx="335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8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快速排序</a:t>
            </a:r>
          </a:p>
        </p:txBody>
      </p:sp>
      <p:sp>
        <p:nvSpPr>
          <p:cNvPr id="34" name="AutoShape 13">
            <a:extLst>
              <a:ext uri="{FF2B5EF4-FFF2-40B4-BE49-F238E27FC236}">
                <a16:creationId xmlns:a16="http://schemas.microsoft.com/office/drawing/2014/main" id="{C0946CCB-61DB-457D-BC00-47471C7EC7AA}"/>
              </a:ext>
            </a:extLst>
          </p:cNvPr>
          <p:cNvSpPr>
            <a:spLocks/>
          </p:cNvSpPr>
          <p:nvPr/>
        </p:nvSpPr>
        <p:spPr bwMode="auto">
          <a:xfrm>
            <a:off x="3043310" y="1456489"/>
            <a:ext cx="381000" cy="4879169"/>
          </a:xfrm>
          <a:prstGeom prst="leftBrace">
            <a:avLst>
              <a:gd name="adj1" fmla="val 103333"/>
              <a:gd name="adj2" fmla="val 50000"/>
            </a:avLst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5" name="AutoShape 14">
            <a:extLst>
              <a:ext uri="{FF2B5EF4-FFF2-40B4-BE49-F238E27FC236}">
                <a16:creationId xmlns:a16="http://schemas.microsoft.com/office/drawing/2014/main" id="{8400D5FE-5128-4505-A849-C9B8D2215EED}"/>
              </a:ext>
            </a:extLst>
          </p:cNvPr>
          <p:cNvSpPr>
            <a:spLocks/>
          </p:cNvSpPr>
          <p:nvPr/>
        </p:nvSpPr>
        <p:spPr bwMode="auto">
          <a:xfrm>
            <a:off x="5367410" y="1088976"/>
            <a:ext cx="76200" cy="687388"/>
          </a:xfrm>
          <a:prstGeom prst="leftBrace">
            <a:avLst>
              <a:gd name="adj1" fmla="val 75174"/>
              <a:gd name="adj2" fmla="val 50116"/>
            </a:avLst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" name="AutoShape 15">
            <a:extLst>
              <a:ext uri="{FF2B5EF4-FFF2-40B4-BE49-F238E27FC236}">
                <a16:creationId xmlns:a16="http://schemas.microsoft.com/office/drawing/2014/main" id="{1D7B23C4-5D84-4F03-8C60-A93232FD473B}"/>
              </a:ext>
            </a:extLst>
          </p:cNvPr>
          <p:cNvSpPr>
            <a:spLocks/>
          </p:cNvSpPr>
          <p:nvPr/>
        </p:nvSpPr>
        <p:spPr bwMode="auto">
          <a:xfrm>
            <a:off x="5384428" y="2188260"/>
            <a:ext cx="76200" cy="68580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7" name="AutoShape 16">
            <a:extLst>
              <a:ext uri="{FF2B5EF4-FFF2-40B4-BE49-F238E27FC236}">
                <a16:creationId xmlns:a16="http://schemas.microsoft.com/office/drawing/2014/main" id="{54DB2828-F96E-4E4A-B9A1-0C26005A117E}"/>
              </a:ext>
            </a:extLst>
          </p:cNvPr>
          <p:cNvSpPr>
            <a:spLocks/>
          </p:cNvSpPr>
          <p:nvPr/>
        </p:nvSpPr>
        <p:spPr bwMode="auto">
          <a:xfrm>
            <a:off x="5384428" y="3354431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0" name="Text Box 6">
            <a:extLst>
              <a:ext uri="{FF2B5EF4-FFF2-40B4-BE49-F238E27FC236}">
                <a16:creationId xmlns:a16="http://schemas.microsoft.com/office/drawing/2014/main" id="{DAC91274-68CD-4591-9F21-427A65FAB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4310" y="6006372"/>
            <a:ext cx="2819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分配排序</a:t>
            </a:r>
          </a:p>
        </p:txBody>
      </p:sp>
      <p:sp>
        <p:nvSpPr>
          <p:cNvPr id="41" name="AutoShape 16">
            <a:extLst>
              <a:ext uri="{FF2B5EF4-FFF2-40B4-BE49-F238E27FC236}">
                <a16:creationId xmlns:a16="http://schemas.microsoft.com/office/drawing/2014/main" id="{5ED66896-9F98-422E-BA1F-DC9563FC4A76}"/>
              </a:ext>
            </a:extLst>
          </p:cNvPr>
          <p:cNvSpPr>
            <a:spLocks/>
          </p:cNvSpPr>
          <p:nvPr/>
        </p:nvSpPr>
        <p:spPr bwMode="auto">
          <a:xfrm>
            <a:off x="5372742" y="4565959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2" name="AutoShape 16">
            <a:extLst>
              <a:ext uri="{FF2B5EF4-FFF2-40B4-BE49-F238E27FC236}">
                <a16:creationId xmlns:a16="http://schemas.microsoft.com/office/drawing/2014/main" id="{B42A69B7-42A9-41DC-9C52-AF8AE24782BB}"/>
              </a:ext>
            </a:extLst>
          </p:cNvPr>
          <p:cNvSpPr>
            <a:spLocks/>
          </p:cNvSpPr>
          <p:nvPr/>
        </p:nvSpPr>
        <p:spPr bwMode="auto">
          <a:xfrm>
            <a:off x="5367410" y="5869315"/>
            <a:ext cx="76200" cy="762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8100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DE9988EC-0C90-44E7-989B-38EA00AD4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574" y="4330821"/>
            <a:ext cx="365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内部排序（内存）</a:t>
            </a:r>
          </a:p>
        </p:txBody>
      </p:sp>
      <p:sp>
        <p:nvSpPr>
          <p:cNvPr id="44" name="Text Box 10">
            <a:extLst>
              <a:ext uri="{FF2B5EF4-FFF2-40B4-BE49-F238E27FC236}">
                <a16:creationId xmlns:a16="http://schemas.microsoft.com/office/drawing/2014/main" id="{E4BAE84A-14E3-4C1A-A70B-45E0895CB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574" y="4962873"/>
            <a:ext cx="365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外部排序（文件）</a:t>
            </a:r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id="{6169F65D-9DB6-4A37-87C2-61DDDDEAC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3846" y="5591546"/>
            <a:ext cx="365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基数排序（按位）</a:t>
            </a: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04CEFC97-0395-4D94-9E41-CC291D796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8574" y="6275710"/>
            <a:ext cx="365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defTabSz="91440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3333CC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桶排序（按区间）</a:t>
            </a:r>
          </a:p>
        </p:txBody>
      </p:sp>
    </p:spTree>
    <p:extLst>
      <p:ext uri="{BB962C8B-B14F-4D97-AF65-F5344CB8AC3E}">
        <p14:creationId xmlns:p14="http://schemas.microsoft.com/office/powerpoint/2010/main" val="27941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  <p:bldP spid="40" grpId="0" autoUpdateAnimBg="0"/>
      <p:bldP spid="43" grpId="0" autoUpdateAnimBg="0"/>
      <p:bldP spid="44" grpId="0" autoUpdateAnimBg="0"/>
      <p:bldP spid="45" grpId="0" autoUpdateAnimBg="0"/>
      <p:bldP spid="4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781" y="53232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581. Shortest Unsorted Continuous Subarray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389032"/>
            <a:ext cx="889078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500" b="1" dirty="0"/>
              <a:t>方法二：</a:t>
            </a:r>
            <a:r>
              <a:rPr lang="zh-CN" altLang="zh-CN" sz="1500" b="1" dirty="0">
                <a:solidFill>
                  <a:srgbClr val="0000CC"/>
                </a:solidFill>
              </a:rPr>
              <a:t>四次遍历</a:t>
            </a:r>
            <a:r>
              <a:rPr lang="zh-CN" altLang="zh-CN" sz="1500" b="1" dirty="0"/>
              <a:t>（时间复杂度</a:t>
            </a:r>
            <a:r>
              <a:rPr lang="en-US" altLang="zh-CN" sz="1500" b="1" dirty="0"/>
              <a:t>O(n)</a:t>
            </a:r>
            <a:r>
              <a:rPr lang="zh-CN" altLang="zh-CN" sz="1500" b="1" dirty="0"/>
              <a:t>，空间复杂度</a:t>
            </a:r>
            <a:r>
              <a:rPr lang="en-US" altLang="zh-CN" sz="1500" b="1" dirty="0"/>
              <a:t>O(1)</a:t>
            </a:r>
            <a:r>
              <a:rPr lang="zh-CN" altLang="zh-CN" sz="1500" b="1" dirty="0"/>
              <a:t>）</a:t>
            </a:r>
          </a:p>
          <a:p>
            <a:r>
              <a:rPr lang="en-US" altLang="zh-CN" sz="1500" b="1" dirty="0"/>
              <a:t>1 </a:t>
            </a:r>
            <a:r>
              <a:rPr lang="zh-CN" altLang="zh-CN" sz="1500" b="1" dirty="0"/>
              <a:t>将</a:t>
            </a:r>
            <a:r>
              <a:rPr lang="en-US" altLang="zh-CN" sz="1500" b="1" dirty="0" err="1">
                <a:solidFill>
                  <a:srgbClr val="00CC66"/>
                </a:solidFill>
              </a:rPr>
              <a:t>minValue</a:t>
            </a:r>
            <a:r>
              <a:rPr lang="zh-CN" altLang="zh-CN" sz="1500" b="1" dirty="0"/>
              <a:t>初始化为</a:t>
            </a:r>
            <a:r>
              <a:rPr lang="en-US" altLang="zh-CN" sz="1500" b="1" dirty="0" err="1"/>
              <a:t>Integer.MAX_VALUE</a:t>
            </a:r>
            <a:r>
              <a:rPr lang="zh-CN" altLang="zh-CN" sz="1500" b="1" dirty="0"/>
              <a:t>，</a:t>
            </a:r>
            <a:r>
              <a:rPr lang="en-US" altLang="zh-CN" sz="1500" b="1" dirty="0" err="1">
                <a:solidFill>
                  <a:srgbClr val="FF0000"/>
                </a:solidFill>
              </a:rPr>
              <a:t>maxValue</a:t>
            </a:r>
            <a:r>
              <a:rPr lang="zh-CN" altLang="zh-CN" sz="1500" b="1" dirty="0"/>
              <a:t>初始化为</a:t>
            </a:r>
            <a:r>
              <a:rPr lang="en-US" altLang="zh-CN" sz="1500" b="1" dirty="0" err="1"/>
              <a:t>Integer.MIN_VALUE</a:t>
            </a:r>
            <a:r>
              <a:rPr lang="zh-CN" altLang="zh-CN" sz="1500" b="1" dirty="0"/>
              <a:t>，</a:t>
            </a:r>
            <a:r>
              <a:rPr lang="en-US" altLang="zh-CN" sz="1500" b="1" dirty="0" err="1">
                <a:solidFill>
                  <a:srgbClr val="CC6600"/>
                </a:solidFill>
              </a:rPr>
              <a:t>reverseFlag</a:t>
            </a:r>
            <a:r>
              <a:rPr lang="zh-CN" altLang="zh-CN" sz="1500" b="1" dirty="0"/>
              <a:t>初始化为</a:t>
            </a:r>
            <a:r>
              <a:rPr lang="en-US" altLang="zh-CN" sz="1500" b="1" dirty="0"/>
              <a:t>false</a:t>
            </a:r>
            <a:r>
              <a:rPr lang="zh-CN" altLang="zh-CN" sz="1500" b="1" dirty="0"/>
              <a:t>，</a:t>
            </a:r>
            <a:r>
              <a:rPr lang="en-US" altLang="zh-CN" sz="1500" b="1" dirty="0" err="1">
                <a:solidFill>
                  <a:srgbClr val="FF3399"/>
                </a:solidFill>
              </a:rPr>
              <a:t>startPosition</a:t>
            </a:r>
            <a:r>
              <a:rPr lang="zh-CN" altLang="zh-CN" sz="1500" b="1" dirty="0"/>
              <a:t>初始化为数组长度，</a:t>
            </a:r>
            <a:r>
              <a:rPr lang="en-US" altLang="zh-CN" sz="1500" b="1" dirty="0" err="1">
                <a:solidFill>
                  <a:srgbClr val="000099"/>
                </a:solidFill>
              </a:rPr>
              <a:t>endPosition</a:t>
            </a:r>
            <a:r>
              <a:rPr lang="zh-CN" altLang="zh-CN" sz="1500" b="1" dirty="0"/>
              <a:t>初始化为</a:t>
            </a:r>
            <a:r>
              <a:rPr lang="en-US" altLang="zh-CN" sz="1500" b="1" dirty="0"/>
              <a:t>-1</a:t>
            </a:r>
            <a:endParaRPr lang="zh-CN" altLang="zh-CN" sz="1500" b="1" dirty="0"/>
          </a:p>
          <a:p>
            <a:r>
              <a:rPr lang="en-US" altLang="zh-CN" sz="1500" b="1" dirty="0"/>
              <a:t>2 </a:t>
            </a:r>
            <a:r>
              <a:rPr lang="zh-CN" altLang="zh-CN" sz="1500" b="1" dirty="0"/>
              <a:t>顺序遍历数组，依次执行如下操作</a:t>
            </a:r>
          </a:p>
          <a:p>
            <a:r>
              <a:rPr lang="en-US" altLang="zh-CN" sz="1500" b="1" dirty="0"/>
              <a:t>  2.1 </a:t>
            </a:r>
            <a:r>
              <a:rPr lang="zh-CN" altLang="zh-CN" sz="1500" b="1" dirty="0"/>
              <a:t>判断当前值是否比前一个值小</a:t>
            </a:r>
          </a:p>
          <a:p>
            <a:r>
              <a:rPr lang="en-US" altLang="zh-CN" sz="1500" b="1" dirty="0"/>
              <a:t>    2.1.1 </a:t>
            </a:r>
            <a:r>
              <a:rPr lang="zh-CN" altLang="zh-CN" sz="1500" b="1" dirty="0"/>
              <a:t>是的话，将</a:t>
            </a:r>
            <a:r>
              <a:rPr lang="en-US" altLang="zh-CN" sz="1500" b="1" dirty="0" err="1">
                <a:solidFill>
                  <a:srgbClr val="CC6600"/>
                </a:solidFill>
              </a:rPr>
              <a:t>reverseFlag</a:t>
            </a:r>
            <a:r>
              <a:rPr lang="zh-CN" altLang="zh-CN" sz="1500" b="1" dirty="0"/>
              <a:t>赋值为</a:t>
            </a:r>
            <a:r>
              <a:rPr lang="en-US" altLang="zh-CN" sz="1500" b="1" dirty="0"/>
              <a:t>true</a:t>
            </a:r>
            <a:r>
              <a:rPr lang="zh-CN" altLang="en-US" sz="1500" b="1" dirty="0"/>
              <a:t>（</a:t>
            </a:r>
            <a:r>
              <a:rPr lang="zh-CN" altLang="en-US" sz="1500" b="1" dirty="0">
                <a:solidFill>
                  <a:schemeClr val="accent1">
                    <a:lumMod val="75000"/>
                  </a:schemeClr>
                </a:solidFill>
              </a:rPr>
              <a:t>说明需要翻转</a:t>
            </a:r>
            <a:r>
              <a:rPr lang="zh-CN" altLang="en-US" sz="1500" b="1" dirty="0"/>
              <a:t>）</a:t>
            </a:r>
            <a:endParaRPr lang="zh-CN" altLang="zh-CN" sz="1500" b="1" dirty="0"/>
          </a:p>
          <a:p>
            <a:r>
              <a:rPr lang="en-US" altLang="zh-CN" sz="1500" b="1" dirty="0"/>
              <a:t>    2.1.2 </a:t>
            </a:r>
            <a:r>
              <a:rPr lang="zh-CN" altLang="zh-CN" sz="1500" b="1" dirty="0"/>
              <a:t>否的话，不执行任何操作</a:t>
            </a:r>
          </a:p>
          <a:p>
            <a:r>
              <a:rPr lang="en-US" altLang="zh-CN" sz="1500" b="1" dirty="0"/>
              <a:t>  2.2 </a:t>
            </a:r>
            <a:r>
              <a:rPr lang="zh-CN" altLang="zh-CN" sz="1500" b="1" dirty="0"/>
              <a:t>判断</a:t>
            </a:r>
            <a:r>
              <a:rPr lang="en-US" altLang="zh-CN" sz="1500" b="1" dirty="0" err="1">
                <a:solidFill>
                  <a:srgbClr val="CC6600"/>
                </a:solidFill>
              </a:rPr>
              <a:t>reverseFlag</a:t>
            </a:r>
            <a:r>
              <a:rPr lang="zh-CN" altLang="zh-CN" sz="1500" b="1" dirty="0"/>
              <a:t>是否等于</a:t>
            </a:r>
            <a:r>
              <a:rPr lang="en-US" altLang="zh-CN" sz="1500" b="1" dirty="0"/>
              <a:t>true</a:t>
            </a:r>
            <a:endParaRPr lang="zh-CN" altLang="zh-CN" sz="1500" b="1" dirty="0"/>
          </a:p>
          <a:p>
            <a:r>
              <a:rPr lang="en-US" altLang="zh-CN" sz="1500" b="1" dirty="0"/>
              <a:t>    2.2.1 </a:t>
            </a:r>
            <a:r>
              <a:rPr lang="zh-CN" altLang="zh-CN" sz="1500" b="1" dirty="0"/>
              <a:t>是的话，将当前元素和</a:t>
            </a:r>
            <a:r>
              <a:rPr lang="en-US" altLang="zh-CN" sz="1500" b="1" dirty="0" err="1">
                <a:solidFill>
                  <a:srgbClr val="00CC66"/>
                </a:solidFill>
              </a:rPr>
              <a:t>minValue</a:t>
            </a:r>
            <a:r>
              <a:rPr lang="zh-CN" altLang="zh-CN" sz="1500" b="1" dirty="0"/>
              <a:t>中的较小者，赋值给</a:t>
            </a:r>
            <a:r>
              <a:rPr lang="en-US" altLang="zh-CN" sz="1500" b="1" dirty="0" err="1">
                <a:solidFill>
                  <a:srgbClr val="00CC66"/>
                </a:solidFill>
              </a:rPr>
              <a:t>minValue</a:t>
            </a:r>
            <a:r>
              <a:rPr lang="zh-CN" altLang="en-US" sz="1500" b="1" dirty="0"/>
              <a:t>（</a:t>
            </a:r>
            <a:r>
              <a:rPr lang="zh-CN" altLang="en-US" sz="1500" b="1" dirty="0">
                <a:solidFill>
                  <a:schemeClr val="accent1">
                    <a:lumMod val="75000"/>
                  </a:schemeClr>
                </a:solidFill>
              </a:rPr>
              <a:t>得知需要翻转后，遇到的最小值；</a:t>
            </a:r>
            <a:r>
              <a:rPr lang="zh-CN" altLang="en-US" sz="1500" b="1" dirty="0">
                <a:solidFill>
                  <a:srgbClr val="C00000"/>
                </a:solidFill>
              </a:rPr>
              <a:t>不一定是全局最小值！！！</a:t>
            </a:r>
            <a:r>
              <a:rPr lang="zh-CN" altLang="en-US" sz="1500" b="1" dirty="0">
                <a:solidFill>
                  <a:srgbClr val="9900CC"/>
                </a:solidFill>
              </a:rPr>
              <a:t>最小值可能在得知需要翻转前遇到的元素中。</a:t>
            </a:r>
            <a:r>
              <a:rPr lang="zh-CN" altLang="en-US" sz="1500" b="1" dirty="0"/>
              <a:t>）</a:t>
            </a:r>
            <a:endParaRPr lang="zh-CN" altLang="zh-CN" sz="1500" b="1" dirty="0"/>
          </a:p>
          <a:p>
            <a:r>
              <a:rPr lang="en-US" altLang="zh-CN" sz="1500" b="1" dirty="0"/>
              <a:t>    2.2.2 </a:t>
            </a:r>
            <a:r>
              <a:rPr lang="zh-CN" altLang="zh-CN" sz="1500" b="1" dirty="0"/>
              <a:t>否的话，不执行任何操作</a:t>
            </a:r>
          </a:p>
          <a:p>
            <a:r>
              <a:rPr lang="en-US" altLang="zh-CN" sz="1500" b="1" dirty="0"/>
              <a:t>3 </a:t>
            </a:r>
            <a:r>
              <a:rPr lang="zh-CN" altLang="zh-CN" sz="1500" b="1" dirty="0"/>
              <a:t>将</a:t>
            </a:r>
            <a:r>
              <a:rPr lang="en-US" altLang="zh-CN" sz="1500" b="1" dirty="0" err="1">
                <a:solidFill>
                  <a:srgbClr val="CC6600"/>
                </a:solidFill>
              </a:rPr>
              <a:t>reverseFlag</a:t>
            </a:r>
            <a:r>
              <a:rPr lang="zh-CN" altLang="zh-CN" sz="1500" b="1" dirty="0"/>
              <a:t>重置为</a:t>
            </a:r>
            <a:r>
              <a:rPr lang="en-US" altLang="zh-CN" sz="1500" b="1" dirty="0"/>
              <a:t>false</a:t>
            </a:r>
            <a:r>
              <a:rPr lang="zh-CN" altLang="zh-CN" sz="1500" b="1" dirty="0"/>
              <a:t>，倒序遍历数组，依次执行如下操作</a:t>
            </a:r>
          </a:p>
          <a:p>
            <a:r>
              <a:rPr lang="en-US" altLang="zh-CN" sz="1500" b="1" dirty="0"/>
              <a:t>  3.1 </a:t>
            </a:r>
            <a:r>
              <a:rPr lang="zh-CN" altLang="zh-CN" sz="1500" b="1" dirty="0"/>
              <a:t>判断当前值是否比后一个值大</a:t>
            </a:r>
          </a:p>
          <a:p>
            <a:r>
              <a:rPr lang="en-US" altLang="zh-CN" sz="1500" b="1" dirty="0"/>
              <a:t>    3.1.1 </a:t>
            </a:r>
            <a:r>
              <a:rPr lang="zh-CN" altLang="zh-CN" sz="1500" b="1" dirty="0"/>
              <a:t>是的话，将</a:t>
            </a:r>
            <a:r>
              <a:rPr lang="en-US" altLang="zh-CN" sz="1500" b="1" dirty="0" err="1">
                <a:solidFill>
                  <a:srgbClr val="CC6600"/>
                </a:solidFill>
              </a:rPr>
              <a:t>reverseFlag</a:t>
            </a:r>
            <a:r>
              <a:rPr lang="zh-CN" altLang="zh-CN" sz="1500" b="1" dirty="0"/>
              <a:t>赋值为</a:t>
            </a:r>
            <a:r>
              <a:rPr lang="en-US" altLang="zh-CN" sz="1500" b="1" dirty="0"/>
              <a:t>true</a:t>
            </a:r>
            <a:r>
              <a:rPr lang="zh-CN" altLang="en-US" sz="1500" b="1" dirty="0"/>
              <a:t>（</a:t>
            </a:r>
            <a:r>
              <a:rPr lang="zh-CN" altLang="en-US" sz="1500" b="1" dirty="0">
                <a:solidFill>
                  <a:schemeClr val="accent1">
                    <a:lumMod val="75000"/>
                  </a:schemeClr>
                </a:solidFill>
              </a:rPr>
              <a:t>说明需要翻转</a:t>
            </a:r>
            <a:r>
              <a:rPr lang="zh-CN" altLang="en-US" sz="1500" b="1" dirty="0"/>
              <a:t>）</a:t>
            </a:r>
            <a:endParaRPr lang="zh-CN" altLang="zh-CN" sz="1500" b="1" dirty="0"/>
          </a:p>
          <a:p>
            <a:r>
              <a:rPr lang="en-US" altLang="zh-CN" sz="1500" b="1" dirty="0"/>
              <a:t>    3.1.2 </a:t>
            </a:r>
            <a:r>
              <a:rPr lang="zh-CN" altLang="zh-CN" sz="1500" b="1" dirty="0"/>
              <a:t>否的话，不执行任何操作</a:t>
            </a:r>
          </a:p>
          <a:p>
            <a:r>
              <a:rPr lang="en-US" altLang="zh-CN" sz="1500" b="1" dirty="0"/>
              <a:t>  3.2 </a:t>
            </a:r>
            <a:r>
              <a:rPr lang="zh-CN" altLang="zh-CN" sz="1500" b="1" dirty="0"/>
              <a:t>判断</a:t>
            </a:r>
            <a:r>
              <a:rPr lang="en-US" altLang="zh-CN" sz="1500" b="1" dirty="0" err="1">
                <a:solidFill>
                  <a:srgbClr val="CC6600"/>
                </a:solidFill>
              </a:rPr>
              <a:t>reverseFlag</a:t>
            </a:r>
            <a:r>
              <a:rPr lang="zh-CN" altLang="zh-CN" sz="1500" b="1" dirty="0"/>
              <a:t>是否等于</a:t>
            </a:r>
            <a:r>
              <a:rPr lang="en-US" altLang="zh-CN" sz="1500" b="1" dirty="0"/>
              <a:t>true</a:t>
            </a:r>
            <a:endParaRPr lang="zh-CN" altLang="zh-CN" sz="1500" b="1" dirty="0"/>
          </a:p>
          <a:p>
            <a:r>
              <a:rPr lang="en-US" altLang="zh-CN" sz="1500" b="1" dirty="0"/>
              <a:t>    3.2.1 </a:t>
            </a:r>
            <a:r>
              <a:rPr lang="zh-CN" altLang="zh-CN" sz="1500" b="1" dirty="0"/>
              <a:t>是的话，将当前元素和</a:t>
            </a:r>
            <a:r>
              <a:rPr lang="en-US" altLang="zh-CN" sz="1500" b="1" dirty="0" err="1">
                <a:solidFill>
                  <a:srgbClr val="FF0000"/>
                </a:solidFill>
              </a:rPr>
              <a:t>maxValue</a:t>
            </a:r>
            <a:r>
              <a:rPr lang="zh-CN" altLang="zh-CN" sz="1500" b="1" dirty="0"/>
              <a:t>中的较大者，赋值给</a:t>
            </a:r>
            <a:r>
              <a:rPr lang="en-US" altLang="zh-CN" sz="1500" b="1" dirty="0" err="1">
                <a:solidFill>
                  <a:srgbClr val="FF0000"/>
                </a:solidFill>
              </a:rPr>
              <a:t>maxValue</a:t>
            </a:r>
            <a:r>
              <a:rPr lang="zh-CN" altLang="en-US" sz="1500" b="1" dirty="0"/>
              <a:t>（</a:t>
            </a:r>
            <a:r>
              <a:rPr lang="zh-CN" altLang="en-US" sz="1500" b="1" dirty="0">
                <a:solidFill>
                  <a:schemeClr val="accent1">
                    <a:lumMod val="75000"/>
                  </a:schemeClr>
                </a:solidFill>
              </a:rPr>
              <a:t>得知需要翻转后，遇到的最大值；</a:t>
            </a:r>
            <a:r>
              <a:rPr lang="zh-CN" altLang="en-US" sz="1500" b="1" dirty="0">
                <a:solidFill>
                  <a:srgbClr val="C00000"/>
                </a:solidFill>
              </a:rPr>
              <a:t>不一定是全局最大值！！！</a:t>
            </a:r>
            <a:r>
              <a:rPr lang="zh-CN" altLang="en-US" sz="1500" b="1" dirty="0">
                <a:solidFill>
                  <a:srgbClr val="9900CC"/>
                </a:solidFill>
              </a:rPr>
              <a:t>最大值可能在得知需要翻转前遇到的元素中。</a:t>
            </a:r>
            <a:r>
              <a:rPr lang="zh-CN" altLang="en-US" sz="1500" b="1" dirty="0"/>
              <a:t>）</a:t>
            </a:r>
            <a:endParaRPr lang="zh-CN" altLang="zh-CN" sz="1500" b="1" dirty="0"/>
          </a:p>
          <a:p>
            <a:r>
              <a:rPr lang="en-US" altLang="zh-CN" sz="1500" b="1" dirty="0"/>
              <a:t>    3.2.2 </a:t>
            </a:r>
            <a:r>
              <a:rPr lang="zh-CN" altLang="zh-CN" sz="1500" b="1" dirty="0"/>
              <a:t>否的话，不执行任何操作</a:t>
            </a:r>
          </a:p>
          <a:p>
            <a:r>
              <a:rPr lang="en-US" altLang="zh-CN" sz="1500" b="1" dirty="0"/>
              <a:t>4 </a:t>
            </a:r>
            <a:r>
              <a:rPr lang="zh-CN" altLang="zh-CN" sz="1500" b="1" dirty="0"/>
              <a:t>顺序遍历数组，判断</a:t>
            </a:r>
            <a:r>
              <a:rPr lang="en-US" altLang="zh-CN" sz="1500" b="1" dirty="0" err="1">
                <a:solidFill>
                  <a:srgbClr val="00CC66"/>
                </a:solidFill>
              </a:rPr>
              <a:t>minValue</a:t>
            </a:r>
            <a:r>
              <a:rPr lang="zh-CN" altLang="zh-CN" sz="1500" b="1" dirty="0"/>
              <a:t>是否小于当前元素</a:t>
            </a:r>
            <a:r>
              <a:rPr lang="zh-CN" altLang="en-US" sz="1500" b="1" dirty="0"/>
              <a:t>（</a:t>
            </a:r>
            <a:r>
              <a:rPr lang="en-US" altLang="zh-CN" sz="1500" b="1" dirty="0" err="1">
                <a:solidFill>
                  <a:schemeClr val="accent1">
                    <a:lumMod val="75000"/>
                  </a:schemeClr>
                </a:solidFill>
              </a:rPr>
              <a:t>minValue</a:t>
            </a:r>
            <a:r>
              <a:rPr lang="zh-CN" altLang="en-US" sz="1500" b="1" dirty="0">
                <a:solidFill>
                  <a:schemeClr val="accent1">
                    <a:lumMod val="75000"/>
                  </a:schemeClr>
                </a:solidFill>
              </a:rPr>
              <a:t>的价值在此体现</a:t>
            </a:r>
            <a:r>
              <a:rPr lang="zh-CN" altLang="en-US" sz="1500" b="1" dirty="0"/>
              <a:t>）</a:t>
            </a:r>
            <a:endParaRPr lang="zh-CN" altLang="zh-CN" sz="1500" b="1" dirty="0"/>
          </a:p>
          <a:p>
            <a:r>
              <a:rPr lang="en-US" altLang="zh-CN" sz="1500" b="1" dirty="0"/>
              <a:t>  4.1 </a:t>
            </a:r>
            <a:r>
              <a:rPr lang="zh-CN" altLang="zh-CN" sz="1500" b="1" dirty="0"/>
              <a:t>是的话，将当前元素下标赋值给</a:t>
            </a:r>
            <a:r>
              <a:rPr lang="en-US" altLang="zh-CN" sz="1500" b="1" dirty="0" err="1">
                <a:solidFill>
                  <a:srgbClr val="FF3399"/>
                </a:solidFill>
              </a:rPr>
              <a:t>startPosition</a:t>
            </a:r>
            <a:r>
              <a:rPr lang="zh-CN" altLang="en-US" sz="1500" b="1" dirty="0"/>
              <a:t>（</a:t>
            </a:r>
            <a:r>
              <a:rPr lang="zh-CN" altLang="en-US" sz="1500" b="1" dirty="0">
                <a:solidFill>
                  <a:srgbClr val="009900"/>
                </a:solidFill>
              </a:rPr>
              <a:t>找到第一个需要翻转的位置</a:t>
            </a:r>
            <a:r>
              <a:rPr lang="zh-CN" altLang="en-US" sz="1500" b="1" dirty="0"/>
              <a:t>）</a:t>
            </a:r>
            <a:endParaRPr lang="zh-CN" altLang="zh-CN" sz="1500" b="1" dirty="0"/>
          </a:p>
          <a:p>
            <a:r>
              <a:rPr lang="en-US" altLang="zh-CN" sz="1500" b="1" dirty="0"/>
              <a:t>  4.2 </a:t>
            </a:r>
            <a:r>
              <a:rPr lang="zh-CN" altLang="zh-CN" sz="1500" b="1" dirty="0"/>
              <a:t>否的话，不执行任何操作</a:t>
            </a:r>
          </a:p>
          <a:p>
            <a:r>
              <a:rPr lang="en-US" altLang="zh-CN" sz="1500" b="1" dirty="0"/>
              <a:t>5 </a:t>
            </a:r>
            <a:r>
              <a:rPr lang="zh-CN" altLang="zh-CN" sz="1500" b="1" dirty="0"/>
              <a:t>倒序遍历数组，判断</a:t>
            </a:r>
            <a:r>
              <a:rPr lang="en-US" altLang="zh-CN" sz="1500" b="1" dirty="0" err="1">
                <a:solidFill>
                  <a:srgbClr val="FF0000"/>
                </a:solidFill>
              </a:rPr>
              <a:t>maxValue</a:t>
            </a:r>
            <a:r>
              <a:rPr lang="zh-CN" altLang="zh-CN" sz="1500" b="1" dirty="0"/>
              <a:t>是否大于当前元素</a:t>
            </a:r>
            <a:r>
              <a:rPr lang="zh-CN" altLang="en-US" sz="1500" b="1" dirty="0"/>
              <a:t>（</a:t>
            </a:r>
            <a:r>
              <a:rPr lang="en-US" altLang="zh-CN" sz="1500" b="1" dirty="0" err="1">
                <a:solidFill>
                  <a:schemeClr val="accent1">
                    <a:lumMod val="75000"/>
                  </a:schemeClr>
                </a:solidFill>
              </a:rPr>
              <a:t>maxValue</a:t>
            </a:r>
            <a:r>
              <a:rPr lang="zh-CN" altLang="en-US" sz="1500" b="1" dirty="0">
                <a:solidFill>
                  <a:schemeClr val="accent1">
                    <a:lumMod val="75000"/>
                  </a:schemeClr>
                </a:solidFill>
              </a:rPr>
              <a:t>的价值在此体现</a:t>
            </a:r>
            <a:r>
              <a:rPr lang="zh-CN" altLang="en-US" sz="1500" b="1" dirty="0"/>
              <a:t>）</a:t>
            </a:r>
            <a:endParaRPr lang="zh-CN" altLang="zh-CN" sz="1500" b="1" dirty="0"/>
          </a:p>
          <a:p>
            <a:r>
              <a:rPr lang="en-US" altLang="zh-CN" sz="1500" b="1" dirty="0"/>
              <a:t>  5.1 </a:t>
            </a:r>
            <a:r>
              <a:rPr lang="zh-CN" altLang="zh-CN" sz="1500" b="1" dirty="0"/>
              <a:t>是的话，将当前元素下标赋值给</a:t>
            </a:r>
            <a:r>
              <a:rPr lang="en-US" altLang="zh-CN" sz="1500" b="1" dirty="0" err="1">
                <a:solidFill>
                  <a:srgbClr val="000099"/>
                </a:solidFill>
              </a:rPr>
              <a:t>endPosition</a:t>
            </a:r>
            <a:r>
              <a:rPr lang="zh-CN" altLang="en-US" sz="1500" b="1" dirty="0"/>
              <a:t>（</a:t>
            </a:r>
            <a:r>
              <a:rPr lang="zh-CN" altLang="en-US" sz="1500" b="1" dirty="0">
                <a:solidFill>
                  <a:srgbClr val="009900"/>
                </a:solidFill>
              </a:rPr>
              <a:t>找到最后一个需要翻转的位置</a:t>
            </a:r>
            <a:r>
              <a:rPr lang="zh-CN" altLang="en-US" sz="1500" b="1" dirty="0"/>
              <a:t>）</a:t>
            </a:r>
            <a:endParaRPr lang="zh-CN" altLang="zh-CN" sz="1500" b="1" dirty="0"/>
          </a:p>
          <a:p>
            <a:r>
              <a:rPr lang="en-US" altLang="zh-CN" sz="1500" b="1" dirty="0"/>
              <a:t>  5.2 </a:t>
            </a:r>
            <a:r>
              <a:rPr lang="zh-CN" altLang="zh-CN" sz="1500" b="1" dirty="0"/>
              <a:t>否的话，不执行任何操作</a:t>
            </a:r>
          </a:p>
          <a:p>
            <a:r>
              <a:rPr lang="en-US" altLang="zh-CN" sz="1500" b="1" dirty="0"/>
              <a:t>6 </a:t>
            </a:r>
            <a:r>
              <a:rPr lang="zh-CN" altLang="zh-CN" sz="1500" b="1" dirty="0"/>
              <a:t>判断</a:t>
            </a:r>
            <a:r>
              <a:rPr lang="en-US" altLang="zh-CN" sz="1500" b="1" dirty="0" err="1">
                <a:solidFill>
                  <a:srgbClr val="000099"/>
                </a:solidFill>
              </a:rPr>
              <a:t>endPosition</a:t>
            </a:r>
            <a:r>
              <a:rPr lang="zh-CN" altLang="zh-CN" sz="1500" b="1" dirty="0"/>
              <a:t>是否大于等于</a:t>
            </a:r>
            <a:r>
              <a:rPr lang="en-US" altLang="zh-CN" sz="1500" b="1" dirty="0" err="1">
                <a:solidFill>
                  <a:srgbClr val="FF3399"/>
                </a:solidFill>
              </a:rPr>
              <a:t>startPosition</a:t>
            </a:r>
            <a:endParaRPr lang="zh-CN" altLang="zh-CN" sz="1500" b="1" dirty="0">
              <a:solidFill>
                <a:srgbClr val="FF3399"/>
              </a:solidFill>
            </a:endParaRPr>
          </a:p>
          <a:p>
            <a:r>
              <a:rPr lang="en-US" altLang="zh-CN" sz="1500" b="1" dirty="0"/>
              <a:t>  6.1 </a:t>
            </a:r>
            <a:r>
              <a:rPr lang="zh-CN" altLang="zh-CN" sz="1500" b="1" dirty="0"/>
              <a:t>是的话，返回</a:t>
            </a:r>
            <a:r>
              <a:rPr lang="en-US" altLang="zh-CN" sz="1500" b="1" dirty="0" err="1">
                <a:solidFill>
                  <a:srgbClr val="000099"/>
                </a:solidFill>
              </a:rPr>
              <a:t>endPosition</a:t>
            </a:r>
            <a:r>
              <a:rPr lang="en-US" altLang="zh-CN" sz="1500" b="1" dirty="0"/>
              <a:t> - </a:t>
            </a:r>
            <a:r>
              <a:rPr lang="en-US" altLang="zh-CN" sz="1500" b="1" dirty="0" err="1">
                <a:solidFill>
                  <a:srgbClr val="FF3399"/>
                </a:solidFill>
              </a:rPr>
              <a:t>startPosition</a:t>
            </a:r>
            <a:r>
              <a:rPr lang="en-US" altLang="zh-CN" sz="1500" b="1" dirty="0"/>
              <a:t> + 1</a:t>
            </a:r>
            <a:endParaRPr lang="zh-CN" altLang="zh-CN" sz="1500" b="1" dirty="0"/>
          </a:p>
          <a:p>
            <a:r>
              <a:rPr lang="en-US" altLang="zh-CN" sz="1500" b="1" dirty="0"/>
              <a:t>  6.2 </a:t>
            </a:r>
            <a:r>
              <a:rPr lang="zh-CN" altLang="zh-CN" sz="1500" b="1" dirty="0"/>
              <a:t>否的话，返回</a:t>
            </a:r>
            <a:r>
              <a:rPr lang="en-US" altLang="zh-CN" sz="1500" b="1" dirty="0"/>
              <a:t>0</a:t>
            </a:r>
            <a:endParaRPr lang="zh-CN" altLang="zh-CN" sz="15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14DDFF-24BB-417D-A558-3326CCE3C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782" y="11029"/>
            <a:ext cx="3301218" cy="684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83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411" y="14068"/>
            <a:ext cx="5556811" cy="501277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真题解析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BC3A82-E271-4F3B-8CE7-E4F47ADC93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-2580"/>
            <a:ext cx="6274817" cy="41433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b="1" cap="none" dirty="0"/>
              <a:t>581. Shortest Unsorted Continuous Subarray</a:t>
            </a:r>
            <a:endParaRPr lang="zh-CN" altLang="en-US" sz="2400" cap="none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0ABC2C-6C41-447D-B326-81E657003351}"/>
              </a:ext>
            </a:extLst>
          </p:cNvPr>
          <p:cNvSpPr/>
          <p:nvPr/>
        </p:nvSpPr>
        <p:spPr>
          <a:xfrm>
            <a:off x="0" y="411096"/>
            <a:ext cx="538282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dirty="0"/>
              <a:t>方法三：</a:t>
            </a:r>
            <a:r>
              <a:rPr lang="zh-CN" altLang="zh-CN" b="1" dirty="0">
                <a:solidFill>
                  <a:srgbClr val="0000CC"/>
                </a:solidFill>
              </a:rPr>
              <a:t>栈</a:t>
            </a:r>
            <a:r>
              <a:rPr lang="zh-CN" altLang="zh-CN" b="1" dirty="0"/>
              <a:t>（时间复杂度</a:t>
            </a:r>
            <a:r>
              <a:rPr lang="en-US" altLang="zh-CN" b="1" dirty="0"/>
              <a:t>O(n)</a:t>
            </a:r>
            <a:r>
              <a:rPr lang="zh-CN" altLang="zh-CN" b="1" dirty="0"/>
              <a:t>，空间复杂度</a:t>
            </a:r>
            <a:r>
              <a:rPr lang="en-US" altLang="zh-CN" b="1" dirty="0"/>
              <a:t>O(n)</a:t>
            </a:r>
            <a:r>
              <a:rPr lang="zh-CN" altLang="zh-CN" b="1" dirty="0"/>
              <a:t>）</a:t>
            </a:r>
          </a:p>
          <a:p>
            <a:r>
              <a:rPr lang="en-US" altLang="zh-CN" b="1" dirty="0"/>
              <a:t>1 </a:t>
            </a:r>
            <a:r>
              <a:rPr lang="zh-CN" altLang="zh-CN" b="1" dirty="0"/>
              <a:t>初始化</a:t>
            </a:r>
            <a:r>
              <a:rPr lang="en-US" altLang="zh-CN" b="1" dirty="0" err="1">
                <a:solidFill>
                  <a:srgbClr val="FF3399"/>
                </a:solidFill>
              </a:rPr>
              <a:t>startPosition</a:t>
            </a:r>
            <a:r>
              <a:rPr lang="zh-CN" altLang="zh-CN" b="1" dirty="0"/>
              <a:t>为数组长度，初始化</a:t>
            </a:r>
            <a:r>
              <a:rPr lang="en-US" altLang="zh-CN" b="1" dirty="0" err="1">
                <a:solidFill>
                  <a:srgbClr val="000099"/>
                </a:solidFill>
              </a:rPr>
              <a:t>endPosition</a:t>
            </a:r>
            <a:r>
              <a:rPr lang="zh-CN" altLang="zh-CN" b="1" dirty="0"/>
              <a:t>为</a:t>
            </a:r>
            <a:r>
              <a:rPr lang="en-US" altLang="zh-CN" b="1" dirty="0"/>
              <a:t>-1</a:t>
            </a:r>
            <a:r>
              <a:rPr lang="zh-CN" altLang="zh-CN" b="1" dirty="0"/>
              <a:t>，初始化栈为空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9900CC"/>
                </a:solidFill>
              </a:rPr>
              <a:t>开始寻找翻转区间的起点</a:t>
            </a:r>
            <a:r>
              <a:rPr lang="zh-CN" altLang="en-US" b="1" dirty="0"/>
              <a:t>）</a:t>
            </a:r>
            <a:endParaRPr lang="zh-CN" altLang="zh-CN" b="1" dirty="0"/>
          </a:p>
          <a:p>
            <a:r>
              <a:rPr lang="en-US" altLang="zh-CN" b="1" dirty="0"/>
              <a:t>2 </a:t>
            </a:r>
            <a:r>
              <a:rPr lang="zh-CN" altLang="zh-CN" b="1" dirty="0"/>
              <a:t>顺序遍历数组，依次执行如下操作</a:t>
            </a:r>
          </a:p>
          <a:p>
            <a:r>
              <a:rPr lang="en-US" altLang="zh-CN" b="1" dirty="0"/>
              <a:t>  2.1 </a:t>
            </a:r>
            <a:r>
              <a:rPr lang="zh-CN" altLang="zh-CN" b="1" dirty="0"/>
              <a:t>循环判断</a:t>
            </a:r>
            <a:r>
              <a:rPr lang="zh-CN" altLang="zh-CN" b="1" dirty="0">
                <a:solidFill>
                  <a:srgbClr val="008000"/>
                </a:solidFill>
              </a:rPr>
              <a:t>栈</a:t>
            </a:r>
            <a:r>
              <a:rPr lang="zh-CN" altLang="en-US" b="1" dirty="0"/>
              <a:t>非空</a:t>
            </a:r>
            <a:r>
              <a:rPr lang="zh-CN" altLang="zh-CN" b="1" dirty="0"/>
              <a:t>且栈顶元素对应的数组值</a:t>
            </a:r>
            <a:r>
              <a:rPr lang="zh-CN" altLang="en-US" b="1" dirty="0"/>
              <a:t>大于</a:t>
            </a:r>
            <a:r>
              <a:rPr lang="zh-CN" altLang="zh-CN" b="1" dirty="0"/>
              <a:t>当前元素</a:t>
            </a:r>
            <a:r>
              <a:rPr lang="zh-CN" altLang="en-US" b="1" dirty="0"/>
              <a:t>，是否同时成立</a:t>
            </a:r>
            <a:endParaRPr lang="zh-CN" altLang="zh-CN" b="1" dirty="0"/>
          </a:p>
          <a:p>
            <a:r>
              <a:rPr lang="en-US" altLang="zh-CN" b="1" dirty="0"/>
              <a:t>    2.1.1 </a:t>
            </a:r>
            <a:r>
              <a:rPr lang="zh-CN" altLang="zh-CN" b="1" dirty="0"/>
              <a:t>是的话，将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zh-CN" altLang="zh-CN" b="1" dirty="0"/>
              <a:t>和</a:t>
            </a:r>
            <a:r>
              <a:rPr lang="en-US" altLang="zh-CN" b="1" dirty="0" err="1">
                <a:solidFill>
                  <a:srgbClr val="FF3399"/>
                </a:solidFill>
              </a:rPr>
              <a:t>startPosition</a:t>
            </a:r>
            <a:r>
              <a:rPr lang="zh-CN" altLang="zh-CN" b="1" dirty="0"/>
              <a:t>的较小者，赋值给</a:t>
            </a:r>
            <a:r>
              <a:rPr lang="en-US" altLang="zh-CN" b="1" dirty="0" err="1">
                <a:solidFill>
                  <a:srgbClr val="FF3399"/>
                </a:solidFill>
              </a:rPr>
              <a:t>startPosition</a:t>
            </a:r>
            <a:r>
              <a:rPr lang="zh-CN" altLang="zh-CN" b="1" dirty="0"/>
              <a:t>，栈顶元素出栈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判断出需要翻转时，如果此后遇到的元素比栈中元素小，就不断出栈。从而，确保栈中剩余的元素不需要翻转</a:t>
            </a:r>
            <a:r>
              <a:rPr lang="zh-CN" altLang="en-US" b="1" dirty="0"/>
              <a:t>）</a:t>
            </a:r>
            <a:endParaRPr lang="zh-CN" altLang="zh-CN" b="1" dirty="0"/>
          </a:p>
          <a:p>
            <a:r>
              <a:rPr lang="en-US" altLang="zh-CN" b="1" dirty="0"/>
              <a:t>    2.1.2 </a:t>
            </a:r>
            <a:r>
              <a:rPr lang="zh-CN" altLang="zh-CN" b="1" dirty="0"/>
              <a:t>否的话，把当前元素的下标存入栈</a:t>
            </a:r>
            <a:endParaRPr lang="en-US" altLang="zh-CN" b="1" dirty="0"/>
          </a:p>
          <a:p>
            <a:r>
              <a:rPr lang="en-US" altLang="zh-CN" b="1" dirty="0"/>
              <a:t>3 </a:t>
            </a:r>
            <a:r>
              <a:rPr lang="zh-CN" altLang="en-US" b="1" dirty="0"/>
              <a:t>清空栈（</a:t>
            </a:r>
            <a:r>
              <a:rPr lang="zh-CN" altLang="en-US" b="1" dirty="0">
                <a:solidFill>
                  <a:srgbClr val="9900CC"/>
                </a:solidFill>
              </a:rPr>
              <a:t>开始寻找翻转区间的终点</a:t>
            </a:r>
            <a:r>
              <a:rPr lang="zh-CN" altLang="en-US" b="1" dirty="0"/>
              <a:t>）</a:t>
            </a:r>
            <a:endParaRPr lang="zh-CN" altLang="zh-CN" b="1" dirty="0"/>
          </a:p>
          <a:p>
            <a:r>
              <a:rPr lang="en-US" altLang="zh-CN" b="1" dirty="0"/>
              <a:t>4 </a:t>
            </a:r>
            <a:r>
              <a:rPr lang="zh-CN" altLang="zh-CN" b="1" dirty="0"/>
              <a:t>倒序遍历数组，依次执行如下操作</a:t>
            </a:r>
          </a:p>
          <a:p>
            <a:r>
              <a:rPr lang="en-US" altLang="zh-CN" b="1" dirty="0"/>
              <a:t>  4.1 </a:t>
            </a:r>
            <a:r>
              <a:rPr lang="zh-CN" altLang="zh-CN" b="1" dirty="0"/>
              <a:t>循环判断</a:t>
            </a:r>
            <a:r>
              <a:rPr lang="zh-CN" altLang="zh-CN" b="1" dirty="0">
                <a:solidFill>
                  <a:srgbClr val="009900"/>
                </a:solidFill>
              </a:rPr>
              <a:t>栈</a:t>
            </a:r>
            <a:r>
              <a:rPr lang="zh-CN" altLang="en-US" b="1" dirty="0"/>
              <a:t>非空</a:t>
            </a:r>
            <a:r>
              <a:rPr lang="zh-CN" altLang="zh-CN" b="1" dirty="0"/>
              <a:t>且栈顶元素对应的数组值</a:t>
            </a:r>
            <a:r>
              <a:rPr lang="zh-CN" altLang="en-US" b="1" dirty="0"/>
              <a:t>小于</a:t>
            </a:r>
            <a:r>
              <a:rPr lang="zh-CN" altLang="zh-CN" b="1" dirty="0"/>
              <a:t>当前元素</a:t>
            </a:r>
            <a:r>
              <a:rPr lang="zh-CN" altLang="en-US" b="1" dirty="0"/>
              <a:t>，是否同时成立</a:t>
            </a:r>
            <a:endParaRPr lang="zh-CN" altLang="zh-CN" b="1" dirty="0"/>
          </a:p>
          <a:p>
            <a:r>
              <a:rPr lang="en-US" altLang="zh-CN" b="1" dirty="0"/>
              <a:t>    4.1.1 </a:t>
            </a:r>
            <a:r>
              <a:rPr lang="zh-CN" altLang="zh-CN" b="1" dirty="0"/>
              <a:t>是的话，将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zh-CN" altLang="zh-CN" b="1" dirty="0"/>
              <a:t>和</a:t>
            </a:r>
            <a:r>
              <a:rPr lang="en-US" altLang="zh-CN" b="1" dirty="0" err="1">
                <a:solidFill>
                  <a:srgbClr val="000099"/>
                </a:solidFill>
              </a:rPr>
              <a:t>endPosition</a:t>
            </a:r>
            <a:r>
              <a:rPr lang="zh-CN" altLang="zh-CN" b="1" dirty="0"/>
              <a:t>的较大者，赋值给</a:t>
            </a:r>
            <a:r>
              <a:rPr lang="en-US" altLang="zh-CN" b="1" dirty="0" err="1">
                <a:solidFill>
                  <a:srgbClr val="000099"/>
                </a:solidFill>
              </a:rPr>
              <a:t>endPosition</a:t>
            </a:r>
            <a:r>
              <a:rPr lang="zh-CN" altLang="zh-CN" b="1" dirty="0"/>
              <a:t>，栈顶元素出栈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判断出需要翻转时，如果此后遇到的元素比栈中元素大，就不断出栈。从而，确保栈中剩余的元素不需要翻转</a:t>
            </a:r>
            <a:r>
              <a:rPr lang="zh-CN" altLang="en-US" b="1" dirty="0"/>
              <a:t>）</a:t>
            </a:r>
            <a:endParaRPr lang="zh-CN" altLang="zh-CN" b="1" dirty="0"/>
          </a:p>
          <a:p>
            <a:r>
              <a:rPr lang="en-US" altLang="zh-CN" b="1" dirty="0"/>
              <a:t>    4.1.2 </a:t>
            </a:r>
            <a:r>
              <a:rPr lang="zh-CN" altLang="zh-CN" b="1" dirty="0"/>
              <a:t>否的话，把当前元素的下标存入栈</a:t>
            </a:r>
          </a:p>
          <a:p>
            <a:r>
              <a:rPr lang="en-US" altLang="zh-CN" b="1" dirty="0"/>
              <a:t>5 </a:t>
            </a:r>
            <a:r>
              <a:rPr lang="zh-CN" altLang="zh-CN" b="1" dirty="0"/>
              <a:t>判断</a:t>
            </a:r>
            <a:r>
              <a:rPr lang="en-US" altLang="zh-CN" b="1" dirty="0" err="1">
                <a:solidFill>
                  <a:srgbClr val="000099"/>
                </a:solidFill>
              </a:rPr>
              <a:t>endPosition</a:t>
            </a:r>
            <a:r>
              <a:rPr lang="zh-CN" altLang="zh-CN" b="1" dirty="0"/>
              <a:t>是否大于等于</a:t>
            </a:r>
            <a:r>
              <a:rPr lang="en-US" altLang="zh-CN" b="1" dirty="0" err="1">
                <a:solidFill>
                  <a:srgbClr val="FF3399"/>
                </a:solidFill>
              </a:rPr>
              <a:t>startPosition</a:t>
            </a:r>
            <a:endParaRPr lang="zh-CN" altLang="zh-CN" b="1" dirty="0">
              <a:solidFill>
                <a:srgbClr val="FF3399"/>
              </a:solidFill>
            </a:endParaRPr>
          </a:p>
          <a:p>
            <a:r>
              <a:rPr lang="en-US" altLang="zh-CN" b="1" dirty="0"/>
              <a:t>  5.1 </a:t>
            </a:r>
            <a:r>
              <a:rPr lang="zh-CN" altLang="zh-CN" b="1" dirty="0"/>
              <a:t>是的话，返回</a:t>
            </a:r>
            <a:r>
              <a:rPr lang="en-US" altLang="zh-CN" b="1" dirty="0" err="1">
                <a:solidFill>
                  <a:srgbClr val="000099"/>
                </a:solidFill>
              </a:rPr>
              <a:t>endPosition</a:t>
            </a:r>
            <a:r>
              <a:rPr lang="en-US" altLang="zh-CN" b="1" dirty="0"/>
              <a:t> - </a:t>
            </a:r>
            <a:r>
              <a:rPr lang="en-US" altLang="zh-CN" b="1" dirty="0" err="1">
                <a:solidFill>
                  <a:srgbClr val="FF3399"/>
                </a:solidFill>
              </a:rPr>
              <a:t>startPosition</a:t>
            </a:r>
            <a:r>
              <a:rPr lang="en-US" altLang="zh-CN" b="1" dirty="0"/>
              <a:t> + 1</a:t>
            </a:r>
            <a:endParaRPr lang="zh-CN" altLang="zh-CN" b="1" dirty="0"/>
          </a:p>
          <a:p>
            <a:r>
              <a:rPr lang="en-US" altLang="zh-CN" b="1" dirty="0"/>
              <a:t>  5.2 </a:t>
            </a:r>
            <a:r>
              <a:rPr lang="zh-CN" altLang="zh-CN" b="1" dirty="0"/>
              <a:t>否的话，返回</a:t>
            </a:r>
            <a:r>
              <a:rPr lang="en-US" altLang="zh-CN" b="1" dirty="0"/>
              <a:t>0</a:t>
            </a:r>
            <a:r>
              <a:rPr lang="zh-CN" altLang="en-US" b="1" dirty="0"/>
              <a:t>（</a:t>
            </a:r>
            <a:r>
              <a:rPr lang="zh-CN" altLang="en-US" b="1" dirty="0">
                <a:solidFill>
                  <a:srgbClr val="C00000"/>
                </a:solidFill>
              </a:rPr>
              <a:t>初始值的价值在此体现</a:t>
            </a:r>
            <a:r>
              <a:rPr lang="zh-CN" altLang="en-US" b="1" dirty="0"/>
              <a:t>）</a:t>
            </a:r>
            <a:endParaRPr lang="zh-CN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5F43E6-9D3A-44A9-92C8-BA192592A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826" y="750041"/>
            <a:ext cx="6809174" cy="610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63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90B0C-5975-4CCB-8B94-218550C5B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253" y="1364565"/>
            <a:ext cx="5575493" cy="3024553"/>
          </a:xfrm>
        </p:spPr>
        <p:txBody>
          <a:bodyPr>
            <a:normAutofit/>
          </a:bodyPr>
          <a:lstStyle/>
          <a:p>
            <a:r>
              <a:rPr lang="en-US" altLang="zh-CN" sz="6000" b="1"/>
              <a:t>Q&amp;A</a:t>
            </a:r>
            <a:endParaRPr lang="zh-CN" altLang="en-US" sz="6000" b="1"/>
          </a:p>
        </p:txBody>
      </p:sp>
    </p:spTree>
    <p:extLst>
      <p:ext uri="{BB962C8B-B14F-4D97-AF65-F5344CB8AC3E}">
        <p14:creationId xmlns:p14="http://schemas.microsoft.com/office/powerpoint/2010/main" val="196084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75249"/>
          </a:xfrm>
        </p:spPr>
        <p:txBody>
          <a:bodyPr/>
          <a:lstStyle/>
          <a:p>
            <a:r>
              <a:rPr lang="zh-CN" altLang="en-US" b="1" cap="none"/>
              <a:t>直接插入排序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ABF4B2-E19B-457C-9968-8ABEE5289967}"/>
              </a:ext>
            </a:extLst>
          </p:cNvPr>
          <p:cNvSpPr/>
          <p:nvPr/>
        </p:nvSpPr>
        <p:spPr>
          <a:xfrm>
            <a:off x="913774" y="674466"/>
            <a:ext cx="10537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</a:rPr>
              <a:t>排序过程</a:t>
            </a:r>
            <a:r>
              <a:rPr lang="zh-CN" altLang="en-US" b="1"/>
              <a:t>：整个排序过程为</a:t>
            </a:r>
            <a:r>
              <a:rPr lang="en-US" altLang="zh-CN" b="1">
                <a:solidFill>
                  <a:srgbClr val="800080"/>
                </a:solidFill>
              </a:rPr>
              <a:t>n-1</a:t>
            </a:r>
            <a:r>
              <a:rPr lang="zh-CN" altLang="en-US" b="1">
                <a:solidFill>
                  <a:srgbClr val="800080"/>
                </a:solidFill>
              </a:rPr>
              <a:t>趟插入</a:t>
            </a:r>
            <a:r>
              <a:rPr lang="zh-CN" altLang="en-US" b="1"/>
              <a:t>，即先将序列中</a:t>
            </a:r>
            <a:r>
              <a:rPr lang="zh-CN" altLang="en-US" b="1">
                <a:solidFill>
                  <a:srgbClr val="FF3300"/>
                </a:solidFill>
              </a:rPr>
              <a:t>第</a:t>
            </a:r>
            <a:r>
              <a:rPr lang="en-US" altLang="zh-CN" b="1">
                <a:solidFill>
                  <a:srgbClr val="FF3300"/>
                </a:solidFill>
              </a:rPr>
              <a:t>1</a:t>
            </a:r>
            <a:r>
              <a:rPr lang="zh-CN" altLang="en-US" b="1">
                <a:solidFill>
                  <a:srgbClr val="FF3300"/>
                </a:solidFill>
              </a:rPr>
              <a:t>个记录看成是一个有序子序列</a:t>
            </a:r>
            <a:r>
              <a:rPr lang="zh-CN" altLang="en-US" b="1"/>
              <a:t>，然后</a:t>
            </a:r>
            <a:r>
              <a:rPr lang="zh-CN" altLang="en-US" b="1">
                <a:solidFill>
                  <a:srgbClr val="009900"/>
                </a:solidFill>
              </a:rPr>
              <a:t>从第</a:t>
            </a:r>
            <a:r>
              <a:rPr lang="en-US" altLang="zh-CN" b="1">
                <a:solidFill>
                  <a:srgbClr val="009900"/>
                </a:solidFill>
              </a:rPr>
              <a:t>2</a:t>
            </a:r>
            <a:r>
              <a:rPr lang="zh-CN" altLang="en-US" b="1">
                <a:solidFill>
                  <a:srgbClr val="009900"/>
                </a:solidFill>
              </a:rPr>
              <a:t>个记录开始，逐个进行插入</a:t>
            </a:r>
            <a:r>
              <a:rPr lang="zh-CN" altLang="en-US" b="1"/>
              <a:t>，直至</a:t>
            </a:r>
            <a:r>
              <a:rPr lang="zh-CN" altLang="en-US" b="1">
                <a:solidFill>
                  <a:srgbClr val="CC6600"/>
                </a:solidFill>
              </a:rPr>
              <a:t>整个序列有序</a:t>
            </a:r>
            <a:r>
              <a:rPr lang="zh-CN" altLang="en-US" b="1"/>
              <a:t>。</a:t>
            </a:r>
          </a:p>
        </p:txBody>
      </p:sp>
      <p:sp>
        <p:nvSpPr>
          <p:cNvPr id="64" name="文本框 3">
            <a:extLst>
              <a:ext uri="{FF2B5EF4-FFF2-40B4-BE49-F238E27FC236}">
                <a16:creationId xmlns:a16="http://schemas.microsoft.com/office/drawing/2014/main" id="{1DCD9CB4-8A06-4BBD-88EA-001F5A2D0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317" y="1370009"/>
            <a:ext cx="5111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300" b="1"/>
              <a:t>例</a:t>
            </a:r>
          </a:p>
        </p:txBody>
      </p:sp>
      <p:sp>
        <p:nvSpPr>
          <p:cNvPr id="65" name="文本框 4">
            <a:extLst>
              <a:ext uri="{FF2B5EF4-FFF2-40B4-BE49-F238E27FC236}">
                <a16:creationId xmlns:a16="http://schemas.microsoft.com/office/drawing/2014/main" id="{02ABDEA8-E8CC-465F-8648-A64A539A5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780" y="1320797"/>
            <a:ext cx="36226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300" b="1"/>
              <a:t>49   38   65   97   76   13   27</a:t>
            </a:r>
          </a:p>
        </p:txBody>
      </p:sp>
      <p:sp>
        <p:nvSpPr>
          <p:cNvPr id="66" name="文本框 5">
            <a:extLst>
              <a:ext uri="{FF2B5EF4-FFF2-40B4-BE49-F238E27FC236}">
                <a16:creationId xmlns:a16="http://schemas.microsoft.com/office/drawing/2014/main" id="{F47CA644-DB86-456E-9280-A36CD1F95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905" y="2005009"/>
            <a:ext cx="4864140" cy="46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300" b="1"/>
              <a:t>i=1  </a:t>
            </a:r>
            <a:r>
              <a:rPr kumimoji="1" lang="en-US" altLang="zh-CN" sz="2300" b="1">
                <a:solidFill>
                  <a:srgbClr val="66FF33"/>
                </a:solidFill>
              </a:rPr>
              <a:t> </a:t>
            </a:r>
            <a:r>
              <a:rPr kumimoji="1" lang="en-US" altLang="zh-CN" sz="2300" b="1">
                <a:solidFill>
                  <a:srgbClr val="0000FF"/>
                </a:solidFill>
              </a:rPr>
              <a:t>38</a:t>
            </a:r>
            <a:r>
              <a:rPr kumimoji="1" lang="en-US" altLang="zh-CN" sz="2300" b="1"/>
              <a:t>  (38   49)   65   97   76   13   27</a:t>
            </a:r>
          </a:p>
        </p:txBody>
      </p:sp>
      <p:sp>
        <p:nvSpPr>
          <p:cNvPr id="67" name="文本框 6">
            <a:extLst>
              <a:ext uri="{FF2B5EF4-FFF2-40B4-BE49-F238E27FC236}">
                <a16:creationId xmlns:a16="http://schemas.microsoft.com/office/drawing/2014/main" id="{660CA648-D1EA-4C59-A2A3-1A278AE69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905" y="2659059"/>
            <a:ext cx="4864140" cy="46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300" b="1"/>
              <a:t>i=2   </a:t>
            </a:r>
            <a:r>
              <a:rPr kumimoji="1" lang="en-US" altLang="zh-CN" sz="2300" b="1">
                <a:solidFill>
                  <a:srgbClr val="0000FF"/>
                </a:solidFill>
              </a:rPr>
              <a:t>65</a:t>
            </a:r>
            <a:r>
              <a:rPr kumimoji="1" lang="en-US" altLang="zh-CN" sz="2300" b="1"/>
              <a:t>  (38   49   65)   97   76   13   27</a:t>
            </a:r>
          </a:p>
        </p:txBody>
      </p:sp>
      <p:sp>
        <p:nvSpPr>
          <p:cNvPr id="68" name="文本框 7">
            <a:extLst>
              <a:ext uri="{FF2B5EF4-FFF2-40B4-BE49-F238E27FC236}">
                <a16:creationId xmlns:a16="http://schemas.microsoft.com/office/drawing/2014/main" id="{9E39DF03-68A9-4DBE-B098-00B3EF769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905" y="3313109"/>
            <a:ext cx="4864140" cy="46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300" b="1"/>
              <a:t>i=3   </a:t>
            </a:r>
            <a:r>
              <a:rPr kumimoji="1" lang="en-US" altLang="zh-CN" sz="2300" b="1">
                <a:solidFill>
                  <a:srgbClr val="0000FF"/>
                </a:solidFill>
              </a:rPr>
              <a:t>97</a:t>
            </a:r>
            <a:r>
              <a:rPr kumimoji="1" lang="en-US" altLang="zh-CN" sz="2300" b="1"/>
              <a:t>  (38   49   65   97)   76   13   27</a:t>
            </a:r>
          </a:p>
        </p:txBody>
      </p:sp>
      <p:sp>
        <p:nvSpPr>
          <p:cNvPr id="69" name="文本框 8">
            <a:extLst>
              <a:ext uri="{FF2B5EF4-FFF2-40B4-BE49-F238E27FC236}">
                <a16:creationId xmlns:a16="http://schemas.microsoft.com/office/drawing/2014/main" id="{E1F685BB-1111-4663-BAC2-899E83F81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905" y="3965572"/>
            <a:ext cx="4864140" cy="46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300" b="1"/>
              <a:t>i=4   </a:t>
            </a:r>
            <a:r>
              <a:rPr kumimoji="1" lang="en-US" altLang="zh-CN" sz="2300" b="1">
                <a:solidFill>
                  <a:srgbClr val="0000FF"/>
                </a:solidFill>
              </a:rPr>
              <a:t>76</a:t>
            </a:r>
            <a:r>
              <a:rPr kumimoji="1" lang="en-US" altLang="zh-CN" sz="2300" b="1"/>
              <a:t>  (38   49   65   76   97)   13   27</a:t>
            </a:r>
          </a:p>
        </p:txBody>
      </p:sp>
      <p:sp>
        <p:nvSpPr>
          <p:cNvPr id="70" name="文本框 9">
            <a:extLst>
              <a:ext uri="{FF2B5EF4-FFF2-40B4-BE49-F238E27FC236}">
                <a16:creationId xmlns:a16="http://schemas.microsoft.com/office/drawing/2014/main" id="{CAE509C2-8CC2-45BE-8BB2-556CC3851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905" y="4619622"/>
            <a:ext cx="4864140" cy="46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300" b="1"/>
              <a:t>i=5   </a:t>
            </a:r>
            <a:r>
              <a:rPr kumimoji="1" lang="en-US" altLang="zh-CN" sz="2300" b="1">
                <a:solidFill>
                  <a:srgbClr val="0000FF"/>
                </a:solidFill>
              </a:rPr>
              <a:t>13</a:t>
            </a:r>
            <a:r>
              <a:rPr kumimoji="1" lang="en-US" altLang="zh-CN" sz="2300" b="1"/>
              <a:t>  (13   38   49   65   76   97)   27</a:t>
            </a:r>
          </a:p>
        </p:txBody>
      </p:sp>
      <p:grpSp>
        <p:nvGrpSpPr>
          <p:cNvPr id="71" name="组合 10">
            <a:extLst>
              <a:ext uri="{FF2B5EF4-FFF2-40B4-BE49-F238E27FC236}">
                <a16:creationId xmlns:a16="http://schemas.microsoft.com/office/drawing/2014/main" id="{A9368E3F-78AE-46C9-82FA-42E5F549B274}"/>
              </a:ext>
            </a:extLst>
          </p:cNvPr>
          <p:cNvGrpSpPr>
            <a:grpSpLocks/>
          </p:cNvGrpSpPr>
          <p:nvPr/>
        </p:nvGrpSpPr>
        <p:grpSpPr bwMode="auto">
          <a:xfrm>
            <a:off x="4020917" y="1709734"/>
            <a:ext cx="630238" cy="384175"/>
            <a:chOff x="1986" y="1986"/>
            <a:chExt cx="341" cy="207"/>
          </a:xfrm>
        </p:grpSpPr>
        <p:sp>
          <p:nvSpPr>
            <p:cNvPr id="72" name="直线 11">
              <a:extLst>
                <a:ext uri="{FF2B5EF4-FFF2-40B4-BE49-F238E27FC236}">
                  <a16:creationId xmlns:a16="http://schemas.microsoft.com/office/drawing/2014/main" id="{C563996E-9221-4D8E-9769-CC28C0B7D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1986"/>
              <a:ext cx="0" cy="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直线 12">
              <a:extLst>
                <a:ext uri="{FF2B5EF4-FFF2-40B4-BE49-F238E27FC236}">
                  <a16:creationId xmlns:a16="http://schemas.microsoft.com/office/drawing/2014/main" id="{1B25ECA9-F38B-498D-AB2E-FD3F040545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79"/>
              <a:ext cx="3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直线 13">
              <a:extLst>
                <a:ext uri="{FF2B5EF4-FFF2-40B4-BE49-F238E27FC236}">
                  <a16:creationId xmlns:a16="http://schemas.microsoft.com/office/drawing/2014/main" id="{2FDF579A-CBCF-45A4-8193-03418ADF9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89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5" name="直线 14">
            <a:extLst>
              <a:ext uri="{FF2B5EF4-FFF2-40B4-BE49-F238E27FC236}">
                <a16:creationId xmlns:a16="http://schemas.microsoft.com/office/drawing/2014/main" id="{29A90C36-8AA3-4519-8B5E-24A943B60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0267" y="2362197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6" name="直线 15">
            <a:extLst>
              <a:ext uri="{FF2B5EF4-FFF2-40B4-BE49-F238E27FC236}">
                <a16:creationId xmlns:a16="http://schemas.microsoft.com/office/drawing/2014/main" id="{563D7F9E-644E-4EB3-82EA-A7F296181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8105" y="2994022"/>
            <a:ext cx="0" cy="420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7" name="组合 16">
            <a:extLst>
              <a:ext uri="{FF2B5EF4-FFF2-40B4-BE49-F238E27FC236}">
                <a16:creationId xmlns:a16="http://schemas.microsoft.com/office/drawing/2014/main" id="{1E942F68-9290-457E-A8E9-294D8C3FCA56}"/>
              </a:ext>
            </a:extLst>
          </p:cNvPr>
          <p:cNvGrpSpPr>
            <a:grpSpLocks/>
          </p:cNvGrpSpPr>
          <p:nvPr/>
        </p:nvGrpSpPr>
        <p:grpSpPr bwMode="auto">
          <a:xfrm>
            <a:off x="5616355" y="3708397"/>
            <a:ext cx="631825" cy="384175"/>
            <a:chOff x="1986" y="1986"/>
            <a:chExt cx="341" cy="207"/>
          </a:xfrm>
        </p:grpSpPr>
        <p:sp>
          <p:nvSpPr>
            <p:cNvPr id="78" name="直线 17">
              <a:extLst>
                <a:ext uri="{FF2B5EF4-FFF2-40B4-BE49-F238E27FC236}">
                  <a16:creationId xmlns:a16="http://schemas.microsoft.com/office/drawing/2014/main" id="{C1FF6E84-5C51-4D9D-BF18-3FBF0979F0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7" y="1986"/>
              <a:ext cx="0" cy="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直线 18">
              <a:extLst>
                <a:ext uri="{FF2B5EF4-FFF2-40B4-BE49-F238E27FC236}">
                  <a16:creationId xmlns:a16="http://schemas.microsoft.com/office/drawing/2014/main" id="{BE2E7FAF-CA9A-4FF3-874D-C1E65C2AFC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79"/>
              <a:ext cx="34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直线 19">
              <a:extLst>
                <a:ext uri="{FF2B5EF4-FFF2-40B4-BE49-F238E27FC236}">
                  <a16:creationId xmlns:a16="http://schemas.microsoft.com/office/drawing/2014/main" id="{FBF664A6-4A99-41EA-947F-5BD20C1BC3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86" y="2089"/>
              <a:ext cx="0" cy="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1" name="组合 20">
            <a:extLst>
              <a:ext uri="{FF2B5EF4-FFF2-40B4-BE49-F238E27FC236}">
                <a16:creationId xmlns:a16="http://schemas.microsoft.com/office/drawing/2014/main" id="{B61E4A72-4A94-49B9-9387-E538BA668E16}"/>
              </a:ext>
            </a:extLst>
          </p:cNvPr>
          <p:cNvGrpSpPr>
            <a:grpSpLocks/>
          </p:cNvGrpSpPr>
          <p:nvPr/>
        </p:nvGrpSpPr>
        <p:grpSpPr bwMode="auto">
          <a:xfrm>
            <a:off x="4078067" y="4352922"/>
            <a:ext cx="2681288" cy="365125"/>
            <a:chOff x="2017" y="3413"/>
            <a:chExt cx="1448" cy="197"/>
          </a:xfrm>
        </p:grpSpPr>
        <p:sp>
          <p:nvSpPr>
            <p:cNvPr id="82" name="直线 21">
              <a:extLst>
                <a:ext uri="{FF2B5EF4-FFF2-40B4-BE49-F238E27FC236}">
                  <a16:creationId xmlns:a16="http://schemas.microsoft.com/office/drawing/2014/main" id="{FB7CF517-1E68-4941-BD79-E96DB19132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3413"/>
              <a:ext cx="1" cy="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直线 22">
              <a:extLst>
                <a:ext uri="{FF2B5EF4-FFF2-40B4-BE49-F238E27FC236}">
                  <a16:creationId xmlns:a16="http://schemas.microsoft.com/office/drawing/2014/main" id="{99A61AF7-7A29-4588-88C2-DB2FDA4D7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7" y="3517"/>
              <a:ext cx="1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直线 23">
              <a:extLst>
                <a:ext uri="{FF2B5EF4-FFF2-40B4-BE49-F238E27FC236}">
                  <a16:creationId xmlns:a16="http://schemas.microsoft.com/office/drawing/2014/main" id="{C5B32629-C88A-4861-B26B-CD46A723A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3517"/>
              <a:ext cx="0" cy="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5" name="组合 24">
            <a:extLst>
              <a:ext uri="{FF2B5EF4-FFF2-40B4-BE49-F238E27FC236}">
                <a16:creationId xmlns:a16="http://schemas.microsoft.com/office/drawing/2014/main" id="{113DB98F-1E7E-4F82-98E4-4D8BA0AF9493}"/>
              </a:ext>
            </a:extLst>
          </p:cNvPr>
          <p:cNvGrpSpPr>
            <a:grpSpLocks/>
          </p:cNvGrpSpPr>
          <p:nvPr/>
        </p:nvGrpSpPr>
        <p:grpSpPr bwMode="auto">
          <a:xfrm>
            <a:off x="4520980" y="4965697"/>
            <a:ext cx="2681287" cy="365125"/>
            <a:chOff x="2017" y="3413"/>
            <a:chExt cx="1448" cy="197"/>
          </a:xfrm>
        </p:grpSpPr>
        <p:sp>
          <p:nvSpPr>
            <p:cNvPr id="86" name="直线 25">
              <a:extLst>
                <a:ext uri="{FF2B5EF4-FFF2-40B4-BE49-F238E27FC236}">
                  <a16:creationId xmlns:a16="http://schemas.microsoft.com/office/drawing/2014/main" id="{B5818F65-5DD2-4755-BEFF-72DE489C4C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64" y="3413"/>
              <a:ext cx="1" cy="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" name="直线 26">
              <a:extLst>
                <a:ext uri="{FF2B5EF4-FFF2-40B4-BE49-F238E27FC236}">
                  <a16:creationId xmlns:a16="http://schemas.microsoft.com/office/drawing/2014/main" id="{491DBE33-5C4E-4250-B67E-7EAF863E18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7" y="3517"/>
              <a:ext cx="14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" name="直线 27">
              <a:extLst>
                <a:ext uri="{FF2B5EF4-FFF2-40B4-BE49-F238E27FC236}">
                  <a16:creationId xmlns:a16="http://schemas.microsoft.com/office/drawing/2014/main" id="{E0A6E93A-F49C-44CA-B2A9-27AA170AE9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3517"/>
              <a:ext cx="0" cy="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9" name="文本框 28">
            <a:extLst>
              <a:ext uri="{FF2B5EF4-FFF2-40B4-BE49-F238E27FC236}">
                <a16:creationId xmlns:a16="http://schemas.microsoft.com/office/drawing/2014/main" id="{072E69F6-60F1-4AB5-BEC4-8F50F01DC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080" y="1320797"/>
            <a:ext cx="1767138" cy="46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300" b="1"/>
              <a:t>i=0         (    )</a:t>
            </a:r>
          </a:p>
        </p:txBody>
      </p:sp>
      <p:sp>
        <p:nvSpPr>
          <p:cNvPr id="90" name="文本框 29">
            <a:extLst>
              <a:ext uri="{FF2B5EF4-FFF2-40B4-BE49-F238E27FC236}">
                <a16:creationId xmlns:a16="http://schemas.microsoft.com/office/drawing/2014/main" id="{4BCFB97D-67FC-4FDB-9883-D52ED8259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442" y="5349872"/>
            <a:ext cx="4716664" cy="461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300" b="1"/>
              <a:t>i=6 </a:t>
            </a:r>
            <a:r>
              <a:rPr kumimoji="1" lang="en-US" altLang="zh-CN" sz="2300" b="1">
                <a:solidFill>
                  <a:srgbClr val="66FF33"/>
                </a:solidFill>
              </a:rPr>
              <a:t> </a:t>
            </a:r>
            <a:r>
              <a:rPr kumimoji="1" lang="en-US" altLang="zh-CN" sz="2300" b="1">
                <a:solidFill>
                  <a:srgbClr val="0000FF"/>
                </a:solidFill>
              </a:rPr>
              <a:t>    </a:t>
            </a:r>
            <a:r>
              <a:rPr kumimoji="1" lang="en-US" altLang="zh-CN" sz="2300" b="1">
                <a:solidFill>
                  <a:srgbClr val="66FF33"/>
                </a:solidFill>
              </a:rPr>
              <a:t> </a:t>
            </a:r>
            <a:r>
              <a:rPr kumimoji="1" lang="en-US" altLang="zh-CN" sz="2300" b="1"/>
              <a:t> (13   38   49   65   76   97)  27</a:t>
            </a:r>
          </a:p>
        </p:txBody>
      </p:sp>
      <p:sp>
        <p:nvSpPr>
          <p:cNvPr id="91" name="文本框 30">
            <a:extLst>
              <a:ext uri="{FF2B5EF4-FFF2-40B4-BE49-F238E27FC236}">
                <a16:creationId xmlns:a16="http://schemas.microsoft.com/office/drawing/2014/main" id="{85E1BB4C-3DE0-4403-A367-B7282A8B9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6842" y="5349872"/>
            <a:ext cx="5111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300" b="1">
                <a:solidFill>
                  <a:srgbClr val="66FF33"/>
                </a:solidFill>
              </a:rPr>
              <a:t>27</a:t>
            </a:r>
          </a:p>
        </p:txBody>
      </p:sp>
      <p:grpSp>
        <p:nvGrpSpPr>
          <p:cNvPr id="92" name="组合 31">
            <a:extLst>
              <a:ext uri="{FF2B5EF4-FFF2-40B4-BE49-F238E27FC236}">
                <a16:creationId xmlns:a16="http://schemas.microsoft.com/office/drawing/2014/main" id="{1E0EA714-DC67-4C86-B88F-6BEBDFF2C7C2}"/>
              </a:ext>
            </a:extLst>
          </p:cNvPr>
          <p:cNvGrpSpPr>
            <a:grpSpLocks/>
          </p:cNvGrpSpPr>
          <p:nvPr/>
        </p:nvGrpSpPr>
        <p:grpSpPr bwMode="auto">
          <a:xfrm>
            <a:off x="6346605" y="5754684"/>
            <a:ext cx="312737" cy="747713"/>
            <a:chOff x="3398" y="3120"/>
            <a:chExt cx="169" cy="403"/>
          </a:xfrm>
        </p:grpSpPr>
        <p:sp>
          <p:nvSpPr>
            <p:cNvPr id="93" name="直线 32">
              <a:extLst>
                <a:ext uri="{FF2B5EF4-FFF2-40B4-BE49-F238E27FC236}">
                  <a16:creationId xmlns:a16="http://schemas.microsoft.com/office/drawing/2014/main" id="{0319BE3A-C919-433F-9AE6-B7697B41CE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文本框 33">
              <a:extLst>
                <a:ext uri="{FF2B5EF4-FFF2-40B4-BE49-F238E27FC236}">
                  <a16:creationId xmlns:a16="http://schemas.microsoft.com/office/drawing/2014/main" id="{AE534A56-36CE-4981-AD51-241B2E2B8C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3273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6674" tIns="53337" rIns="106674" bIns="53337">
              <a:spAutoFit/>
            </a:bodyPr>
            <a:lstStyle>
              <a:lvl1pPr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1"/>
                <a:t>j</a:t>
              </a:r>
            </a:p>
          </p:txBody>
        </p:sp>
      </p:grpSp>
      <p:grpSp>
        <p:nvGrpSpPr>
          <p:cNvPr id="95" name="组合 34">
            <a:extLst>
              <a:ext uri="{FF2B5EF4-FFF2-40B4-BE49-F238E27FC236}">
                <a16:creationId xmlns:a16="http://schemas.microsoft.com/office/drawing/2014/main" id="{7D5E02B2-C95A-4E37-8545-A6C173CB3761}"/>
              </a:ext>
            </a:extLst>
          </p:cNvPr>
          <p:cNvGrpSpPr>
            <a:grpSpLocks/>
          </p:cNvGrpSpPr>
          <p:nvPr/>
        </p:nvGrpSpPr>
        <p:grpSpPr bwMode="auto">
          <a:xfrm>
            <a:off x="4298730" y="5754684"/>
            <a:ext cx="312737" cy="747713"/>
            <a:chOff x="3398" y="3120"/>
            <a:chExt cx="169" cy="403"/>
          </a:xfrm>
        </p:grpSpPr>
        <p:sp>
          <p:nvSpPr>
            <p:cNvPr id="96" name="直线 35">
              <a:extLst>
                <a:ext uri="{FF2B5EF4-FFF2-40B4-BE49-F238E27FC236}">
                  <a16:creationId xmlns:a16="http://schemas.microsoft.com/office/drawing/2014/main" id="{5837645B-21D7-4693-93C3-7DF0EEFF71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文本框 36">
              <a:extLst>
                <a:ext uri="{FF2B5EF4-FFF2-40B4-BE49-F238E27FC236}">
                  <a16:creationId xmlns:a16="http://schemas.microsoft.com/office/drawing/2014/main" id="{EC0170D5-0F04-423F-8004-B4D664E9FF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3273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6674" tIns="53337" rIns="106674" bIns="53337">
              <a:spAutoFit/>
            </a:bodyPr>
            <a:lstStyle>
              <a:lvl1pPr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1"/>
                <a:t>j</a:t>
              </a:r>
            </a:p>
          </p:txBody>
        </p:sp>
      </p:grpSp>
      <p:grpSp>
        <p:nvGrpSpPr>
          <p:cNvPr id="98" name="组合 37">
            <a:extLst>
              <a:ext uri="{FF2B5EF4-FFF2-40B4-BE49-F238E27FC236}">
                <a16:creationId xmlns:a16="http://schemas.microsoft.com/office/drawing/2014/main" id="{5B7E0D89-00B1-4967-8F86-FE12858CBBF3}"/>
              </a:ext>
            </a:extLst>
          </p:cNvPr>
          <p:cNvGrpSpPr>
            <a:grpSpLocks/>
          </p:cNvGrpSpPr>
          <p:nvPr/>
        </p:nvGrpSpPr>
        <p:grpSpPr bwMode="auto">
          <a:xfrm>
            <a:off x="5322667" y="5754684"/>
            <a:ext cx="312738" cy="747713"/>
            <a:chOff x="3398" y="3120"/>
            <a:chExt cx="169" cy="403"/>
          </a:xfrm>
        </p:grpSpPr>
        <p:sp>
          <p:nvSpPr>
            <p:cNvPr id="99" name="直线 38">
              <a:extLst>
                <a:ext uri="{FF2B5EF4-FFF2-40B4-BE49-F238E27FC236}">
                  <a16:creationId xmlns:a16="http://schemas.microsoft.com/office/drawing/2014/main" id="{07625B1E-A214-434A-A98A-D1599BF528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文本框 39">
              <a:extLst>
                <a:ext uri="{FF2B5EF4-FFF2-40B4-BE49-F238E27FC236}">
                  <a16:creationId xmlns:a16="http://schemas.microsoft.com/office/drawing/2014/main" id="{50145ADB-5D44-4C27-A9E1-E9854A601C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3273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6674" tIns="53337" rIns="106674" bIns="53337">
              <a:spAutoFit/>
            </a:bodyPr>
            <a:lstStyle>
              <a:lvl1pPr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1"/>
                <a:t>j</a:t>
              </a:r>
            </a:p>
          </p:txBody>
        </p:sp>
      </p:grpSp>
      <p:grpSp>
        <p:nvGrpSpPr>
          <p:cNvPr id="101" name="组合 40">
            <a:extLst>
              <a:ext uri="{FF2B5EF4-FFF2-40B4-BE49-F238E27FC236}">
                <a16:creationId xmlns:a16="http://schemas.microsoft.com/office/drawing/2014/main" id="{D05CAA5A-EF3E-4285-AEF8-2B168CAA8476}"/>
              </a:ext>
            </a:extLst>
          </p:cNvPr>
          <p:cNvGrpSpPr>
            <a:grpSpLocks/>
          </p:cNvGrpSpPr>
          <p:nvPr/>
        </p:nvGrpSpPr>
        <p:grpSpPr bwMode="auto">
          <a:xfrm>
            <a:off x="5833842" y="5754684"/>
            <a:ext cx="312738" cy="747713"/>
            <a:chOff x="3398" y="3120"/>
            <a:chExt cx="169" cy="403"/>
          </a:xfrm>
        </p:grpSpPr>
        <p:sp>
          <p:nvSpPr>
            <p:cNvPr id="102" name="直线 41">
              <a:extLst>
                <a:ext uri="{FF2B5EF4-FFF2-40B4-BE49-F238E27FC236}">
                  <a16:creationId xmlns:a16="http://schemas.microsoft.com/office/drawing/2014/main" id="{BF0E510B-CCF0-47FF-8646-3B0F68746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文本框 42">
              <a:extLst>
                <a:ext uri="{FF2B5EF4-FFF2-40B4-BE49-F238E27FC236}">
                  <a16:creationId xmlns:a16="http://schemas.microsoft.com/office/drawing/2014/main" id="{D6396520-F5E7-4974-B98D-6EB8D030E3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3273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6674" tIns="53337" rIns="106674" bIns="53337">
              <a:spAutoFit/>
            </a:bodyPr>
            <a:lstStyle>
              <a:lvl1pPr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1"/>
                <a:t>j</a:t>
              </a:r>
            </a:p>
          </p:txBody>
        </p:sp>
      </p:grpSp>
      <p:grpSp>
        <p:nvGrpSpPr>
          <p:cNvPr id="104" name="组合 43">
            <a:extLst>
              <a:ext uri="{FF2B5EF4-FFF2-40B4-BE49-F238E27FC236}">
                <a16:creationId xmlns:a16="http://schemas.microsoft.com/office/drawing/2014/main" id="{67A86824-931A-48EB-9A45-B25BCA132409}"/>
              </a:ext>
            </a:extLst>
          </p:cNvPr>
          <p:cNvGrpSpPr>
            <a:grpSpLocks/>
          </p:cNvGrpSpPr>
          <p:nvPr/>
        </p:nvGrpSpPr>
        <p:grpSpPr bwMode="auto">
          <a:xfrm>
            <a:off x="4809905" y="5754684"/>
            <a:ext cx="312737" cy="747713"/>
            <a:chOff x="3398" y="3120"/>
            <a:chExt cx="169" cy="403"/>
          </a:xfrm>
        </p:grpSpPr>
        <p:sp>
          <p:nvSpPr>
            <p:cNvPr id="105" name="直线 44">
              <a:extLst>
                <a:ext uri="{FF2B5EF4-FFF2-40B4-BE49-F238E27FC236}">
                  <a16:creationId xmlns:a16="http://schemas.microsoft.com/office/drawing/2014/main" id="{941DC755-C586-41D6-8BF7-D591D8AFA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" name="文本框 45">
              <a:extLst>
                <a:ext uri="{FF2B5EF4-FFF2-40B4-BE49-F238E27FC236}">
                  <a16:creationId xmlns:a16="http://schemas.microsoft.com/office/drawing/2014/main" id="{A5CB695A-BA29-406E-A72E-5E175E3BE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3273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6674" tIns="53337" rIns="106674" bIns="53337">
              <a:spAutoFit/>
            </a:bodyPr>
            <a:lstStyle>
              <a:lvl1pPr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1"/>
                <a:t>j</a:t>
              </a:r>
            </a:p>
          </p:txBody>
        </p:sp>
      </p:grpSp>
      <p:grpSp>
        <p:nvGrpSpPr>
          <p:cNvPr id="107" name="组合 46">
            <a:extLst>
              <a:ext uri="{FF2B5EF4-FFF2-40B4-BE49-F238E27FC236}">
                <a16:creationId xmlns:a16="http://schemas.microsoft.com/office/drawing/2014/main" id="{646A7C7B-084F-4999-B350-8379EC5534A1}"/>
              </a:ext>
            </a:extLst>
          </p:cNvPr>
          <p:cNvGrpSpPr>
            <a:grpSpLocks/>
          </p:cNvGrpSpPr>
          <p:nvPr/>
        </p:nvGrpSpPr>
        <p:grpSpPr bwMode="auto">
          <a:xfrm>
            <a:off x="3787555" y="5754684"/>
            <a:ext cx="312737" cy="747713"/>
            <a:chOff x="3398" y="3120"/>
            <a:chExt cx="169" cy="403"/>
          </a:xfrm>
        </p:grpSpPr>
        <p:sp>
          <p:nvSpPr>
            <p:cNvPr id="108" name="直线 47">
              <a:extLst>
                <a:ext uri="{FF2B5EF4-FFF2-40B4-BE49-F238E27FC236}">
                  <a16:creationId xmlns:a16="http://schemas.microsoft.com/office/drawing/2014/main" id="{CD9BAC6E-D5E7-4E96-A58A-26547CDF98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12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" name="文本框 48">
              <a:extLst>
                <a:ext uri="{FF2B5EF4-FFF2-40B4-BE49-F238E27FC236}">
                  <a16:creationId xmlns:a16="http://schemas.microsoft.com/office/drawing/2014/main" id="{1151E1B0-8234-47EA-9191-35B24D1D4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3273"/>
              <a:ext cx="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6674" tIns="53337" rIns="106674" bIns="53337">
              <a:spAutoFit/>
            </a:bodyPr>
            <a:lstStyle>
              <a:lvl1pPr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1"/>
                <a:t>j</a:t>
              </a:r>
            </a:p>
          </p:txBody>
        </p:sp>
      </p:grpSp>
      <p:sp>
        <p:nvSpPr>
          <p:cNvPr id="110" name="文本框 49">
            <a:extLst>
              <a:ext uri="{FF2B5EF4-FFF2-40B4-BE49-F238E27FC236}">
                <a16:creationId xmlns:a16="http://schemas.microsoft.com/office/drawing/2014/main" id="{910AC212-2A94-4225-B866-1C297E88F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1742" y="5349872"/>
            <a:ext cx="511175" cy="463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300" b="1"/>
              <a:t>97</a:t>
            </a:r>
          </a:p>
        </p:txBody>
      </p:sp>
      <p:sp>
        <p:nvSpPr>
          <p:cNvPr id="111" name="文本框 50">
            <a:extLst>
              <a:ext uri="{FF2B5EF4-FFF2-40B4-BE49-F238E27FC236}">
                <a16:creationId xmlns:a16="http://schemas.microsoft.com/office/drawing/2014/main" id="{53D6485B-4780-4248-8873-D7869A87C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567" y="5349872"/>
            <a:ext cx="511175" cy="463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300" b="1"/>
              <a:t>76</a:t>
            </a:r>
          </a:p>
        </p:txBody>
      </p:sp>
      <p:sp>
        <p:nvSpPr>
          <p:cNvPr id="112" name="文本框 51">
            <a:extLst>
              <a:ext uri="{FF2B5EF4-FFF2-40B4-BE49-F238E27FC236}">
                <a16:creationId xmlns:a16="http://schemas.microsoft.com/office/drawing/2014/main" id="{963F1B1F-22C1-44F6-8D1C-4F7174A2D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9392" y="5349872"/>
            <a:ext cx="511175" cy="463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300" b="1"/>
              <a:t>65</a:t>
            </a:r>
          </a:p>
        </p:txBody>
      </p:sp>
      <p:sp>
        <p:nvSpPr>
          <p:cNvPr id="113" name="文本框 52">
            <a:extLst>
              <a:ext uri="{FF2B5EF4-FFF2-40B4-BE49-F238E27FC236}">
                <a16:creationId xmlns:a16="http://schemas.microsoft.com/office/drawing/2014/main" id="{0A18F129-FFF5-469B-B87F-66047092D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8217" y="5349872"/>
            <a:ext cx="511175" cy="463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300" b="1"/>
              <a:t>49</a:t>
            </a:r>
          </a:p>
        </p:txBody>
      </p:sp>
      <p:sp>
        <p:nvSpPr>
          <p:cNvPr id="114" name="文本框 53">
            <a:extLst>
              <a:ext uri="{FF2B5EF4-FFF2-40B4-BE49-F238E27FC236}">
                <a16:creationId xmlns:a16="http://schemas.microsoft.com/office/drawing/2014/main" id="{44B21B56-533F-49E5-9BAF-781EB926E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042" y="5349872"/>
            <a:ext cx="511175" cy="463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300" b="1"/>
              <a:t>38</a:t>
            </a:r>
          </a:p>
        </p:txBody>
      </p:sp>
      <p:sp>
        <p:nvSpPr>
          <p:cNvPr id="115" name="文本框 54">
            <a:extLst>
              <a:ext uri="{FF2B5EF4-FFF2-40B4-BE49-F238E27FC236}">
                <a16:creationId xmlns:a16="http://schemas.microsoft.com/office/drawing/2014/main" id="{D1A84595-68FF-46E7-A1DA-36610915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6980" y="5351459"/>
            <a:ext cx="504825" cy="458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300" b="1">
                <a:solidFill>
                  <a:srgbClr val="FF0000"/>
                </a:solidFill>
              </a:rPr>
              <a:t>27</a:t>
            </a:r>
          </a:p>
        </p:txBody>
      </p:sp>
      <p:grpSp>
        <p:nvGrpSpPr>
          <p:cNvPr id="116" name="组合 55">
            <a:extLst>
              <a:ext uri="{FF2B5EF4-FFF2-40B4-BE49-F238E27FC236}">
                <a16:creationId xmlns:a16="http://schemas.microsoft.com/office/drawing/2014/main" id="{5FCD931A-A917-423B-95EF-BEEA596BBE1A}"/>
              </a:ext>
            </a:extLst>
          </p:cNvPr>
          <p:cNvGrpSpPr>
            <a:grpSpLocks/>
          </p:cNvGrpSpPr>
          <p:nvPr/>
        </p:nvGrpSpPr>
        <p:grpSpPr bwMode="auto">
          <a:xfrm>
            <a:off x="2298480" y="6384922"/>
            <a:ext cx="5300662" cy="466725"/>
            <a:chOff x="1152" y="3118"/>
            <a:chExt cx="2862" cy="252"/>
          </a:xfrm>
        </p:grpSpPr>
        <p:sp>
          <p:nvSpPr>
            <p:cNvPr id="117" name="文本框 56">
              <a:extLst>
                <a:ext uri="{FF2B5EF4-FFF2-40B4-BE49-F238E27FC236}">
                  <a16:creationId xmlns:a16="http://schemas.microsoft.com/office/drawing/2014/main" id="{D608B8EA-782A-49E0-8DD8-DF493DFFA5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120"/>
              <a:ext cx="26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6674" tIns="53337" rIns="106674" bIns="53337">
              <a:spAutoFit/>
            </a:bodyPr>
            <a:lstStyle>
              <a:lvl1pPr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300" b="1"/>
                <a:t>              (13   27   38   49   65   76   97)</a:t>
              </a:r>
            </a:p>
          </p:txBody>
        </p:sp>
        <p:sp>
          <p:nvSpPr>
            <p:cNvPr id="118" name="文本框 57">
              <a:extLst>
                <a:ext uri="{FF2B5EF4-FFF2-40B4-BE49-F238E27FC236}">
                  <a16:creationId xmlns:a16="http://schemas.microsoft.com/office/drawing/2014/main" id="{8E1CF33C-2A5D-4592-A44F-15D2D4F6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118"/>
              <a:ext cx="11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06674" tIns="53337" rIns="106674" bIns="53337">
              <a:spAutoFit/>
            </a:bodyPr>
            <a:lstStyle>
              <a:lvl1pPr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300" b="1"/>
                <a:t>排序结果：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06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9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uild="p" autoUpdateAnimBg="0"/>
      <p:bldP spid="65" grpId="0" build="p" autoUpdateAnimBg="0"/>
      <p:bldP spid="66" grpId="0" build="p" autoUpdateAnimBg="0"/>
      <p:bldP spid="67" grpId="0" build="p" autoUpdateAnimBg="0"/>
      <p:bldP spid="68" grpId="0" build="p" autoUpdateAnimBg="0"/>
      <p:bldP spid="69" grpId="0" build="p" autoUpdateAnimBg="0"/>
      <p:bldP spid="70" grpId="0" build="p" autoUpdateAnimBg="0"/>
      <p:bldP spid="89" grpId="0" build="p" autoUpdateAnimBg="0"/>
      <p:bldP spid="90" grpId="0" build="p" autoUpdateAnimBg="0"/>
      <p:bldP spid="91" grpId="0" build="p" autoUpdateAnimBg="0"/>
      <p:bldP spid="110" grpId="0" animBg="1" autoUpdateAnimBg="0"/>
      <p:bldP spid="111" grpId="0" animBg="1" autoUpdateAnimBg="0"/>
      <p:bldP spid="112" grpId="0" animBg="1" autoUpdateAnimBg="0"/>
      <p:bldP spid="113" grpId="0" animBg="1" autoUpdateAnimBg="0"/>
      <p:bldP spid="114" grpId="0" animBg="1" autoUpdateAnimBg="0"/>
      <p:bldP spid="11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75249"/>
          </a:xfrm>
        </p:spPr>
        <p:txBody>
          <a:bodyPr/>
          <a:lstStyle/>
          <a:p>
            <a:r>
              <a:rPr lang="zh-CN" altLang="en-US" b="1" cap="none"/>
              <a:t>直接插入排序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ABF4B2-E19B-457C-9968-8ABEE5289967}"/>
              </a:ext>
            </a:extLst>
          </p:cNvPr>
          <p:cNvSpPr/>
          <p:nvPr/>
        </p:nvSpPr>
        <p:spPr>
          <a:xfrm>
            <a:off x="913774" y="674466"/>
            <a:ext cx="10537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/>
              <a:t>实现细节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3EAF182-034C-4F32-901D-117F13C0CEC6}"/>
              </a:ext>
            </a:extLst>
          </p:cNvPr>
          <p:cNvSpPr txBox="1"/>
          <p:nvPr/>
        </p:nvSpPr>
        <p:spPr>
          <a:xfrm>
            <a:off x="450166" y="1575582"/>
            <a:ext cx="56458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Albertus MT Lt" pitchFamily="2" charset="0"/>
              </a:rPr>
              <a:t>1 </a:t>
            </a:r>
            <a:r>
              <a:rPr lang="zh-CN" altLang="en-US" b="1">
                <a:latin typeface="Albertus MT Lt" pitchFamily="2" charset="0"/>
              </a:rPr>
              <a:t>如果数组为</a:t>
            </a:r>
            <a:r>
              <a:rPr lang="en-US" altLang="zh-CN" b="1">
                <a:latin typeface="Albertus MT Lt" pitchFamily="2" charset="0"/>
              </a:rPr>
              <a:t>NULL</a:t>
            </a:r>
            <a:r>
              <a:rPr lang="zh-CN" altLang="en-US" b="1">
                <a:latin typeface="Albertus MT Lt" pitchFamily="2" charset="0"/>
              </a:rPr>
              <a:t>或者</a:t>
            </a:r>
            <a:r>
              <a:rPr lang="zh-CN" altLang="en-US" b="1">
                <a:solidFill>
                  <a:srgbClr val="666699"/>
                </a:solidFill>
                <a:latin typeface="Albertus MT Lt" pitchFamily="2" charset="0"/>
              </a:rPr>
              <a:t>数组长度不超过</a:t>
            </a:r>
            <a:r>
              <a:rPr lang="en-US" altLang="zh-CN" b="1">
                <a:solidFill>
                  <a:srgbClr val="666699"/>
                </a:solidFill>
                <a:latin typeface="Albertus MT Lt" pitchFamily="2" charset="0"/>
              </a:rPr>
              <a:t>1</a:t>
            </a:r>
            <a:r>
              <a:rPr lang="zh-CN" altLang="en-US" b="1">
                <a:latin typeface="Albertus MT Lt" pitchFamily="2" charset="0"/>
              </a:rPr>
              <a:t>，则</a:t>
            </a:r>
            <a:r>
              <a:rPr lang="zh-CN" altLang="en-US" b="1">
                <a:solidFill>
                  <a:srgbClr val="CC6600"/>
                </a:solidFill>
                <a:latin typeface="Albertus MT Lt" pitchFamily="2" charset="0"/>
              </a:rPr>
              <a:t>直接返回</a:t>
            </a:r>
          </a:p>
          <a:p>
            <a:r>
              <a:rPr lang="en-US" altLang="zh-CN" b="1">
                <a:latin typeface="Albertus MT Lt" pitchFamily="2" charset="0"/>
              </a:rPr>
              <a:t>2 </a:t>
            </a:r>
            <a:r>
              <a:rPr lang="zh-CN" altLang="en-US" b="1">
                <a:latin typeface="Albertus MT Lt" pitchFamily="2" charset="0"/>
              </a:rPr>
              <a:t>初始化外层循环次数</a:t>
            </a:r>
            <a:r>
              <a:rPr lang="en-US" altLang="zh-CN" b="1">
                <a:solidFill>
                  <a:srgbClr val="FF0000"/>
                </a:solidFill>
                <a:latin typeface="Albertus MT Lt" pitchFamily="2" charset="0"/>
              </a:rPr>
              <a:t>i</a:t>
            </a:r>
            <a:r>
              <a:rPr lang="zh-CN" altLang="en-US" b="1">
                <a:latin typeface="Albertus MT Lt" pitchFamily="2" charset="0"/>
              </a:rPr>
              <a:t>为</a:t>
            </a:r>
            <a:r>
              <a:rPr lang="en-US" altLang="zh-CN" b="1">
                <a:latin typeface="Albertus MT Lt" pitchFamily="2" charset="0"/>
              </a:rPr>
              <a:t>0</a:t>
            </a:r>
            <a:r>
              <a:rPr lang="zh-CN" altLang="en-US" b="1">
                <a:latin typeface="Albertus MT Lt" pitchFamily="2" charset="0"/>
              </a:rPr>
              <a:t>，内层循环次数</a:t>
            </a:r>
            <a:r>
              <a:rPr lang="en-US" altLang="zh-CN" b="1">
                <a:solidFill>
                  <a:srgbClr val="0000CC"/>
                </a:solidFill>
                <a:latin typeface="Albertus MT Lt" pitchFamily="2" charset="0"/>
              </a:rPr>
              <a:t>j</a:t>
            </a:r>
            <a:r>
              <a:rPr lang="zh-CN" altLang="en-US" b="1">
                <a:latin typeface="Albertus MT Lt" pitchFamily="2" charset="0"/>
              </a:rPr>
              <a:t>为</a:t>
            </a:r>
            <a:r>
              <a:rPr lang="en-US" altLang="zh-CN" b="1">
                <a:latin typeface="Albertus MT Lt" pitchFamily="2" charset="0"/>
              </a:rPr>
              <a:t>0</a:t>
            </a:r>
            <a:r>
              <a:rPr lang="zh-CN" altLang="en-US" b="1">
                <a:latin typeface="Albertus MT Lt" pitchFamily="2" charset="0"/>
              </a:rPr>
              <a:t>，临时变量</a:t>
            </a:r>
            <a:r>
              <a:rPr lang="en-US" altLang="zh-CN" b="1">
                <a:solidFill>
                  <a:srgbClr val="FF3399"/>
                </a:solidFill>
                <a:latin typeface="Albertus MT Lt" pitchFamily="2" charset="0"/>
              </a:rPr>
              <a:t>temp</a:t>
            </a:r>
            <a:r>
              <a:rPr lang="zh-CN" altLang="en-US" b="1">
                <a:latin typeface="Albertus MT Lt" pitchFamily="2" charset="0"/>
              </a:rPr>
              <a:t>为</a:t>
            </a:r>
            <a:r>
              <a:rPr lang="en-US" altLang="zh-CN" b="1">
                <a:latin typeface="Albertus MT Lt" pitchFamily="2" charset="0"/>
              </a:rPr>
              <a:t>0</a:t>
            </a:r>
          </a:p>
          <a:p>
            <a:r>
              <a:rPr lang="en-US" altLang="zh-CN" b="1">
                <a:latin typeface="Albertus MT Lt" pitchFamily="2" charset="0"/>
              </a:rPr>
              <a:t>3 </a:t>
            </a:r>
            <a:r>
              <a:rPr lang="zh-CN" altLang="en-US" b="1">
                <a:solidFill>
                  <a:srgbClr val="C00000"/>
                </a:solidFill>
                <a:latin typeface="Albertus MT Lt" pitchFamily="2" charset="0"/>
              </a:rPr>
              <a:t>外层循环下标从</a:t>
            </a:r>
            <a:r>
              <a:rPr lang="en-US" altLang="zh-CN" b="1">
                <a:solidFill>
                  <a:srgbClr val="C00000"/>
                </a:solidFill>
                <a:latin typeface="Albertus MT Lt" pitchFamily="2" charset="0"/>
              </a:rPr>
              <a:t>1</a:t>
            </a:r>
            <a:r>
              <a:rPr lang="zh-CN" altLang="en-US" b="1">
                <a:solidFill>
                  <a:srgbClr val="C00000"/>
                </a:solidFill>
                <a:latin typeface="Albertus MT Lt" pitchFamily="2" charset="0"/>
              </a:rPr>
              <a:t>开始</a:t>
            </a:r>
            <a:r>
              <a:rPr lang="zh-CN" altLang="en-US" b="1">
                <a:latin typeface="Albertus MT Lt" pitchFamily="2" charset="0"/>
              </a:rPr>
              <a:t>（</a:t>
            </a:r>
            <a:r>
              <a:rPr lang="en-US" altLang="zh-CN" b="1">
                <a:solidFill>
                  <a:srgbClr val="008000"/>
                </a:solidFill>
                <a:latin typeface="Albertus MT Lt" pitchFamily="2" charset="0"/>
              </a:rPr>
              <a:t>nums</a:t>
            </a:r>
            <a:r>
              <a:rPr lang="en-US" altLang="zh-CN" b="1">
                <a:solidFill>
                  <a:srgbClr val="0000CC"/>
                </a:solidFill>
                <a:latin typeface="Albertus MT Lt" pitchFamily="2" charset="0"/>
              </a:rPr>
              <a:t>[0]</a:t>
            </a:r>
            <a:r>
              <a:rPr lang="zh-CN" altLang="en-US" b="1">
                <a:solidFill>
                  <a:srgbClr val="0000CC"/>
                </a:solidFill>
                <a:latin typeface="Albertus MT Lt" pitchFamily="2" charset="0"/>
              </a:rPr>
              <a:t>作为比较时的基础值</a:t>
            </a:r>
            <a:r>
              <a:rPr lang="zh-CN" altLang="en-US" b="1">
                <a:latin typeface="Albertus MT Lt" pitchFamily="2" charset="0"/>
              </a:rPr>
              <a:t>），</a:t>
            </a:r>
            <a:r>
              <a:rPr lang="zh-CN" altLang="en-US" b="1">
                <a:solidFill>
                  <a:srgbClr val="C00000"/>
                </a:solidFill>
                <a:latin typeface="Albertus MT Lt" pitchFamily="2" charset="0"/>
              </a:rPr>
              <a:t>到</a:t>
            </a:r>
            <a:r>
              <a:rPr lang="en-US" altLang="zh-CN" b="1">
                <a:solidFill>
                  <a:srgbClr val="008000"/>
                </a:solidFill>
                <a:latin typeface="Albertus MT Lt" pitchFamily="2" charset="0"/>
              </a:rPr>
              <a:t>nums</a:t>
            </a:r>
            <a:r>
              <a:rPr lang="en-US" altLang="zh-CN" b="1">
                <a:solidFill>
                  <a:srgbClr val="C00000"/>
                </a:solidFill>
                <a:latin typeface="Albertus MT Lt" pitchFamily="2" charset="0"/>
              </a:rPr>
              <a:t>.length - 1</a:t>
            </a:r>
            <a:r>
              <a:rPr lang="zh-CN" altLang="en-US" b="1">
                <a:solidFill>
                  <a:srgbClr val="C00000"/>
                </a:solidFill>
                <a:latin typeface="Albertus MT Lt" pitchFamily="2" charset="0"/>
              </a:rPr>
              <a:t>结束</a:t>
            </a:r>
            <a:r>
              <a:rPr lang="zh-CN" altLang="en-US" b="1">
                <a:latin typeface="Albertus MT Lt" pitchFamily="2" charset="0"/>
              </a:rPr>
              <a:t>，</a:t>
            </a:r>
            <a:r>
              <a:rPr lang="zh-CN" altLang="en-US" b="1">
                <a:solidFill>
                  <a:srgbClr val="C00000"/>
                </a:solidFill>
                <a:latin typeface="Albertus MT Lt" pitchFamily="2" charset="0"/>
              </a:rPr>
              <a:t>顺序</a:t>
            </a:r>
            <a:r>
              <a:rPr lang="zh-CN" altLang="en-US" b="1">
                <a:latin typeface="Albertus MT Lt" pitchFamily="2" charset="0"/>
              </a:rPr>
              <a:t>依次执行如下操作</a:t>
            </a:r>
          </a:p>
          <a:p>
            <a:r>
              <a:rPr lang="zh-CN" altLang="en-US" b="1">
                <a:latin typeface="Albertus MT Lt" pitchFamily="2" charset="0"/>
              </a:rPr>
              <a:t>  </a:t>
            </a:r>
            <a:r>
              <a:rPr lang="en-US" altLang="zh-CN" b="1">
                <a:latin typeface="Albertus MT Lt" pitchFamily="2" charset="0"/>
              </a:rPr>
              <a:t>3.1 </a:t>
            </a:r>
            <a:r>
              <a:rPr lang="zh-CN" altLang="en-US" b="1">
                <a:latin typeface="Albertus MT Lt" pitchFamily="2" charset="0"/>
              </a:rPr>
              <a:t>将</a:t>
            </a:r>
            <a:r>
              <a:rPr lang="en-US" altLang="zh-CN" b="1">
                <a:solidFill>
                  <a:srgbClr val="008000"/>
                </a:solidFill>
                <a:latin typeface="Albertus MT Lt" pitchFamily="2" charset="0"/>
              </a:rPr>
              <a:t>nums</a:t>
            </a:r>
            <a:r>
              <a:rPr lang="en-US" altLang="zh-CN" b="1">
                <a:latin typeface="Albertus MT Lt" pitchFamily="2" charset="0"/>
              </a:rPr>
              <a:t>[</a:t>
            </a:r>
            <a:r>
              <a:rPr lang="en-US" altLang="zh-CN" b="1">
                <a:solidFill>
                  <a:srgbClr val="FF0000"/>
                </a:solidFill>
                <a:latin typeface="Albertus MT Lt" pitchFamily="2" charset="0"/>
              </a:rPr>
              <a:t>i</a:t>
            </a:r>
            <a:r>
              <a:rPr lang="en-US" altLang="zh-CN" b="1">
                <a:latin typeface="Albertus MT Lt" pitchFamily="2" charset="0"/>
              </a:rPr>
              <a:t>]</a:t>
            </a:r>
            <a:r>
              <a:rPr lang="zh-CN" altLang="en-US" b="1">
                <a:latin typeface="Albertus MT Lt" pitchFamily="2" charset="0"/>
              </a:rPr>
              <a:t>赋值给临时变量</a:t>
            </a:r>
            <a:r>
              <a:rPr lang="en-US" altLang="zh-CN" b="1">
                <a:solidFill>
                  <a:srgbClr val="FF3399"/>
                </a:solidFill>
                <a:latin typeface="Albertus MT Lt" pitchFamily="2" charset="0"/>
              </a:rPr>
              <a:t>temp</a:t>
            </a:r>
          </a:p>
          <a:p>
            <a:r>
              <a:rPr lang="en-US" altLang="zh-CN" b="1">
                <a:latin typeface="Albertus MT Lt" pitchFamily="2" charset="0"/>
              </a:rPr>
              <a:t>  3.2</a:t>
            </a:r>
            <a:r>
              <a:rPr lang="en-US" altLang="zh-CN" b="1">
                <a:solidFill>
                  <a:srgbClr val="C00000"/>
                </a:solidFill>
                <a:latin typeface="Albertus MT Lt" pitchFamily="2" charset="0"/>
              </a:rPr>
              <a:t> </a:t>
            </a:r>
            <a:r>
              <a:rPr lang="zh-CN" altLang="en-US" b="1">
                <a:solidFill>
                  <a:srgbClr val="C00000"/>
                </a:solidFill>
                <a:latin typeface="Albertus MT Lt" pitchFamily="2" charset="0"/>
              </a:rPr>
              <a:t>内层循环下标从</a:t>
            </a:r>
            <a:r>
              <a:rPr lang="en-US" altLang="zh-CN" b="1">
                <a:solidFill>
                  <a:srgbClr val="FF0000"/>
                </a:solidFill>
                <a:latin typeface="Albertus MT Lt" pitchFamily="2" charset="0"/>
              </a:rPr>
              <a:t>i</a:t>
            </a:r>
            <a:r>
              <a:rPr lang="en-US" altLang="zh-CN" b="1">
                <a:solidFill>
                  <a:srgbClr val="C00000"/>
                </a:solidFill>
                <a:latin typeface="Albertus MT Lt" pitchFamily="2" charset="0"/>
              </a:rPr>
              <a:t> - 1</a:t>
            </a:r>
            <a:r>
              <a:rPr lang="zh-CN" altLang="en-US" b="1">
                <a:solidFill>
                  <a:srgbClr val="C00000"/>
                </a:solidFill>
                <a:latin typeface="Albertus MT Lt" pitchFamily="2" charset="0"/>
              </a:rPr>
              <a:t>开始，到</a:t>
            </a:r>
            <a:r>
              <a:rPr lang="en-US" altLang="zh-CN" b="1">
                <a:solidFill>
                  <a:srgbClr val="C00000"/>
                </a:solidFill>
                <a:latin typeface="Albertus MT Lt" pitchFamily="2" charset="0"/>
              </a:rPr>
              <a:t>0</a:t>
            </a:r>
            <a:r>
              <a:rPr lang="zh-CN" altLang="en-US" b="1">
                <a:solidFill>
                  <a:srgbClr val="C00000"/>
                </a:solidFill>
                <a:latin typeface="Albertus MT Lt" pitchFamily="2" charset="0"/>
              </a:rPr>
              <a:t>结束，倒序</a:t>
            </a:r>
            <a:r>
              <a:rPr lang="zh-CN" altLang="en-US" b="1">
                <a:latin typeface="Albertus MT Lt" pitchFamily="2" charset="0"/>
              </a:rPr>
              <a:t>（</a:t>
            </a:r>
            <a:r>
              <a:rPr lang="zh-CN" altLang="en-US" b="1">
                <a:solidFill>
                  <a:srgbClr val="0000CC"/>
                </a:solidFill>
                <a:latin typeface="Albertus MT Lt" pitchFamily="2" charset="0"/>
              </a:rPr>
              <a:t>与之前已经排好序的元素进行比较</a:t>
            </a:r>
            <a:r>
              <a:rPr lang="zh-CN" altLang="en-US" b="1">
                <a:latin typeface="Albertus MT Lt" pitchFamily="2" charset="0"/>
              </a:rPr>
              <a:t>）依次执行如下操作</a:t>
            </a:r>
          </a:p>
          <a:p>
            <a:r>
              <a:rPr lang="zh-CN" altLang="en-US" b="1">
                <a:latin typeface="Albertus MT Lt" pitchFamily="2" charset="0"/>
              </a:rPr>
              <a:t>    </a:t>
            </a:r>
            <a:r>
              <a:rPr lang="en-US" altLang="zh-CN" b="1">
                <a:latin typeface="Albertus MT Lt" pitchFamily="2" charset="0"/>
              </a:rPr>
              <a:t>3.2.1 </a:t>
            </a:r>
            <a:r>
              <a:rPr lang="zh-CN" altLang="en-US" b="1">
                <a:latin typeface="Albertus MT Lt" pitchFamily="2" charset="0"/>
              </a:rPr>
              <a:t>判断</a:t>
            </a:r>
            <a:r>
              <a:rPr lang="en-US" altLang="zh-CN" b="1">
                <a:solidFill>
                  <a:srgbClr val="FF3399"/>
                </a:solidFill>
                <a:latin typeface="Albertus MT Lt" pitchFamily="2" charset="0"/>
              </a:rPr>
              <a:t>temp</a:t>
            </a:r>
            <a:r>
              <a:rPr lang="zh-CN" altLang="en-US" b="1">
                <a:latin typeface="Albertus MT Lt" pitchFamily="2" charset="0"/>
              </a:rPr>
              <a:t>是否小于</a:t>
            </a:r>
            <a:r>
              <a:rPr lang="en-US" altLang="zh-CN" b="1">
                <a:solidFill>
                  <a:srgbClr val="008000"/>
                </a:solidFill>
                <a:latin typeface="Albertus MT Lt" pitchFamily="2" charset="0"/>
              </a:rPr>
              <a:t>nums</a:t>
            </a:r>
            <a:r>
              <a:rPr lang="en-US" altLang="zh-CN" b="1">
                <a:latin typeface="Albertus MT Lt" pitchFamily="2" charset="0"/>
              </a:rPr>
              <a:t>[</a:t>
            </a:r>
            <a:r>
              <a:rPr lang="en-US" altLang="zh-CN" b="1">
                <a:solidFill>
                  <a:srgbClr val="0000CC"/>
                </a:solidFill>
                <a:latin typeface="Albertus MT Lt" pitchFamily="2" charset="0"/>
              </a:rPr>
              <a:t>j</a:t>
            </a:r>
            <a:r>
              <a:rPr lang="en-US" altLang="zh-CN" b="1">
                <a:latin typeface="Albertus MT Lt" pitchFamily="2" charset="0"/>
              </a:rPr>
              <a:t>]</a:t>
            </a:r>
          </a:p>
          <a:p>
            <a:r>
              <a:rPr lang="en-US" altLang="zh-CN" b="1">
                <a:latin typeface="Albertus MT Lt" pitchFamily="2" charset="0"/>
              </a:rPr>
              <a:t>      3.2.1.1 </a:t>
            </a:r>
            <a:r>
              <a:rPr lang="zh-CN" altLang="en-US" b="1">
                <a:latin typeface="Albertus MT Lt" pitchFamily="2" charset="0"/>
              </a:rPr>
              <a:t>是的话，将</a:t>
            </a:r>
            <a:r>
              <a:rPr lang="en-US" altLang="zh-CN" b="1">
                <a:solidFill>
                  <a:srgbClr val="008000"/>
                </a:solidFill>
                <a:latin typeface="Albertus MT Lt" pitchFamily="2" charset="0"/>
              </a:rPr>
              <a:t>nums</a:t>
            </a:r>
            <a:r>
              <a:rPr lang="en-US" altLang="zh-CN" b="1">
                <a:latin typeface="Albertus MT Lt" pitchFamily="2" charset="0"/>
              </a:rPr>
              <a:t>[</a:t>
            </a:r>
            <a:r>
              <a:rPr lang="en-US" altLang="zh-CN" b="1">
                <a:solidFill>
                  <a:srgbClr val="0000CC"/>
                </a:solidFill>
                <a:latin typeface="Albertus MT Lt" pitchFamily="2" charset="0"/>
              </a:rPr>
              <a:t>j</a:t>
            </a:r>
            <a:r>
              <a:rPr lang="en-US" altLang="zh-CN" b="1">
                <a:latin typeface="Albertus MT Lt" pitchFamily="2" charset="0"/>
              </a:rPr>
              <a:t>]</a:t>
            </a:r>
            <a:r>
              <a:rPr lang="zh-CN" altLang="en-US" b="1">
                <a:latin typeface="Albertus MT Lt" pitchFamily="2" charset="0"/>
              </a:rPr>
              <a:t>赋值给</a:t>
            </a:r>
            <a:r>
              <a:rPr lang="en-US" altLang="zh-CN" b="1">
                <a:solidFill>
                  <a:srgbClr val="008000"/>
                </a:solidFill>
                <a:latin typeface="Albertus MT Lt" pitchFamily="2" charset="0"/>
              </a:rPr>
              <a:t>nums</a:t>
            </a:r>
            <a:r>
              <a:rPr lang="en-US" altLang="zh-CN" b="1">
                <a:latin typeface="Albertus MT Lt" pitchFamily="2" charset="0"/>
              </a:rPr>
              <a:t>[</a:t>
            </a:r>
            <a:r>
              <a:rPr lang="en-US" altLang="zh-CN" b="1">
                <a:solidFill>
                  <a:srgbClr val="0000CC"/>
                </a:solidFill>
                <a:latin typeface="Albertus MT Lt" pitchFamily="2" charset="0"/>
              </a:rPr>
              <a:t>j</a:t>
            </a:r>
            <a:r>
              <a:rPr lang="en-US" altLang="zh-CN" b="1">
                <a:latin typeface="Albertus MT Lt" pitchFamily="2" charset="0"/>
              </a:rPr>
              <a:t> + 1]</a:t>
            </a:r>
            <a:r>
              <a:rPr lang="zh-CN" altLang="en-US" b="1">
                <a:latin typeface="Albertus MT Lt" pitchFamily="2" charset="0"/>
              </a:rPr>
              <a:t>（</a:t>
            </a:r>
            <a:r>
              <a:rPr lang="zh-CN" altLang="en-US" b="1">
                <a:solidFill>
                  <a:srgbClr val="0000CC"/>
                </a:solidFill>
                <a:latin typeface="Albertus MT Lt" pitchFamily="2" charset="0"/>
              </a:rPr>
              <a:t>元素后移一位</a:t>
            </a:r>
            <a:r>
              <a:rPr lang="zh-CN" altLang="en-US" b="1">
                <a:latin typeface="Albertus MT Lt" pitchFamily="2" charset="0"/>
              </a:rPr>
              <a:t>）</a:t>
            </a:r>
          </a:p>
          <a:p>
            <a:r>
              <a:rPr lang="zh-CN" altLang="en-US" b="1">
                <a:latin typeface="Albertus MT Lt" pitchFamily="2" charset="0"/>
              </a:rPr>
              <a:t>      </a:t>
            </a:r>
            <a:r>
              <a:rPr lang="en-US" altLang="zh-CN" b="1">
                <a:latin typeface="Albertus MT Lt" pitchFamily="2" charset="0"/>
              </a:rPr>
              <a:t>3.2.1.2 </a:t>
            </a:r>
            <a:r>
              <a:rPr lang="zh-CN" altLang="en-US" b="1">
                <a:latin typeface="Albertus MT Lt" pitchFamily="2" charset="0"/>
              </a:rPr>
              <a:t>否的话，跳出内层循环</a:t>
            </a:r>
          </a:p>
          <a:p>
            <a:r>
              <a:rPr lang="zh-CN" altLang="en-US" b="1">
                <a:latin typeface="Albertus MT Lt" pitchFamily="2" charset="0"/>
              </a:rPr>
              <a:t>  </a:t>
            </a:r>
            <a:r>
              <a:rPr lang="en-US" altLang="zh-CN" b="1">
                <a:latin typeface="Albertus MT Lt" pitchFamily="2" charset="0"/>
              </a:rPr>
              <a:t>3.3 </a:t>
            </a:r>
            <a:r>
              <a:rPr lang="zh-CN" altLang="en-US" b="1">
                <a:latin typeface="Albertus MT Lt" pitchFamily="2" charset="0"/>
              </a:rPr>
              <a:t>将</a:t>
            </a:r>
            <a:r>
              <a:rPr lang="en-US" altLang="zh-CN" b="1">
                <a:solidFill>
                  <a:srgbClr val="FF3399"/>
                </a:solidFill>
                <a:latin typeface="Albertus MT Lt" pitchFamily="2" charset="0"/>
              </a:rPr>
              <a:t>temp</a:t>
            </a:r>
            <a:r>
              <a:rPr lang="zh-CN" altLang="en-US" b="1">
                <a:latin typeface="Albertus MT Lt" pitchFamily="2" charset="0"/>
              </a:rPr>
              <a:t>值赋值给</a:t>
            </a:r>
            <a:r>
              <a:rPr lang="en-US" altLang="zh-CN" b="1">
                <a:solidFill>
                  <a:srgbClr val="008000"/>
                </a:solidFill>
                <a:latin typeface="Albertus MT Lt" pitchFamily="2" charset="0"/>
              </a:rPr>
              <a:t>nums</a:t>
            </a:r>
            <a:r>
              <a:rPr lang="en-US" altLang="zh-CN" b="1">
                <a:latin typeface="Albertus MT Lt" pitchFamily="2" charset="0"/>
              </a:rPr>
              <a:t>[</a:t>
            </a:r>
            <a:r>
              <a:rPr lang="en-US" altLang="zh-CN" b="1">
                <a:solidFill>
                  <a:srgbClr val="0000CC"/>
                </a:solidFill>
                <a:latin typeface="Albertus MT Lt" pitchFamily="2" charset="0"/>
              </a:rPr>
              <a:t>j </a:t>
            </a:r>
            <a:r>
              <a:rPr lang="en-US" altLang="zh-CN" b="1">
                <a:latin typeface="Albertus MT Lt" pitchFamily="2" charset="0"/>
              </a:rPr>
              <a:t>+ 1]</a:t>
            </a:r>
            <a:r>
              <a:rPr lang="zh-CN" altLang="en-US" b="1">
                <a:latin typeface="Albertus MT Lt" pitchFamily="2" charset="0"/>
              </a:rPr>
              <a:t>（</a:t>
            </a:r>
            <a:r>
              <a:rPr lang="zh-CN" altLang="en-US" b="1">
                <a:solidFill>
                  <a:srgbClr val="0000CC"/>
                </a:solidFill>
                <a:latin typeface="Albertus MT Lt" pitchFamily="2" charset="0"/>
              </a:rPr>
              <a:t>将元素插入对应位置，有可能没移动</a:t>
            </a:r>
            <a:r>
              <a:rPr lang="zh-CN" altLang="en-US" b="1">
                <a:latin typeface="Albertus MT Lt" pitchFamily="2" charset="0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B7D06A-2DC9-4CD5-BC2A-91151F563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110" y="936075"/>
            <a:ext cx="5846354" cy="524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3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212" y="-41482"/>
            <a:ext cx="10364451" cy="675249"/>
          </a:xfrm>
        </p:spPr>
        <p:txBody>
          <a:bodyPr/>
          <a:lstStyle/>
          <a:p>
            <a:r>
              <a:rPr lang="zh-CN" altLang="en-US" b="1" cap="none"/>
              <a:t>简单选择排序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ABF4B2-E19B-457C-9968-8ABEE5289967}"/>
              </a:ext>
            </a:extLst>
          </p:cNvPr>
          <p:cNvSpPr/>
          <p:nvPr/>
        </p:nvSpPr>
        <p:spPr>
          <a:xfrm>
            <a:off x="913774" y="674466"/>
            <a:ext cx="10537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</a:rPr>
              <a:t>排序过程</a:t>
            </a:r>
            <a:r>
              <a:rPr lang="zh-CN" altLang="en-US" b="1"/>
              <a:t>：首先从</a:t>
            </a:r>
            <a:r>
              <a:rPr lang="en-US" altLang="zh-CN" b="1">
                <a:solidFill>
                  <a:srgbClr val="800080"/>
                </a:solidFill>
              </a:rPr>
              <a:t>1~n</a:t>
            </a:r>
            <a:r>
              <a:rPr lang="zh-CN" altLang="en-US" b="1">
                <a:solidFill>
                  <a:srgbClr val="800080"/>
                </a:solidFill>
              </a:rPr>
              <a:t>个元素中</a:t>
            </a:r>
            <a:r>
              <a:rPr lang="zh-CN" altLang="en-US" b="1"/>
              <a:t>选出</a:t>
            </a:r>
            <a:r>
              <a:rPr lang="zh-CN" altLang="en-US" b="1">
                <a:solidFill>
                  <a:srgbClr val="FF3300"/>
                </a:solidFill>
              </a:rPr>
              <a:t>关键字最小的记录交换到第一个位置上</a:t>
            </a:r>
            <a:r>
              <a:rPr lang="zh-CN" altLang="en-US" b="1"/>
              <a:t>。然后再</a:t>
            </a:r>
            <a:r>
              <a:rPr lang="zh-CN" altLang="en-US" b="1">
                <a:solidFill>
                  <a:srgbClr val="CC6600"/>
                </a:solidFill>
              </a:rPr>
              <a:t>从第</a:t>
            </a:r>
            <a:r>
              <a:rPr lang="en-US" altLang="zh-CN" b="1">
                <a:solidFill>
                  <a:srgbClr val="CC6600"/>
                </a:solidFill>
              </a:rPr>
              <a:t>2 </a:t>
            </a:r>
            <a:r>
              <a:rPr lang="zh-CN" altLang="en-US" b="1">
                <a:solidFill>
                  <a:srgbClr val="CC6600"/>
                </a:solidFill>
              </a:rPr>
              <a:t>个到第</a:t>
            </a:r>
            <a:r>
              <a:rPr lang="en-US" altLang="zh-CN" b="1">
                <a:solidFill>
                  <a:srgbClr val="CC6600"/>
                </a:solidFill>
              </a:rPr>
              <a:t>n</a:t>
            </a:r>
            <a:r>
              <a:rPr lang="zh-CN" altLang="en-US" b="1">
                <a:solidFill>
                  <a:srgbClr val="CC6600"/>
                </a:solidFill>
              </a:rPr>
              <a:t>个元素中</a:t>
            </a:r>
            <a:r>
              <a:rPr lang="zh-CN" altLang="en-US" b="1"/>
              <a:t>选出</a:t>
            </a:r>
            <a:r>
              <a:rPr lang="zh-CN" altLang="en-US" b="1">
                <a:solidFill>
                  <a:srgbClr val="008000"/>
                </a:solidFill>
              </a:rPr>
              <a:t>次小的记录交换到第二个</a:t>
            </a:r>
            <a:r>
              <a:rPr lang="zh-CN" altLang="en-US" b="1"/>
              <a:t>位置上，</a:t>
            </a:r>
            <a:r>
              <a:rPr lang="zh-CN" altLang="en-US" b="1">
                <a:solidFill>
                  <a:srgbClr val="FF3399"/>
                </a:solidFill>
              </a:rPr>
              <a:t>依次类推</a:t>
            </a:r>
            <a:r>
              <a:rPr lang="zh-CN" altLang="en-US" b="1"/>
              <a:t>。</a:t>
            </a:r>
          </a:p>
        </p:txBody>
      </p:sp>
      <p:sp>
        <p:nvSpPr>
          <p:cNvPr id="5" name="文本框 2">
            <a:extLst>
              <a:ext uri="{FF2B5EF4-FFF2-40B4-BE49-F238E27FC236}">
                <a16:creationId xmlns:a16="http://schemas.microsoft.com/office/drawing/2014/main" id="{A3FCF293-1AC9-48C1-A0B8-938A29912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8" y="147784"/>
            <a:ext cx="214312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1" lang="zh-CN" altLang="zh-CN" sz="2300" b="1"/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C481A1FB-6E8E-44F8-9315-A110C4EAF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587" y="1507191"/>
            <a:ext cx="59721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300" b="1"/>
              <a:t>初始：   </a:t>
            </a:r>
            <a:r>
              <a:rPr kumimoji="1" lang="en-US" altLang="zh-CN" sz="2300" b="1"/>
              <a:t>[ 49     38     65     97     76     13     27 ]</a:t>
            </a:r>
          </a:p>
        </p:txBody>
      </p:sp>
      <p:sp>
        <p:nvSpPr>
          <p:cNvPr id="9" name="文本框 34">
            <a:extLst>
              <a:ext uri="{FF2B5EF4-FFF2-40B4-BE49-F238E27FC236}">
                <a16:creationId xmlns:a16="http://schemas.microsoft.com/office/drawing/2014/main" id="{EDBEEB8C-FEFC-4FB2-83C3-C0635FCA0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247" y="2141858"/>
            <a:ext cx="5888037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300" b="1"/>
              <a:t>一趟：    </a:t>
            </a:r>
            <a:r>
              <a:rPr kumimoji="1" lang="en-US" altLang="zh-CN" sz="2300" b="1">
                <a:solidFill>
                  <a:srgbClr val="0000FF"/>
                </a:solidFill>
              </a:rPr>
              <a:t>13</a:t>
            </a:r>
            <a:r>
              <a:rPr kumimoji="1" lang="en-US" altLang="zh-CN" sz="2300" b="1"/>
              <a:t>     [38     65     97     76     49     27 ]</a:t>
            </a:r>
          </a:p>
        </p:txBody>
      </p:sp>
      <p:grpSp>
        <p:nvGrpSpPr>
          <p:cNvPr id="11" name="组合 59">
            <a:extLst>
              <a:ext uri="{FF2B5EF4-FFF2-40B4-BE49-F238E27FC236}">
                <a16:creationId xmlns:a16="http://schemas.microsoft.com/office/drawing/2014/main" id="{B80C019E-F838-42A1-BB97-1B82C1D6BC0D}"/>
              </a:ext>
            </a:extLst>
          </p:cNvPr>
          <p:cNvGrpSpPr>
            <a:grpSpLocks/>
          </p:cNvGrpSpPr>
          <p:nvPr/>
        </p:nvGrpSpPr>
        <p:grpSpPr bwMode="auto">
          <a:xfrm>
            <a:off x="3506885" y="2814808"/>
            <a:ext cx="5961062" cy="650875"/>
            <a:chOff x="1173" y="1506"/>
            <a:chExt cx="3219" cy="352"/>
          </a:xfrm>
        </p:grpSpPr>
        <p:sp>
          <p:nvSpPr>
            <p:cNvPr id="12" name="文本框 60">
              <a:extLst>
                <a:ext uri="{FF2B5EF4-FFF2-40B4-BE49-F238E27FC236}">
                  <a16:creationId xmlns:a16="http://schemas.microsoft.com/office/drawing/2014/main" id="{416D6257-3DFA-4163-8215-0A37505D3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3" y="1506"/>
              <a:ext cx="32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6674" tIns="53337" rIns="106674" bIns="53337">
              <a:spAutoFit/>
            </a:bodyPr>
            <a:lstStyle>
              <a:lvl1pPr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300" b="1"/>
                <a:t>二趟：    </a:t>
              </a:r>
              <a:r>
                <a:rPr kumimoji="1" lang="en-US" altLang="zh-CN" sz="2300" b="1">
                  <a:solidFill>
                    <a:srgbClr val="0000FF"/>
                  </a:solidFill>
                </a:rPr>
                <a:t>13      27</a:t>
              </a:r>
              <a:r>
                <a:rPr kumimoji="1" lang="en-US" altLang="zh-CN" sz="2300" b="1"/>
                <a:t>     [65     97     76     49     38 ]</a:t>
              </a:r>
            </a:p>
          </p:txBody>
        </p:sp>
        <p:sp>
          <p:nvSpPr>
            <p:cNvPr id="13" name="直线 61">
              <a:extLst>
                <a:ext uri="{FF2B5EF4-FFF2-40B4-BE49-F238E27FC236}">
                  <a16:creationId xmlns:a16="http://schemas.microsoft.com/office/drawing/2014/main" id="{96CC841F-89D6-4B79-B55D-0A3EDC2623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3" y="1714"/>
              <a:ext cx="1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直线 62">
              <a:extLst>
                <a:ext uri="{FF2B5EF4-FFF2-40B4-BE49-F238E27FC236}">
                  <a16:creationId xmlns:a16="http://schemas.microsoft.com/office/drawing/2014/main" id="{A0EFF137-67DE-45FC-A3BC-55B06DD93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4" y="1696"/>
              <a:ext cx="0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直线 63">
              <a:extLst>
                <a:ext uri="{FF2B5EF4-FFF2-40B4-BE49-F238E27FC236}">
                  <a16:creationId xmlns:a16="http://schemas.microsoft.com/office/drawing/2014/main" id="{E3C2655D-6710-4668-A296-406614E857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9" y="1822"/>
              <a:ext cx="13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组合 64">
            <a:extLst>
              <a:ext uri="{FF2B5EF4-FFF2-40B4-BE49-F238E27FC236}">
                <a16:creationId xmlns:a16="http://schemas.microsoft.com/office/drawing/2014/main" id="{54F6FD47-86BC-4862-9C86-68AC270B54C6}"/>
              </a:ext>
            </a:extLst>
          </p:cNvPr>
          <p:cNvGrpSpPr>
            <a:grpSpLocks/>
          </p:cNvGrpSpPr>
          <p:nvPr/>
        </p:nvGrpSpPr>
        <p:grpSpPr bwMode="auto">
          <a:xfrm>
            <a:off x="3506885" y="3670471"/>
            <a:ext cx="5961062" cy="588962"/>
            <a:chOff x="1169" y="1902"/>
            <a:chExt cx="3219" cy="318"/>
          </a:xfrm>
        </p:grpSpPr>
        <p:sp>
          <p:nvSpPr>
            <p:cNvPr id="17" name="文本框 65">
              <a:extLst>
                <a:ext uri="{FF2B5EF4-FFF2-40B4-BE49-F238E27FC236}">
                  <a16:creationId xmlns:a16="http://schemas.microsoft.com/office/drawing/2014/main" id="{FA2B2632-165D-4E45-88DE-F21E7DFF0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9" y="1902"/>
              <a:ext cx="32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6674" tIns="53337" rIns="106674" bIns="53337">
              <a:spAutoFit/>
            </a:bodyPr>
            <a:lstStyle>
              <a:lvl1pPr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300" b="1"/>
                <a:t>三趟：    </a:t>
              </a:r>
              <a:r>
                <a:rPr kumimoji="1" lang="en-US" altLang="zh-CN" sz="2300" b="1">
                  <a:solidFill>
                    <a:srgbClr val="0000FF"/>
                  </a:solidFill>
                </a:rPr>
                <a:t>13      27     38</a:t>
              </a:r>
              <a:r>
                <a:rPr kumimoji="1" lang="en-US" altLang="zh-CN" sz="2300" b="1"/>
                <a:t>     [97     76     49     65 ]</a:t>
              </a:r>
            </a:p>
          </p:txBody>
        </p:sp>
        <p:sp>
          <p:nvSpPr>
            <p:cNvPr id="18" name="直线 66">
              <a:extLst>
                <a:ext uri="{FF2B5EF4-FFF2-40B4-BE49-F238E27FC236}">
                  <a16:creationId xmlns:a16="http://schemas.microsoft.com/office/drawing/2014/main" id="{44923096-C3E7-4835-AC74-4B339F4B3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1" y="2076"/>
              <a:ext cx="1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直线 67">
              <a:extLst>
                <a:ext uri="{FF2B5EF4-FFF2-40B4-BE49-F238E27FC236}">
                  <a16:creationId xmlns:a16="http://schemas.microsoft.com/office/drawing/2014/main" id="{7E39BDBE-ACE8-4903-A54C-EBDF04D699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3" y="2081"/>
              <a:ext cx="0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直线 68">
              <a:extLst>
                <a:ext uri="{FF2B5EF4-FFF2-40B4-BE49-F238E27FC236}">
                  <a16:creationId xmlns:a16="http://schemas.microsoft.com/office/drawing/2014/main" id="{CE8B8AF3-A40B-4A8F-850D-947F31E2EC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2" y="2211"/>
              <a:ext cx="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组合 69">
            <a:extLst>
              <a:ext uri="{FF2B5EF4-FFF2-40B4-BE49-F238E27FC236}">
                <a16:creationId xmlns:a16="http://schemas.microsoft.com/office/drawing/2014/main" id="{870B0905-B697-4421-B6D6-76760B432FAC}"/>
              </a:ext>
            </a:extLst>
          </p:cNvPr>
          <p:cNvGrpSpPr>
            <a:grpSpLocks/>
          </p:cNvGrpSpPr>
          <p:nvPr/>
        </p:nvGrpSpPr>
        <p:grpSpPr bwMode="auto">
          <a:xfrm>
            <a:off x="3506885" y="4278483"/>
            <a:ext cx="5961062" cy="630238"/>
            <a:chOff x="1154" y="2298"/>
            <a:chExt cx="3219" cy="340"/>
          </a:xfrm>
        </p:grpSpPr>
        <p:sp>
          <p:nvSpPr>
            <p:cNvPr id="22" name="文本框 70">
              <a:extLst>
                <a:ext uri="{FF2B5EF4-FFF2-40B4-BE49-F238E27FC236}">
                  <a16:creationId xmlns:a16="http://schemas.microsoft.com/office/drawing/2014/main" id="{16DBCD6F-2449-401D-88FD-B8086766B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4" y="2298"/>
              <a:ext cx="32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6674" tIns="53337" rIns="106674" bIns="53337">
              <a:spAutoFit/>
            </a:bodyPr>
            <a:lstStyle>
              <a:lvl1pPr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300" b="1"/>
                <a:t>四趟：    </a:t>
              </a:r>
              <a:r>
                <a:rPr kumimoji="1" lang="en-US" altLang="zh-CN" sz="2300" b="1">
                  <a:solidFill>
                    <a:srgbClr val="0000FF"/>
                  </a:solidFill>
                </a:rPr>
                <a:t>13      27     38     49</a:t>
              </a:r>
              <a:r>
                <a:rPr kumimoji="1" lang="en-US" altLang="zh-CN" sz="2300" b="1"/>
                <a:t>     [76     97     65 ]</a:t>
              </a:r>
            </a:p>
          </p:txBody>
        </p:sp>
        <p:sp>
          <p:nvSpPr>
            <p:cNvPr id="23" name="直线 71">
              <a:extLst>
                <a:ext uri="{FF2B5EF4-FFF2-40B4-BE49-F238E27FC236}">
                  <a16:creationId xmlns:a16="http://schemas.microsoft.com/office/drawing/2014/main" id="{0CE66C94-1641-4A9A-A6BB-5008676D2B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0" y="2494"/>
              <a:ext cx="1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直线 72">
              <a:extLst>
                <a:ext uri="{FF2B5EF4-FFF2-40B4-BE49-F238E27FC236}">
                  <a16:creationId xmlns:a16="http://schemas.microsoft.com/office/drawing/2014/main" id="{9958F44C-30ED-45F4-BB75-96E754AC7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2" y="2499"/>
              <a:ext cx="0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直线 73">
              <a:extLst>
                <a:ext uri="{FF2B5EF4-FFF2-40B4-BE49-F238E27FC236}">
                  <a16:creationId xmlns:a16="http://schemas.microsoft.com/office/drawing/2014/main" id="{00BAC5D9-1DB3-4E05-A66E-3D6726C34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" y="2629"/>
              <a:ext cx="6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" name="组合 74">
            <a:extLst>
              <a:ext uri="{FF2B5EF4-FFF2-40B4-BE49-F238E27FC236}">
                <a16:creationId xmlns:a16="http://schemas.microsoft.com/office/drawing/2014/main" id="{B6F75172-D964-4B06-ADEC-6DE13FD5EACD}"/>
              </a:ext>
            </a:extLst>
          </p:cNvPr>
          <p:cNvGrpSpPr>
            <a:grpSpLocks/>
          </p:cNvGrpSpPr>
          <p:nvPr/>
        </p:nvGrpSpPr>
        <p:grpSpPr bwMode="auto">
          <a:xfrm>
            <a:off x="3506885" y="4929358"/>
            <a:ext cx="5961062" cy="630238"/>
            <a:chOff x="1139" y="2683"/>
            <a:chExt cx="3219" cy="340"/>
          </a:xfrm>
        </p:grpSpPr>
        <p:sp>
          <p:nvSpPr>
            <p:cNvPr id="27" name="文本框 75">
              <a:extLst>
                <a:ext uri="{FF2B5EF4-FFF2-40B4-BE49-F238E27FC236}">
                  <a16:creationId xmlns:a16="http://schemas.microsoft.com/office/drawing/2014/main" id="{C3D378FE-7E3F-42A1-983D-AB366CFF8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9" y="2683"/>
              <a:ext cx="3219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106674" tIns="53337" rIns="106674" bIns="53337">
              <a:spAutoFit/>
            </a:bodyPr>
            <a:lstStyle>
              <a:lvl1pPr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06680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defTabSz="10668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300" b="1"/>
                <a:t>五趟：    </a:t>
              </a:r>
              <a:r>
                <a:rPr kumimoji="1" lang="en-US" altLang="zh-CN" sz="2300" b="1">
                  <a:solidFill>
                    <a:srgbClr val="0000FF"/>
                  </a:solidFill>
                </a:rPr>
                <a:t>13      27     38     49     65</a:t>
              </a:r>
              <a:r>
                <a:rPr kumimoji="1" lang="en-US" altLang="zh-CN" sz="2300" b="1"/>
                <a:t>     [97     76 ]</a:t>
              </a:r>
            </a:p>
          </p:txBody>
        </p:sp>
        <p:sp>
          <p:nvSpPr>
            <p:cNvPr id="28" name="直线 76">
              <a:extLst>
                <a:ext uri="{FF2B5EF4-FFF2-40B4-BE49-F238E27FC236}">
                  <a16:creationId xmlns:a16="http://schemas.microsoft.com/office/drawing/2014/main" id="{45FBA3AF-CE66-467A-9C80-7FBEB6FAE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5" y="2879"/>
              <a:ext cx="1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直线 77">
              <a:extLst>
                <a:ext uri="{FF2B5EF4-FFF2-40B4-BE49-F238E27FC236}">
                  <a16:creationId xmlns:a16="http://schemas.microsoft.com/office/drawing/2014/main" id="{7F37D1B8-AD3A-4376-91DF-0BE478185A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7" y="2884"/>
              <a:ext cx="0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直线 78">
              <a:extLst>
                <a:ext uri="{FF2B5EF4-FFF2-40B4-BE49-F238E27FC236}">
                  <a16:creationId xmlns:a16="http://schemas.microsoft.com/office/drawing/2014/main" id="{AED58301-382C-4715-A58B-F75859C3B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2" y="3000"/>
              <a:ext cx="31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" name="文本框 79">
            <a:extLst>
              <a:ext uri="{FF2B5EF4-FFF2-40B4-BE49-F238E27FC236}">
                <a16:creationId xmlns:a16="http://schemas.microsoft.com/office/drawing/2014/main" id="{367163C1-AC19-4F3F-9A48-9F15BB18F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885" y="5477046"/>
            <a:ext cx="5961062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300" b="1"/>
              <a:t>六趟：    </a:t>
            </a:r>
            <a:r>
              <a:rPr kumimoji="1" lang="en-US" altLang="zh-CN" sz="2300" b="1">
                <a:solidFill>
                  <a:srgbClr val="0000FF"/>
                </a:solidFill>
              </a:rPr>
              <a:t>13      27     38     49     65     76</a:t>
            </a:r>
            <a:r>
              <a:rPr kumimoji="1" lang="en-US" altLang="zh-CN" sz="2300" b="1"/>
              <a:t>     [97 ]</a:t>
            </a:r>
          </a:p>
        </p:txBody>
      </p:sp>
      <p:sp>
        <p:nvSpPr>
          <p:cNvPr id="32" name="文本框 80">
            <a:extLst>
              <a:ext uri="{FF2B5EF4-FFF2-40B4-BE49-F238E27FC236}">
                <a16:creationId xmlns:a16="http://schemas.microsoft.com/office/drawing/2014/main" id="{621B5921-27FD-4FA7-9D17-085363C36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222" y="5923133"/>
            <a:ext cx="6354763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6674" tIns="53337" rIns="106674" bIns="53337">
            <a:spAutoFit/>
          </a:bodyPr>
          <a:lstStyle>
            <a:lvl1pPr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066800"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1066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300" b="1"/>
              <a:t>排序结束：    </a:t>
            </a:r>
            <a:r>
              <a:rPr kumimoji="1" lang="en-US" altLang="zh-CN" sz="2300" b="1">
                <a:solidFill>
                  <a:srgbClr val="0000FF"/>
                </a:solidFill>
              </a:rPr>
              <a:t>13      27     38     49     65     76      97</a:t>
            </a:r>
          </a:p>
        </p:txBody>
      </p:sp>
    </p:spTree>
    <p:extLst>
      <p:ext uri="{BB962C8B-B14F-4D97-AF65-F5344CB8AC3E}">
        <p14:creationId xmlns:p14="http://schemas.microsoft.com/office/powerpoint/2010/main" val="265284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  <p:bldP spid="9" grpId="0" build="p" autoUpdateAnimBg="0"/>
      <p:bldP spid="31" grpId="0" build="p" autoUpdateAnimBg="0"/>
      <p:bldP spid="3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75249"/>
          </a:xfrm>
        </p:spPr>
        <p:txBody>
          <a:bodyPr/>
          <a:lstStyle/>
          <a:p>
            <a:r>
              <a:rPr lang="zh-CN" altLang="en-US" b="1" cap="none"/>
              <a:t>简单选择排序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ABF4B2-E19B-457C-9968-8ABEE5289967}"/>
              </a:ext>
            </a:extLst>
          </p:cNvPr>
          <p:cNvSpPr/>
          <p:nvPr/>
        </p:nvSpPr>
        <p:spPr>
          <a:xfrm>
            <a:off x="913774" y="674466"/>
            <a:ext cx="10537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/>
              <a:t>实现细节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9FE5F7-AD44-469A-8046-1E6A5F1EC912}"/>
              </a:ext>
            </a:extLst>
          </p:cNvPr>
          <p:cNvSpPr txBox="1"/>
          <p:nvPr/>
        </p:nvSpPr>
        <p:spPr>
          <a:xfrm>
            <a:off x="130671" y="1349715"/>
            <a:ext cx="596532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Albertus MT Lt" pitchFamily="2" charset="0"/>
              </a:rPr>
              <a:t>1 </a:t>
            </a:r>
            <a:r>
              <a:rPr lang="zh-CN" altLang="en-US" b="1">
                <a:latin typeface="Albertus MT Lt" pitchFamily="2" charset="0"/>
              </a:rPr>
              <a:t>如果数组为</a:t>
            </a:r>
            <a:r>
              <a:rPr lang="en-US" altLang="zh-CN" b="1">
                <a:latin typeface="Albertus MT Lt" pitchFamily="2" charset="0"/>
              </a:rPr>
              <a:t>NULL</a:t>
            </a:r>
            <a:r>
              <a:rPr lang="zh-CN" altLang="en-US" b="1">
                <a:latin typeface="Albertus MT Lt" pitchFamily="2" charset="0"/>
              </a:rPr>
              <a:t>或者</a:t>
            </a:r>
            <a:r>
              <a:rPr lang="zh-CN" altLang="en-US" b="1">
                <a:solidFill>
                  <a:srgbClr val="666699"/>
                </a:solidFill>
                <a:latin typeface="Albertus MT Lt" pitchFamily="2" charset="0"/>
              </a:rPr>
              <a:t>数组长度不超过</a:t>
            </a:r>
            <a:r>
              <a:rPr lang="en-US" altLang="zh-CN" b="1">
                <a:solidFill>
                  <a:srgbClr val="666699"/>
                </a:solidFill>
                <a:latin typeface="Albertus MT Lt" pitchFamily="2" charset="0"/>
              </a:rPr>
              <a:t>1</a:t>
            </a:r>
            <a:r>
              <a:rPr lang="zh-CN" altLang="en-US" b="1">
                <a:latin typeface="Albertus MT Lt" pitchFamily="2" charset="0"/>
              </a:rPr>
              <a:t>，则</a:t>
            </a:r>
            <a:r>
              <a:rPr lang="zh-CN" altLang="en-US" b="1">
                <a:solidFill>
                  <a:srgbClr val="CC6600"/>
                </a:solidFill>
                <a:latin typeface="Albertus MT Lt" pitchFamily="2" charset="0"/>
              </a:rPr>
              <a:t>直接返回</a:t>
            </a:r>
          </a:p>
          <a:p>
            <a:r>
              <a:rPr lang="en-US" altLang="zh-CN" b="1">
                <a:latin typeface="Albertus MT Lt" pitchFamily="2" charset="0"/>
              </a:rPr>
              <a:t>2 </a:t>
            </a:r>
            <a:r>
              <a:rPr lang="zh-CN" altLang="en-US" b="1">
                <a:latin typeface="Albertus MT Lt" pitchFamily="2" charset="0"/>
              </a:rPr>
              <a:t>初始化外层循环次数</a:t>
            </a:r>
            <a:r>
              <a:rPr lang="en-US" altLang="zh-CN" b="1">
                <a:solidFill>
                  <a:srgbClr val="FF0000"/>
                </a:solidFill>
                <a:latin typeface="Albertus MT Lt" pitchFamily="2" charset="0"/>
              </a:rPr>
              <a:t>i</a:t>
            </a:r>
            <a:r>
              <a:rPr lang="zh-CN" altLang="en-US" b="1">
                <a:latin typeface="Albertus MT Lt" pitchFamily="2" charset="0"/>
              </a:rPr>
              <a:t>为</a:t>
            </a:r>
            <a:r>
              <a:rPr lang="en-US" altLang="zh-CN" b="1">
                <a:latin typeface="Albertus MT Lt" pitchFamily="2" charset="0"/>
              </a:rPr>
              <a:t>0</a:t>
            </a:r>
            <a:r>
              <a:rPr lang="zh-CN" altLang="en-US" b="1">
                <a:latin typeface="Albertus MT Lt" pitchFamily="2" charset="0"/>
              </a:rPr>
              <a:t>，内层循环次数</a:t>
            </a:r>
            <a:r>
              <a:rPr lang="en-US" altLang="zh-CN" b="1">
                <a:solidFill>
                  <a:srgbClr val="0000CC"/>
                </a:solidFill>
                <a:latin typeface="Albertus MT Lt" pitchFamily="2" charset="0"/>
              </a:rPr>
              <a:t>j</a:t>
            </a:r>
            <a:r>
              <a:rPr lang="zh-CN" altLang="en-US" b="1">
                <a:latin typeface="Albertus MT Lt" pitchFamily="2" charset="0"/>
              </a:rPr>
              <a:t>为</a:t>
            </a:r>
            <a:r>
              <a:rPr lang="en-US" altLang="zh-CN" b="1">
                <a:latin typeface="Albertus MT Lt" pitchFamily="2" charset="0"/>
              </a:rPr>
              <a:t>0</a:t>
            </a:r>
            <a:r>
              <a:rPr lang="zh-CN" altLang="en-US" b="1">
                <a:latin typeface="Albertus MT Lt" pitchFamily="2" charset="0"/>
              </a:rPr>
              <a:t>，所需最小值（</a:t>
            </a:r>
            <a:r>
              <a:rPr lang="zh-CN" altLang="en-US" b="1">
                <a:solidFill>
                  <a:srgbClr val="CC00CC"/>
                </a:solidFill>
                <a:latin typeface="Albertus MT Lt" pitchFamily="2" charset="0"/>
              </a:rPr>
              <a:t>当前第</a:t>
            </a:r>
            <a:r>
              <a:rPr lang="en-US" altLang="zh-CN" b="1">
                <a:solidFill>
                  <a:srgbClr val="CC00CC"/>
                </a:solidFill>
                <a:latin typeface="Albertus MT Lt" pitchFamily="2" charset="0"/>
              </a:rPr>
              <a:t>N</a:t>
            </a:r>
            <a:r>
              <a:rPr lang="zh-CN" altLang="en-US" b="1">
                <a:solidFill>
                  <a:srgbClr val="CC00CC"/>
                </a:solidFill>
                <a:latin typeface="Albertus MT Lt" pitchFamily="2" charset="0"/>
              </a:rPr>
              <a:t>小的值</a:t>
            </a:r>
            <a:r>
              <a:rPr lang="zh-CN" altLang="en-US" b="1">
                <a:latin typeface="Albertus MT Lt" pitchFamily="2" charset="0"/>
              </a:rPr>
              <a:t>）下标</a:t>
            </a:r>
            <a:r>
              <a:rPr lang="en-US" altLang="zh-CN" b="1">
                <a:solidFill>
                  <a:srgbClr val="009900"/>
                </a:solidFill>
                <a:latin typeface="Albertus MT Lt" pitchFamily="2" charset="0"/>
              </a:rPr>
              <a:t>minIndex</a:t>
            </a:r>
            <a:r>
              <a:rPr lang="zh-CN" altLang="en-US" b="1">
                <a:latin typeface="Albertus MT Lt" pitchFamily="2" charset="0"/>
              </a:rPr>
              <a:t>为</a:t>
            </a:r>
            <a:r>
              <a:rPr lang="en-US" altLang="zh-CN" b="1">
                <a:latin typeface="Albertus MT Lt" pitchFamily="2" charset="0"/>
              </a:rPr>
              <a:t>0</a:t>
            </a:r>
            <a:r>
              <a:rPr lang="zh-CN" altLang="en-US" b="1">
                <a:latin typeface="Albertus MT Lt" pitchFamily="2" charset="0"/>
              </a:rPr>
              <a:t>，临时变量</a:t>
            </a:r>
            <a:r>
              <a:rPr lang="en-US" altLang="zh-CN" b="1">
                <a:solidFill>
                  <a:srgbClr val="FF3399"/>
                </a:solidFill>
                <a:latin typeface="Albertus MT Lt" pitchFamily="2" charset="0"/>
              </a:rPr>
              <a:t>temp</a:t>
            </a:r>
            <a:r>
              <a:rPr lang="zh-CN" altLang="en-US" b="1">
                <a:latin typeface="Albertus MT Lt" pitchFamily="2" charset="0"/>
              </a:rPr>
              <a:t>为</a:t>
            </a:r>
            <a:r>
              <a:rPr lang="en-US" altLang="zh-CN" b="1">
                <a:latin typeface="Albertus MT Lt" pitchFamily="2" charset="0"/>
              </a:rPr>
              <a:t>0</a:t>
            </a:r>
          </a:p>
          <a:p>
            <a:r>
              <a:rPr lang="en-US" altLang="zh-CN" b="1">
                <a:latin typeface="Albertus MT Lt" pitchFamily="2" charset="0"/>
              </a:rPr>
              <a:t>3 </a:t>
            </a:r>
            <a:r>
              <a:rPr lang="zh-CN" altLang="en-US" b="1">
                <a:solidFill>
                  <a:srgbClr val="C00000"/>
                </a:solidFill>
                <a:latin typeface="Albertus MT Lt" pitchFamily="2" charset="0"/>
              </a:rPr>
              <a:t>外层循环下标从</a:t>
            </a:r>
            <a:r>
              <a:rPr lang="en-US" altLang="zh-CN" b="1">
                <a:solidFill>
                  <a:srgbClr val="C00000"/>
                </a:solidFill>
                <a:latin typeface="Albertus MT Lt" pitchFamily="2" charset="0"/>
              </a:rPr>
              <a:t>0</a:t>
            </a:r>
            <a:r>
              <a:rPr lang="zh-CN" altLang="en-US" b="1">
                <a:solidFill>
                  <a:srgbClr val="C00000"/>
                </a:solidFill>
                <a:latin typeface="Albertus MT Lt" pitchFamily="2" charset="0"/>
              </a:rPr>
              <a:t>开始，到</a:t>
            </a:r>
            <a:r>
              <a:rPr lang="en-US" altLang="zh-CN" b="1">
                <a:solidFill>
                  <a:srgbClr val="CC9900"/>
                </a:solidFill>
                <a:latin typeface="Albertus MT Lt" pitchFamily="2" charset="0"/>
              </a:rPr>
              <a:t>nums</a:t>
            </a:r>
            <a:r>
              <a:rPr lang="en-US" altLang="zh-CN" b="1">
                <a:solidFill>
                  <a:srgbClr val="C00000"/>
                </a:solidFill>
                <a:latin typeface="Albertus MT Lt" pitchFamily="2" charset="0"/>
              </a:rPr>
              <a:t>.length - 2</a:t>
            </a:r>
            <a:r>
              <a:rPr lang="zh-CN" altLang="en-US" b="1">
                <a:solidFill>
                  <a:srgbClr val="C00000"/>
                </a:solidFill>
                <a:latin typeface="Albertus MT Lt" pitchFamily="2" charset="0"/>
              </a:rPr>
              <a:t>结束</a:t>
            </a:r>
            <a:r>
              <a:rPr lang="zh-CN" altLang="en-US" b="1">
                <a:latin typeface="Albertus MT Lt" pitchFamily="2" charset="0"/>
              </a:rPr>
              <a:t>（</a:t>
            </a:r>
            <a:r>
              <a:rPr lang="zh-CN" altLang="en-US" b="1">
                <a:solidFill>
                  <a:srgbClr val="0000CC"/>
                </a:solidFill>
                <a:latin typeface="Albertus MT Lt" pitchFamily="2" charset="0"/>
              </a:rPr>
              <a:t>完成之前的排序之后，最后一个元素肯定是最大的</a:t>
            </a:r>
            <a:r>
              <a:rPr lang="zh-CN" altLang="en-US" b="1">
                <a:latin typeface="Albertus MT Lt" pitchFamily="2" charset="0"/>
              </a:rPr>
              <a:t>），</a:t>
            </a:r>
            <a:r>
              <a:rPr lang="zh-CN" altLang="en-US" b="1">
                <a:solidFill>
                  <a:srgbClr val="C00000"/>
                </a:solidFill>
                <a:latin typeface="Albertus MT Lt" pitchFamily="2" charset="0"/>
              </a:rPr>
              <a:t>顺序</a:t>
            </a:r>
            <a:r>
              <a:rPr lang="zh-CN" altLang="en-US" b="1">
                <a:latin typeface="Albertus MT Lt" pitchFamily="2" charset="0"/>
              </a:rPr>
              <a:t>依次执行如下操作</a:t>
            </a:r>
          </a:p>
          <a:p>
            <a:r>
              <a:rPr lang="zh-CN" altLang="en-US" b="1">
                <a:latin typeface="Albertus MT Lt" pitchFamily="2" charset="0"/>
              </a:rPr>
              <a:t>  </a:t>
            </a:r>
            <a:r>
              <a:rPr lang="en-US" altLang="zh-CN" b="1">
                <a:latin typeface="Albertus MT Lt" pitchFamily="2" charset="0"/>
              </a:rPr>
              <a:t>3.1 </a:t>
            </a:r>
            <a:r>
              <a:rPr lang="zh-CN" altLang="en-US" b="1">
                <a:latin typeface="Albertus MT Lt" pitchFamily="2" charset="0"/>
              </a:rPr>
              <a:t>将</a:t>
            </a:r>
            <a:r>
              <a:rPr lang="en-US" altLang="zh-CN" b="1">
                <a:solidFill>
                  <a:srgbClr val="FF0000"/>
                </a:solidFill>
                <a:latin typeface="Albertus MT Lt" pitchFamily="2" charset="0"/>
              </a:rPr>
              <a:t>i</a:t>
            </a:r>
            <a:r>
              <a:rPr lang="zh-CN" altLang="en-US" b="1">
                <a:latin typeface="Albertus MT Lt" pitchFamily="2" charset="0"/>
              </a:rPr>
              <a:t>（</a:t>
            </a:r>
            <a:r>
              <a:rPr lang="zh-CN" altLang="en-US" b="1">
                <a:solidFill>
                  <a:srgbClr val="0000CC"/>
                </a:solidFill>
                <a:latin typeface="Albertus MT Lt" pitchFamily="2" charset="0"/>
              </a:rPr>
              <a:t>第</a:t>
            </a:r>
            <a:r>
              <a:rPr lang="en-US" altLang="zh-CN" b="1">
                <a:solidFill>
                  <a:srgbClr val="0000CC"/>
                </a:solidFill>
                <a:latin typeface="Albertus MT Lt" pitchFamily="2" charset="0"/>
              </a:rPr>
              <a:t>N</a:t>
            </a:r>
            <a:r>
              <a:rPr lang="zh-CN" altLang="en-US" b="1">
                <a:solidFill>
                  <a:srgbClr val="0000CC"/>
                </a:solidFill>
                <a:latin typeface="Albertus MT Lt" pitchFamily="2" charset="0"/>
              </a:rPr>
              <a:t>小的值的正确位置</a:t>
            </a:r>
            <a:r>
              <a:rPr lang="zh-CN" altLang="en-US" b="1">
                <a:latin typeface="Albertus MT Lt" pitchFamily="2" charset="0"/>
              </a:rPr>
              <a:t>）赋值给所需最小值下标</a:t>
            </a:r>
            <a:r>
              <a:rPr lang="en-US" altLang="zh-CN" b="1">
                <a:solidFill>
                  <a:srgbClr val="009900"/>
                </a:solidFill>
                <a:latin typeface="Albertus MT Lt" pitchFamily="2" charset="0"/>
              </a:rPr>
              <a:t>minIndex</a:t>
            </a:r>
          </a:p>
          <a:p>
            <a:r>
              <a:rPr lang="en-US" altLang="zh-CN" b="1">
                <a:latin typeface="Albertus MT Lt" pitchFamily="2" charset="0"/>
              </a:rPr>
              <a:t>  3.2 </a:t>
            </a:r>
            <a:r>
              <a:rPr lang="zh-CN" altLang="en-US" b="1">
                <a:solidFill>
                  <a:srgbClr val="C00000"/>
                </a:solidFill>
                <a:latin typeface="Albertus MT Lt" pitchFamily="2" charset="0"/>
              </a:rPr>
              <a:t>内层循环下标从</a:t>
            </a:r>
            <a:r>
              <a:rPr lang="en-US" altLang="zh-CN" b="1">
                <a:solidFill>
                  <a:srgbClr val="C00000"/>
                </a:solidFill>
                <a:latin typeface="Albertus MT Lt" pitchFamily="2" charset="0"/>
              </a:rPr>
              <a:t>i + 1</a:t>
            </a:r>
            <a:r>
              <a:rPr lang="zh-CN" altLang="en-US" b="1">
                <a:solidFill>
                  <a:srgbClr val="C00000"/>
                </a:solidFill>
                <a:latin typeface="Albertus MT Lt" pitchFamily="2" charset="0"/>
              </a:rPr>
              <a:t>开始</a:t>
            </a:r>
            <a:r>
              <a:rPr lang="zh-CN" altLang="en-US" b="1">
                <a:latin typeface="Albertus MT Lt" pitchFamily="2" charset="0"/>
              </a:rPr>
              <a:t>（</a:t>
            </a:r>
            <a:r>
              <a:rPr lang="zh-CN" altLang="en-US" b="1">
                <a:solidFill>
                  <a:srgbClr val="0000CC"/>
                </a:solidFill>
                <a:latin typeface="Albertus MT Lt" pitchFamily="2" charset="0"/>
              </a:rPr>
              <a:t>之前的元素已经有序</a:t>
            </a:r>
            <a:r>
              <a:rPr lang="zh-CN" altLang="en-US" b="1">
                <a:latin typeface="Albertus MT Lt" pitchFamily="2" charset="0"/>
              </a:rPr>
              <a:t>），</a:t>
            </a:r>
            <a:r>
              <a:rPr lang="zh-CN" altLang="en-US" b="1">
                <a:solidFill>
                  <a:srgbClr val="C00000"/>
                </a:solidFill>
                <a:latin typeface="Albertus MT Lt" pitchFamily="2" charset="0"/>
              </a:rPr>
              <a:t>到</a:t>
            </a:r>
            <a:r>
              <a:rPr lang="en-US" altLang="zh-CN" b="1">
                <a:solidFill>
                  <a:srgbClr val="CC9900"/>
                </a:solidFill>
                <a:latin typeface="Albertus MT Lt" pitchFamily="2" charset="0"/>
              </a:rPr>
              <a:t>nums</a:t>
            </a:r>
            <a:r>
              <a:rPr lang="en-US" altLang="zh-CN" b="1">
                <a:solidFill>
                  <a:srgbClr val="C00000"/>
                </a:solidFill>
                <a:latin typeface="Albertus MT Lt" pitchFamily="2" charset="0"/>
              </a:rPr>
              <a:t>.length - 1</a:t>
            </a:r>
            <a:r>
              <a:rPr lang="zh-CN" altLang="en-US" b="1">
                <a:solidFill>
                  <a:srgbClr val="C00000"/>
                </a:solidFill>
                <a:latin typeface="Albertus MT Lt" pitchFamily="2" charset="0"/>
              </a:rPr>
              <a:t>结束</a:t>
            </a:r>
            <a:r>
              <a:rPr lang="zh-CN" altLang="en-US" b="1">
                <a:latin typeface="Albertus MT Lt" pitchFamily="2" charset="0"/>
              </a:rPr>
              <a:t>，</a:t>
            </a:r>
            <a:r>
              <a:rPr lang="zh-CN" altLang="en-US" b="1">
                <a:solidFill>
                  <a:srgbClr val="C00000"/>
                </a:solidFill>
                <a:latin typeface="Albertus MT Lt" pitchFamily="2" charset="0"/>
              </a:rPr>
              <a:t>顺序</a:t>
            </a:r>
            <a:r>
              <a:rPr lang="zh-CN" altLang="en-US" b="1">
                <a:latin typeface="Albertus MT Lt" pitchFamily="2" charset="0"/>
              </a:rPr>
              <a:t>依次执行如下操作</a:t>
            </a:r>
          </a:p>
          <a:p>
            <a:r>
              <a:rPr lang="zh-CN" altLang="en-US" b="1">
                <a:latin typeface="Albertus MT Lt" pitchFamily="2" charset="0"/>
              </a:rPr>
              <a:t>    </a:t>
            </a:r>
            <a:r>
              <a:rPr lang="en-US" altLang="zh-CN" b="1">
                <a:latin typeface="Albertus MT Lt" pitchFamily="2" charset="0"/>
              </a:rPr>
              <a:t>3.2.1 </a:t>
            </a:r>
            <a:r>
              <a:rPr lang="zh-CN" altLang="en-US" b="1">
                <a:latin typeface="Albertus MT Lt" pitchFamily="2" charset="0"/>
              </a:rPr>
              <a:t>判断</a:t>
            </a:r>
            <a:r>
              <a:rPr lang="en-US" altLang="zh-CN" b="1">
                <a:solidFill>
                  <a:srgbClr val="CC9900"/>
                </a:solidFill>
                <a:latin typeface="Albertus MT Lt" pitchFamily="2" charset="0"/>
              </a:rPr>
              <a:t>nums</a:t>
            </a:r>
            <a:r>
              <a:rPr lang="en-US" altLang="zh-CN" b="1">
                <a:latin typeface="Albertus MT Lt" pitchFamily="2" charset="0"/>
              </a:rPr>
              <a:t>[</a:t>
            </a:r>
            <a:r>
              <a:rPr lang="en-US" altLang="zh-CN" b="1">
                <a:solidFill>
                  <a:srgbClr val="0000CC"/>
                </a:solidFill>
                <a:latin typeface="Albertus MT Lt" pitchFamily="2" charset="0"/>
              </a:rPr>
              <a:t>j</a:t>
            </a:r>
            <a:r>
              <a:rPr lang="en-US" altLang="zh-CN" b="1">
                <a:latin typeface="Albertus MT Lt" pitchFamily="2" charset="0"/>
              </a:rPr>
              <a:t>]</a:t>
            </a:r>
            <a:r>
              <a:rPr lang="zh-CN" altLang="en-US" b="1">
                <a:latin typeface="Albertus MT Lt" pitchFamily="2" charset="0"/>
              </a:rPr>
              <a:t>是否小于当前最小值</a:t>
            </a:r>
            <a:r>
              <a:rPr lang="en-US" altLang="zh-CN" b="1">
                <a:solidFill>
                  <a:srgbClr val="CC9900"/>
                </a:solidFill>
                <a:latin typeface="Albertus MT Lt" pitchFamily="2" charset="0"/>
              </a:rPr>
              <a:t>nums</a:t>
            </a:r>
            <a:r>
              <a:rPr lang="en-US" altLang="zh-CN" b="1">
                <a:latin typeface="Albertus MT Lt" pitchFamily="2" charset="0"/>
              </a:rPr>
              <a:t>[</a:t>
            </a:r>
            <a:r>
              <a:rPr lang="en-US" altLang="zh-CN" b="1">
                <a:solidFill>
                  <a:srgbClr val="009900"/>
                </a:solidFill>
                <a:latin typeface="Albertus MT Lt" pitchFamily="2" charset="0"/>
              </a:rPr>
              <a:t>minIndex</a:t>
            </a:r>
            <a:r>
              <a:rPr lang="en-US" altLang="zh-CN" b="1">
                <a:latin typeface="Albertus MT Lt" pitchFamily="2" charset="0"/>
              </a:rPr>
              <a:t>]</a:t>
            </a:r>
          </a:p>
          <a:p>
            <a:r>
              <a:rPr lang="en-US" altLang="zh-CN" b="1">
                <a:latin typeface="Albertus MT Lt" pitchFamily="2" charset="0"/>
              </a:rPr>
              <a:t>      3.2.1.1 </a:t>
            </a:r>
            <a:r>
              <a:rPr lang="zh-CN" altLang="en-US" b="1">
                <a:latin typeface="Albertus MT Lt" pitchFamily="2" charset="0"/>
              </a:rPr>
              <a:t>是的话，将</a:t>
            </a:r>
            <a:r>
              <a:rPr lang="en-US" altLang="zh-CN" b="1">
                <a:solidFill>
                  <a:srgbClr val="0000CC"/>
                </a:solidFill>
                <a:latin typeface="Albertus MT Lt" pitchFamily="2" charset="0"/>
              </a:rPr>
              <a:t>j</a:t>
            </a:r>
            <a:r>
              <a:rPr lang="zh-CN" altLang="en-US" b="1">
                <a:latin typeface="Albertus MT Lt" pitchFamily="2" charset="0"/>
              </a:rPr>
              <a:t>赋值给</a:t>
            </a:r>
            <a:r>
              <a:rPr lang="en-US" altLang="zh-CN" b="1">
                <a:solidFill>
                  <a:srgbClr val="009900"/>
                </a:solidFill>
                <a:latin typeface="Albertus MT Lt" pitchFamily="2" charset="0"/>
              </a:rPr>
              <a:t>minIndex</a:t>
            </a:r>
            <a:r>
              <a:rPr lang="zh-CN" altLang="en-US" b="1">
                <a:latin typeface="Albertus MT Lt" pitchFamily="2" charset="0"/>
              </a:rPr>
              <a:t>（</a:t>
            </a:r>
            <a:r>
              <a:rPr lang="zh-CN" altLang="en-US" b="1">
                <a:solidFill>
                  <a:srgbClr val="0000CC"/>
                </a:solidFill>
                <a:latin typeface="Albertus MT Lt" pitchFamily="2" charset="0"/>
              </a:rPr>
              <a:t>寻找真正的第</a:t>
            </a:r>
            <a:r>
              <a:rPr lang="en-US" altLang="zh-CN" b="1">
                <a:solidFill>
                  <a:srgbClr val="0000CC"/>
                </a:solidFill>
                <a:latin typeface="Albertus MT Lt" pitchFamily="2" charset="0"/>
              </a:rPr>
              <a:t>N</a:t>
            </a:r>
            <a:r>
              <a:rPr lang="zh-CN" altLang="en-US" b="1">
                <a:solidFill>
                  <a:srgbClr val="0000CC"/>
                </a:solidFill>
                <a:latin typeface="Albertus MT Lt" pitchFamily="2" charset="0"/>
              </a:rPr>
              <a:t>小的值</a:t>
            </a:r>
            <a:r>
              <a:rPr lang="zh-CN" altLang="en-US" b="1">
                <a:latin typeface="Albertus MT Lt" pitchFamily="2" charset="0"/>
              </a:rPr>
              <a:t>）</a:t>
            </a:r>
          </a:p>
          <a:p>
            <a:r>
              <a:rPr lang="zh-CN" altLang="en-US" b="1">
                <a:latin typeface="Albertus MT Lt" pitchFamily="2" charset="0"/>
              </a:rPr>
              <a:t>      </a:t>
            </a:r>
            <a:r>
              <a:rPr lang="en-US" altLang="zh-CN" b="1">
                <a:latin typeface="Albertus MT Lt" pitchFamily="2" charset="0"/>
              </a:rPr>
              <a:t>3.2.1.2 </a:t>
            </a:r>
            <a:r>
              <a:rPr lang="zh-CN" altLang="en-US" b="1">
                <a:latin typeface="Albertus MT Lt" pitchFamily="2" charset="0"/>
              </a:rPr>
              <a:t>否的话，不执行任何操作</a:t>
            </a:r>
          </a:p>
          <a:p>
            <a:r>
              <a:rPr lang="zh-CN" altLang="en-US" b="1">
                <a:latin typeface="Albertus MT Lt" pitchFamily="2" charset="0"/>
              </a:rPr>
              <a:t>  </a:t>
            </a:r>
            <a:r>
              <a:rPr lang="en-US" altLang="zh-CN" b="1">
                <a:latin typeface="Albertus MT Lt" pitchFamily="2" charset="0"/>
              </a:rPr>
              <a:t>3.3 </a:t>
            </a:r>
            <a:r>
              <a:rPr lang="zh-CN" altLang="en-US" b="1">
                <a:latin typeface="Albertus MT Lt" pitchFamily="2" charset="0"/>
              </a:rPr>
              <a:t>判断</a:t>
            </a:r>
            <a:r>
              <a:rPr lang="en-US" altLang="zh-CN" b="1">
                <a:solidFill>
                  <a:srgbClr val="009900"/>
                </a:solidFill>
                <a:latin typeface="Albertus MT Lt" pitchFamily="2" charset="0"/>
              </a:rPr>
              <a:t>minIndex</a:t>
            </a:r>
            <a:r>
              <a:rPr lang="zh-CN" altLang="en-US" b="1">
                <a:latin typeface="Albertus MT Lt" pitchFamily="2" charset="0"/>
              </a:rPr>
              <a:t>是否等于</a:t>
            </a:r>
            <a:r>
              <a:rPr lang="en-US" altLang="zh-CN" b="1">
                <a:solidFill>
                  <a:srgbClr val="FF0000"/>
                </a:solidFill>
                <a:latin typeface="Albertus MT Lt" pitchFamily="2" charset="0"/>
              </a:rPr>
              <a:t>i</a:t>
            </a:r>
            <a:r>
              <a:rPr lang="zh-CN" altLang="en-US" b="1">
                <a:latin typeface="Albertus MT Lt" pitchFamily="2" charset="0"/>
              </a:rPr>
              <a:t>（</a:t>
            </a:r>
            <a:r>
              <a:rPr lang="zh-CN" altLang="en-US" b="1">
                <a:solidFill>
                  <a:srgbClr val="0000CC"/>
                </a:solidFill>
                <a:latin typeface="Albertus MT Lt" pitchFamily="2" charset="0"/>
              </a:rPr>
              <a:t>不做无用功</a:t>
            </a:r>
            <a:r>
              <a:rPr lang="zh-CN" altLang="en-US" b="1">
                <a:latin typeface="Albertus MT Lt" pitchFamily="2" charset="0"/>
              </a:rPr>
              <a:t>）</a:t>
            </a:r>
          </a:p>
          <a:p>
            <a:r>
              <a:rPr lang="zh-CN" altLang="en-US" b="1">
                <a:latin typeface="Albertus MT Lt" pitchFamily="2" charset="0"/>
              </a:rPr>
              <a:t>    </a:t>
            </a:r>
            <a:r>
              <a:rPr lang="en-US" altLang="zh-CN" b="1">
                <a:latin typeface="Albertus MT Lt" pitchFamily="2" charset="0"/>
              </a:rPr>
              <a:t>3.3.1 </a:t>
            </a:r>
            <a:r>
              <a:rPr lang="zh-CN" altLang="en-US" b="1">
                <a:latin typeface="Albertus MT Lt" pitchFamily="2" charset="0"/>
              </a:rPr>
              <a:t>是的话，不执行任何操作</a:t>
            </a:r>
          </a:p>
          <a:p>
            <a:r>
              <a:rPr lang="zh-CN" altLang="en-US" b="1">
                <a:latin typeface="Albertus MT Lt" pitchFamily="2" charset="0"/>
              </a:rPr>
              <a:t>    </a:t>
            </a:r>
            <a:r>
              <a:rPr lang="en-US" altLang="zh-CN" b="1">
                <a:latin typeface="Albertus MT Lt" pitchFamily="2" charset="0"/>
              </a:rPr>
              <a:t>3.3.2 </a:t>
            </a:r>
            <a:r>
              <a:rPr lang="zh-CN" altLang="en-US" b="1">
                <a:latin typeface="Albertus MT Lt" pitchFamily="2" charset="0"/>
              </a:rPr>
              <a:t>否的话，将</a:t>
            </a:r>
            <a:r>
              <a:rPr lang="en-US" altLang="zh-CN" b="1">
                <a:solidFill>
                  <a:srgbClr val="CC9900"/>
                </a:solidFill>
                <a:latin typeface="Albertus MT Lt" pitchFamily="2" charset="0"/>
              </a:rPr>
              <a:t>nums</a:t>
            </a:r>
            <a:r>
              <a:rPr lang="en-US" altLang="zh-CN" b="1">
                <a:latin typeface="Albertus MT Lt" pitchFamily="2" charset="0"/>
              </a:rPr>
              <a:t>[</a:t>
            </a:r>
            <a:r>
              <a:rPr lang="en-US" altLang="zh-CN" b="1">
                <a:solidFill>
                  <a:srgbClr val="FF0000"/>
                </a:solidFill>
                <a:latin typeface="Albertus MT Lt" pitchFamily="2" charset="0"/>
              </a:rPr>
              <a:t>i</a:t>
            </a:r>
            <a:r>
              <a:rPr lang="en-US" altLang="zh-CN" b="1">
                <a:latin typeface="Albertus MT Lt" pitchFamily="2" charset="0"/>
              </a:rPr>
              <a:t>]</a:t>
            </a:r>
            <a:r>
              <a:rPr lang="zh-CN" altLang="en-US" b="1">
                <a:latin typeface="Albertus MT Lt" pitchFamily="2" charset="0"/>
              </a:rPr>
              <a:t>与</a:t>
            </a:r>
            <a:r>
              <a:rPr lang="en-US" altLang="zh-CN" b="1">
                <a:solidFill>
                  <a:srgbClr val="CC9900"/>
                </a:solidFill>
                <a:latin typeface="Albertus MT Lt" pitchFamily="2" charset="0"/>
              </a:rPr>
              <a:t>nums</a:t>
            </a:r>
            <a:r>
              <a:rPr lang="en-US" altLang="zh-CN" b="1">
                <a:latin typeface="Albertus MT Lt" pitchFamily="2" charset="0"/>
              </a:rPr>
              <a:t>[</a:t>
            </a:r>
            <a:r>
              <a:rPr lang="en-US" altLang="zh-CN" b="1">
                <a:solidFill>
                  <a:srgbClr val="009900"/>
                </a:solidFill>
                <a:latin typeface="Albertus MT Lt" pitchFamily="2" charset="0"/>
              </a:rPr>
              <a:t>minIndex</a:t>
            </a:r>
            <a:r>
              <a:rPr lang="en-US" altLang="zh-CN" b="1">
                <a:latin typeface="Albertus MT Lt" pitchFamily="2" charset="0"/>
              </a:rPr>
              <a:t>]</a:t>
            </a:r>
            <a:r>
              <a:rPr lang="zh-CN" altLang="en-US" b="1">
                <a:latin typeface="Albertus MT Lt" pitchFamily="2" charset="0"/>
              </a:rPr>
              <a:t>的值互换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A2CC47-586C-48B9-9C52-09D842A8E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091" y="674466"/>
            <a:ext cx="5945347" cy="575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6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75249"/>
          </a:xfrm>
        </p:spPr>
        <p:txBody>
          <a:bodyPr/>
          <a:lstStyle/>
          <a:p>
            <a:r>
              <a:rPr lang="zh-CN" altLang="en-US" b="1" cap="none"/>
              <a:t>冒泡排序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ABF4B2-E19B-457C-9968-8ABEE5289967}"/>
              </a:ext>
            </a:extLst>
          </p:cNvPr>
          <p:cNvSpPr/>
          <p:nvPr/>
        </p:nvSpPr>
        <p:spPr>
          <a:xfrm>
            <a:off x="913774" y="674466"/>
            <a:ext cx="10537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8000"/>
                </a:solidFill>
              </a:rPr>
              <a:t>排序过程</a:t>
            </a:r>
            <a:r>
              <a:rPr lang="zh-CN" altLang="en-US" b="1"/>
              <a:t>：</a:t>
            </a:r>
            <a:r>
              <a:rPr lang="zh-CN" altLang="en-US" b="1">
                <a:solidFill>
                  <a:srgbClr val="FF3399"/>
                </a:solidFill>
              </a:rPr>
              <a:t>小的浮起，大的沉底</a:t>
            </a:r>
            <a:r>
              <a:rPr lang="zh-CN" altLang="en-US" b="1"/>
              <a:t>。从</a:t>
            </a:r>
            <a:r>
              <a:rPr lang="zh-CN" altLang="en-US" b="1">
                <a:solidFill>
                  <a:srgbClr val="800080"/>
                </a:solidFill>
              </a:rPr>
              <a:t>左端</a:t>
            </a:r>
            <a:r>
              <a:rPr lang="zh-CN" altLang="en-US" b="1"/>
              <a:t>开始比较。</a:t>
            </a:r>
            <a:endParaRPr lang="en-US" altLang="zh-CN" b="1"/>
          </a:p>
          <a:p>
            <a:pPr>
              <a:spcBef>
                <a:spcPct val="50000"/>
              </a:spcBef>
            </a:pPr>
            <a:r>
              <a:rPr lang="zh-CN" altLang="en-US" b="1"/>
              <a:t>动态演示网址（含其他排序算法）：</a:t>
            </a:r>
            <a:endParaRPr lang="en-US" altLang="zh-CN" b="1"/>
          </a:p>
          <a:p>
            <a:pPr>
              <a:spcBef>
                <a:spcPct val="50000"/>
              </a:spcBef>
            </a:pPr>
            <a:r>
              <a:rPr lang="en-US" altLang="zh-CN" b="1"/>
              <a:t>http://blog.sina.com.cn/s/blog_8898a00d0102whmd.html</a:t>
            </a:r>
            <a:endParaRPr lang="zh-CN" altLang="en-US" b="1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F599BD-C79C-46EC-BAEC-9BD332A3D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088" y="1887759"/>
            <a:ext cx="636270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69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3612C-6F40-40DA-9520-5BA50F5D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675249"/>
          </a:xfrm>
        </p:spPr>
        <p:txBody>
          <a:bodyPr/>
          <a:lstStyle/>
          <a:p>
            <a:r>
              <a:rPr lang="zh-CN" altLang="en-US" b="1" cap="none"/>
              <a:t>冒泡排序</a:t>
            </a:r>
            <a:endParaRPr lang="zh-CN" altLang="en-US" b="1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ABF4B2-E19B-457C-9968-8ABEE5289967}"/>
              </a:ext>
            </a:extLst>
          </p:cNvPr>
          <p:cNvSpPr/>
          <p:nvPr/>
        </p:nvSpPr>
        <p:spPr>
          <a:xfrm>
            <a:off x="913774" y="674466"/>
            <a:ext cx="105373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800" b="1"/>
              <a:t>实现细节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723662-D714-4BFC-9F7D-E00E78A39ED0}"/>
              </a:ext>
            </a:extLst>
          </p:cNvPr>
          <p:cNvSpPr txBox="1"/>
          <p:nvPr/>
        </p:nvSpPr>
        <p:spPr>
          <a:xfrm>
            <a:off x="365760" y="1582340"/>
            <a:ext cx="52941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lbertus MT Lt" pitchFamily="2" charset="0"/>
              </a:rPr>
              <a:t>1 </a:t>
            </a:r>
            <a:r>
              <a:rPr lang="zh-CN" altLang="en-US" b="1" dirty="0">
                <a:latin typeface="Albertus MT Lt" pitchFamily="2" charset="0"/>
              </a:rPr>
              <a:t>如果数组为</a:t>
            </a:r>
            <a:r>
              <a:rPr lang="en-US" altLang="zh-CN" b="1" dirty="0">
                <a:latin typeface="Albertus MT Lt" pitchFamily="2" charset="0"/>
              </a:rPr>
              <a:t>NULL</a:t>
            </a:r>
            <a:r>
              <a:rPr lang="zh-CN" altLang="en-US" b="1" dirty="0">
                <a:latin typeface="Albertus MT Lt" pitchFamily="2" charset="0"/>
              </a:rPr>
              <a:t>或者</a:t>
            </a:r>
            <a:r>
              <a:rPr lang="zh-CN" altLang="en-US" b="1" dirty="0">
                <a:solidFill>
                  <a:srgbClr val="666699"/>
                </a:solidFill>
                <a:latin typeface="Albertus MT Lt" pitchFamily="2" charset="0"/>
              </a:rPr>
              <a:t>数组长度不超过</a:t>
            </a:r>
            <a:r>
              <a:rPr lang="en-US" altLang="zh-CN" b="1" dirty="0">
                <a:solidFill>
                  <a:srgbClr val="666699"/>
                </a:solidFill>
                <a:latin typeface="Albertus MT Lt" pitchFamily="2" charset="0"/>
              </a:rPr>
              <a:t>1</a:t>
            </a:r>
            <a:r>
              <a:rPr lang="zh-CN" altLang="en-US" b="1" dirty="0">
                <a:latin typeface="Albertus MT Lt" pitchFamily="2" charset="0"/>
              </a:rPr>
              <a:t>，则</a:t>
            </a:r>
            <a:r>
              <a:rPr lang="zh-CN" altLang="en-US" b="1" dirty="0">
                <a:solidFill>
                  <a:srgbClr val="CC6600"/>
                </a:solidFill>
                <a:latin typeface="Albertus MT Lt" pitchFamily="2" charset="0"/>
              </a:rPr>
              <a:t>直接返回</a:t>
            </a:r>
          </a:p>
          <a:p>
            <a:r>
              <a:rPr lang="en-US" altLang="zh-CN" b="1" dirty="0">
                <a:latin typeface="Albertus MT Lt" pitchFamily="2" charset="0"/>
              </a:rPr>
              <a:t>2 </a:t>
            </a:r>
            <a:r>
              <a:rPr lang="zh-CN" altLang="en-US" b="1" dirty="0">
                <a:latin typeface="Albertus MT Lt" pitchFamily="2" charset="0"/>
              </a:rPr>
              <a:t>初始化外层循环次数</a:t>
            </a:r>
            <a:r>
              <a:rPr lang="en-US" altLang="zh-CN" b="1" dirty="0" err="1">
                <a:solidFill>
                  <a:srgbClr val="FF0000"/>
                </a:solidFill>
                <a:latin typeface="Albertus MT Lt" pitchFamily="2" charset="0"/>
              </a:rPr>
              <a:t>i</a:t>
            </a:r>
            <a:r>
              <a:rPr lang="zh-CN" altLang="en-US" b="1" dirty="0">
                <a:latin typeface="Albertus MT Lt" pitchFamily="2" charset="0"/>
              </a:rPr>
              <a:t>为</a:t>
            </a:r>
            <a:r>
              <a:rPr lang="en-US" altLang="zh-CN" b="1" dirty="0">
                <a:latin typeface="Albertus MT Lt" pitchFamily="2" charset="0"/>
              </a:rPr>
              <a:t>0</a:t>
            </a:r>
            <a:r>
              <a:rPr lang="zh-CN" altLang="en-US" b="1" dirty="0">
                <a:latin typeface="Albertus MT Lt" pitchFamily="2" charset="0"/>
              </a:rPr>
              <a:t>，内层循环次数</a:t>
            </a:r>
            <a:r>
              <a:rPr lang="en-US" altLang="zh-CN" b="1" dirty="0">
                <a:solidFill>
                  <a:srgbClr val="0000CC"/>
                </a:solidFill>
                <a:latin typeface="Albertus MT Lt" pitchFamily="2" charset="0"/>
              </a:rPr>
              <a:t>j</a:t>
            </a:r>
            <a:r>
              <a:rPr lang="zh-CN" altLang="en-US" b="1" dirty="0">
                <a:latin typeface="Albertus MT Lt" pitchFamily="2" charset="0"/>
              </a:rPr>
              <a:t>为</a:t>
            </a:r>
            <a:r>
              <a:rPr lang="en-US" altLang="zh-CN" b="1" dirty="0">
                <a:latin typeface="Albertus MT Lt" pitchFamily="2" charset="0"/>
              </a:rPr>
              <a:t>0</a:t>
            </a:r>
            <a:r>
              <a:rPr lang="zh-CN" altLang="en-US" b="1" dirty="0">
                <a:latin typeface="Albertus MT Lt" pitchFamily="2" charset="0"/>
              </a:rPr>
              <a:t>，临时变量</a:t>
            </a:r>
            <a:r>
              <a:rPr lang="en-US" altLang="zh-CN" b="1" dirty="0">
                <a:solidFill>
                  <a:srgbClr val="FF3399"/>
                </a:solidFill>
                <a:latin typeface="Albertus MT Lt" pitchFamily="2" charset="0"/>
              </a:rPr>
              <a:t>temp</a:t>
            </a:r>
            <a:r>
              <a:rPr lang="zh-CN" altLang="en-US" b="1" dirty="0">
                <a:latin typeface="Albertus MT Lt" pitchFamily="2" charset="0"/>
              </a:rPr>
              <a:t>为</a:t>
            </a:r>
            <a:r>
              <a:rPr lang="en-US" altLang="zh-CN" b="1" dirty="0">
                <a:latin typeface="Albertus MT Lt" pitchFamily="2" charset="0"/>
              </a:rPr>
              <a:t>0</a:t>
            </a:r>
          </a:p>
          <a:p>
            <a:r>
              <a:rPr lang="en-US" altLang="zh-CN" b="1" dirty="0">
                <a:latin typeface="Albertus MT Lt" pitchFamily="2" charset="0"/>
              </a:rPr>
              <a:t>3 </a:t>
            </a:r>
            <a:r>
              <a:rPr lang="zh-CN" altLang="en-US" b="1" dirty="0">
                <a:solidFill>
                  <a:srgbClr val="C00000"/>
                </a:solidFill>
                <a:latin typeface="Albertus MT Lt" pitchFamily="2" charset="0"/>
              </a:rPr>
              <a:t>外层循环下标从</a:t>
            </a:r>
            <a:r>
              <a:rPr lang="en-US" altLang="zh-CN" b="1" dirty="0">
                <a:solidFill>
                  <a:srgbClr val="009900"/>
                </a:solidFill>
                <a:latin typeface="Albertus MT Lt" pitchFamily="2" charset="0"/>
              </a:rPr>
              <a:t>0</a:t>
            </a:r>
            <a:r>
              <a:rPr lang="zh-CN" altLang="en-US" b="1" dirty="0">
                <a:solidFill>
                  <a:srgbClr val="C00000"/>
                </a:solidFill>
                <a:latin typeface="Albertus MT Lt" pitchFamily="2" charset="0"/>
              </a:rPr>
              <a:t>开始，到</a:t>
            </a:r>
            <a:r>
              <a:rPr lang="en-US" altLang="zh-CN" b="1" dirty="0" err="1">
                <a:solidFill>
                  <a:srgbClr val="C00000"/>
                </a:solidFill>
                <a:latin typeface="Albertus MT Lt" pitchFamily="2" charset="0"/>
              </a:rPr>
              <a:t>nums.length</a:t>
            </a:r>
            <a:r>
              <a:rPr lang="en-US" altLang="zh-CN" b="1" dirty="0">
                <a:solidFill>
                  <a:srgbClr val="C00000"/>
                </a:solidFill>
                <a:latin typeface="Albertus MT Lt" pitchFamily="2" charset="0"/>
              </a:rPr>
              <a:t> - 2</a:t>
            </a:r>
            <a:r>
              <a:rPr lang="zh-CN" altLang="en-US" b="1" dirty="0">
                <a:solidFill>
                  <a:srgbClr val="C00000"/>
                </a:solidFill>
                <a:latin typeface="Albertus MT Lt" pitchFamily="2" charset="0"/>
              </a:rPr>
              <a:t>结束</a:t>
            </a:r>
            <a:r>
              <a:rPr lang="zh-CN" altLang="en-US" b="1" dirty="0">
                <a:latin typeface="Albertus MT Lt" pitchFamily="2" charset="0"/>
              </a:rPr>
              <a:t>（</a:t>
            </a:r>
            <a:r>
              <a:rPr lang="zh-CN" altLang="en-US" b="1" dirty="0">
                <a:solidFill>
                  <a:srgbClr val="0000CC"/>
                </a:solidFill>
                <a:latin typeface="Albertus MT Lt" pitchFamily="2" charset="0"/>
              </a:rPr>
              <a:t>每次都与紧随其后的元素进行比较，最后一个元素肯定是最大的</a:t>
            </a:r>
            <a:r>
              <a:rPr lang="zh-CN" altLang="en-US" b="1" dirty="0">
                <a:latin typeface="Albertus MT Lt" pitchFamily="2" charset="0"/>
              </a:rPr>
              <a:t>），</a:t>
            </a:r>
            <a:r>
              <a:rPr lang="zh-CN" altLang="en-US" b="1" dirty="0">
                <a:solidFill>
                  <a:srgbClr val="C00000"/>
                </a:solidFill>
                <a:latin typeface="Albertus MT Lt" pitchFamily="2" charset="0"/>
              </a:rPr>
              <a:t>顺序</a:t>
            </a:r>
            <a:r>
              <a:rPr lang="zh-CN" altLang="en-US" b="1" dirty="0">
                <a:latin typeface="Albertus MT Lt" pitchFamily="2" charset="0"/>
              </a:rPr>
              <a:t>依次执行如下操作</a:t>
            </a:r>
          </a:p>
          <a:p>
            <a:r>
              <a:rPr lang="zh-CN" altLang="en-US" b="1" dirty="0">
                <a:latin typeface="Albertus MT Lt" pitchFamily="2" charset="0"/>
              </a:rPr>
              <a:t>  </a:t>
            </a:r>
            <a:r>
              <a:rPr lang="en-US" altLang="zh-CN" b="1" dirty="0">
                <a:latin typeface="Albertus MT Lt" pitchFamily="2" charset="0"/>
              </a:rPr>
              <a:t>3.1 </a:t>
            </a:r>
            <a:r>
              <a:rPr lang="zh-CN" altLang="en-US" b="1" dirty="0">
                <a:solidFill>
                  <a:srgbClr val="C00000"/>
                </a:solidFill>
                <a:latin typeface="Albertus MT Lt" pitchFamily="2" charset="0"/>
              </a:rPr>
              <a:t>内层循环下标从</a:t>
            </a:r>
            <a:r>
              <a:rPr lang="en-US" altLang="zh-CN" b="1" dirty="0">
                <a:solidFill>
                  <a:srgbClr val="C00000"/>
                </a:solidFill>
                <a:latin typeface="Albertus MT Lt" pitchFamily="2" charset="0"/>
              </a:rPr>
              <a:t>0</a:t>
            </a:r>
            <a:r>
              <a:rPr lang="zh-CN" altLang="en-US" b="1" dirty="0">
                <a:solidFill>
                  <a:srgbClr val="C00000"/>
                </a:solidFill>
                <a:latin typeface="Albertus MT Lt" pitchFamily="2" charset="0"/>
              </a:rPr>
              <a:t>开始，到</a:t>
            </a:r>
            <a:r>
              <a:rPr lang="en-US" altLang="zh-CN" b="1" dirty="0" err="1">
                <a:solidFill>
                  <a:srgbClr val="C00000"/>
                </a:solidFill>
                <a:latin typeface="Albertus MT Lt" pitchFamily="2" charset="0"/>
              </a:rPr>
              <a:t>nums.length</a:t>
            </a:r>
            <a:r>
              <a:rPr lang="en-US" altLang="zh-CN" b="1" dirty="0">
                <a:solidFill>
                  <a:srgbClr val="C00000"/>
                </a:solidFill>
                <a:latin typeface="Albertus MT Lt" pitchFamily="2" charset="0"/>
              </a:rPr>
              <a:t> - 2 - </a:t>
            </a:r>
            <a:r>
              <a:rPr lang="en-US" altLang="zh-CN" b="1" dirty="0" err="1">
                <a:solidFill>
                  <a:srgbClr val="FF0000"/>
                </a:solidFill>
                <a:latin typeface="Albertus MT Lt" pitchFamily="2" charset="0"/>
              </a:rPr>
              <a:t>i</a:t>
            </a:r>
            <a:r>
              <a:rPr lang="zh-CN" altLang="en-US" b="1" dirty="0">
                <a:solidFill>
                  <a:srgbClr val="C00000"/>
                </a:solidFill>
                <a:latin typeface="Albertus MT Lt" pitchFamily="2" charset="0"/>
              </a:rPr>
              <a:t>结束</a:t>
            </a:r>
            <a:r>
              <a:rPr lang="zh-CN" altLang="en-US" b="1" dirty="0">
                <a:latin typeface="Albertus MT Lt" pitchFamily="2" charset="0"/>
              </a:rPr>
              <a:t>（</a:t>
            </a:r>
            <a:r>
              <a:rPr lang="zh-CN" altLang="en-US" b="1" dirty="0">
                <a:solidFill>
                  <a:srgbClr val="0000CC"/>
                </a:solidFill>
                <a:latin typeface="Albertus MT Lt" pitchFamily="2" charset="0"/>
              </a:rPr>
              <a:t>大的值已经倒序排列到数组尾部，无需重复比较</a:t>
            </a:r>
            <a:r>
              <a:rPr lang="zh-CN" altLang="en-US" b="1" dirty="0">
                <a:latin typeface="Albertus MT Lt" pitchFamily="2" charset="0"/>
              </a:rPr>
              <a:t>），</a:t>
            </a:r>
            <a:r>
              <a:rPr lang="zh-CN" altLang="en-US" b="1" dirty="0">
                <a:solidFill>
                  <a:srgbClr val="C00000"/>
                </a:solidFill>
                <a:latin typeface="Albertus MT Lt" pitchFamily="2" charset="0"/>
              </a:rPr>
              <a:t>顺序</a:t>
            </a:r>
            <a:r>
              <a:rPr lang="zh-CN" altLang="en-US" b="1" dirty="0">
                <a:latin typeface="Albertus MT Lt" pitchFamily="2" charset="0"/>
              </a:rPr>
              <a:t>依次执行如下操作</a:t>
            </a:r>
          </a:p>
          <a:p>
            <a:r>
              <a:rPr lang="zh-CN" altLang="en-US" b="1" dirty="0">
                <a:latin typeface="Albertus MT Lt" pitchFamily="2" charset="0"/>
              </a:rPr>
              <a:t>    </a:t>
            </a:r>
            <a:r>
              <a:rPr lang="en-US" altLang="zh-CN" b="1" dirty="0">
                <a:latin typeface="Albertus MT Lt" pitchFamily="2" charset="0"/>
              </a:rPr>
              <a:t>3.1.1 </a:t>
            </a:r>
            <a:r>
              <a:rPr lang="zh-CN" altLang="en-US" b="1" dirty="0">
                <a:latin typeface="Albertus MT Lt" pitchFamily="2" charset="0"/>
              </a:rPr>
              <a:t>判断</a:t>
            </a:r>
            <a:r>
              <a:rPr lang="en-US" altLang="zh-CN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b="1" dirty="0">
                <a:latin typeface="Albertus MT Lt" pitchFamily="2" charset="0"/>
              </a:rPr>
              <a:t>[</a:t>
            </a:r>
            <a:r>
              <a:rPr lang="en-US" altLang="zh-CN" b="1" dirty="0">
                <a:solidFill>
                  <a:srgbClr val="0000CC"/>
                </a:solidFill>
                <a:latin typeface="Albertus MT Lt" pitchFamily="2" charset="0"/>
              </a:rPr>
              <a:t>j</a:t>
            </a:r>
            <a:r>
              <a:rPr lang="en-US" altLang="zh-CN" b="1" dirty="0">
                <a:latin typeface="Albertus MT Lt" pitchFamily="2" charset="0"/>
              </a:rPr>
              <a:t>]</a:t>
            </a:r>
            <a:r>
              <a:rPr lang="zh-CN" altLang="en-US" b="1" dirty="0">
                <a:latin typeface="Albertus MT Lt" pitchFamily="2" charset="0"/>
              </a:rPr>
              <a:t>是否大于</a:t>
            </a:r>
            <a:r>
              <a:rPr lang="en-US" altLang="zh-CN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b="1" dirty="0">
                <a:latin typeface="Albertus MT Lt" pitchFamily="2" charset="0"/>
              </a:rPr>
              <a:t>[</a:t>
            </a:r>
            <a:r>
              <a:rPr lang="en-US" altLang="zh-CN" b="1" dirty="0">
                <a:solidFill>
                  <a:srgbClr val="0000CC"/>
                </a:solidFill>
                <a:latin typeface="Albertus MT Lt" pitchFamily="2" charset="0"/>
              </a:rPr>
              <a:t>j</a:t>
            </a:r>
            <a:r>
              <a:rPr lang="en-US" altLang="zh-CN" b="1" dirty="0">
                <a:latin typeface="Albertus MT Lt" pitchFamily="2" charset="0"/>
              </a:rPr>
              <a:t> + 1]</a:t>
            </a:r>
          </a:p>
          <a:p>
            <a:r>
              <a:rPr lang="en-US" altLang="zh-CN" b="1" dirty="0">
                <a:latin typeface="Albertus MT Lt" pitchFamily="2" charset="0"/>
              </a:rPr>
              <a:t>      3.1.1.1 </a:t>
            </a:r>
            <a:r>
              <a:rPr lang="zh-CN" altLang="en-US" b="1" dirty="0">
                <a:latin typeface="Albertus MT Lt" pitchFamily="2" charset="0"/>
              </a:rPr>
              <a:t>是的话，将</a:t>
            </a:r>
            <a:r>
              <a:rPr lang="en-US" altLang="zh-CN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b="1" dirty="0">
                <a:latin typeface="Albertus MT Lt" pitchFamily="2" charset="0"/>
              </a:rPr>
              <a:t>[</a:t>
            </a:r>
            <a:r>
              <a:rPr lang="en-US" altLang="zh-CN" b="1" dirty="0">
                <a:solidFill>
                  <a:srgbClr val="0000CC"/>
                </a:solidFill>
                <a:latin typeface="Albertus MT Lt" pitchFamily="2" charset="0"/>
              </a:rPr>
              <a:t>j</a:t>
            </a:r>
            <a:r>
              <a:rPr lang="en-US" altLang="zh-CN" b="1" dirty="0">
                <a:latin typeface="Albertus MT Lt" pitchFamily="2" charset="0"/>
              </a:rPr>
              <a:t>]</a:t>
            </a:r>
            <a:r>
              <a:rPr lang="zh-CN" altLang="en-US" b="1" dirty="0">
                <a:latin typeface="Albertus MT Lt" pitchFamily="2" charset="0"/>
              </a:rPr>
              <a:t>和</a:t>
            </a:r>
            <a:r>
              <a:rPr lang="en-US" altLang="zh-CN" b="1" dirty="0" err="1">
                <a:solidFill>
                  <a:srgbClr val="CC6600"/>
                </a:solidFill>
                <a:latin typeface="Albertus MT Lt" pitchFamily="2" charset="0"/>
              </a:rPr>
              <a:t>nums</a:t>
            </a:r>
            <a:r>
              <a:rPr lang="en-US" altLang="zh-CN" b="1" dirty="0">
                <a:latin typeface="Albertus MT Lt" pitchFamily="2" charset="0"/>
              </a:rPr>
              <a:t>[</a:t>
            </a:r>
            <a:r>
              <a:rPr lang="en-US" altLang="zh-CN" b="1" dirty="0">
                <a:solidFill>
                  <a:srgbClr val="0000CC"/>
                </a:solidFill>
                <a:latin typeface="Albertus MT Lt" pitchFamily="2" charset="0"/>
              </a:rPr>
              <a:t>j</a:t>
            </a:r>
            <a:r>
              <a:rPr lang="en-US" altLang="zh-CN" b="1" dirty="0">
                <a:latin typeface="Albertus MT Lt" pitchFamily="2" charset="0"/>
              </a:rPr>
              <a:t> + 1]</a:t>
            </a:r>
            <a:r>
              <a:rPr lang="zh-CN" altLang="en-US" b="1" dirty="0">
                <a:latin typeface="Albertus MT Lt" pitchFamily="2" charset="0"/>
              </a:rPr>
              <a:t>的值互换（</a:t>
            </a:r>
            <a:r>
              <a:rPr lang="zh-CN" altLang="en-US" b="1" dirty="0">
                <a:solidFill>
                  <a:srgbClr val="0000CC"/>
                </a:solidFill>
                <a:latin typeface="Albertus MT Lt" pitchFamily="2" charset="0"/>
              </a:rPr>
              <a:t>相邻元素间的互换，类似于冒泡</a:t>
            </a:r>
            <a:r>
              <a:rPr lang="zh-CN" altLang="en-US" b="1" dirty="0">
                <a:latin typeface="Albertus MT Lt" pitchFamily="2" charset="0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C2B597-4F15-4E5E-BB8D-6A37EA248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902" y="1228990"/>
            <a:ext cx="6488623" cy="404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21862"/>
      </p:ext>
    </p:extLst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676</TotalTime>
  <Words>5174</Words>
  <Application>Microsoft Office PowerPoint</Application>
  <PresentationFormat>宽屏</PresentationFormat>
  <Paragraphs>360</Paragraphs>
  <Slides>32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Albertus MT Lt</vt:lpstr>
      <vt:lpstr>Arial</vt:lpstr>
      <vt:lpstr>Arial Narrow</vt:lpstr>
      <vt:lpstr>Times New Roman</vt:lpstr>
      <vt:lpstr>Tw Cen MT</vt:lpstr>
      <vt:lpstr>Wingdings</vt:lpstr>
      <vt:lpstr>水滴</vt:lpstr>
      <vt:lpstr>文档</vt:lpstr>
      <vt:lpstr>数据结构和算法 第5讲</vt:lpstr>
      <vt:lpstr>大纲</vt:lpstr>
      <vt:lpstr>常见排序算法</vt:lpstr>
      <vt:lpstr>直接插入排序</vt:lpstr>
      <vt:lpstr>直接插入排序</vt:lpstr>
      <vt:lpstr>简单选择排序</vt:lpstr>
      <vt:lpstr>简单选择排序</vt:lpstr>
      <vt:lpstr>冒泡排序</vt:lpstr>
      <vt:lpstr>冒泡排序</vt:lpstr>
      <vt:lpstr>快速排序</vt:lpstr>
      <vt:lpstr>快速排序</vt:lpstr>
      <vt:lpstr>快速排序</vt:lpstr>
      <vt:lpstr>归并排序</vt:lpstr>
      <vt:lpstr>归并排序</vt:lpstr>
      <vt:lpstr>归并排序</vt:lpstr>
      <vt:lpstr>排序算法对比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真题解析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数据结构和算法</dc:title>
  <dc:creator>侯方园</dc:creator>
  <cp:lastModifiedBy>方园 侯</cp:lastModifiedBy>
  <cp:revision>880</cp:revision>
  <dcterms:created xsi:type="dcterms:W3CDTF">2018-06-21T02:18:15Z</dcterms:created>
  <dcterms:modified xsi:type="dcterms:W3CDTF">2019-11-25T20:03:50Z</dcterms:modified>
</cp:coreProperties>
</file>