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34" r:id="rId5"/>
    <p:sldId id="335" r:id="rId6"/>
    <p:sldId id="331" r:id="rId7"/>
    <p:sldId id="332" r:id="rId8"/>
    <p:sldId id="336" r:id="rId9"/>
    <p:sldId id="337" r:id="rId10"/>
    <p:sldId id="338" r:id="rId11"/>
    <p:sldId id="339" r:id="rId12"/>
    <p:sldId id="346" r:id="rId13"/>
    <p:sldId id="340" r:id="rId14"/>
    <p:sldId id="341" r:id="rId15"/>
    <p:sldId id="345" r:id="rId16"/>
    <p:sldId id="342" r:id="rId17"/>
    <p:sldId id="343" r:id="rId18"/>
    <p:sldId id="344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FFCC00"/>
    <a:srgbClr val="00CCFF"/>
    <a:srgbClr val="FF3399"/>
    <a:srgbClr val="666699"/>
    <a:srgbClr val="99CCFF"/>
    <a:srgbClr val="009900"/>
    <a:srgbClr val="66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6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2018.7.16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571500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883" y="285750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844. Backspace String Compare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BAA4DE-08AB-419E-A88A-5BDA4DEB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19" y="857250"/>
            <a:ext cx="7904762" cy="5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844. Backspace String Compare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解法一：</a:t>
            </a:r>
            <a:r>
              <a:rPr lang="zh-CN" altLang="en-US" b="1">
                <a:solidFill>
                  <a:srgbClr val="0000CC"/>
                </a:solidFill>
              </a:rPr>
              <a:t>栈</a:t>
            </a:r>
            <a:r>
              <a:rPr lang="zh-CN" altLang="en-US" b="1"/>
              <a:t>（时间复杂度</a:t>
            </a:r>
            <a:r>
              <a:rPr lang="en-US" altLang="zh-CN" b="1"/>
              <a:t>O(m + n)</a:t>
            </a:r>
            <a:r>
              <a:rPr lang="zh-CN" altLang="en-US" b="1"/>
              <a:t>，空间复杂度</a:t>
            </a:r>
            <a:r>
              <a:rPr lang="en-US" altLang="zh-CN" b="1"/>
              <a:t>O(m + n)</a:t>
            </a:r>
            <a:r>
              <a:rPr lang="zh-CN" altLang="en-US" b="1"/>
              <a:t>）</a:t>
            </a:r>
          </a:p>
          <a:p>
            <a:r>
              <a:rPr lang="en-US" altLang="zh-CN" b="1"/>
              <a:t>A </a:t>
            </a:r>
            <a:r>
              <a:rPr lang="zh-CN" altLang="en-US" b="1"/>
              <a:t>实现删除字符的函数</a:t>
            </a:r>
            <a:r>
              <a:rPr lang="en-US" altLang="zh-CN" b="1">
                <a:solidFill>
                  <a:srgbClr val="666699"/>
                </a:solidFill>
              </a:rPr>
              <a:t>removeCharacters</a:t>
            </a:r>
            <a:r>
              <a:rPr lang="zh-CN" altLang="en-US" b="1"/>
              <a:t>，输入：</a:t>
            </a:r>
            <a:r>
              <a:rPr lang="en-US" altLang="zh-CN" b="1"/>
              <a:t>inputString</a:t>
            </a:r>
            <a:r>
              <a:rPr lang="zh-CN" altLang="en-US" b="1"/>
              <a:t>，输出：处理后的字符串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</a:t>
            </a:r>
            <a:r>
              <a:rPr lang="zh-CN" altLang="en-US" b="1">
                <a:solidFill>
                  <a:srgbClr val="CC00CC"/>
                </a:solidFill>
              </a:rPr>
              <a:t>字符串为</a:t>
            </a:r>
            <a:r>
              <a:rPr lang="en-US" altLang="zh-CN" b="1">
                <a:solidFill>
                  <a:srgbClr val="CC00CC"/>
                </a:solidFill>
              </a:rPr>
              <a:t>NULL</a:t>
            </a:r>
            <a:r>
              <a:rPr lang="zh-CN" altLang="en-US" b="1">
                <a:solidFill>
                  <a:srgbClr val="CC00CC"/>
                </a:solidFill>
              </a:rPr>
              <a:t>或者空</a:t>
            </a:r>
            <a:r>
              <a:rPr lang="zh-CN" altLang="en-US" b="1"/>
              <a:t>，则</a:t>
            </a:r>
            <a:r>
              <a:rPr lang="zh-CN" altLang="en-US" b="1">
                <a:solidFill>
                  <a:srgbClr val="CC6600"/>
                </a:solidFill>
              </a:rPr>
              <a:t>返回空字符串</a:t>
            </a:r>
            <a:r>
              <a:rPr lang="en-US" altLang="zh-CN" b="1">
                <a:solidFill>
                  <a:srgbClr val="CC6600"/>
                </a:solidFill>
              </a:rPr>
              <a:t>""</a:t>
            </a:r>
          </a:p>
          <a:p>
            <a:r>
              <a:rPr lang="en-US" altLang="zh-CN" b="1"/>
              <a:t>1 </a:t>
            </a:r>
            <a:r>
              <a:rPr lang="zh-CN" altLang="en-US" b="1"/>
              <a:t>将字符串转换为字符数组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</a:p>
          <a:p>
            <a:r>
              <a:rPr lang="en-US" altLang="zh-CN" b="1"/>
              <a:t>2 </a:t>
            </a:r>
            <a:r>
              <a:rPr lang="zh-CN" altLang="en-US" b="1"/>
              <a:t>创建栈</a:t>
            </a:r>
            <a:r>
              <a:rPr lang="en-US" altLang="zh-CN" b="1">
                <a:solidFill>
                  <a:srgbClr val="009900"/>
                </a:solidFill>
              </a:rPr>
              <a:t>charStack</a:t>
            </a:r>
            <a:r>
              <a:rPr lang="zh-CN" altLang="en-US" b="1"/>
              <a:t>，初始化游标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zh-CN" altLang="en-US" b="1"/>
              <a:t>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是否为</a:t>
            </a:r>
            <a:r>
              <a:rPr lang="en-US" altLang="zh-CN" b="1"/>
              <a:t>'#'</a:t>
            </a:r>
          </a:p>
          <a:p>
            <a:r>
              <a:rPr lang="en-US" altLang="zh-CN" b="1"/>
              <a:t>    3.1.1 </a:t>
            </a:r>
            <a:r>
              <a:rPr lang="zh-CN" altLang="en-US" b="1"/>
              <a:t>是的话，判断</a:t>
            </a:r>
            <a:r>
              <a:rPr lang="en-US" altLang="zh-CN" b="1">
                <a:solidFill>
                  <a:srgbClr val="009900"/>
                </a:solidFill>
              </a:rPr>
              <a:t>charStack</a:t>
            </a:r>
            <a:r>
              <a:rPr lang="zh-CN" altLang="en-US" b="1"/>
              <a:t>是否为空</a:t>
            </a:r>
          </a:p>
          <a:p>
            <a:r>
              <a:rPr lang="zh-CN" altLang="en-US" b="1"/>
              <a:t>      </a:t>
            </a:r>
            <a:r>
              <a:rPr lang="en-US" altLang="zh-CN" b="1"/>
              <a:t>3.1.1.1 </a:t>
            </a:r>
            <a:r>
              <a:rPr lang="zh-CN" altLang="en-US" b="1"/>
              <a:t>是的话，不执行任何操作</a:t>
            </a:r>
          </a:p>
          <a:p>
            <a:r>
              <a:rPr lang="zh-CN" altLang="en-US" b="1"/>
              <a:t>      </a:t>
            </a:r>
            <a:r>
              <a:rPr lang="en-US" altLang="zh-CN" b="1"/>
              <a:t>3.1.1.2 </a:t>
            </a:r>
            <a:r>
              <a:rPr lang="zh-CN" altLang="en-US" b="1"/>
              <a:t>否的话，栈顶元素出栈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3.1.2 </a:t>
            </a:r>
            <a:r>
              <a:rPr lang="zh-CN" altLang="en-US" b="1"/>
              <a:t>否的话，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入栈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>
                <a:solidFill>
                  <a:srgbClr val="CC6600"/>
                </a:solidFill>
              </a:rPr>
              <a:t>将栈中元素转换成字符串后返回</a:t>
            </a:r>
            <a:r>
              <a:rPr lang="zh-CN" altLang="en-US" b="1"/>
              <a:t>（遍历栈存入字符串，或者元素挨个出栈存入字符串）</a:t>
            </a:r>
          </a:p>
          <a:p>
            <a:endParaRPr lang="zh-CN" altLang="en-US" b="1"/>
          </a:p>
          <a:p>
            <a:r>
              <a:rPr lang="en-US" altLang="zh-CN" b="1"/>
              <a:t>B </a:t>
            </a:r>
            <a:r>
              <a:rPr lang="zh-CN" altLang="en-US" b="1"/>
              <a:t>实现</a:t>
            </a:r>
            <a:r>
              <a:rPr lang="en-US" altLang="zh-CN" b="1"/>
              <a:t>backspaceCompare</a:t>
            </a:r>
            <a:r>
              <a:rPr lang="zh-CN" altLang="en-US" b="1"/>
              <a:t>，输入：字符串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en-US" b="1"/>
              <a:t>和字符串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en-US" b="1"/>
              <a:t>，输出：布尔型变量（或整型：</a:t>
            </a:r>
            <a:r>
              <a:rPr lang="en-US" altLang="zh-CN" b="1"/>
              <a:t>0</a:t>
            </a:r>
            <a:r>
              <a:rPr lang="zh-CN" altLang="en-US" b="1"/>
              <a:t>、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</a:p>
          <a:p>
            <a:r>
              <a:rPr lang="en-US" altLang="zh-CN" b="1"/>
              <a:t>1 </a:t>
            </a:r>
            <a:r>
              <a:rPr lang="zh-CN" altLang="en-US" b="1"/>
              <a:t>调用</a:t>
            </a:r>
            <a:r>
              <a:rPr lang="en-US" altLang="zh-CN" b="1">
                <a:solidFill>
                  <a:srgbClr val="666699"/>
                </a:solidFill>
              </a:rPr>
              <a:t>removeCharacters</a:t>
            </a:r>
            <a:r>
              <a:rPr lang="zh-CN" altLang="en-US" b="1"/>
              <a:t>，处理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</a:p>
          <a:p>
            <a:r>
              <a:rPr lang="en-US" altLang="zh-CN" b="1"/>
              <a:t>2 </a:t>
            </a:r>
            <a:r>
              <a:rPr lang="zh-CN" altLang="en-US" b="1"/>
              <a:t>调用</a:t>
            </a:r>
            <a:r>
              <a:rPr lang="en-US" altLang="zh-CN" b="1">
                <a:solidFill>
                  <a:srgbClr val="666699"/>
                </a:solidFill>
              </a:rPr>
              <a:t>removeCharacters</a:t>
            </a:r>
            <a:r>
              <a:rPr lang="zh-CN" altLang="en-US" b="1"/>
              <a:t>，处理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</a:p>
          <a:p>
            <a:r>
              <a:rPr lang="en-US" altLang="zh-CN" b="1"/>
              <a:t>3 </a:t>
            </a:r>
            <a:r>
              <a:rPr lang="zh-CN" altLang="en-US" b="1"/>
              <a:t>判断处理后的两个字符串是否相等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CC6600"/>
                </a:solidFill>
              </a:rPr>
              <a:t>true</a:t>
            </a:r>
          </a:p>
          <a:p>
            <a:r>
              <a:rPr lang="en-US" altLang="zh-CN" b="1"/>
              <a:t>  3.2 </a:t>
            </a:r>
            <a:r>
              <a:rPr lang="zh-CN" altLang="en-US" b="1"/>
              <a:t>否的话，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CC6600"/>
                </a:solidFill>
              </a:rPr>
              <a:t>false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1CDE3-70F5-49E4-8836-672F0A64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7" y="932562"/>
            <a:ext cx="5903593" cy="49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844. Backspace String Compare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74295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>
                <a:latin typeface="Century" panose="02040604050505020304" pitchFamily="18" charset="0"/>
              </a:rPr>
              <a:t>解法二：</a:t>
            </a:r>
            <a:r>
              <a:rPr lang="zh-CN" altLang="zh-CN" sz="1600" b="1">
                <a:solidFill>
                  <a:srgbClr val="0000CC"/>
                </a:solidFill>
                <a:latin typeface="Century" panose="02040604050505020304" pitchFamily="18" charset="0"/>
              </a:rPr>
              <a:t>倒序扫描</a:t>
            </a:r>
            <a:r>
              <a:rPr lang="zh-CN" altLang="zh-CN" sz="1600" b="1">
                <a:latin typeface="Century" panose="02040604050505020304" pitchFamily="18" charset="0"/>
              </a:rPr>
              <a:t>（时间复杂度</a:t>
            </a:r>
            <a:r>
              <a:rPr lang="en-US" altLang="zh-CN" sz="1600" b="1">
                <a:latin typeface="Century" panose="02040604050505020304" pitchFamily="18" charset="0"/>
              </a:rPr>
              <a:t>O(m + n)</a:t>
            </a:r>
            <a:r>
              <a:rPr lang="zh-CN" altLang="zh-CN" sz="1600" b="1">
                <a:latin typeface="Century" panose="02040604050505020304" pitchFamily="18" charset="0"/>
              </a:rPr>
              <a:t>，空间复杂度</a:t>
            </a:r>
            <a:r>
              <a:rPr lang="en-US" altLang="zh-CN" sz="1600" b="1">
                <a:latin typeface="Century" panose="02040604050505020304" pitchFamily="18" charset="0"/>
              </a:rPr>
              <a:t>O(1)</a:t>
            </a:r>
            <a:r>
              <a:rPr lang="zh-CN" altLang="zh-CN" sz="1600" b="1">
                <a:latin typeface="Century" panose="02040604050505020304" pitchFamily="18" charset="0"/>
              </a:rPr>
              <a:t>）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0 </a:t>
            </a:r>
            <a:r>
              <a:rPr lang="zh-CN" altLang="zh-CN" sz="1600" b="1">
                <a:latin typeface="Century" panose="02040604050505020304" pitchFamily="18" charset="0"/>
              </a:rPr>
              <a:t>如果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和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均为空，或者均为</a:t>
            </a:r>
            <a:r>
              <a:rPr lang="en-US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NULL</a:t>
            </a:r>
            <a:r>
              <a:rPr lang="zh-CN" altLang="zh-CN" sz="1600" b="1">
                <a:latin typeface="Century" panose="02040604050505020304" pitchFamily="18" charset="0"/>
              </a:rPr>
              <a:t>，则</a:t>
            </a:r>
            <a:r>
              <a:rPr lang="zh-CN" altLang="zh-CN" sz="1600" b="1">
                <a:solidFill>
                  <a:srgbClr val="CC99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>
                <a:solidFill>
                  <a:srgbClr val="CC9900"/>
                </a:solidFill>
                <a:latin typeface="Century" panose="02040604050505020304" pitchFamily="18" charset="0"/>
              </a:rPr>
              <a:t>true</a:t>
            </a:r>
            <a:r>
              <a:rPr lang="zh-CN" altLang="zh-CN" sz="1600" b="1">
                <a:latin typeface="Century" panose="02040604050505020304" pitchFamily="18" charset="0"/>
              </a:rPr>
              <a:t>；</a:t>
            </a:r>
            <a:r>
              <a:rPr lang="zh-CN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两者仅之一为</a:t>
            </a:r>
            <a:r>
              <a:rPr lang="en-US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NULL</a:t>
            </a:r>
            <a:r>
              <a:rPr lang="zh-CN" altLang="zh-CN" sz="1600" b="1">
                <a:solidFill>
                  <a:srgbClr val="666699"/>
                </a:solidFill>
                <a:latin typeface="Century" panose="02040604050505020304" pitchFamily="18" charset="0"/>
              </a:rPr>
              <a:t>或空</a:t>
            </a:r>
            <a:r>
              <a:rPr lang="zh-CN" altLang="zh-CN" sz="1600" b="1">
                <a:latin typeface="Century" panose="02040604050505020304" pitchFamily="18" charset="0"/>
              </a:rPr>
              <a:t>，则</a:t>
            </a:r>
            <a:r>
              <a:rPr lang="zh-CN" altLang="zh-CN" sz="1600" b="1">
                <a:solidFill>
                  <a:srgbClr val="CC99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>
                <a:solidFill>
                  <a:srgbClr val="CC9900"/>
                </a:solidFill>
                <a:latin typeface="Century" panose="02040604050505020304" pitchFamily="18" charset="0"/>
              </a:rPr>
              <a:t>false</a:t>
            </a:r>
            <a:endParaRPr lang="zh-CN" altLang="zh-CN" sz="1600" b="1">
              <a:solidFill>
                <a:srgbClr val="CC99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1 </a:t>
            </a:r>
            <a:r>
              <a:rPr lang="zh-CN" altLang="zh-CN" sz="1600" b="1">
                <a:latin typeface="Century" panose="02040604050505020304" pitchFamily="18" charset="0"/>
              </a:rPr>
              <a:t>初始化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zh-CN" sz="1600" b="1">
                <a:latin typeface="Century" panose="02040604050505020304" pitchFamily="18" charset="0"/>
              </a:rPr>
              <a:t>的游标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zh-CN" sz="1600" b="1">
                <a:latin typeface="Century" panose="02040604050505020304" pitchFamily="18" charset="0"/>
              </a:rPr>
              <a:t>为结尾字符下标，初始化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zh-CN" sz="1600" b="1">
                <a:latin typeface="Century" panose="02040604050505020304" pitchFamily="18" charset="0"/>
              </a:rPr>
              <a:t>的游标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zh-CN" sz="1600" b="1">
                <a:latin typeface="Century" panose="02040604050505020304" pitchFamily="18" charset="0"/>
              </a:rPr>
              <a:t>为结尾字符下标，初始化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zh-CN" sz="1600" b="1">
                <a:latin typeface="Century" panose="02040604050505020304" pitchFamily="18" charset="0"/>
              </a:rPr>
              <a:t>需要跳过的元素个数</a:t>
            </a:r>
            <a:r>
              <a:rPr lang="en-US" altLang="zh-CN" sz="1600" b="1">
                <a:solidFill>
                  <a:srgbClr val="CC00CC"/>
                </a:solidFill>
                <a:latin typeface="Century" panose="02040604050505020304" pitchFamily="18" charset="0"/>
              </a:rPr>
              <a:t>skipS</a:t>
            </a:r>
            <a:r>
              <a:rPr lang="zh-CN" altLang="zh-CN" sz="1600" b="1">
                <a:latin typeface="Century" panose="02040604050505020304" pitchFamily="18" charset="0"/>
              </a:rPr>
              <a:t>为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，初始化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zh-CN" sz="1600" b="1">
                <a:latin typeface="Century" panose="02040604050505020304" pitchFamily="18" charset="0"/>
              </a:rPr>
              <a:t>需要跳过的元素个数</a:t>
            </a:r>
            <a:r>
              <a:rPr lang="en-US" altLang="zh-CN" sz="1600" b="1">
                <a:solidFill>
                  <a:srgbClr val="FF3399"/>
                </a:solidFill>
                <a:latin typeface="Century" panose="02040604050505020304" pitchFamily="18" charset="0"/>
              </a:rPr>
              <a:t>skipT</a:t>
            </a:r>
            <a:r>
              <a:rPr lang="zh-CN" altLang="zh-CN" sz="1600" b="1">
                <a:latin typeface="Century" panose="02040604050505020304" pitchFamily="18" charset="0"/>
              </a:rPr>
              <a:t>为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2 </a:t>
            </a:r>
            <a:r>
              <a:rPr lang="zh-CN" altLang="zh-CN" sz="1600" b="1">
                <a:latin typeface="Century" panose="02040604050505020304" pitchFamily="18" charset="0"/>
              </a:rPr>
              <a:t>当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或者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时，循环执行如下操作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2.1 </a:t>
            </a:r>
            <a:r>
              <a:rPr lang="zh-CN" altLang="zh-CN" sz="1600" b="1">
                <a:latin typeface="Century" panose="02040604050505020304" pitchFamily="18" charset="0"/>
              </a:rPr>
              <a:t>倒序遍历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zh-CN" sz="1600" b="1">
                <a:latin typeface="Century" panose="02040604050505020304" pitchFamily="18" charset="0"/>
              </a:rPr>
              <a:t>中字符，判断位置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zh-CN" sz="1600" b="1">
                <a:latin typeface="Century" panose="02040604050505020304" pitchFamily="18" charset="0"/>
              </a:rPr>
              <a:t>的字符是否等于</a:t>
            </a:r>
            <a:r>
              <a:rPr lang="en-US" altLang="zh-CN" sz="1600" b="1">
                <a:latin typeface="Century" panose="02040604050505020304" pitchFamily="18" charset="0"/>
              </a:rPr>
              <a:t>'#'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2.1.1 </a:t>
            </a:r>
            <a:r>
              <a:rPr lang="zh-CN" altLang="zh-CN" sz="1600" b="1">
                <a:latin typeface="Century" panose="02040604050505020304" pitchFamily="18" charset="0"/>
              </a:rPr>
              <a:t>是的话，</a:t>
            </a:r>
            <a:r>
              <a:rPr lang="en-US" altLang="zh-CN" sz="1600" b="1">
                <a:solidFill>
                  <a:srgbClr val="CC00CC"/>
                </a:solidFill>
                <a:latin typeface="Century" panose="02040604050505020304" pitchFamily="18" charset="0"/>
              </a:rPr>
              <a:t>skipS</a:t>
            </a:r>
            <a:r>
              <a:rPr lang="en-US" altLang="zh-CN" sz="1600" b="1">
                <a:latin typeface="Century" panose="02040604050505020304" pitchFamily="18" charset="0"/>
              </a:rPr>
              <a:t>++</a:t>
            </a:r>
            <a:r>
              <a:rPr lang="zh-CN" altLang="zh-CN" sz="1600" b="1">
                <a:latin typeface="Century" panose="02040604050505020304" pitchFamily="18" charset="0"/>
              </a:rPr>
              <a:t>，</a:t>
            </a:r>
            <a:r>
              <a:rPr lang="en-US" altLang="zh-CN" sz="1600" b="1">
                <a:solidFill>
                  <a:srgbClr val="FF00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2.1.2 </a:t>
            </a:r>
            <a:r>
              <a:rPr lang="zh-CN" altLang="zh-CN" sz="1600" b="1">
                <a:latin typeface="Century" panose="02040604050505020304" pitchFamily="18" charset="0"/>
              </a:rPr>
              <a:t>否的话，判断</a:t>
            </a:r>
            <a:r>
              <a:rPr lang="en-US" altLang="zh-CN" sz="1600" b="1">
                <a:solidFill>
                  <a:srgbClr val="CC00CC"/>
                </a:solidFill>
                <a:latin typeface="Century" panose="02040604050505020304" pitchFamily="18" charset="0"/>
              </a:rPr>
              <a:t>skipS</a:t>
            </a:r>
            <a:r>
              <a:rPr lang="zh-CN" altLang="zh-CN" sz="1600" b="1">
                <a:latin typeface="Century" panose="02040604050505020304" pitchFamily="18" charset="0"/>
              </a:rPr>
              <a:t>是否大于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  2.1.2.1 </a:t>
            </a:r>
            <a:r>
              <a:rPr lang="zh-CN" altLang="zh-CN" sz="1600" b="1">
                <a:latin typeface="Century" panose="02040604050505020304" pitchFamily="18" charset="0"/>
              </a:rPr>
              <a:t>是的话，</a:t>
            </a:r>
            <a:r>
              <a:rPr lang="en-US" altLang="zh-CN" sz="1600" b="1">
                <a:solidFill>
                  <a:srgbClr val="CC00CC"/>
                </a:solidFill>
                <a:latin typeface="Century" panose="02040604050505020304" pitchFamily="18" charset="0"/>
              </a:rPr>
              <a:t>skipS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r>
              <a:rPr lang="zh-CN" altLang="zh-CN" sz="1600" b="1">
                <a:latin typeface="Century" panose="02040604050505020304" pitchFamily="18" charset="0"/>
              </a:rPr>
              <a:t>，</a:t>
            </a:r>
            <a:r>
              <a:rPr lang="en-US" altLang="zh-CN" sz="1600" b="1">
                <a:solidFill>
                  <a:srgbClr val="FF00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  2.1.2.2 </a:t>
            </a:r>
            <a:r>
              <a:rPr lang="zh-CN" altLang="zh-CN" sz="1600" b="1">
                <a:latin typeface="Century" panose="02040604050505020304" pitchFamily="18" charset="0"/>
              </a:rPr>
              <a:t>否的话，找到当前留在处理后的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zh-CN" altLang="zh-CN" sz="1600" b="1">
                <a:latin typeface="Century" panose="02040604050505020304" pitchFamily="18" charset="0"/>
              </a:rPr>
              <a:t>中的字符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en-US" altLang="zh-CN" sz="1600" b="1">
                <a:latin typeface="Century" panose="02040604050505020304" pitchFamily="18" charset="0"/>
              </a:rPr>
              <a:t>.charAt(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>
                <a:latin typeface="Century" panose="02040604050505020304" pitchFamily="18" charset="0"/>
              </a:rPr>
              <a:t>)</a:t>
            </a:r>
            <a:r>
              <a:rPr lang="zh-CN" altLang="zh-CN" sz="1600" b="1">
                <a:latin typeface="Century" panose="02040604050505020304" pitchFamily="18" charset="0"/>
              </a:rPr>
              <a:t>，跳出循环体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2.2 </a:t>
            </a:r>
            <a:r>
              <a:rPr lang="zh-CN" altLang="zh-CN" sz="1600" b="1">
                <a:latin typeface="Century" panose="02040604050505020304" pitchFamily="18" charset="0"/>
              </a:rPr>
              <a:t>倒序遍历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zh-CN" sz="1600" b="1">
                <a:latin typeface="Century" panose="02040604050505020304" pitchFamily="18" charset="0"/>
              </a:rPr>
              <a:t>中字符，判断位置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zh-CN" sz="1600" b="1">
                <a:latin typeface="Century" panose="02040604050505020304" pitchFamily="18" charset="0"/>
              </a:rPr>
              <a:t>的字符是否等于</a:t>
            </a:r>
            <a:r>
              <a:rPr lang="en-US" altLang="zh-CN" sz="1600" b="1">
                <a:latin typeface="Century" panose="02040604050505020304" pitchFamily="18" charset="0"/>
              </a:rPr>
              <a:t>'#'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2.2.1 </a:t>
            </a:r>
            <a:r>
              <a:rPr lang="zh-CN" altLang="zh-CN" sz="1600" b="1">
                <a:latin typeface="Century" panose="02040604050505020304" pitchFamily="18" charset="0"/>
              </a:rPr>
              <a:t>是的话，</a:t>
            </a:r>
            <a:r>
              <a:rPr lang="en-US" altLang="zh-CN" sz="1600" b="1">
                <a:solidFill>
                  <a:srgbClr val="FF3399"/>
                </a:solidFill>
                <a:latin typeface="Century" panose="02040604050505020304" pitchFamily="18" charset="0"/>
              </a:rPr>
              <a:t>skipT</a:t>
            </a:r>
            <a:r>
              <a:rPr lang="en-US" altLang="zh-CN" sz="1600" b="1">
                <a:latin typeface="Century" panose="02040604050505020304" pitchFamily="18" charset="0"/>
              </a:rPr>
              <a:t>++</a:t>
            </a:r>
            <a:r>
              <a:rPr lang="zh-CN" altLang="zh-CN" sz="1600" b="1">
                <a:latin typeface="Century" panose="02040604050505020304" pitchFamily="18" charset="0"/>
              </a:rPr>
              <a:t>，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2.2.2 </a:t>
            </a:r>
            <a:r>
              <a:rPr lang="zh-CN" altLang="zh-CN" sz="1600" b="1">
                <a:latin typeface="Century" panose="02040604050505020304" pitchFamily="18" charset="0"/>
              </a:rPr>
              <a:t>否的话，判断</a:t>
            </a:r>
            <a:r>
              <a:rPr lang="en-US" altLang="zh-CN" sz="1600" b="1">
                <a:solidFill>
                  <a:srgbClr val="FF3399"/>
                </a:solidFill>
                <a:latin typeface="Century" panose="02040604050505020304" pitchFamily="18" charset="0"/>
              </a:rPr>
              <a:t>skipT</a:t>
            </a:r>
            <a:r>
              <a:rPr lang="zh-CN" altLang="zh-CN" sz="1600" b="1">
                <a:latin typeface="Century" panose="02040604050505020304" pitchFamily="18" charset="0"/>
              </a:rPr>
              <a:t>是否大于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  2.2.2.1 </a:t>
            </a:r>
            <a:r>
              <a:rPr lang="zh-CN" altLang="zh-CN" sz="1600" b="1">
                <a:latin typeface="Century" panose="02040604050505020304" pitchFamily="18" charset="0"/>
              </a:rPr>
              <a:t>是的话，</a:t>
            </a:r>
            <a:r>
              <a:rPr lang="en-US" altLang="zh-CN" sz="1600" b="1">
                <a:solidFill>
                  <a:srgbClr val="FF3399"/>
                </a:solidFill>
                <a:latin typeface="Century" panose="02040604050505020304" pitchFamily="18" charset="0"/>
              </a:rPr>
              <a:t>skipT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r>
              <a:rPr lang="zh-CN" altLang="zh-CN" sz="1600" b="1">
                <a:latin typeface="Century" panose="02040604050505020304" pitchFamily="18" charset="0"/>
              </a:rPr>
              <a:t>，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  2.2.2.2 </a:t>
            </a:r>
            <a:r>
              <a:rPr lang="zh-CN" altLang="zh-CN" sz="1600" b="1">
                <a:latin typeface="Century" panose="02040604050505020304" pitchFamily="18" charset="0"/>
              </a:rPr>
              <a:t>否的话，找到当前留在处理后的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zh-CN" altLang="zh-CN" sz="1600" b="1">
                <a:latin typeface="Century" panose="02040604050505020304" pitchFamily="18" charset="0"/>
              </a:rPr>
              <a:t>中的字符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en-US" altLang="zh-CN" sz="1600" b="1">
                <a:latin typeface="Century" panose="02040604050505020304" pitchFamily="18" charset="0"/>
              </a:rPr>
              <a:t>.charAt(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>
                <a:latin typeface="Century" panose="02040604050505020304" pitchFamily="18" charset="0"/>
              </a:rPr>
              <a:t>)</a:t>
            </a:r>
            <a:r>
              <a:rPr lang="zh-CN" altLang="zh-CN" sz="1600" b="1">
                <a:latin typeface="Century" panose="02040604050505020304" pitchFamily="18" charset="0"/>
              </a:rPr>
              <a:t>，跳出循环体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2.3 </a:t>
            </a:r>
            <a:r>
              <a:rPr lang="zh-CN" altLang="zh-CN" sz="1600" b="1">
                <a:latin typeface="Century" panose="02040604050505020304" pitchFamily="18" charset="0"/>
              </a:rPr>
              <a:t>判断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、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和</a:t>
            </a:r>
            <a:r>
              <a:rPr lang="en-US" altLang="zh-CN" sz="1600" b="1">
                <a:solidFill>
                  <a:srgbClr val="009900"/>
                </a:solidFill>
                <a:latin typeface="Century" panose="02040604050505020304" pitchFamily="18" charset="0"/>
              </a:rPr>
              <a:t>S</a:t>
            </a:r>
            <a:r>
              <a:rPr lang="en-US" altLang="zh-CN" sz="1600" b="1">
                <a:latin typeface="Century" panose="02040604050505020304" pitchFamily="18" charset="0"/>
              </a:rPr>
              <a:t>.charAt(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>
                <a:latin typeface="Century" panose="02040604050505020304" pitchFamily="18" charset="0"/>
              </a:rPr>
              <a:t>)</a:t>
            </a:r>
            <a:r>
              <a:rPr lang="zh-CN" altLang="zh-CN" sz="1600" b="1">
                <a:latin typeface="Century" panose="02040604050505020304" pitchFamily="18" charset="0"/>
              </a:rPr>
              <a:t>不等于</a:t>
            </a:r>
            <a:r>
              <a:rPr lang="en-US" altLang="zh-CN" sz="1600" b="1">
                <a:solidFill>
                  <a:srgbClr val="00CCFF"/>
                </a:solidFill>
                <a:latin typeface="Century" panose="02040604050505020304" pitchFamily="18" charset="0"/>
              </a:rPr>
              <a:t>T</a:t>
            </a:r>
            <a:r>
              <a:rPr lang="en-US" altLang="zh-CN" sz="1600" b="1">
                <a:latin typeface="Century" panose="02040604050505020304" pitchFamily="18" charset="0"/>
              </a:rPr>
              <a:t>.charAt(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>
                <a:latin typeface="Century" panose="02040604050505020304" pitchFamily="18" charset="0"/>
              </a:rPr>
              <a:t>)</a:t>
            </a:r>
            <a:r>
              <a:rPr lang="zh-CN" altLang="zh-CN" sz="1600" b="1">
                <a:latin typeface="Century" panose="02040604050505020304" pitchFamily="18" charset="0"/>
              </a:rPr>
              <a:t>是否同时成立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  2.3.1 </a:t>
            </a:r>
            <a:r>
              <a:rPr lang="zh-CN" altLang="zh-CN" sz="1600" b="1">
                <a:latin typeface="Century" panose="02040604050505020304" pitchFamily="18" charset="0"/>
              </a:rPr>
              <a:t>是的话，</a:t>
            </a:r>
            <a:r>
              <a:rPr lang="zh-CN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false</a:t>
            </a:r>
            <a:endParaRPr lang="zh-CN" altLang="zh-CN" sz="1600" b="1">
              <a:solidFill>
                <a:srgbClr val="CC66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2.3.2 </a:t>
            </a:r>
            <a:r>
              <a:rPr lang="zh-CN" altLang="zh-CN" sz="1600" b="1">
                <a:latin typeface="Century" panose="02040604050505020304" pitchFamily="18" charset="0"/>
              </a:rPr>
              <a:t>否的话，执行下一步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2.4 </a:t>
            </a:r>
            <a:r>
              <a:rPr lang="zh-CN" altLang="zh-CN" sz="1600" b="1">
                <a:latin typeface="Century" panose="02040604050505020304" pitchFamily="18" charset="0"/>
              </a:rPr>
              <a:t>判断</a:t>
            </a:r>
            <a:r>
              <a:rPr lang="en-US" altLang="zh-CN" sz="1600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与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zh-CN" sz="1600" b="1">
                <a:latin typeface="Century" panose="02040604050505020304" pitchFamily="18" charset="0"/>
              </a:rPr>
              <a:t>大于等于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r>
              <a:rPr lang="zh-CN" altLang="zh-CN" sz="1600" b="1">
                <a:latin typeface="Century" panose="02040604050505020304" pitchFamily="18" charset="0"/>
              </a:rPr>
              <a:t>，是否只有一个成立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  2.4.1 </a:t>
            </a:r>
            <a:r>
              <a:rPr lang="zh-CN" altLang="zh-CN" sz="1600" b="1">
                <a:latin typeface="Century" panose="02040604050505020304" pitchFamily="18" charset="0"/>
              </a:rPr>
              <a:t>是的话，说明处理后的字符串长度不相等，</a:t>
            </a:r>
            <a:r>
              <a:rPr lang="zh-CN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false</a:t>
            </a:r>
            <a:endParaRPr lang="zh-CN" altLang="zh-CN" sz="1600" b="1">
              <a:solidFill>
                <a:srgbClr val="CC66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    2.4.2 </a:t>
            </a:r>
            <a:r>
              <a:rPr lang="zh-CN" altLang="zh-CN" sz="1600" b="1">
                <a:latin typeface="Century" panose="02040604050505020304" pitchFamily="18" charset="0"/>
              </a:rPr>
              <a:t>否的话，执行下一步</a:t>
            </a:r>
          </a:p>
          <a:p>
            <a:r>
              <a:rPr lang="en-US" altLang="zh-CN" sz="1600" b="1">
                <a:latin typeface="Century" panose="02040604050505020304" pitchFamily="18" charset="0"/>
              </a:rPr>
              <a:t>  2.5 </a:t>
            </a:r>
            <a:r>
              <a:rPr lang="en-US" altLang="zh-CN" sz="1600" b="1">
                <a:solidFill>
                  <a:srgbClr val="FF00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r>
              <a:rPr lang="zh-CN" altLang="zh-CN" sz="1600" b="1">
                <a:latin typeface="Century" panose="02040604050505020304" pitchFamily="18" charset="0"/>
              </a:rPr>
              <a:t>，</a:t>
            </a:r>
            <a:r>
              <a:rPr lang="en-US" altLang="zh-CN" sz="1600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>
                <a:latin typeface="Century" panose="02040604050505020304" pitchFamily="18" charset="0"/>
              </a:rPr>
              <a:t>--</a:t>
            </a:r>
            <a:endParaRPr lang="zh-CN" altLang="zh-CN" sz="1600" b="1">
              <a:latin typeface="Century" panose="02040604050505020304" pitchFamily="18" charset="0"/>
            </a:endParaRPr>
          </a:p>
          <a:p>
            <a:r>
              <a:rPr lang="en-US" altLang="zh-CN" sz="1600" b="1">
                <a:latin typeface="Century" panose="02040604050505020304" pitchFamily="18" charset="0"/>
              </a:rPr>
              <a:t>3 </a:t>
            </a:r>
            <a:r>
              <a:rPr lang="zh-CN" altLang="zh-CN" sz="1600" b="1">
                <a:latin typeface="Century" panose="02040604050505020304" pitchFamily="18" charset="0"/>
              </a:rPr>
              <a:t>结束循环后，没有触发返回</a:t>
            </a:r>
            <a:r>
              <a:rPr lang="en-US" altLang="zh-CN" sz="1600" b="1">
                <a:latin typeface="Century" panose="02040604050505020304" pitchFamily="18" charset="0"/>
              </a:rPr>
              <a:t>false</a:t>
            </a:r>
            <a:r>
              <a:rPr lang="zh-CN" altLang="zh-CN" sz="1600" b="1">
                <a:latin typeface="Century" panose="02040604050505020304" pitchFamily="18" charset="0"/>
              </a:rPr>
              <a:t>的条件，则说明两个字符串处理后相等，</a:t>
            </a:r>
            <a:r>
              <a:rPr lang="zh-CN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>
                <a:solidFill>
                  <a:srgbClr val="CC6600"/>
                </a:solidFill>
                <a:latin typeface="Century" panose="02040604050505020304" pitchFamily="18" charset="0"/>
              </a:rPr>
              <a:t>true</a:t>
            </a:r>
            <a:endParaRPr lang="zh-CN" altLang="zh-CN" sz="1600" b="1">
              <a:solidFill>
                <a:srgbClr val="CC6600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A81B82-23FD-40E3-83D0-07090BAA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86" y="0"/>
            <a:ext cx="4644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4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503. Next Greater Element II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D4AA58-4D4E-47C6-8793-CCFD2660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8" y="1855648"/>
            <a:ext cx="11240904" cy="3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503. Next Greater Element II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Century" panose="02040604050505020304" pitchFamily="18" charset="0"/>
              </a:rPr>
              <a:t>解法一：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两层循环</a:t>
            </a:r>
            <a:r>
              <a:rPr lang="zh-CN" altLang="en-US" b="1">
                <a:latin typeface="Century" panose="02040604050505020304" pitchFamily="18" charset="0"/>
              </a:rPr>
              <a:t>（时间复杂度</a:t>
            </a:r>
            <a:r>
              <a:rPr lang="en-US" altLang="zh-CN" b="1">
                <a:latin typeface="Century" panose="02040604050505020304" pitchFamily="18" charset="0"/>
              </a:rPr>
              <a:t>O(n^2)</a:t>
            </a:r>
            <a:r>
              <a:rPr lang="zh-CN" altLang="en-US" b="1">
                <a:latin typeface="Century" panose="02040604050505020304" pitchFamily="18" charset="0"/>
              </a:rPr>
              <a:t>，空间复杂度</a:t>
            </a:r>
            <a:r>
              <a:rPr lang="en-US" altLang="zh-CN" b="1">
                <a:latin typeface="Century" panose="02040604050505020304" pitchFamily="18" charset="0"/>
              </a:rPr>
              <a:t>O(n)</a:t>
            </a:r>
            <a:r>
              <a:rPr lang="zh-CN" altLang="en-US" b="1">
                <a:latin typeface="Century" panose="02040604050505020304" pitchFamily="18" charset="0"/>
              </a:rPr>
              <a:t>）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0 </a:t>
            </a:r>
            <a:r>
              <a:rPr lang="zh-CN" altLang="en-US" b="1">
                <a:latin typeface="Century" panose="02040604050505020304" pitchFamily="18" charset="0"/>
              </a:rPr>
              <a:t>如果</a:t>
            </a:r>
            <a:r>
              <a:rPr lang="zh-CN" altLang="en-US" b="1">
                <a:solidFill>
                  <a:srgbClr val="666699"/>
                </a:solidFill>
                <a:latin typeface="Century" panose="02040604050505020304" pitchFamily="18" charset="0"/>
              </a:rPr>
              <a:t>数组为</a:t>
            </a:r>
            <a:r>
              <a:rPr lang="en-US" altLang="zh-CN" b="1">
                <a:solidFill>
                  <a:srgbClr val="666699"/>
                </a:solidFill>
                <a:latin typeface="Century" panose="02040604050505020304" pitchFamily="18" charset="0"/>
              </a:rPr>
              <a:t>NULL</a:t>
            </a:r>
            <a:r>
              <a:rPr lang="zh-CN" altLang="en-US" b="1">
                <a:solidFill>
                  <a:srgbClr val="666699"/>
                </a:solidFill>
                <a:latin typeface="Century" panose="02040604050505020304" pitchFamily="18" charset="0"/>
              </a:rPr>
              <a:t>或者空</a:t>
            </a:r>
            <a:r>
              <a:rPr lang="zh-CN" altLang="en-US" b="1">
                <a:latin typeface="Century" panose="02040604050505020304" pitchFamily="18" charset="0"/>
              </a:rPr>
              <a:t>，则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返回空数组</a:t>
            </a:r>
            <a:r>
              <a:rPr lang="en-US" altLang="zh-CN" b="1">
                <a:solidFill>
                  <a:srgbClr val="CC6600"/>
                </a:solidFill>
                <a:latin typeface="Century" panose="02040604050505020304" pitchFamily="18" charset="0"/>
              </a:rPr>
              <a:t>new int[0]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1 </a:t>
            </a:r>
            <a:r>
              <a:rPr lang="zh-CN" altLang="en-US" b="1">
                <a:latin typeface="Century" panose="02040604050505020304" pitchFamily="18" charset="0"/>
              </a:rPr>
              <a:t>创建结果数组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zh-CN" altLang="en-US" b="1">
                <a:latin typeface="Century" panose="02040604050505020304" pitchFamily="18" charset="0"/>
              </a:rPr>
              <a:t>，大小与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数组相等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2 </a:t>
            </a:r>
            <a:r>
              <a:rPr lang="zh-CN" altLang="en-US" b="1">
                <a:latin typeface="Century" panose="02040604050505020304" pitchFamily="18" charset="0"/>
              </a:rPr>
              <a:t>初始化外层循环游标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b="1">
                <a:latin typeface="Century" panose="02040604050505020304" pitchFamily="18" charset="0"/>
              </a:rPr>
              <a:t>为</a:t>
            </a:r>
            <a:r>
              <a:rPr lang="en-US" altLang="zh-CN" b="1">
                <a:latin typeface="Century" panose="02040604050505020304" pitchFamily="18" charset="0"/>
              </a:rPr>
              <a:t>0</a:t>
            </a:r>
            <a:r>
              <a:rPr lang="zh-CN" altLang="en-US" b="1">
                <a:latin typeface="Century" panose="02040604050505020304" pitchFamily="18" charset="0"/>
              </a:rPr>
              <a:t>，内层循环游标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b="1">
                <a:latin typeface="Century" panose="02040604050505020304" pitchFamily="18" charset="0"/>
              </a:rPr>
              <a:t>为</a:t>
            </a:r>
            <a:r>
              <a:rPr lang="en-US" altLang="zh-CN" b="1">
                <a:latin typeface="Century" panose="02040604050505020304" pitchFamily="18" charset="0"/>
              </a:rPr>
              <a:t>0</a:t>
            </a:r>
            <a:r>
              <a:rPr lang="zh-CN" altLang="en-US" b="1">
                <a:latin typeface="Century" panose="02040604050505020304" pitchFamily="18" charset="0"/>
              </a:rPr>
              <a:t>，循环遍历数组时的真实位置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k</a:t>
            </a:r>
            <a:r>
              <a:rPr lang="zh-CN" altLang="en-US" b="1">
                <a:latin typeface="Century" panose="02040604050505020304" pitchFamily="18" charset="0"/>
              </a:rPr>
              <a:t>为</a:t>
            </a:r>
            <a:r>
              <a:rPr lang="en-US" altLang="zh-CN" b="1">
                <a:latin typeface="Century" panose="02040604050505020304" pitchFamily="18" charset="0"/>
              </a:rPr>
              <a:t>0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3 </a:t>
            </a:r>
            <a:r>
              <a:rPr lang="zh-CN" altLang="en-US" b="1">
                <a:latin typeface="Century" panose="02040604050505020304" pitchFamily="18" charset="0"/>
              </a:rPr>
              <a:t>顺序遍历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数组，依次执行如下操作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</a:t>
            </a:r>
            <a:r>
              <a:rPr lang="en-US" altLang="zh-CN" b="1">
                <a:latin typeface="Century" panose="02040604050505020304" pitchFamily="18" charset="0"/>
              </a:rPr>
              <a:t>3.1 </a:t>
            </a:r>
            <a:r>
              <a:rPr lang="zh-CN" altLang="en-US" b="1">
                <a:latin typeface="Century" panose="02040604050505020304" pitchFamily="18" charset="0"/>
              </a:rPr>
              <a:t>将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初始化为</a:t>
            </a:r>
            <a:r>
              <a:rPr lang="en-US" altLang="zh-CN" b="1">
                <a:latin typeface="Century" panose="02040604050505020304" pitchFamily="18" charset="0"/>
              </a:rPr>
              <a:t>-1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  3.2 </a:t>
            </a:r>
            <a:r>
              <a:rPr lang="zh-CN" altLang="en-US" b="1">
                <a:latin typeface="Century" panose="02040604050505020304" pitchFamily="18" charset="0"/>
              </a:rPr>
              <a:t>从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b="1">
                <a:latin typeface="Century" panose="02040604050505020304" pitchFamily="18" charset="0"/>
              </a:rPr>
              <a:t>的下一个位置起，循环遍历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数组，依次执行如下操作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  </a:t>
            </a:r>
            <a:r>
              <a:rPr lang="en-US" altLang="zh-CN" b="1">
                <a:latin typeface="Century" panose="02040604050505020304" pitchFamily="18" charset="0"/>
              </a:rPr>
              <a:t>3.2.1 </a:t>
            </a:r>
            <a:r>
              <a:rPr lang="zh-CN" altLang="en-US" b="1">
                <a:latin typeface="Century" panose="02040604050505020304" pitchFamily="18" charset="0"/>
              </a:rPr>
              <a:t>将</a:t>
            </a:r>
            <a:r>
              <a:rPr lang="en-US" altLang="zh-CN" b="1">
                <a:latin typeface="Century" panose="02040604050505020304" pitchFamily="18" charset="0"/>
              </a:rPr>
              <a:t>(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 + 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b="1">
                <a:latin typeface="Century" panose="02040604050505020304" pitchFamily="18" charset="0"/>
              </a:rPr>
              <a:t>) % 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.length</a:t>
            </a:r>
            <a:r>
              <a:rPr lang="zh-CN" altLang="en-US" b="1">
                <a:latin typeface="Century" panose="02040604050505020304" pitchFamily="18" charset="0"/>
              </a:rPr>
              <a:t>赋值给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k</a:t>
            </a:r>
            <a:r>
              <a:rPr lang="zh-CN" altLang="en-US" b="1">
                <a:latin typeface="Century" panose="02040604050505020304" pitchFamily="18" charset="0"/>
              </a:rPr>
              <a:t>，判断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k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是否大于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      3.2.1.1 </a:t>
            </a:r>
            <a:r>
              <a:rPr lang="zh-CN" altLang="en-US" b="1">
                <a:latin typeface="Century" panose="02040604050505020304" pitchFamily="18" charset="0"/>
              </a:rPr>
              <a:t>是的话，找到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的下一个较大的元素，将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k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赋值给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，跳出内存循环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    </a:t>
            </a:r>
            <a:r>
              <a:rPr lang="en-US" altLang="zh-CN" b="1">
                <a:latin typeface="Century" panose="02040604050505020304" pitchFamily="18" charset="0"/>
              </a:rPr>
              <a:t>3.2.1.2 </a:t>
            </a:r>
            <a:r>
              <a:rPr lang="zh-CN" altLang="en-US" b="1">
                <a:latin typeface="Century" panose="02040604050505020304" pitchFamily="18" charset="0"/>
              </a:rPr>
              <a:t>否的话，不执行任何操作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4 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F9F09-CB66-464B-89E1-F97612A5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69" y="501276"/>
            <a:ext cx="6095999" cy="58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748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346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503. Next Greater Element II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57806"/>
            <a:ext cx="57142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Century" panose="02040604050505020304" pitchFamily="18" charset="0"/>
              </a:rPr>
              <a:t>解法二：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栈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zh-CN" altLang="en-US" b="1">
                <a:latin typeface="Century" panose="02040604050505020304" pitchFamily="18" charset="0"/>
              </a:rPr>
              <a:t>倒序遍历两次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（时间复杂度</a:t>
            </a:r>
            <a:r>
              <a:rPr lang="en-US" altLang="zh-CN" b="1">
                <a:latin typeface="Century" panose="02040604050505020304" pitchFamily="18" charset="0"/>
              </a:rPr>
              <a:t>O(n)</a:t>
            </a:r>
            <a:r>
              <a:rPr lang="zh-CN" altLang="en-US" b="1">
                <a:latin typeface="Century" panose="02040604050505020304" pitchFamily="18" charset="0"/>
              </a:rPr>
              <a:t>，空间复杂度</a:t>
            </a:r>
            <a:r>
              <a:rPr lang="en-US" altLang="zh-CN" b="1">
                <a:latin typeface="Century" panose="02040604050505020304" pitchFamily="18" charset="0"/>
              </a:rPr>
              <a:t>O(n)</a:t>
            </a:r>
            <a:r>
              <a:rPr lang="zh-CN" altLang="en-US" b="1">
                <a:latin typeface="Century" panose="02040604050505020304" pitchFamily="18" charset="0"/>
              </a:rPr>
              <a:t>）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0 </a:t>
            </a:r>
            <a:r>
              <a:rPr lang="zh-CN" altLang="en-US" b="1">
                <a:latin typeface="Century" panose="02040604050505020304" pitchFamily="18" charset="0"/>
              </a:rPr>
              <a:t>如果</a:t>
            </a:r>
            <a:r>
              <a:rPr lang="zh-CN" altLang="en-US" b="1">
                <a:solidFill>
                  <a:srgbClr val="666699"/>
                </a:solidFill>
                <a:latin typeface="Century" panose="02040604050505020304" pitchFamily="18" charset="0"/>
              </a:rPr>
              <a:t>数组为</a:t>
            </a:r>
            <a:r>
              <a:rPr lang="en-US" altLang="zh-CN" b="1">
                <a:solidFill>
                  <a:srgbClr val="666699"/>
                </a:solidFill>
                <a:latin typeface="Century" panose="02040604050505020304" pitchFamily="18" charset="0"/>
              </a:rPr>
              <a:t>NULL</a:t>
            </a:r>
            <a:r>
              <a:rPr lang="zh-CN" altLang="en-US" b="1">
                <a:solidFill>
                  <a:srgbClr val="666699"/>
                </a:solidFill>
                <a:latin typeface="Century" panose="02040604050505020304" pitchFamily="18" charset="0"/>
              </a:rPr>
              <a:t>或者空</a:t>
            </a:r>
            <a:r>
              <a:rPr lang="zh-CN" altLang="en-US" b="1">
                <a:latin typeface="Century" panose="02040604050505020304" pitchFamily="18" charset="0"/>
              </a:rPr>
              <a:t>，则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返回空数组</a:t>
            </a:r>
            <a:r>
              <a:rPr lang="en-US" altLang="zh-CN" b="1">
                <a:solidFill>
                  <a:srgbClr val="CC6600"/>
                </a:solidFill>
                <a:latin typeface="Century" panose="02040604050505020304" pitchFamily="18" charset="0"/>
              </a:rPr>
              <a:t>new int[0]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1 </a:t>
            </a:r>
            <a:r>
              <a:rPr lang="zh-CN" altLang="en-US" b="1">
                <a:latin typeface="Century" panose="02040604050505020304" pitchFamily="18" charset="0"/>
              </a:rPr>
              <a:t>创建结果数组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zh-CN" altLang="en-US" b="1">
                <a:latin typeface="Century" panose="02040604050505020304" pitchFamily="18" charset="0"/>
              </a:rPr>
              <a:t>，大小与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数组相等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2 </a:t>
            </a:r>
            <a:r>
              <a:rPr lang="zh-CN" altLang="en-US" b="1">
                <a:latin typeface="Century" panose="02040604050505020304" pitchFamily="18" charset="0"/>
              </a:rPr>
              <a:t>创建栈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>
                <a:latin typeface="Century" panose="02040604050505020304" pitchFamily="18" charset="0"/>
              </a:rPr>
              <a:t>（存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数组元素的下标），初始化遍历剩余次数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b="1">
                <a:latin typeface="Century" panose="02040604050505020304" pitchFamily="18" charset="0"/>
              </a:rPr>
              <a:t>为</a:t>
            </a:r>
            <a:r>
              <a:rPr lang="en-US" altLang="zh-CN" b="1">
                <a:latin typeface="Century" panose="02040604050505020304" pitchFamily="18" charset="0"/>
              </a:rPr>
              <a:t>2 * 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.length - 1</a:t>
            </a:r>
            <a:r>
              <a:rPr lang="zh-CN" altLang="en-US" b="1">
                <a:latin typeface="Century" panose="02040604050505020304" pitchFamily="18" charset="0"/>
              </a:rPr>
              <a:t>，遍历时的真实位置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b="1">
                <a:latin typeface="Century" panose="02040604050505020304" pitchFamily="18" charset="0"/>
              </a:rPr>
              <a:t>为</a:t>
            </a:r>
            <a:r>
              <a:rPr lang="en-US" altLang="zh-CN" b="1">
                <a:latin typeface="Century" panose="02040604050505020304" pitchFamily="18" charset="0"/>
              </a:rPr>
              <a:t>0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3 </a:t>
            </a:r>
            <a:r>
              <a:rPr lang="zh-CN" altLang="en-US" b="1">
                <a:latin typeface="Century" panose="02040604050505020304" pitchFamily="18" charset="0"/>
              </a:rPr>
              <a:t>倒序遍历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zh-CN" altLang="en-US" b="1">
                <a:latin typeface="Century" panose="02040604050505020304" pitchFamily="18" charset="0"/>
              </a:rPr>
              <a:t>数组两次，依次执行如下操作（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倒序遍历，是为了确保栈中的元素</a:t>
            </a:r>
            <a:r>
              <a:rPr lang="en-US" altLang="zh-CN" b="1">
                <a:solidFill>
                  <a:srgbClr val="0000CC"/>
                </a:solidFill>
                <a:latin typeface="Century" panose="02040604050505020304" pitchFamily="18" charset="0"/>
              </a:rPr>
              <a:t>[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数组元素的下标</a:t>
            </a:r>
            <a:r>
              <a:rPr lang="en-US" altLang="zh-CN" b="1">
                <a:solidFill>
                  <a:srgbClr val="0000CC"/>
                </a:solidFill>
                <a:latin typeface="Century" panose="02040604050505020304" pitchFamily="18" charset="0"/>
              </a:rPr>
              <a:t>]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，都是比当前元素</a:t>
            </a:r>
            <a:r>
              <a:rPr lang="en-US" altLang="zh-CN" b="1">
                <a:solidFill>
                  <a:srgbClr val="0000CC"/>
                </a:solidFill>
                <a:latin typeface="Century" panose="02040604050505020304" pitchFamily="18" charset="0"/>
              </a:rPr>
              <a:t>[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数组元素的下标</a:t>
            </a:r>
            <a:r>
              <a:rPr lang="en-US" altLang="zh-CN" b="1">
                <a:solidFill>
                  <a:srgbClr val="0000CC"/>
                </a:solidFill>
                <a:latin typeface="Century" panose="02040604050505020304" pitchFamily="18" charset="0"/>
              </a:rPr>
              <a:t>]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晚出现（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针对顺时针循环遍历而言，非实际下标值的比较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）的元素；遍历两次，是为了达到循环查找的效果</a:t>
            </a:r>
            <a:r>
              <a:rPr lang="zh-CN" altLang="en-US" b="1">
                <a:latin typeface="Century" panose="02040604050505020304" pitchFamily="18" charset="0"/>
              </a:rPr>
              <a:t>）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</a:t>
            </a:r>
            <a:r>
              <a:rPr lang="en-US" altLang="zh-CN" b="1">
                <a:latin typeface="Century" panose="02040604050505020304" pitchFamily="18" charset="0"/>
              </a:rPr>
              <a:t>3.1 </a:t>
            </a:r>
            <a:r>
              <a:rPr lang="zh-CN" altLang="en-US" b="1">
                <a:latin typeface="Century" panose="02040604050505020304" pitchFamily="18" charset="0"/>
              </a:rPr>
              <a:t>将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>
                <a:latin typeface="Century" panose="02040604050505020304" pitchFamily="18" charset="0"/>
              </a:rPr>
              <a:t> % 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.length</a:t>
            </a:r>
            <a:r>
              <a:rPr lang="zh-CN" altLang="en-US" b="1">
                <a:latin typeface="Century" panose="02040604050505020304" pitchFamily="18" charset="0"/>
              </a:rPr>
              <a:t>赋值给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b="1">
                <a:latin typeface="Century" panose="02040604050505020304" pitchFamily="18" charset="0"/>
              </a:rPr>
              <a:t>（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获取真实下标</a:t>
            </a:r>
            <a:r>
              <a:rPr lang="zh-CN" altLang="en-US" b="1">
                <a:latin typeface="Century" panose="02040604050505020304" pitchFamily="18" charset="0"/>
              </a:rPr>
              <a:t>）</a:t>
            </a:r>
            <a:endParaRPr lang="en-US" altLang="zh-CN" b="1">
              <a:latin typeface="Century" panose="02040604050505020304" pitchFamily="18" charset="0"/>
            </a:endParaRPr>
          </a:p>
          <a:p>
            <a:r>
              <a:rPr lang="en-US" altLang="zh-CN" b="1">
                <a:latin typeface="Century" panose="02040604050505020304" pitchFamily="18" charset="0"/>
              </a:rPr>
              <a:t>  3.2 </a:t>
            </a:r>
            <a:r>
              <a:rPr lang="zh-CN" altLang="en-US" b="1">
                <a:latin typeface="Century" panose="02040604050505020304" pitchFamily="18" charset="0"/>
              </a:rPr>
              <a:t>在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>
                <a:latin typeface="Century" panose="02040604050505020304" pitchFamily="18" charset="0"/>
              </a:rPr>
              <a:t>非空，且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  <a:r>
              <a:rPr lang="zh-CN" altLang="en-US" b="1">
                <a:latin typeface="Century" panose="02040604050505020304" pitchFamily="18" charset="0"/>
              </a:rPr>
              <a:t>大于等于栈顶元素对应的数组值的情况下，循环执行出栈操作（</a:t>
            </a:r>
            <a:r>
              <a:rPr lang="zh-CN" altLang="en-US" b="1">
                <a:solidFill>
                  <a:srgbClr val="0000CC"/>
                </a:solidFill>
                <a:latin typeface="Century" panose="02040604050505020304" pitchFamily="18" charset="0"/>
              </a:rPr>
              <a:t>将晚出现的，比当前元素值小的元素的下标出栈，则遇到的第一个符合条件的，就是目标值</a:t>
            </a:r>
            <a:r>
              <a:rPr lang="zh-CN" altLang="en-US" b="1">
                <a:latin typeface="Century" panose="02040604050505020304" pitchFamily="18" charset="0"/>
              </a:rPr>
              <a:t>）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</a:t>
            </a:r>
            <a:r>
              <a:rPr lang="en-US" altLang="zh-CN" b="1">
                <a:latin typeface="Century" panose="02040604050505020304" pitchFamily="18" charset="0"/>
              </a:rPr>
              <a:t>3.3 </a:t>
            </a:r>
            <a:r>
              <a:rPr lang="zh-CN" altLang="en-US" b="1">
                <a:latin typeface="Century" panose="02040604050505020304" pitchFamily="18" charset="0"/>
              </a:rPr>
              <a:t>判断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>
                <a:latin typeface="Century" panose="02040604050505020304" pitchFamily="18" charset="0"/>
              </a:rPr>
              <a:t>是否为空</a:t>
            </a:r>
          </a:p>
          <a:p>
            <a:r>
              <a:rPr lang="zh-CN" altLang="en-US" b="1">
                <a:latin typeface="Century" panose="02040604050505020304" pitchFamily="18" charset="0"/>
              </a:rPr>
              <a:t>    </a:t>
            </a:r>
            <a:r>
              <a:rPr lang="en-US" altLang="zh-CN" b="1">
                <a:latin typeface="Century" panose="02040604050505020304" pitchFamily="18" charset="0"/>
              </a:rPr>
              <a:t>3.3.1 </a:t>
            </a:r>
            <a:r>
              <a:rPr lang="zh-CN" altLang="en-US" b="1">
                <a:latin typeface="Century" panose="02040604050505020304" pitchFamily="18" charset="0"/>
              </a:rPr>
              <a:t>是的话，</a:t>
            </a:r>
            <a:r>
              <a:rPr lang="en-US" altLang="zh-CN" b="1">
                <a:latin typeface="Century" panose="02040604050505020304" pitchFamily="18" charset="0"/>
              </a:rPr>
              <a:t>-1</a:t>
            </a:r>
            <a:r>
              <a:rPr lang="zh-CN" altLang="en-US" b="1">
                <a:latin typeface="Century" panose="02040604050505020304" pitchFamily="18" charset="0"/>
              </a:rPr>
              <a:t>赋值给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    3.3.2 </a:t>
            </a:r>
            <a:r>
              <a:rPr lang="zh-CN" altLang="en-US" b="1">
                <a:latin typeface="Century" panose="02040604050505020304" pitchFamily="18" charset="0"/>
              </a:rPr>
              <a:t>否的话，栈顶元素对应的数组值</a:t>
            </a:r>
            <a:r>
              <a:rPr lang="en-US" altLang="zh-CN" b="1">
                <a:solidFill>
                  <a:srgbClr val="99CCFF"/>
                </a:solidFill>
                <a:latin typeface="Century" panose="02040604050505020304" pitchFamily="18" charset="0"/>
              </a:rPr>
              <a:t>nums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en-US" altLang="zh-CN" b="1">
                <a:latin typeface="Century" panose="02040604050505020304" pitchFamily="18" charset="0"/>
              </a:rPr>
              <a:t>.peek()]</a:t>
            </a:r>
            <a:r>
              <a:rPr lang="zh-CN" altLang="en-US" b="1">
                <a:latin typeface="Century" panose="02040604050505020304" pitchFamily="18" charset="0"/>
              </a:rPr>
              <a:t>赋值给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b="1">
                <a:latin typeface="Century" panose="02040604050505020304" pitchFamily="18" charset="0"/>
              </a:rPr>
              <a:t>[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b="1">
                <a:latin typeface="Century" panose="02040604050505020304" pitchFamily="18" charset="0"/>
              </a:rPr>
              <a:t>]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  3.4 </a:t>
            </a:r>
            <a:r>
              <a:rPr lang="zh-CN" altLang="en-US" b="1">
                <a:latin typeface="Century" panose="02040604050505020304" pitchFamily="18" charset="0"/>
              </a:rPr>
              <a:t>当前位置元素的下标</a:t>
            </a:r>
            <a:r>
              <a:rPr lang="en-US" altLang="zh-CN" b="1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b="1">
                <a:latin typeface="Century" panose="02040604050505020304" pitchFamily="18" charset="0"/>
              </a:rPr>
              <a:t>入栈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</a:p>
          <a:p>
            <a:r>
              <a:rPr lang="en-US" altLang="zh-CN" b="1">
                <a:latin typeface="Century" panose="02040604050505020304" pitchFamily="18" charset="0"/>
              </a:rPr>
              <a:t>4 </a:t>
            </a:r>
            <a:r>
              <a:rPr lang="zh-CN" altLang="en-US" b="1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0533B-B5E0-4E75-A20F-9A15D5E3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86" y="46977"/>
            <a:ext cx="6477714" cy="66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1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739. Daily Temperatures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D69C3A-8F0E-4076-AE3C-36422C70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2311882"/>
            <a:ext cx="11584807" cy="16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25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739. Daily Temperatures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78464"/>
            <a:ext cx="687647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entury" panose="02040604050505020304" pitchFamily="18" charset="0"/>
              </a:rPr>
              <a:t>解法一：</a:t>
            </a:r>
            <a:r>
              <a:rPr lang="zh-CN" altLang="en-US" sz="1600" b="1" dirty="0">
                <a:solidFill>
                  <a:srgbClr val="0000CC"/>
                </a:solidFill>
                <a:latin typeface="Century" panose="02040604050505020304" pitchFamily="18" charset="0"/>
              </a:rPr>
              <a:t>倒序扫描</a:t>
            </a:r>
            <a:r>
              <a:rPr lang="zh-CN" altLang="en-US" sz="1600" b="1" dirty="0">
                <a:latin typeface="Century" panose="02040604050505020304" pitchFamily="18" charset="0"/>
              </a:rPr>
              <a:t>（时间复杂度</a:t>
            </a:r>
            <a:r>
              <a:rPr lang="en-US" altLang="zh-CN" sz="1600" b="1" dirty="0">
                <a:latin typeface="Century" panose="02040604050505020304" pitchFamily="18" charset="0"/>
              </a:rPr>
              <a:t>O(w*n)</a:t>
            </a:r>
            <a:r>
              <a:rPr lang="zh-CN" altLang="en-US" sz="1600" b="1" dirty="0">
                <a:latin typeface="Century" panose="02040604050505020304" pitchFamily="18" charset="0"/>
              </a:rPr>
              <a:t>，空间复杂度</a:t>
            </a:r>
            <a:r>
              <a:rPr lang="en-US" altLang="zh-CN" sz="1600" b="1" dirty="0">
                <a:latin typeface="Century" panose="02040604050505020304" pitchFamily="18" charset="0"/>
              </a:rPr>
              <a:t>O(</a:t>
            </a:r>
            <a:r>
              <a:rPr lang="en-US" altLang="zh-CN" sz="1600" b="1" dirty="0" err="1">
                <a:latin typeface="Century" panose="02040604050505020304" pitchFamily="18" charset="0"/>
              </a:rPr>
              <a:t>n+w</a:t>
            </a:r>
            <a:r>
              <a:rPr lang="en-US" altLang="zh-CN" sz="1600" b="1" dirty="0">
                <a:latin typeface="Century" panose="02040604050505020304" pitchFamily="18" charset="0"/>
              </a:rPr>
              <a:t>)</a:t>
            </a:r>
            <a:r>
              <a:rPr lang="zh-CN" altLang="en-US" sz="1600" b="1" dirty="0">
                <a:latin typeface="Century" panose="02040604050505020304" pitchFamily="18" charset="0"/>
              </a:rPr>
              <a:t>）</a:t>
            </a:r>
          </a:p>
          <a:p>
            <a:r>
              <a:rPr lang="en-US" altLang="zh-CN" sz="1600" b="1" dirty="0">
                <a:latin typeface="Century" panose="02040604050505020304" pitchFamily="18" charset="0"/>
              </a:rPr>
              <a:t>0 </a:t>
            </a:r>
            <a:r>
              <a:rPr lang="zh-CN" altLang="en-US" sz="1600" b="1" dirty="0">
                <a:latin typeface="Century" panose="02040604050505020304" pitchFamily="18" charset="0"/>
              </a:rPr>
              <a:t>如果</a:t>
            </a:r>
            <a:r>
              <a:rPr lang="zh-CN" altLang="en-US" sz="1600" b="1" dirty="0">
                <a:solidFill>
                  <a:srgbClr val="666699"/>
                </a:solidFill>
                <a:latin typeface="Century" panose="02040604050505020304" pitchFamily="18" charset="0"/>
              </a:rPr>
              <a:t>数组为</a:t>
            </a:r>
            <a:r>
              <a:rPr lang="en-US" altLang="zh-CN" sz="1600" b="1" dirty="0">
                <a:solidFill>
                  <a:srgbClr val="666699"/>
                </a:solidFill>
                <a:latin typeface="Century" panose="02040604050505020304" pitchFamily="18" charset="0"/>
              </a:rPr>
              <a:t>NULL</a:t>
            </a:r>
            <a:r>
              <a:rPr lang="zh-CN" altLang="en-US" sz="1600" b="1" dirty="0">
                <a:solidFill>
                  <a:srgbClr val="666699"/>
                </a:solidFill>
                <a:latin typeface="Century" panose="02040604050505020304" pitchFamily="18" charset="0"/>
              </a:rPr>
              <a:t>或者空</a:t>
            </a:r>
            <a:r>
              <a:rPr lang="zh-CN" altLang="en-US" sz="1600" b="1" dirty="0">
                <a:latin typeface="Century" panose="02040604050505020304" pitchFamily="18" charset="0"/>
              </a:rPr>
              <a:t>，则</a:t>
            </a:r>
            <a:r>
              <a:rPr lang="zh-CN" altLang="en-US" sz="1600" b="1" dirty="0">
                <a:solidFill>
                  <a:srgbClr val="CC6600"/>
                </a:solidFill>
                <a:latin typeface="Century" panose="02040604050505020304" pitchFamily="18" charset="0"/>
              </a:rPr>
              <a:t>返回空数组</a:t>
            </a:r>
            <a:r>
              <a:rPr lang="en-US" altLang="zh-CN" sz="1600" b="1" dirty="0">
                <a:solidFill>
                  <a:srgbClr val="CC6600"/>
                </a:solidFill>
                <a:latin typeface="Century" panose="02040604050505020304" pitchFamily="18" charset="0"/>
              </a:rPr>
              <a:t>new int[0]</a:t>
            </a:r>
          </a:p>
          <a:p>
            <a:r>
              <a:rPr lang="en-US" altLang="zh-CN" sz="1600" b="1" dirty="0">
                <a:latin typeface="Century" panose="02040604050505020304" pitchFamily="18" charset="0"/>
              </a:rPr>
              <a:t>1 </a:t>
            </a:r>
            <a:r>
              <a:rPr lang="zh-CN" altLang="en-US" sz="1600" b="1" dirty="0">
                <a:latin typeface="Century" panose="02040604050505020304" pitchFamily="18" charset="0"/>
              </a:rPr>
              <a:t>创建结果数组</a:t>
            </a:r>
            <a:r>
              <a:rPr lang="en-US" altLang="zh-CN" sz="1600" b="1" dirty="0" err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zh-CN" altLang="en-US" sz="1600" b="1" dirty="0">
                <a:latin typeface="Century" panose="02040604050505020304" pitchFamily="18" charset="0"/>
              </a:rPr>
              <a:t>，大小与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sz="1600" b="1" dirty="0">
                <a:latin typeface="Century" panose="02040604050505020304" pitchFamily="18" charset="0"/>
              </a:rPr>
              <a:t>数组相等，并初始化为</a:t>
            </a:r>
            <a:r>
              <a:rPr lang="en-US" altLang="zh-CN" sz="1600" b="1" dirty="0">
                <a:latin typeface="Century" panose="02040604050505020304" pitchFamily="18" charset="0"/>
              </a:rPr>
              <a:t>0</a:t>
            </a:r>
          </a:p>
          <a:p>
            <a:r>
              <a:rPr lang="en-US" altLang="zh-CN" sz="1600" b="1" dirty="0">
                <a:latin typeface="Century" panose="02040604050505020304" pitchFamily="18" charset="0"/>
              </a:rPr>
              <a:t>2 </a:t>
            </a:r>
            <a:r>
              <a:rPr lang="zh-CN" altLang="en-US" sz="1600" b="1" dirty="0">
                <a:latin typeface="Century" panose="02040604050505020304" pitchFamily="18" charset="0"/>
              </a:rPr>
              <a:t>创建较高温度数组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zh-CN" altLang="en-US" sz="1600" b="1" dirty="0">
                <a:latin typeface="Century" panose="02040604050505020304" pitchFamily="18" charset="0"/>
              </a:rPr>
              <a:t>，数组大小为</a:t>
            </a:r>
            <a:r>
              <a:rPr lang="en-US" altLang="zh-CN" sz="1600" b="1" dirty="0">
                <a:latin typeface="Century" panose="02040604050505020304" pitchFamily="18" charset="0"/>
              </a:rPr>
              <a:t>101</a:t>
            </a:r>
            <a:r>
              <a:rPr lang="zh-CN" altLang="en-US" sz="1600" b="1" dirty="0">
                <a:latin typeface="Century" panose="02040604050505020304" pitchFamily="18" charset="0"/>
              </a:rPr>
              <a:t>（温度范围为</a:t>
            </a:r>
            <a:r>
              <a:rPr lang="en-US" altLang="zh-CN" sz="1600" b="1" dirty="0">
                <a:latin typeface="Century" panose="02040604050505020304" pitchFamily="18" charset="0"/>
              </a:rPr>
              <a:t>[30, 100]</a:t>
            </a:r>
            <a:r>
              <a:rPr lang="zh-CN" altLang="en-US" sz="1600" b="1" dirty="0">
                <a:latin typeface="Century" panose="02040604050505020304" pitchFamily="18" charset="0"/>
              </a:rPr>
              <a:t>，数组当哈希表用，</a:t>
            </a:r>
            <a:r>
              <a:rPr lang="en-US" altLang="zh-CN" sz="1600" b="1" dirty="0">
                <a:latin typeface="Century" panose="02040604050505020304" pitchFamily="18" charset="0"/>
              </a:rPr>
              <a:t>key</a:t>
            </a:r>
            <a:r>
              <a:rPr lang="zh-CN" altLang="en-US" sz="1600" b="1" dirty="0">
                <a:latin typeface="Century" panose="02040604050505020304" pitchFamily="18" charset="0"/>
              </a:rPr>
              <a:t>：温度，</a:t>
            </a:r>
            <a:r>
              <a:rPr lang="en-US" altLang="zh-CN" sz="1600" b="1" dirty="0">
                <a:latin typeface="Century" panose="02040604050505020304" pitchFamily="18" charset="0"/>
              </a:rPr>
              <a:t>value</a:t>
            </a:r>
            <a:r>
              <a:rPr lang="zh-CN" altLang="en-US" sz="1600" b="1" dirty="0">
                <a:latin typeface="Century" panose="02040604050505020304" pitchFamily="18" charset="0"/>
              </a:rPr>
              <a:t>：温度对应的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sz="1600" b="1" dirty="0">
                <a:latin typeface="Century" panose="02040604050505020304" pitchFamily="18" charset="0"/>
              </a:rPr>
              <a:t>数组元素的下标），初始化为</a:t>
            </a:r>
            <a:r>
              <a:rPr lang="en-US" altLang="zh-CN" sz="1600" b="1" dirty="0" err="1">
                <a:latin typeface="Century" panose="02040604050505020304" pitchFamily="18" charset="0"/>
              </a:rPr>
              <a:t>Integer.MAX_VALUE</a:t>
            </a:r>
            <a:endParaRPr lang="en-US" altLang="zh-CN" sz="1600" b="1" dirty="0">
              <a:latin typeface="Century" panose="02040604050505020304" pitchFamily="18" charset="0"/>
            </a:endParaRPr>
          </a:p>
          <a:p>
            <a:r>
              <a:rPr lang="en-US" altLang="zh-CN" sz="1600" b="1" dirty="0">
                <a:latin typeface="Century" panose="02040604050505020304" pitchFamily="18" charset="0"/>
              </a:rPr>
              <a:t>3 </a:t>
            </a:r>
            <a:r>
              <a:rPr lang="zh-CN" altLang="en-US" sz="1600" b="1" dirty="0">
                <a:latin typeface="Century" panose="02040604050505020304" pitchFamily="18" charset="0"/>
              </a:rPr>
              <a:t>初始化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sz="1600" b="1" dirty="0">
                <a:latin typeface="Century" panose="02040604050505020304" pitchFamily="18" charset="0"/>
              </a:rPr>
              <a:t>数组的游标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sz="1600" b="1" dirty="0">
                <a:latin typeface="Century" panose="02040604050505020304" pitchFamily="18" charset="0"/>
              </a:rPr>
              <a:t>为</a:t>
            </a:r>
            <a:r>
              <a:rPr lang="en-US" altLang="zh-CN" sz="1600" b="1" dirty="0" err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en-US" altLang="zh-CN" sz="1600" b="1" dirty="0" err="1">
                <a:latin typeface="Century" panose="02040604050505020304" pitchFamily="18" charset="0"/>
              </a:rPr>
              <a:t>.length</a:t>
            </a:r>
            <a:r>
              <a:rPr lang="en-US" altLang="zh-CN" sz="1600" b="1" dirty="0">
                <a:latin typeface="Century" panose="02040604050505020304" pitchFamily="18" charset="0"/>
              </a:rPr>
              <a:t> - 1</a:t>
            </a:r>
            <a:r>
              <a:rPr lang="zh-CN" altLang="en-US" sz="1600" b="1" dirty="0">
                <a:latin typeface="Century" panose="02040604050505020304" pitchFamily="18" charset="0"/>
              </a:rPr>
              <a:t>，初始化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zh-CN" altLang="en-US" sz="1600" b="1" dirty="0">
                <a:latin typeface="Century" panose="02040604050505020304" pitchFamily="18" charset="0"/>
              </a:rPr>
              <a:t>数组的游标</a:t>
            </a:r>
            <a:r>
              <a:rPr lang="en-US" altLang="zh-CN" sz="1600" b="1" dirty="0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sz="1600" b="1" dirty="0">
                <a:latin typeface="Century" panose="02040604050505020304" pitchFamily="18" charset="0"/>
              </a:rPr>
              <a:t>为</a:t>
            </a:r>
            <a:r>
              <a:rPr lang="en-US" altLang="zh-CN" sz="1600" b="1" dirty="0">
                <a:latin typeface="Century" panose="02040604050505020304" pitchFamily="18" charset="0"/>
              </a:rPr>
              <a:t>0</a:t>
            </a:r>
            <a:r>
              <a:rPr lang="zh-CN" altLang="en-US" sz="1600" b="1" dirty="0">
                <a:latin typeface="Century" panose="02040604050505020304" pitchFamily="18" charset="0"/>
              </a:rPr>
              <a:t>，初始化</a:t>
            </a:r>
            <a:r>
              <a:rPr lang="en-US" altLang="zh-CN" sz="1600" b="1" dirty="0" err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zh-CN" altLang="en-US" sz="1600" b="1" dirty="0">
                <a:latin typeface="Century" panose="02040604050505020304" pitchFamily="18" charset="0"/>
              </a:rPr>
              <a:t>当前元素的下一个较高温度在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sz="1600" b="1" dirty="0">
                <a:latin typeface="Century" panose="02040604050505020304" pitchFamily="18" charset="0"/>
              </a:rPr>
              <a:t>数组中的下标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r>
              <a:rPr lang="zh-CN" altLang="en-US" sz="1600" b="1" dirty="0">
                <a:latin typeface="Century" panose="02040604050505020304" pitchFamily="18" charset="0"/>
              </a:rPr>
              <a:t>为</a:t>
            </a:r>
            <a:r>
              <a:rPr lang="en-US" altLang="zh-CN" sz="1600" b="1">
                <a:latin typeface="Century" panose="02040604050505020304" pitchFamily="18" charset="0"/>
              </a:rPr>
              <a:t>0</a:t>
            </a:r>
            <a:endParaRPr lang="en-US" altLang="zh-CN" sz="1600" b="1" dirty="0">
              <a:solidFill>
                <a:srgbClr val="FFCC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 dirty="0">
                <a:latin typeface="Century" panose="02040604050505020304" pitchFamily="18" charset="0"/>
              </a:rPr>
              <a:t>4 </a:t>
            </a:r>
            <a:r>
              <a:rPr lang="zh-CN" altLang="en-US" sz="1600" b="1" dirty="0">
                <a:latin typeface="Century" panose="02040604050505020304" pitchFamily="18" charset="0"/>
              </a:rPr>
              <a:t>倒序遍历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sz="1600" b="1" dirty="0">
                <a:latin typeface="Century" panose="02040604050505020304" pitchFamily="18" charset="0"/>
              </a:rPr>
              <a:t>数组，依次执行</a:t>
            </a:r>
            <a:r>
              <a:rPr lang="zh-CN" altLang="en-US" sz="1600" b="1">
                <a:latin typeface="Century" panose="02040604050505020304" pitchFamily="18" charset="0"/>
              </a:rPr>
              <a:t>如下操作（</a:t>
            </a:r>
            <a:r>
              <a:rPr lang="zh-CN" altLang="en-US" sz="1600" b="1">
                <a:solidFill>
                  <a:srgbClr val="0000CC"/>
                </a:solidFill>
                <a:latin typeface="Century" panose="02040604050505020304" pitchFamily="18" charset="0"/>
              </a:rPr>
              <a:t>倒序遍历数组，确保给</a:t>
            </a:r>
            <a:r>
              <a:rPr lang="en-US" altLang="zh-CN" sz="1600" b="1">
                <a:solidFill>
                  <a:srgbClr val="0000CC"/>
                </a:solidFill>
                <a:latin typeface="Century" panose="02040604050505020304" pitchFamily="18" charset="0"/>
              </a:rPr>
              <a:t>nextArray</a:t>
            </a:r>
            <a:r>
              <a:rPr lang="zh-CN" altLang="en-US" sz="1600" b="1">
                <a:solidFill>
                  <a:srgbClr val="0000CC"/>
                </a:solidFill>
                <a:latin typeface="Century" panose="02040604050505020304" pitchFamily="18" charset="0"/>
              </a:rPr>
              <a:t>赋的值，均比当前元素下标大，从而，遍历</a:t>
            </a:r>
            <a:r>
              <a:rPr lang="en-US" altLang="zh-CN" sz="1600" b="1">
                <a:solidFill>
                  <a:srgbClr val="0000CC"/>
                </a:solidFill>
                <a:latin typeface="Century" panose="02040604050505020304" pitchFamily="18" charset="0"/>
              </a:rPr>
              <a:t>nextArray</a:t>
            </a:r>
            <a:r>
              <a:rPr lang="zh-CN" altLang="en-US" sz="1600" b="1">
                <a:solidFill>
                  <a:srgbClr val="0000CC"/>
                </a:solidFill>
                <a:latin typeface="Century" panose="02040604050505020304" pitchFamily="18" charset="0"/>
              </a:rPr>
              <a:t>数组，找到的符合条件的温度下标中，下标最小的就是目标值</a:t>
            </a:r>
            <a:r>
              <a:rPr lang="zh-CN" altLang="en-US" sz="1600" b="1">
                <a:latin typeface="Century" panose="02040604050505020304" pitchFamily="18" charset="0"/>
              </a:rPr>
              <a:t>）</a:t>
            </a:r>
            <a:endParaRPr lang="zh-CN" altLang="en-US" sz="1600" b="1" dirty="0">
              <a:latin typeface="Century" panose="02040604050505020304" pitchFamily="18" charset="0"/>
            </a:endParaRPr>
          </a:p>
          <a:p>
            <a:r>
              <a:rPr lang="zh-CN" altLang="en-US" sz="1600" b="1" dirty="0">
                <a:latin typeface="Century" panose="02040604050505020304" pitchFamily="18" charset="0"/>
              </a:rPr>
              <a:t>  </a:t>
            </a:r>
            <a:r>
              <a:rPr lang="en-US" altLang="zh-CN" sz="1600" b="1" dirty="0">
                <a:latin typeface="Century" panose="02040604050505020304" pitchFamily="18" charset="0"/>
              </a:rPr>
              <a:t>4.1 </a:t>
            </a:r>
            <a:r>
              <a:rPr lang="zh-CN" altLang="en-US" sz="1600" b="1" dirty="0">
                <a:latin typeface="Century" panose="02040604050505020304" pitchFamily="18" charset="0"/>
              </a:rPr>
              <a:t>将</a:t>
            </a:r>
            <a:r>
              <a:rPr lang="en-US" altLang="zh-CN" sz="1600" b="1" dirty="0" err="1">
                <a:latin typeface="Century" panose="02040604050505020304" pitchFamily="18" charset="0"/>
              </a:rPr>
              <a:t>Integer.MAX_VALUE</a:t>
            </a:r>
            <a:r>
              <a:rPr lang="zh-CN" altLang="en-US" sz="1600" b="1" dirty="0">
                <a:latin typeface="Century" panose="02040604050505020304" pitchFamily="18" charset="0"/>
              </a:rPr>
              <a:t>赋值给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endParaRPr lang="en-US" altLang="zh-CN" sz="1600" b="1" dirty="0">
              <a:solidFill>
                <a:srgbClr val="FFCC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 dirty="0">
                <a:latin typeface="Century" panose="02040604050505020304" pitchFamily="18" charset="0"/>
              </a:rPr>
              <a:t>  4.2 </a:t>
            </a:r>
            <a:r>
              <a:rPr lang="zh-CN" altLang="en-US" sz="1600" b="1" dirty="0">
                <a:latin typeface="Century" panose="02040604050505020304" pitchFamily="18" charset="0"/>
              </a:rPr>
              <a:t>将</a:t>
            </a:r>
            <a:r>
              <a:rPr lang="en-US" altLang="zh-CN" sz="1600" b="1" dirty="0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zh-CN" altLang="en-US" sz="1600" b="1" dirty="0">
                <a:latin typeface="Century" panose="02040604050505020304" pitchFamily="18" charset="0"/>
              </a:rPr>
              <a:t>初始化为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 dirty="0">
                <a:latin typeface="Century" panose="02040604050505020304" pitchFamily="18" charset="0"/>
              </a:rPr>
              <a:t>] + 1</a:t>
            </a:r>
            <a:r>
              <a:rPr lang="zh-CN" altLang="en-US" sz="1600" b="1" dirty="0">
                <a:latin typeface="Century" panose="02040604050505020304" pitchFamily="18" charset="0"/>
              </a:rPr>
              <a:t>，从该位置起，顺序遍历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zh-CN" altLang="en-US" sz="1600" b="1" dirty="0">
                <a:latin typeface="Century" panose="02040604050505020304" pitchFamily="18" charset="0"/>
              </a:rPr>
              <a:t>数组，依次执行如下操作</a:t>
            </a:r>
          </a:p>
          <a:p>
            <a:r>
              <a:rPr lang="zh-CN" altLang="en-US" sz="1600" b="1" dirty="0">
                <a:latin typeface="Century" panose="02040604050505020304" pitchFamily="18" charset="0"/>
              </a:rPr>
              <a:t>    </a:t>
            </a:r>
            <a:r>
              <a:rPr lang="en-US" altLang="zh-CN" sz="1600" b="1" dirty="0">
                <a:latin typeface="Century" panose="02040604050505020304" pitchFamily="18" charset="0"/>
              </a:rPr>
              <a:t>4.2.1 </a:t>
            </a:r>
            <a:r>
              <a:rPr lang="zh-CN" altLang="en-US" sz="1600" b="1" dirty="0">
                <a:latin typeface="Century" panose="02040604050505020304" pitchFamily="18" charset="0"/>
              </a:rPr>
              <a:t>判断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 dirty="0">
                <a:latin typeface="Century" panose="02040604050505020304" pitchFamily="18" charset="0"/>
              </a:rPr>
              <a:t>]</a:t>
            </a:r>
            <a:r>
              <a:rPr lang="zh-CN" altLang="en-US" sz="1600" b="1" dirty="0">
                <a:latin typeface="Century" panose="02040604050505020304" pitchFamily="18" charset="0"/>
              </a:rPr>
              <a:t>是否小于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endParaRPr lang="en-US" altLang="zh-CN" sz="1600" b="1" dirty="0">
              <a:solidFill>
                <a:srgbClr val="FFCC00"/>
              </a:solidFill>
              <a:latin typeface="Century" panose="02040604050505020304" pitchFamily="18" charset="0"/>
            </a:endParaRPr>
          </a:p>
          <a:p>
            <a:r>
              <a:rPr lang="en-US" altLang="zh-CN" sz="1600" b="1" dirty="0">
                <a:latin typeface="Century" panose="02040604050505020304" pitchFamily="18" charset="0"/>
              </a:rPr>
              <a:t>      4.2.1.1 </a:t>
            </a:r>
            <a:r>
              <a:rPr lang="zh-CN" altLang="en-US" sz="1600" b="1" dirty="0">
                <a:latin typeface="Century" panose="02040604050505020304" pitchFamily="18" charset="0"/>
              </a:rPr>
              <a:t>是的话，将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>
                <a:solidFill>
                  <a:srgbClr val="6600FF"/>
                </a:solidFill>
                <a:latin typeface="Century" panose="02040604050505020304" pitchFamily="18" charset="0"/>
              </a:rPr>
              <a:t>j</a:t>
            </a:r>
            <a:r>
              <a:rPr lang="en-US" altLang="zh-CN" sz="1600" b="1" dirty="0">
                <a:latin typeface="Century" panose="02040604050505020304" pitchFamily="18" charset="0"/>
              </a:rPr>
              <a:t>]</a:t>
            </a:r>
            <a:r>
              <a:rPr lang="zh-CN" altLang="en-US" sz="1600" b="1" dirty="0">
                <a:latin typeface="Century" panose="02040604050505020304" pitchFamily="18" charset="0"/>
              </a:rPr>
              <a:t>赋值给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r>
              <a:rPr lang="zh-CN" altLang="en-US" sz="1600" b="1" dirty="0">
                <a:latin typeface="Century" panose="02040604050505020304" pitchFamily="18" charset="0"/>
              </a:rPr>
              <a:t>（更新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r>
              <a:rPr lang="zh-CN" altLang="en-US" sz="1600" b="1" dirty="0">
                <a:latin typeface="Century" panose="02040604050505020304" pitchFamily="18" charset="0"/>
              </a:rPr>
              <a:t>，直到找到最小值）</a:t>
            </a:r>
          </a:p>
          <a:p>
            <a:r>
              <a:rPr lang="zh-CN" altLang="en-US" sz="1600" b="1" dirty="0">
                <a:latin typeface="Century" panose="02040604050505020304" pitchFamily="18" charset="0"/>
              </a:rPr>
              <a:t>      </a:t>
            </a:r>
            <a:r>
              <a:rPr lang="en-US" altLang="zh-CN" sz="1600" b="1" dirty="0">
                <a:latin typeface="Century" panose="02040604050505020304" pitchFamily="18" charset="0"/>
              </a:rPr>
              <a:t>4.2.1.2 </a:t>
            </a:r>
            <a:r>
              <a:rPr lang="zh-CN" altLang="en-US" sz="1600" b="1" dirty="0">
                <a:latin typeface="Century" panose="02040604050505020304" pitchFamily="18" charset="0"/>
              </a:rPr>
              <a:t>否的话，不执行任何操作</a:t>
            </a:r>
          </a:p>
          <a:p>
            <a:r>
              <a:rPr lang="zh-CN" altLang="en-US" sz="1600" b="1" dirty="0">
                <a:latin typeface="Century" panose="02040604050505020304" pitchFamily="18" charset="0"/>
              </a:rPr>
              <a:t>  </a:t>
            </a:r>
            <a:r>
              <a:rPr lang="en-US" altLang="zh-CN" sz="1600" b="1" dirty="0">
                <a:latin typeface="Century" panose="02040604050505020304" pitchFamily="18" charset="0"/>
              </a:rPr>
              <a:t>4.3 </a:t>
            </a:r>
            <a:r>
              <a:rPr lang="zh-CN" altLang="en-US" sz="1600" b="1" dirty="0">
                <a:latin typeface="Century" panose="02040604050505020304" pitchFamily="18" charset="0"/>
              </a:rPr>
              <a:t>判断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r>
              <a:rPr lang="zh-CN" altLang="en-US" sz="1600" b="1" dirty="0">
                <a:latin typeface="Century" panose="02040604050505020304" pitchFamily="18" charset="0"/>
              </a:rPr>
              <a:t>是否等于</a:t>
            </a:r>
            <a:r>
              <a:rPr lang="en-US" altLang="zh-CN" sz="1600" b="1" dirty="0" err="1">
                <a:latin typeface="Century" panose="02040604050505020304" pitchFamily="18" charset="0"/>
              </a:rPr>
              <a:t>Integer.MAX_VALUE</a:t>
            </a:r>
            <a:endParaRPr lang="en-US" altLang="zh-CN" sz="1600" b="1" dirty="0">
              <a:latin typeface="Century" panose="02040604050505020304" pitchFamily="18" charset="0"/>
            </a:endParaRPr>
          </a:p>
          <a:p>
            <a:r>
              <a:rPr lang="en-US" altLang="zh-CN" sz="1600" b="1" dirty="0">
                <a:latin typeface="Century" panose="02040604050505020304" pitchFamily="18" charset="0"/>
              </a:rPr>
              <a:t>    4.3.1 </a:t>
            </a:r>
            <a:r>
              <a:rPr lang="zh-CN" altLang="en-US" sz="1600" b="1" dirty="0">
                <a:latin typeface="Century" panose="02040604050505020304" pitchFamily="18" charset="0"/>
              </a:rPr>
              <a:t>是的话，不执行任何操作</a:t>
            </a:r>
          </a:p>
          <a:p>
            <a:r>
              <a:rPr lang="zh-CN" altLang="en-US" sz="1600" b="1" dirty="0">
                <a:latin typeface="Century" panose="02040604050505020304" pitchFamily="18" charset="0"/>
              </a:rPr>
              <a:t>    </a:t>
            </a:r>
            <a:r>
              <a:rPr lang="en-US" altLang="zh-CN" sz="1600" b="1" dirty="0">
                <a:latin typeface="Century" panose="02040604050505020304" pitchFamily="18" charset="0"/>
              </a:rPr>
              <a:t>4.3.2 </a:t>
            </a:r>
            <a:r>
              <a:rPr lang="zh-CN" altLang="en-US" sz="1600" b="1" dirty="0">
                <a:latin typeface="Century" panose="02040604050505020304" pitchFamily="18" charset="0"/>
              </a:rPr>
              <a:t>否的话，将</a:t>
            </a:r>
            <a:r>
              <a:rPr lang="en-US" altLang="zh-CN" sz="1600" b="1" dirty="0" err="1">
                <a:solidFill>
                  <a:srgbClr val="FFCC00"/>
                </a:solidFill>
                <a:latin typeface="Century" panose="02040604050505020304" pitchFamily="18" charset="0"/>
              </a:rPr>
              <a:t>warmerIndex</a:t>
            </a:r>
            <a:r>
              <a:rPr lang="en-US" altLang="zh-CN" sz="1600" b="1" dirty="0">
                <a:latin typeface="Century" panose="02040604050505020304" pitchFamily="18" charset="0"/>
              </a:rPr>
              <a:t> - 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sz="1600" b="1" dirty="0">
                <a:latin typeface="Century" panose="02040604050505020304" pitchFamily="18" charset="0"/>
              </a:rPr>
              <a:t>赋值给</a:t>
            </a:r>
            <a:r>
              <a:rPr lang="en-US" altLang="zh-CN" sz="1600" b="1" dirty="0" err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 dirty="0">
                <a:latin typeface="Century" panose="02040604050505020304" pitchFamily="18" charset="0"/>
              </a:rPr>
              <a:t>]</a:t>
            </a:r>
          </a:p>
          <a:p>
            <a:r>
              <a:rPr lang="en-US" altLang="zh-CN" sz="1600" b="1" dirty="0">
                <a:latin typeface="Century" panose="02040604050505020304" pitchFamily="18" charset="0"/>
              </a:rPr>
              <a:t>  4.4 </a:t>
            </a:r>
            <a:r>
              <a:rPr lang="zh-CN" altLang="en-US" sz="1600" b="1" dirty="0">
                <a:latin typeface="Century" panose="02040604050505020304" pitchFamily="18" charset="0"/>
              </a:rPr>
              <a:t>将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sz="1600" b="1" dirty="0">
                <a:latin typeface="Century" panose="02040604050505020304" pitchFamily="18" charset="0"/>
              </a:rPr>
              <a:t>赋值给</a:t>
            </a:r>
            <a:r>
              <a:rPr lang="en-US" altLang="zh-CN" sz="1600" b="1" dirty="0" err="1">
                <a:solidFill>
                  <a:srgbClr val="00CCFF"/>
                </a:solidFill>
                <a:latin typeface="Century" panose="02040604050505020304" pitchFamily="18" charset="0"/>
              </a:rPr>
              <a:t>nextArray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en-US" altLang="zh-CN" sz="1600" b="1" dirty="0">
                <a:latin typeface="Century" panose="02040604050505020304" pitchFamily="18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sz="1600" b="1" dirty="0">
                <a:latin typeface="Century" panose="02040604050505020304" pitchFamily="18" charset="0"/>
              </a:rPr>
              <a:t>]]</a:t>
            </a:r>
          </a:p>
          <a:p>
            <a:r>
              <a:rPr lang="en-US" altLang="zh-CN" sz="1600" b="1" dirty="0">
                <a:latin typeface="Century" panose="02040604050505020304" pitchFamily="18" charset="0"/>
              </a:rPr>
              <a:t>5 </a:t>
            </a:r>
            <a:r>
              <a:rPr lang="zh-CN" altLang="en-US" sz="1600" b="1" dirty="0">
                <a:solidFill>
                  <a:srgbClr val="CC6600"/>
                </a:solidFill>
                <a:latin typeface="Century" panose="02040604050505020304" pitchFamily="18" charset="0"/>
              </a:rPr>
              <a:t>返回</a:t>
            </a:r>
            <a:r>
              <a:rPr lang="en-US" altLang="zh-CN" sz="1600" b="1" dirty="0" err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endParaRPr lang="en-US" altLang="zh-CN" sz="1600" b="1" dirty="0">
              <a:solidFill>
                <a:srgbClr val="009900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3D52D5-842E-48F3-B7AF-4A3AD29D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71" y="378464"/>
            <a:ext cx="5315529" cy="54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411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5453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739. Daily Temperatures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60030"/>
            <a:ext cx="53741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解法二：</a:t>
            </a:r>
            <a:r>
              <a:rPr lang="zh-CN" altLang="en-US" b="1">
                <a:solidFill>
                  <a:srgbClr val="0000CC"/>
                </a:solidFill>
              </a:rPr>
              <a:t>栈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O(w)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</a:t>
            </a:r>
            <a:r>
              <a:rPr lang="zh-CN" altLang="en-US" b="1">
                <a:solidFill>
                  <a:srgbClr val="666699"/>
                </a:solidFill>
              </a:rPr>
              <a:t>数组为</a:t>
            </a:r>
            <a:r>
              <a:rPr lang="en-US" altLang="zh-CN" b="1">
                <a:solidFill>
                  <a:srgbClr val="666699"/>
                </a:solidFill>
              </a:rPr>
              <a:t>NULL</a:t>
            </a:r>
            <a:r>
              <a:rPr lang="zh-CN" altLang="en-US" b="1">
                <a:solidFill>
                  <a:srgbClr val="666699"/>
                </a:solidFill>
              </a:rPr>
              <a:t>或者空</a:t>
            </a:r>
            <a:r>
              <a:rPr lang="zh-CN" altLang="en-US" b="1"/>
              <a:t>，则</a:t>
            </a:r>
            <a:r>
              <a:rPr lang="zh-CN" altLang="en-US" b="1">
                <a:solidFill>
                  <a:srgbClr val="CC6600"/>
                </a:solidFill>
              </a:rPr>
              <a:t>返回空数组</a:t>
            </a:r>
            <a:r>
              <a:rPr lang="en-US" altLang="zh-CN" b="1">
                <a:solidFill>
                  <a:srgbClr val="CC6600"/>
                </a:solidFill>
              </a:rPr>
              <a:t>new int[0]</a:t>
            </a:r>
          </a:p>
          <a:p>
            <a:r>
              <a:rPr lang="en-US" altLang="zh-CN" b="1"/>
              <a:t>1 </a:t>
            </a:r>
            <a:r>
              <a:rPr lang="zh-CN" altLang="en-US" b="1"/>
              <a:t>创建结果数组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zh-CN" altLang="en-US" b="1"/>
              <a:t>，大小与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b="1"/>
              <a:t>数组相等，并初始化为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创建栈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/>
              <a:t>（存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b="1"/>
              <a:t>数组元素的下标），初始化倒序遍历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b="1"/>
              <a:t>数组的游标为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en-US" altLang="zh-CN" b="1"/>
              <a:t>.length - 1</a:t>
            </a:r>
            <a:r>
              <a:rPr lang="zh-CN" altLang="en-US" b="1"/>
              <a:t>（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倒序遍历数组，且将元素的下标存入栈中，确保下标大的在栈底，下标小的在栈顶，并且，即将入栈的下标都比栈顶的下标小</a:t>
            </a:r>
            <a:r>
              <a:rPr lang="zh-CN" altLang="en-US" b="1"/>
              <a:t>）</a:t>
            </a:r>
            <a:endParaRPr lang="en-US" altLang="zh-CN" b="1"/>
          </a:p>
          <a:p>
            <a:r>
              <a:rPr lang="en-US" altLang="zh-CN" b="1"/>
              <a:t>3 </a:t>
            </a:r>
            <a:r>
              <a:rPr lang="zh-CN" altLang="en-US" b="1"/>
              <a:t>倒序遍历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zh-CN" altLang="en-US" b="1"/>
              <a:t>数组，依次执行如下操作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在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/>
              <a:t>非空，且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temperatures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大于等于栈顶元素的情况下，循环执行出栈操作（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栈中的下标都比当前下标大，并且，栈中下标的出栈顺序，为从小到大的顺序。从而，逐个将下标对应温度值，小于等于当前温度的栈顶元素出栈，则有，第一个符合条件的栈顶元素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温度值下标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，就是目标值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/>
              <a:t>是否为空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3.2.1 </a:t>
            </a:r>
            <a:r>
              <a:rPr lang="zh-CN" altLang="en-US" b="1"/>
              <a:t>是的话，执行下一步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3.2.2 </a:t>
            </a:r>
            <a:r>
              <a:rPr lang="zh-CN" altLang="en-US" b="1"/>
              <a:t>否的话，将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en-US" altLang="zh-CN" b="1"/>
              <a:t>.peek() - 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b="1"/>
              <a:t>赋值给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（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偏移地址作为结果值</a:t>
            </a:r>
            <a:r>
              <a:rPr lang="zh-CN" altLang="en-US" b="1"/>
              <a:t>）</a:t>
            </a:r>
            <a:endParaRPr lang="en-US" altLang="zh-CN" b="1"/>
          </a:p>
          <a:p>
            <a:r>
              <a:rPr lang="en-US" altLang="zh-CN" b="1"/>
              <a:t>  3.3 </a:t>
            </a:r>
            <a:r>
              <a:rPr lang="en-US" altLang="zh-CN" b="1">
                <a:solidFill>
                  <a:srgbClr val="FF3300"/>
                </a:solidFill>
                <a:latin typeface="Century" panose="02040604050505020304" pitchFamily="18" charset="0"/>
              </a:rPr>
              <a:t>i</a:t>
            </a:r>
            <a:r>
              <a:rPr lang="zh-CN" altLang="en-US" b="1"/>
              <a:t>入栈</a:t>
            </a:r>
            <a:r>
              <a:rPr lang="en-US" altLang="zh-CN" b="1">
                <a:solidFill>
                  <a:srgbClr val="FF3399"/>
                </a:solidFill>
                <a:latin typeface="Century" panose="02040604050505020304" pitchFamily="18" charset="0"/>
              </a:rPr>
              <a:t>intStack</a:t>
            </a:r>
            <a:r>
              <a:rPr lang="zh-CN" altLang="en-US" b="1">
                <a:solidFill>
                  <a:srgbClr val="FF3399"/>
                </a:solidFill>
                <a:latin typeface="Century" panose="02040604050505020304" pitchFamily="18" charset="0"/>
              </a:rPr>
              <a:t>（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确保栈顶没有比当前温度值更小的下标之后，则将当前温度的下标入栈</a:t>
            </a:r>
            <a:r>
              <a:rPr lang="zh-CN" altLang="en-US" b="1">
                <a:solidFill>
                  <a:srgbClr val="FF3399"/>
                </a:solidFill>
                <a:latin typeface="Century" panose="02040604050505020304" pitchFamily="18" charset="0"/>
              </a:rPr>
              <a:t>）</a:t>
            </a:r>
            <a:endParaRPr lang="en-US" altLang="zh-CN" b="1">
              <a:solidFill>
                <a:srgbClr val="FF3399"/>
              </a:solidFill>
              <a:latin typeface="Century" panose="02040604050505020304" pitchFamily="18" charset="0"/>
            </a:endParaRPr>
          </a:p>
          <a:p>
            <a:r>
              <a:rPr lang="en-US" altLang="zh-CN" b="1"/>
              <a:t>4 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009900"/>
                </a:solidFill>
                <a:latin typeface="Century" panose="02040604050505020304" pitchFamily="18" charset="0"/>
              </a:rPr>
              <a:t>resultArray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DD59E-C69F-46DB-BCDF-233D407A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55" y="669989"/>
            <a:ext cx="6817845" cy="53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5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栈的定义</a:t>
            </a:r>
            <a:endParaRPr lang="en-US" altLang="zh-CN" sz="2800" b="1" cap="none"/>
          </a:p>
          <a:p>
            <a:r>
              <a:rPr lang="zh-CN" altLang="en-US" sz="2800" b="1" cap="none"/>
              <a:t>栈的操作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栈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限定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仅在表尾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400" b="1" cap="none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插入或删除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操作的</a:t>
            </a:r>
            <a:r>
              <a:rPr lang="zh-CN" altLang="en-US" sz="2400" b="1" cap="none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称为栈，</a:t>
            </a:r>
            <a:r>
              <a:rPr lang="zh-CN" altLang="en-US" sz="24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不含元素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的空表称</a:t>
            </a:r>
            <a:r>
              <a:rPr lang="zh-CN" altLang="en-US" sz="24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空栈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允许插入和删除的一端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另一端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栈底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后进先出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(LIFO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Last In, First Out)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0EC89-0773-423A-B1F1-3593484C08F1}"/>
              </a:ext>
            </a:extLst>
          </p:cNvPr>
          <p:cNvGrpSpPr>
            <a:grpSpLocks/>
          </p:cNvGrpSpPr>
          <p:nvPr/>
        </p:nvGrpSpPr>
        <p:grpSpPr bwMode="auto">
          <a:xfrm>
            <a:off x="7604126" y="2865096"/>
            <a:ext cx="3457575" cy="3760787"/>
            <a:chOff x="3582" y="1570"/>
            <a:chExt cx="2178" cy="23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897969-4476-4657-9BDC-EDDB5E713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2205"/>
              <a:ext cx="1058" cy="1721"/>
              <a:chOff x="4468" y="2196"/>
              <a:chExt cx="1058" cy="1721"/>
            </a:xfrm>
          </p:grpSpPr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15B463A8-F4EC-4BA1-99E0-C246BA273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196"/>
                <a:ext cx="105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u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zh-CN" altLang="zh-CN" baseline="-25000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8E1472B8-F50B-42DC-A42B-6989F3092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645"/>
                <a:ext cx="105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u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1E65ABD9-FF49-44C7-89F9-C5C152D4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373"/>
                <a:ext cx="105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u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4332D45B-AC7E-41F7-A97D-E82214DD3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671"/>
                <a:ext cx="1058" cy="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u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/>
                  <a:t>.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/>
                  <a:t>.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/>
                  <a:t>.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A4714903-02C7-43F1-A025-42B533EC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399"/>
                <a:ext cx="105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Ø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p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u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n</a:t>
                </a: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5D0EB6C7-24EA-4C34-8C02-F663F2460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196"/>
                <a:ext cx="105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">
                <a:extLst>
                  <a:ext uri="{FF2B5EF4-FFF2-40B4-BE49-F238E27FC236}">
                    <a16:creationId xmlns:a16="http://schemas.microsoft.com/office/drawing/2014/main" id="{7C06F748-1A49-43A9-B750-704C6B278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671"/>
                <a:ext cx="10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7414A4CB-2E3E-4DBB-A0DB-D1A3683F2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373"/>
                <a:ext cx="10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6ED645CB-5146-4818-952A-043B86AC1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645"/>
                <a:ext cx="10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FB0130FA-9B65-46E2-B881-CD64F8126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917"/>
                <a:ext cx="105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46743AC9-2FCE-4AB8-807C-9ABB96584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196"/>
                <a:ext cx="0" cy="17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7C240AD4-9638-4989-9A07-9A1D3B976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6" y="2196"/>
                <a:ext cx="0" cy="17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F6A93FC4-B715-4703-9783-3A204B778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399"/>
                <a:ext cx="10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B4061AD3-767C-4B30-9918-C65EA6FC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3793"/>
              <a:ext cx="3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C1CBDEC0-8687-4186-A7EB-9F0D083A0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296"/>
              <a:ext cx="3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681BCA40-43C0-41B0-8805-7736FFD35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3612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 b="1">
                  <a:solidFill>
                    <a:srgbClr val="FF6600"/>
                  </a:solidFill>
                  <a:latin typeface="楷体_GB2312" pitchFamily="49" charset="-122"/>
                  <a:ea typeface="楷体_GB2312" pitchFamily="49" charset="-122"/>
                </a:rPr>
                <a:t>栈底</a:t>
              </a:r>
            </a:p>
          </p:txBody>
        </p: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3C2ABE3A-191D-4F45-AED3-D6E4C86B9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115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 b="1">
                  <a:solidFill>
                    <a:srgbClr val="FF6600"/>
                  </a:solidFill>
                  <a:latin typeface="楷体_GB2312" pitchFamily="49" charset="-122"/>
                  <a:ea typeface="楷体_GB2312" pitchFamily="49" charset="-122"/>
                </a:rPr>
                <a:t>栈顶</a:t>
              </a:r>
            </a:p>
          </p:txBody>
        </p:sp>
        <p:sp>
          <p:nvSpPr>
            <p:cNvPr id="10" name="Arc 22">
              <a:extLst>
                <a:ext uri="{FF2B5EF4-FFF2-40B4-BE49-F238E27FC236}">
                  <a16:creationId xmlns:a16="http://schemas.microsoft.com/office/drawing/2014/main" id="{BE2667B4-35E5-40CF-A46F-5BE8801BD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887"/>
              <a:ext cx="453" cy="454"/>
            </a:xfrm>
            <a:custGeom>
              <a:avLst/>
              <a:gdLst>
                <a:gd name="G0" fmla="+- 3575 0 0"/>
                <a:gd name="G1" fmla="+- 21600 0 0"/>
                <a:gd name="G2" fmla="+- 21600 0 0"/>
                <a:gd name="T0" fmla="*/ 0 w 25175"/>
                <a:gd name="T1" fmla="*/ 298 h 21600"/>
                <a:gd name="T2" fmla="*/ 25175 w 25175"/>
                <a:gd name="T3" fmla="*/ 21600 h 21600"/>
                <a:gd name="T4" fmla="*/ 3575 w 251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5" h="21600" fill="none" extrusionOk="0">
                  <a:moveTo>
                    <a:pt x="-1" y="297"/>
                  </a:moveTo>
                  <a:cubicBezTo>
                    <a:pt x="1181" y="99"/>
                    <a:pt x="2377" y="0"/>
                    <a:pt x="3575" y="0"/>
                  </a:cubicBezTo>
                  <a:cubicBezTo>
                    <a:pt x="15504" y="0"/>
                    <a:pt x="25175" y="9670"/>
                    <a:pt x="25175" y="21600"/>
                  </a:cubicBezTo>
                </a:path>
                <a:path w="25175" h="21600" stroke="0" extrusionOk="0">
                  <a:moveTo>
                    <a:pt x="-1" y="297"/>
                  </a:moveTo>
                  <a:cubicBezTo>
                    <a:pt x="1181" y="99"/>
                    <a:pt x="2377" y="0"/>
                    <a:pt x="3575" y="0"/>
                  </a:cubicBezTo>
                  <a:cubicBezTo>
                    <a:pt x="15504" y="0"/>
                    <a:pt x="25175" y="9670"/>
                    <a:pt x="25175" y="21600"/>
                  </a:cubicBezTo>
                  <a:lnTo>
                    <a:pt x="3575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73FBA8CA-8BCE-4D12-AE13-AE100E679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" y="1570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出栈</a:t>
              </a:r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183602BA-BF07-44FE-A779-1524556BA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5" y="1570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28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入栈</a:t>
              </a:r>
            </a:p>
          </p:txBody>
        </p:sp>
        <p:sp>
          <p:nvSpPr>
            <p:cNvPr id="13" name="Arc 25">
              <a:extLst>
                <a:ext uri="{FF2B5EF4-FFF2-40B4-BE49-F238E27FC236}">
                  <a16:creationId xmlns:a16="http://schemas.microsoft.com/office/drawing/2014/main" id="{BB7A1501-2137-4ACA-85FA-0459BF7BC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25" y="1842"/>
              <a:ext cx="408" cy="49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栈的操作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pPr marL="0" indent="0">
              <a:buNone/>
            </a:pPr>
            <a:r>
              <a:rPr lang="en-US" altLang="zh-CN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一个栈对象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（面向对象的语言）或者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给栈分配一块内存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（面向过程的语言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[C]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zh-CN" altLang="en-US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把元素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压入栈的顶部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zh-CN" altLang="en-US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移除栈顶部的元素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，并将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该元素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作为此函数的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peek(top)</a:t>
            </a:r>
            <a:endParaRPr lang="zh-CN" altLang="en-US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查看栈顶部的元素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不从栈中移除它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empty(isEmpty)</a:t>
            </a:r>
            <a:endParaRPr lang="zh-CN" altLang="en-US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栈是否为空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栈的操作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875" y="366090"/>
            <a:ext cx="11887199" cy="61258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CN" altLang="en-US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元素在栈中的位置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，位置从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开始编号，不存在则返回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顺序遍历，不清空栈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for(&lt;E&gt; item 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Stack) {  //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遍历容器的写法</a:t>
            </a:r>
            <a:endParaRPr lang="en-US" altLang="zh-CN" sz="2400" b="1" cap="none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(item);}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继承自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返回栈中元素的数目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，栈非空时，等于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栈顶元素的返回值。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将栈中元素转成字符串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销毁</a:t>
            </a: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主动销毁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语言），或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放入析构函数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）由系统回收，或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直接由系统回收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241" y="29362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20. Valid Parentheses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82C96-2CE3-4544-A401-3A3B7BFE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71" y="458428"/>
            <a:ext cx="8306857" cy="63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20. Valid Parentheses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4888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栈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O(n)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</a:t>
            </a:r>
            <a:r>
              <a:rPr lang="zh-CN" altLang="en-US" b="1">
                <a:solidFill>
                  <a:schemeClr val="accent6"/>
                </a:solidFill>
              </a:rPr>
              <a:t>字符串为</a:t>
            </a:r>
            <a:r>
              <a:rPr lang="en-US" altLang="zh-CN" b="1">
                <a:solidFill>
                  <a:schemeClr val="accent6"/>
                </a:solidFill>
              </a:rPr>
              <a:t>NULL</a:t>
            </a:r>
            <a:r>
              <a:rPr lang="zh-CN" altLang="en-US" b="1">
                <a:solidFill>
                  <a:schemeClr val="accent6"/>
                </a:solidFill>
              </a:rPr>
              <a:t>或者空</a:t>
            </a:r>
            <a:r>
              <a:rPr lang="zh-CN" altLang="en-US" b="1"/>
              <a:t>，则</a:t>
            </a:r>
            <a:r>
              <a:rPr lang="zh-CN" altLang="en-US" b="1">
                <a:solidFill>
                  <a:srgbClr val="CC9900"/>
                </a:solidFill>
              </a:rPr>
              <a:t>返回</a:t>
            </a:r>
            <a:r>
              <a:rPr lang="en-US" altLang="zh-CN" b="1">
                <a:solidFill>
                  <a:srgbClr val="CC9900"/>
                </a:solidFill>
              </a:rPr>
              <a:t>true</a:t>
            </a:r>
          </a:p>
          <a:p>
            <a:r>
              <a:rPr lang="en-US" altLang="zh-CN" b="1"/>
              <a:t>1 </a:t>
            </a:r>
            <a:r>
              <a:rPr lang="zh-CN" altLang="en-US" b="1"/>
              <a:t>将字符串转换为字符数组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</a:p>
          <a:p>
            <a:r>
              <a:rPr lang="en-US" altLang="zh-CN" b="1"/>
              <a:t>2 </a:t>
            </a:r>
            <a:r>
              <a:rPr lang="zh-CN" altLang="en-US" b="1"/>
              <a:t>创建栈</a:t>
            </a:r>
            <a:r>
              <a:rPr lang="en-US" altLang="zh-CN" b="1">
                <a:solidFill>
                  <a:srgbClr val="009900"/>
                </a:solidFill>
              </a:rPr>
              <a:t>charStack</a:t>
            </a:r>
            <a:r>
              <a:rPr lang="zh-CN" altLang="en-US" b="1"/>
              <a:t>，初始化游标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zh-CN" altLang="en-US" b="1"/>
              <a:t>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，是否为</a:t>
            </a:r>
            <a:r>
              <a:rPr lang="en-US" altLang="zh-CN" b="1"/>
              <a:t>'('</a:t>
            </a:r>
            <a:r>
              <a:rPr lang="zh-CN" altLang="en-US" b="1"/>
              <a:t>、</a:t>
            </a:r>
            <a:r>
              <a:rPr lang="en-US" altLang="zh-CN" b="1"/>
              <a:t>'{'</a:t>
            </a:r>
            <a:r>
              <a:rPr lang="zh-CN" altLang="en-US" b="1"/>
              <a:t>或</a:t>
            </a:r>
            <a:r>
              <a:rPr lang="en-US" altLang="zh-CN" b="1"/>
              <a:t>'['</a:t>
            </a:r>
          </a:p>
          <a:p>
            <a:r>
              <a:rPr lang="en-US" altLang="zh-CN" b="1"/>
              <a:t>    3.1.1 </a:t>
            </a:r>
            <a:r>
              <a:rPr lang="zh-CN" altLang="en-US" b="1"/>
              <a:t>是的话，将对应的</a:t>
            </a:r>
            <a:r>
              <a:rPr lang="en-US" altLang="zh-CN" b="1"/>
              <a:t>')'</a:t>
            </a:r>
            <a:r>
              <a:rPr lang="zh-CN" altLang="en-US" b="1"/>
              <a:t>、</a:t>
            </a:r>
            <a:r>
              <a:rPr lang="en-US" altLang="zh-CN" b="1"/>
              <a:t>'}'</a:t>
            </a:r>
            <a:r>
              <a:rPr lang="zh-CN" altLang="en-US" b="1"/>
              <a:t>或</a:t>
            </a:r>
            <a:r>
              <a:rPr lang="en-US" altLang="zh-CN" b="1"/>
              <a:t>']'</a:t>
            </a:r>
            <a:r>
              <a:rPr lang="zh-CN" altLang="en-US" b="1"/>
              <a:t>入栈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3.1.2 </a:t>
            </a:r>
            <a:r>
              <a:rPr lang="zh-CN" altLang="en-US" b="1"/>
              <a:t>否的话，如果</a:t>
            </a:r>
            <a:r>
              <a:rPr lang="en-US" altLang="zh-CN" b="1">
                <a:solidFill>
                  <a:srgbClr val="009900"/>
                </a:solidFill>
              </a:rPr>
              <a:t>charStack</a:t>
            </a:r>
            <a:r>
              <a:rPr lang="zh-CN" altLang="en-US" b="1"/>
              <a:t>为空或者出栈的元素与</a:t>
            </a:r>
            <a:r>
              <a:rPr lang="en-US" altLang="zh-CN" b="1">
                <a:solidFill>
                  <a:srgbClr val="0000CC"/>
                </a:solidFill>
              </a:rPr>
              <a:t>charArray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3300"/>
                </a:solidFill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不相等，则</a:t>
            </a:r>
            <a:r>
              <a:rPr lang="zh-CN" altLang="en-US" b="1">
                <a:solidFill>
                  <a:srgbClr val="CC9900"/>
                </a:solidFill>
              </a:rPr>
              <a:t>返回</a:t>
            </a:r>
            <a:r>
              <a:rPr lang="en-US" altLang="zh-CN" b="1">
                <a:solidFill>
                  <a:srgbClr val="CC9900"/>
                </a:solidFill>
              </a:rPr>
              <a:t>false</a:t>
            </a:r>
          </a:p>
          <a:p>
            <a:r>
              <a:rPr lang="en-US" altLang="zh-CN" b="1"/>
              <a:t>4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9900"/>
                </a:solidFill>
              </a:rPr>
              <a:t>charStack</a:t>
            </a:r>
            <a:r>
              <a:rPr lang="zh-CN" altLang="en-US" b="1"/>
              <a:t>是否为空</a:t>
            </a:r>
          </a:p>
          <a:p>
            <a:r>
              <a:rPr lang="zh-CN" altLang="en-US" b="1"/>
              <a:t>  </a:t>
            </a:r>
            <a:r>
              <a:rPr lang="en-US" altLang="zh-CN" b="1"/>
              <a:t>4.1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CC9900"/>
                </a:solidFill>
              </a:rPr>
              <a:t>返回</a:t>
            </a:r>
            <a:r>
              <a:rPr lang="en-US" altLang="zh-CN" b="1">
                <a:solidFill>
                  <a:srgbClr val="CC9900"/>
                </a:solidFill>
              </a:rPr>
              <a:t>true</a:t>
            </a:r>
          </a:p>
          <a:p>
            <a:r>
              <a:rPr lang="en-US" altLang="zh-CN" b="1"/>
              <a:t>  4.2 </a:t>
            </a:r>
            <a:r>
              <a:rPr lang="zh-CN" altLang="en-US" b="1"/>
              <a:t>否的话，</a:t>
            </a:r>
            <a:r>
              <a:rPr lang="zh-CN" altLang="en-US" b="1">
                <a:solidFill>
                  <a:srgbClr val="CC9900"/>
                </a:solidFill>
              </a:rPr>
              <a:t>返回</a:t>
            </a:r>
            <a:r>
              <a:rPr lang="en-US" altLang="zh-CN" b="1">
                <a:solidFill>
                  <a:srgbClr val="CC9900"/>
                </a:solidFill>
              </a:rPr>
              <a:t>false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01BE0-778C-4CFA-8BAA-0E4716AF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58" y="89947"/>
            <a:ext cx="7303841" cy="66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155. Min Stack 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952D3-6038-4EE4-BDCA-5D78119A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07" y="1205810"/>
            <a:ext cx="10146822" cy="55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155. Min Stack 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66CC"/>
                </a:solidFill>
              </a:rPr>
              <a:t>使用两个栈</a:t>
            </a:r>
            <a:endParaRPr lang="zh-CN" altLang="en-US" b="1"/>
          </a:p>
          <a:p>
            <a:r>
              <a:rPr lang="en-US" altLang="zh-CN" b="1"/>
              <a:t>1 </a:t>
            </a:r>
            <a:r>
              <a:rPr lang="zh-CN" altLang="en-US" b="1"/>
              <a:t>声明两个私有成员变量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，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用于执行基本的栈操作，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用于获取最小值操作</a:t>
            </a:r>
          </a:p>
          <a:p>
            <a:r>
              <a:rPr lang="en-US" altLang="zh-CN" b="1"/>
              <a:t>2 MinStack()</a:t>
            </a:r>
            <a:r>
              <a:rPr lang="zh-CN" altLang="en-US" b="1"/>
              <a:t>的操作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2.1 </a:t>
            </a:r>
            <a:r>
              <a:rPr lang="zh-CN" altLang="en-US" b="1"/>
              <a:t>初始化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</a:p>
          <a:p>
            <a:r>
              <a:rPr lang="en-US" altLang="zh-CN" b="1"/>
              <a:t>3 push(int 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en-US" altLang="zh-CN" b="1"/>
              <a:t>)</a:t>
            </a:r>
            <a:r>
              <a:rPr lang="zh-CN" altLang="en-US" b="1"/>
              <a:t>的操作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是否为空或者要入栈的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zh-CN" altLang="en-US" b="1"/>
              <a:t>的值是否小于等于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的栈顶元素（最小值）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zh-CN" altLang="en-US" b="1"/>
              <a:t>入栈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</a:p>
          <a:p>
            <a:r>
              <a:rPr lang="en-US" altLang="zh-CN" b="1"/>
              <a:t>    3.1.2 </a:t>
            </a:r>
            <a:r>
              <a:rPr lang="zh-CN" altLang="en-US" b="1"/>
              <a:t>否的话，执行下一步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zh-CN" altLang="en-US" b="1"/>
              <a:t>入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</a:p>
          <a:p>
            <a:r>
              <a:rPr lang="en-US" altLang="zh-CN" b="1"/>
              <a:t>4 pop()</a:t>
            </a:r>
            <a:r>
              <a:rPr lang="zh-CN" altLang="en-US" b="1"/>
              <a:t>的操作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4.1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的栈顶元素是否等于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的栈顶元素（最小值）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4.1.1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的栈顶元素出栈</a:t>
            </a:r>
          </a:p>
          <a:p>
            <a:r>
              <a:rPr lang="zh-CN" altLang="en-US" b="1"/>
              <a:t>    </a:t>
            </a:r>
            <a:r>
              <a:rPr lang="en-US" altLang="zh-CN" b="1"/>
              <a:t>4.1.2 </a:t>
            </a:r>
            <a:r>
              <a:rPr lang="zh-CN" altLang="en-US" b="1"/>
              <a:t>否的话，执行下一步</a:t>
            </a:r>
          </a:p>
          <a:p>
            <a:r>
              <a:rPr lang="zh-CN" altLang="en-US" b="1"/>
              <a:t>  </a:t>
            </a:r>
            <a:r>
              <a:rPr lang="en-US" altLang="zh-CN" b="1"/>
              <a:t>4.2 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的栈顶元素出栈</a:t>
            </a:r>
          </a:p>
          <a:p>
            <a:r>
              <a:rPr lang="en-US" altLang="zh-CN" b="1"/>
              <a:t>5 top()</a:t>
            </a:r>
            <a:r>
              <a:rPr lang="zh-CN" altLang="en-US" b="1"/>
              <a:t>的操作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5.1 </a:t>
            </a:r>
            <a:r>
              <a:rPr lang="zh-CN" altLang="en-US" b="1"/>
              <a:t>返回</a:t>
            </a:r>
            <a:r>
              <a:rPr lang="en-US" altLang="zh-CN" b="1">
                <a:solidFill>
                  <a:srgbClr val="FF3399"/>
                </a:solidFill>
              </a:rPr>
              <a:t>stack1</a:t>
            </a:r>
            <a:r>
              <a:rPr lang="zh-CN" altLang="en-US" b="1"/>
              <a:t>的栈顶元素（不出栈）</a:t>
            </a:r>
          </a:p>
          <a:p>
            <a:r>
              <a:rPr lang="en-US" altLang="zh-CN" b="1"/>
              <a:t>6 getMin()</a:t>
            </a:r>
            <a:r>
              <a:rPr lang="zh-CN" altLang="en-US" b="1"/>
              <a:t>的操作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6.1 </a:t>
            </a:r>
            <a:r>
              <a:rPr lang="zh-CN" altLang="en-US" b="1"/>
              <a:t>返回</a:t>
            </a:r>
            <a:r>
              <a:rPr lang="en-US" altLang="zh-CN" b="1">
                <a:solidFill>
                  <a:srgbClr val="0000CC"/>
                </a:solidFill>
              </a:rPr>
              <a:t>stack2</a:t>
            </a:r>
            <a:r>
              <a:rPr lang="zh-CN" altLang="en-US" b="1"/>
              <a:t>的栈顶元素（不出栈）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34386C-D9E0-4A07-A830-2892A90C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58" y="57150"/>
            <a:ext cx="5158989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81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379</TotalTime>
  <Words>2422</Words>
  <Application>Microsoft Office PowerPoint</Application>
  <PresentationFormat>宽屏</PresentationFormat>
  <Paragraphs>192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楷体_GB2312</vt:lpstr>
      <vt:lpstr>Arial</vt:lpstr>
      <vt:lpstr>Century</vt:lpstr>
      <vt:lpstr>Times New Roman</vt:lpstr>
      <vt:lpstr>Tw Cen MT</vt:lpstr>
      <vt:lpstr>Wingdings</vt:lpstr>
      <vt:lpstr>水滴</vt:lpstr>
      <vt:lpstr>数据结构和算法 第6讲</vt:lpstr>
      <vt:lpstr>大纲</vt:lpstr>
      <vt:lpstr>栈</vt:lpstr>
      <vt:lpstr>栈的操作</vt:lpstr>
      <vt:lpstr>栈的操作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959</cp:revision>
  <dcterms:created xsi:type="dcterms:W3CDTF">2018-06-21T02:18:15Z</dcterms:created>
  <dcterms:modified xsi:type="dcterms:W3CDTF">2019-11-26T07:35:13Z</dcterms:modified>
</cp:coreProperties>
</file>