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34" r:id="rId5"/>
    <p:sldId id="336" r:id="rId6"/>
    <p:sldId id="335" r:id="rId7"/>
    <p:sldId id="331" r:id="rId8"/>
    <p:sldId id="332" r:id="rId9"/>
    <p:sldId id="337" r:id="rId10"/>
    <p:sldId id="346" r:id="rId11"/>
    <p:sldId id="339" r:id="rId12"/>
    <p:sldId id="347" r:id="rId13"/>
    <p:sldId id="341" r:id="rId14"/>
    <p:sldId id="348" r:id="rId15"/>
    <p:sldId id="343" r:id="rId16"/>
    <p:sldId id="349" r:id="rId17"/>
    <p:sldId id="34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CC6600"/>
    <a:srgbClr val="FF3300"/>
    <a:srgbClr val="CC00CC"/>
    <a:srgbClr val="FF9900"/>
    <a:srgbClr val="666699"/>
    <a:srgbClr val="FF3399"/>
    <a:srgbClr val="00CC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7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2018.7.18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35. Search Insert Position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87E0F-F401-4288-85E9-E4F896D9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68" y="1166962"/>
            <a:ext cx="8793772" cy="55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8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35. Search Insert Position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917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折半查找法</a:t>
            </a:r>
            <a:r>
              <a:rPr lang="zh-CN" altLang="en-US" b="1"/>
              <a:t>（时间复杂度</a:t>
            </a:r>
            <a:r>
              <a:rPr lang="en-US" altLang="zh-CN" b="1"/>
              <a:t>O(logn)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</a:t>
            </a:r>
            <a:r>
              <a:rPr lang="en-US" altLang="zh-CN" b="1">
                <a:solidFill>
                  <a:srgbClr val="009900"/>
                </a:solidFill>
              </a:rPr>
              <a:t>nums</a:t>
            </a:r>
            <a:r>
              <a:rPr lang="zh-CN" altLang="en-US" b="1"/>
              <a:t>为</a:t>
            </a:r>
            <a:r>
              <a:rPr lang="en-US" altLang="zh-CN" b="1">
                <a:solidFill>
                  <a:srgbClr val="00CCFF"/>
                </a:solidFill>
              </a:rPr>
              <a:t>NULL</a:t>
            </a:r>
            <a:r>
              <a:rPr lang="zh-CN" altLang="en-US" b="1">
                <a:solidFill>
                  <a:srgbClr val="00CCFF"/>
                </a:solidFill>
              </a:rPr>
              <a:t>或者空</a:t>
            </a:r>
            <a:r>
              <a:rPr lang="zh-CN" altLang="en-US" b="1"/>
              <a:t>，则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CC6600"/>
                </a:solidFill>
              </a:rPr>
              <a:t>0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>
                <a:solidFill>
                  <a:srgbClr val="666699"/>
                </a:solidFill>
              </a:rPr>
              <a:t>highPosition</a:t>
            </a:r>
            <a:r>
              <a:rPr lang="zh-CN" altLang="en-US" b="1"/>
              <a:t>为</a:t>
            </a:r>
            <a:r>
              <a:rPr lang="en-US" altLang="zh-CN" b="1">
                <a:solidFill>
                  <a:srgbClr val="009900"/>
                </a:solidFill>
              </a:rPr>
              <a:t>nums</a:t>
            </a:r>
            <a:r>
              <a:rPr lang="en-US" altLang="zh-CN" b="1"/>
              <a:t>.length - 1</a:t>
            </a:r>
            <a:r>
              <a:rPr lang="zh-CN" altLang="en-US" b="1"/>
              <a:t>，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在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zh-CN" altLang="en-US" b="1"/>
              <a:t>小于等于</a:t>
            </a:r>
            <a:r>
              <a:rPr lang="en-US" altLang="zh-CN" b="1">
                <a:solidFill>
                  <a:srgbClr val="666699"/>
                </a:solidFill>
              </a:rPr>
              <a:t>highPosition</a:t>
            </a:r>
            <a:r>
              <a:rPr lang="zh-CN" altLang="en-US" b="1"/>
              <a:t>的情况下，循环执行如下操作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2.1 </a:t>
            </a:r>
            <a:r>
              <a:rPr lang="zh-CN" altLang="en-US" b="1"/>
              <a:t>将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en-US" altLang="zh-CN" b="1"/>
              <a:t> + (</a:t>
            </a:r>
            <a:r>
              <a:rPr lang="en-US" altLang="zh-CN" b="1">
                <a:solidFill>
                  <a:srgbClr val="666699"/>
                </a:solidFill>
              </a:rPr>
              <a:t>highPosition</a:t>
            </a:r>
            <a:r>
              <a:rPr lang="en-US" altLang="zh-CN" b="1"/>
              <a:t> - 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en-US" altLang="zh-CN" b="1"/>
              <a:t>)/2</a:t>
            </a:r>
            <a:r>
              <a:rPr lang="zh-CN" altLang="en-US" b="1"/>
              <a:t>赋值给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</a:p>
          <a:p>
            <a:r>
              <a:rPr lang="en-US" altLang="zh-CN" b="1"/>
              <a:t>  2.2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9900"/>
                </a:solidFill>
              </a:rPr>
              <a:t>nums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  <a:r>
              <a:rPr lang="en-US" altLang="zh-CN" b="1"/>
              <a:t>]</a:t>
            </a:r>
            <a:r>
              <a:rPr lang="zh-CN" altLang="en-US" b="1"/>
              <a:t>是否等于</a:t>
            </a:r>
            <a:r>
              <a:rPr lang="en-US" altLang="zh-CN" b="1">
                <a:solidFill>
                  <a:srgbClr val="6600FF"/>
                </a:solidFill>
              </a:rPr>
              <a:t>target</a:t>
            </a:r>
          </a:p>
          <a:p>
            <a:r>
              <a:rPr lang="en-US" altLang="zh-CN" b="1"/>
              <a:t>    2.2.1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</a:p>
          <a:p>
            <a:r>
              <a:rPr lang="en-US" altLang="zh-CN" b="1"/>
              <a:t>    2.2.2 </a:t>
            </a:r>
            <a:r>
              <a:rPr lang="zh-CN" altLang="en-US" b="1"/>
              <a:t>否的话，执行下一步</a:t>
            </a:r>
          </a:p>
          <a:p>
            <a:r>
              <a:rPr lang="zh-CN" altLang="en-US" b="1"/>
              <a:t>  </a:t>
            </a:r>
            <a:r>
              <a:rPr lang="en-US" altLang="zh-CN" b="1"/>
              <a:t>2.3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009900"/>
                </a:solidFill>
              </a:rPr>
              <a:t>nums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  <a:r>
              <a:rPr lang="en-US" altLang="zh-CN" b="1"/>
              <a:t>]</a:t>
            </a:r>
            <a:r>
              <a:rPr lang="zh-CN" altLang="en-US" b="1"/>
              <a:t>是否大于</a:t>
            </a:r>
            <a:r>
              <a:rPr lang="en-US" altLang="zh-CN" b="1">
                <a:solidFill>
                  <a:srgbClr val="6600FF"/>
                </a:solidFill>
              </a:rPr>
              <a:t>target</a:t>
            </a:r>
          </a:p>
          <a:p>
            <a:r>
              <a:rPr lang="en-US" altLang="zh-CN" b="1"/>
              <a:t>    2.3.1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9900"/>
                </a:solidFill>
              </a:rPr>
              <a:t>middlePosition</a:t>
            </a:r>
            <a:r>
              <a:rPr lang="en-US" altLang="zh-CN" b="1"/>
              <a:t> - 1</a:t>
            </a:r>
            <a:r>
              <a:rPr lang="zh-CN" altLang="en-US" b="1"/>
              <a:t>赋值给</a:t>
            </a:r>
            <a:r>
              <a:rPr lang="en-US" altLang="zh-CN" b="1">
                <a:solidFill>
                  <a:srgbClr val="666699"/>
                </a:solidFill>
              </a:rPr>
              <a:t>highPosition</a:t>
            </a:r>
          </a:p>
          <a:p>
            <a:r>
              <a:rPr lang="en-US" altLang="zh-CN" b="1"/>
              <a:t>    2.3.2 </a:t>
            </a:r>
            <a:r>
              <a:rPr lang="zh-CN" altLang="en-US" b="1"/>
              <a:t>否的话，</a:t>
            </a:r>
            <a:r>
              <a:rPr lang="en-US" altLang="zh-CN" b="1">
                <a:solidFill>
                  <a:srgbClr val="FF9900"/>
                </a:solidFill>
              </a:rPr>
              <a:t>middlePositin</a:t>
            </a:r>
            <a:r>
              <a:rPr lang="en-US" altLang="zh-CN" b="1"/>
              <a:t> + 1</a:t>
            </a:r>
            <a:r>
              <a:rPr lang="zh-CN" altLang="en-US" b="1"/>
              <a:t>赋值给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</a:p>
          <a:p>
            <a:r>
              <a:rPr lang="en-US" altLang="zh-CN" b="1"/>
              <a:t>3 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0000CC"/>
                </a:solidFill>
              </a:rPr>
              <a:t>通过样例演示，确定返回哪个值</a:t>
            </a:r>
            <a:r>
              <a:rPr lang="zh-CN" altLang="en-US" b="1"/>
              <a:t>）</a:t>
            </a:r>
            <a:endParaRPr lang="en-US" altLang="zh-CN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BBA1C-BEC0-4FD4-A66A-44E85C91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47" y="1002553"/>
            <a:ext cx="6180952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81. Search in Rotated Sorted Array II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312BC-DAB5-4347-8F5E-A54F2F4D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46" y="1435109"/>
            <a:ext cx="8319908" cy="4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8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81. Search in Rotated Sorted Array II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71182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解法：</a:t>
            </a:r>
            <a:r>
              <a:rPr lang="zh-CN" altLang="zh-CN" b="1" dirty="0">
                <a:solidFill>
                  <a:srgbClr val="0000CC"/>
                </a:solidFill>
              </a:rPr>
              <a:t>折半查找法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O(1)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zh-CN" b="1" dirty="0">
                <a:solidFill>
                  <a:srgbClr val="00CCFF"/>
                </a:solidFill>
              </a:rPr>
              <a:t>如果</a:t>
            </a:r>
            <a:r>
              <a:rPr lang="en-US" altLang="zh-CN" b="1" dirty="0">
                <a:solidFill>
                  <a:srgbClr val="00CCFF"/>
                </a:solidFill>
              </a:rPr>
              <a:t>A</a:t>
            </a:r>
            <a:r>
              <a:rPr lang="zh-CN" altLang="zh-CN" b="1" dirty="0">
                <a:solidFill>
                  <a:srgbClr val="00CCFF"/>
                </a:solidFill>
              </a:rPr>
              <a:t>为</a:t>
            </a:r>
            <a:r>
              <a:rPr lang="en-US" altLang="zh-CN" b="1" dirty="0">
                <a:solidFill>
                  <a:srgbClr val="00CCFF"/>
                </a:solidFill>
              </a:rPr>
              <a:t>NULL</a:t>
            </a:r>
            <a:r>
              <a:rPr lang="zh-CN" altLang="zh-CN" b="1" dirty="0">
                <a:solidFill>
                  <a:srgbClr val="00CCFF"/>
                </a:solidFill>
              </a:rPr>
              <a:t>或者空</a:t>
            </a:r>
            <a:r>
              <a:rPr lang="zh-CN" altLang="zh-CN" b="1" dirty="0"/>
              <a:t>，则</a:t>
            </a:r>
            <a:r>
              <a:rPr lang="zh-CN" altLang="zh-CN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>
                <a:solidFill>
                  <a:srgbClr val="CC6600"/>
                </a:solidFill>
              </a:rPr>
              <a:t>false</a:t>
            </a:r>
            <a:endParaRPr lang="zh-CN" altLang="zh-CN" b="1" dirty="0">
              <a:solidFill>
                <a:srgbClr val="CC6600"/>
              </a:solidFill>
            </a:endParaRP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r>
              <a:rPr lang="zh-CN" altLang="zh-CN" b="1" dirty="0"/>
              <a:t>为</a:t>
            </a:r>
            <a:r>
              <a:rPr lang="en-US" altLang="zh-CN" b="1" dirty="0" err="1">
                <a:solidFill>
                  <a:srgbClr val="FF3300"/>
                </a:solidFill>
              </a:rPr>
              <a:t>A</a:t>
            </a:r>
            <a:r>
              <a:rPr lang="en-US" altLang="zh-CN" b="1" dirty="0" err="1"/>
              <a:t>.length</a:t>
            </a:r>
            <a:r>
              <a:rPr lang="en-US" altLang="zh-CN" b="1" dirty="0"/>
              <a:t> - 1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009900"/>
                </a:solidFill>
              </a:rPr>
              <a:t>isFound</a:t>
            </a:r>
            <a:r>
              <a:rPr lang="zh-CN" altLang="zh-CN" b="1" dirty="0"/>
              <a:t>为</a:t>
            </a:r>
            <a:r>
              <a:rPr lang="en-US" altLang="zh-CN" b="1" dirty="0"/>
              <a:t>false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在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zh-CN" altLang="zh-CN" b="1" dirty="0"/>
              <a:t>小于等于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r>
              <a:rPr lang="zh-CN" altLang="zh-CN" b="1" dirty="0"/>
              <a:t>的情况下，依次执行如下操作</a:t>
            </a:r>
          </a:p>
          <a:p>
            <a:r>
              <a:rPr lang="en-US" altLang="zh-CN" b="1" dirty="0"/>
              <a:t>  2.1 </a:t>
            </a:r>
            <a:r>
              <a:rPr lang="zh-CN" altLang="zh-CN" b="1" dirty="0"/>
              <a:t>将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 + (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r>
              <a:rPr lang="en-US" altLang="zh-CN" b="1" dirty="0"/>
              <a:t> - 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)/2</a:t>
            </a:r>
            <a:r>
              <a:rPr lang="zh-CN" altLang="zh-CN" b="1" dirty="0"/>
              <a:t>的值赋值给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endParaRPr lang="zh-CN" altLang="zh-CN" b="1" dirty="0">
              <a:solidFill>
                <a:srgbClr val="FF9900"/>
              </a:solidFill>
            </a:endParaRPr>
          </a:p>
          <a:p>
            <a:r>
              <a:rPr lang="en-US" altLang="zh-CN" b="1" dirty="0"/>
              <a:t>  2.2 </a:t>
            </a:r>
            <a:r>
              <a:rPr lang="zh-CN" altLang="zh-CN" b="1" dirty="0"/>
              <a:t>判断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]</a:t>
            </a:r>
            <a:r>
              <a:rPr lang="zh-CN" altLang="zh-CN" b="1" dirty="0"/>
              <a:t>是否等于</a:t>
            </a:r>
            <a:r>
              <a:rPr lang="en-US" altLang="zh-CN" b="1" dirty="0">
                <a:solidFill>
                  <a:srgbClr val="6600FF"/>
                </a:solidFill>
              </a:rPr>
              <a:t>target</a:t>
            </a:r>
            <a:endParaRPr lang="zh-CN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    2.2.1 </a:t>
            </a:r>
            <a:r>
              <a:rPr lang="zh-CN" altLang="zh-CN" b="1" dirty="0"/>
              <a:t>是的话，</a:t>
            </a:r>
            <a:r>
              <a:rPr lang="en-US" altLang="zh-CN" b="1" dirty="0" err="1">
                <a:solidFill>
                  <a:srgbClr val="009900"/>
                </a:solidFill>
              </a:rPr>
              <a:t>isFound</a:t>
            </a:r>
            <a:r>
              <a:rPr lang="zh-CN" altLang="zh-CN" b="1" dirty="0"/>
              <a:t>赋值为</a:t>
            </a:r>
            <a:r>
              <a:rPr lang="en-US" altLang="zh-CN" b="1" dirty="0"/>
              <a:t>true</a:t>
            </a:r>
            <a:r>
              <a:rPr lang="zh-CN" altLang="zh-CN" b="1" dirty="0"/>
              <a:t>，跳出循环体</a:t>
            </a:r>
          </a:p>
          <a:p>
            <a:r>
              <a:rPr lang="en-US" altLang="zh-CN" b="1" dirty="0"/>
              <a:t>    2.2.2 </a:t>
            </a:r>
            <a:r>
              <a:rPr lang="zh-CN" altLang="zh-CN" b="1" dirty="0"/>
              <a:t>否的话，执行下一步</a:t>
            </a:r>
          </a:p>
          <a:p>
            <a:r>
              <a:rPr lang="en-US" altLang="zh-CN" b="1" dirty="0"/>
              <a:t>  2.3 </a:t>
            </a:r>
            <a:r>
              <a:rPr lang="zh-CN" altLang="zh-CN" b="1" dirty="0"/>
              <a:t>判断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]</a:t>
            </a:r>
            <a:r>
              <a:rPr lang="zh-CN" altLang="zh-CN" b="1" dirty="0"/>
              <a:t>是否小于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]</a:t>
            </a:r>
            <a:endParaRPr lang="zh-CN" altLang="zh-CN" b="1" dirty="0"/>
          </a:p>
          <a:p>
            <a:r>
              <a:rPr lang="en-US" altLang="zh-CN" b="1" dirty="0"/>
              <a:t>    2.3.1 </a:t>
            </a:r>
            <a:r>
              <a:rPr lang="zh-CN" altLang="zh-CN" b="1" dirty="0"/>
              <a:t>是的话</a:t>
            </a:r>
            <a:r>
              <a:rPr lang="zh-CN" altLang="en-US" b="1" dirty="0"/>
              <a:t>（说明区间</a:t>
            </a:r>
            <a:r>
              <a:rPr lang="en-US" altLang="zh-CN" b="1" dirty="0"/>
              <a:t>[top, mid]</a:t>
            </a:r>
            <a:r>
              <a:rPr lang="zh-CN" altLang="en-US" b="1" dirty="0"/>
              <a:t>递增）</a:t>
            </a:r>
            <a:r>
              <a:rPr lang="zh-CN" altLang="zh-CN" b="1" dirty="0"/>
              <a:t>，判断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]</a:t>
            </a:r>
            <a:r>
              <a:rPr lang="zh-CN" altLang="zh-CN" b="1" dirty="0"/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target</a:t>
            </a:r>
            <a:r>
              <a:rPr lang="zh-CN" altLang="zh-CN" b="1" dirty="0"/>
              <a:t>和</a:t>
            </a:r>
            <a:r>
              <a:rPr lang="en-US" altLang="zh-CN" b="1" dirty="0">
                <a:solidFill>
                  <a:srgbClr val="6600FF"/>
                </a:solidFill>
              </a:rPr>
              <a:t>target</a:t>
            </a:r>
            <a:r>
              <a:rPr lang="zh-CN" altLang="zh-CN" b="1" dirty="0"/>
              <a:t>小于等于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]</a:t>
            </a:r>
            <a:r>
              <a:rPr lang="zh-CN" altLang="zh-CN" b="1" dirty="0"/>
              <a:t>是否同时成立</a:t>
            </a:r>
          </a:p>
          <a:p>
            <a:r>
              <a:rPr lang="en-US" altLang="zh-CN" b="1" dirty="0"/>
              <a:t>      2.3.1.1 </a:t>
            </a:r>
            <a:r>
              <a:rPr lang="zh-CN" altLang="zh-CN" b="1" dirty="0"/>
              <a:t>是的话</a:t>
            </a:r>
            <a:r>
              <a:rPr lang="zh-CN" altLang="en-US" b="1" dirty="0"/>
              <a:t>（说明目标值在这个区间）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zh-CN" altLang="zh-CN" b="1" dirty="0"/>
              <a:t>赋值给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endParaRPr lang="zh-CN" altLang="zh-CN" b="1" dirty="0">
              <a:solidFill>
                <a:srgbClr val="666699"/>
              </a:solidFill>
            </a:endParaRPr>
          </a:p>
          <a:p>
            <a:r>
              <a:rPr lang="en-US" altLang="zh-CN" b="1" dirty="0"/>
              <a:t>      2.3.1.2 </a:t>
            </a:r>
            <a:r>
              <a:rPr lang="zh-CN" altLang="zh-CN" b="1" dirty="0"/>
              <a:t>否的话</a:t>
            </a:r>
            <a:r>
              <a:rPr lang="zh-CN" altLang="en-US" b="1" dirty="0"/>
              <a:t>（说明目标值不在这个区间）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 + 1</a:t>
            </a:r>
            <a:r>
              <a:rPr lang="zh-CN" altLang="zh-CN" b="1" dirty="0"/>
              <a:t>赋值给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endParaRPr lang="zh-CN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2.3.2 </a:t>
            </a:r>
            <a:r>
              <a:rPr lang="zh-CN" altLang="zh-CN" b="1" dirty="0"/>
              <a:t>否的话，判断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]</a:t>
            </a:r>
            <a:r>
              <a:rPr lang="zh-CN" altLang="zh-CN" b="1" dirty="0"/>
              <a:t>是否大于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]</a:t>
            </a:r>
            <a:endParaRPr lang="zh-CN" altLang="zh-CN" b="1" dirty="0"/>
          </a:p>
          <a:p>
            <a:r>
              <a:rPr lang="en-US" altLang="zh-CN" b="1" dirty="0"/>
              <a:t>      2.3.2.1 </a:t>
            </a:r>
            <a:r>
              <a:rPr lang="zh-CN" altLang="zh-CN" b="1" dirty="0"/>
              <a:t>是的话</a:t>
            </a:r>
            <a:r>
              <a:rPr lang="zh-CN" altLang="en-US" b="1" dirty="0"/>
              <a:t>（说明区间</a:t>
            </a:r>
            <a:r>
              <a:rPr lang="en-US" altLang="zh-CN" b="1" dirty="0"/>
              <a:t>[mid, bottom]</a:t>
            </a:r>
            <a:r>
              <a:rPr lang="zh-CN" altLang="en-US" b="1" dirty="0"/>
              <a:t>递增）</a:t>
            </a:r>
            <a:r>
              <a:rPr lang="zh-CN" altLang="zh-CN" b="1" dirty="0"/>
              <a:t>，判断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]</a:t>
            </a:r>
            <a:r>
              <a:rPr lang="zh-CN" altLang="zh-CN" b="1" dirty="0"/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target</a:t>
            </a:r>
            <a:r>
              <a:rPr lang="zh-CN" altLang="zh-CN" b="1" dirty="0"/>
              <a:t>和</a:t>
            </a:r>
            <a:r>
              <a:rPr lang="en-US" altLang="zh-CN" b="1" dirty="0">
                <a:solidFill>
                  <a:srgbClr val="6600FF"/>
                </a:solidFill>
              </a:rPr>
              <a:t>target</a:t>
            </a:r>
            <a:r>
              <a:rPr lang="zh-CN" altLang="zh-CN" b="1" dirty="0"/>
              <a:t>小于等于</a:t>
            </a:r>
            <a:r>
              <a:rPr lang="en-US" altLang="zh-CN" b="1" dirty="0">
                <a:solidFill>
                  <a:srgbClr val="FF3300"/>
                </a:solidFill>
              </a:rPr>
              <a:t>A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r>
              <a:rPr lang="en-US" altLang="zh-CN" b="1" dirty="0"/>
              <a:t>]</a:t>
            </a:r>
            <a:r>
              <a:rPr lang="zh-CN" altLang="zh-CN" b="1" dirty="0"/>
              <a:t>是否同时成立</a:t>
            </a:r>
          </a:p>
          <a:p>
            <a:r>
              <a:rPr lang="en-US" altLang="zh-CN" b="1" dirty="0"/>
              <a:t>        2.3.2.1.1 </a:t>
            </a:r>
            <a:r>
              <a:rPr lang="zh-CN" altLang="zh-CN" b="1" dirty="0"/>
              <a:t>是的话</a:t>
            </a:r>
            <a:r>
              <a:rPr lang="zh-CN" altLang="en-US" b="1" dirty="0"/>
              <a:t>（说明目标值在这个区间）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zh-CN" altLang="zh-CN" b="1" dirty="0"/>
              <a:t>赋值给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endParaRPr lang="zh-CN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    2.3.2.1.2 </a:t>
            </a:r>
            <a:r>
              <a:rPr lang="zh-CN" altLang="zh-CN" b="1" dirty="0"/>
              <a:t>否的话</a:t>
            </a:r>
            <a:r>
              <a:rPr lang="zh-CN" altLang="en-US" b="1" dirty="0"/>
              <a:t>（说明目标值不在这个区间）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en-US" altLang="zh-CN" b="1" dirty="0"/>
              <a:t> -1 </a:t>
            </a:r>
            <a:r>
              <a:rPr lang="zh-CN" altLang="zh-CN" b="1" dirty="0"/>
              <a:t>赋值给</a:t>
            </a:r>
            <a:r>
              <a:rPr lang="en-US" altLang="zh-CN" b="1" dirty="0">
                <a:solidFill>
                  <a:srgbClr val="666699"/>
                </a:solidFill>
              </a:rPr>
              <a:t>bottom</a:t>
            </a:r>
            <a:endParaRPr lang="zh-CN" altLang="zh-CN" b="1" dirty="0">
              <a:solidFill>
                <a:srgbClr val="666699"/>
              </a:solidFill>
            </a:endParaRPr>
          </a:p>
          <a:p>
            <a:r>
              <a:rPr lang="en-US" altLang="zh-CN" b="1" dirty="0"/>
              <a:t>      2.3.2.2 </a:t>
            </a:r>
            <a:r>
              <a:rPr lang="zh-CN" altLang="zh-CN" b="1" dirty="0"/>
              <a:t>否的话，无法判定目标值在</a:t>
            </a:r>
            <a:r>
              <a:rPr lang="en-US" altLang="zh-CN" b="1" dirty="0">
                <a:solidFill>
                  <a:srgbClr val="FF9900"/>
                </a:solidFill>
              </a:rPr>
              <a:t>mid</a:t>
            </a:r>
            <a:r>
              <a:rPr lang="zh-CN" altLang="zh-CN" b="1" dirty="0"/>
              <a:t>的左边还是右边，所以，</a:t>
            </a:r>
            <a:r>
              <a:rPr lang="en-US" altLang="zh-CN" b="1" dirty="0">
                <a:solidFill>
                  <a:srgbClr val="FF3399"/>
                </a:solidFill>
              </a:rPr>
              <a:t>top</a:t>
            </a:r>
            <a:r>
              <a:rPr lang="en-US" altLang="zh-CN" b="1" dirty="0"/>
              <a:t>++</a:t>
            </a:r>
            <a:endParaRPr lang="zh-CN" altLang="zh-CN" b="1" dirty="0"/>
          </a:p>
          <a:p>
            <a:r>
              <a:rPr lang="en-US" altLang="zh-CN" b="1" dirty="0"/>
              <a:t>3 </a:t>
            </a:r>
            <a:r>
              <a:rPr lang="zh-CN" altLang="zh-CN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 err="1">
                <a:solidFill>
                  <a:srgbClr val="009900"/>
                </a:solidFill>
              </a:rPr>
              <a:t>isFound</a:t>
            </a:r>
            <a:endParaRPr lang="zh-CN" altLang="zh-CN" b="1" dirty="0">
              <a:solidFill>
                <a:srgbClr val="009900"/>
              </a:solidFill>
            </a:endParaRPr>
          </a:p>
          <a:p>
            <a:endParaRPr lang="en-US" altLang="zh-CN" b="1" dirty="0">
              <a:solidFill>
                <a:srgbClr val="CC99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749DE-10AD-4D18-9B1D-3DC45AF3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237" y="294108"/>
            <a:ext cx="5304762" cy="6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154. Find Minimum in Rotated Sorted Array II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FA4E9-3AD4-45D3-BD22-26DBBAA1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53" y="1409952"/>
            <a:ext cx="7127859" cy="48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154. Find Minimum in Rotated Sorted Array II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58913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折半查找法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00CCFF"/>
                </a:solidFill>
              </a:rPr>
              <a:t>NULL</a:t>
            </a:r>
            <a:r>
              <a:rPr lang="zh-CN" altLang="en-US" b="1" dirty="0">
                <a:solidFill>
                  <a:srgbClr val="00CCFF"/>
                </a:solidFill>
              </a:rPr>
              <a:t>或者空</a:t>
            </a:r>
            <a:r>
              <a:rPr lang="zh-CN" altLang="en-US" b="1" dirty="0"/>
              <a:t>，则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zh-CN" altLang="en-US" b="1" dirty="0"/>
              <a:t>为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err="1"/>
              <a:t>.</a:t>
            </a:r>
            <a:r>
              <a:rPr lang="en-US" altLang="zh-CN" b="1"/>
              <a:t>length </a:t>
            </a:r>
            <a:r>
              <a:rPr lang="en-US" altLang="zh-CN" b="1" dirty="0"/>
              <a:t>- 1</a:t>
            </a:r>
            <a:r>
              <a:rPr lang="zh-CN" altLang="en-US" b="1" dirty="0"/>
              <a:t>，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zh-CN" altLang="en-US" b="1" dirty="0"/>
              <a:t>小于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zh-CN" altLang="en-US" b="1" dirty="0"/>
              <a:t>的情况下，循环执行</a:t>
            </a:r>
            <a:r>
              <a:rPr lang="zh-CN" altLang="en-US" b="1"/>
              <a:t>如下操作（</a:t>
            </a:r>
            <a:r>
              <a:rPr lang="zh-CN" altLang="en-US" b="1">
                <a:solidFill>
                  <a:srgbClr val="0000CC"/>
                </a:solidFill>
              </a:rPr>
              <a:t>通过样例去理解循环条件为小于的原因</a:t>
            </a:r>
            <a:r>
              <a:rPr lang="zh-CN" altLang="en-US" b="1"/>
              <a:t>）</a:t>
            </a:r>
            <a:endParaRPr lang="zh-CN" altLang="en-US" b="1" dirty="0"/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/>
              <a:t>将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en-US" altLang="zh-CN" b="1" dirty="0"/>
              <a:t> + (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/>
              <a:t> - 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en-US" altLang="zh-CN" b="1" dirty="0"/>
              <a:t>)/2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endParaRPr lang="en-US" altLang="zh-CN" b="1" dirty="0">
              <a:solidFill>
                <a:srgbClr val="FF9900"/>
              </a:solidFill>
            </a:endParaRPr>
          </a:p>
          <a:p>
            <a:r>
              <a:rPr lang="en-US" altLang="zh-CN" b="1" dirty="0"/>
              <a:t>  2.2 </a:t>
            </a:r>
            <a:r>
              <a:rPr lang="zh-CN" altLang="en-US" b="1" dirty="0"/>
              <a:t>判断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是否大于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    2.2.1 </a:t>
            </a:r>
            <a:r>
              <a:rPr lang="zh-CN" altLang="en-US" b="1" dirty="0"/>
              <a:t>是的话（说明</a:t>
            </a:r>
            <a:r>
              <a:rPr lang="en-US" altLang="zh-CN" b="1" dirty="0"/>
              <a:t>[</a:t>
            </a:r>
            <a:r>
              <a:rPr lang="en-US" altLang="zh-CN" b="1" dirty="0" err="1"/>
              <a:t>lowPosition</a:t>
            </a:r>
            <a:r>
              <a:rPr lang="en-US" altLang="zh-CN" b="1" dirty="0"/>
              <a:t>, </a:t>
            </a:r>
            <a:r>
              <a:rPr lang="en-US" altLang="zh-CN" b="1" dirty="0" err="1"/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为递增区间，最小值在另一个区间），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2.2.2 </a:t>
            </a:r>
            <a:r>
              <a:rPr lang="zh-CN" altLang="en-US" b="1" dirty="0"/>
              <a:t>否的话，判断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是否小于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      2.2.2.1 </a:t>
            </a:r>
            <a:r>
              <a:rPr lang="zh-CN" altLang="en-US" b="1" dirty="0"/>
              <a:t>是的话（说明</a:t>
            </a:r>
            <a:r>
              <a:rPr lang="en-US" altLang="zh-CN" b="1" dirty="0"/>
              <a:t>[</a:t>
            </a:r>
            <a:r>
              <a:rPr lang="en-US" altLang="zh-CN" b="1" dirty="0" err="1"/>
              <a:t>middlePostion</a:t>
            </a:r>
            <a:r>
              <a:rPr lang="en-US" altLang="zh-CN" b="1" dirty="0"/>
              <a:t>, </a:t>
            </a:r>
            <a:r>
              <a:rPr lang="en-US" altLang="zh-CN" b="1" dirty="0" err="1"/>
              <a:t>highPosition</a:t>
            </a:r>
            <a:r>
              <a:rPr lang="en-US" altLang="zh-CN" b="1" dirty="0"/>
              <a:t>]</a:t>
            </a:r>
            <a:r>
              <a:rPr lang="zh-CN" altLang="en-US" b="1" dirty="0"/>
              <a:t>为递增区间，最小值在区间</a:t>
            </a:r>
            <a:r>
              <a:rPr lang="en-US" altLang="zh-CN" b="1" dirty="0"/>
              <a:t>[</a:t>
            </a:r>
            <a:r>
              <a:rPr lang="en-US" altLang="zh-CN" b="1" dirty="0" err="1"/>
              <a:t>lowPosition</a:t>
            </a:r>
            <a:r>
              <a:rPr lang="en-US" altLang="zh-CN" b="1" dirty="0"/>
              <a:t>, </a:t>
            </a:r>
            <a:r>
              <a:rPr lang="en-US" altLang="zh-CN" b="1" dirty="0" err="1"/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），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endParaRPr lang="en-US" altLang="zh-CN" b="1" dirty="0">
              <a:solidFill>
                <a:srgbClr val="666699"/>
              </a:solidFill>
            </a:endParaRPr>
          </a:p>
          <a:p>
            <a:r>
              <a:rPr lang="en-US" altLang="zh-CN" b="1" dirty="0"/>
              <a:t>      2.2.2.2 </a:t>
            </a:r>
            <a:r>
              <a:rPr lang="zh-CN" altLang="en-US" b="1" dirty="0"/>
              <a:t>否的话，无法判定目标值在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的左边还是右边，所以，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>
                <a:solidFill>
                  <a:srgbClr val="666699"/>
                </a:solidFill>
              </a:rPr>
              <a:t>-</a:t>
            </a:r>
            <a:r>
              <a:rPr lang="en-US" altLang="zh-CN" b="1" dirty="0"/>
              <a:t>-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err="1">
                <a:solidFill>
                  <a:srgbClr val="666699"/>
                </a:solidFill>
              </a:rPr>
              <a:t>highPosition</a:t>
            </a:r>
            <a:r>
              <a:rPr lang="en-US" altLang="zh-CN" b="1"/>
              <a:t>]</a:t>
            </a:r>
            <a:r>
              <a:rPr lang="zh-CN" altLang="en-US" b="1"/>
              <a:t> （</a:t>
            </a:r>
            <a:r>
              <a:rPr lang="zh-CN" altLang="en-US" b="1">
                <a:solidFill>
                  <a:srgbClr val="0000CC"/>
                </a:solidFill>
              </a:rPr>
              <a:t>通过样例演示，确定返回哪个值</a:t>
            </a:r>
            <a:r>
              <a:rPr lang="zh-CN" altLang="en-US" b="1"/>
              <a:t>）</a:t>
            </a:r>
            <a:endParaRPr lang="en-US" altLang="zh-CN" b="1" dirty="0"/>
          </a:p>
          <a:p>
            <a:endParaRPr lang="en-US" altLang="zh-CN" b="1" dirty="0">
              <a:solidFill>
                <a:srgbClr val="CC99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1C157-0A9A-49D1-A59E-CDE44AF7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47" y="1367095"/>
            <a:ext cx="6180952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162. Find Peak Element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CBBA24-A4AD-4A72-B628-FA4993C6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68" y="1276619"/>
            <a:ext cx="8120263" cy="50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162. Find Peak Element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59958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折半查找法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00CCFF"/>
                </a:solidFill>
              </a:rPr>
              <a:t>NULL</a:t>
            </a:r>
            <a:r>
              <a:rPr lang="zh-CN" altLang="en-US" b="1" dirty="0">
                <a:solidFill>
                  <a:srgbClr val="00CCFF"/>
                </a:solidFill>
              </a:rPr>
              <a:t>或者空</a:t>
            </a:r>
            <a:r>
              <a:rPr lang="zh-CN" altLang="en-US" b="1" dirty="0"/>
              <a:t>，则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zh-CN" altLang="en-US" b="1" dirty="0"/>
              <a:t>为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err="1"/>
              <a:t>.</a:t>
            </a:r>
            <a:r>
              <a:rPr lang="en-US" altLang="zh-CN" b="1"/>
              <a:t>length </a:t>
            </a:r>
            <a:r>
              <a:rPr lang="en-US" altLang="zh-CN" b="1" dirty="0"/>
              <a:t>- 1</a:t>
            </a:r>
            <a:r>
              <a:rPr lang="zh-CN" altLang="en-US" b="1" dirty="0"/>
              <a:t>，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在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zh-CN" altLang="en-US" b="1"/>
              <a:t>小于</a:t>
            </a:r>
            <a:r>
              <a:rPr lang="en-US" altLang="zh-CN" b="1">
                <a:solidFill>
                  <a:srgbClr val="666699"/>
                </a:solidFill>
              </a:rPr>
              <a:t>highPosition</a:t>
            </a:r>
            <a:r>
              <a:rPr lang="zh-CN" altLang="en-US" b="1"/>
              <a:t>的情况下，循环执行如下操作（</a:t>
            </a:r>
            <a:r>
              <a:rPr lang="zh-CN" altLang="en-US" b="1">
                <a:solidFill>
                  <a:srgbClr val="0000CC"/>
                </a:solidFill>
              </a:rPr>
              <a:t>通过样例去理解循环条件为小于的原因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 dirty="0"/>
              <a:t>2.1 </a:t>
            </a:r>
            <a:r>
              <a:rPr lang="zh-CN" altLang="en-US" b="1" dirty="0"/>
              <a:t>将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en-US" altLang="zh-CN" b="1" dirty="0"/>
              <a:t> + (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/>
              <a:t> - 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en-US" altLang="zh-CN" b="1" dirty="0"/>
              <a:t>)/2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endParaRPr lang="en-US" altLang="zh-CN" b="1" dirty="0">
              <a:solidFill>
                <a:srgbClr val="FF9900"/>
              </a:solidFill>
            </a:endParaRPr>
          </a:p>
          <a:p>
            <a:r>
              <a:rPr lang="en-US" altLang="zh-CN" b="1" dirty="0"/>
              <a:t>  2.2 </a:t>
            </a:r>
            <a:r>
              <a:rPr lang="zh-CN" altLang="en-US" b="1" dirty="0"/>
              <a:t>判断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是否大于</a:t>
            </a:r>
            <a:r>
              <a:rPr lang="en-US" altLang="zh-CN" b="1" dirty="0" err="1">
                <a:solidFill>
                  <a:srgbClr val="009900"/>
                </a:solidFill>
              </a:rPr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+ 1]</a:t>
            </a:r>
          </a:p>
          <a:p>
            <a:r>
              <a:rPr lang="en-US" altLang="zh-CN" b="1" dirty="0"/>
              <a:t>    2.2.1 </a:t>
            </a:r>
            <a:r>
              <a:rPr lang="zh-CN" altLang="en-US" b="1" dirty="0"/>
              <a:t>是的话（说明区间</a:t>
            </a:r>
            <a:r>
              <a:rPr lang="en-US" altLang="zh-CN" b="1" dirty="0"/>
              <a:t>[</a:t>
            </a:r>
            <a:r>
              <a:rPr lang="en-US" altLang="zh-CN" b="1" dirty="0" err="1"/>
              <a:t>lowPosition</a:t>
            </a:r>
            <a:r>
              <a:rPr lang="en-US" altLang="zh-CN" b="1" dirty="0"/>
              <a:t>, </a:t>
            </a:r>
            <a:r>
              <a:rPr lang="en-US" altLang="zh-CN" b="1" dirty="0" err="1"/>
              <a:t>middlePosition</a:t>
            </a:r>
            <a:r>
              <a:rPr lang="en-US" altLang="zh-CN" b="1" dirty="0"/>
              <a:t>]</a:t>
            </a:r>
            <a:r>
              <a:rPr lang="zh-CN" altLang="en-US" b="1" dirty="0"/>
              <a:t>存在一个波峰，左边界为无穷小），将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endParaRPr lang="en-US" altLang="zh-CN" b="1" dirty="0">
              <a:solidFill>
                <a:srgbClr val="666699"/>
              </a:solidFill>
            </a:endParaRPr>
          </a:p>
          <a:p>
            <a:r>
              <a:rPr lang="en-US" altLang="zh-CN" b="1" dirty="0"/>
              <a:t>    2.2.2 </a:t>
            </a:r>
            <a:r>
              <a:rPr lang="zh-CN" altLang="en-US" b="1" dirty="0"/>
              <a:t>否的话（说明区间</a:t>
            </a:r>
            <a:r>
              <a:rPr lang="en-US" altLang="zh-CN" b="1" dirty="0"/>
              <a:t>[</a:t>
            </a:r>
            <a:r>
              <a:rPr lang="en-US" altLang="zh-CN" b="1" dirty="0" err="1"/>
              <a:t>middlePosition</a:t>
            </a:r>
            <a:r>
              <a:rPr lang="en-US" altLang="zh-CN" b="1" dirty="0"/>
              <a:t> + 1, </a:t>
            </a:r>
            <a:r>
              <a:rPr lang="en-US" altLang="zh-CN" b="1" dirty="0" err="1"/>
              <a:t>highPosition</a:t>
            </a:r>
            <a:r>
              <a:rPr lang="en-US" altLang="zh-CN" b="1" dirty="0"/>
              <a:t>]</a:t>
            </a:r>
            <a:r>
              <a:rPr lang="zh-CN" altLang="en-US" b="1" dirty="0"/>
              <a:t>之间存在一</a:t>
            </a:r>
            <a:r>
              <a:rPr lang="zh-CN" altLang="en-US" b="1"/>
              <a:t>个波峰，右边界为无穷小），</a:t>
            </a:r>
            <a:r>
              <a:rPr lang="zh-CN" altLang="en-US" b="1" dirty="0"/>
              <a:t>将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3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FF3399"/>
                </a:solidFill>
              </a:rPr>
              <a:t>lowPosition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0000CC"/>
                </a:solidFill>
              </a:rPr>
              <a:t>通过样例演示，确定返回哪个值</a:t>
            </a:r>
            <a:r>
              <a:rPr lang="zh-CN" altLang="en-US" b="1"/>
              <a:t>）</a:t>
            </a:r>
            <a:endParaRPr lang="en-US" altLang="zh-CN" b="1" dirty="0">
              <a:solidFill>
                <a:srgbClr val="FF3399"/>
              </a:solidFill>
            </a:endParaRPr>
          </a:p>
          <a:p>
            <a:endParaRPr lang="en-US" altLang="zh-CN" b="1" dirty="0">
              <a:solidFill>
                <a:srgbClr val="CC99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84EE3E-CEF8-43BF-869A-50FB6FF0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75" y="1429000"/>
            <a:ext cx="6209524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8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折半查找的特点</a:t>
            </a:r>
            <a:endParaRPr lang="en-US" altLang="zh-CN" sz="2800" b="1" cap="none"/>
          </a:p>
          <a:p>
            <a:r>
              <a:rPr lang="zh-CN" altLang="en-US" sz="2800" b="1" cap="none"/>
              <a:t>折半查找的实现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折半查找法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适用条件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适用于按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递增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递减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顺序存储的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，也适用于该线性表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头部若干元素整体移动到尾部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的情形。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O(logn)</a:t>
            </a: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空间复杂度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折半查找法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基本思想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在有序表中，取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中间记录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24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比较对象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，若给定值与中间记录的关键码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；若给定值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中间记录的关键码，则在中间记录的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左半区继续查找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；若给定值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中间记录的关键码，则在中间记录的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右半区继续查找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。不断重复上述过程，直到查找成功，或所查找的区域无记录，查找失败。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动态演示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1 2 3 4 6 7 10 12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要查找的元素值：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查找过程如右图所示。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http://blog.sina.com.cn/s/blog_8898a00d0102whf8.html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C2A4F8-6103-42EB-96AF-5D46F656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30604"/>
            <a:ext cx="57721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折半查找法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876" y="366090"/>
            <a:ext cx="5487216" cy="61258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迭代法实现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函数，输入：整型数组</a:t>
            </a:r>
            <a:r>
              <a:rPr lang="en-US" altLang="zh-CN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，目标值</a:t>
            </a:r>
            <a:r>
              <a:rPr lang="en-US" altLang="zh-CN" sz="18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；输出：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表示没找到，其余数值表示找到的元素下标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800" b="1" cap="none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b="1" cap="none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或者空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18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.length - 1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小于等于</a:t>
            </a:r>
            <a:r>
              <a:rPr lang="en-US" altLang="zh-CN" sz="18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的情况下，循环执行如下操作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8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zh-CN" sz="18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18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使用减法是防止整数溢出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2.2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是否等于</a:t>
            </a:r>
            <a:r>
              <a:rPr lang="en-US" altLang="zh-CN" sz="18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2.2.1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是的话，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2.2.2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否的话，执行下一步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8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是否大于</a:t>
            </a:r>
            <a:r>
              <a:rPr lang="en-US" altLang="zh-CN" sz="18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2.3.1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是的话，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在左半区继续查找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2.3.2 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否的话，</a:t>
            </a:r>
            <a:r>
              <a:rPr lang="en-US" altLang="zh-CN" sz="18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8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在右半区继续查找</a:t>
            </a:r>
            <a:r>
              <a:rPr lang="zh-CN" altLang="en-US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8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DF04E2-C42D-48B5-A859-67902442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92" y="1490555"/>
            <a:ext cx="6561908" cy="41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折半查找法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876" y="366090"/>
            <a:ext cx="5147581" cy="612582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递归法实现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halfSearch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递归函数，输入：整型数组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，左侧起始位置</a:t>
            </a:r>
            <a:r>
              <a:rPr lang="en-US" altLang="zh-CN" sz="16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，右侧终止位置</a:t>
            </a:r>
            <a:r>
              <a:rPr lang="en-US" altLang="zh-CN" sz="16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，目标值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；输出：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表示没找到，其余数值表示找到的元素下标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16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zh-CN" sz="16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16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6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使用减法是防止整数溢出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cap="none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是否等于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2.2.1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是的话，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2.2.2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否的话，执行下一步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是否大于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3.1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是的话，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halfSearch(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- 1, 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zh-CN" altLang="en-US" sz="16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在左半区继续查找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   3.2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否的话，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halfSearch(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cap="none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altLang="zh-CN" sz="16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highPosition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zh-CN" altLang="en-US" sz="16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在右半区继续查找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16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函数，输入：整型数组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，目标值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；输出：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表示没找到，其余数值表示找到的元素下标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600" b="1" cap="none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600" b="1" cap="none">
                <a:solidFill>
                  <a:srgbClr val="00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或者空</a:t>
            </a:r>
            <a:r>
              <a:rPr lang="zh-CN" altLang="en-US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16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halfSearch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16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.length - 1, </a:t>
            </a:r>
            <a:r>
              <a:rPr lang="en-US" altLang="zh-CN" sz="16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zh-CN" sz="16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63854-9B0E-4DC0-A6A3-3F312C90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37" y="1405517"/>
            <a:ext cx="6933264" cy="48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69. Sqrt(x)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22F5C3-9FE9-468F-8D15-F9D204EB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9" y="2041156"/>
            <a:ext cx="8735771" cy="44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69. Sqrt(x)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折半查找法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x</a:t>
            </a:r>
            <a:r>
              <a:rPr lang="zh-CN" altLang="en-US" b="1" dirty="0"/>
              <a:t>小于等于</a:t>
            </a:r>
            <a:r>
              <a:rPr lang="en-US" altLang="zh-CN" b="1" dirty="0"/>
              <a:t>0</a:t>
            </a:r>
            <a:r>
              <a:rPr lang="zh-CN" altLang="en-US" b="1" dirty="0"/>
              <a:t>，则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/>
              <a:t>long 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long 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zh-CN" altLang="en-US" b="1" dirty="0"/>
              <a:t>为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r>
              <a:rPr lang="en-US" altLang="zh-CN" b="1" dirty="0"/>
              <a:t>long 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为</a:t>
            </a:r>
            <a:r>
              <a:rPr lang="en-US" altLang="zh-CN" b="1" dirty="0"/>
              <a:t>0(</a:t>
            </a:r>
            <a:r>
              <a:rPr lang="zh-CN" altLang="en-US" b="1" dirty="0">
                <a:solidFill>
                  <a:srgbClr val="FF0000"/>
                </a:solidFill>
              </a:rPr>
              <a:t>中间变量类型为</a:t>
            </a:r>
            <a:r>
              <a:rPr lang="en-US" altLang="zh-CN" b="1" dirty="0">
                <a:solidFill>
                  <a:srgbClr val="FF0000"/>
                </a:solidFill>
              </a:rPr>
              <a:t>long</a:t>
            </a:r>
            <a:r>
              <a:rPr lang="zh-CN" altLang="en-US" b="1" dirty="0">
                <a:solidFill>
                  <a:srgbClr val="FF0000"/>
                </a:solidFill>
              </a:rPr>
              <a:t>，是为了防止内存越界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 err="1">
                <a:solidFill>
                  <a:srgbClr val="6600FF"/>
                </a:solidFill>
              </a:rPr>
              <a:t>targetResult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循环执行如下操作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/>
              <a:t>将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r>
              <a:rPr lang="en-US" altLang="zh-CN" b="1" dirty="0"/>
              <a:t> + 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r>
              <a:rPr lang="en-US" altLang="zh-CN" b="1" dirty="0"/>
              <a:t>)/2</a:t>
            </a:r>
            <a:r>
              <a:rPr lang="zh-CN" altLang="en-US" b="1" dirty="0"/>
              <a:t>的值（防止内存越界</a:t>
            </a:r>
            <a:r>
              <a:rPr lang="en-US" altLang="zh-CN" b="1" dirty="0"/>
              <a:t>!!!</a:t>
            </a:r>
            <a:r>
              <a:rPr lang="zh-CN" altLang="en-US" b="1" dirty="0"/>
              <a:t>）赋值给 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，判断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*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是否小于等于</a:t>
            </a:r>
            <a:r>
              <a:rPr lang="en-US" altLang="zh-CN" b="1" dirty="0"/>
              <a:t>x</a:t>
            </a:r>
          </a:p>
          <a:p>
            <a:r>
              <a:rPr lang="en-US" altLang="zh-CN" b="1" dirty="0"/>
              <a:t>    2.1.1 </a:t>
            </a:r>
            <a:r>
              <a:rPr lang="zh-CN" altLang="en-US" b="1" dirty="0"/>
              <a:t>是的话，判断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+ 1)*(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+ 1)</a:t>
            </a:r>
            <a:r>
              <a:rPr lang="zh-CN" altLang="en-US" b="1" dirty="0"/>
              <a:t>是否大于</a:t>
            </a:r>
            <a:r>
              <a:rPr lang="en-US" altLang="zh-CN" b="1" dirty="0"/>
              <a:t>x</a:t>
            </a:r>
          </a:p>
          <a:p>
            <a:r>
              <a:rPr lang="en-US" altLang="zh-CN" b="1" dirty="0"/>
              <a:t>      </a:t>
            </a:r>
            <a:r>
              <a:rPr lang="en-US" altLang="zh-CN" b="1"/>
              <a:t>2.1.1.1 </a:t>
            </a:r>
            <a:r>
              <a:rPr lang="zh-CN" altLang="en-US" b="1"/>
              <a:t>是的话，将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zh-CN" altLang="en-US" b="1" dirty="0"/>
              <a:t>强制转换为</a:t>
            </a:r>
            <a:r>
              <a:rPr lang="en-US" altLang="zh-CN" b="1" dirty="0"/>
              <a:t>int</a:t>
            </a:r>
            <a:r>
              <a:rPr lang="zh-CN" altLang="en-US" b="1" dirty="0"/>
              <a:t>型后，赋值给</a:t>
            </a:r>
            <a:r>
              <a:rPr lang="en-US" altLang="zh-CN" b="1" dirty="0" err="1">
                <a:solidFill>
                  <a:srgbClr val="6600FF"/>
                </a:solidFill>
              </a:rPr>
              <a:t>targetResult</a:t>
            </a:r>
            <a:r>
              <a:rPr lang="zh-CN" altLang="en-US" b="1" dirty="0"/>
              <a:t>，跳出循环体</a:t>
            </a:r>
          </a:p>
          <a:p>
            <a:r>
              <a:rPr lang="zh-CN" altLang="en-US" b="1" dirty="0"/>
              <a:t>      </a:t>
            </a:r>
            <a:r>
              <a:rPr lang="en-US" altLang="zh-CN" b="1"/>
              <a:t>2.1.1.2 </a:t>
            </a:r>
            <a:r>
              <a:rPr lang="zh-CN" altLang="en-US" b="1"/>
              <a:t>否的话，将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+ 1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FF3399"/>
                </a:solidFill>
              </a:rPr>
              <a:t>lowPosition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2.1.2 </a:t>
            </a:r>
            <a:r>
              <a:rPr lang="zh-CN" altLang="en-US" b="1" dirty="0"/>
              <a:t>否的话，将</a:t>
            </a:r>
            <a:r>
              <a:rPr lang="en-US" altLang="zh-CN" b="1" dirty="0" err="1">
                <a:solidFill>
                  <a:srgbClr val="FF9900"/>
                </a:solidFill>
              </a:rPr>
              <a:t>middlePosition</a:t>
            </a:r>
            <a:r>
              <a:rPr lang="en-US" altLang="zh-CN" b="1" dirty="0"/>
              <a:t> - 1</a:t>
            </a:r>
            <a:r>
              <a:rPr lang="zh-CN" altLang="en-US" b="1" dirty="0"/>
              <a:t>赋值给</a:t>
            </a:r>
            <a:r>
              <a:rPr lang="en-US" altLang="zh-CN" b="1" dirty="0" err="1">
                <a:solidFill>
                  <a:srgbClr val="666699"/>
                </a:solidFill>
              </a:rPr>
              <a:t>highPosition</a:t>
            </a:r>
            <a:endParaRPr lang="en-US" altLang="zh-CN" b="1" dirty="0">
              <a:solidFill>
                <a:srgbClr val="666699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 err="1">
                <a:solidFill>
                  <a:srgbClr val="6600FF"/>
                </a:solidFill>
              </a:rPr>
              <a:t>targetResult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EC0B32-0CAB-4C7A-9F55-2010CE42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4" y="708445"/>
            <a:ext cx="5790476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69. Sqrt(x)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牛顿迭代法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公式推导过程：</a:t>
            </a:r>
          </a:p>
          <a:p>
            <a:r>
              <a:rPr lang="en-US" altLang="zh-CN" b="1" dirty="0">
                <a:solidFill>
                  <a:srgbClr val="CC6600"/>
                </a:solidFill>
              </a:rPr>
              <a:t>y[n] = x[n]^2 – a</a:t>
            </a:r>
          </a:p>
          <a:p>
            <a:r>
              <a:rPr lang="zh-CN" altLang="en-US" b="1" dirty="0"/>
              <a:t>点</a:t>
            </a:r>
            <a:r>
              <a:rPr lang="en-US" altLang="zh-CN" b="1" dirty="0"/>
              <a:t>(x[n], y[n])</a:t>
            </a:r>
            <a:r>
              <a:rPr lang="zh-CN" altLang="en-US" b="1" dirty="0"/>
              <a:t>处的切线的</a:t>
            </a:r>
            <a:r>
              <a:rPr lang="zh-CN" altLang="en-US" b="1" dirty="0">
                <a:solidFill>
                  <a:srgbClr val="009900"/>
                </a:solidFill>
              </a:rPr>
              <a:t>斜率</a:t>
            </a:r>
            <a:r>
              <a:rPr lang="en-US" altLang="zh-CN" b="1" dirty="0"/>
              <a:t>k= 2*x[n]</a:t>
            </a:r>
          </a:p>
          <a:p>
            <a:r>
              <a:rPr lang="zh-CN" altLang="en-US" b="1" dirty="0"/>
              <a:t>切线与</a:t>
            </a:r>
            <a:r>
              <a:rPr lang="en-US" altLang="zh-CN" b="1" dirty="0"/>
              <a:t>x</a:t>
            </a:r>
            <a:r>
              <a:rPr lang="zh-CN" altLang="en-US" b="1" dirty="0"/>
              <a:t>轴的交点为</a:t>
            </a:r>
            <a:r>
              <a:rPr lang="en-US" altLang="zh-CN" b="1" dirty="0"/>
              <a:t>(x[n+1], y[n+1])</a:t>
            </a:r>
            <a:r>
              <a:rPr lang="zh-CN" altLang="en-US" b="1" dirty="0"/>
              <a:t>，其中，</a:t>
            </a:r>
            <a:r>
              <a:rPr lang="en-US" altLang="zh-CN" b="1" dirty="0"/>
              <a:t>y[n+1]</a:t>
            </a:r>
            <a:r>
              <a:rPr lang="zh-CN" altLang="en-US" b="1" dirty="0"/>
              <a:t>等于</a:t>
            </a:r>
            <a:r>
              <a:rPr lang="en-US" altLang="zh-CN" b="1" dirty="0"/>
              <a:t>0</a:t>
            </a:r>
          </a:p>
          <a:p>
            <a:r>
              <a:rPr lang="zh-CN" altLang="en-US" b="1" dirty="0"/>
              <a:t>斜率 </a:t>
            </a:r>
            <a:r>
              <a:rPr lang="en-US" altLang="zh-CN" b="1" dirty="0"/>
              <a:t>k = (y[n] - y[n+1])/(x[n] - x[n+1]) </a:t>
            </a:r>
          </a:p>
          <a:p>
            <a:r>
              <a:rPr lang="en-US" altLang="zh-CN" b="1" dirty="0"/>
              <a:t>           = (x[n]^2 - a - 0)/(x[n] - x[n+1]) </a:t>
            </a:r>
          </a:p>
          <a:p>
            <a:r>
              <a:rPr lang="en-US" altLang="zh-CN" b="1" dirty="0"/>
              <a:t>           = 2*x[n]</a:t>
            </a:r>
          </a:p>
          <a:p>
            <a:r>
              <a:rPr lang="en-US" altLang="zh-CN" b="1" dirty="0"/>
              <a:t>(x[n]^2 -a)/(2x[n]) = x[n] - x[n+1]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x[n+1] </a:t>
            </a:r>
            <a:r>
              <a:rPr lang="en-US" altLang="zh-CN" b="1" dirty="0"/>
              <a:t>= x[n] - x[n]/2 + a/(2*x[n])</a:t>
            </a:r>
          </a:p>
          <a:p>
            <a:r>
              <a:rPr lang="en-US" altLang="zh-CN" b="1" dirty="0"/>
              <a:t>       = </a:t>
            </a:r>
            <a:r>
              <a:rPr lang="en-US" altLang="zh-CN" b="1" dirty="0">
                <a:solidFill>
                  <a:srgbClr val="6600FF"/>
                </a:solidFill>
              </a:rPr>
              <a:t>(x[n] + a/x[n])/2</a:t>
            </a:r>
          </a:p>
          <a:p>
            <a:r>
              <a:rPr lang="zh-CN" altLang="en-US" b="1" dirty="0"/>
              <a:t>其中，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CC6600"/>
                </a:solidFill>
              </a:rPr>
              <a:t>a</a:t>
            </a:r>
            <a:r>
              <a:rPr lang="zh-CN" altLang="en-US" b="1" dirty="0"/>
              <a:t>为本题的输入参数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/>
              <a:t>。</a:t>
            </a:r>
            <a:r>
              <a:rPr lang="en-US" altLang="zh-CN" b="1" dirty="0">
                <a:solidFill>
                  <a:srgbClr val="0000CC"/>
                </a:solidFill>
              </a:rPr>
              <a:t>x[n] -&gt; x[n+1]</a:t>
            </a:r>
            <a:r>
              <a:rPr lang="zh-CN" altLang="en-US" b="1" dirty="0"/>
              <a:t>为从</a:t>
            </a:r>
            <a:r>
              <a:rPr lang="en-US" altLang="zh-CN" b="1" dirty="0">
                <a:solidFill>
                  <a:srgbClr val="CC6600"/>
                </a:solidFill>
              </a:rPr>
              <a:t>a</a:t>
            </a:r>
            <a:r>
              <a:rPr lang="zh-CN" altLang="en-US" b="1" dirty="0"/>
              <a:t>缩小到</a:t>
            </a:r>
            <a:r>
              <a:rPr lang="en-US" altLang="zh-CN" b="1" dirty="0" err="1">
                <a:solidFill>
                  <a:srgbClr val="009900"/>
                </a:solidFill>
              </a:rPr>
              <a:t>Math.sqrt</a:t>
            </a:r>
            <a:r>
              <a:rPr lang="en-US" altLang="zh-CN" b="1" dirty="0">
                <a:solidFill>
                  <a:srgbClr val="009900"/>
                </a:solidFill>
              </a:rPr>
              <a:t>(a)</a:t>
            </a:r>
            <a:r>
              <a:rPr lang="zh-CN" altLang="en-US" b="1" dirty="0"/>
              <a:t>的求解目标值的过程中的中间值。</a:t>
            </a:r>
            <a:endParaRPr lang="en-US" altLang="zh-CN" b="1" dirty="0"/>
          </a:p>
          <a:p>
            <a:r>
              <a:rPr lang="zh-CN" altLang="en-US" b="1" dirty="0"/>
              <a:t>解法：</a:t>
            </a:r>
          </a:p>
          <a:p>
            <a:r>
              <a:rPr lang="en-US" altLang="zh-CN" b="1" dirty="0"/>
              <a:t>0 </a:t>
            </a:r>
            <a:r>
              <a:rPr lang="zh-CN" altLang="en-US" b="1" dirty="0">
                <a:solidFill>
                  <a:srgbClr val="00CCFF"/>
                </a:solidFill>
              </a:rPr>
              <a:t>如果</a:t>
            </a:r>
            <a:r>
              <a:rPr lang="en-US" altLang="zh-CN" b="1" dirty="0">
                <a:solidFill>
                  <a:srgbClr val="00CCFF"/>
                </a:solidFill>
              </a:rPr>
              <a:t>x</a:t>
            </a:r>
            <a:r>
              <a:rPr lang="zh-CN" altLang="en-US" b="1" dirty="0">
                <a:solidFill>
                  <a:srgbClr val="00CCFF"/>
                </a:solidFill>
              </a:rPr>
              <a:t>小于等于</a:t>
            </a:r>
            <a:r>
              <a:rPr lang="en-US" altLang="zh-CN" b="1" dirty="0">
                <a:solidFill>
                  <a:srgbClr val="00CCFF"/>
                </a:solidFill>
              </a:rPr>
              <a:t>0</a:t>
            </a:r>
            <a:r>
              <a:rPr lang="zh-CN" altLang="en-US" b="1" dirty="0"/>
              <a:t>，则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/>
              <a:t>long 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F3399"/>
                </a:solidFill>
              </a:rPr>
              <a:t>x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en-US" altLang="zh-CN" b="1" dirty="0"/>
              <a:t>*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zh-CN" altLang="en-US" b="1" dirty="0"/>
              <a:t>大于等于</a:t>
            </a:r>
            <a:r>
              <a:rPr lang="en-US" altLang="zh-CN" b="1" dirty="0">
                <a:solidFill>
                  <a:srgbClr val="FF3399"/>
                </a:solidFill>
              </a:rPr>
              <a:t>x</a:t>
            </a:r>
            <a:r>
              <a:rPr lang="zh-CN" altLang="en-US" b="1" dirty="0"/>
              <a:t>的情况下，循环执行如下操作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(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en-US" altLang="zh-CN" b="1" dirty="0"/>
              <a:t> + </a:t>
            </a:r>
            <a:r>
              <a:rPr lang="en-US" altLang="zh-CN" b="1" dirty="0">
                <a:solidFill>
                  <a:srgbClr val="FF3399"/>
                </a:solidFill>
              </a:rPr>
              <a:t>x</a:t>
            </a:r>
            <a:r>
              <a:rPr lang="en-US" altLang="zh-CN" b="1" dirty="0"/>
              <a:t>/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  <a:r>
              <a:rPr lang="en-US" altLang="zh-CN" b="1" dirty="0"/>
              <a:t>)/2</a:t>
            </a:r>
            <a:r>
              <a:rPr lang="zh-CN" altLang="en-US" b="1" dirty="0"/>
              <a:t>赋值给</a:t>
            </a:r>
            <a:r>
              <a:rPr lang="en-US" altLang="zh-CN" b="1" dirty="0">
                <a:solidFill>
                  <a:srgbClr val="0000CC"/>
                </a:solidFill>
              </a:rPr>
              <a:t>result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</a:t>
            </a:r>
            <a:r>
              <a:rPr lang="en-US" altLang="zh-CN" b="1" dirty="0"/>
              <a:t>result</a:t>
            </a:r>
            <a:r>
              <a:rPr lang="zh-CN" altLang="en-US" b="1" dirty="0"/>
              <a:t>强制类型转换为</a:t>
            </a:r>
            <a:r>
              <a:rPr lang="en-US" altLang="zh-CN" b="1" dirty="0"/>
              <a:t>int</a:t>
            </a:r>
            <a:r>
              <a:rPr lang="zh-CN" altLang="en-US" b="1" dirty="0"/>
              <a:t>型后</a:t>
            </a:r>
            <a:r>
              <a:rPr lang="zh-CN" altLang="en-US" b="1" dirty="0">
                <a:solidFill>
                  <a:srgbClr val="CC6600"/>
                </a:solidFill>
              </a:rPr>
              <a:t>返回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CE27A-0D8C-4F6A-A30A-3195745C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89" y="164952"/>
            <a:ext cx="5206936" cy="31826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C9B4AB-FD75-4306-A327-E9085361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79" y="3510356"/>
            <a:ext cx="5157245" cy="33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8382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466</TotalTime>
  <Words>1998</Words>
  <Application>Microsoft Office PowerPoint</Application>
  <PresentationFormat>宽屏</PresentationFormat>
  <Paragraphs>150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Tw Cen MT</vt:lpstr>
      <vt:lpstr>Wingdings</vt:lpstr>
      <vt:lpstr>水滴</vt:lpstr>
      <vt:lpstr>数据结构和算法 第7讲</vt:lpstr>
      <vt:lpstr>大纲</vt:lpstr>
      <vt:lpstr>折半查找法</vt:lpstr>
      <vt:lpstr>折半查找法</vt:lpstr>
      <vt:lpstr>折半查找法</vt:lpstr>
      <vt:lpstr>折半查找法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1025</cp:revision>
  <dcterms:created xsi:type="dcterms:W3CDTF">2018-06-21T02:18:15Z</dcterms:created>
  <dcterms:modified xsi:type="dcterms:W3CDTF">2019-11-26T10:45:56Z</dcterms:modified>
</cp:coreProperties>
</file>