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333" r:id="rId4"/>
    <p:sldId id="334" r:id="rId5"/>
    <p:sldId id="343" r:id="rId6"/>
    <p:sldId id="344" r:id="rId7"/>
    <p:sldId id="345" r:id="rId8"/>
    <p:sldId id="331" r:id="rId9"/>
    <p:sldId id="332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29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CC"/>
    <a:srgbClr val="CC6600"/>
    <a:srgbClr val="FF9900"/>
    <a:srgbClr val="CC00CC"/>
    <a:srgbClr val="6600FF"/>
    <a:srgbClr val="FF3399"/>
    <a:srgbClr val="009900"/>
    <a:srgbClr val="FF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7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8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5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78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4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3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5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0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6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1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3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4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9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1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8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381544-E555-424B-A8A4-641E4ACFE059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9A918-D4C0-40E4-B54F-93F10CC6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97401"/>
            <a:ext cx="8689976" cy="2509213"/>
          </a:xfrm>
        </p:spPr>
        <p:txBody>
          <a:bodyPr/>
          <a:lstStyle/>
          <a:p>
            <a:r>
              <a:rPr lang="zh-CN" altLang="en-US" b="1"/>
              <a:t>数据结构和算法</a:t>
            </a:r>
            <a:br>
              <a:rPr lang="en-US" altLang="zh-CN" b="1"/>
            </a:br>
            <a:r>
              <a:rPr lang="zh-CN" altLang="en-US" b="1"/>
              <a:t>第</a:t>
            </a:r>
            <a:r>
              <a:rPr lang="en-US" altLang="zh-CN" b="1"/>
              <a:t>8</a:t>
            </a:r>
            <a:r>
              <a:rPr lang="zh-CN" altLang="en-US" b="1"/>
              <a:t>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FD250-F314-4432-B074-F31487AAD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2018.7.26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420486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860. Lemonade Change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572434-9C9B-4FDC-AB54-C64988C1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60" y="1332597"/>
            <a:ext cx="10946280" cy="52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8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860. Lemonade Change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65274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/>
              <a:t>解法：</a:t>
            </a:r>
            <a:r>
              <a:rPr lang="zh-CN" altLang="en-US" b="1">
                <a:solidFill>
                  <a:srgbClr val="0000CC"/>
                </a:solidFill>
              </a:rPr>
              <a:t>贪心算法</a:t>
            </a:r>
            <a:r>
              <a:rPr lang="zh-CN" altLang="en-US" b="1"/>
              <a:t>（时间复杂度</a:t>
            </a:r>
            <a:r>
              <a:rPr lang="en-US" altLang="zh-CN" b="1"/>
              <a:t>O(n)</a:t>
            </a:r>
            <a:r>
              <a:rPr lang="zh-CN" altLang="en-US" b="1"/>
              <a:t>，空间复杂度</a:t>
            </a:r>
            <a:r>
              <a:rPr lang="en-US" altLang="zh-CN" b="1"/>
              <a:t>O(1)</a:t>
            </a:r>
            <a:r>
              <a:rPr lang="zh-CN" altLang="en-US" b="1"/>
              <a:t>）</a:t>
            </a:r>
          </a:p>
          <a:p>
            <a:r>
              <a:rPr lang="en-US" altLang="zh-CN" b="1"/>
              <a:t>0 </a:t>
            </a:r>
            <a:r>
              <a:rPr lang="zh-CN" altLang="en-US" b="1"/>
              <a:t>如果数组</a:t>
            </a:r>
            <a:r>
              <a:rPr lang="en-US" altLang="zh-CN" b="1"/>
              <a:t>bills</a:t>
            </a:r>
            <a:r>
              <a:rPr lang="zh-CN" altLang="en-US" b="1"/>
              <a:t>为</a:t>
            </a:r>
            <a:r>
              <a:rPr lang="en-US" altLang="zh-CN" b="1"/>
              <a:t>NULL</a:t>
            </a:r>
            <a:r>
              <a:rPr lang="zh-CN" altLang="en-US" b="1"/>
              <a:t>或者空，则</a:t>
            </a:r>
            <a:r>
              <a:rPr lang="zh-CN" altLang="en-US" b="1">
                <a:solidFill>
                  <a:srgbClr val="FF9900"/>
                </a:solidFill>
              </a:rPr>
              <a:t>返回</a:t>
            </a:r>
            <a:r>
              <a:rPr lang="en-US" altLang="zh-CN" b="1"/>
              <a:t>true</a:t>
            </a:r>
          </a:p>
          <a:p>
            <a:r>
              <a:rPr lang="en-US" altLang="zh-CN" b="1"/>
              <a:t>1 </a:t>
            </a:r>
            <a:r>
              <a:rPr lang="zh-CN" altLang="en-US" b="1"/>
              <a:t>初始化五美元数目</a:t>
            </a:r>
            <a:r>
              <a:rPr lang="en-US" altLang="zh-CN" b="1">
                <a:solidFill>
                  <a:srgbClr val="FF3399"/>
                </a:solidFill>
              </a:rPr>
              <a:t>fiveCoins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r>
              <a:rPr lang="zh-CN" altLang="en-US" b="1"/>
              <a:t>、十美元数目</a:t>
            </a:r>
            <a:r>
              <a:rPr lang="en-US" altLang="zh-CN" b="1">
                <a:solidFill>
                  <a:srgbClr val="6600FF"/>
                </a:solidFill>
              </a:rPr>
              <a:t>tenCoins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r>
              <a:rPr lang="zh-CN" altLang="en-US" b="1"/>
              <a:t>、游标</a:t>
            </a:r>
            <a:r>
              <a:rPr lang="en-US" altLang="zh-CN" b="1"/>
              <a:t>i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</a:p>
          <a:p>
            <a:r>
              <a:rPr lang="en-US" altLang="zh-CN" b="1"/>
              <a:t>2 </a:t>
            </a:r>
            <a:r>
              <a:rPr lang="zh-CN" altLang="en-US" b="1"/>
              <a:t>遍历</a:t>
            </a:r>
            <a:r>
              <a:rPr lang="en-US" altLang="zh-CN" b="1"/>
              <a:t>bills</a:t>
            </a:r>
            <a:r>
              <a:rPr lang="zh-CN" altLang="en-US" b="1"/>
              <a:t>数组，依次执行如下操作</a:t>
            </a:r>
          </a:p>
          <a:p>
            <a:r>
              <a:rPr lang="zh-CN" altLang="en-US" b="1"/>
              <a:t>  </a:t>
            </a:r>
            <a:r>
              <a:rPr lang="en-US" altLang="zh-CN" b="1"/>
              <a:t>2.1 </a:t>
            </a:r>
            <a:r>
              <a:rPr lang="zh-CN" altLang="en-US" b="1"/>
              <a:t>判断当前收到的金额是否为</a:t>
            </a:r>
            <a:r>
              <a:rPr lang="en-US" altLang="zh-CN" b="1"/>
              <a:t>5</a:t>
            </a:r>
          </a:p>
          <a:p>
            <a:r>
              <a:rPr lang="en-US" altLang="zh-CN" b="1"/>
              <a:t>    2.1.1 </a:t>
            </a:r>
            <a:r>
              <a:rPr lang="zh-CN" altLang="en-US" b="1"/>
              <a:t>是的话，</a:t>
            </a:r>
            <a:r>
              <a:rPr lang="en-US" altLang="zh-CN" b="1">
                <a:solidFill>
                  <a:srgbClr val="FF3399"/>
                </a:solidFill>
              </a:rPr>
              <a:t>fiveCoins</a:t>
            </a:r>
            <a:r>
              <a:rPr lang="en-US" altLang="zh-CN" b="1"/>
              <a:t>++</a:t>
            </a:r>
          </a:p>
          <a:p>
            <a:r>
              <a:rPr lang="en-US" altLang="zh-CN" b="1"/>
              <a:t>    2.1.2 </a:t>
            </a:r>
            <a:r>
              <a:rPr lang="zh-CN" altLang="en-US" b="1"/>
              <a:t>否的话，判断当前收到的金额是否为</a:t>
            </a:r>
            <a:r>
              <a:rPr lang="en-US" altLang="zh-CN" b="1"/>
              <a:t>10</a:t>
            </a:r>
          </a:p>
          <a:p>
            <a:r>
              <a:rPr lang="en-US" altLang="zh-CN" b="1"/>
              <a:t>      2.1.2.1 </a:t>
            </a:r>
            <a:r>
              <a:rPr lang="zh-CN" altLang="en-US" b="1"/>
              <a:t>是的话，判断当前</a:t>
            </a:r>
            <a:r>
              <a:rPr lang="en-US" altLang="zh-CN" b="1">
                <a:solidFill>
                  <a:srgbClr val="FF3399"/>
                </a:solidFill>
              </a:rPr>
              <a:t>fiveCoins</a:t>
            </a:r>
            <a:r>
              <a:rPr lang="zh-CN" altLang="en-US" b="1"/>
              <a:t>是否为</a:t>
            </a:r>
            <a:r>
              <a:rPr lang="en-US" altLang="zh-CN" b="1"/>
              <a:t>0</a:t>
            </a:r>
          </a:p>
          <a:p>
            <a:r>
              <a:rPr lang="en-US" altLang="zh-CN" b="1"/>
              <a:t>        2.1.2.1.1 </a:t>
            </a:r>
            <a:r>
              <a:rPr lang="zh-CN" altLang="en-US" b="1"/>
              <a:t>是的话，</a:t>
            </a:r>
            <a:r>
              <a:rPr lang="zh-CN" altLang="en-US" b="1">
                <a:solidFill>
                  <a:srgbClr val="FF9900"/>
                </a:solidFill>
              </a:rPr>
              <a:t>返回</a:t>
            </a:r>
            <a:r>
              <a:rPr lang="en-US" altLang="zh-CN" b="1"/>
              <a:t>false</a:t>
            </a:r>
          </a:p>
          <a:p>
            <a:r>
              <a:rPr lang="en-US" altLang="zh-CN" b="1"/>
              <a:t>        2.1.2.1.2 </a:t>
            </a:r>
            <a:r>
              <a:rPr lang="zh-CN" altLang="en-US" b="1"/>
              <a:t>否的话，</a:t>
            </a:r>
            <a:r>
              <a:rPr lang="en-US" altLang="zh-CN" b="1">
                <a:solidFill>
                  <a:srgbClr val="FF3399"/>
                </a:solidFill>
              </a:rPr>
              <a:t>fiveCoins-</a:t>
            </a:r>
            <a:r>
              <a:rPr lang="en-US" altLang="zh-CN" b="1"/>
              <a:t>-</a:t>
            </a:r>
            <a:r>
              <a:rPr lang="zh-CN" altLang="en-US" b="1"/>
              <a:t>、</a:t>
            </a:r>
            <a:r>
              <a:rPr lang="en-US" altLang="zh-CN" b="1">
                <a:solidFill>
                  <a:srgbClr val="6600FF"/>
                </a:solidFill>
              </a:rPr>
              <a:t>tenCoins</a:t>
            </a:r>
            <a:r>
              <a:rPr lang="en-US" altLang="zh-CN" b="1"/>
              <a:t>++</a:t>
            </a:r>
          </a:p>
          <a:p>
            <a:r>
              <a:rPr lang="en-US" altLang="zh-CN" b="1"/>
              <a:t>      2.1.2.2 </a:t>
            </a:r>
            <a:r>
              <a:rPr lang="zh-CN" altLang="en-US" b="1"/>
              <a:t>否的话，判断当前收到的金额是否为</a:t>
            </a:r>
            <a:r>
              <a:rPr lang="en-US" altLang="zh-CN" b="1"/>
              <a:t>20</a:t>
            </a:r>
          </a:p>
          <a:p>
            <a:r>
              <a:rPr lang="en-US" altLang="zh-CN" b="1"/>
              <a:t>        2.1.2.2.1 </a:t>
            </a:r>
            <a:r>
              <a:rPr lang="zh-CN" altLang="en-US" b="1"/>
              <a:t>是的话，判断</a:t>
            </a:r>
            <a:r>
              <a:rPr lang="en-US" altLang="zh-CN" b="1">
                <a:solidFill>
                  <a:srgbClr val="FF3399"/>
                </a:solidFill>
              </a:rPr>
              <a:t>fiveCoins</a:t>
            </a:r>
            <a:r>
              <a:rPr lang="zh-CN" altLang="en-US" b="1"/>
              <a:t>和</a:t>
            </a:r>
            <a:r>
              <a:rPr lang="en-US" altLang="zh-CN" b="1">
                <a:solidFill>
                  <a:srgbClr val="6600FF"/>
                </a:solidFill>
              </a:rPr>
              <a:t>tenCoins</a:t>
            </a:r>
            <a:r>
              <a:rPr lang="zh-CN" altLang="en-US" b="1"/>
              <a:t>是否同时大于</a:t>
            </a:r>
            <a:r>
              <a:rPr lang="en-US" altLang="zh-CN" b="1"/>
              <a:t>0</a:t>
            </a:r>
          </a:p>
          <a:p>
            <a:r>
              <a:rPr lang="en-US" altLang="zh-CN" b="1"/>
              <a:t>          2.1.2.2.1.1 </a:t>
            </a:r>
            <a:r>
              <a:rPr lang="zh-CN" altLang="en-US" b="1"/>
              <a:t>是的话，</a:t>
            </a:r>
            <a:r>
              <a:rPr lang="en-US" altLang="zh-CN" b="1">
                <a:solidFill>
                  <a:srgbClr val="FF3399"/>
                </a:solidFill>
              </a:rPr>
              <a:t>fiveCoins-</a:t>
            </a:r>
            <a:r>
              <a:rPr lang="en-US" altLang="zh-CN" b="1"/>
              <a:t>-</a:t>
            </a:r>
            <a:r>
              <a:rPr lang="zh-CN" altLang="en-US" b="1"/>
              <a:t>、</a:t>
            </a:r>
            <a:r>
              <a:rPr lang="en-US" altLang="zh-CN" b="1">
                <a:solidFill>
                  <a:srgbClr val="6600FF"/>
                </a:solidFill>
              </a:rPr>
              <a:t>tenCoins-</a:t>
            </a:r>
            <a:r>
              <a:rPr lang="en-US" altLang="zh-CN" b="1"/>
              <a:t>-</a:t>
            </a:r>
            <a:r>
              <a:rPr lang="zh-CN" altLang="en-US" b="1"/>
              <a:t>（</a:t>
            </a:r>
            <a:r>
              <a:rPr lang="zh-CN" altLang="en-US" b="1">
                <a:solidFill>
                  <a:srgbClr val="CC6600"/>
                </a:solidFill>
              </a:rPr>
              <a:t>贪心策略</a:t>
            </a:r>
            <a:r>
              <a:rPr lang="zh-CN" altLang="en-US" b="1"/>
              <a:t>：</a:t>
            </a:r>
            <a:r>
              <a:rPr lang="zh-CN" altLang="en-US" b="1">
                <a:solidFill>
                  <a:srgbClr val="0000CC"/>
                </a:solidFill>
              </a:rPr>
              <a:t>优先用大额货币找零</a:t>
            </a:r>
            <a:r>
              <a:rPr lang="zh-CN" altLang="en-US" b="1"/>
              <a:t>）</a:t>
            </a:r>
          </a:p>
          <a:p>
            <a:r>
              <a:rPr lang="zh-CN" altLang="en-US" b="1"/>
              <a:t>          </a:t>
            </a:r>
            <a:r>
              <a:rPr lang="en-US" altLang="zh-CN" b="1"/>
              <a:t>2.1.2.2.1.2 </a:t>
            </a:r>
            <a:r>
              <a:rPr lang="zh-CN" altLang="en-US" b="1"/>
              <a:t>否的话，判断</a:t>
            </a:r>
            <a:r>
              <a:rPr lang="en-US" altLang="zh-CN" b="1">
                <a:solidFill>
                  <a:srgbClr val="FF3399"/>
                </a:solidFill>
              </a:rPr>
              <a:t>fiveCoins</a:t>
            </a:r>
            <a:r>
              <a:rPr lang="zh-CN" altLang="en-US" b="1"/>
              <a:t>是否大于等于</a:t>
            </a:r>
            <a:r>
              <a:rPr lang="en-US" altLang="zh-CN" b="1"/>
              <a:t>3</a:t>
            </a:r>
          </a:p>
          <a:p>
            <a:r>
              <a:rPr lang="en-US" altLang="zh-CN" b="1"/>
              <a:t>            2.1.2.2.1.2.1 </a:t>
            </a:r>
            <a:r>
              <a:rPr lang="zh-CN" altLang="en-US" b="1"/>
              <a:t>是的话，</a:t>
            </a:r>
            <a:r>
              <a:rPr lang="en-US" altLang="zh-CN" b="1">
                <a:solidFill>
                  <a:srgbClr val="FF3399"/>
                </a:solidFill>
              </a:rPr>
              <a:t>fiveCoins</a:t>
            </a:r>
            <a:r>
              <a:rPr lang="zh-CN" altLang="en-US" b="1"/>
              <a:t>数值减</a:t>
            </a:r>
            <a:r>
              <a:rPr lang="en-US" altLang="zh-CN" b="1"/>
              <a:t>3</a:t>
            </a:r>
          </a:p>
          <a:p>
            <a:r>
              <a:rPr lang="en-US" altLang="zh-CN" b="1"/>
              <a:t>            2.1.2.2.1.2.2 </a:t>
            </a:r>
            <a:r>
              <a:rPr lang="zh-CN" altLang="en-US" b="1"/>
              <a:t>否的话，</a:t>
            </a:r>
            <a:r>
              <a:rPr lang="zh-CN" altLang="en-US" b="1">
                <a:solidFill>
                  <a:srgbClr val="FF9900"/>
                </a:solidFill>
              </a:rPr>
              <a:t>返回</a:t>
            </a:r>
            <a:r>
              <a:rPr lang="en-US" altLang="zh-CN" b="1"/>
              <a:t>false</a:t>
            </a:r>
          </a:p>
          <a:p>
            <a:r>
              <a:rPr lang="en-US" altLang="zh-CN" b="1"/>
              <a:t>        2.1.2.2.2 </a:t>
            </a:r>
            <a:r>
              <a:rPr lang="zh-CN" altLang="en-US" b="1"/>
              <a:t>否的话，不执行任何操作</a:t>
            </a:r>
          </a:p>
          <a:p>
            <a:r>
              <a:rPr lang="en-US" altLang="zh-CN" b="1"/>
              <a:t>3 </a:t>
            </a:r>
            <a:r>
              <a:rPr lang="zh-CN" altLang="en-US" b="1">
                <a:solidFill>
                  <a:srgbClr val="FF9900"/>
                </a:solidFill>
              </a:rPr>
              <a:t>返回</a:t>
            </a:r>
            <a:r>
              <a:rPr lang="en-US" altLang="zh-CN" b="1"/>
              <a:t>true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61F46C-CD53-497D-B220-3291264E8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174" y="0"/>
            <a:ext cx="4954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9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763. Partition Labels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6A6902-696B-4150-803B-9F5D7E5AD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15" y="1768877"/>
            <a:ext cx="11742969" cy="433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9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763. Partition Labels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627481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/>
              <a:t>解法：</a:t>
            </a:r>
            <a:r>
              <a:rPr lang="zh-CN" altLang="en-US" b="1">
                <a:solidFill>
                  <a:srgbClr val="0000CC"/>
                </a:solidFill>
              </a:rPr>
              <a:t>贪心算法</a:t>
            </a:r>
            <a:r>
              <a:rPr lang="zh-CN" altLang="en-US" b="1"/>
              <a:t>（时间复杂度</a:t>
            </a:r>
            <a:r>
              <a:rPr lang="en-US" altLang="zh-CN" b="1"/>
              <a:t>O(n)</a:t>
            </a:r>
            <a:r>
              <a:rPr lang="zh-CN" altLang="en-US" b="1"/>
              <a:t>，空间复杂度</a:t>
            </a:r>
            <a:r>
              <a:rPr lang="en-US" altLang="zh-CN" b="1"/>
              <a:t>O(n)</a:t>
            </a:r>
            <a:r>
              <a:rPr lang="zh-CN" altLang="en-US" b="1"/>
              <a:t>）</a:t>
            </a:r>
          </a:p>
          <a:p>
            <a:r>
              <a:rPr lang="en-US" altLang="zh-CN" b="1"/>
              <a:t>0 </a:t>
            </a:r>
            <a:r>
              <a:rPr lang="zh-CN" altLang="en-US" b="1"/>
              <a:t>如果字符串</a:t>
            </a:r>
            <a:r>
              <a:rPr lang="en-US" altLang="zh-CN" b="1"/>
              <a:t>S</a:t>
            </a:r>
            <a:r>
              <a:rPr lang="zh-CN" altLang="en-US" b="1"/>
              <a:t>为</a:t>
            </a:r>
            <a:r>
              <a:rPr lang="en-US" altLang="zh-CN" b="1"/>
              <a:t>NULL</a:t>
            </a:r>
            <a:r>
              <a:rPr lang="zh-CN" altLang="en-US" b="1"/>
              <a:t>或者空，则</a:t>
            </a:r>
            <a:r>
              <a:rPr lang="zh-CN" altLang="en-US" b="1">
                <a:solidFill>
                  <a:srgbClr val="FF9900"/>
                </a:solidFill>
              </a:rPr>
              <a:t>返回</a:t>
            </a:r>
            <a:r>
              <a:rPr lang="en-US" altLang="zh-CN" b="1"/>
              <a:t>NULL</a:t>
            </a:r>
          </a:p>
          <a:p>
            <a:r>
              <a:rPr lang="en-US" altLang="zh-CN" b="1"/>
              <a:t>1 </a:t>
            </a:r>
            <a:r>
              <a:rPr lang="zh-CN" altLang="en-US" b="1"/>
              <a:t>初始化字符串片段的开始位置</a:t>
            </a:r>
            <a:r>
              <a:rPr lang="en-US" altLang="zh-CN" b="1">
                <a:solidFill>
                  <a:srgbClr val="FF3399"/>
                </a:solidFill>
              </a:rPr>
              <a:t>startPosition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r>
              <a:rPr lang="zh-CN" altLang="en-US" b="1"/>
              <a:t>、结束位置</a:t>
            </a:r>
            <a:r>
              <a:rPr lang="en-US" altLang="zh-CN" b="1">
                <a:solidFill>
                  <a:srgbClr val="6600FF"/>
                </a:solidFill>
              </a:rPr>
              <a:t>endPosition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r>
              <a:rPr lang="zh-CN" altLang="en-US" b="1"/>
              <a:t>、游标</a:t>
            </a:r>
            <a:r>
              <a:rPr lang="en-US" altLang="zh-CN" b="1"/>
              <a:t>i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r>
              <a:rPr lang="zh-CN" altLang="en-US" b="1"/>
              <a:t>、存储字符最后出现位置的数组</a:t>
            </a:r>
            <a:r>
              <a:rPr lang="en-US" altLang="zh-CN" b="1">
                <a:solidFill>
                  <a:srgbClr val="009900"/>
                </a:solidFill>
              </a:rPr>
              <a:t>eachPosition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r>
              <a:rPr lang="zh-CN" altLang="en-US" b="1"/>
              <a:t>、最终结果</a:t>
            </a:r>
            <a:r>
              <a:rPr lang="en-US" altLang="zh-CN" b="1">
                <a:solidFill>
                  <a:srgbClr val="CC00CC"/>
                </a:solidFill>
              </a:rPr>
              <a:t>finalResult</a:t>
            </a:r>
            <a:r>
              <a:rPr lang="zh-CN" altLang="en-US" b="1"/>
              <a:t>为空</a:t>
            </a:r>
            <a:endParaRPr lang="en-US" altLang="zh-CN" b="1"/>
          </a:p>
          <a:p>
            <a:r>
              <a:rPr lang="en-US" altLang="zh-CN" b="1"/>
              <a:t>2 </a:t>
            </a:r>
            <a:r>
              <a:rPr lang="zh-CN" altLang="en-US" b="1"/>
              <a:t>遍历字符串</a:t>
            </a:r>
            <a:r>
              <a:rPr lang="en-US" altLang="zh-CN" b="1"/>
              <a:t>S</a:t>
            </a:r>
            <a:r>
              <a:rPr lang="zh-CN" altLang="en-US" b="1"/>
              <a:t>，存储每个字符的最后出现位置</a:t>
            </a:r>
          </a:p>
          <a:p>
            <a:r>
              <a:rPr lang="en-US" altLang="zh-CN" b="1"/>
              <a:t>3 </a:t>
            </a:r>
            <a:r>
              <a:rPr lang="zh-CN" altLang="en-US" b="1"/>
              <a:t>遍历字符串</a:t>
            </a:r>
            <a:r>
              <a:rPr lang="en-US" altLang="zh-CN" b="1"/>
              <a:t>S</a:t>
            </a:r>
            <a:r>
              <a:rPr lang="zh-CN" altLang="en-US" b="1"/>
              <a:t>，依次执行如下操作</a:t>
            </a:r>
          </a:p>
          <a:p>
            <a:r>
              <a:rPr lang="zh-CN" altLang="en-US" b="1"/>
              <a:t>  </a:t>
            </a:r>
            <a:r>
              <a:rPr lang="en-US" altLang="zh-CN" b="1"/>
              <a:t>3.1 </a:t>
            </a:r>
            <a:r>
              <a:rPr lang="zh-CN" altLang="en-US" b="1"/>
              <a:t>将</a:t>
            </a:r>
            <a:r>
              <a:rPr lang="en-US" altLang="zh-CN" b="1">
                <a:solidFill>
                  <a:srgbClr val="6600FF"/>
                </a:solidFill>
              </a:rPr>
              <a:t>endPosition</a:t>
            </a:r>
            <a:r>
              <a:rPr lang="zh-CN" altLang="en-US" b="1"/>
              <a:t>和当前字符的最后出现位置</a:t>
            </a:r>
            <a:r>
              <a:rPr lang="en-US" altLang="zh-CN" b="1">
                <a:solidFill>
                  <a:srgbClr val="009900"/>
                </a:solidFill>
              </a:rPr>
              <a:t>eachPosition</a:t>
            </a:r>
            <a:r>
              <a:rPr lang="en-US" altLang="zh-CN" b="1"/>
              <a:t>[S.charAt(i) - 'a']</a:t>
            </a:r>
            <a:r>
              <a:rPr lang="zh-CN" altLang="en-US" b="1"/>
              <a:t>的较大者，赋值给</a:t>
            </a:r>
            <a:r>
              <a:rPr lang="en-US" altLang="zh-CN" b="1">
                <a:solidFill>
                  <a:srgbClr val="6600FF"/>
                </a:solidFill>
              </a:rPr>
              <a:t>endPosition</a:t>
            </a:r>
            <a:r>
              <a:rPr lang="zh-CN" altLang="en-US" b="1"/>
              <a:t>（</a:t>
            </a:r>
            <a:r>
              <a:rPr lang="zh-CN" altLang="en-US" b="1">
                <a:solidFill>
                  <a:srgbClr val="CC6600"/>
                </a:solidFill>
              </a:rPr>
              <a:t>贪心策略</a:t>
            </a:r>
            <a:r>
              <a:rPr lang="zh-CN" altLang="en-US" b="1"/>
              <a:t>：</a:t>
            </a:r>
            <a:r>
              <a:rPr lang="zh-CN" altLang="en-US" b="1">
                <a:solidFill>
                  <a:srgbClr val="0000CC"/>
                </a:solidFill>
              </a:rPr>
              <a:t>扩大字符串片段长度，直到片段中出现的字符只在该片段中。遍历过程中，记录下所有字符的最后一次出现的下标，将值最大的，作为当前片段的右边界，所以，需要取较大值的操作</a:t>
            </a:r>
            <a:r>
              <a:rPr lang="zh-CN" altLang="en-US" b="1"/>
              <a:t>）</a:t>
            </a:r>
          </a:p>
          <a:p>
            <a:r>
              <a:rPr lang="zh-CN" altLang="en-US" b="1"/>
              <a:t>  </a:t>
            </a:r>
            <a:r>
              <a:rPr lang="en-US" altLang="zh-CN" b="1"/>
              <a:t>3.2 </a:t>
            </a:r>
            <a:r>
              <a:rPr lang="zh-CN" altLang="en-US" b="1"/>
              <a:t>判断当前位置</a:t>
            </a:r>
            <a:r>
              <a:rPr lang="en-US" altLang="zh-CN" b="1"/>
              <a:t>i</a:t>
            </a:r>
            <a:r>
              <a:rPr lang="zh-CN" altLang="en-US" b="1"/>
              <a:t>是否跟</a:t>
            </a:r>
            <a:r>
              <a:rPr lang="en-US" altLang="zh-CN" b="1">
                <a:solidFill>
                  <a:srgbClr val="6600FF"/>
                </a:solidFill>
              </a:rPr>
              <a:t>endPosition</a:t>
            </a:r>
            <a:r>
              <a:rPr lang="zh-CN" altLang="en-US" b="1"/>
              <a:t>相等</a:t>
            </a:r>
          </a:p>
          <a:p>
            <a:r>
              <a:rPr lang="zh-CN" altLang="en-US" b="1"/>
              <a:t>    </a:t>
            </a:r>
            <a:r>
              <a:rPr lang="en-US" altLang="zh-CN" b="1"/>
              <a:t>3.2.1 </a:t>
            </a:r>
            <a:r>
              <a:rPr lang="zh-CN" altLang="en-US" b="1"/>
              <a:t>是的话，计算该字符串片段长度，存入</a:t>
            </a:r>
            <a:r>
              <a:rPr lang="en-US" altLang="zh-CN" b="1">
                <a:solidFill>
                  <a:srgbClr val="CC00CC"/>
                </a:solidFill>
              </a:rPr>
              <a:t>finalResult</a:t>
            </a:r>
            <a:r>
              <a:rPr lang="zh-CN" altLang="en-US" b="1"/>
              <a:t>，并将</a:t>
            </a:r>
            <a:r>
              <a:rPr lang="en-US" altLang="zh-CN" b="1">
                <a:solidFill>
                  <a:srgbClr val="FF3399"/>
                </a:solidFill>
              </a:rPr>
              <a:t>startPosition</a:t>
            </a:r>
            <a:r>
              <a:rPr lang="zh-CN" altLang="en-US" b="1"/>
              <a:t>设置为新字符串片段的起始位置</a:t>
            </a:r>
            <a:r>
              <a:rPr lang="en-US" altLang="zh-CN" b="1"/>
              <a:t>i + 1</a:t>
            </a:r>
            <a:r>
              <a:rPr lang="zh-CN" altLang="en-US" b="1"/>
              <a:t>（</a:t>
            </a:r>
            <a:r>
              <a:rPr lang="zh-CN" altLang="en-US" b="1">
                <a:solidFill>
                  <a:srgbClr val="CC6600"/>
                </a:solidFill>
              </a:rPr>
              <a:t>贪心策略</a:t>
            </a:r>
            <a:r>
              <a:rPr lang="zh-CN" altLang="en-US" b="1"/>
              <a:t>：</a:t>
            </a:r>
            <a:r>
              <a:rPr lang="zh-CN" altLang="en-US" b="1">
                <a:solidFill>
                  <a:srgbClr val="0000CC"/>
                </a:solidFill>
              </a:rPr>
              <a:t>已确保字符串片段中出现的字符只在该片段中，所以，将下一个字符，作为新片段的起点</a:t>
            </a:r>
            <a:r>
              <a:rPr lang="zh-CN" altLang="en-US" b="1"/>
              <a:t>）</a:t>
            </a:r>
          </a:p>
          <a:p>
            <a:r>
              <a:rPr lang="zh-CN" altLang="en-US" b="1"/>
              <a:t>    </a:t>
            </a:r>
            <a:r>
              <a:rPr lang="en-US" altLang="zh-CN" b="1"/>
              <a:t>3.2.2 </a:t>
            </a:r>
            <a:r>
              <a:rPr lang="zh-CN" altLang="en-US" b="1"/>
              <a:t>否的话，不执行任何操作</a:t>
            </a:r>
          </a:p>
          <a:p>
            <a:r>
              <a:rPr lang="en-US" altLang="zh-CN" b="1"/>
              <a:t>4 </a:t>
            </a:r>
            <a:r>
              <a:rPr lang="zh-CN" altLang="en-US" b="1">
                <a:solidFill>
                  <a:srgbClr val="FF9900"/>
                </a:solidFill>
              </a:rPr>
              <a:t>返回</a:t>
            </a:r>
            <a:r>
              <a:rPr lang="en-US" altLang="zh-CN" b="1">
                <a:solidFill>
                  <a:srgbClr val="CC00CC"/>
                </a:solidFill>
              </a:rPr>
              <a:t>finalResult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BCE45C-99FF-461A-9F8F-CACBD94FA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3430"/>
            <a:ext cx="6056308" cy="63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4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455. Assign Cookies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FE41BB-1603-4B39-A8DA-9B4E1D04A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859" y="1047141"/>
            <a:ext cx="8133333" cy="5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23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455. Assign Cookies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59171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latin typeface="Albertus MT" panose="020E0602030304020304" pitchFamily="34" charset="0"/>
              </a:rPr>
              <a:t>解法：</a:t>
            </a:r>
            <a:r>
              <a:rPr lang="zh-CN" altLang="en-US" b="1">
                <a:solidFill>
                  <a:srgbClr val="0000CC"/>
                </a:solidFill>
              </a:rPr>
              <a:t>贪心算法</a:t>
            </a:r>
            <a:r>
              <a:rPr lang="zh-CN" altLang="en-US" b="1">
                <a:latin typeface="Albertus MT" panose="020E0602030304020304" pitchFamily="34" charset="0"/>
              </a:rPr>
              <a:t>（时间复杂度</a:t>
            </a:r>
            <a:r>
              <a:rPr lang="en-US" altLang="zh-CN" b="1">
                <a:latin typeface="Albertus MT" panose="020E0602030304020304" pitchFamily="34" charset="0"/>
              </a:rPr>
              <a:t>O(nlogn)</a:t>
            </a:r>
            <a:r>
              <a:rPr lang="zh-CN" altLang="en-US" b="1">
                <a:latin typeface="Albertus MT" panose="020E0602030304020304" pitchFamily="34" charset="0"/>
              </a:rPr>
              <a:t>，空间复杂度</a:t>
            </a:r>
            <a:r>
              <a:rPr lang="en-US" altLang="zh-CN" b="1">
                <a:latin typeface="Albertus MT" panose="020E0602030304020304" pitchFamily="34" charset="0"/>
              </a:rPr>
              <a:t>O(1)</a:t>
            </a:r>
            <a:r>
              <a:rPr lang="zh-CN" altLang="en-US" b="1">
                <a:latin typeface="Albertus MT" panose="020E0602030304020304" pitchFamily="34" charset="0"/>
              </a:rPr>
              <a:t>）</a:t>
            </a:r>
          </a:p>
          <a:p>
            <a:r>
              <a:rPr lang="en-US" altLang="zh-CN" b="1">
                <a:latin typeface="Albertus MT" panose="020E0602030304020304" pitchFamily="34" charset="0"/>
              </a:rPr>
              <a:t>0 </a:t>
            </a:r>
            <a:r>
              <a:rPr lang="zh-CN" altLang="en-US" b="1">
                <a:latin typeface="Albertus MT" panose="020E0602030304020304" pitchFamily="34" charset="0"/>
              </a:rPr>
              <a:t>如果</a:t>
            </a:r>
            <a:r>
              <a:rPr lang="en-US" altLang="zh-CN" b="1">
                <a:solidFill>
                  <a:srgbClr val="FF3399"/>
                </a:solidFill>
                <a:latin typeface="Albertus MT" panose="020E0602030304020304" pitchFamily="34" charset="0"/>
              </a:rPr>
              <a:t>g</a:t>
            </a:r>
            <a:r>
              <a:rPr lang="zh-CN" altLang="en-US" b="1">
                <a:latin typeface="Albertus MT" panose="020E0602030304020304" pitchFamily="34" charset="0"/>
              </a:rPr>
              <a:t>或者</a:t>
            </a:r>
            <a:r>
              <a:rPr lang="en-US" altLang="zh-CN" b="1">
                <a:solidFill>
                  <a:srgbClr val="6600FF"/>
                </a:solidFill>
                <a:latin typeface="Albertus MT" panose="020E0602030304020304" pitchFamily="34" charset="0"/>
              </a:rPr>
              <a:t>s</a:t>
            </a:r>
            <a:r>
              <a:rPr lang="zh-CN" altLang="en-US" b="1">
                <a:latin typeface="Albertus MT" panose="020E0602030304020304" pitchFamily="34" charset="0"/>
              </a:rPr>
              <a:t>，为</a:t>
            </a:r>
            <a:r>
              <a:rPr lang="en-US" altLang="zh-CN" b="1">
                <a:latin typeface="Albertus MT" panose="020E0602030304020304" pitchFamily="34" charset="0"/>
              </a:rPr>
              <a:t>NULL</a:t>
            </a:r>
            <a:r>
              <a:rPr lang="zh-CN" altLang="en-US" b="1">
                <a:latin typeface="Albertus MT" panose="020E0602030304020304" pitchFamily="34" charset="0"/>
              </a:rPr>
              <a:t>或者空，则</a:t>
            </a:r>
            <a:r>
              <a:rPr lang="zh-CN" altLang="en-US" b="1">
                <a:solidFill>
                  <a:srgbClr val="FF9900"/>
                </a:solidFill>
              </a:rPr>
              <a:t>返回</a:t>
            </a:r>
            <a:r>
              <a:rPr lang="en-US" altLang="zh-CN" b="1">
                <a:latin typeface="Albertus MT" panose="020E0602030304020304" pitchFamily="34" charset="0"/>
              </a:rPr>
              <a:t>0</a:t>
            </a:r>
          </a:p>
          <a:p>
            <a:r>
              <a:rPr lang="en-US" altLang="zh-CN" b="1">
                <a:latin typeface="Albertus MT" panose="020E0602030304020304" pitchFamily="34" charset="0"/>
              </a:rPr>
              <a:t>1 </a:t>
            </a:r>
            <a:r>
              <a:rPr lang="zh-CN" altLang="en-US" b="1">
                <a:latin typeface="Albertus MT" panose="020E0602030304020304" pitchFamily="34" charset="0"/>
              </a:rPr>
              <a:t>对孩子权重数组</a:t>
            </a:r>
            <a:r>
              <a:rPr lang="en-US" altLang="zh-CN" b="1">
                <a:solidFill>
                  <a:srgbClr val="FF3399"/>
                </a:solidFill>
                <a:latin typeface="Albertus MT" panose="020E0602030304020304" pitchFamily="34" charset="0"/>
              </a:rPr>
              <a:t>g</a:t>
            </a:r>
            <a:r>
              <a:rPr lang="zh-CN" altLang="en-US" b="1">
                <a:latin typeface="Albertus MT" panose="020E0602030304020304" pitchFamily="34" charset="0"/>
              </a:rPr>
              <a:t>进行排序</a:t>
            </a:r>
          </a:p>
          <a:p>
            <a:r>
              <a:rPr lang="en-US" altLang="zh-CN" b="1">
                <a:latin typeface="Albertus MT" panose="020E0602030304020304" pitchFamily="34" charset="0"/>
              </a:rPr>
              <a:t>2 </a:t>
            </a:r>
            <a:r>
              <a:rPr lang="zh-CN" altLang="en-US" b="1">
                <a:latin typeface="Albertus MT" panose="020E0602030304020304" pitchFamily="34" charset="0"/>
              </a:rPr>
              <a:t>对饼干权重数组</a:t>
            </a:r>
            <a:r>
              <a:rPr lang="en-US" altLang="zh-CN" b="1">
                <a:solidFill>
                  <a:srgbClr val="6600FF"/>
                </a:solidFill>
                <a:latin typeface="Albertus MT" panose="020E0602030304020304" pitchFamily="34" charset="0"/>
              </a:rPr>
              <a:t>s</a:t>
            </a:r>
            <a:r>
              <a:rPr lang="zh-CN" altLang="en-US" b="1">
                <a:latin typeface="Albertus MT" panose="020E0602030304020304" pitchFamily="34" charset="0"/>
              </a:rPr>
              <a:t>进行排序</a:t>
            </a:r>
          </a:p>
          <a:p>
            <a:r>
              <a:rPr lang="en-US" altLang="zh-CN" b="1">
                <a:latin typeface="Albertus MT" panose="020E0602030304020304" pitchFamily="34" charset="0"/>
              </a:rPr>
              <a:t>3 </a:t>
            </a:r>
            <a:r>
              <a:rPr lang="zh-CN" altLang="en-US" b="1">
                <a:latin typeface="Albertus MT" panose="020E0602030304020304" pitchFamily="34" charset="0"/>
              </a:rPr>
              <a:t>初始化孩子数组游标</a:t>
            </a:r>
            <a:r>
              <a:rPr lang="en-US" altLang="zh-CN" b="1">
                <a:solidFill>
                  <a:srgbClr val="CC00CC"/>
                </a:solidFill>
                <a:latin typeface="Albertus MT" panose="020E0602030304020304" pitchFamily="34" charset="0"/>
              </a:rPr>
              <a:t>i</a:t>
            </a:r>
            <a:r>
              <a:rPr lang="zh-CN" altLang="en-US" b="1">
                <a:latin typeface="Albertus MT" panose="020E0602030304020304" pitchFamily="34" charset="0"/>
              </a:rPr>
              <a:t>为</a:t>
            </a:r>
            <a:r>
              <a:rPr lang="en-US" altLang="zh-CN" b="1">
                <a:latin typeface="Albertus MT" panose="020E0602030304020304" pitchFamily="34" charset="0"/>
              </a:rPr>
              <a:t>0</a:t>
            </a:r>
            <a:r>
              <a:rPr lang="zh-CN" altLang="en-US" b="1">
                <a:latin typeface="Albertus MT" panose="020E0602030304020304" pitchFamily="34" charset="0"/>
              </a:rPr>
              <a:t>、饼干数组游标</a:t>
            </a:r>
            <a:r>
              <a:rPr lang="en-US" altLang="zh-CN" b="1">
                <a:solidFill>
                  <a:srgbClr val="009900"/>
                </a:solidFill>
                <a:latin typeface="Albertus MT" panose="020E0602030304020304" pitchFamily="34" charset="0"/>
              </a:rPr>
              <a:t>j</a:t>
            </a:r>
            <a:r>
              <a:rPr lang="zh-CN" altLang="en-US" b="1">
                <a:latin typeface="Albertus MT" panose="020E0602030304020304" pitchFamily="34" charset="0"/>
              </a:rPr>
              <a:t>为</a:t>
            </a:r>
            <a:r>
              <a:rPr lang="en-US" altLang="zh-CN" b="1">
                <a:latin typeface="Albertus MT" panose="020E0602030304020304" pitchFamily="34" charset="0"/>
              </a:rPr>
              <a:t>0</a:t>
            </a:r>
          </a:p>
          <a:p>
            <a:r>
              <a:rPr lang="en-US" altLang="zh-CN" b="1">
                <a:latin typeface="Albertus MT" panose="020E0602030304020304" pitchFamily="34" charset="0"/>
              </a:rPr>
              <a:t>4 </a:t>
            </a:r>
            <a:r>
              <a:rPr lang="zh-CN" altLang="en-US" b="1">
                <a:latin typeface="Albertus MT" panose="020E0602030304020304" pitchFamily="34" charset="0"/>
              </a:rPr>
              <a:t>在</a:t>
            </a:r>
            <a:r>
              <a:rPr lang="en-US" altLang="zh-CN" b="1">
                <a:solidFill>
                  <a:srgbClr val="CC00CC"/>
                </a:solidFill>
                <a:latin typeface="Albertus MT" panose="020E0602030304020304" pitchFamily="34" charset="0"/>
              </a:rPr>
              <a:t>i</a:t>
            </a:r>
            <a:r>
              <a:rPr lang="zh-CN" altLang="en-US" b="1">
                <a:latin typeface="Albertus MT" panose="020E0602030304020304" pitchFamily="34" charset="0"/>
              </a:rPr>
              <a:t>小于</a:t>
            </a:r>
            <a:r>
              <a:rPr lang="en-US" altLang="zh-CN" b="1">
                <a:solidFill>
                  <a:srgbClr val="FF3399"/>
                </a:solidFill>
                <a:latin typeface="Albertus MT" panose="020E0602030304020304" pitchFamily="34" charset="0"/>
              </a:rPr>
              <a:t>g</a:t>
            </a:r>
            <a:r>
              <a:rPr lang="zh-CN" altLang="en-US" b="1">
                <a:latin typeface="Albertus MT" panose="020E0602030304020304" pitchFamily="34" charset="0"/>
              </a:rPr>
              <a:t>数组长度且</a:t>
            </a:r>
            <a:r>
              <a:rPr lang="en-US" altLang="zh-CN" b="1">
                <a:solidFill>
                  <a:srgbClr val="009900"/>
                </a:solidFill>
                <a:latin typeface="Albertus MT" panose="020E0602030304020304" pitchFamily="34" charset="0"/>
              </a:rPr>
              <a:t>j</a:t>
            </a:r>
            <a:r>
              <a:rPr lang="zh-CN" altLang="en-US" b="1">
                <a:latin typeface="Albertus MT" panose="020E0602030304020304" pitchFamily="34" charset="0"/>
              </a:rPr>
              <a:t>小于</a:t>
            </a:r>
            <a:r>
              <a:rPr lang="en-US" altLang="zh-CN" b="1">
                <a:solidFill>
                  <a:srgbClr val="6600FF"/>
                </a:solidFill>
                <a:latin typeface="Albertus MT" panose="020E0602030304020304" pitchFamily="34" charset="0"/>
              </a:rPr>
              <a:t>s</a:t>
            </a:r>
            <a:r>
              <a:rPr lang="zh-CN" altLang="en-US" b="1">
                <a:latin typeface="Albertus MT" panose="020E0602030304020304" pitchFamily="34" charset="0"/>
              </a:rPr>
              <a:t>数组长度的情况下，循环执行如下操作</a:t>
            </a:r>
          </a:p>
          <a:p>
            <a:r>
              <a:rPr lang="zh-CN" altLang="en-US" b="1">
                <a:latin typeface="Albertus MT" panose="020E0602030304020304" pitchFamily="34" charset="0"/>
              </a:rPr>
              <a:t>  </a:t>
            </a:r>
            <a:r>
              <a:rPr lang="en-US" altLang="zh-CN" b="1">
                <a:latin typeface="Albertus MT" panose="020E0602030304020304" pitchFamily="34" charset="0"/>
              </a:rPr>
              <a:t>4.1 </a:t>
            </a:r>
            <a:r>
              <a:rPr lang="zh-CN" altLang="en-US" b="1">
                <a:latin typeface="Albertus MT" panose="020E0602030304020304" pitchFamily="34" charset="0"/>
              </a:rPr>
              <a:t>判断</a:t>
            </a:r>
            <a:r>
              <a:rPr lang="en-US" altLang="zh-CN" b="1">
                <a:solidFill>
                  <a:srgbClr val="FF3399"/>
                </a:solidFill>
                <a:latin typeface="Albertus MT" panose="020E0602030304020304" pitchFamily="34" charset="0"/>
              </a:rPr>
              <a:t>g</a:t>
            </a:r>
            <a:r>
              <a:rPr lang="en-US" altLang="zh-CN" b="1">
                <a:latin typeface="Albertus MT" panose="020E0602030304020304" pitchFamily="34" charset="0"/>
              </a:rPr>
              <a:t>[</a:t>
            </a:r>
            <a:r>
              <a:rPr lang="en-US" altLang="zh-CN" b="1">
                <a:solidFill>
                  <a:srgbClr val="CC00CC"/>
                </a:solidFill>
                <a:latin typeface="Albertus MT" panose="020E0602030304020304" pitchFamily="34" charset="0"/>
              </a:rPr>
              <a:t>i</a:t>
            </a:r>
            <a:r>
              <a:rPr lang="en-US" altLang="zh-CN" b="1">
                <a:latin typeface="Albertus MT" panose="020E0602030304020304" pitchFamily="34" charset="0"/>
              </a:rPr>
              <a:t>]</a:t>
            </a:r>
            <a:r>
              <a:rPr lang="zh-CN" altLang="en-US" b="1">
                <a:latin typeface="Albertus MT" panose="020E0602030304020304" pitchFamily="34" charset="0"/>
              </a:rPr>
              <a:t>是否小于等于</a:t>
            </a:r>
            <a:r>
              <a:rPr lang="en-US" altLang="zh-CN" b="1">
                <a:solidFill>
                  <a:srgbClr val="6600FF"/>
                </a:solidFill>
                <a:latin typeface="Albertus MT" panose="020E0602030304020304" pitchFamily="34" charset="0"/>
              </a:rPr>
              <a:t>s</a:t>
            </a:r>
            <a:r>
              <a:rPr lang="en-US" altLang="zh-CN" b="1">
                <a:latin typeface="Albertus MT" panose="020E0602030304020304" pitchFamily="34" charset="0"/>
              </a:rPr>
              <a:t>[</a:t>
            </a:r>
            <a:r>
              <a:rPr lang="en-US" altLang="zh-CN" b="1">
                <a:solidFill>
                  <a:srgbClr val="009900"/>
                </a:solidFill>
                <a:latin typeface="Albertus MT" panose="020E0602030304020304" pitchFamily="34" charset="0"/>
              </a:rPr>
              <a:t>j</a:t>
            </a:r>
            <a:r>
              <a:rPr lang="en-US" altLang="zh-CN" b="1">
                <a:latin typeface="Albertus MT" panose="020E0602030304020304" pitchFamily="34" charset="0"/>
              </a:rPr>
              <a:t>]</a:t>
            </a:r>
          </a:p>
          <a:p>
            <a:r>
              <a:rPr lang="en-US" altLang="zh-CN" b="1">
                <a:latin typeface="Albertus MT" panose="020E0602030304020304" pitchFamily="34" charset="0"/>
              </a:rPr>
              <a:t>    4.1 </a:t>
            </a:r>
            <a:r>
              <a:rPr lang="zh-CN" altLang="en-US" b="1">
                <a:latin typeface="Albertus MT" panose="020E0602030304020304" pitchFamily="34" charset="0"/>
              </a:rPr>
              <a:t>是的话，</a:t>
            </a:r>
            <a:r>
              <a:rPr lang="en-US" altLang="zh-CN" b="1">
                <a:solidFill>
                  <a:srgbClr val="CC00CC"/>
                </a:solidFill>
                <a:latin typeface="Albertus MT" panose="020E0602030304020304" pitchFamily="34" charset="0"/>
              </a:rPr>
              <a:t>i</a:t>
            </a:r>
            <a:r>
              <a:rPr lang="en-US" altLang="zh-CN" b="1">
                <a:latin typeface="Albertus MT" panose="020E0602030304020304" pitchFamily="34" charset="0"/>
              </a:rPr>
              <a:t>++</a:t>
            </a:r>
            <a:r>
              <a:rPr lang="zh-CN" altLang="en-US" b="1">
                <a:latin typeface="Albertus MT" panose="020E0602030304020304" pitchFamily="34" charset="0"/>
              </a:rPr>
              <a:t>（</a:t>
            </a:r>
            <a:r>
              <a:rPr lang="zh-CN" altLang="en-US" b="1">
                <a:solidFill>
                  <a:srgbClr val="CC6600"/>
                </a:solidFill>
                <a:latin typeface="Albertus MT" panose="020E0602030304020304" pitchFamily="34" charset="0"/>
              </a:rPr>
              <a:t>贪心策略</a:t>
            </a:r>
            <a:r>
              <a:rPr lang="zh-CN" altLang="en-US" b="1">
                <a:latin typeface="Albertus MT" panose="020E0602030304020304" pitchFamily="34" charset="0"/>
              </a:rPr>
              <a:t>：</a:t>
            </a:r>
            <a:r>
              <a:rPr lang="zh-CN" altLang="en-US" b="1">
                <a:solidFill>
                  <a:srgbClr val="0000CC"/>
                </a:solidFill>
                <a:latin typeface="Albertus MT" panose="020E0602030304020304" pitchFamily="34" charset="0"/>
              </a:rPr>
              <a:t>优先满足需求低的孩子</a:t>
            </a:r>
            <a:r>
              <a:rPr lang="zh-CN" altLang="en-US" b="1">
                <a:latin typeface="Albertus MT" panose="020E0602030304020304" pitchFamily="34" charset="0"/>
              </a:rPr>
              <a:t>）</a:t>
            </a:r>
          </a:p>
          <a:p>
            <a:r>
              <a:rPr lang="zh-CN" altLang="en-US" b="1">
                <a:latin typeface="Albertus MT" panose="020E0602030304020304" pitchFamily="34" charset="0"/>
              </a:rPr>
              <a:t>    </a:t>
            </a:r>
            <a:r>
              <a:rPr lang="en-US" altLang="zh-CN" b="1">
                <a:latin typeface="Albertus MT" panose="020E0602030304020304" pitchFamily="34" charset="0"/>
              </a:rPr>
              <a:t>4.2 </a:t>
            </a:r>
            <a:r>
              <a:rPr lang="zh-CN" altLang="en-US" b="1">
                <a:latin typeface="Albertus MT" panose="020E0602030304020304" pitchFamily="34" charset="0"/>
              </a:rPr>
              <a:t>否的话，不执行任何操作</a:t>
            </a:r>
          </a:p>
          <a:p>
            <a:r>
              <a:rPr lang="zh-CN" altLang="en-US" b="1">
                <a:latin typeface="Albertus MT" panose="020E0602030304020304" pitchFamily="34" charset="0"/>
              </a:rPr>
              <a:t>  </a:t>
            </a:r>
            <a:r>
              <a:rPr lang="en-US" altLang="zh-CN" b="1">
                <a:latin typeface="Albertus MT" panose="020E0602030304020304" pitchFamily="34" charset="0"/>
              </a:rPr>
              <a:t>4.2 </a:t>
            </a:r>
            <a:r>
              <a:rPr lang="en-US" altLang="zh-CN" b="1">
                <a:solidFill>
                  <a:srgbClr val="009900"/>
                </a:solidFill>
                <a:latin typeface="Albertus MT" panose="020E0602030304020304" pitchFamily="34" charset="0"/>
              </a:rPr>
              <a:t>j</a:t>
            </a:r>
            <a:r>
              <a:rPr lang="en-US" altLang="zh-CN" b="1">
                <a:latin typeface="Albertus MT" panose="020E0602030304020304" pitchFamily="34" charset="0"/>
              </a:rPr>
              <a:t>++</a:t>
            </a:r>
          </a:p>
          <a:p>
            <a:r>
              <a:rPr lang="en-US" altLang="zh-CN" b="1">
                <a:latin typeface="Albertus MT" panose="020E0602030304020304" pitchFamily="34" charset="0"/>
              </a:rPr>
              <a:t>5 </a:t>
            </a:r>
            <a:r>
              <a:rPr lang="zh-CN" altLang="en-US" b="1">
                <a:solidFill>
                  <a:srgbClr val="FF9900"/>
                </a:solidFill>
              </a:rPr>
              <a:t>返回</a:t>
            </a:r>
            <a:r>
              <a:rPr lang="zh-CN" altLang="en-US" b="1">
                <a:latin typeface="Albertus MT" panose="020E0602030304020304" pitchFamily="34" charset="0"/>
              </a:rPr>
              <a:t>得到满足的孩子数目</a:t>
            </a:r>
            <a:r>
              <a:rPr lang="en-US" altLang="zh-CN" b="1">
                <a:solidFill>
                  <a:srgbClr val="CC00CC"/>
                </a:solidFill>
                <a:latin typeface="Albertus MT" panose="020E0602030304020304" pitchFamily="34" charset="0"/>
              </a:rPr>
              <a:t>i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7659BA-9D2B-41A3-BA85-B4B389A3D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184" y="708445"/>
            <a:ext cx="6274816" cy="429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52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55. Jump Game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4F8825-2B03-4CDE-ADDE-256BB3F98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91" y="1251134"/>
            <a:ext cx="9606499" cy="501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65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55. Jump Game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1" y="669989"/>
            <a:ext cx="58645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/>
              <a:t>解法：</a:t>
            </a:r>
            <a:r>
              <a:rPr lang="zh-CN" altLang="en-US" b="1">
                <a:solidFill>
                  <a:srgbClr val="0000CC"/>
                </a:solidFill>
              </a:rPr>
              <a:t>贪心算法</a:t>
            </a:r>
            <a:r>
              <a:rPr lang="zh-CN" altLang="en-US" b="1"/>
              <a:t>（时间复杂度</a:t>
            </a:r>
            <a:r>
              <a:rPr lang="en-US" altLang="zh-CN" b="1"/>
              <a:t>O(n)</a:t>
            </a:r>
            <a:r>
              <a:rPr lang="zh-CN" altLang="en-US" b="1"/>
              <a:t>，空间复杂度</a:t>
            </a:r>
            <a:r>
              <a:rPr lang="en-US" altLang="zh-CN" b="1"/>
              <a:t>O(1)</a:t>
            </a:r>
            <a:r>
              <a:rPr lang="zh-CN" altLang="en-US" b="1"/>
              <a:t>）</a:t>
            </a:r>
          </a:p>
          <a:p>
            <a:r>
              <a:rPr lang="en-US" altLang="zh-CN" b="1"/>
              <a:t>0 </a:t>
            </a:r>
            <a:r>
              <a:rPr lang="zh-CN" altLang="en-US" b="1"/>
              <a:t>如果数组</a:t>
            </a:r>
            <a:r>
              <a:rPr lang="en-US" altLang="zh-CN" b="1">
                <a:solidFill>
                  <a:srgbClr val="FF3399"/>
                </a:solidFill>
              </a:rPr>
              <a:t>nums</a:t>
            </a:r>
            <a:r>
              <a:rPr lang="zh-CN" altLang="en-US" b="1"/>
              <a:t>为</a:t>
            </a:r>
            <a:r>
              <a:rPr lang="en-US" altLang="zh-CN" b="1"/>
              <a:t>NULL</a:t>
            </a:r>
            <a:r>
              <a:rPr lang="zh-CN" altLang="en-US" b="1"/>
              <a:t>或者空，则</a:t>
            </a:r>
            <a:r>
              <a:rPr lang="zh-CN" altLang="en-US" b="1">
                <a:solidFill>
                  <a:srgbClr val="FF9900"/>
                </a:solidFill>
              </a:rPr>
              <a:t>返回</a:t>
            </a:r>
            <a:r>
              <a:rPr lang="en-US" altLang="zh-CN" b="1"/>
              <a:t>true</a:t>
            </a:r>
          </a:p>
          <a:p>
            <a:r>
              <a:rPr lang="en-US" altLang="zh-CN" b="1"/>
              <a:t>1 </a:t>
            </a:r>
            <a:r>
              <a:rPr lang="zh-CN" altLang="en-US" b="1"/>
              <a:t>初始化游标</a:t>
            </a:r>
            <a:r>
              <a:rPr lang="en-US" altLang="zh-CN" b="1">
                <a:solidFill>
                  <a:srgbClr val="6600FF"/>
                </a:solidFill>
              </a:rPr>
              <a:t>i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r>
              <a:rPr lang="zh-CN" altLang="en-US" b="1"/>
              <a:t>、当前左侧好位置</a:t>
            </a:r>
            <a:r>
              <a:rPr lang="en-US" altLang="zh-CN" b="1">
                <a:solidFill>
                  <a:srgbClr val="CC00CC"/>
                </a:solidFill>
              </a:rPr>
              <a:t>goodPosition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  <a:r>
              <a:rPr lang="zh-CN" altLang="en-US" b="1"/>
              <a:t>（好位置指的是，从该位置起，可以跳到下一个好位置或数组结尾）</a:t>
            </a:r>
          </a:p>
          <a:p>
            <a:r>
              <a:rPr lang="en-US" altLang="zh-CN" b="1"/>
              <a:t>2 </a:t>
            </a:r>
            <a:r>
              <a:rPr lang="zh-CN" altLang="en-US" b="1"/>
              <a:t>倒序遍历</a:t>
            </a:r>
            <a:r>
              <a:rPr lang="en-US" altLang="zh-CN" b="1">
                <a:solidFill>
                  <a:srgbClr val="FF3399"/>
                </a:solidFill>
              </a:rPr>
              <a:t>nums</a:t>
            </a:r>
            <a:r>
              <a:rPr lang="zh-CN" altLang="en-US" b="1"/>
              <a:t>数组，依次执行如下操作</a:t>
            </a:r>
          </a:p>
          <a:p>
            <a:r>
              <a:rPr lang="zh-CN" altLang="en-US" b="1"/>
              <a:t>  </a:t>
            </a:r>
            <a:r>
              <a:rPr lang="en-US" altLang="zh-CN" b="1"/>
              <a:t>2.1 </a:t>
            </a:r>
            <a:r>
              <a:rPr lang="zh-CN" altLang="en-US" b="1"/>
              <a:t>判断游标</a:t>
            </a:r>
            <a:r>
              <a:rPr lang="en-US" altLang="zh-CN" b="1">
                <a:solidFill>
                  <a:srgbClr val="6600FF"/>
                </a:solidFill>
              </a:rPr>
              <a:t>i</a:t>
            </a:r>
            <a:r>
              <a:rPr lang="en-US" altLang="zh-CN" b="1"/>
              <a:t> + </a:t>
            </a:r>
            <a:r>
              <a:rPr lang="en-US" altLang="zh-CN" b="1">
                <a:solidFill>
                  <a:srgbClr val="FF3399"/>
                </a:solidFill>
              </a:rPr>
              <a:t>nums</a:t>
            </a:r>
            <a:r>
              <a:rPr lang="en-US" altLang="zh-CN" b="1"/>
              <a:t>[</a:t>
            </a:r>
            <a:r>
              <a:rPr lang="en-US" altLang="zh-CN" b="1">
                <a:solidFill>
                  <a:srgbClr val="6600FF"/>
                </a:solidFill>
              </a:rPr>
              <a:t>i</a:t>
            </a:r>
            <a:r>
              <a:rPr lang="en-US" altLang="zh-CN" b="1"/>
              <a:t>]</a:t>
            </a:r>
            <a:r>
              <a:rPr lang="zh-CN" altLang="en-US" b="1"/>
              <a:t>的值是否大于等于</a:t>
            </a:r>
            <a:r>
              <a:rPr lang="en-US" altLang="zh-CN" b="1">
                <a:solidFill>
                  <a:srgbClr val="CC00CC"/>
                </a:solidFill>
              </a:rPr>
              <a:t>goodPosition</a:t>
            </a:r>
          </a:p>
          <a:p>
            <a:r>
              <a:rPr lang="en-US" altLang="zh-CN" b="1"/>
              <a:t>    2.1.1 </a:t>
            </a:r>
            <a:r>
              <a:rPr lang="zh-CN" altLang="en-US" b="1"/>
              <a:t>是的话，将</a:t>
            </a:r>
            <a:r>
              <a:rPr lang="en-US" altLang="zh-CN" b="1">
                <a:solidFill>
                  <a:srgbClr val="6600FF"/>
                </a:solidFill>
              </a:rPr>
              <a:t>i</a:t>
            </a:r>
            <a:r>
              <a:rPr lang="zh-CN" altLang="en-US" b="1"/>
              <a:t>赋值给</a:t>
            </a:r>
            <a:r>
              <a:rPr lang="en-US" altLang="zh-CN" b="1">
                <a:solidFill>
                  <a:srgbClr val="CC00CC"/>
                </a:solidFill>
              </a:rPr>
              <a:t>goodPosition</a:t>
            </a:r>
            <a:r>
              <a:rPr lang="zh-CN" altLang="en-US" b="1"/>
              <a:t>（</a:t>
            </a:r>
            <a:r>
              <a:rPr lang="zh-CN" altLang="en-US" b="1">
                <a:solidFill>
                  <a:srgbClr val="CC6600"/>
                </a:solidFill>
              </a:rPr>
              <a:t>贪心策略</a:t>
            </a:r>
            <a:r>
              <a:rPr lang="zh-CN" altLang="en-US" b="1"/>
              <a:t>：</a:t>
            </a:r>
            <a:r>
              <a:rPr lang="zh-CN" altLang="en-US" b="1">
                <a:solidFill>
                  <a:srgbClr val="0000CC"/>
                </a:solidFill>
              </a:rPr>
              <a:t>从后往前不断寻找好位置，直到最终的好位置位于或接近数组开头。最后一个位置一定是好位置，因为它本身就在数组结尾</a:t>
            </a:r>
            <a:r>
              <a:rPr lang="en-US" altLang="zh-CN" b="1">
                <a:solidFill>
                  <a:srgbClr val="0000CC"/>
                </a:solidFill>
              </a:rPr>
              <a:t>[</a:t>
            </a:r>
            <a:r>
              <a:rPr lang="zh-CN" altLang="en-US" b="1">
                <a:solidFill>
                  <a:srgbClr val="008000"/>
                </a:solidFill>
              </a:rPr>
              <a:t>所以，可以</a:t>
            </a:r>
            <a:r>
              <a:rPr lang="en-US" altLang="zh-CN" b="1">
                <a:solidFill>
                  <a:srgbClr val="008000"/>
                </a:solidFill>
              </a:rPr>
              <a:t>goodPosition</a:t>
            </a:r>
            <a:r>
              <a:rPr lang="zh-CN" altLang="en-US" b="1">
                <a:solidFill>
                  <a:srgbClr val="008000"/>
                </a:solidFill>
              </a:rPr>
              <a:t>初始值赋值为</a:t>
            </a:r>
            <a:r>
              <a:rPr lang="en-US" altLang="zh-CN" b="1">
                <a:solidFill>
                  <a:srgbClr val="008000"/>
                </a:solidFill>
              </a:rPr>
              <a:t>nums.length - 1</a:t>
            </a:r>
            <a:r>
              <a:rPr lang="zh-CN" altLang="en-US" b="1">
                <a:solidFill>
                  <a:srgbClr val="008000"/>
                </a:solidFill>
              </a:rPr>
              <a:t>，</a:t>
            </a:r>
            <a:r>
              <a:rPr lang="en-US" altLang="zh-CN" b="1">
                <a:solidFill>
                  <a:srgbClr val="008000"/>
                </a:solidFill>
              </a:rPr>
              <a:t>i</a:t>
            </a:r>
            <a:r>
              <a:rPr lang="zh-CN" altLang="en-US" b="1">
                <a:solidFill>
                  <a:srgbClr val="008000"/>
                </a:solidFill>
              </a:rPr>
              <a:t>从</a:t>
            </a:r>
            <a:r>
              <a:rPr lang="en-US" altLang="zh-CN" b="1">
                <a:solidFill>
                  <a:srgbClr val="008000"/>
                </a:solidFill>
              </a:rPr>
              <a:t>nums.length - 2</a:t>
            </a:r>
            <a:r>
              <a:rPr lang="zh-CN" altLang="en-US" b="1">
                <a:solidFill>
                  <a:srgbClr val="008000"/>
                </a:solidFill>
              </a:rPr>
              <a:t>开始倒序遍历</a:t>
            </a:r>
            <a:r>
              <a:rPr lang="en-US" altLang="zh-CN" b="1">
                <a:solidFill>
                  <a:srgbClr val="0000CC"/>
                </a:solidFill>
              </a:rPr>
              <a:t>]</a:t>
            </a:r>
            <a:r>
              <a:rPr lang="zh-CN" altLang="en-US" b="1"/>
              <a:t>）</a:t>
            </a:r>
          </a:p>
          <a:p>
            <a:r>
              <a:rPr lang="zh-CN" altLang="en-US" b="1"/>
              <a:t>    </a:t>
            </a:r>
            <a:r>
              <a:rPr lang="en-US" altLang="zh-CN" b="1"/>
              <a:t>2.1.2 </a:t>
            </a:r>
            <a:r>
              <a:rPr lang="zh-CN" altLang="en-US" b="1"/>
              <a:t>否的话，不执行任何操作</a:t>
            </a:r>
          </a:p>
          <a:p>
            <a:r>
              <a:rPr lang="en-US" altLang="zh-CN" b="1"/>
              <a:t>3 </a:t>
            </a:r>
            <a:r>
              <a:rPr lang="zh-CN" altLang="en-US" b="1"/>
              <a:t>判断</a:t>
            </a:r>
            <a:r>
              <a:rPr lang="en-US" altLang="zh-CN" b="1">
                <a:solidFill>
                  <a:srgbClr val="CC00CC"/>
                </a:solidFill>
              </a:rPr>
              <a:t>goodPosition</a:t>
            </a:r>
            <a:r>
              <a:rPr lang="zh-CN" altLang="en-US" b="1"/>
              <a:t>是否为</a:t>
            </a:r>
            <a:r>
              <a:rPr lang="en-US" altLang="zh-CN" b="1"/>
              <a:t>0</a:t>
            </a:r>
          </a:p>
          <a:p>
            <a:r>
              <a:rPr lang="en-US" altLang="zh-CN" b="1"/>
              <a:t>  3.1 </a:t>
            </a:r>
            <a:r>
              <a:rPr lang="zh-CN" altLang="en-US" b="1"/>
              <a:t>是的话，</a:t>
            </a:r>
            <a:r>
              <a:rPr lang="zh-CN" altLang="en-US" b="1">
                <a:solidFill>
                  <a:srgbClr val="FF9900"/>
                </a:solidFill>
              </a:rPr>
              <a:t>返回</a:t>
            </a:r>
            <a:r>
              <a:rPr lang="en-US" altLang="zh-CN" b="1"/>
              <a:t>true</a:t>
            </a:r>
          </a:p>
          <a:p>
            <a:r>
              <a:rPr lang="en-US" altLang="zh-CN" b="1"/>
              <a:t>  3.2 </a:t>
            </a:r>
            <a:r>
              <a:rPr lang="zh-CN" altLang="en-US" b="1"/>
              <a:t>否的话，</a:t>
            </a:r>
            <a:r>
              <a:rPr lang="zh-CN" altLang="en-US" b="1">
                <a:solidFill>
                  <a:srgbClr val="FF9900"/>
                </a:solidFill>
              </a:rPr>
              <a:t>返回</a:t>
            </a:r>
            <a:r>
              <a:rPr lang="en-US" altLang="zh-CN" b="1"/>
              <a:t>false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5019FE-7A09-48A1-82CC-E20492D33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8445"/>
            <a:ext cx="5864583" cy="52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87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53" y="1364565"/>
            <a:ext cx="5575493" cy="3024553"/>
          </a:xfrm>
        </p:spPr>
        <p:txBody>
          <a:bodyPr>
            <a:normAutofit/>
          </a:bodyPr>
          <a:lstStyle/>
          <a:p>
            <a:r>
              <a:rPr lang="en-US" altLang="zh-CN" sz="6000" b="1"/>
              <a:t>Q&amp;A</a:t>
            </a:r>
            <a:endParaRPr lang="zh-CN" altLang="en-US" sz="6000" b="1"/>
          </a:p>
        </p:txBody>
      </p:sp>
    </p:spTree>
    <p:extLst>
      <p:ext uri="{BB962C8B-B14F-4D97-AF65-F5344CB8AC3E}">
        <p14:creationId xmlns:p14="http://schemas.microsoft.com/office/powerpoint/2010/main" val="196084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A8305-0062-4575-AF52-7EC6C4FB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63EA3-B71F-48AC-BAB6-33BA77C53E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8519" y="1860655"/>
            <a:ext cx="10363826" cy="3878963"/>
          </a:xfrm>
        </p:spPr>
        <p:txBody>
          <a:bodyPr>
            <a:noAutofit/>
          </a:bodyPr>
          <a:lstStyle/>
          <a:p>
            <a:r>
              <a:rPr lang="zh-CN" altLang="en-US" sz="2800" b="1" cap="none"/>
              <a:t>贪心算法的概念</a:t>
            </a:r>
            <a:endParaRPr lang="en-US" altLang="zh-CN" sz="2800" b="1" cap="none"/>
          </a:p>
          <a:p>
            <a:r>
              <a:rPr lang="zh-CN" altLang="en-US" sz="2800" b="1" cap="none"/>
              <a:t>贪心算法的步骤</a:t>
            </a:r>
            <a:endParaRPr lang="en-US" altLang="zh-CN" sz="2800" b="1" cap="none"/>
          </a:p>
          <a:p>
            <a:r>
              <a:rPr lang="zh-CN" altLang="en-US" sz="2800" b="1" cap="none"/>
              <a:t>贪心算法</a:t>
            </a:r>
            <a:r>
              <a:rPr lang="en-US" altLang="zh-CN" sz="2800" b="1" cap="none"/>
              <a:t>VS</a:t>
            </a:r>
            <a:r>
              <a:rPr lang="zh-CN" altLang="en-US" sz="2800" b="1" cap="none"/>
              <a:t>动态规划</a:t>
            </a:r>
            <a:endParaRPr lang="en-US" altLang="zh-CN" sz="2800" b="1" cap="none"/>
          </a:p>
          <a:p>
            <a:r>
              <a:rPr lang="zh-CN" altLang="en-US" sz="2800" b="1" cap="none"/>
              <a:t>真题解析</a:t>
            </a:r>
          </a:p>
        </p:txBody>
      </p:sp>
    </p:spTree>
    <p:extLst>
      <p:ext uri="{BB962C8B-B14F-4D97-AF65-F5344CB8AC3E}">
        <p14:creationId xmlns:p14="http://schemas.microsoft.com/office/powerpoint/2010/main" val="7346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 cap="none"/>
              <a:t>贪心算法的概念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83212"/>
            <a:ext cx="10363826" cy="55426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en-US" altLang="zh-CN" sz="2800" b="1" cap="none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将问题的求解过程看作是</a:t>
            </a:r>
            <a:r>
              <a:rPr lang="zh-CN" altLang="en-US" sz="2400" b="1" cap="none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一系列选择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，每次选择都是</a:t>
            </a:r>
            <a:r>
              <a:rPr lang="zh-CN" altLang="en-US" sz="2400" b="1" cap="none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当前状态下的最好选择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（局部最优解）。每作一次选择后，所求问题会</a:t>
            </a:r>
            <a:r>
              <a:rPr lang="zh-CN" altLang="en-US" sz="2400" b="1" cap="none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简化为一个规模更小的子问题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。从而，通过每一步的最优解</a:t>
            </a:r>
            <a:r>
              <a:rPr lang="zh-CN" altLang="en-US" sz="2400" b="1" cap="none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逐步达到整体的最优解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endParaRPr lang="en-US" altLang="zh-CN" sz="2800" b="1" cap="none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b="1" cap="none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求解速度快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，时间复杂性有较低的阶。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缺点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b="1" cap="none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需证明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是最优解。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78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贪心算法的概念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0699" y="614363"/>
            <a:ext cx="11443663" cy="61258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适用条件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具备</a:t>
            </a:r>
            <a:r>
              <a:rPr lang="zh-CN" altLang="en-US" sz="2400" b="1" cap="none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贪心选择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b="1" cap="none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最优子结构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性质的最优化问题。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贪心选择性质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整体的最优解可</a:t>
            </a:r>
            <a:r>
              <a:rPr lang="zh-CN" altLang="en-US" sz="2400" b="1" cap="none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通过一系列局部最优解达到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，即贪心选择到达。         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最优子结构性质</a:t>
            </a:r>
          </a:p>
          <a:p>
            <a:pPr marL="0" lvl="0" indent="0">
              <a:spcBef>
                <a:spcPts val="0"/>
              </a:spcBef>
              <a:buClr>
                <a:prstClr val="black"/>
              </a:buClr>
              <a:buNone/>
            </a:pPr>
            <a:r>
              <a:rPr lang="zh-CN" altLang="en-US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当一个问题的最优解</a:t>
            </a:r>
            <a:r>
              <a:rPr lang="zh-CN" altLang="en-US" sz="2400" b="1" cap="none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包含其子问题的最优解</a:t>
            </a:r>
            <a:r>
              <a:rPr lang="zh-CN" altLang="en-US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时，称此问题具有最优子结构性质。</a:t>
            </a:r>
            <a:endParaRPr lang="en-US" altLang="zh-CN" sz="1800" b="1" cap="none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42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贪心算法的步骤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0699" y="614363"/>
            <a:ext cx="11443663" cy="61258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一般步骤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设计数据找规律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进行贪心猜想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b="1" cap="none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正确性证明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（严格证明和一般证明）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严格证明：</a:t>
            </a:r>
            <a:r>
              <a:rPr lang="zh-CN" altLang="en-US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数学归纳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反证法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一般证明：</a:t>
            </a:r>
            <a:r>
              <a:rPr lang="zh-CN" altLang="en-US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列举反例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程序实现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54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贪心算法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0699" y="614363"/>
            <a:ext cx="11443663" cy="61258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典型样例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部分背包问题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（非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0-1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背包问题，允许一件物品只拿走一部分）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题目：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给定一个最大载重量为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的卡车和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种食品，有食盐，白糖，大米等。已知第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种食品的最多拥有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公斤，其商品价值为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元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公斤，编程确定一个装货方案，使得装入卡车中的所有物品总价值最大。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分析：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因为每一个物品都可以分割成单位块，</a:t>
            </a:r>
            <a:r>
              <a:rPr lang="zh-CN" altLang="en-US" sz="2400" b="1" cap="none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单位块的利益越大，显然总收益越大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，所以它局部最优满足全局最优，可以用贪心法解答。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解法：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先将单位块收益按从大到小进行排列，然后用循环从单位块收益最大的取起，直到不能取为止便得到了最优解。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04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07181"/>
            <a:ext cx="10364451" cy="614363"/>
          </a:xfrm>
        </p:spPr>
        <p:txBody>
          <a:bodyPr/>
          <a:lstStyle/>
          <a:p>
            <a:r>
              <a:rPr lang="zh-CN" altLang="en-US" b="1" cap="none"/>
              <a:t>贪心算法</a:t>
            </a:r>
            <a:r>
              <a:rPr lang="en-US" altLang="zh-CN" b="1" cap="none"/>
              <a:t>VS</a:t>
            </a:r>
            <a:r>
              <a:rPr lang="zh-CN" altLang="en-US" b="1" cap="none"/>
              <a:t>动态规划</a:t>
            </a:r>
            <a:endParaRPr lang="zh-CN" altLang="en-US" b="1"/>
          </a:p>
        </p:txBody>
      </p:sp>
      <p:pic>
        <p:nvPicPr>
          <p:cNvPr id="4" name="Picture 4" descr="03-1113-01">
            <a:extLst>
              <a:ext uri="{FF2B5EF4-FFF2-40B4-BE49-F238E27FC236}">
                <a16:creationId xmlns:a16="http://schemas.microsoft.com/office/drawing/2014/main" id="{3A9C7DEF-BA23-4845-8FD7-EC806839D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79761" y="921544"/>
            <a:ext cx="5832475" cy="5732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100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409. Longest Palindrome</a:t>
            </a:r>
            <a:endParaRPr lang="zh-CN" altLang="en-US" cap="none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DC881B-F3F5-47DF-9154-34AC83BC1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74" y="1565385"/>
            <a:ext cx="11036451" cy="45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3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409. Longest Palindrome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55568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/>
              <a:t>解法：</a:t>
            </a:r>
            <a:r>
              <a:rPr lang="zh-CN" altLang="en-US" b="1">
                <a:solidFill>
                  <a:srgbClr val="0000CC"/>
                </a:solidFill>
              </a:rPr>
              <a:t>贪心算法</a:t>
            </a:r>
            <a:r>
              <a:rPr lang="zh-CN" altLang="en-US" b="1"/>
              <a:t>（时间复杂度</a:t>
            </a:r>
            <a:r>
              <a:rPr lang="en-US" altLang="zh-CN" b="1"/>
              <a:t>O(n)</a:t>
            </a:r>
            <a:r>
              <a:rPr lang="zh-CN" altLang="en-US" b="1"/>
              <a:t>，空间复杂度</a:t>
            </a:r>
            <a:r>
              <a:rPr lang="en-US" altLang="zh-CN" b="1"/>
              <a:t>O(1)</a:t>
            </a:r>
            <a:r>
              <a:rPr lang="zh-CN" altLang="en-US" b="1"/>
              <a:t>）</a:t>
            </a:r>
          </a:p>
          <a:p>
            <a:r>
              <a:rPr lang="en-US" altLang="zh-CN" b="1"/>
              <a:t>0 </a:t>
            </a:r>
            <a:r>
              <a:rPr lang="zh-CN" altLang="en-US" b="1"/>
              <a:t>如果字符串</a:t>
            </a:r>
            <a:r>
              <a:rPr lang="en-US" altLang="zh-CN" b="1"/>
              <a:t>s</a:t>
            </a:r>
            <a:r>
              <a:rPr lang="zh-CN" altLang="en-US" b="1"/>
              <a:t>为</a:t>
            </a:r>
            <a:r>
              <a:rPr lang="en-US" altLang="zh-CN" b="1"/>
              <a:t>NULL</a:t>
            </a:r>
            <a:r>
              <a:rPr lang="zh-CN" altLang="en-US" b="1"/>
              <a:t>或者空，则</a:t>
            </a:r>
            <a:r>
              <a:rPr lang="zh-CN" altLang="en-US" b="1">
                <a:solidFill>
                  <a:srgbClr val="FF9900"/>
                </a:solidFill>
              </a:rPr>
              <a:t>返回</a:t>
            </a:r>
            <a:r>
              <a:rPr lang="en-US" altLang="zh-CN" b="1"/>
              <a:t>0</a:t>
            </a:r>
          </a:p>
          <a:p>
            <a:r>
              <a:rPr lang="en-US" altLang="zh-CN" b="1"/>
              <a:t>1 </a:t>
            </a:r>
            <a:r>
              <a:rPr lang="zh-CN" altLang="en-US" b="1"/>
              <a:t>创建哈希表</a:t>
            </a:r>
            <a:r>
              <a:rPr lang="en-US" altLang="zh-CN" b="1">
                <a:solidFill>
                  <a:srgbClr val="FF3399"/>
                </a:solidFill>
              </a:rPr>
              <a:t>charMap</a:t>
            </a:r>
            <a:r>
              <a:rPr lang="zh-CN" altLang="en-US" b="1"/>
              <a:t>（</a:t>
            </a:r>
            <a:r>
              <a:rPr lang="en-US" altLang="zh-CN" b="1"/>
              <a:t>key</a:t>
            </a:r>
            <a:r>
              <a:rPr lang="zh-CN" altLang="en-US" b="1"/>
              <a:t>：字符的</a:t>
            </a:r>
            <a:r>
              <a:rPr lang="en-US" altLang="zh-CN" b="1"/>
              <a:t>ASCII</a:t>
            </a:r>
            <a:r>
              <a:rPr lang="zh-CN" altLang="en-US" b="1"/>
              <a:t>码值，</a:t>
            </a:r>
            <a:r>
              <a:rPr lang="en-US" altLang="zh-CN" b="1"/>
              <a:t>value</a:t>
            </a:r>
            <a:r>
              <a:rPr lang="zh-CN" altLang="en-US" b="1"/>
              <a:t>：字符出现的次数</a:t>
            </a:r>
            <a:r>
              <a:rPr lang="en-US" altLang="zh-CN" b="1"/>
              <a:t>[</a:t>
            </a:r>
            <a:r>
              <a:rPr lang="zh-CN" altLang="en-US" b="1"/>
              <a:t>初始值为</a:t>
            </a:r>
            <a:r>
              <a:rPr lang="en-US" altLang="zh-CN" b="1"/>
              <a:t>0]</a:t>
            </a:r>
            <a:r>
              <a:rPr lang="zh-CN" altLang="en-US" b="1"/>
              <a:t>），初始化返回值</a:t>
            </a:r>
            <a:r>
              <a:rPr lang="en-US" altLang="zh-CN" b="1">
                <a:solidFill>
                  <a:srgbClr val="6600FF"/>
                </a:solidFill>
              </a:rPr>
              <a:t>returnValue</a:t>
            </a:r>
            <a:r>
              <a:rPr lang="zh-CN" altLang="en-US" b="1"/>
              <a:t>为</a:t>
            </a:r>
            <a:r>
              <a:rPr lang="en-US" altLang="zh-CN" b="1"/>
              <a:t>0</a:t>
            </a:r>
          </a:p>
          <a:p>
            <a:r>
              <a:rPr lang="en-US" altLang="zh-CN" b="1"/>
              <a:t>2 </a:t>
            </a:r>
            <a:r>
              <a:rPr lang="zh-CN" altLang="en-US" b="1"/>
              <a:t>遍历字符串</a:t>
            </a:r>
            <a:r>
              <a:rPr lang="en-US" altLang="zh-CN" b="1"/>
              <a:t>s</a:t>
            </a:r>
            <a:r>
              <a:rPr lang="zh-CN" altLang="en-US" b="1"/>
              <a:t>的各个字符，统计出现的次数，并存入</a:t>
            </a:r>
            <a:r>
              <a:rPr lang="en-US" altLang="zh-CN" b="1">
                <a:solidFill>
                  <a:srgbClr val="FF3399"/>
                </a:solidFill>
              </a:rPr>
              <a:t>charMap</a:t>
            </a:r>
          </a:p>
          <a:p>
            <a:r>
              <a:rPr lang="en-US" altLang="zh-CN" b="1"/>
              <a:t>3 </a:t>
            </a:r>
            <a:r>
              <a:rPr lang="zh-CN" altLang="en-US" b="1"/>
              <a:t>遍历</a:t>
            </a:r>
            <a:r>
              <a:rPr lang="en-US" altLang="zh-CN" b="1">
                <a:solidFill>
                  <a:srgbClr val="FF3399"/>
                </a:solidFill>
              </a:rPr>
              <a:t>charMap</a:t>
            </a:r>
            <a:r>
              <a:rPr lang="zh-CN" altLang="en-US" b="1"/>
              <a:t>的每个值</a:t>
            </a:r>
            <a:r>
              <a:rPr lang="en-US" altLang="zh-CN" b="1">
                <a:solidFill>
                  <a:srgbClr val="009900"/>
                </a:solidFill>
              </a:rPr>
              <a:t>eachCount</a:t>
            </a:r>
            <a:r>
              <a:rPr lang="zh-CN" altLang="en-US" b="1"/>
              <a:t>依次执行如下操作</a:t>
            </a:r>
          </a:p>
          <a:p>
            <a:r>
              <a:rPr lang="zh-CN" altLang="en-US" b="1"/>
              <a:t>  </a:t>
            </a:r>
            <a:r>
              <a:rPr lang="en-US" altLang="zh-CN" b="1"/>
              <a:t>3.1 </a:t>
            </a:r>
            <a:r>
              <a:rPr lang="zh-CN" altLang="en-US" b="1"/>
              <a:t>将</a:t>
            </a:r>
            <a:r>
              <a:rPr lang="en-US" altLang="zh-CN" b="1"/>
              <a:t>(</a:t>
            </a:r>
            <a:r>
              <a:rPr lang="en-US" altLang="zh-CN" b="1">
                <a:solidFill>
                  <a:srgbClr val="009900"/>
                </a:solidFill>
              </a:rPr>
              <a:t>eachCount</a:t>
            </a:r>
            <a:r>
              <a:rPr lang="en-US" altLang="zh-CN" b="1"/>
              <a:t>/2)*2</a:t>
            </a:r>
            <a:r>
              <a:rPr lang="zh-CN" altLang="en-US" b="1"/>
              <a:t>累加到</a:t>
            </a:r>
            <a:r>
              <a:rPr lang="en-US" altLang="zh-CN" b="1">
                <a:solidFill>
                  <a:srgbClr val="6600FF"/>
                </a:solidFill>
              </a:rPr>
              <a:t>returnValue</a:t>
            </a:r>
            <a:r>
              <a:rPr lang="zh-CN" altLang="en-US" b="1"/>
              <a:t>（</a:t>
            </a:r>
            <a:r>
              <a:rPr lang="zh-CN" altLang="en-US" b="1">
                <a:solidFill>
                  <a:srgbClr val="CC6600"/>
                </a:solidFill>
              </a:rPr>
              <a:t>贪心策略</a:t>
            </a:r>
            <a:r>
              <a:rPr lang="zh-CN" altLang="en-US" b="1"/>
              <a:t>：</a:t>
            </a:r>
            <a:r>
              <a:rPr lang="zh-CN" altLang="en-US" b="1">
                <a:solidFill>
                  <a:srgbClr val="0000CC"/>
                </a:solidFill>
              </a:rPr>
              <a:t>所有成对出现的字符都计入总长度</a:t>
            </a:r>
            <a:r>
              <a:rPr lang="zh-CN" altLang="en-US" b="1"/>
              <a:t>）</a:t>
            </a:r>
          </a:p>
          <a:p>
            <a:r>
              <a:rPr lang="zh-CN" altLang="en-US" b="1"/>
              <a:t>  </a:t>
            </a:r>
            <a:r>
              <a:rPr lang="en-US" altLang="zh-CN" b="1"/>
              <a:t>3.2 </a:t>
            </a:r>
            <a:r>
              <a:rPr lang="zh-CN" altLang="en-US" b="1"/>
              <a:t>判断</a:t>
            </a:r>
            <a:r>
              <a:rPr lang="en-US" altLang="zh-CN" b="1">
                <a:solidFill>
                  <a:srgbClr val="6600FF"/>
                </a:solidFill>
              </a:rPr>
              <a:t>returnValue</a:t>
            </a:r>
            <a:r>
              <a:rPr lang="zh-CN" altLang="en-US" b="1"/>
              <a:t>为偶数和</a:t>
            </a:r>
            <a:r>
              <a:rPr lang="en-US" altLang="zh-CN" b="1">
                <a:solidFill>
                  <a:srgbClr val="009900"/>
                </a:solidFill>
              </a:rPr>
              <a:t>eachCount</a:t>
            </a:r>
            <a:r>
              <a:rPr lang="zh-CN" altLang="en-US" b="1"/>
              <a:t>为奇数，是否同时成立</a:t>
            </a:r>
          </a:p>
          <a:p>
            <a:r>
              <a:rPr lang="zh-CN" altLang="en-US" b="1"/>
              <a:t>    </a:t>
            </a:r>
            <a:r>
              <a:rPr lang="en-US" altLang="zh-CN" b="1"/>
              <a:t>3.2.1 </a:t>
            </a:r>
            <a:r>
              <a:rPr lang="zh-CN" altLang="en-US" b="1"/>
              <a:t>是的话，</a:t>
            </a:r>
            <a:r>
              <a:rPr lang="en-US" altLang="zh-CN" b="1">
                <a:solidFill>
                  <a:srgbClr val="6600FF"/>
                </a:solidFill>
              </a:rPr>
              <a:t>returnValue</a:t>
            </a:r>
            <a:r>
              <a:rPr lang="en-US" altLang="zh-CN" b="1"/>
              <a:t>++</a:t>
            </a:r>
            <a:r>
              <a:rPr lang="zh-CN" altLang="en-US" b="1"/>
              <a:t>（</a:t>
            </a:r>
            <a:r>
              <a:rPr lang="zh-CN" altLang="en-US" b="1">
                <a:solidFill>
                  <a:srgbClr val="CC6600"/>
                </a:solidFill>
              </a:rPr>
              <a:t>贪心策略</a:t>
            </a:r>
            <a:r>
              <a:rPr lang="zh-CN" altLang="en-US" b="1"/>
              <a:t>：</a:t>
            </a:r>
            <a:r>
              <a:rPr lang="zh-CN" altLang="en-US" b="1">
                <a:solidFill>
                  <a:srgbClr val="0000CC"/>
                </a:solidFill>
              </a:rPr>
              <a:t>成对出现的回文正中间插入一个元素，使回文达到最大长度</a:t>
            </a:r>
            <a:r>
              <a:rPr lang="zh-CN" altLang="en-US" b="1"/>
              <a:t>）</a:t>
            </a:r>
          </a:p>
          <a:p>
            <a:r>
              <a:rPr lang="zh-CN" altLang="en-US" b="1"/>
              <a:t>    </a:t>
            </a:r>
            <a:r>
              <a:rPr lang="en-US" altLang="zh-CN" b="1"/>
              <a:t>3.2.2 </a:t>
            </a:r>
            <a:r>
              <a:rPr lang="zh-CN" altLang="en-US" b="1"/>
              <a:t>否的话，不执行任何操作</a:t>
            </a:r>
          </a:p>
          <a:p>
            <a:r>
              <a:rPr lang="en-US" altLang="zh-CN" b="1"/>
              <a:t>4 </a:t>
            </a:r>
            <a:r>
              <a:rPr lang="zh-CN" altLang="en-US" b="1">
                <a:solidFill>
                  <a:srgbClr val="FF9900"/>
                </a:solidFill>
              </a:rPr>
              <a:t>返回</a:t>
            </a:r>
            <a:r>
              <a:rPr lang="en-US" altLang="zh-CN" b="1">
                <a:solidFill>
                  <a:srgbClr val="6600FF"/>
                </a:solidFill>
              </a:rPr>
              <a:t>returnValue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352595-85CD-4B5C-9403-B0D1A2958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658" y="708445"/>
            <a:ext cx="6471616" cy="508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240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589</TotalTime>
  <Words>1432</Words>
  <Application>Microsoft Office PowerPoint</Application>
  <PresentationFormat>宽屏</PresentationFormat>
  <Paragraphs>119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Albertus MT</vt:lpstr>
      <vt:lpstr>Arial</vt:lpstr>
      <vt:lpstr>Times New Roman</vt:lpstr>
      <vt:lpstr>Tw Cen MT</vt:lpstr>
      <vt:lpstr>Wingdings</vt:lpstr>
      <vt:lpstr>水滴</vt:lpstr>
      <vt:lpstr>数据结构和算法 第8讲</vt:lpstr>
      <vt:lpstr>大纲</vt:lpstr>
      <vt:lpstr>贪心算法的概念</vt:lpstr>
      <vt:lpstr>贪心算法的概念</vt:lpstr>
      <vt:lpstr>贪心算法的步骤</vt:lpstr>
      <vt:lpstr>贪心算法</vt:lpstr>
      <vt:lpstr>贪心算法VS动态规划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数据结构和算法</dc:title>
  <dc:creator>侯方园</dc:creator>
  <cp:lastModifiedBy>侯方园</cp:lastModifiedBy>
  <cp:revision>1070</cp:revision>
  <dcterms:created xsi:type="dcterms:W3CDTF">2018-06-21T02:18:15Z</dcterms:created>
  <dcterms:modified xsi:type="dcterms:W3CDTF">2019-11-27T07:47:34Z</dcterms:modified>
</cp:coreProperties>
</file>