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34" r:id="rId5"/>
    <p:sldId id="344" r:id="rId6"/>
    <p:sldId id="345" r:id="rId7"/>
    <p:sldId id="346" r:id="rId8"/>
    <p:sldId id="331" r:id="rId9"/>
    <p:sldId id="332" r:id="rId10"/>
    <p:sldId id="343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2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CC"/>
    <a:srgbClr val="CC6600"/>
    <a:srgbClr val="FF3399"/>
    <a:srgbClr val="FF3300"/>
    <a:srgbClr val="009900"/>
    <a:srgbClr val="6600FF"/>
    <a:srgbClr val="666699"/>
    <a:srgbClr val="FF99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126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9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2018.8.1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751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5" y="-2681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621. Task Scheduler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35845"/>
            <a:ext cx="81170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6600FF"/>
                </a:solidFill>
              </a:rPr>
              <a:t>方法二：优先级队列（时间复杂度</a:t>
            </a:r>
            <a:r>
              <a:rPr lang="en-US" altLang="zh-CN" b="1" dirty="0">
                <a:solidFill>
                  <a:srgbClr val="6600FF"/>
                </a:solidFill>
              </a:rPr>
              <a:t>O(n)</a:t>
            </a:r>
            <a:r>
              <a:rPr lang="zh-CN" altLang="zh-CN" b="1" dirty="0">
                <a:solidFill>
                  <a:srgbClr val="6600FF"/>
                </a:solidFill>
              </a:rPr>
              <a:t>，空间复杂度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zh-CN" b="1" dirty="0">
                <a:solidFill>
                  <a:srgbClr val="6600FF"/>
                </a:solidFill>
              </a:rPr>
              <a:t>）</a:t>
            </a:r>
          </a:p>
          <a:p>
            <a:r>
              <a:rPr lang="zh-CN" altLang="zh-CN" b="1" dirty="0"/>
              <a:t>备注：思路与方法一一致，只不过排序操作由优先级队列完成</a:t>
            </a:r>
          </a:p>
          <a:p>
            <a:r>
              <a:rPr lang="en-US" altLang="zh-CN" b="1" dirty="0"/>
              <a:t>0 </a:t>
            </a:r>
            <a:r>
              <a:rPr lang="zh-CN" altLang="zh-CN" b="1" dirty="0"/>
              <a:t>如果</a:t>
            </a:r>
            <a:r>
              <a:rPr lang="en-US" altLang="zh-CN" b="1" dirty="0">
                <a:solidFill>
                  <a:srgbClr val="FF3399"/>
                </a:solidFill>
              </a:rPr>
              <a:t>tasks</a:t>
            </a:r>
            <a:r>
              <a:rPr lang="zh-CN" altLang="zh-CN" b="1" dirty="0"/>
              <a:t>为</a:t>
            </a:r>
            <a:r>
              <a:rPr lang="en-US" altLang="zh-CN" b="1" dirty="0"/>
              <a:t>NULL</a:t>
            </a:r>
            <a:r>
              <a:rPr lang="zh-CN" altLang="zh-CN" b="1" dirty="0"/>
              <a:t>或空、或</a:t>
            </a:r>
            <a:r>
              <a:rPr lang="en-US" altLang="zh-CN" b="1" dirty="0"/>
              <a:t>n</a:t>
            </a:r>
            <a:r>
              <a:rPr lang="zh-CN" altLang="zh-CN" b="1" dirty="0"/>
              <a:t>小于</a:t>
            </a:r>
            <a:r>
              <a:rPr lang="en-US" altLang="zh-CN" b="1" dirty="0"/>
              <a:t>0</a:t>
            </a:r>
            <a:r>
              <a:rPr lang="zh-CN" altLang="zh-CN" b="1" dirty="0"/>
              <a:t>，则返回</a:t>
            </a:r>
            <a:r>
              <a:rPr lang="en-US" altLang="zh-CN" b="1" dirty="0"/>
              <a:t>0</a:t>
            </a:r>
            <a:endParaRPr lang="zh-CN" altLang="zh-CN" b="1" dirty="0"/>
          </a:p>
          <a:p>
            <a:r>
              <a:rPr lang="en-US" altLang="zh-CN" b="1" dirty="0"/>
              <a:t>1 </a:t>
            </a:r>
            <a:r>
              <a:rPr lang="zh-CN" altLang="zh-CN" b="1" dirty="0"/>
              <a:t>初始化哈希表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r>
              <a:rPr lang="zh-CN" altLang="zh-CN" b="1" dirty="0"/>
              <a:t>元素值为</a:t>
            </a:r>
            <a:r>
              <a:rPr lang="en-US" altLang="zh-CN" b="1" dirty="0"/>
              <a:t>0</a:t>
            </a:r>
            <a:r>
              <a:rPr lang="zh-CN" altLang="zh-CN" b="1" dirty="0"/>
              <a:t>，游标</a:t>
            </a:r>
            <a:r>
              <a:rPr lang="en-US" altLang="zh-CN" b="1" dirty="0" err="1"/>
              <a:t>i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r>
              <a:rPr lang="zh-CN" altLang="zh-CN" b="1" dirty="0"/>
              <a:t>，总时间</a:t>
            </a:r>
            <a:r>
              <a:rPr lang="en-US" altLang="zh-CN" b="1" dirty="0" err="1">
                <a:solidFill>
                  <a:srgbClr val="009900"/>
                </a:solidFill>
              </a:rPr>
              <a:t>totalTime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r>
              <a:rPr lang="zh-CN" altLang="zh-CN" b="1" dirty="0"/>
              <a:t>，优先级队列</a:t>
            </a:r>
            <a:r>
              <a:rPr lang="en-US" altLang="zh-CN" b="1" dirty="0" err="1">
                <a:solidFill>
                  <a:srgbClr val="CC00CC"/>
                </a:solidFill>
              </a:rPr>
              <a:t>charQueue</a:t>
            </a:r>
            <a:r>
              <a:rPr lang="zh-CN" altLang="zh-CN" b="1" dirty="0"/>
              <a:t>倒序排列（长度为</a:t>
            </a:r>
            <a:r>
              <a:rPr lang="en-US" altLang="zh-CN" b="1" dirty="0"/>
              <a:t>26</a:t>
            </a:r>
            <a:r>
              <a:rPr lang="zh-CN" altLang="zh-CN" b="1" dirty="0"/>
              <a:t>），</a:t>
            </a:r>
            <a:r>
              <a:rPr lang="en-US" altLang="zh-CN" b="1" dirty="0" err="1">
                <a:solidFill>
                  <a:srgbClr val="CC6600"/>
                </a:solidFill>
              </a:rPr>
              <a:t>charList</a:t>
            </a:r>
            <a:r>
              <a:rPr lang="zh-CN" altLang="zh-CN" b="1" dirty="0"/>
              <a:t>为空</a:t>
            </a:r>
          </a:p>
          <a:p>
            <a:r>
              <a:rPr lang="en-US" altLang="zh-CN" b="1" dirty="0"/>
              <a:t>2 </a:t>
            </a:r>
            <a:r>
              <a:rPr lang="zh-CN" altLang="zh-CN" b="1" dirty="0"/>
              <a:t>遍历</a:t>
            </a:r>
            <a:r>
              <a:rPr lang="en-US" altLang="zh-CN" b="1" dirty="0">
                <a:solidFill>
                  <a:srgbClr val="FF3399"/>
                </a:solidFill>
              </a:rPr>
              <a:t>tasks</a:t>
            </a:r>
            <a:r>
              <a:rPr lang="zh-CN" altLang="zh-CN" b="1" dirty="0"/>
              <a:t>数组，统计每个字母出现的次数并存入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endParaRPr lang="zh-CN" altLang="zh-CN" b="1" dirty="0"/>
          </a:p>
          <a:p>
            <a:r>
              <a:rPr lang="en-US" altLang="zh-CN" b="1" dirty="0"/>
              <a:t>3 </a:t>
            </a:r>
            <a:r>
              <a:rPr lang="zh-CN" altLang="zh-CN" b="1" dirty="0"/>
              <a:t>遍历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r>
              <a:rPr lang="zh-CN" altLang="zh-CN" b="1" dirty="0"/>
              <a:t>，如果字母出现次数大于</a:t>
            </a:r>
            <a:r>
              <a:rPr lang="en-US" altLang="zh-CN" b="1" dirty="0"/>
              <a:t>0</a:t>
            </a:r>
            <a:r>
              <a:rPr lang="zh-CN" altLang="zh-CN" b="1" dirty="0"/>
              <a:t>，则将其加入</a:t>
            </a:r>
            <a:r>
              <a:rPr lang="en-US" altLang="zh-CN" b="1" dirty="0" err="1">
                <a:solidFill>
                  <a:srgbClr val="CC00CC"/>
                </a:solidFill>
              </a:rPr>
              <a:t>charQueue</a:t>
            </a:r>
            <a:r>
              <a:rPr lang="zh-CN" altLang="en-US" b="1" dirty="0"/>
              <a:t> （</a:t>
            </a:r>
            <a:r>
              <a:rPr lang="en-US" altLang="zh-CN" b="1" dirty="0">
                <a:solidFill>
                  <a:srgbClr val="CC66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26</a:t>
            </a:r>
            <a:r>
              <a:rPr lang="zh-CN" altLang="en-US" b="1" dirty="0">
                <a:solidFill>
                  <a:srgbClr val="C00000"/>
                </a:solidFill>
              </a:rPr>
              <a:t>个元素的堆排序，为常数时间，忽略不计</a:t>
            </a:r>
            <a:r>
              <a:rPr lang="zh-CN" altLang="en-US" b="1" dirty="0"/>
              <a:t>）</a:t>
            </a:r>
            <a:endParaRPr lang="zh-CN" altLang="zh-CN" b="1" dirty="0">
              <a:solidFill>
                <a:srgbClr val="CC00CC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zh-CN" b="1" dirty="0"/>
              <a:t>在</a:t>
            </a:r>
            <a:r>
              <a:rPr lang="en-US" altLang="zh-CN" b="1" dirty="0" err="1">
                <a:solidFill>
                  <a:srgbClr val="CC00CC"/>
                </a:solidFill>
              </a:rPr>
              <a:t>charQueue</a:t>
            </a:r>
            <a:r>
              <a:rPr lang="zh-CN" altLang="zh-CN" b="1" dirty="0"/>
              <a:t>非空的情况下，依次执行如下操作</a:t>
            </a:r>
          </a:p>
          <a:p>
            <a:r>
              <a:rPr lang="en-US" altLang="zh-CN" b="1" dirty="0"/>
              <a:t>  4.1 </a:t>
            </a:r>
            <a:r>
              <a:rPr lang="zh-CN" altLang="zh-CN" b="1" dirty="0"/>
              <a:t>将</a:t>
            </a:r>
            <a:r>
              <a:rPr lang="en-US" altLang="zh-CN" b="1" dirty="0" err="1"/>
              <a:t>i</a:t>
            </a:r>
            <a:r>
              <a:rPr lang="zh-CN" altLang="zh-CN" b="1" dirty="0"/>
              <a:t>重置为</a:t>
            </a:r>
            <a:r>
              <a:rPr lang="en-US" altLang="zh-CN" b="1" dirty="0"/>
              <a:t>0</a:t>
            </a:r>
            <a:r>
              <a:rPr lang="zh-CN" altLang="zh-CN" b="1" dirty="0"/>
              <a:t>，将</a:t>
            </a:r>
            <a:r>
              <a:rPr lang="en-US" altLang="zh-CN" b="1" dirty="0" err="1">
                <a:solidFill>
                  <a:srgbClr val="CC6600"/>
                </a:solidFill>
              </a:rPr>
              <a:t>charList</a:t>
            </a:r>
            <a:r>
              <a:rPr lang="zh-CN" altLang="zh-CN" b="1" dirty="0"/>
              <a:t>重置为空</a:t>
            </a:r>
          </a:p>
          <a:p>
            <a:r>
              <a:rPr lang="en-US" altLang="zh-CN" b="1" dirty="0"/>
              <a:t>  4.2 </a:t>
            </a:r>
            <a:r>
              <a:rPr lang="zh-CN" altLang="zh-CN" b="1" dirty="0"/>
              <a:t>在</a:t>
            </a:r>
            <a:r>
              <a:rPr lang="en-US" altLang="zh-CN" b="1" dirty="0" err="1"/>
              <a:t>i</a:t>
            </a:r>
            <a:r>
              <a:rPr lang="zh-CN" altLang="zh-CN" b="1" dirty="0"/>
              <a:t>小于等于</a:t>
            </a:r>
            <a:r>
              <a:rPr lang="en-US" altLang="zh-CN" b="1" dirty="0"/>
              <a:t>n</a:t>
            </a:r>
            <a:r>
              <a:rPr lang="zh-CN" altLang="zh-CN" b="1" dirty="0"/>
              <a:t>情况下，依次执行如下操作</a:t>
            </a:r>
          </a:p>
          <a:p>
            <a:r>
              <a:rPr lang="en-US" altLang="zh-CN" b="1" dirty="0"/>
              <a:t>    4.2.1 </a:t>
            </a:r>
            <a:r>
              <a:rPr lang="zh-CN" altLang="zh-CN" b="1" dirty="0"/>
              <a:t>判断</a:t>
            </a:r>
            <a:r>
              <a:rPr lang="en-US" altLang="zh-CN" b="1" dirty="0" err="1">
                <a:solidFill>
                  <a:srgbClr val="CC00CC"/>
                </a:solidFill>
              </a:rPr>
              <a:t>charQueue</a:t>
            </a:r>
            <a:r>
              <a:rPr lang="zh-CN" altLang="en-US" b="1" dirty="0"/>
              <a:t>为</a:t>
            </a:r>
            <a:r>
              <a:rPr lang="zh-CN" altLang="zh-CN" b="1" dirty="0"/>
              <a:t>空和</a:t>
            </a:r>
            <a:r>
              <a:rPr lang="en-US" altLang="zh-CN" b="1" dirty="0" err="1">
                <a:solidFill>
                  <a:srgbClr val="CC6600"/>
                </a:solidFill>
              </a:rPr>
              <a:t>charList</a:t>
            </a:r>
            <a:r>
              <a:rPr lang="zh-CN" altLang="zh-CN" b="1" dirty="0"/>
              <a:t>大小为</a:t>
            </a:r>
            <a:r>
              <a:rPr lang="en-US" altLang="zh-CN" b="1" dirty="0"/>
              <a:t>0</a:t>
            </a:r>
            <a:r>
              <a:rPr lang="zh-CN" altLang="zh-CN" b="1" dirty="0"/>
              <a:t>是否同时成立</a:t>
            </a:r>
          </a:p>
          <a:p>
            <a:r>
              <a:rPr lang="en-US" altLang="zh-CN" b="1" dirty="0"/>
              <a:t>      4.2.1.1 </a:t>
            </a:r>
            <a:r>
              <a:rPr lang="zh-CN" altLang="zh-CN" b="1" dirty="0"/>
              <a:t>是的话，说明字母已经用完，</a:t>
            </a:r>
            <a:r>
              <a:rPr lang="en-US" altLang="zh-CN" b="1" dirty="0"/>
              <a:t>break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冷却时间不再增加</a:t>
            </a:r>
            <a:r>
              <a:rPr lang="zh-CN" altLang="en-US" b="1" dirty="0"/>
              <a:t>）</a:t>
            </a:r>
            <a:endParaRPr lang="zh-CN" altLang="zh-CN" b="1" dirty="0"/>
          </a:p>
          <a:p>
            <a:r>
              <a:rPr lang="en-US" altLang="zh-CN" b="1" dirty="0"/>
              <a:t>      4.2.1.2 </a:t>
            </a:r>
            <a:r>
              <a:rPr lang="zh-CN" altLang="zh-CN" b="1" dirty="0"/>
              <a:t>否的话，执行下一步</a:t>
            </a:r>
          </a:p>
          <a:p>
            <a:r>
              <a:rPr lang="en-US" altLang="zh-CN" b="1" dirty="0"/>
              <a:t>    4.2.2 </a:t>
            </a:r>
            <a:r>
              <a:rPr lang="zh-CN" altLang="zh-CN" b="1" dirty="0"/>
              <a:t>判断</a:t>
            </a:r>
            <a:r>
              <a:rPr lang="en-US" altLang="zh-CN" b="1" dirty="0" err="1">
                <a:solidFill>
                  <a:srgbClr val="CC00CC"/>
                </a:solidFill>
              </a:rPr>
              <a:t>charQueue</a:t>
            </a:r>
            <a:r>
              <a:rPr lang="zh-CN" altLang="zh-CN" b="1" dirty="0"/>
              <a:t>是否非空</a:t>
            </a:r>
          </a:p>
          <a:p>
            <a:r>
              <a:rPr lang="en-US" altLang="zh-CN" b="1" dirty="0"/>
              <a:t>      4.2.2.1 </a:t>
            </a:r>
            <a:r>
              <a:rPr lang="zh-CN" altLang="zh-CN" b="1" dirty="0"/>
              <a:t>是的话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CC"/>
                </a:solidFill>
              </a:rPr>
              <a:t>冷却时间被任务占据</a:t>
            </a:r>
            <a:r>
              <a:rPr lang="en-US" altLang="zh-CN" b="1" dirty="0">
                <a:solidFill>
                  <a:srgbClr val="C00000"/>
                </a:solidFill>
              </a:rPr>
              <a:t>[</a:t>
            </a:r>
            <a:r>
              <a:rPr lang="zh-CN" altLang="en-US" b="1" dirty="0">
                <a:solidFill>
                  <a:srgbClr val="C00000"/>
                </a:solidFill>
              </a:rPr>
              <a:t>否的话，冷却时间被空闲占据</a:t>
            </a:r>
            <a:r>
              <a:rPr lang="en-US" altLang="zh-CN" b="1" dirty="0">
                <a:solidFill>
                  <a:srgbClr val="C00000"/>
                </a:solidFill>
              </a:rPr>
              <a:t>]</a:t>
            </a:r>
            <a:r>
              <a:rPr lang="zh-CN" altLang="en-US" b="1" dirty="0"/>
              <a:t>）</a:t>
            </a:r>
            <a:r>
              <a:rPr lang="zh-CN" altLang="zh-CN" b="1" dirty="0"/>
              <a:t>，判断队首元素是否大于</a:t>
            </a:r>
            <a:r>
              <a:rPr lang="en-US" altLang="zh-CN" b="1" dirty="0"/>
              <a:t>1</a:t>
            </a:r>
            <a:endParaRPr lang="zh-CN" altLang="zh-CN" b="1" dirty="0"/>
          </a:p>
          <a:p>
            <a:r>
              <a:rPr lang="en-US" altLang="zh-CN" b="1" dirty="0"/>
              <a:t>        4.2.2.1.1 </a:t>
            </a:r>
            <a:r>
              <a:rPr lang="zh-CN" altLang="zh-CN" b="1" dirty="0"/>
              <a:t>是的话，说明该字母没有用完，将其剩余次数存入</a:t>
            </a:r>
            <a:r>
              <a:rPr lang="en-US" altLang="zh-CN" b="1" dirty="0" err="1">
                <a:solidFill>
                  <a:srgbClr val="CC6600"/>
                </a:solidFill>
              </a:rPr>
              <a:t>charList</a:t>
            </a:r>
            <a:endParaRPr lang="zh-CN" altLang="zh-CN" b="1" dirty="0">
              <a:solidFill>
                <a:srgbClr val="CC6600"/>
              </a:solidFill>
            </a:endParaRPr>
          </a:p>
          <a:p>
            <a:r>
              <a:rPr lang="en-US" altLang="zh-CN" b="1" dirty="0"/>
              <a:t>        4.2.2.1.2 </a:t>
            </a:r>
            <a:r>
              <a:rPr lang="zh-CN" altLang="zh-CN" b="1" dirty="0"/>
              <a:t>否的话，说明字母用完了，将其出队列</a:t>
            </a:r>
          </a:p>
          <a:p>
            <a:r>
              <a:rPr lang="en-US" altLang="zh-CN" b="1" dirty="0"/>
              <a:t>    4.2.3 </a:t>
            </a:r>
            <a:r>
              <a:rPr lang="en-US" altLang="zh-CN" b="1" dirty="0" err="1">
                <a:solidFill>
                  <a:srgbClr val="009900"/>
                </a:solidFill>
              </a:rPr>
              <a:t>totalTime</a:t>
            </a:r>
            <a:r>
              <a:rPr lang="en-US" altLang="zh-CN" b="1" dirty="0"/>
              <a:t>++</a:t>
            </a:r>
            <a:r>
              <a:rPr lang="zh-CN" altLang="zh-CN" b="1" dirty="0"/>
              <a:t>，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CC"/>
                </a:solidFill>
              </a:rPr>
              <a:t>只要条件</a:t>
            </a:r>
            <a:r>
              <a:rPr lang="en-US" altLang="zh-CN" b="1" dirty="0">
                <a:solidFill>
                  <a:srgbClr val="0000CC"/>
                </a:solidFill>
              </a:rPr>
              <a:t>4.2.1</a:t>
            </a:r>
            <a:r>
              <a:rPr lang="zh-CN" altLang="en-US" b="1" dirty="0">
                <a:solidFill>
                  <a:srgbClr val="0000CC"/>
                </a:solidFill>
              </a:rPr>
              <a:t>不成立，冷却时间就要么被任务占据，要么被空闲占据，所以，这俩变量保持自增</a:t>
            </a:r>
            <a:r>
              <a:rPr lang="zh-CN" altLang="en-US" b="1" dirty="0"/>
              <a:t>）</a:t>
            </a:r>
            <a:endParaRPr lang="zh-CN" altLang="zh-CN" b="1" dirty="0"/>
          </a:p>
          <a:p>
            <a:r>
              <a:rPr lang="en-US" altLang="zh-CN" b="1" dirty="0"/>
              <a:t>  4.3 </a:t>
            </a:r>
            <a:r>
              <a:rPr lang="zh-CN" altLang="zh-CN" b="1" dirty="0"/>
              <a:t>遍历</a:t>
            </a:r>
            <a:r>
              <a:rPr lang="en-US" altLang="zh-CN" b="1" dirty="0" err="1">
                <a:solidFill>
                  <a:srgbClr val="CC6600"/>
                </a:solidFill>
              </a:rPr>
              <a:t>charList</a:t>
            </a:r>
            <a:r>
              <a:rPr lang="zh-CN" altLang="zh-CN" b="1" dirty="0"/>
              <a:t>，将元素存入</a:t>
            </a:r>
            <a:r>
              <a:rPr lang="en-US" altLang="zh-CN" b="1" dirty="0" err="1">
                <a:solidFill>
                  <a:srgbClr val="CC00CC"/>
                </a:solidFill>
              </a:rPr>
              <a:t>charQueue</a:t>
            </a:r>
            <a:r>
              <a:rPr lang="zh-CN" altLang="zh-CN" b="1" dirty="0"/>
              <a:t>（直到所有字母都用完）</a:t>
            </a:r>
          </a:p>
          <a:p>
            <a:r>
              <a:rPr lang="en-US" altLang="zh-CN" b="1" dirty="0"/>
              <a:t>5 </a:t>
            </a:r>
            <a:r>
              <a:rPr lang="zh-CN" altLang="zh-CN" b="1" dirty="0"/>
              <a:t>返回</a:t>
            </a:r>
            <a:r>
              <a:rPr lang="en-US" altLang="zh-CN" b="1" dirty="0" err="1">
                <a:solidFill>
                  <a:srgbClr val="009900"/>
                </a:solidFill>
              </a:rPr>
              <a:t>totalTime</a:t>
            </a:r>
            <a:endParaRPr lang="zh-CN" altLang="zh-CN" b="1" dirty="0">
              <a:solidFill>
                <a:srgbClr val="0099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2BAFD6-FF7A-42C2-A211-976A333C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524" y="38952"/>
            <a:ext cx="4190476" cy="6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9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292. Nim Game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3E8DD-EA1C-470E-A522-E5241247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" y="1998064"/>
            <a:ext cx="11070988" cy="34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292. Nim Game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096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00FF"/>
                </a:solidFill>
              </a:rPr>
              <a:t>解法：演绎法（时间复杂度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en-US" b="1" dirty="0">
                <a:solidFill>
                  <a:srgbClr val="6600FF"/>
                </a:solidFill>
              </a:rPr>
              <a:t>，空间复杂度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r>
              <a:rPr lang="zh-CN" altLang="en-US" b="1" dirty="0"/>
              <a:t>假设只有</a:t>
            </a:r>
            <a:r>
              <a:rPr lang="en-US" altLang="zh-CN" b="1" dirty="0"/>
              <a:t>4</a:t>
            </a:r>
            <a:r>
              <a:rPr lang="zh-CN" altLang="en-US" b="1" dirty="0"/>
              <a:t>个石子，甲方无论选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个石子，乙方都能拿完剩下的石子，甲必输</a:t>
            </a:r>
          </a:p>
          <a:p>
            <a:r>
              <a:rPr lang="zh-CN" altLang="en-US" b="1" dirty="0"/>
              <a:t>假设只有</a:t>
            </a:r>
            <a:r>
              <a:rPr lang="en-US" altLang="zh-CN" b="1" dirty="0"/>
              <a:t>8</a:t>
            </a:r>
            <a:r>
              <a:rPr lang="zh-CN" altLang="en-US" b="1" dirty="0"/>
              <a:t>个石子，甲方无论选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个石子，乙方都能</a:t>
            </a:r>
            <a:r>
              <a:rPr lang="en-US" altLang="zh-CN" b="1" dirty="0"/>
              <a:t>4 - </a:t>
            </a:r>
            <a:r>
              <a:rPr lang="zh-CN" altLang="en-US" b="1" dirty="0"/>
              <a:t>甲拿走的石子，那么，剩下四个石子，回到第一种情况，甲必输</a:t>
            </a:r>
          </a:p>
          <a:p>
            <a:r>
              <a:rPr lang="zh-CN" altLang="en-US" b="1" dirty="0"/>
              <a:t>综上所述，只要石子除以</a:t>
            </a:r>
            <a:r>
              <a:rPr lang="en-US" altLang="zh-CN" b="1" dirty="0"/>
              <a:t>4</a:t>
            </a:r>
            <a:r>
              <a:rPr lang="zh-CN" altLang="en-US" b="1" dirty="0"/>
              <a:t>的余数不等于</a:t>
            </a:r>
            <a:r>
              <a:rPr lang="en-US" altLang="zh-CN" b="1" dirty="0"/>
              <a:t>0</a:t>
            </a:r>
            <a:r>
              <a:rPr lang="zh-CN" altLang="en-US" b="1" dirty="0"/>
              <a:t>，那么甲方必胜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FF7BCC-4C0D-4AA2-A68C-0CBFC88C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120" y="669989"/>
            <a:ext cx="4988321" cy="25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0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172. Factorial Trailing Zeroes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FEE14E-61BF-48D5-AEC0-E85515C1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30" y="1374416"/>
            <a:ext cx="6559977" cy="47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172. Factorial Trailing Zeroes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5568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00FF"/>
                </a:solidFill>
              </a:rPr>
              <a:t>解法：（时间复杂度</a:t>
            </a:r>
            <a:r>
              <a:rPr lang="en-US" altLang="zh-CN" b="1" dirty="0">
                <a:solidFill>
                  <a:srgbClr val="6600FF"/>
                </a:solidFill>
              </a:rPr>
              <a:t>O(</a:t>
            </a:r>
            <a:r>
              <a:rPr lang="en-US" altLang="zh-CN" b="1" dirty="0" err="1">
                <a:solidFill>
                  <a:srgbClr val="6600FF"/>
                </a:solidFill>
              </a:rPr>
              <a:t>logn</a:t>
            </a:r>
            <a:r>
              <a:rPr lang="en-US" altLang="zh-CN" b="1" dirty="0">
                <a:solidFill>
                  <a:srgbClr val="6600FF"/>
                </a:solidFill>
              </a:rPr>
              <a:t>)</a:t>
            </a:r>
            <a:r>
              <a:rPr lang="zh-CN" altLang="en-US" b="1" dirty="0">
                <a:solidFill>
                  <a:srgbClr val="6600FF"/>
                </a:solidFill>
              </a:rPr>
              <a:t>，空间复杂度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r>
              <a:rPr lang="zh-CN" altLang="en-US" b="1" dirty="0"/>
              <a:t>小学数学：</a:t>
            </a:r>
            <a:r>
              <a:rPr lang="en-US" altLang="zh-CN" b="1" dirty="0"/>
              <a:t>5*2 = 10</a:t>
            </a:r>
          </a:p>
          <a:p>
            <a:r>
              <a:rPr lang="en-US" altLang="zh-CN" b="1" dirty="0"/>
              <a:t>n!</a:t>
            </a:r>
            <a:r>
              <a:rPr lang="zh-CN" altLang="en-US" b="1" dirty="0"/>
              <a:t>中，公约数是</a:t>
            </a:r>
            <a:r>
              <a:rPr lang="en-US" altLang="zh-CN" b="1" dirty="0"/>
              <a:t>2</a:t>
            </a:r>
            <a:r>
              <a:rPr lang="zh-CN" altLang="en-US" b="1" dirty="0"/>
              <a:t>个数总是足够的，所以，不用考虑能被</a:t>
            </a:r>
            <a:r>
              <a:rPr lang="en-US" altLang="zh-CN" b="1" dirty="0"/>
              <a:t>2</a:t>
            </a:r>
            <a:r>
              <a:rPr lang="zh-CN" altLang="en-US" b="1" dirty="0"/>
              <a:t>整除的数的个数。</a:t>
            </a:r>
          </a:p>
          <a:p>
            <a:r>
              <a:rPr lang="zh-CN" altLang="en-US" b="1" dirty="0"/>
              <a:t>比如：</a:t>
            </a:r>
            <a:r>
              <a:rPr lang="en-US" altLang="zh-CN" b="1" dirty="0"/>
              <a:t>5! = 5*4*3*2*1</a:t>
            </a:r>
            <a:r>
              <a:rPr lang="zh-CN" altLang="en-US" b="1" dirty="0"/>
              <a:t>，</a:t>
            </a:r>
            <a:r>
              <a:rPr lang="en-US" altLang="zh-CN" b="1" dirty="0"/>
              <a:t>5</a:t>
            </a:r>
            <a:r>
              <a:rPr lang="zh-CN" altLang="en-US" b="1" dirty="0"/>
              <a:t>出现</a:t>
            </a:r>
            <a:r>
              <a:rPr lang="en-US" altLang="zh-CN" b="1" dirty="0"/>
              <a:t>1</a:t>
            </a:r>
            <a:r>
              <a:rPr lang="zh-CN" altLang="en-US" b="1" dirty="0"/>
              <a:t>次，能被</a:t>
            </a:r>
            <a:r>
              <a:rPr lang="en-US" altLang="zh-CN" b="1" dirty="0"/>
              <a:t>2</a:t>
            </a:r>
            <a:r>
              <a:rPr lang="zh-CN" altLang="en-US" b="1" dirty="0"/>
              <a:t>整除的数出现了</a:t>
            </a:r>
            <a:r>
              <a:rPr lang="en-US" altLang="zh-CN" b="1" dirty="0"/>
              <a:t>2</a:t>
            </a:r>
            <a:r>
              <a:rPr lang="zh-CN" altLang="en-US" b="1" dirty="0"/>
              <a:t>次</a:t>
            </a:r>
          </a:p>
          <a:p>
            <a:r>
              <a:rPr lang="en-US" altLang="zh-CN" b="1" dirty="0"/>
              <a:t>5*2*5*2 = 100</a:t>
            </a:r>
            <a:r>
              <a:rPr lang="zh-CN" altLang="en-US" b="1" dirty="0"/>
              <a:t>，所以，如果有</a:t>
            </a:r>
            <a:r>
              <a:rPr lang="en-US" altLang="zh-CN" b="1" dirty="0"/>
              <a:t>25</a:t>
            </a:r>
            <a:r>
              <a:rPr lang="zh-CN" altLang="en-US" b="1" dirty="0"/>
              <a:t>，那么这个数贡献了</a:t>
            </a:r>
            <a:r>
              <a:rPr lang="en-US" altLang="zh-CN" b="1" dirty="0"/>
              <a:t>2</a:t>
            </a:r>
            <a:r>
              <a:rPr lang="zh-CN" altLang="en-US" b="1" dirty="0"/>
              <a:t>个</a:t>
            </a:r>
            <a:r>
              <a:rPr lang="en-US" altLang="zh-CN" b="1" dirty="0"/>
              <a:t>0</a:t>
            </a:r>
          </a:p>
          <a:p>
            <a:r>
              <a:rPr lang="zh-CN" altLang="en-US" b="1" dirty="0"/>
              <a:t>综上所述：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除以</a:t>
            </a:r>
            <a:r>
              <a:rPr lang="en-US" altLang="zh-CN" b="1" dirty="0"/>
              <a:t>5</a:t>
            </a:r>
            <a:r>
              <a:rPr lang="zh-CN" altLang="en-US" b="1" dirty="0"/>
              <a:t>的整数结果</a:t>
            </a:r>
            <a:r>
              <a:rPr lang="en-US" altLang="zh-CN" b="1" dirty="0">
                <a:solidFill>
                  <a:srgbClr val="0000CC"/>
                </a:solidFill>
              </a:rPr>
              <a:t>R1</a:t>
            </a:r>
            <a:r>
              <a:rPr lang="zh-CN" altLang="en-US" b="1" dirty="0"/>
              <a:t>，表示贡献第一个</a:t>
            </a:r>
            <a:r>
              <a:rPr lang="en-US" altLang="zh-CN" b="1" dirty="0"/>
              <a:t>0</a:t>
            </a:r>
            <a:r>
              <a:rPr lang="zh-CN" altLang="en-US" b="1" dirty="0"/>
              <a:t>的元素个数有多少个</a:t>
            </a:r>
            <a:r>
              <a:rPr lang="en-US" altLang="zh-CN" b="1" dirty="0"/>
              <a:t>[</a:t>
            </a:r>
            <a:r>
              <a:rPr lang="zh-CN" altLang="en-US" b="1" dirty="0"/>
              <a:t>能被</a:t>
            </a:r>
            <a:r>
              <a:rPr lang="en-US" altLang="zh-CN" b="1" dirty="0"/>
              <a:t>5</a:t>
            </a:r>
            <a:r>
              <a:rPr lang="zh-CN" altLang="en-US" b="1" dirty="0"/>
              <a:t>整除的个数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n</a:t>
            </a:r>
            <a:r>
              <a:rPr lang="zh-CN" altLang="en-US" b="1" dirty="0"/>
              <a:t>除以</a:t>
            </a:r>
            <a:r>
              <a:rPr lang="en-US" altLang="zh-CN" b="1" dirty="0"/>
              <a:t>25</a:t>
            </a:r>
            <a:r>
              <a:rPr lang="zh-CN" altLang="en-US" b="1" dirty="0"/>
              <a:t>的整数结果</a:t>
            </a:r>
            <a:r>
              <a:rPr lang="en-US" altLang="zh-CN" b="1" dirty="0">
                <a:solidFill>
                  <a:srgbClr val="0000CC"/>
                </a:solidFill>
              </a:rPr>
              <a:t>R2</a:t>
            </a:r>
            <a:r>
              <a:rPr lang="zh-CN" altLang="en-US" b="1" dirty="0"/>
              <a:t>，表示贡献第二个</a:t>
            </a:r>
            <a:r>
              <a:rPr lang="en-US" altLang="zh-CN" b="1" dirty="0"/>
              <a:t>0</a:t>
            </a:r>
            <a:r>
              <a:rPr lang="zh-CN" altLang="en-US" b="1" dirty="0"/>
              <a:t>的元素个数有多少个</a:t>
            </a:r>
            <a:r>
              <a:rPr lang="en-US" altLang="zh-CN" b="1" dirty="0"/>
              <a:t>[</a:t>
            </a:r>
            <a:r>
              <a:rPr lang="zh-CN" altLang="en-US" b="1" dirty="0"/>
              <a:t>第一个</a:t>
            </a:r>
            <a:r>
              <a:rPr lang="en-US" altLang="zh-CN" b="1" dirty="0"/>
              <a:t>0</a:t>
            </a:r>
            <a:r>
              <a:rPr lang="zh-CN" altLang="en-US" b="1" dirty="0"/>
              <a:t>已经在第一步记录了，此处记录的是第二个</a:t>
            </a:r>
            <a:r>
              <a:rPr lang="en-US" altLang="zh-CN" b="1" dirty="0"/>
              <a:t>0]</a:t>
            </a:r>
          </a:p>
          <a:p>
            <a:r>
              <a:rPr lang="en-US" altLang="zh-CN" b="1" dirty="0"/>
              <a:t>……</a:t>
            </a:r>
          </a:p>
          <a:p>
            <a:r>
              <a:rPr lang="zh-CN" altLang="en-US" b="1" dirty="0"/>
              <a:t>将以上</a:t>
            </a:r>
            <a:r>
              <a:rPr lang="en-US" altLang="zh-CN" b="1" dirty="0">
                <a:solidFill>
                  <a:srgbClr val="0000CC"/>
                </a:solidFill>
              </a:rPr>
              <a:t>R1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0000CC"/>
                </a:solidFill>
              </a:rPr>
              <a:t>R2</a:t>
            </a:r>
            <a:r>
              <a:rPr lang="en-US" altLang="zh-CN" b="1" dirty="0"/>
              <a:t>……</a:t>
            </a:r>
            <a:r>
              <a:rPr lang="zh-CN" altLang="en-US" b="1" dirty="0"/>
              <a:t>结果累加，表示总共有多少个</a:t>
            </a:r>
            <a:r>
              <a:rPr lang="en-US" altLang="zh-CN" b="1" dirty="0"/>
              <a:t>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1323D7-EB48-4613-A531-7704919E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4833"/>
            <a:ext cx="5330015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268. Missing Number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D553E7-9865-44EE-9DB4-135B5729E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58" y="1552807"/>
            <a:ext cx="10149684" cy="375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55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268. Missing Number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2748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00FF"/>
                </a:solidFill>
              </a:rPr>
              <a:t>解法：边加边减（时间复杂度</a:t>
            </a:r>
            <a:r>
              <a:rPr lang="en-US" altLang="zh-CN" b="1" dirty="0">
                <a:solidFill>
                  <a:srgbClr val="6600FF"/>
                </a:solidFill>
              </a:rPr>
              <a:t>O(n)</a:t>
            </a:r>
            <a:r>
              <a:rPr lang="zh-CN" altLang="en-US" b="1" dirty="0">
                <a:solidFill>
                  <a:srgbClr val="6600FF"/>
                </a:solidFill>
              </a:rPr>
              <a:t>，空间复杂度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r>
              <a:rPr lang="zh-CN" altLang="en-US" b="1" dirty="0"/>
              <a:t>最直接的思路：将</a:t>
            </a:r>
            <a:r>
              <a:rPr lang="en-US" altLang="zh-CN" b="1" dirty="0"/>
              <a:t>0~n</a:t>
            </a:r>
            <a:r>
              <a:rPr lang="zh-CN" altLang="en-US" b="1" dirty="0"/>
              <a:t>累加和求出来，减去每一个数，即为丢失的数字</a:t>
            </a:r>
          </a:p>
          <a:p>
            <a:r>
              <a:rPr lang="zh-CN" altLang="en-US" b="1" dirty="0"/>
              <a:t>考虑到累加和可能导致溢出，所以，采用边加边减的思路</a:t>
            </a:r>
          </a:p>
          <a:p>
            <a:r>
              <a:rPr lang="zh-CN" altLang="en-US" b="1" dirty="0"/>
              <a:t>即：</a:t>
            </a:r>
          </a:p>
          <a:p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初始化为</a:t>
            </a:r>
            <a:r>
              <a:rPr lang="en-US" altLang="zh-CN" b="1" dirty="0"/>
              <a:t>0</a:t>
            </a:r>
            <a:r>
              <a:rPr lang="zh-CN" altLang="en-US" b="1" dirty="0"/>
              <a:t>，遍历</a:t>
            </a:r>
            <a:r>
              <a:rPr lang="en-US" altLang="zh-CN" b="1" dirty="0" err="1"/>
              <a:t>nums</a:t>
            </a:r>
            <a:r>
              <a:rPr lang="zh-CN" altLang="en-US" b="1" dirty="0"/>
              <a:t>数组，计算</a:t>
            </a:r>
            <a:r>
              <a:rPr lang="en-US" altLang="zh-CN" b="1" dirty="0" err="1"/>
              <a:t>i</a:t>
            </a:r>
            <a:r>
              <a:rPr lang="en-US" altLang="zh-CN" b="1" dirty="0"/>
              <a:t> + 1 - </a:t>
            </a:r>
            <a:r>
              <a:rPr lang="en-US" altLang="zh-CN" b="1" dirty="0" err="1"/>
              <a:t>nums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的结果（</a:t>
            </a:r>
            <a:r>
              <a:rPr lang="en-US" altLang="zh-CN" b="1" dirty="0" err="1">
                <a:solidFill>
                  <a:srgbClr val="CC00CC"/>
                </a:solidFill>
              </a:rPr>
              <a:t>i</a:t>
            </a:r>
            <a:r>
              <a:rPr lang="zh-CN" altLang="en-US" b="1" dirty="0">
                <a:solidFill>
                  <a:srgbClr val="CC00CC"/>
                </a:solidFill>
              </a:rPr>
              <a:t>的值域为</a:t>
            </a:r>
            <a:r>
              <a:rPr lang="en-US" altLang="zh-CN" b="1" dirty="0">
                <a:solidFill>
                  <a:srgbClr val="CC00CC"/>
                </a:solidFill>
              </a:rPr>
              <a:t>[0, n - 1]</a:t>
            </a:r>
            <a:r>
              <a:rPr lang="zh-CN" altLang="en-US" b="1" dirty="0">
                <a:solidFill>
                  <a:srgbClr val="CC00CC"/>
                </a:solidFill>
              </a:rPr>
              <a:t>，所以 </a:t>
            </a:r>
            <a:r>
              <a:rPr lang="en-US" altLang="zh-CN" b="1" dirty="0" err="1">
                <a:solidFill>
                  <a:srgbClr val="CC00CC"/>
                </a:solidFill>
              </a:rPr>
              <a:t>i</a:t>
            </a:r>
            <a:r>
              <a:rPr lang="en-US" altLang="zh-CN" b="1" dirty="0">
                <a:solidFill>
                  <a:srgbClr val="CC00CC"/>
                </a:solidFill>
              </a:rPr>
              <a:t> + 1</a:t>
            </a:r>
            <a:r>
              <a:rPr lang="zh-CN" altLang="en-US" b="1" dirty="0">
                <a:solidFill>
                  <a:srgbClr val="CC00CC"/>
                </a:solidFill>
              </a:rPr>
              <a:t>对应的数字区间为</a:t>
            </a:r>
            <a:r>
              <a:rPr lang="en-US" altLang="zh-CN" b="1" dirty="0">
                <a:solidFill>
                  <a:srgbClr val="CC00CC"/>
                </a:solidFill>
              </a:rPr>
              <a:t>[1, n]</a:t>
            </a:r>
            <a:r>
              <a:rPr lang="zh-CN" altLang="en-US" b="1" dirty="0">
                <a:solidFill>
                  <a:srgbClr val="CC00CC"/>
                </a:solidFill>
              </a:rPr>
              <a:t>，计算时，相当于</a:t>
            </a:r>
            <a:r>
              <a:rPr lang="en-US" altLang="zh-CN" b="1" dirty="0">
                <a:solidFill>
                  <a:srgbClr val="CC00CC"/>
                </a:solidFill>
              </a:rPr>
              <a:t>1~n</a:t>
            </a:r>
            <a:r>
              <a:rPr lang="zh-CN" altLang="en-US" b="1" dirty="0">
                <a:solidFill>
                  <a:srgbClr val="CC00CC"/>
                </a:solidFill>
              </a:rPr>
              <a:t>数字的累加，等价于</a:t>
            </a:r>
            <a:r>
              <a:rPr lang="en-US" altLang="zh-CN" b="1" dirty="0">
                <a:solidFill>
                  <a:srgbClr val="CC00CC"/>
                </a:solidFill>
              </a:rPr>
              <a:t>0~n</a:t>
            </a:r>
            <a:r>
              <a:rPr lang="zh-CN" altLang="en-US" b="1" dirty="0">
                <a:solidFill>
                  <a:srgbClr val="CC00CC"/>
                </a:solidFill>
              </a:rPr>
              <a:t>数字的累加和</a:t>
            </a:r>
            <a:r>
              <a:rPr lang="zh-CN" altLang="en-US" b="1" dirty="0"/>
              <a:t>），并将结果累加，等价于最直接的思路，但避免了溢出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EDBBAF-74A2-4439-AB81-0A449A2B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16" y="1002553"/>
            <a:ext cx="5766123" cy="37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3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862. Shortest Subarray with Sum at Least K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16628-1285-43F4-9B52-CC7FC768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34" y="1177525"/>
            <a:ext cx="7662645" cy="50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8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194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35872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862. Shortest Subarray with Sum at Least K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78465"/>
            <a:ext cx="714638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300" b="1" dirty="0">
                <a:solidFill>
                  <a:srgbClr val="6600FF"/>
                </a:solidFill>
              </a:rPr>
              <a:t>解题思路：</a:t>
            </a:r>
            <a:r>
              <a:rPr lang="zh-CN" altLang="en-US" sz="1300" b="1" dirty="0">
                <a:solidFill>
                  <a:srgbClr val="6600FF"/>
                </a:solidFill>
              </a:rPr>
              <a:t>（</a:t>
            </a:r>
            <a:r>
              <a:rPr lang="zh-CN" altLang="zh-CN" sz="1300" b="1" dirty="0">
                <a:solidFill>
                  <a:srgbClr val="6600FF"/>
                </a:solidFill>
              </a:rPr>
              <a:t>数组的滑动窗口方法会超时</a:t>
            </a:r>
            <a:r>
              <a:rPr lang="en-US" altLang="zh-CN" sz="1300" b="1" dirty="0">
                <a:solidFill>
                  <a:srgbClr val="6600FF"/>
                </a:solidFill>
              </a:rPr>
              <a:t>!!!! </a:t>
            </a:r>
            <a:r>
              <a:rPr lang="zh-CN" altLang="en-US" sz="1300" b="1" dirty="0">
                <a:solidFill>
                  <a:srgbClr val="6600FF"/>
                </a:solidFill>
              </a:rPr>
              <a:t>）</a:t>
            </a:r>
            <a:endParaRPr lang="zh-CN" altLang="zh-CN" sz="1300" b="1" dirty="0">
              <a:solidFill>
                <a:srgbClr val="6600FF"/>
              </a:solidFill>
            </a:endParaRPr>
          </a:p>
          <a:p>
            <a:r>
              <a:rPr lang="en-US" altLang="zh-CN" sz="1300" b="1" dirty="0"/>
              <a:t>1 </a:t>
            </a:r>
            <a:r>
              <a:rPr lang="zh-CN" altLang="zh-CN" sz="1300" b="1" dirty="0"/>
              <a:t>计算前</a:t>
            </a:r>
            <a:r>
              <a:rPr lang="en-US" altLang="zh-CN" sz="1300" b="1" dirty="0"/>
              <a:t>N</a:t>
            </a:r>
            <a:r>
              <a:rPr lang="zh-CN" altLang="zh-CN" sz="1300" b="1" dirty="0"/>
              <a:t>个元素相加的和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[N]</a:t>
            </a:r>
            <a:r>
              <a:rPr lang="zh-CN" altLang="zh-CN" sz="1300" b="1" dirty="0"/>
              <a:t>，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[y] - 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[x] &gt;= K</a:t>
            </a:r>
            <a:r>
              <a:rPr lang="zh-CN" altLang="zh-CN" sz="1300" b="1" dirty="0"/>
              <a:t>，让</a:t>
            </a:r>
            <a:r>
              <a:rPr lang="en-US" altLang="zh-CN" sz="1300" b="1" dirty="0"/>
              <a:t>y - x</a:t>
            </a:r>
            <a:r>
              <a:rPr lang="zh-CN" altLang="zh-CN" sz="1300" b="1" dirty="0"/>
              <a:t>值最小，即为最优解</a:t>
            </a:r>
          </a:p>
          <a:p>
            <a:r>
              <a:rPr lang="en-US" altLang="zh-CN" sz="1300" b="1" dirty="0"/>
              <a:t>2 </a:t>
            </a:r>
            <a:r>
              <a:rPr lang="zh-CN" altLang="zh-CN" sz="1300" b="1" dirty="0"/>
              <a:t>如果</a:t>
            </a:r>
            <a:r>
              <a:rPr lang="en-US" altLang="zh-CN" sz="1300" b="1" dirty="0"/>
              <a:t>x1 &lt; x2</a:t>
            </a:r>
            <a:r>
              <a:rPr lang="zh-CN" altLang="zh-CN" sz="1300" b="1" dirty="0"/>
              <a:t>并且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[x2] &lt;= 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[x1]</a:t>
            </a:r>
            <a:r>
              <a:rPr lang="zh-CN" altLang="zh-CN" sz="1300" b="1" dirty="0"/>
              <a:t>，那么，最优解的起始位置不可能为</a:t>
            </a:r>
            <a:r>
              <a:rPr lang="en-US" altLang="zh-CN" sz="1300" b="1" dirty="0"/>
              <a:t>x1</a:t>
            </a:r>
            <a:r>
              <a:rPr lang="zh-CN" altLang="zh-CN" sz="1300" b="1" dirty="0"/>
              <a:t>。假设最优解是</a:t>
            </a:r>
            <a:r>
              <a:rPr lang="en-US" altLang="zh-CN" sz="1300" b="1" dirty="0"/>
              <a:t>x1</a:t>
            </a:r>
            <a:r>
              <a:rPr lang="zh-CN" altLang="zh-CN" sz="1300" b="1" dirty="0"/>
              <a:t>，则有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[x1] &lt;= 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[y] - K</a:t>
            </a:r>
            <a:r>
              <a:rPr lang="zh-CN" altLang="zh-CN" sz="1300" b="1" dirty="0"/>
              <a:t>，从而，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[x2] &lt;= 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[x1] &lt;= 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[y] - K</a:t>
            </a:r>
            <a:r>
              <a:rPr lang="zh-CN" altLang="zh-CN" sz="1300" b="1" dirty="0"/>
              <a:t>，也符合条件。但是，</a:t>
            </a:r>
            <a:r>
              <a:rPr lang="en-US" altLang="zh-CN" sz="1300" b="1" dirty="0"/>
              <a:t>y - x2 &lt; y - x1</a:t>
            </a:r>
            <a:r>
              <a:rPr lang="zh-CN" altLang="zh-CN" sz="1300" b="1" dirty="0"/>
              <a:t>，说明</a:t>
            </a:r>
            <a:r>
              <a:rPr lang="en-US" altLang="zh-CN" sz="1300" b="1" dirty="0"/>
              <a:t>x2</a:t>
            </a:r>
            <a:r>
              <a:rPr lang="zh-CN" altLang="zh-CN" sz="1300" b="1" dirty="0"/>
              <a:t>更符合题意。所以，对于候选</a:t>
            </a:r>
            <a:r>
              <a:rPr lang="en-US" altLang="zh-CN" sz="1300" b="1" dirty="0"/>
              <a:t>x</a:t>
            </a:r>
            <a:r>
              <a:rPr lang="zh-CN" altLang="zh-CN" sz="1300" b="1" dirty="0"/>
              <a:t>，</a:t>
            </a:r>
            <a:r>
              <a:rPr lang="en-US" altLang="zh-CN" sz="1300" b="1" dirty="0" err="1"/>
              <a:t>cumulativeSum</a:t>
            </a:r>
            <a:r>
              <a:rPr lang="en-US" altLang="zh-CN" sz="1300" b="1" dirty="0"/>
              <a:t>[x]</a:t>
            </a:r>
            <a:r>
              <a:rPr lang="zh-CN" altLang="zh-CN" sz="1300" b="1" dirty="0"/>
              <a:t>的值必然是</a:t>
            </a:r>
            <a:r>
              <a:rPr lang="zh-CN" altLang="en-US" sz="1300" b="1" dirty="0">
                <a:solidFill>
                  <a:srgbClr val="FF3300"/>
                </a:solidFill>
              </a:rPr>
              <a:t>严格</a:t>
            </a:r>
            <a:r>
              <a:rPr lang="zh-CN" altLang="zh-CN" sz="1300" b="1" dirty="0">
                <a:solidFill>
                  <a:srgbClr val="FF3300"/>
                </a:solidFill>
              </a:rPr>
              <a:t>单调递增</a:t>
            </a:r>
            <a:r>
              <a:rPr lang="zh-CN" altLang="zh-CN" sz="1300" b="1" dirty="0"/>
              <a:t>的。（</a:t>
            </a:r>
            <a:r>
              <a:rPr lang="zh-CN" altLang="zh-CN" sz="1300" b="1" dirty="0">
                <a:solidFill>
                  <a:srgbClr val="CC00CC"/>
                </a:solidFill>
              </a:rPr>
              <a:t>双端队列，</a:t>
            </a:r>
            <a:r>
              <a:rPr lang="zh-CN" altLang="en-US" sz="1300" b="1" dirty="0">
                <a:solidFill>
                  <a:srgbClr val="CC00CC"/>
                </a:solidFill>
              </a:rPr>
              <a:t>当前元素入队列会破坏</a:t>
            </a:r>
            <a:r>
              <a:rPr lang="zh-CN" altLang="zh-CN" sz="1300" b="1" dirty="0">
                <a:solidFill>
                  <a:srgbClr val="CC00CC"/>
                </a:solidFill>
              </a:rPr>
              <a:t>单调递增</a:t>
            </a:r>
            <a:r>
              <a:rPr lang="zh-CN" altLang="en-US" sz="1300" b="1" dirty="0">
                <a:solidFill>
                  <a:srgbClr val="CC00CC"/>
                </a:solidFill>
              </a:rPr>
              <a:t>性质的话</a:t>
            </a:r>
            <a:r>
              <a:rPr lang="zh-CN" altLang="zh-CN" sz="1300" b="1" dirty="0">
                <a:solidFill>
                  <a:srgbClr val="CC00CC"/>
                </a:solidFill>
              </a:rPr>
              <a:t>，</a:t>
            </a:r>
            <a:r>
              <a:rPr lang="zh-CN" altLang="en-US" sz="1300" b="1" dirty="0">
                <a:solidFill>
                  <a:srgbClr val="CC00CC"/>
                </a:solidFill>
              </a:rPr>
              <a:t>就源源不断从</a:t>
            </a:r>
            <a:r>
              <a:rPr lang="zh-CN" altLang="zh-CN" sz="1300" b="1" dirty="0">
                <a:solidFill>
                  <a:srgbClr val="CC00CC"/>
                </a:solidFill>
              </a:rPr>
              <a:t>队尾出队列</a:t>
            </a:r>
            <a:r>
              <a:rPr lang="zh-CN" altLang="en-US" sz="1300" b="1" dirty="0">
                <a:solidFill>
                  <a:srgbClr val="CC00CC"/>
                </a:solidFill>
              </a:rPr>
              <a:t>，直到其入队列后，使队列保持单调递增性质</a:t>
            </a:r>
            <a:r>
              <a:rPr lang="zh-CN" altLang="zh-CN" sz="1300" b="1" dirty="0"/>
              <a:t>）</a:t>
            </a:r>
          </a:p>
          <a:p>
            <a:r>
              <a:rPr lang="en-US" altLang="zh-CN" sz="1300" b="1" dirty="0"/>
              <a:t>3 </a:t>
            </a:r>
            <a:r>
              <a:rPr lang="zh-CN" altLang="zh-CN" sz="1300" b="1" dirty="0"/>
              <a:t>如果找到了一个符合条件的解</a:t>
            </a:r>
            <a:r>
              <a:rPr lang="en-US" altLang="zh-CN" sz="1300" b="1" dirty="0"/>
              <a:t> x</a:t>
            </a:r>
            <a:r>
              <a:rPr lang="zh-CN" altLang="zh-CN" sz="1300" b="1" dirty="0"/>
              <a:t>、</a:t>
            </a:r>
            <a:r>
              <a:rPr lang="en-US" altLang="zh-CN" sz="1300" b="1" dirty="0"/>
              <a:t>y1</a:t>
            </a:r>
            <a:r>
              <a:rPr lang="zh-CN" altLang="zh-CN" sz="1300" b="1" dirty="0"/>
              <a:t>，那么，再次寻找候选解，最优解的起始位置就可不能是</a:t>
            </a:r>
            <a:r>
              <a:rPr lang="en-US" altLang="zh-CN" sz="1300" b="1" dirty="0"/>
              <a:t>x</a:t>
            </a:r>
            <a:r>
              <a:rPr lang="zh-CN" altLang="zh-CN" sz="1300" b="1" dirty="0"/>
              <a:t>。假设最优解的结束位置是</a:t>
            </a:r>
            <a:r>
              <a:rPr lang="en-US" altLang="zh-CN" sz="1300" b="1" dirty="0"/>
              <a:t>y2</a:t>
            </a:r>
            <a:r>
              <a:rPr lang="zh-CN" altLang="zh-CN" sz="1300" b="1" dirty="0"/>
              <a:t>，且</a:t>
            </a:r>
            <a:r>
              <a:rPr lang="en-US" altLang="zh-CN" sz="1300" b="1" dirty="0"/>
              <a:t>y2 &gt; y1</a:t>
            </a:r>
            <a:r>
              <a:rPr lang="zh-CN" altLang="zh-CN" sz="1300" b="1" dirty="0"/>
              <a:t>，那么</a:t>
            </a:r>
            <a:r>
              <a:rPr lang="en-US" altLang="zh-CN" sz="1300" b="1" dirty="0"/>
              <a:t> y2 - x &gt; y1 - x</a:t>
            </a:r>
            <a:r>
              <a:rPr lang="zh-CN" altLang="zh-CN" sz="1300" b="1" dirty="0"/>
              <a:t>，区间变大了，说明</a:t>
            </a:r>
            <a:r>
              <a:rPr lang="en-US" altLang="zh-CN" sz="1300" b="1" dirty="0"/>
              <a:t>y2</a:t>
            </a:r>
            <a:r>
              <a:rPr lang="zh-CN" altLang="zh-CN" sz="1300" b="1" dirty="0"/>
              <a:t>不可能是最优解。所以，对于已经考虑过的候选</a:t>
            </a:r>
            <a:r>
              <a:rPr lang="en-US" altLang="zh-CN" sz="1300" b="1" dirty="0"/>
              <a:t>x</a:t>
            </a:r>
            <a:r>
              <a:rPr lang="zh-CN" altLang="zh-CN" sz="1300" b="1" dirty="0"/>
              <a:t>，再次寻找符合条件的解时，不会再考虑。（</a:t>
            </a:r>
            <a:r>
              <a:rPr lang="zh-CN" altLang="zh-CN" sz="1300" b="1" dirty="0">
                <a:solidFill>
                  <a:srgbClr val="CC00CC"/>
                </a:solidFill>
              </a:rPr>
              <a:t>双端队列，</a:t>
            </a:r>
            <a:r>
              <a:rPr lang="zh-CN" altLang="en-US" sz="1300" b="1" dirty="0">
                <a:solidFill>
                  <a:srgbClr val="CC00CC"/>
                </a:solidFill>
              </a:rPr>
              <a:t>判断当前元素入队列后，跟队首元素组成的区间是否符合条件，符合的话，则队首元素</a:t>
            </a:r>
            <a:r>
              <a:rPr lang="zh-CN" altLang="zh-CN" sz="1300" b="1" dirty="0">
                <a:solidFill>
                  <a:srgbClr val="CC00CC"/>
                </a:solidFill>
              </a:rPr>
              <a:t>出队列</a:t>
            </a:r>
            <a:r>
              <a:rPr lang="zh-CN" altLang="en-US" sz="1300" b="1" dirty="0">
                <a:solidFill>
                  <a:srgbClr val="CC00CC"/>
                </a:solidFill>
              </a:rPr>
              <a:t>。重复该步骤，直到不符合条件</a:t>
            </a:r>
            <a:r>
              <a:rPr lang="zh-CN" altLang="zh-CN" sz="1300" b="1" dirty="0"/>
              <a:t>）</a:t>
            </a:r>
          </a:p>
          <a:p>
            <a:r>
              <a:rPr lang="zh-CN" altLang="zh-CN" sz="1300" b="1" dirty="0">
                <a:solidFill>
                  <a:srgbClr val="6600FF"/>
                </a:solidFill>
              </a:rPr>
              <a:t>解法：双端队列（时间复杂度</a:t>
            </a:r>
            <a:r>
              <a:rPr lang="en-US" altLang="zh-CN" sz="1300" b="1" dirty="0">
                <a:solidFill>
                  <a:srgbClr val="6600FF"/>
                </a:solidFill>
              </a:rPr>
              <a:t>O(n)</a:t>
            </a:r>
            <a:r>
              <a:rPr lang="zh-CN" altLang="zh-CN" sz="1300" b="1" dirty="0">
                <a:solidFill>
                  <a:srgbClr val="6600FF"/>
                </a:solidFill>
              </a:rPr>
              <a:t>，空间复杂度</a:t>
            </a:r>
            <a:r>
              <a:rPr lang="en-US" altLang="zh-CN" sz="1300" b="1" dirty="0">
                <a:solidFill>
                  <a:srgbClr val="6600FF"/>
                </a:solidFill>
              </a:rPr>
              <a:t>O(n)</a:t>
            </a:r>
            <a:r>
              <a:rPr lang="zh-CN" altLang="zh-CN" sz="1300" b="1" dirty="0">
                <a:solidFill>
                  <a:srgbClr val="6600FF"/>
                </a:solidFill>
              </a:rPr>
              <a:t>）</a:t>
            </a:r>
          </a:p>
          <a:p>
            <a:r>
              <a:rPr lang="en-US" altLang="zh-CN" sz="1300" b="1" dirty="0"/>
              <a:t>0 </a:t>
            </a:r>
            <a:r>
              <a:rPr lang="zh-CN" altLang="zh-CN" sz="1300" b="1" dirty="0"/>
              <a:t>如果</a:t>
            </a:r>
            <a:r>
              <a:rPr lang="en-US" altLang="zh-CN" sz="1300" b="1" dirty="0"/>
              <a:t>A</a:t>
            </a:r>
            <a:r>
              <a:rPr lang="zh-CN" altLang="zh-CN" sz="1300" b="1" dirty="0"/>
              <a:t>为</a:t>
            </a:r>
            <a:r>
              <a:rPr lang="en-US" altLang="zh-CN" sz="1300" b="1" dirty="0"/>
              <a:t>NULL</a:t>
            </a:r>
            <a:r>
              <a:rPr lang="zh-CN" altLang="zh-CN" sz="1300" b="1" dirty="0"/>
              <a:t>或者空，则返回</a:t>
            </a:r>
            <a:r>
              <a:rPr lang="en-US" altLang="zh-CN" sz="1300" b="1" dirty="0"/>
              <a:t>0</a:t>
            </a:r>
            <a:endParaRPr lang="zh-CN" altLang="zh-CN" sz="1300" b="1" dirty="0"/>
          </a:p>
          <a:p>
            <a:r>
              <a:rPr lang="en-US" altLang="zh-CN" sz="1300" b="1" dirty="0"/>
              <a:t>1 </a:t>
            </a:r>
            <a:r>
              <a:rPr lang="zh-CN" altLang="zh-CN" sz="1300" b="1" dirty="0"/>
              <a:t>创建</a:t>
            </a:r>
            <a:r>
              <a:rPr lang="en-US" altLang="zh-CN" sz="1300" b="1" dirty="0" err="1">
                <a:solidFill>
                  <a:srgbClr val="FF3399"/>
                </a:solidFill>
              </a:rPr>
              <a:t>cumulativeSum</a:t>
            </a:r>
            <a:r>
              <a:rPr lang="zh-CN" altLang="zh-CN" sz="1300" b="1" dirty="0"/>
              <a:t>数组，长度比</a:t>
            </a:r>
            <a:r>
              <a:rPr lang="en-US" altLang="zh-CN" sz="1300" b="1" dirty="0">
                <a:solidFill>
                  <a:srgbClr val="6600FF"/>
                </a:solidFill>
              </a:rPr>
              <a:t>A</a:t>
            </a:r>
            <a:r>
              <a:rPr lang="zh-CN" altLang="zh-CN" sz="1300" b="1" dirty="0"/>
              <a:t>大</a:t>
            </a:r>
            <a:r>
              <a:rPr lang="en-US" altLang="zh-CN" sz="1300" b="1" dirty="0"/>
              <a:t>1</a:t>
            </a:r>
            <a:r>
              <a:rPr lang="zh-CN" altLang="zh-CN" sz="1300" b="1" dirty="0"/>
              <a:t>，初始化为</a:t>
            </a:r>
            <a:r>
              <a:rPr lang="en-US" altLang="zh-CN" sz="1300" b="1" dirty="0"/>
              <a:t>0</a:t>
            </a:r>
            <a:r>
              <a:rPr lang="zh-CN" altLang="zh-CN" sz="1300" b="1" dirty="0"/>
              <a:t>，目的是为了让其下标从</a:t>
            </a:r>
            <a:r>
              <a:rPr lang="en-US" altLang="zh-CN" sz="1300" b="1" dirty="0"/>
              <a:t>0</a:t>
            </a:r>
            <a:r>
              <a:rPr lang="zh-CN" altLang="zh-CN" sz="1300" b="1" dirty="0"/>
              <a:t>开始递增</a:t>
            </a:r>
          </a:p>
          <a:p>
            <a:r>
              <a:rPr lang="en-US" altLang="zh-CN" sz="1300" b="1" dirty="0"/>
              <a:t>2 </a:t>
            </a:r>
            <a:r>
              <a:rPr lang="zh-CN" altLang="zh-CN" sz="1300" b="1" dirty="0"/>
              <a:t>初始化游标</a:t>
            </a:r>
            <a:r>
              <a:rPr lang="en-US" altLang="zh-CN" sz="1300" b="1" dirty="0" err="1"/>
              <a:t>i</a:t>
            </a:r>
            <a:r>
              <a:rPr lang="zh-CN" altLang="zh-CN" sz="1300" b="1" dirty="0"/>
              <a:t>为</a:t>
            </a:r>
            <a:r>
              <a:rPr lang="en-US" altLang="zh-CN" sz="1300" b="1" dirty="0"/>
              <a:t>0</a:t>
            </a:r>
            <a:r>
              <a:rPr lang="zh-CN" altLang="zh-CN" sz="1300" b="1" dirty="0"/>
              <a:t>，最终结果</a:t>
            </a:r>
            <a:r>
              <a:rPr lang="en-US" altLang="zh-CN" sz="1300" b="1" dirty="0" err="1">
                <a:solidFill>
                  <a:srgbClr val="CC6600"/>
                </a:solidFill>
              </a:rPr>
              <a:t>finalResult</a:t>
            </a:r>
            <a:r>
              <a:rPr lang="zh-CN" altLang="zh-CN" sz="1300" b="1" dirty="0"/>
              <a:t>为</a:t>
            </a:r>
            <a:r>
              <a:rPr lang="en-US" altLang="zh-CN" sz="1300" b="1" dirty="0" err="1">
                <a:solidFill>
                  <a:srgbClr val="6600FF"/>
                </a:solidFill>
              </a:rPr>
              <a:t>A</a:t>
            </a:r>
            <a:r>
              <a:rPr lang="en-US" altLang="zh-CN" sz="1300" b="1" dirty="0" err="1"/>
              <a:t>.length</a:t>
            </a:r>
            <a:r>
              <a:rPr lang="en-US" altLang="zh-CN" sz="1300" b="1" dirty="0"/>
              <a:t> + 1</a:t>
            </a:r>
            <a:r>
              <a:rPr lang="zh-CN" altLang="zh-CN" sz="1300" b="1" dirty="0"/>
              <a:t>（赋值为不可能的结果，目的是为了最终判断是否应该返回</a:t>
            </a:r>
            <a:r>
              <a:rPr lang="en-US" altLang="zh-CN" sz="1300" b="1" dirty="0"/>
              <a:t>-1</a:t>
            </a:r>
            <a:r>
              <a:rPr lang="zh-CN" altLang="zh-CN" sz="1300" b="1" dirty="0"/>
              <a:t>）</a:t>
            </a:r>
          </a:p>
          <a:p>
            <a:r>
              <a:rPr lang="en-US" altLang="zh-CN" sz="1300" b="1" dirty="0"/>
              <a:t>3 </a:t>
            </a:r>
            <a:r>
              <a:rPr lang="zh-CN" altLang="zh-CN" sz="1300" b="1" dirty="0"/>
              <a:t>遍历</a:t>
            </a:r>
            <a:r>
              <a:rPr lang="en-US" altLang="zh-CN" sz="1300" b="1" dirty="0">
                <a:solidFill>
                  <a:srgbClr val="6600FF"/>
                </a:solidFill>
              </a:rPr>
              <a:t>A</a:t>
            </a:r>
            <a:r>
              <a:rPr lang="zh-CN" altLang="zh-CN" sz="1300" b="1" dirty="0"/>
              <a:t>数组，计算累加和，并赋值给</a:t>
            </a:r>
            <a:r>
              <a:rPr lang="en-US" altLang="zh-CN" sz="1300" b="1" dirty="0" err="1">
                <a:solidFill>
                  <a:srgbClr val="FF3399"/>
                </a:solidFill>
              </a:rPr>
              <a:t>cumulativeSum</a:t>
            </a:r>
            <a:r>
              <a:rPr lang="zh-CN" altLang="zh-CN" sz="1300" b="1" dirty="0"/>
              <a:t>数组</a:t>
            </a:r>
          </a:p>
          <a:p>
            <a:r>
              <a:rPr lang="en-US" altLang="zh-CN" sz="1300" b="1" dirty="0"/>
              <a:t>4 </a:t>
            </a:r>
            <a:r>
              <a:rPr lang="zh-CN" altLang="zh-CN" sz="1300" b="1" dirty="0"/>
              <a:t>初始化双端队列</a:t>
            </a:r>
            <a:r>
              <a:rPr lang="en-US" altLang="zh-CN" sz="1300" b="1" dirty="0" err="1">
                <a:solidFill>
                  <a:srgbClr val="009900"/>
                </a:solidFill>
              </a:rPr>
              <a:t>monotonousDeque</a:t>
            </a:r>
            <a:r>
              <a:rPr lang="zh-CN" altLang="zh-CN" sz="1300" b="1" dirty="0"/>
              <a:t>为空（使用链表形式的队列）</a:t>
            </a:r>
          </a:p>
          <a:p>
            <a:r>
              <a:rPr lang="en-US" altLang="zh-CN" sz="1300" b="1" dirty="0"/>
              <a:t>5 </a:t>
            </a:r>
            <a:r>
              <a:rPr lang="zh-CN" altLang="zh-CN" sz="1300" b="1" dirty="0"/>
              <a:t>遍历</a:t>
            </a:r>
            <a:r>
              <a:rPr lang="en-US" altLang="zh-CN" sz="1300" b="1" dirty="0" err="1">
                <a:solidFill>
                  <a:srgbClr val="FF3399"/>
                </a:solidFill>
              </a:rPr>
              <a:t>cumulativeSum</a:t>
            </a:r>
            <a:r>
              <a:rPr lang="zh-CN" altLang="zh-CN" sz="1300" b="1" dirty="0"/>
              <a:t>数组，依次执行如下操作</a:t>
            </a:r>
          </a:p>
          <a:p>
            <a:r>
              <a:rPr lang="en-US" altLang="zh-CN" sz="1300" b="1" dirty="0"/>
              <a:t>  5.1 </a:t>
            </a:r>
            <a:r>
              <a:rPr lang="zh-CN" altLang="zh-CN" sz="1300" b="1" dirty="0"/>
              <a:t>在</a:t>
            </a:r>
            <a:r>
              <a:rPr lang="en-US" altLang="zh-CN" sz="1300" b="1" dirty="0" err="1">
                <a:solidFill>
                  <a:srgbClr val="009900"/>
                </a:solidFill>
              </a:rPr>
              <a:t>monotonousDeque</a:t>
            </a:r>
            <a:r>
              <a:rPr lang="zh-CN" altLang="zh-CN" sz="1300" b="1" dirty="0"/>
              <a:t>非空且</a:t>
            </a:r>
            <a:r>
              <a:rPr lang="en-US" altLang="zh-CN" sz="1300" b="1" dirty="0" err="1">
                <a:solidFill>
                  <a:srgbClr val="FF3399"/>
                </a:solidFill>
              </a:rPr>
              <a:t>cumulativeSum</a:t>
            </a:r>
            <a:r>
              <a:rPr lang="en-US" altLang="zh-CN" sz="1300" b="1" dirty="0"/>
              <a:t>[</a:t>
            </a:r>
            <a:r>
              <a:rPr lang="en-US" altLang="zh-CN" sz="1300" b="1" dirty="0" err="1"/>
              <a:t>i</a:t>
            </a:r>
            <a:r>
              <a:rPr lang="en-US" altLang="zh-CN" sz="1300" b="1" dirty="0"/>
              <a:t>]</a:t>
            </a:r>
            <a:r>
              <a:rPr lang="zh-CN" altLang="zh-CN" sz="1300" b="1" dirty="0"/>
              <a:t>小于</a:t>
            </a:r>
            <a:r>
              <a:rPr lang="zh-CN" altLang="en-US" sz="1300" b="1" dirty="0"/>
              <a:t>等于</a:t>
            </a:r>
            <a:r>
              <a:rPr lang="en-US" altLang="zh-CN" sz="1300" b="1" dirty="0" err="1">
                <a:solidFill>
                  <a:srgbClr val="FF3399"/>
                </a:solidFill>
              </a:rPr>
              <a:t>cumulativeSum</a:t>
            </a:r>
            <a:r>
              <a:rPr lang="en-US" altLang="zh-CN" sz="1300" b="1" dirty="0"/>
              <a:t>[</a:t>
            </a:r>
            <a:r>
              <a:rPr lang="zh-CN" altLang="zh-CN" sz="1300" b="1" dirty="0"/>
              <a:t>队尾元素</a:t>
            </a:r>
            <a:r>
              <a:rPr lang="en-US" altLang="zh-CN" sz="1300" b="1" dirty="0"/>
              <a:t>]</a:t>
            </a:r>
            <a:r>
              <a:rPr lang="zh-CN" altLang="zh-CN" sz="1300" b="1" dirty="0"/>
              <a:t>的情况下，不断执行队尾元素出队列操作（</a:t>
            </a:r>
            <a:r>
              <a:rPr lang="zh-CN" altLang="zh-CN" sz="1300" b="1" dirty="0">
                <a:solidFill>
                  <a:srgbClr val="FF3300"/>
                </a:solidFill>
              </a:rPr>
              <a:t>双端队列，</a:t>
            </a:r>
            <a:r>
              <a:rPr lang="zh-CN" altLang="en-US" sz="1300" b="1" dirty="0">
                <a:solidFill>
                  <a:srgbClr val="FF3300"/>
                </a:solidFill>
              </a:rPr>
              <a:t>当前元素</a:t>
            </a:r>
            <a:r>
              <a:rPr lang="zh-CN" altLang="zh-CN" sz="1300" b="1" dirty="0">
                <a:solidFill>
                  <a:srgbClr val="FF3300"/>
                </a:solidFill>
              </a:rPr>
              <a:t>不符合</a:t>
            </a:r>
            <a:r>
              <a:rPr lang="zh-CN" altLang="en-US" sz="1300" b="1" dirty="0">
                <a:solidFill>
                  <a:srgbClr val="FF3300"/>
                </a:solidFill>
              </a:rPr>
              <a:t>严格</a:t>
            </a:r>
            <a:r>
              <a:rPr lang="zh-CN" altLang="zh-CN" sz="1300" b="1" dirty="0">
                <a:solidFill>
                  <a:srgbClr val="FF3300"/>
                </a:solidFill>
              </a:rPr>
              <a:t>单调递增，</a:t>
            </a:r>
            <a:r>
              <a:rPr lang="zh-CN" altLang="en-US" sz="1300" b="1" dirty="0">
                <a:solidFill>
                  <a:srgbClr val="FF3300"/>
                </a:solidFill>
              </a:rPr>
              <a:t>则</a:t>
            </a:r>
            <a:r>
              <a:rPr lang="zh-CN" altLang="zh-CN" sz="1300" b="1" dirty="0">
                <a:solidFill>
                  <a:srgbClr val="FF3300"/>
                </a:solidFill>
              </a:rPr>
              <a:t>队尾</a:t>
            </a:r>
            <a:r>
              <a:rPr lang="zh-CN" altLang="en-US" sz="1300" b="1" dirty="0">
                <a:solidFill>
                  <a:srgbClr val="FF3300"/>
                </a:solidFill>
              </a:rPr>
              <a:t>不断</a:t>
            </a:r>
            <a:r>
              <a:rPr lang="zh-CN" altLang="zh-CN" sz="1300" b="1" dirty="0">
                <a:solidFill>
                  <a:srgbClr val="FF3300"/>
                </a:solidFill>
              </a:rPr>
              <a:t>出队列</a:t>
            </a:r>
            <a:r>
              <a:rPr lang="zh-CN" altLang="zh-CN" sz="1300" b="1" dirty="0"/>
              <a:t>）</a:t>
            </a:r>
          </a:p>
          <a:p>
            <a:r>
              <a:rPr lang="en-US" altLang="zh-CN" sz="1300" b="1" dirty="0"/>
              <a:t>  5.2 </a:t>
            </a:r>
            <a:r>
              <a:rPr lang="zh-CN" altLang="zh-CN" sz="1300" b="1" dirty="0"/>
              <a:t>在</a:t>
            </a:r>
            <a:r>
              <a:rPr lang="en-US" altLang="zh-CN" sz="1300" b="1" dirty="0" err="1">
                <a:solidFill>
                  <a:srgbClr val="009900"/>
                </a:solidFill>
              </a:rPr>
              <a:t>monotonousDeque</a:t>
            </a:r>
            <a:r>
              <a:rPr lang="zh-CN" altLang="zh-CN" sz="1300" b="1" dirty="0"/>
              <a:t>非空且</a:t>
            </a:r>
            <a:r>
              <a:rPr lang="en-US" altLang="zh-CN" sz="1300" b="1" dirty="0"/>
              <a:t> &amp;&amp; </a:t>
            </a:r>
            <a:r>
              <a:rPr lang="en-US" altLang="zh-CN" sz="1300" b="1" dirty="0" err="1">
                <a:solidFill>
                  <a:srgbClr val="FF3399"/>
                </a:solidFill>
              </a:rPr>
              <a:t>cumulativeSum</a:t>
            </a:r>
            <a:r>
              <a:rPr lang="en-US" altLang="zh-CN" sz="1300" b="1" dirty="0"/>
              <a:t>[</a:t>
            </a:r>
            <a:r>
              <a:rPr lang="en-US" altLang="zh-CN" sz="1300" b="1" dirty="0" err="1"/>
              <a:t>i</a:t>
            </a:r>
            <a:r>
              <a:rPr lang="en-US" altLang="zh-CN" sz="1300" b="1" dirty="0"/>
              <a:t>] &gt;= </a:t>
            </a:r>
            <a:r>
              <a:rPr lang="en-US" altLang="zh-CN" sz="1300" b="1" dirty="0" err="1">
                <a:solidFill>
                  <a:srgbClr val="FF3399"/>
                </a:solidFill>
              </a:rPr>
              <a:t>cumulativeSum</a:t>
            </a:r>
            <a:r>
              <a:rPr lang="en-US" altLang="zh-CN" sz="1300" b="1" dirty="0"/>
              <a:t>[</a:t>
            </a:r>
            <a:r>
              <a:rPr lang="zh-CN" altLang="en-US" sz="1300" b="1" dirty="0"/>
              <a:t>队首元素</a:t>
            </a:r>
            <a:r>
              <a:rPr lang="en-US" altLang="zh-CN" sz="1300" b="1" dirty="0"/>
              <a:t>] + K</a:t>
            </a:r>
            <a:r>
              <a:rPr lang="zh-CN" altLang="zh-CN" sz="1300" b="1" dirty="0"/>
              <a:t>的情况下，将</a:t>
            </a:r>
            <a:r>
              <a:rPr lang="en-US" altLang="zh-CN" sz="1300" b="1" dirty="0" err="1">
                <a:solidFill>
                  <a:srgbClr val="CC6600"/>
                </a:solidFill>
              </a:rPr>
              <a:t>finalResult</a:t>
            </a:r>
            <a:r>
              <a:rPr lang="zh-CN" altLang="zh-CN" sz="1300" b="1" dirty="0"/>
              <a:t>和</a:t>
            </a:r>
            <a:r>
              <a:rPr lang="en-US" altLang="zh-CN" sz="1300" b="1" dirty="0" err="1"/>
              <a:t>i</a:t>
            </a:r>
            <a:r>
              <a:rPr lang="en-US" altLang="zh-CN" sz="1300" b="1" dirty="0"/>
              <a:t> - </a:t>
            </a:r>
            <a:r>
              <a:rPr lang="zh-CN" altLang="zh-CN" sz="1300" b="1" dirty="0"/>
              <a:t>队首元素的较小者赋值给</a:t>
            </a:r>
            <a:r>
              <a:rPr lang="en-US" altLang="zh-CN" sz="1300" b="1" dirty="0" err="1">
                <a:solidFill>
                  <a:srgbClr val="CC6600"/>
                </a:solidFill>
              </a:rPr>
              <a:t>finalResult</a:t>
            </a:r>
            <a:r>
              <a:rPr lang="zh-CN" altLang="zh-CN" sz="1300" b="1" dirty="0"/>
              <a:t>，然后，将队首元素出队列（</a:t>
            </a:r>
            <a:r>
              <a:rPr lang="zh-CN" altLang="zh-CN" sz="1300" b="1" dirty="0">
                <a:solidFill>
                  <a:srgbClr val="FF3300"/>
                </a:solidFill>
              </a:rPr>
              <a:t>双端队列，</a:t>
            </a:r>
            <a:r>
              <a:rPr lang="zh-CN" altLang="en-US" sz="1300" b="1" dirty="0">
                <a:solidFill>
                  <a:srgbClr val="FF3300"/>
                </a:solidFill>
              </a:rPr>
              <a:t>每一个</a:t>
            </a:r>
            <a:r>
              <a:rPr lang="zh-CN" altLang="zh-CN" sz="1300" b="1" dirty="0">
                <a:solidFill>
                  <a:srgbClr val="FF3300"/>
                </a:solidFill>
              </a:rPr>
              <a:t>已经考虑过的</a:t>
            </a:r>
            <a:r>
              <a:rPr lang="zh-CN" altLang="en-US" sz="1300" b="1" dirty="0">
                <a:solidFill>
                  <a:srgbClr val="FF3300"/>
                </a:solidFill>
              </a:rPr>
              <a:t>符合条件的</a:t>
            </a:r>
            <a:r>
              <a:rPr lang="zh-CN" altLang="zh-CN" sz="1300" b="1" dirty="0">
                <a:solidFill>
                  <a:srgbClr val="FF3300"/>
                </a:solidFill>
              </a:rPr>
              <a:t>队首</a:t>
            </a:r>
            <a:r>
              <a:rPr lang="zh-CN" altLang="en-US" sz="1300" b="1" dirty="0">
                <a:solidFill>
                  <a:srgbClr val="FF3300"/>
                </a:solidFill>
              </a:rPr>
              <a:t>，都</a:t>
            </a:r>
            <a:r>
              <a:rPr lang="zh-CN" altLang="zh-CN" sz="1300" b="1" dirty="0">
                <a:solidFill>
                  <a:srgbClr val="FF3300"/>
                </a:solidFill>
              </a:rPr>
              <a:t>出队列</a:t>
            </a:r>
            <a:r>
              <a:rPr lang="zh-CN" altLang="zh-CN" sz="1300" b="1" dirty="0"/>
              <a:t>）</a:t>
            </a:r>
          </a:p>
          <a:p>
            <a:r>
              <a:rPr lang="en-US" altLang="zh-CN" sz="1300" b="1" dirty="0"/>
              <a:t>  5.3 </a:t>
            </a:r>
            <a:r>
              <a:rPr lang="zh-CN" altLang="zh-CN" sz="1300" b="1" dirty="0"/>
              <a:t>将</a:t>
            </a:r>
            <a:r>
              <a:rPr lang="en-US" altLang="zh-CN" sz="1300" b="1" dirty="0" err="1">
                <a:solidFill>
                  <a:srgbClr val="FF3399"/>
                </a:solidFill>
              </a:rPr>
              <a:t>cumulativeSum</a:t>
            </a:r>
            <a:r>
              <a:rPr lang="zh-CN" altLang="zh-CN" sz="1300" b="1" dirty="0"/>
              <a:t>数组的下标</a:t>
            </a:r>
            <a:r>
              <a:rPr lang="en-US" altLang="zh-CN" sz="1300" b="1" dirty="0" err="1"/>
              <a:t>i</a:t>
            </a:r>
            <a:r>
              <a:rPr lang="zh-CN" altLang="zh-CN" sz="1300" b="1" dirty="0"/>
              <a:t>，存</a:t>
            </a:r>
            <a:r>
              <a:rPr lang="en-US" altLang="zh-CN" sz="1300" b="1" dirty="0" err="1">
                <a:solidFill>
                  <a:srgbClr val="009900"/>
                </a:solidFill>
              </a:rPr>
              <a:t>monotonousDeque</a:t>
            </a:r>
            <a:r>
              <a:rPr lang="zh-CN" altLang="zh-CN" sz="1300" b="1" dirty="0"/>
              <a:t>队尾</a:t>
            </a:r>
            <a:r>
              <a:rPr lang="zh-CN" altLang="en-US" sz="1300" b="1" dirty="0"/>
              <a:t>（</a:t>
            </a:r>
            <a:r>
              <a:rPr lang="zh-CN" altLang="en-US" sz="1300" b="1" dirty="0">
                <a:solidFill>
                  <a:srgbClr val="FF0000"/>
                </a:solidFill>
              </a:rPr>
              <a:t>为了防止步骤</a:t>
            </a:r>
            <a:r>
              <a:rPr lang="en-US" altLang="zh-CN" sz="1300" b="1" dirty="0">
                <a:solidFill>
                  <a:srgbClr val="FF0000"/>
                </a:solidFill>
              </a:rPr>
              <a:t>5.2</a:t>
            </a:r>
            <a:r>
              <a:rPr lang="zh-CN" altLang="en-US" sz="1300" b="1" dirty="0">
                <a:solidFill>
                  <a:srgbClr val="FF0000"/>
                </a:solidFill>
              </a:rPr>
              <a:t>将当前元素</a:t>
            </a:r>
            <a:r>
              <a:rPr lang="en-US" altLang="zh-CN" sz="1300" b="1" dirty="0">
                <a:solidFill>
                  <a:srgbClr val="FF0000"/>
                </a:solidFill>
              </a:rPr>
              <a:t>[</a:t>
            </a:r>
            <a:r>
              <a:rPr lang="zh-CN" altLang="en-US" sz="1300" b="1" dirty="0">
                <a:solidFill>
                  <a:srgbClr val="0000CC"/>
                </a:solidFill>
              </a:rPr>
              <a:t>下标</a:t>
            </a:r>
            <a:r>
              <a:rPr lang="en-US" altLang="zh-CN" sz="1300" b="1" dirty="0">
                <a:solidFill>
                  <a:srgbClr val="FF0000"/>
                </a:solidFill>
              </a:rPr>
              <a:t>]</a:t>
            </a:r>
            <a:r>
              <a:rPr lang="zh-CN" altLang="en-US" sz="1300" b="1" dirty="0">
                <a:solidFill>
                  <a:srgbClr val="FF0000"/>
                </a:solidFill>
              </a:rPr>
              <a:t>出队列</a:t>
            </a:r>
            <a:r>
              <a:rPr lang="en-US" altLang="zh-CN" sz="1300" b="1" dirty="0">
                <a:solidFill>
                  <a:srgbClr val="FF0000"/>
                </a:solidFill>
              </a:rPr>
              <a:t>[</a:t>
            </a:r>
            <a:r>
              <a:rPr lang="en-US" altLang="zh-CN" sz="1300" b="1" dirty="0">
                <a:solidFill>
                  <a:srgbClr val="0000CC"/>
                </a:solidFill>
              </a:rPr>
              <a:t>K</a:t>
            </a:r>
            <a:r>
              <a:rPr lang="zh-CN" altLang="en-US" sz="1300" b="1" dirty="0">
                <a:solidFill>
                  <a:srgbClr val="0000CC"/>
                </a:solidFill>
              </a:rPr>
              <a:t>小于等于</a:t>
            </a:r>
            <a:r>
              <a:rPr lang="en-US" altLang="zh-CN" sz="1300" b="1" dirty="0">
                <a:solidFill>
                  <a:srgbClr val="0000CC"/>
                </a:solidFill>
              </a:rPr>
              <a:t>0</a:t>
            </a:r>
            <a:r>
              <a:rPr lang="zh-CN" altLang="en-US" sz="1300" b="1" dirty="0">
                <a:solidFill>
                  <a:srgbClr val="0000CC"/>
                </a:solidFill>
              </a:rPr>
              <a:t>的情况下</a:t>
            </a:r>
            <a:r>
              <a:rPr lang="en-US" altLang="zh-CN" sz="1300" b="1" dirty="0">
                <a:solidFill>
                  <a:srgbClr val="FF0000"/>
                </a:solidFill>
              </a:rPr>
              <a:t>]</a:t>
            </a:r>
            <a:r>
              <a:rPr lang="zh-CN" altLang="en-US" sz="1300" b="1" dirty="0">
                <a:solidFill>
                  <a:srgbClr val="FF0000"/>
                </a:solidFill>
              </a:rPr>
              <a:t>，将入队列操作，放在步骤 </a:t>
            </a:r>
            <a:r>
              <a:rPr lang="en-US" altLang="zh-CN" sz="1300" b="1" dirty="0">
                <a:solidFill>
                  <a:srgbClr val="FF0000"/>
                </a:solidFill>
              </a:rPr>
              <a:t>5.3</a:t>
            </a:r>
            <a:r>
              <a:rPr lang="zh-CN" altLang="en-US" sz="1300" b="1" dirty="0">
                <a:solidFill>
                  <a:srgbClr val="FF0000"/>
                </a:solidFill>
              </a:rPr>
              <a:t>执行</a:t>
            </a:r>
            <a:r>
              <a:rPr lang="zh-CN" altLang="en-US" sz="1300" b="1" dirty="0"/>
              <a:t>）</a:t>
            </a:r>
            <a:endParaRPr lang="zh-CN" altLang="zh-CN" sz="1300" b="1" dirty="0"/>
          </a:p>
          <a:p>
            <a:r>
              <a:rPr lang="en-US" altLang="zh-CN" sz="1300" b="1" dirty="0"/>
              <a:t>6 </a:t>
            </a:r>
            <a:r>
              <a:rPr lang="zh-CN" altLang="zh-CN" sz="1300" b="1" dirty="0"/>
              <a:t>判断</a:t>
            </a:r>
            <a:r>
              <a:rPr lang="en-US" altLang="zh-CN" sz="1300" b="1" dirty="0" err="1">
                <a:solidFill>
                  <a:srgbClr val="CC6600"/>
                </a:solidFill>
              </a:rPr>
              <a:t>finalResult</a:t>
            </a:r>
            <a:r>
              <a:rPr lang="zh-CN" altLang="zh-CN" sz="1300" b="1" dirty="0"/>
              <a:t>是否等于</a:t>
            </a:r>
            <a:r>
              <a:rPr lang="en-US" altLang="zh-CN" sz="1300" b="1" dirty="0" err="1">
                <a:solidFill>
                  <a:srgbClr val="6600FF"/>
                </a:solidFill>
              </a:rPr>
              <a:t>A</a:t>
            </a:r>
            <a:r>
              <a:rPr lang="en-US" altLang="zh-CN" sz="1300" b="1" dirty="0" err="1"/>
              <a:t>.length</a:t>
            </a:r>
            <a:r>
              <a:rPr lang="en-US" altLang="zh-CN" sz="1300" b="1" dirty="0"/>
              <a:t> + 1</a:t>
            </a:r>
            <a:endParaRPr lang="zh-CN" altLang="zh-CN" sz="1300" b="1" dirty="0"/>
          </a:p>
          <a:p>
            <a:r>
              <a:rPr lang="en-US" altLang="zh-CN" sz="1300" b="1" dirty="0"/>
              <a:t>  6.1 </a:t>
            </a:r>
            <a:r>
              <a:rPr lang="zh-CN" altLang="zh-CN" sz="1300" b="1" dirty="0"/>
              <a:t>是的话，说明没有符合条件的区间，返回</a:t>
            </a:r>
            <a:r>
              <a:rPr lang="en-US" altLang="zh-CN" sz="1300" b="1" dirty="0"/>
              <a:t>-1</a:t>
            </a:r>
            <a:endParaRPr lang="zh-CN" altLang="zh-CN" sz="1300" b="1" dirty="0"/>
          </a:p>
          <a:p>
            <a:r>
              <a:rPr lang="en-US" altLang="zh-CN" sz="1300" b="1" dirty="0"/>
              <a:t>  6.2 </a:t>
            </a:r>
            <a:r>
              <a:rPr lang="zh-CN" altLang="zh-CN" sz="1300" b="1" dirty="0"/>
              <a:t>否的话，返回</a:t>
            </a:r>
            <a:r>
              <a:rPr lang="en-US" altLang="zh-CN" sz="1300" b="1" dirty="0" err="1">
                <a:solidFill>
                  <a:srgbClr val="CC6600"/>
                </a:solidFill>
              </a:rPr>
              <a:t>finalResult</a:t>
            </a:r>
            <a:endParaRPr lang="zh-CN" altLang="zh-CN" sz="1300" b="1" dirty="0">
              <a:solidFill>
                <a:srgbClr val="CC66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4BF60-5832-46AD-B0D6-1A485068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88" y="501276"/>
            <a:ext cx="4995136" cy="58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队列的概念</a:t>
            </a:r>
            <a:endParaRPr lang="en-US" altLang="zh-CN" sz="2800" b="1" cap="none"/>
          </a:p>
          <a:p>
            <a:r>
              <a:rPr lang="zh-CN" altLang="en-US" sz="2800" b="1" cap="none"/>
              <a:t>常见的队列</a:t>
            </a:r>
            <a:endParaRPr lang="en-US" altLang="zh-CN" sz="2800" b="1" cap="none"/>
          </a:p>
          <a:p>
            <a:r>
              <a:rPr lang="zh-CN" altLang="en-US" sz="2800" b="1" cap="none"/>
              <a:t>队列的操作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队列的概念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(Queue)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也是一种运算受限的线性表。它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只允许在表的一端进行插入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zh-CN" altLang="en-US" sz="24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在另一端进行删除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cap="none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双端队列除外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）。允许删除的一端称为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队头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(front)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，允许插入的一端称为</a:t>
            </a:r>
            <a:r>
              <a:rPr lang="zh-CN" altLang="en-US" sz="2400" b="1" cap="none">
                <a:solidFill>
                  <a:srgbClr val="66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队尾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(rear)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。当队列中没有元素时称为</a:t>
            </a:r>
            <a:r>
              <a:rPr lang="zh-CN" altLang="en-US" sz="2400" b="1" cap="none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空队列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。在空队列中依次加入元素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a1,a2,…an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之后，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是队头元素，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是队尾元素。显然退出队列的次序也只能是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a1,a2,…an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cap="none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优先级队列除外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），也就是说队列的修改是依先进先出的原则进行的。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：先进先出（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常见的队列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单向队列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只能在队首出队列，队尾入队列，超出长度后，不能继续存数据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的队列。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循环队列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队尾存满数据后，可以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再次从队首位置，循环存数据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的队列。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EEB9876-E11D-45F4-9CBB-03366138F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361278"/>
              </p:ext>
            </p:extLst>
          </p:nvPr>
        </p:nvGraphicFramePr>
        <p:xfrm>
          <a:off x="1237331" y="1838252"/>
          <a:ext cx="82804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Visio" r:id="rId3" imgW="6000516" imgH="773900" progId="Visio.Drawing.11">
                  <p:embed/>
                </p:oleObj>
              </mc:Choice>
              <mc:Fallback>
                <p:oleObj name="Visio" r:id="rId3" imgW="6000516" imgH="773900" progId="Visio.Drawing.11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A8D64759-4910-4961-9893-634B60B4A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331" y="1838252"/>
                        <a:ext cx="8280400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2FCDB2-3DB9-437F-BBE0-CA2B10070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4131"/>
              </p:ext>
            </p:extLst>
          </p:nvPr>
        </p:nvGraphicFramePr>
        <p:xfrm>
          <a:off x="3649370" y="3922712"/>
          <a:ext cx="3240087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Visio" r:id="rId5" imgW="1817522" imgH="1648968" progId="Visio.Drawing.11">
                  <p:embed/>
                </p:oleObj>
              </mc:Choice>
              <mc:Fallback>
                <p:oleObj name="Visio" r:id="rId5" imgW="1817522" imgH="1648968" progId="Visio.Drawing.11">
                  <p:embed/>
                  <p:pic>
                    <p:nvPicPr>
                      <p:cNvPr id="69636" name="Object 4">
                        <a:extLst>
                          <a:ext uri="{FF2B5EF4-FFF2-40B4-BE49-F238E27FC236}">
                            <a16:creationId xmlns:a16="http://schemas.microsoft.com/office/drawing/2014/main" id="{0353EE63-FCAE-4CF6-B76B-3DC1B67FC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370" y="3922712"/>
                        <a:ext cx="3240087" cy="293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4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常见的队列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优先级队列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按元素优先级或者值，确认存储位置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的队列。出队列时，优先级最高的元素先出队列。具有相同优先级的元素，</a:t>
            </a:r>
            <a:r>
              <a:rPr lang="zh-CN" altLang="en-US" sz="2400" b="1" cap="none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通常也不符合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先入先出特点，</a:t>
            </a:r>
            <a:r>
              <a:rPr lang="zh-CN" altLang="en-US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因为通常使用堆（完全二叉树）实现优先级队列，</a:t>
            </a:r>
            <a:r>
              <a:rPr lang="zh-CN" altLang="en-US" sz="2400" b="1" cap="none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堆排序不稳定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默认最小值优先级最高，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默认最大值优先级最高。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双端队列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双端队列是一个可以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在任何一端，进行入队列和出队列操作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的线性表。</a:t>
            </a: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ED5C7DC-645F-48F7-9739-ED21CE77A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831551"/>
              </p:ext>
            </p:extLst>
          </p:nvPr>
        </p:nvGraphicFramePr>
        <p:xfrm>
          <a:off x="1462414" y="4103150"/>
          <a:ext cx="82804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Visio" r:id="rId3" imgW="6000516" imgH="773900" progId="Visio.Drawing.11">
                  <p:embed/>
                </p:oleObj>
              </mc:Choice>
              <mc:Fallback>
                <p:oleObj name="Visio" r:id="rId3" imgW="6000516" imgH="773900" progId="Visio.Drawing.11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EEB9876-E11D-45F4-9CBB-03366138F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414" y="4103150"/>
                        <a:ext cx="8280400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1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队列的操作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 digitQueue = new LinkedList&lt;&gt;();//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创建链式或数组队列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入队列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addFirst/addLast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，队列满则抛异常）。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出队列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移除并返回队首元素，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removeFirst/removeLast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，队列为空则抛异常）。</a:t>
            </a:r>
            <a:endParaRPr lang="en-US" altLang="zh-CN" sz="18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获取队首元素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返回队首元素，但不移除，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（队列为空则抛异常）。</a:t>
            </a:r>
            <a:endParaRPr lang="en-US" altLang="zh-CN" sz="18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判断队列是否为空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队列的操作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求队列的长度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判断队列是否满（针对循环队列）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front == (rear + 1) % size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         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队列的遍历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挨个出队列、转换为迭代器或者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方式。</a:t>
            </a:r>
            <a:endParaRPr lang="en-US" altLang="zh-CN" sz="18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清空队列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销毁队列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主动销毁（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）、析构函数销毁（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）或者系统自动回收（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18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3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621. Task Scheduler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14721-A773-44FB-822E-E266BBE8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26" y="1343320"/>
            <a:ext cx="11303547" cy="49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621. Task Scheduler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71604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00FF"/>
                </a:solidFill>
              </a:rPr>
              <a:t>方法一：排序（时间复杂度</a:t>
            </a:r>
            <a:r>
              <a:rPr lang="en-US" altLang="zh-CN" b="1" dirty="0">
                <a:solidFill>
                  <a:srgbClr val="6600FF"/>
                </a:solidFill>
              </a:rPr>
              <a:t>O(n)</a:t>
            </a:r>
            <a:r>
              <a:rPr lang="zh-CN" altLang="en-US" b="1" dirty="0">
                <a:solidFill>
                  <a:srgbClr val="6600FF"/>
                </a:solidFill>
              </a:rPr>
              <a:t>，空间复杂度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>
                <a:solidFill>
                  <a:srgbClr val="FF3399"/>
                </a:solidFill>
              </a:rPr>
              <a:t>tasks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或空、或</a:t>
            </a:r>
            <a:r>
              <a:rPr lang="en-US" altLang="zh-CN" b="1" dirty="0"/>
              <a:t>n</a:t>
            </a:r>
            <a:r>
              <a:rPr lang="zh-CN" altLang="en-US" b="1" dirty="0"/>
              <a:t>小于</a:t>
            </a:r>
            <a:r>
              <a:rPr lang="en-US" altLang="zh-CN" b="1" dirty="0"/>
              <a:t>0</a:t>
            </a:r>
            <a:r>
              <a:rPr lang="zh-CN" altLang="en-US" b="1" dirty="0"/>
              <a:t>，则返回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初始化哈希表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r>
              <a:rPr lang="zh-CN" altLang="en-US" b="1" dirty="0"/>
              <a:t>元素值为</a:t>
            </a:r>
            <a:r>
              <a:rPr lang="en-US" altLang="zh-CN" b="1" dirty="0"/>
              <a:t>0</a:t>
            </a:r>
            <a:r>
              <a:rPr lang="zh-CN" altLang="en-US" b="1" dirty="0"/>
              <a:t>，游标</a:t>
            </a:r>
            <a:r>
              <a:rPr lang="en-US" altLang="zh-CN" b="1" dirty="0" err="1"/>
              <a:t>i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CC00CC"/>
                </a:solidFill>
                <a:latin typeface="Albertus MT Lt" pitchFamily="2" charset="0"/>
              </a:rPr>
              <a:t>j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，总时间</a:t>
            </a:r>
            <a:r>
              <a:rPr lang="en-US" altLang="zh-CN" b="1" dirty="0" err="1">
                <a:solidFill>
                  <a:srgbClr val="009900"/>
                </a:solidFill>
              </a:rPr>
              <a:t>totalTime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遍历</a:t>
            </a:r>
            <a:r>
              <a:rPr lang="en-US" altLang="zh-CN" b="1" dirty="0">
                <a:solidFill>
                  <a:srgbClr val="FF3399"/>
                </a:solidFill>
              </a:rPr>
              <a:t>tasks</a:t>
            </a:r>
            <a:r>
              <a:rPr lang="zh-CN" altLang="en-US" b="1" dirty="0"/>
              <a:t>数组，统计每个字母出现的次数并存入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b="1" dirty="0"/>
              <a:t>3 </a:t>
            </a:r>
            <a:r>
              <a:rPr lang="zh-CN" altLang="en-US" b="1" dirty="0"/>
              <a:t>对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r>
              <a:rPr lang="zh-CN" altLang="en-US" b="1"/>
              <a:t>进行排序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CC6600"/>
                </a:solidFill>
              </a:rPr>
              <a:t>26</a:t>
            </a:r>
            <a:r>
              <a:rPr lang="zh-CN" altLang="en-US" b="1">
                <a:solidFill>
                  <a:srgbClr val="CC6600"/>
                </a:solidFill>
              </a:rPr>
              <a:t>个元素的快速排序，为常数时间，忽略不计</a:t>
            </a:r>
            <a:r>
              <a:rPr lang="en-US" altLang="zh-CN" b="1"/>
              <a:t>]</a:t>
            </a:r>
            <a:endParaRPr lang="zh-CN" altLang="en-US" b="1" dirty="0"/>
          </a:p>
          <a:p>
            <a:r>
              <a:rPr lang="en-US" altLang="zh-CN" b="1" dirty="0"/>
              <a:t>4 </a:t>
            </a:r>
            <a:r>
              <a:rPr lang="zh-CN" altLang="en-US" b="1" dirty="0"/>
              <a:t>在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r>
              <a:rPr lang="en-US" altLang="zh-CN" b="1" dirty="0"/>
              <a:t>[25]</a:t>
            </a:r>
            <a:r>
              <a:rPr lang="zh-CN" altLang="en-US" b="1" dirty="0"/>
              <a:t>大于</a:t>
            </a:r>
            <a:r>
              <a:rPr lang="en-US" altLang="zh-CN" b="1" dirty="0"/>
              <a:t>0</a:t>
            </a:r>
            <a:r>
              <a:rPr lang="zh-CN" altLang="en-US" b="1" dirty="0"/>
              <a:t>的情况下，依次执行如下操作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4.1 </a:t>
            </a:r>
            <a:r>
              <a:rPr lang="zh-CN" altLang="en-US" b="1" dirty="0"/>
              <a:t>将</a:t>
            </a:r>
            <a:r>
              <a:rPr lang="en-US" altLang="zh-CN" b="1" dirty="0" err="1"/>
              <a:t>i</a:t>
            </a:r>
            <a:r>
              <a:rPr lang="zh-CN" altLang="en-US" b="1" dirty="0"/>
              <a:t>重置为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  4.2 </a:t>
            </a:r>
            <a:r>
              <a:rPr lang="zh-CN" altLang="en-US" b="1" dirty="0"/>
              <a:t>在</a:t>
            </a:r>
            <a:r>
              <a:rPr lang="en-US" altLang="zh-CN" b="1" dirty="0" err="1"/>
              <a:t>i</a:t>
            </a:r>
            <a:r>
              <a:rPr lang="zh-CN" altLang="en-US" b="1" dirty="0"/>
              <a:t>小于等于</a:t>
            </a:r>
            <a:r>
              <a:rPr lang="en-US" altLang="zh-CN" b="1" dirty="0"/>
              <a:t>n</a:t>
            </a:r>
            <a:r>
              <a:rPr lang="zh-CN" altLang="en-US" b="1" dirty="0"/>
              <a:t>的情况下，依次执行如下操作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4.2.1 </a:t>
            </a:r>
            <a:r>
              <a:rPr lang="zh-CN" altLang="en-US" b="1" dirty="0"/>
              <a:t>判断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r>
              <a:rPr lang="en-US" altLang="zh-CN" b="1" dirty="0"/>
              <a:t>[25]</a:t>
            </a:r>
            <a:r>
              <a:rPr lang="zh-CN" altLang="en-US" b="1" dirty="0"/>
              <a:t>是否等于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      4.2.1.1 </a:t>
            </a:r>
            <a:r>
              <a:rPr lang="zh-CN" altLang="en-US" b="1" dirty="0"/>
              <a:t>是的话，说明最后一个元素已用光，需要重新排序，</a:t>
            </a:r>
            <a:r>
              <a:rPr lang="en-US" altLang="zh-CN" b="1" dirty="0"/>
              <a:t>break</a:t>
            </a:r>
          </a:p>
          <a:p>
            <a:r>
              <a:rPr lang="en-US" altLang="zh-CN" b="1" dirty="0"/>
              <a:t>      4.2.1.2 </a:t>
            </a:r>
            <a:r>
              <a:rPr lang="zh-CN" altLang="en-US" b="1" dirty="0"/>
              <a:t>否的话，执行下一步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4.2.2 </a:t>
            </a:r>
            <a:r>
              <a:rPr lang="zh-CN" altLang="en-US" b="1" dirty="0"/>
              <a:t>将</a:t>
            </a:r>
            <a:r>
              <a:rPr lang="en-US" altLang="zh-CN" b="1" dirty="0"/>
              <a:t>25 - </a:t>
            </a:r>
            <a:r>
              <a:rPr lang="en-US" altLang="zh-CN" b="1" dirty="0" err="1"/>
              <a:t>i</a:t>
            </a:r>
            <a:r>
              <a:rPr lang="zh-CN" altLang="en-US" b="1" dirty="0"/>
              <a:t>赋值给</a:t>
            </a:r>
            <a:r>
              <a:rPr lang="en-US" altLang="zh-CN" b="1" dirty="0">
                <a:solidFill>
                  <a:srgbClr val="CC00CC"/>
                </a:solidFill>
                <a:latin typeface="Albertus MT Lt" pitchFamily="2" charset="0"/>
              </a:rPr>
              <a:t>j</a:t>
            </a:r>
          </a:p>
          <a:p>
            <a:r>
              <a:rPr lang="en-US" altLang="zh-CN" b="1" dirty="0"/>
              <a:t>    4.2.3 </a:t>
            </a:r>
            <a:r>
              <a:rPr lang="zh-CN" altLang="en-US" b="1" dirty="0"/>
              <a:t>判断</a:t>
            </a:r>
            <a:r>
              <a:rPr lang="en-US" altLang="zh-CN" b="1" dirty="0" err="1"/>
              <a:t>i</a:t>
            </a:r>
            <a:r>
              <a:rPr lang="zh-CN" altLang="en-US" b="1" dirty="0"/>
              <a:t>小于</a:t>
            </a:r>
            <a:r>
              <a:rPr lang="en-US" altLang="zh-CN" b="1" dirty="0"/>
              <a:t>26</a:t>
            </a:r>
            <a:r>
              <a:rPr lang="zh-CN" altLang="en-US" b="1" dirty="0"/>
              <a:t>和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CC00CC"/>
                </a:solidFill>
                <a:latin typeface="Albertus MT Lt" pitchFamily="2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大于</a:t>
            </a:r>
            <a:r>
              <a:rPr lang="en-US" altLang="zh-CN" b="1" dirty="0"/>
              <a:t>0</a:t>
            </a:r>
            <a:r>
              <a:rPr lang="zh-CN" altLang="en-US" b="1" dirty="0"/>
              <a:t>，是否同时成立</a:t>
            </a:r>
          </a:p>
          <a:p>
            <a:r>
              <a:rPr lang="zh-CN" altLang="en-US" b="1" dirty="0"/>
              <a:t>      </a:t>
            </a:r>
            <a:r>
              <a:rPr lang="en-US" altLang="zh-CN" b="1" dirty="0"/>
              <a:t>4.2.3.1 </a:t>
            </a:r>
            <a:r>
              <a:rPr lang="zh-CN" altLang="en-US" b="1" dirty="0"/>
              <a:t>是的话，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CC00CC"/>
                </a:solidFill>
                <a:latin typeface="Albertus MT Lt" pitchFamily="2" charset="0"/>
              </a:rPr>
              <a:t>j</a:t>
            </a:r>
            <a:r>
              <a:rPr lang="en-US" altLang="zh-CN" b="1" dirty="0"/>
              <a:t>]--</a:t>
            </a:r>
          </a:p>
          <a:p>
            <a:r>
              <a:rPr lang="en-US" altLang="zh-CN" b="1" dirty="0"/>
              <a:t>      4.2.3.2 </a:t>
            </a:r>
            <a:r>
              <a:rPr lang="zh-CN" altLang="en-US" b="1" dirty="0"/>
              <a:t>否的话，执行下一步（记录一个空闲时间）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4.2.4 </a:t>
            </a:r>
            <a:r>
              <a:rPr lang="en-US" altLang="zh-CN" b="1" dirty="0" err="1">
                <a:solidFill>
                  <a:srgbClr val="009900"/>
                </a:solidFill>
              </a:rPr>
              <a:t>totalTime</a:t>
            </a:r>
            <a:r>
              <a:rPr lang="en-US" altLang="zh-CN" b="1" dirty="0"/>
              <a:t>++</a:t>
            </a:r>
            <a:r>
              <a:rPr lang="zh-CN" altLang="en-US" b="1" dirty="0"/>
              <a:t>，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dirty="0"/>
              <a:t>  4.3 </a:t>
            </a:r>
            <a:r>
              <a:rPr lang="zh-CN" altLang="en-US" b="1" dirty="0"/>
              <a:t>对</a:t>
            </a:r>
            <a:r>
              <a:rPr lang="en-US" altLang="zh-CN" b="1" dirty="0" err="1">
                <a:solidFill>
                  <a:srgbClr val="0000CC"/>
                </a:solidFill>
              </a:rPr>
              <a:t>charMap</a:t>
            </a:r>
            <a:r>
              <a:rPr lang="zh-CN" altLang="en-US" b="1" dirty="0"/>
              <a:t>进行排序（直到所有字母都用完）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 err="1">
                <a:solidFill>
                  <a:srgbClr val="009900"/>
                </a:solidFill>
              </a:rPr>
              <a:t>totalTime</a:t>
            </a:r>
            <a:endParaRPr lang="en-US" altLang="zh-CN" b="1" dirty="0">
              <a:solidFill>
                <a:srgbClr val="0099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0BD2AD-7C20-4831-9F24-75DE84E0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55" y="71857"/>
            <a:ext cx="4904762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4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853</TotalTime>
  <Words>2200</Words>
  <Application>Microsoft Office PowerPoint</Application>
  <PresentationFormat>宽屏</PresentationFormat>
  <Paragraphs>144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Albertus MT Lt</vt:lpstr>
      <vt:lpstr>Arial</vt:lpstr>
      <vt:lpstr>Times New Roman</vt:lpstr>
      <vt:lpstr>Tw Cen MT</vt:lpstr>
      <vt:lpstr>Wingdings</vt:lpstr>
      <vt:lpstr>水滴</vt:lpstr>
      <vt:lpstr>Visio</vt:lpstr>
      <vt:lpstr>数据结构和算法 第9讲</vt:lpstr>
      <vt:lpstr>大纲</vt:lpstr>
      <vt:lpstr>队列的概念</vt:lpstr>
      <vt:lpstr>常见的队列</vt:lpstr>
      <vt:lpstr>常见的队列</vt:lpstr>
      <vt:lpstr>队列的操作</vt:lpstr>
      <vt:lpstr>队列的操作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1197</cp:revision>
  <dcterms:created xsi:type="dcterms:W3CDTF">2018-06-21T02:18:15Z</dcterms:created>
  <dcterms:modified xsi:type="dcterms:W3CDTF">2019-11-27T17:53:22Z</dcterms:modified>
</cp:coreProperties>
</file>