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60" r:id="rId3"/>
    <p:sldId id="315" r:id="rId4"/>
    <p:sldId id="314" r:id="rId5"/>
    <p:sldId id="317" r:id="rId6"/>
    <p:sldId id="318" r:id="rId7"/>
    <p:sldId id="319" r:id="rId8"/>
    <p:sldId id="312" r:id="rId9"/>
  </p:sldIdLst>
  <p:sldSz cx="9144000" cy="5143500" type="screen16x9"/>
  <p:notesSz cx="6858000" cy="9144000"/>
  <p:embeddedFontLst>
    <p:embeddedFont>
      <p:font typeface="Lexend Zetta Black" panose="020B0604020202020204" charset="0"/>
      <p:bold r:id="rId11"/>
    </p:embeddedFont>
    <p:embeddedFont>
      <p:font typeface="Overpas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938DE1-0C3A-435F-9600-993180039D1C}">
  <a:tblStyle styleId="{3C938DE1-0C3A-435F-9600-993180039D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c93504d1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c93504d1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edf2932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eedf2932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7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edf2932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eedf2932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23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c93504d1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c93504d1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770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c93504d1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c93504d1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67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edf29324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edf29324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20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36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9400" y="539700"/>
            <a:ext cx="7144200" cy="24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highlight>
                  <a:schemeClr val="l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9400" y="3079850"/>
            <a:ext cx="7144200" cy="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highlight>
                  <a:schemeClr val="lt1"/>
                </a:highlight>
                <a:latin typeface="Overpass"/>
                <a:ea typeface="Overpass"/>
                <a:cs typeface="Overpass"/>
                <a:sym typeface="Overpas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97475" y="919075"/>
            <a:ext cx="7512900" cy="2428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19400" y="445025"/>
            <a:ext cx="770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0" y="716725"/>
            <a:ext cx="9165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6"/>
          <p:cNvCxnSpPr/>
          <p:nvPr/>
        </p:nvCxnSpPr>
        <p:spPr>
          <a:xfrm>
            <a:off x="0" y="387638"/>
            <a:ext cx="9165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0" y="1075113"/>
            <a:ext cx="9165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58125" y="1860750"/>
            <a:ext cx="2550000" cy="14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308525" y="982050"/>
            <a:ext cx="52164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1512450" y="1144350"/>
            <a:ext cx="7138500" cy="28548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6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875200" y="1924050"/>
            <a:ext cx="4003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360525" y="164400"/>
            <a:ext cx="6292500" cy="47112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ubTitle" idx="1"/>
          </p:nvPr>
        </p:nvSpPr>
        <p:spPr>
          <a:xfrm>
            <a:off x="875200" y="3523400"/>
            <a:ext cx="3578100" cy="7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7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 hasCustomPrompt="1"/>
          </p:nvPr>
        </p:nvSpPr>
        <p:spPr>
          <a:xfrm>
            <a:off x="1398314" y="647075"/>
            <a:ext cx="63474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1"/>
          </p:nvPr>
        </p:nvSpPr>
        <p:spPr>
          <a:xfrm>
            <a:off x="1398246" y="1531525"/>
            <a:ext cx="6347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 idx="2" hasCustomPrompt="1"/>
          </p:nvPr>
        </p:nvSpPr>
        <p:spPr>
          <a:xfrm>
            <a:off x="1398396" y="1913087"/>
            <a:ext cx="63474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3"/>
          </p:nvPr>
        </p:nvSpPr>
        <p:spPr>
          <a:xfrm>
            <a:off x="1398213" y="2797538"/>
            <a:ext cx="6347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 idx="4" hasCustomPrompt="1"/>
          </p:nvPr>
        </p:nvSpPr>
        <p:spPr>
          <a:xfrm>
            <a:off x="1398396" y="3179098"/>
            <a:ext cx="63474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5"/>
          </p:nvPr>
        </p:nvSpPr>
        <p:spPr>
          <a:xfrm>
            <a:off x="1398246" y="4063550"/>
            <a:ext cx="6347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497475" y="1094225"/>
            <a:ext cx="8153700" cy="25596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400" y="445025"/>
            <a:ext cx="770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 Black"/>
              <a:buNone/>
              <a:defRPr sz="2800">
                <a:solidFill>
                  <a:schemeClr val="dk1"/>
                </a:solidFill>
                <a:highlight>
                  <a:schemeClr val="lt1"/>
                </a:highlight>
                <a:latin typeface="Lexend Zetta Black"/>
                <a:ea typeface="Lexend Zetta Black"/>
                <a:cs typeface="Lexend Zetta Black"/>
                <a:sym typeface="Lexend Zetta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9400" y="1152475"/>
            <a:ext cx="7705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71" r:id="rId5"/>
    <p:sldLayoutId id="2147483674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ctrTitle"/>
          </p:nvPr>
        </p:nvSpPr>
        <p:spPr>
          <a:xfrm>
            <a:off x="719400" y="539700"/>
            <a:ext cx="7144200" cy="24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MARKETING STRATEGY DURING PANDEMIC</a:t>
            </a:r>
            <a:endParaRPr sz="3200" dirty="0"/>
          </a:p>
        </p:txBody>
      </p:sp>
      <p:sp>
        <p:nvSpPr>
          <p:cNvPr id="200" name="Google Shape;200;p34"/>
          <p:cNvSpPr txBox="1">
            <a:spLocks noGrp="1"/>
          </p:cNvSpPr>
          <p:nvPr>
            <p:ph type="subTitle" idx="1"/>
          </p:nvPr>
        </p:nvSpPr>
        <p:spPr>
          <a:xfrm>
            <a:off x="719400" y="3079850"/>
            <a:ext cx="7144200" cy="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AND INSIGHT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94343" y="1860750"/>
            <a:ext cx="3113782" cy="14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3308525" y="982050"/>
            <a:ext cx="52164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Due to COVID-19 Pandemic, a new marketing strategy must be employed amidst the budget cut. The presentation shall include:</a:t>
            </a:r>
            <a:endParaRPr dirty="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highlight>
                  <a:schemeClr val="lt1"/>
                </a:highlight>
              </a:rPr>
              <a:t>Analysis of the travel behavior </a:t>
            </a:r>
            <a:r>
              <a:rPr lang="en-US" dirty="0">
                <a:highlight>
                  <a:schemeClr val="lt1"/>
                </a:highlight>
              </a:rPr>
              <a:t>of the customers and the non-customers</a:t>
            </a:r>
            <a:endParaRPr dirty="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highlight>
                  <a:schemeClr val="lt1"/>
                </a:highlight>
              </a:rPr>
              <a:t>Marketing target identification </a:t>
            </a:r>
            <a:r>
              <a:rPr lang="en-US" dirty="0">
                <a:highlight>
                  <a:schemeClr val="lt1"/>
                </a:highlight>
              </a:rPr>
              <a:t>using data</a:t>
            </a:r>
            <a:endParaRPr dirty="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highlight>
                  <a:schemeClr val="lt1"/>
                </a:highlight>
              </a:rPr>
              <a:t>Insight and recommendation</a:t>
            </a:r>
            <a:endParaRPr b="1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>
            <a:spLocks noGrp="1"/>
          </p:cNvSpPr>
          <p:nvPr>
            <p:ph type="title"/>
          </p:nvPr>
        </p:nvSpPr>
        <p:spPr>
          <a:xfrm>
            <a:off x="321660" y="1160905"/>
            <a:ext cx="4003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TRAVEL BEHAVIOR</a:t>
            </a:r>
            <a:endParaRPr dirty="0"/>
          </a:p>
        </p:txBody>
      </p:sp>
      <p:sp>
        <p:nvSpPr>
          <p:cNvPr id="465" name="Google Shape;465;p48"/>
          <p:cNvSpPr txBox="1">
            <a:spLocks noGrp="1"/>
          </p:cNvSpPr>
          <p:nvPr>
            <p:ph type="subTitle" idx="1"/>
          </p:nvPr>
        </p:nvSpPr>
        <p:spPr>
          <a:xfrm>
            <a:off x="321660" y="2675309"/>
            <a:ext cx="3578100" cy="8241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68% of the respondents </a:t>
            </a:r>
            <a:r>
              <a:rPr lang="en" dirty="0"/>
              <a:t>have never travelled abroad nor fly frequently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Majority of the customers </a:t>
            </a:r>
            <a:r>
              <a:rPr lang="en" dirty="0"/>
              <a:t>are at the age of </a:t>
            </a:r>
            <a:r>
              <a:rPr lang="en" b="1" dirty="0"/>
              <a:t>28</a:t>
            </a:r>
            <a:r>
              <a:rPr lang="en" dirty="0"/>
              <a:t> and </a:t>
            </a:r>
            <a:r>
              <a:rPr lang="en" b="1" dirty="0"/>
              <a:t>34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1AE49-8EF0-408F-88F5-73486CE4B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760" y="317405"/>
            <a:ext cx="5196113" cy="45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2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>
            <a:spLocks noGrp="1"/>
          </p:cNvSpPr>
          <p:nvPr>
            <p:ph type="title"/>
          </p:nvPr>
        </p:nvSpPr>
        <p:spPr>
          <a:xfrm>
            <a:off x="463119" y="1133403"/>
            <a:ext cx="4003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TO LOOK AT?</a:t>
            </a:r>
            <a:endParaRPr dirty="0"/>
          </a:p>
        </p:txBody>
      </p:sp>
      <p:sp>
        <p:nvSpPr>
          <p:cNvPr id="465" name="Google Shape;465;p48"/>
          <p:cNvSpPr txBox="1">
            <a:spLocks noGrp="1"/>
          </p:cNvSpPr>
          <p:nvPr>
            <p:ph type="subTitle" idx="1"/>
          </p:nvPr>
        </p:nvSpPr>
        <p:spPr>
          <a:xfrm>
            <a:off x="463119" y="2714697"/>
            <a:ext cx="3578100" cy="7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b="1" dirty="0"/>
              <a:t>65% of the customers</a:t>
            </a:r>
            <a:r>
              <a:rPr lang="en" sz="1600" dirty="0"/>
              <a:t> are people with </a:t>
            </a:r>
            <a:r>
              <a:rPr lang="en" sz="1600" b="1" dirty="0"/>
              <a:t>annual income &gt;= 800k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" sz="1600" b="1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On average, people with high annual income buy the travel insurance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EC55C-31CC-4935-8345-B6C7DB111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00" y="292195"/>
            <a:ext cx="4695387" cy="45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6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"/>
          <p:cNvSpPr txBox="1">
            <a:spLocks noGrp="1"/>
          </p:cNvSpPr>
          <p:nvPr>
            <p:ph type="title"/>
          </p:nvPr>
        </p:nvSpPr>
        <p:spPr>
          <a:xfrm>
            <a:off x="719400" y="445025"/>
            <a:ext cx="770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GROUP ANALYSIS</a:t>
            </a:r>
            <a:endParaRPr dirty="0"/>
          </a:p>
        </p:txBody>
      </p:sp>
      <p:sp>
        <p:nvSpPr>
          <p:cNvPr id="543" name="Google Shape;543;p53"/>
          <p:cNvSpPr txBox="1"/>
          <p:nvPr/>
        </p:nvSpPr>
        <p:spPr>
          <a:xfrm>
            <a:off x="0" y="1037204"/>
            <a:ext cx="3162188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  <a:latin typeface="Lexend Zetta Black"/>
                <a:ea typeface="Lexend Zetta Black"/>
                <a:cs typeface="Lexend Zetta Black"/>
                <a:sym typeface="Lexend Zetta Black"/>
              </a:rPr>
              <a:t>EMPLOYMENT TYPE</a:t>
            </a:r>
            <a:endParaRPr dirty="0">
              <a:solidFill>
                <a:srgbClr val="000000"/>
              </a:solidFill>
              <a:highlight>
                <a:schemeClr val="lt1"/>
              </a:highlight>
              <a:latin typeface="Lexend Zetta Black"/>
              <a:ea typeface="Lexend Zetta Black"/>
              <a:cs typeface="Lexend Zetta Black"/>
              <a:sym typeface="Lexend Zetta Black"/>
            </a:endParaRPr>
          </a:p>
        </p:txBody>
      </p:sp>
      <p:sp>
        <p:nvSpPr>
          <p:cNvPr id="547" name="Google Shape;547;p53"/>
          <p:cNvSpPr txBox="1"/>
          <p:nvPr/>
        </p:nvSpPr>
        <p:spPr>
          <a:xfrm>
            <a:off x="6354325" y="1035821"/>
            <a:ext cx="2749097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  <a:latin typeface="Lexend Zetta Black"/>
                <a:ea typeface="Lexend Zetta Black"/>
                <a:cs typeface="Lexend Zetta Black"/>
                <a:sym typeface="Lexend Zetta Black"/>
              </a:rPr>
              <a:t>COLLEGE DEGREE</a:t>
            </a:r>
            <a:endParaRPr dirty="0">
              <a:solidFill>
                <a:srgbClr val="000000"/>
              </a:solidFill>
              <a:highlight>
                <a:schemeClr val="lt1"/>
              </a:highlight>
              <a:latin typeface="Lexend Zetta Black"/>
              <a:ea typeface="Lexend Zetta Black"/>
              <a:cs typeface="Lexend Zetta Black"/>
              <a:sym typeface="Lexend Zetta Black"/>
            </a:endParaRPr>
          </a:p>
        </p:txBody>
      </p:sp>
      <p:sp>
        <p:nvSpPr>
          <p:cNvPr id="550" name="Google Shape;550;p53"/>
          <p:cNvSpPr/>
          <p:nvPr/>
        </p:nvSpPr>
        <p:spPr>
          <a:xfrm rot="5400000">
            <a:off x="5088457" y="3926386"/>
            <a:ext cx="103103" cy="103094"/>
          </a:xfrm>
          <a:custGeom>
            <a:avLst/>
            <a:gdLst/>
            <a:ahLst/>
            <a:cxnLst/>
            <a:rect l="l" t="t" r="r" b="b"/>
            <a:pathLst>
              <a:path w="12381" h="12380" extrusionOk="0">
                <a:moveTo>
                  <a:pt x="6191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1" y="12379"/>
                </a:cubicBezTo>
                <a:cubicBezTo>
                  <a:pt x="9610" y="12379"/>
                  <a:pt x="12381" y="9608"/>
                  <a:pt x="12381" y="6190"/>
                </a:cubicBezTo>
                <a:cubicBezTo>
                  <a:pt x="12381" y="2772"/>
                  <a:pt x="9610" y="1"/>
                  <a:pt x="61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1" name="Google Shape;551;p53"/>
          <p:cNvSpPr/>
          <p:nvPr/>
        </p:nvSpPr>
        <p:spPr>
          <a:xfrm rot="5400000">
            <a:off x="4867938" y="3926382"/>
            <a:ext cx="103103" cy="103103"/>
          </a:xfrm>
          <a:custGeom>
            <a:avLst/>
            <a:gdLst/>
            <a:ahLst/>
            <a:cxnLst/>
            <a:rect l="l" t="t" r="r" b="b"/>
            <a:pathLst>
              <a:path w="12381" h="12381" extrusionOk="0">
                <a:moveTo>
                  <a:pt x="6191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10"/>
                  <a:pt x="2771" y="12381"/>
                  <a:pt x="6191" y="12381"/>
                </a:cubicBezTo>
                <a:cubicBezTo>
                  <a:pt x="9610" y="12381"/>
                  <a:pt x="12381" y="9610"/>
                  <a:pt x="12381" y="6191"/>
                </a:cubicBezTo>
                <a:cubicBezTo>
                  <a:pt x="12381" y="2771"/>
                  <a:pt x="9610" y="0"/>
                  <a:pt x="61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2" name="Google Shape;552;p53"/>
          <p:cNvSpPr/>
          <p:nvPr/>
        </p:nvSpPr>
        <p:spPr>
          <a:xfrm rot="5400000">
            <a:off x="4647436" y="3926369"/>
            <a:ext cx="103086" cy="103111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3" name="Google Shape;553;p53"/>
          <p:cNvSpPr/>
          <p:nvPr/>
        </p:nvSpPr>
        <p:spPr>
          <a:xfrm rot="5400000">
            <a:off x="4426916" y="3926382"/>
            <a:ext cx="103086" cy="103086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4" name="Google Shape;554;p53"/>
          <p:cNvSpPr/>
          <p:nvPr/>
        </p:nvSpPr>
        <p:spPr>
          <a:xfrm rot="5400000">
            <a:off x="4206405" y="3926378"/>
            <a:ext cx="103086" cy="103094"/>
          </a:xfrm>
          <a:custGeom>
            <a:avLst/>
            <a:gdLst/>
            <a:ahLst/>
            <a:cxnLst/>
            <a:rect l="l" t="t" r="r" b="b"/>
            <a:pathLst>
              <a:path w="12379" h="12380" extrusionOk="0">
                <a:moveTo>
                  <a:pt x="6190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90"/>
                </a:cubicBezTo>
                <a:cubicBezTo>
                  <a:pt x="12379" y="2772"/>
                  <a:pt x="9608" y="1"/>
                  <a:pt x="61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5" name="Google Shape;555;p53"/>
          <p:cNvSpPr/>
          <p:nvPr/>
        </p:nvSpPr>
        <p:spPr>
          <a:xfrm rot="5400000">
            <a:off x="3985886" y="3926374"/>
            <a:ext cx="103086" cy="103103"/>
          </a:xfrm>
          <a:custGeom>
            <a:avLst/>
            <a:gdLst/>
            <a:ahLst/>
            <a:cxnLst/>
            <a:rect l="l" t="t" r="r" b="b"/>
            <a:pathLst>
              <a:path w="12379" h="12381" extrusionOk="0">
                <a:moveTo>
                  <a:pt x="6190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09"/>
                  <a:pt x="2771" y="12380"/>
                  <a:pt x="6190" y="12380"/>
                </a:cubicBezTo>
                <a:cubicBezTo>
                  <a:pt x="9608" y="12380"/>
                  <a:pt x="12379" y="9609"/>
                  <a:pt x="12379" y="6191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6" name="Google Shape;556;p53"/>
          <p:cNvSpPr/>
          <p:nvPr/>
        </p:nvSpPr>
        <p:spPr>
          <a:xfrm rot="5400000">
            <a:off x="3765371" y="3926382"/>
            <a:ext cx="103086" cy="103086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557" name="Google Shape;557;p53"/>
          <p:cNvGrpSpPr/>
          <p:nvPr/>
        </p:nvGrpSpPr>
        <p:grpSpPr>
          <a:xfrm>
            <a:off x="730865" y="3926397"/>
            <a:ext cx="1426185" cy="103103"/>
            <a:chOff x="1471013" y="3783883"/>
            <a:chExt cx="1426185" cy="103103"/>
          </a:xfrm>
        </p:grpSpPr>
        <p:sp>
          <p:nvSpPr>
            <p:cNvPr id="558" name="Google Shape;558;p53"/>
            <p:cNvSpPr/>
            <p:nvPr/>
          </p:nvSpPr>
          <p:spPr>
            <a:xfrm rot="5400000">
              <a:off x="2794099" y="3783888"/>
              <a:ext cx="103103" cy="103094"/>
            </a:xfrm>
            <a:custGeom>
              <a:avLst/>
              <a:gdLst/>
              <a:ahLst/>
              <a:cxnLst/>
              <a:rect l="l" t="t" r="r" b="b"/>
              <a:pathLst>
                <a:path w="12381" h="12380" extrusionOk="0">
                  <a:moveTo>
                    <a:pt x="6191" y="1"/>
                  </a:moveTo>
                  <a:cubicBezTo>
                    <a:pt x="2771" y="1"/>
                    <a:pt x="0" y="2772"/>
                    <a:pt x="0" y="6190"/>
                  </a:cubicBezTo>
                  <a:cubicBezTo>
                    <a:pt x="0" y="9608"/>
                    <a:pt x="2771" y="12379"/>
                    <a:pt x="6191" y="12379"/>
                  </a:cubicBezTo>
                  <a:cubicBezTo>
                    <a:pt x="9610" y="12379"/>
                    <a:pt x="12381" y="9608"/>
                    <a:pt x="12381" y="6190"/>
                  </a:cubicBezTo>
                  <a:cubicBezTo>
                    <a:pt x="12381" y="2772"/>
                    <a:pt x="9610" y="1"/>
                    <a:pt x="6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559" name="Google Shape;559;p53"/>
            <p:cNvSpPr/>
            <p:nvPr/>
          </p:nvSpPr>
          <p:spPr>
            <a:xfrm rot="5400000">
              <a:off x="2573580" y="3783883"/>
              <a:ext cx="103103" cy="103103"/>
            </a:xfrm>
            <a:custGeom>
              <a:avLst/>
              <a:gdLst/>
              <a:ahLst/>
              <a:cxnLst/>
              <a:rect l="l" t="t" r="r" b="b"/>
              <a:pathLst>
                <a:path w="12381" h="12381" extrusionOk="0">
                  <a:moveTo>
                    <a:pt x="6191" y="0"/>
                  </a:moveTo>
                  <a:cubicBezTo>
                    <a:pt x="2771" y="0"/>
                    <a:pt x="0" y="2771"/>
                    <a:pt x="0" y="6191"/>
                  </a:cubicBezTo>
                  <a:cubicBezTo>
                    <a:pt x="0" y="9610"/>
                    <a:pt x="2771" y="12381"/>
                    <a:pt x="6191" y="12381"/>
                  </a:cubicBezTo>
                  <a:cubicBezTo>
                    <a:pt x="9610" y="12381"/>
                    <a:pt x="12381" y="9610"/>
                    <a:pt x="12381" y="6191"/>
                  </a:cubicBezTo>
                  <a:cubicBezTo>
                    <a:pt x="12381" y="2771"/>
                    <a:pt x="9610" y="0"/>
                    <a:pt x="6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560" name="Google Shape;560;p53"/>
            <p:cNvSpPr/>
            <p:nvPr/>
          </p:nvSpPr>
          <p:spPr>
            <a:xfrm rot="5400000">
              <a:off x="2353077" y="3783871"/>
              <a:ext cx="103086" cy="103111"/>
            </a:xfrm>
            <a:custGeom>
              <a:avLst/>
              <a:gdLst/>
              <a:ahLst/>
              <a:cxnLst/>
              <a:rect l="l" t="t" r="r" b="b"/>
              <a:pathLst>
                <a:path w="12379" h="12382" extrusionOk="0">
                  <a:moveTo>
                    <a:pt x="6190" y="1"/>
                  </a:moveTo>
                  <a:cubicBezTo>
                    <a:pt x="2771" y="1"/>
                    <a:pt x="0" y="2774"/>
                    <a:pt x="0" y="6192"/>
                  </a:cubicBezTo>
                  <a:cubicBezTo>
                    <a:pt x="0" y="9610"/>
                    <a:pt x="2771" y="12381"/>
                    <a:pt x="6190" y="12381"/>
                  </a:cubicBezTo>
                  <a:cubicBezTo>
                    <a:pt x="9608" y="12381"/>
                    <a:pt x="12379" y="9610"/>
                    <a:pt x="12379" y="6192"/>
                  </a:cubicBezTo>
                  <a:cubicBezTo>
                    <a:pt x="12379" y="2774"/>
                    <a:pt x="9608" y="1"/>
                    <a:pt x="6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561" name="Google Shape;561;p53"/>
            <p:cNvSpPr/>
            <p:nvPr/>
          </p:nvSpPr>
          <p:spPr>
            <a:xfrm rot="5400000">
              <a:off x="2132558" y="3783883"/>
              <a:ext cx="103086" cy="103086"/>
            </a:xfrm>
            <a:custGeom>
              <a:avLst/>
              <a:gdLst/>
              <a:ahLst/>
              <a:cxnLst/>
              <a:rect l="l" t="t" r="r" b="b"/>
              <a:pathLst>
                <a:path w="12379" h="12379" extrusionOk="0">
                  <a:moveTo>
                    <a:pt x="6190" y="0"/>
                  </a:moveTo>
                  <a:cubicBezTo>
                    <a:pt x="2771" y="0"/>
                    <a:pt x="0" y="2771"/>
                    <a:pt x="0" y="6189"/>
                  </a:cubicBezTo>
                  <a:cubicBezTo>
                    <a:pt x="0" y="9608"/>
                    <a:pt x="2771" y="12379"/>
                    <a:pt x="6190" y="12379"/>
                  </a:cubicBezTo>
                  <a:cubicBezTo>
                    <a:pt x="9608" y="12379"/>
                    <a:pt x="12379" y="9608"/>
                    <a:pt x="12379" y="6189"/>
                  </a:cubicBezTo>
                  <a:cubicBezTo>
                    <a:pt x="12379" y="2771"/>
                    <a:pt x="9608" y="0"/>
                    <a:pt x="6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562" name="Google Shape;562;p53"/>
            <p:cNvSpPr/>
            <p:nvPr/>
          </p:nvSpPr>
          <p:spPr>
            <a:xfrm rot="5400000">
              <a:off x="1912047" y="3783879"/>
              <a:ext cx="103086" cy="103094"/>
            </a:xfrm>
            <a:custGeom>
              <a:avLst/>
              <a:gdLst/>
              <a:ahLst/>
              <a:cxnLst/>
              <a:rect l="l" t="t" r="r" b="b"/>
              <a:pathLst>
                <a:path w="12379" h="12380" extrusionOk="0">
                  <a:moveTo>
                    <a:pt x="6190" y="1"/>
                  </a:moveTo>
                  <a:cubicBezTo>
                    <a:pt x="2771" y="1"/>
                    <a:pt x="0" y="2772"/>
                    <a:pt x="0" y="6190"/>
                  </a:cubicBezTo>
                  <a:cubicBezTo>
                    <a:pt x="0" y="9608"/>
                    <a:pt x="2771" y="12379"/>
                    <a:pt x="6190" y="12379"/>
                  </a:cubicBezTo>
                  <a:cubicBezTo>
                    <a:pt x="9608" y="12379"/>
                    <a:pt x="12379" y="9608"/>
                    <a:pt x="12379" y="6190"/>
                  </a:cubicBezTo>
                  <a:cubicBezTo>
                    <a:pt x="12379" y="2772"/>
                    <a:pt x="9608" y="1"/>
                    <a:pt x="6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563" name="Google Shape;563;p53"/>
            <p:cNvSpPr/>
            <p:nvPr/>
          </p:nvSpPr>
          <p:spPr>
            <a:xfrm rot="5400000">
              <a:off x="1691528" y="3783875"/>
              <a:ext cx="103086" cy="103103"/>
            </a:xfrm>
            <a:custGeom>
              <a:avLst/>
              <a:gdLst/>
              <a:ahLst/>
              <a:cxnLst/>
              <a:rect l="l" t="t" r="r" b="b"/>
              <a:pathLst>
                <a:path w="12379" h="12381" extrusionOk="0">
                  <a:moveTo>
                    <a:pt x="6190" y="0"/>
                  </a:moveTo>
                  <a:cubicBezTo>
                    <a:pt x="2771" y="0"/>
                    <a:pt x="0" y="2771"/>
                    <a:pt x="0" y="6191"/>
                  </a:cubicBezTo>
                  <a:cubicBezTo>
                    <a:pt x="0" y="9609"/>
                    <a:pt x="2771" y="12380"/>
                    <a:pt x="6190" y="12380"/>
                  </a:cubicBezTo>
                  <a:cubicBezTo>
                    <a:pt x="9608" y="12380"/>
                    <a:pt x="12379" y="9609"/>
                    <a:pt x="12379" y="6191"/>
                  </a:cubicBezTo>
                  <a:cubicBezTo>
                    <a:pt x="12379" y="2771"/>
                    <a:pt x="9608" y="0"/>
                    <a:pt x="6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564" name="Google Shape;564;p53"/>
            <p:cNvSpPr/>
            <p:nvPr/>
          </p:nvSpPr>
          <p:spPr>
            <a:xfrm rot="5400000">
              <a:off x="1471013" y="3783883"/>
              <a:ext cx="103086" cy="103086"/>
            </a:xfrm>
            <a:custGeom>
              <a:avLst/>
              <a:gdLst/>
              <a:ahLst/>
              <a:cxnLst/>
              <a:rect l="l" t="t" r="r" b="b"/>
              <a:pathLst>
                <a:path w="12379" h="12379" extrusionOk="0">
                  <a:moveTo>
                    <a:pt x="6190" y="0"/>
                  </a:moveTo>
                  <a:cubicBezTo>
                    <a:pt x="2771" y="0"/>
                    <a:pt x="0" y="2771"/>
                    <a:pt x="0" y="6189"/>
                  </a:cubicBezTo>
                  <a:cubicBezTo>
                    <a:pt x="0" y="9608"/>
                    <a:pt x="2771" y="12379"/>
                    <a:pt x="6190" y="12379"/>
                  </a:cubicBezTo>
                  <a:cubicBezTo>
                    <a:pt x="9608" y="12379"/>
                    <a:pt x="12379" y="9608"/>
                    <a:pt x="12379" y="6189"/>
                  </a:cubicBezTo>
                  <a:cubicBezTo>
                    <a:pt x="12379" y="2771"/>
                    <a:pt x="9608" y="0"/>
                    <a:pt x="6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</p:grpSp>
      <p:sp>
        <p:nvSpPr>
          <p:cNvPr id="574" name="Google Shape;574;p53"/>
          <p:cNvSpPr txBox="1"/>
          <p:nvPr/>
        </p:nvSpPr>
        <p:spPr>
          <a:xfrm>
            <a:off x="3637023" y="4123403"/>
            <a:ext cx="2020800" cy="93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Respondent with chronic disease tends not to buy travel insurance</a:t>
            </a:r>
            <a:endParaRPr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75" name="Google Shape;575;p53"/>
          <p:cNvSpPr txBox="1"/>
          <p:nvPr/>
        </p:nvSpPr>
        <p:spPr>
          <a:xfrm>
            <a:off x="602516" y="4123404"/>
            <a:ext cx="20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Private sector worker tends to buy travel insurance</a:t>
            </a:r>
            <a:endParaRPr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76" name="Google Shape;576;p53"/>
          <p:cNvSpPr/>
          <p:nvPr/>
        </p:nvSpPr>
        <p:spPr>
          <a:xfrm rot="5400000">
            <a:off x="8160286" y="3933350"/>
            <a:ext cx="103103" cy="103094"/>
          </a:xfrm>
          <a:custGeom>
            <a:avLst/>
            <a:gdLst/>
            <a:ahLst/>
            <a:cxnLst/>
            <a:rect l="l" t="t" r="r" b="b"/>
            <a:pathLst>
              <a:path w="12381" h="12380" extrusionOk="0">
                <a:moveTo>
                  <a:pt x="6191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1" y="12379"/>
                </a:cubicBezTo>
                <a:cubicBezTo>
                  <a:pt x="9610" y="12379"/>
                  <a:pt x="12381" y="9608"/>
                  <a:pt x="12381" y="6190"/>
                </a:cubicBezTo>
                <a:cubicBezTo>
                  <a:pt x="12381" y="2772"/>
                  <a:pt x="9610" y="1"/>
                  <a:pt x="61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77" name="Google Shape;577;p53"/>
          <p:cNvSpPr/>
          <p:nvPr/>
        </p:nvSpPr>
        <p:spPr>
          <a:xfrm rot="5400000">
            <a:off x="7939767" y="3933346"/>
            <a:ext cx="103103" cy="103103"/>
          </a:xfrm>
          <a:custGeom>
            <a:avLst/>
            <a:gdLst/>
            <a:ahLst/>
            <a:cxnLst/>
            <a:rect l="l" t="t" r="r" b="b"/>
            <a:pathLst>
              <a:path w="12381" h="12381" extrusionOk="0">
                <a:moveTo>
                  <a:pt x="6191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10"/>
                  <a:pt x="2771" y="12381"/>
                  <a:pt x="6191" y="12381"/>
                </a:cubicBezTo>
                <a:cubicBezTo>
                  <a:pt x="9610" y="12381"/>
                  <a:pt x="12381" y="9610"/>
                  <a:pt x="12381" y="6191"/>
                </a:cubicBezTo>
                <a:cubicBezTo>
                  <a:pt x="12381" y="2771"/>
                  <a:pt x="9610" y="0"/>
                  <a:pt x="61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78" name="Google Shape;578;p53"/>
          <p:cNvSpPr/>
          <p:nvPr/>
        </p:nvSpPr>
        <p:spPr>
          <a:xfrm rot="5400000">
            <a:off x="7719265" y="3933333"/>
            <a:ext cx="103086" cy="103111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79" name="Google Shape;579;p53"/>
          <p:cNvSpPr/>
          <p:nvPr/>
        </p:nvSpPr>
        <p:spPr>
          <a:xfrm rot="5400000">
            <a:off x="7498745" y="3933346"/>
            <a:ext cx="103086" cy="103086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80" name="Google Shape;580;p53"/>
          <p:cNvSpPr/>
          <p:nvPr/>
        </p:nvSpPr>
        <p:spPr>
          <a:xfrm rot="5400000">
            <a:off x="7278234" y="3933342"/>
            <a:ext cx="103086" cy="103094"/>
          </a:xfrm>
          <a:custGeom>
            <a:avLst/>
            <a:gdLst/>
            <a:ahLst/>
            <a:cxnLst/>
            <a:rect l="l" t="t" r="r" b="b"/>
            <a:pathLst>
              <a:path w="12379" h="12380" extrusionOk="0">
                <a:moveTo>
                  <a:pt x="6190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90"/>
                </a:cubicBezTo>
                <a:cubicBezTo>
                  <a:pt x="12379" y="2772"/>
                  <a:pt x="9608" y="1"/>
                  <a:pt x="61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81" name="Google Shape;581;p53"/>
          <p:cNvSpPr/>
          <p:nvPr/>
        </p:nvSpPr>
        <p:spPr>
          <a:xfrm rot="5400000">
            <a:off x="7057715" y="3933338"/>
            <a:ext cx="103086" cy="103103"/>
          </a:xfrm>
          <a:custGeom>
            <a:avLst/>
            <a:gdLst/>
            <a:ahLst/>
            <a:cxnLst/>
            <a:rect l="l" t="t" r="r" b="b"/>
            <a:pathLst>
              <a:path w="12379" h="12381" extrusionOk="0">
                <a:moveTo>
                  <a:pt x="6190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09"/>
                  <a:pt x="2771" y="12380"/>
                  <a:pt x="6190" y="12380"/>
                </a:cubicBezTo>
                <a:cubicBezTo>
                  <a:pt x="9608" y="12380"/>
                  <a:pt x="12379" y="9609"/>
                  <a:pt x="12379" y="6191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82" name="Google Shape;582;p53"/>
          <p:cNvSpPr/>
          <p:nvPr/>
        </p:nvSpPr>
        <p:spPr>
          <a:xfrm rot="5400000">
            <a:off x="6837200" y="3933346"/>
            <a:ext cx="103086" cy="103086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83" name="Google Shape;583;p53"/>
          <p:cNvSpPr txBox="1"/>
          <p:nvPr/>
        </p:nvSpPr>
        <p:spPr>
          <a:xfrm>
            <a:off x="6708852" y="4123404"/>
            <a:ext cx="20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People with college degree tends to buy insurance</a:t>
            </a:r>
            <a:endParaRPr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587" name="Google Shape;587;p53"/>
          <p:cNvCxnSpPr>
            <a:cxnSpLocks/>
          </p:cNvCxnSpPr>
          <p:nvPr/>
        </p:nvCxnSpPr>
        <p:spPr>
          <a:xfrm flipH="1">
            <a:off x="730865" y="3649993"/>
            <a:ext cx="73120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A4C5F4D-0E7A-41BC-82AE-1F341C5F6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56" y="1349514"/>
            <a:ext cx="1905068" cy="1994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71772-944C-4871-AFB5-DA205AD47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929" y="1357917"/>
            <a:ext cx="1891344" cy="1985687"/>
          </a:xfrm>
          <a:prstGeom prst="rect">
            <a:avLst/>
          </a:prstGeom>
        </p:spPr>
      </p:pic>
      <p:sp>
        <p:nvSpPr>
          <p:cNvPr id="73" name="Google Shape;547;p53">
            <a:extLst>
              <a:ext uri="{FF2B5EF4-FFF2-40B4-BE49-F238E27FC236}">
                <a16:creationId xmlns:a16="http://schemas.microsoft.com/office/drawing/2014/main" id="{ED4EC92F-AE68-4566-9B59-93B50E762D01}"/>
              </a:ext>
            </a:extLst>
          </p:cNvPr>
          <p:cNvSpPr txBox="1"/>
          <p:nvPr/>
        </p:nvSpPr>
        <p:spPr>
          <a:xfrm>
            <a:off x="3244381" y="1042500"/>
            <a:ext cx="3043723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  <a:latin typeface="Lexend Zetta Black"/>
                <a:ea typeface="Lexend Zetta Black"/>
                <a:cs typeface="Lexend Zetta Black"/>
                <a:sym typeface="Lexend Zetta Black"/>
              </a:rPr>
              <a:t>CHRONIC DISEASE</a:t>
            </a:r>
            <a:endParaRPr dirty="0">
              <a:solidFill>
                <a:srgbClr val="000000"/>
              </a:solidFill>
              <a:highlight>
                <a:schemeClr val="lt1"/>
              </a:highlight>
              <a:latin typeface="Lexend Zetta Black"/>
              <a:ea typeface="Lexend Zetta Black"/>
              <a:cs typeface="Lexend Zetta Black"/>
              <a:sym typeface="Lexend Zetta Blac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09EB58-E8BC-4F92-BB24-85CB40A0E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035" y="1335182"/>
            <a:ext cx="1962776" cy="20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6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"/>
          <p:cNvSpPr txBox="1">
            <a:spLocks noGrp="1"/>
          </p:cNvSpPr>
          <p:nvPr>
            <p:ph type="title"/>
          </p:nvPr>
        </p:nvSpPr>
        <p:spPr>
          <a:xfrm>
            <a:off x="719400" y="445025"/>
            <a:ext cx="770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GROUP ANALYSIS</a:t>
            </a:r>
            <a:endParaRPr dirty="0"/>
          </a:p>
        </p:txBody>
      </p:sp>
      <p:sp>
        <p:nvSpPr>
          <p:cNvPr id="543" name="Google Shape;543;p53"/>
          <p:cNvSpPr txBox="1"/>
          <p:nvPr/>
        </p:nvSpPr>
        <p:spPr>
          <a:xfrm>
            <a:off x="0" y="1037204"/>
            <a:ext cx="3162188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  <a:latin typeface="Lexend Zetta Black"/>
                <a:ea typeface="Lexend Zetta Black"/>
                <a:cs typeface="Lexend Zetta Black"/>
                <a:sym typeface="Lexend Zetta Black"/>
              </a:rPr>
              <a:t>EMPLOYMENT TYPE</a:t>
            </a:r>
            <a:endParaRPr dirty="0">
              <a:solidFill>
                <a:srgbClr val="000000"/>
              </a:solidFill>
              <a:highlight>
                <a:schemeClr val="lt1"/>
              </a:highlight>
              <a:latin typeface="Lexend Zetta Black"/>
              <a:ea typeface="Lexend Zetta Black"/>
              <a:cs typeface="Lexend Zetta Black"/>
              <a:sym typeface="Lexend Zetta Black"/>
            </a:endParaRPr>
          </a:p>
        </p:txBody>
      </p:sp>
      <p:sp>
        <p:nvSpPr>
          <p:cNvPr id="547" name="Google Shape;547;p53"/>
          <p:cNvSpPr txBox="1"/>
          <p:nvPr/>
        </p:nvSpPr>
        <p:spPr>
          <a:xfrm>
            <a:off x="6354325" y="1035821"/>
            <a:ext cx="2749097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  <a:latin typeface="Lexend Zetta Black"/>
                <a:ea typeface="Lexend Zetta Black"/>
                <a:cs typeface="Lexend Zetta Black"/>
                <a:sym typeface="Lexend Zetta Black"/>
              </a:rPr>
              <a:t>COLLEGE DEGREE</a:t>
            </a:r>
            <a:endParaRPr dirty="0">
              <a:solidFill>
                <a:srgbClr val="000000"/>
              </a:solidFill>
              <a:highlight>
                <a:schemeClr val="lt1"/>
              </a:highlight>
              <a:latin typeface="Lexend Zetta Black"/>
              <a:ea typeface="Lexend Zetta Black"/>
              <a:cs typeface="Lexend Zetta Black"/>
              <a:sym typeface="Lexend Zetta Black"/>
            </a:endParaRPr>
          </a:p>
        </p:txBody>
      </p:sp>
      <p:sp>
        <p:nvSpPr>
          <p:cNvPr id="550" name="Google Shape;550;p53"/>
          <p:cNvSpPr/>
          <p:nvPr/>
        </p:nvSpPr>
        <p:spPr>
          <a:xfrm rot="5400000">
            <a:off x="5088457" y="3926386"/>
            <a:ext cx="103103" cy="103094"/>
          </a:xfrm>
          <a:custGeom>
            <a:avLst/>
            <a:gdLst/>
            <a:ahLst/>
            <a:cxnLst/>
            <a:rect l="l" t="t" r="r" b="b"/>
            <a:pathLst>
              <a:path w="12381" h="12380" extrusionOk="0">
                <a:moveTo>
                  <a:pt x="6191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1" y="12379"/>
                </a:cubicBezTo>
                <a:cubicBezTo>
                  <a:pt x="9610" y="12379"/>
                  <a:pt x="12381" y="9608"/>
                  <a:pt x="12381" y="6190"/>
                </a:cubicBezTo>
                <a:cubicBezTo>
                  <a:pt x="12381" y="2772"/>
                  <a:pt x="9610" y="1"/>
                  <a:pt x="61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1" name="Google Shape;551;p53"/>
          <p:cNvSpPr/>
          <p:nvPr/>
        </p:nvSpPr>
        <p:spPr>
          <a:xfrm rot="5400000">
            <a:off x="4867938" y="3926382"/>
            <a:ext cx="103103" cy="103103"/>
          </a:xfrm>
          <a:custGeom>
            <a:avLst/>
            <a:gdLst/>
            <a:ahLst/>
            <a:cxnLst/>
            <a:rect l="l" t="t" r="r" b="b"/>
            <a:pathLst>
              <a:path w="12381" h="12381" extrusionOk="0">
                <a:moveTo>
                  <a:pt x="6191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10"/>
                  <a:pt x="2771" y="12381"/>
                  <a:pt x="6191" y="12381"/>
                </a:cubicBezTo>
                <a:cubicBezTo>
                  <a:pt x="9610" y="12381"/>
                  <a:pt x="12381" y="9610"/>
                  <a:pt x="12381" y="6191"/>
                </a:cubicBezTo>
                <a:cubicBezTo>
                  <a:pt x="12381" y="2771"/>
                  <a:pt x="9610" y="0"/>
                  <a:pt x="61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2" name="Google Shape;552;p53"/>
          <p:cNvSpPr/>
          <p:nvPr/>
        </p:nvSpPr>
        <p:spPr>
          <a:xfrm rot="5400000">
            <a:off x="4647436" y="3926369"/>
            <a:ext cx="103086" cy="103111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3" name="Google Shape;553;p53"/>
          <p:cNvSpPr/>
          <p:nvPr/>
        </p:nvSpPr>
        <p:spPr>
          <a:xfrm rot="5400000">
            <a:off x="4426916" y="3926382"/>
            <a:ext cx="103086" cy="103086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4" name="Google Shape;554;p53"/>
          <p:cNvSpPr/>
          <p:nvPr/>
        </p:nvSpPr>
        <p:spPr>
          <a:xfrm rot="5400000">
            <a:off x="4206405" y="3926378"/>
            <a:ext cx="103086" cy="103094"/>
          </a:xfrm>
          <a:custGeom>
            <a:avLst/>
            <a:gdLst/>
            <a:ahLst/>
            <a:cxnLst/>
            <a:rect l="l" t="t" r="r" b="b"/>
            <a:pathLst>
              <a:path w="12379" h="12380" extrusionOk="0">
                <a:moveTo>
                  <a:pt x="6190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90"/>
                </a:cubicBezTo>
                <a:cubicBezTo>
                  <a:pt x="12379" y="2772"/>
                  <a:pt x="9608" y="1"/>
                  <a:pt x="61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5" name="Google Shape;555;p53"/>
          <p:cNvSpPr/>
          <p:nvPr/>
        </p:nvSpPr>
        <p:spPr>
          <a:xfrm rot="5400000">
            <a:off x="3985886" y="3926374"/>
            <a:ext cx="103086" cy="103103"/>
          </a:xfrm>
          <a:custGeom>
            <a:avLst/>
            <a:gdLst/>
            <a:ahLst/>
            <a:cxnLst/>
            <a:rect l="l" t="t" r="r" b="b"/>
            <a:pathLst>
              <a:path w="12379" h="12381" extrusionOk="0">
                <a:moveTo>
                  <a:pt x="6190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09"/>
                  <a:pt x="2771" y="12380"/>
                  <a:pt x="6190" y="12380"/>
                </a:cubicBezTo>
                <a:cubicBezTo>
                  <a:pt x="9608" y="12380"/>
                  <a:pt x="12379" y="9609"/>
                  <a:pt x="12379" y="6191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6" name="Google Shape;556;p53"/>
          <p:cNvSpPr/>
          <p:nvPr/>
        </p:nvSpPr>
        <p:spPr>
          <a:xfrm rot="5400000">
            <a:off x="3765371" y="3926382"/>
            <a:ext cx="103086" cy="103086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557" name="Google Shape;557;p53"/>
          <p:cNvGrpSpPr/>
          <p:nvPr/>
        </p:nvGrpSpPr>
        <p:grpSpPr>
          <a:xfrm>
            <a:off x="730865" y="3926397"/>
            <a:ext cx="1426185" cy="103103"/>
            <a:chOff x="1471013" y="3783883"/>
            <a:chExt cx="1426185" cy="103103"/>
          </a:xfrm>
        </p:grpSpPr>
        <p:sp>
          <p:nvSpPr>
            <p:cNvPr id="558" name="Google Shape;558;p53"/>
            <p:cNvSpPr/>
            <p:nvPr/>
          </p:nvSpPr>
          <p:spPr>
            <a:xfrm rot="5400000">
              <a:off x="2794099" y="3783888"/>
              <a:ext cx="103103" cy="103094"/>
            </a:xfrm>
            <a:custGeom>
              <a:avLst/>
              <a:gdLst/>
              <a:ahLst/>
              <a:cxnLst/>
              <a:rect l="l" t="t" r="r" b="b"/>
              <a:pathLst>
                <a:path w="12381" h="12380" extrusionOk="0">
                  <a:moveTo>
                    <a:pt x="6191" y="1"/>
                  </a:moveTo>
                  <a:cubicBezTo>
                    <a:pt x="2771" y="1"/>
                    <a:pt x="0" y="2772"/>
                    <a:pt x="0" y="6190"/>
                  </a:cubicBezTo>
                  <a:cubicBezTo>
                    <a:pt x="0" y="9608"/>
                    <a:pt x="2771" y="12379"/>
                    <a:pt x="6191" y="12379"/>
                  </a:cubicBezTo>
                  <a:cubicBezTo>
                    <a:pt x="9610" y="12379"/>
                    <a:pt x="12381" y="9608"/>
                    <a:pt x="12381" y="6190"/>
                  </a:cubicBezTo>
                  <a:cubicBezTo>
                    <a:pt x="12381" y="2772"/>
                    <a:pt x="9610" y="1"/>
                    <a:pt x="6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559" name="Google Shape;559;p53"/>
            <p:cNvSpPr/>
            <p:nvPr/>
          </p:nvSpPr>
          <p:spPr>
            <a:xfrm rot="5400000">
              <a:off x="2573580" y="3783883"/>
              <a:ext cx="103103" cy="103103"/>
            </a:xfrm>
            <a:custGeom>
              <a:avLst/>
              <a:gdLst/>
              <a:ahLst/>
              <a:cxnLst/>
              <a:rect l="l" t="t" r="r" b="b"/>
              <a:pathLst>
                <a:path w="12381" h="12381" extrusionOk="0">
                  <a:moveTo>
                    <a:pt x="6191" y="0"/>
                  </a:moveTo>
                  <a:cubicBezTo>
                    <a:pt x="2771" y="0"/>
                    <a:pt x="0" y="2771"/>
                    <a:pt x="0" y="6191"/>
                  </a:cubicBezTo>
                  <a:cubicBezTo>
                    <a:pt x="0" y="9610"/>
                    <a:pt x="2771" y="12381"/>
                    <a:pt x="6191" y="12381"/>
                  </a:cubicBezTo>
                  <a:cubicBezTo>
                    <a:pt x="9610" y="12381"/>
                    <a:pt x="12381" y="9610"/>
                    <a:pt x="12381" y="6191"/>
                  </a:cubicBezTo>
                  <a:cubicBezTo>
                    <a:pt x="12381" y="2771"/>
                    <a:pt x="9610" y="0"/>
                    <a:pt x="6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560" name="Google Shape;560;p53"/>
            <p:cNvSpPr/>
            <p:nvPr/>
          </p:nvSpPr>
          <p:spPr>
            <a:xfrm rot="5400000">
              <a:off x="2353077" y="3783871"/>
              <a:ext cx="103086" cy="103111"/>
            </a:xfrm>
            <a:custGeom>
              <a:avLst/>
              <a:gdLst/>
              <a:ahLst/>
              <a:cxnLst/>
              <a:rect l="l" t="t" r="r" b="b"/>
              <a:pathLst>
                <a:path w="12379" h="12382" extrusionOk="0">
                  <a:moveTo>
                    <a:pt x="6190" y="1"/>
                  </a:moveTo>
                  <a:cubicBezTo>
                    <a:pt x="2771" y="1"/>
                    <a:pt x="0" y="2774"/>
                    <a:pt x="0" y="6192"/>
                  </a:cubicBezTo>
                  <a:cubicBezTo>
                    <a:pt x="0" y="9610"/>
                    <a:pt x="2771" y="12381"/>
                    <a:pt x="6190" y="12381"/>
                  </a:cubicBezTo>
                  <a:cubicBezTo>
                    <a:pt x="9608" y="12381"/>
                    <a:pt x="12379" y="9610"/>
                    <a:pt x="12379" y="6192"/>
                  </a:cubicBezTo>
                  <a:cubicBezTo>
                    <a:pt x="12379" y="2774"/>
                    <a:pt x="9608" y="1"/>
                    <a:pt x="6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561" name="Google Shape;561;p53"/>
            <p:cNvSpPr/>
            <p:nvPr/>
          </p:nvSpPr>
          <p:spPr>
            <a:xfrm rot="5400000">
              <a:off x="2132558" y="3783883"/>
              <a:ext cx="103086" cy="103086"/>
            </a:xfrm>
            <a:custGeom>
              <a:avLst/>
              <a:gdLst/>
              <a:ahLst/>
              <a:cxnLst/>
              <a:rect l="l" t="t" r="r" b="b"/>
              <a:pathLst>
                <a:path w="12379" h="12379" extrusionOk="0">
                  <a:moveTo>
                    <a:pt x="6190" y="0"/>
                  </a:moveTo>
                  <a:cubicBezTo>
                    <a:pt x="2771" y="0"/>
                    <a:pt x="0" y="2771"/>
                    <a:pt x="0" y="6189"/>
                  </a:cubicBezTo>
                  <a:cubicBezTo>
                    <a:pt x="0" y="9608"/>
                    <a:pt x="2771" y="12379"/>
                    <a:pt x="6190" y="12379"/>
                  </a:cubicBezTo>
                  <a:cubicBezTo>
                    <a:pt x="9608" y="12379"/>
                    <a:pt x="12379" y="9608"/>
                    <a:pt x="12379" y="6189"/>
                  </a:cubicBezTo>
                  <a:cubicBezTo>
                    <a:pt x="12379" y="2771"/>
                    <a:pt x="9608" y="0"/>
                    <a:pt x="6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562" name="Google Shape;562;p53"/>
            <p:cNvSpPr/>
            <p:nvPr/>
          </p:nvSpPr>
          <p:spPr>
            <a:xfrm rot="5400000">
              <a:off x="1912047" y="3783879"/>
              <a:ext cx="103086" cy="103094"/>
            </a:xfrm>
            <a:custGeom>
              <a:avLst/>
              <a:gdLst/>
              <a:ahLst/>
              <a:cxnLst/>
              <a:rect l="l" t="t" r="r" b="b"/>
              <a:pathLst>
                <a:path w="12379" h="12380" extrusionOk="0">
                  <a:moveTo>
                    <a:pt x="6190" y="1"/>
                  </a:moveTo>
                  <a:cubicBezTo>
                    <a:pt x="2771" y="1"/>
                    <a:pt x="0" y="2772"/>
                    <a:pt x="0" y="6190"/>
                  </a:cubicBezTo>
                  <a:cubicBezTo>
                    <a:pt x="0" y="9608"/>
                    <a:pt x="2771" y="12379"/>
                    <a:pt x="6190" y="12379"/>
                  </a:cubicBezTo>
                  <a:cubicBezTo>
                    <a:pt x="9608" y="12379"/>
                    <a:pt x="12379" y="9608"/>
                    <a:pt x="12379" y="6190"/>
                  </a:cubicBezTo>
                  <a:cubicBezTo>
                    <a:pt x="12379" y="2772"/>
                    <a:pt x="9608" y="1"/>
                    <a:pt x="6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563" name="Google Shape;563;p53"/>
            <p:cNvSpPr/>
            <p:nvPr/>
          </p:nvSpPr>
          <p:spPr>
            <a:xfrm rot="5400000">
              <a:off x="1691528" y="3783875"/>
              <a:ext cx="103086" cy="103103"/>
            </a:xfrm>
            <a:custGeom>
              <a:avLst/>
              <a:gdLst/>
              <a:ahLst/>
              <a:cxnLst/>
              <a:rect l="l" t="t" r="r" b="b"/>
              <a:pathLst>
                <a:path w="12379" h="12381" extrusionOk="0">
                  <a:moveTo>
                    <a:pt x="6190" y="0"/>
                  </a:moveTo>
                  <a:cubicBezTo>
                    <a:pt x="2771" y="0"/>
                    <a:pt x="0" y="2771"/>
                    <a:pt x="0" y="6191"/>
                  </a:cubicBezTo>
                  <a:cubicBezTo>
                    <a:pt x="0" y="9609"/>
                    <a:pt x="2771" y="12380"/>
                    <a:pt x="6190" y="12380"/>
                  </a:cubicBezTo>
                  <a:cubicBezTo>
                    <a:pt x="9608" y="12380"/>
                    <a:pt x="12379" y="9609"/>
                    <a:pt x="12379" y="6191"/>
                  </a:cubicBezTo>
                  <a:cubicBezTo>
                    <a:pt x="12379" y="2771"/>
                    <a:pt x="9608" y="0"/>
                    <a:pt x="6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564" name="Google Shape;564;p53"/>
            <p:cNvSpPr/>
            <p:nvPr/>
          </p:nvSpPr>
          <p:spPr>
            <a:xfrm rot="5400000">
              <a:off x="1471013" y="3783883"/>
              <a:ext cx="103086" cy="103086"/>
            </a:xfrm>
            <a:custGeom>
              <a:avLst/>
              <a:gdLst/>
              <a:ahLst/>
              <a:cxnLst/>
              <a:rect l="l" t="t" r="r" b="b"/>
              <a:pathLst>
                <a:path w="12379" h="12379" extrusionOk="0">
                  <a:moveTo>
                    <a:pt x="6190" y="0"/>
                  </a:moveTo>
                  <a:cubicBezTo>
                    <a:pt x="2771" y="0"/>
                    <a:pt x="0" y="2771"/>
                    <a:pt x="0" y="6189"/>
                  </a:cubicBezTo>
                  <a:cubicBezTo>
                    <a:pt x="0" y="9608"/>
                    <a:pt x="2771" y="12379"/>
                    <a:pt x="6190" y="12379"/>
                  </a:cubicBezTo>
                  <a:cubicBezTo>
                    <a:pt x="9608" y="12379"/>
                    <a:pt x="12379" y="9608"/>
                    <a:pt x="12379" y="6189"/>
                  </a:cubicBezTo>
                  <a:cubicBezTo>
                    <a:pt x="12379" y="2771"/>
                    <a:pt x="9608" y="0"/>
                    <a:pt x="6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</p:grpSp>
      <p:sp>
        <p:nvSpPr>
          <p:cNvPr id="574" name="Google Shape;574;p53"/>
          <p:cNvSpPr txBox="1"/>
          <p:nvPr/>
        </p:nvSpPr>
        <p:spPr>
          <a:xfrm>
            <a:off x="3637023" y="4123403"/>
            <a:ext cx="2020800" cy="93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People with chronic diseases tend to have lower annual income</a:t>
            </a:r>
            <a:endParaRPr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75" name="Google Shape;575;p53"/>
          <p:cNvSpPr txBox="1"/>
          <p:nvPr/>
        </p:nvSpPr>
        <p:spPr>
          <a:xfrm>
            <a:off x="602516" y="4123404"/>
            <a:ext cx="20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Workers with higher annual income tends to buy travel insurance</a:t>
            </a:r>
            <a:endParaRPr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76" name="Google Shape;576;p53"/>
          <p:cNvSpPr/>
          <p:nvPr/>
        </p:nvSpPr>
        <p:spPr>
          <a:xfrm rot="5400000">
            <a:off x="8160286" y="3933350"/>
            <a:ext cx="103103" cy="103094"/>
          </a:xfrm>
          <a:custGeom>
            <a:avLst/>
            <a:gdLst/>
            <a:ahLst/>
            <a:cxnLst/>
            <a:rect l="l" t="t" r="r" b="b"/>
            <a:pathLst>
              <a:path w="12381" h="12380" extrusionOk="0">
                <a:moveTo>
                  <a:pt x="6191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1" y="12379"/>
                </a:cubicBezTo>
                <a:cubicBezTo>
                  <a:pt x="9610" y="12379"/>
                  <a:pt x="12381" y="9608"/>
                  <a:pt x="12381" y="6190"/>
                </a:cubicBezTo>
                <a:cubicBezTo>
                  <a:pt x="12381" y="2772"/>
                  <a:pt x="9610" y="1"/>
                  <a:pt x="61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77" name="Google Shape;577;p53"/>
          <p:cNvSpPr/>
          <p:nvPr/>
        </p:nvSpPr>
        <p:spPr>
          <a:xfrm rot="5400000">
            <a:off x="7939767" y="3933346"/>
            <a:ext cx="103103" cy="103103"/>
          </a:xfrm>
          <a:custGeom>
            <a:avLst/>
            <a:gdLst/>
            <a:ahLst/>
            <a:cxnLst/>
            <a:rect l="l" t="t" r="r" b="b"/>
            <a:pathLst>
              <a:path w="12381" h="12381" extrusionOk="0">
                <a:moveTo>
                  <a:pt x="6191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10"/>
                  <a:pt x="2771" y="12381"/>
                  <a:pt x="6191" y="12381"/>
                </a:cubicBezTo>
                <a:cubicBezTo>
                  <a:pt x="9610" y="12381"/>
                  <a:pt x="12381" y="9610"/>
                  <a:pt x="12381" y="6191"/>
                </a:cubicBezTo>
                <a:cubicBezTo>
                  <a:pt x="12381" y="2771"/>
                  <a:pt x="9610" y="0"/>
                  <a:pt x="61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78" name="Google Shape;578;p53"/>
          <p:cNvSpPr/>
          <p:nvPr/>
        </p:nvSpPr>
        <p:spPr>
          <a:xfrm rot="5400000">
            <a:off x="7719265" y="3933333"/>
            <a:ext cx="103086" cy="103111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79" name="Google Shape;579;p53"/>
          <p:cNvSpPr/>
          <p:nvPr/>
        </p:nvSpPr>
        <p:spPr>
          <a:xfrm rot="5400000">
            <a:off x="7498745" y="3933346"/>
            <a:ext cx="103086" cy="103086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80" name="Google Shape;580;p53"/>
          <p:cNvSpPr/>
          <p:nvPr/>
        </p:nvSpPr>
        <p:spPr>
          <a:xfrm rot="5400000">
            <a:off x="7278234" y="3933342"/>
            <a:ext cx="103086" cy="103094"/>
          </a:xfrm>
          <a:custGeom>
            <a:avLst/>
            <a:gdLst/>
            <a:ahLst/>
            <a:cxnLst/>
            <a:rect l="l" t="t" r="r" b="b"/>
            <a:pathLst>
              <a:path w="12379" h="12380" extrusionOk="0">
                <a:moveTo>
                  <a:pt x="6190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90"/>
                </a:cubicBezTo>
                <a:cubicBezTo>
                  <a:pt x="12379" y="2772"/>
                  <a:pt x="9608" y="1"/>
                  <a:pt x="61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81" name="Google Shape;581;p53"/>
          <p:cNvSpPr/>
          <p:nvPr/>
        </p:nvSpPr>
        <p:spPr>
          <a:xfrm rot="5400000">
            <a:off x="7057715" y="3933338"/>
            <a:ext cx="103086" cy="103103"/>
          </a:xfrm>
          <a:custGeom>
            <a:avLst/>
            <a:gdLst/>
            <a:ahLst/>
            <a:cxnLst/>
            <a:rect l="l" t="t" r="r" b="b"/>
            <a:pathLst>
              <a:path w="12379" h="12381" extrusionOk="0">
                <a:moveTo>
                  <a:pt x="6190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09"/>
                  <a:pt x="2771" y="12380"/>
                  <a:pt x="6190" y="12380"/>
                </a:cubicBezTo>
                <a:cubicBezTo>
                  <a:pt x="9608" y="12380"/>
                  <a:pt x="12379" y="9609"/>
                  <a:pt x="12379" y="6191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82" name="Google Shape;582;p53"/>
          <p:cNvSpPr/>
          <p:nvPr/>
        </p:nvSpPr>
        <p:spPr>
          <a:xfrm rot="5400000">
            <a:off x="6837200" y="3933346"/>
            <a:ext cx="103086" cy="103086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83" name="Google Shape;583;p53"/>
          <p:cNvSpPr txBox="1"/>
          <p:nvPr/>
        </p:nvSpPr>
        <p:spPr>
          <a:xfrm>
            <a:off x="6708852" y="4123404"/>
            <a:ext cx="20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People with college degree tends to have higher annual income</a:t>
            </a:r>
            <a:endParaRPr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587" name="Google Shape;587;p53"/>
          <p:cNvCxnSpPr>
            <a:cxnSpLocks/>
          </p:cNvCxnSpPr>
          <p:nvPr/>
        </p:nvCxnSpPr>
        <p:spPr>
          <a:xfrm flipH="1">
            <a:off x="730865" y="3649993"/>
            <a:ext cx="73120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547;p53">
            <a:extLst>
              <a:ext uri="{FF2B5EF4-FFF2-40B4-BE49-F238E27FC236}">
                <a16:creationId xmlns:a16="http://schemas.microsoft.com/office/drawing/2014/main" id="{ED4EC92F-AE68-4566-9B59-93B50E762D01}"/>
              </a:ext>
            </a:extLst>
          </p:cNvPr>
          <p:cNvSpPr txBox="1"/>
          <p:nvPr/>
        </p:nvSpPr>
        <p:spPr>
          <a:xfrm>
            <a:off x="3244381" y="1042500"/>
            <a:ext cx="3043723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  <a:latin typeface="Lexend Zetta Black"/>
                <a:ea typeface="Lexend Zetta Black"/>
                <a:cs typeface="Lexend Zetta Black"/>
                <a:sym typeface="Lexend Zetta Black"/>
              </a:rPr>
              <a:t>CHRONIC DISEASE</a:t>
            </a:r>
            <a:endParaRPr dirty="0">
              <a:solidFill>
                <a:srgbClr val="000000"/>
              </a:solidFill>
              <a:highlight>
                <a:schemeClr val="lt1"/>
              </a:highlight>
              <a:latin typeface="Lexend Zetta Black"/>
              <a:ea typeface="Lexend Zetta Black"/>
              <a:cs typeface="Lexend Zetta Black"/>
              <a:sym typeface="Lexend Zetta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136AD-B8FF-44BF-96D7-F007B1585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131" y="1384075"/>
            <a:ext cx="2629695" cy="206949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CCDA4D8-D6FD-4E81-A0B1-5B022AAEF5E9}"/>
              </a:ext>
            </a:extLst>
          </p:cNvPr>
          <p:cNvSpPr txBox="1"/>
          <p:nvPr/>
        </p:nvSpPr>
        <p:spPr>
          <a:xfrm>
            <a:off x="4206401" y="1705751"/>
            <a:ext cx="566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879k</a:t>
            </a:r>
            <a:endParaRPr lang="en-GB" sz="1000" dirty="0"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6F50B-2F21-4429-B6A6-32E5CABBF2E8}"/>
              </a:ext>
            </a:extLst>
          </p:cNvPr>
          <p:cNvSpPr txBox="1"/>
          <p:nvPr/>
        </p:nvSpPr>
        <p:spPr>
          <a:xfrm>
            <a:off x="4184054" y="2518169"/>
            <a:ext cx="566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2CAE1"/>
                </a:solidFill>
              </a:rPr>
              <a:t>791k</a:t>
            </a:r>
            <a:endParaRPr lang="en-GB" sz="1000" dirty="0">
              <a:solidFill>
                <a:srgbClr val="B2CAE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F3A22B-8830-4599-B2FF-27A607CC1E7F}"/>
              </a:ext>
            </a:extLst>
          </p:cNvPr>
          <p:cNvSpPr txBox="1"/>
          <p:nvPr/>
        </p:nvSpPr>
        <p:spPr>
          <a:xfrm>
            <a:off x="4971041" y="2417003"/>
            <a:ext cx="566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811k</a:t>
            </a:r>
            <a:endParaRPr lang="en-GB" sz="1000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A72C21-683A-45EC-B868-A8B0CFECF54A}"/>
              </a:ext>
            </a:extLst>
          </p:cNvPr>
          <p:cNvSpPr txBox="1"/>
          <p:nvPr/>
        </p:nvSpPr>
        <p:spPr>
          <a:xfrm>
            <a:off x="4961051" y="2645127"/>
            <a:ext cx="566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2CAE1"/>
                </a:solidFill>
              </a:rPr>
              <a:t>790k</a:t>
            </a:r>
            <a:endParaRPr lang="en-GB" sz="1000" dirty="0">
              <a:solidFill>
                <a:srgbClr val="B2CAE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CE1FC-BF7B-4EEC-BE9B-F37DDCFC2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28" y="1422689"/>
            <a:ext cx="2586203" cy="204370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E2509B5-1C29-428B-8333-7BF3AD3A8CED}"/>
              </a:ext>
            </a:extLst>
          </p:cNvPr>
          <p:cNvSpPr txBox="1"/>
          <p:nvPr/>
        </p:nvSpPr>
        <p:spPr>
          <a:xfrm>
            <a:off x="1122434" y="2849191"/>
            <a:ext cx="566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2CAE1"/>
                </a:solidFill>
              </a:rPr>
              <a:t>641k</a:t>
            </a:r>
            <a:endParaRPr lang="en-GB" sz="1000" dirty="0">
              <a:solidFill>
                <a:srgbClr val="B2CAE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04C4E2-2AFA-4A3F-8964-1CC3DE4D0B8A}"/>
              </a:ext>
            </a:extLst>
          </p:cNvPr>
          <p:cNvSpPr txBox="1"/>
          <p:nvPr/>
        </p:nvSpPr>
        <p:spPr>
          <a:xfrm>
            <a:off x="1082281" y="1938269"/>
            <a:ext cx="566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826k</a:t>
            </a:r>
            <a:endParaRPr lang="en-GB" sz="1000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C48FE4-EF46-431E-86A9-70B779CA70BB}"/>
              </a:ext>
            </a:extLst>
          </p:cNvPr>
          <p:cNvSpPr txBox="1"/>
          <p:nvPr/>
        </p:nvSpPr>
        <p:spPr>
          <a:xfrm>
            <a:off x="1860099" y="1537599"/>
            <a:ext cx="566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2CAE1"/>
                </a:solidFill>
              </a:rPr>
              <a:t>879k</a:t>
            </a:r>
            <a:endParaRPr lang="en-GB" sz="1000" dirty="0">
              <a:solidFill>
                <a:srgbClr val="B2CAE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9026D-A530-48FC-9068-FB7C3BB04B85}"/>
              </a:ext>
            </a:extLst>
          </p:cNvPr>
          <p:cNvSpPr txBox="1"/>
          <p:nvPr/>
        </p:nvSpPr>
        <p:spPr>
          <a:xfrm>
            <a:off x="1860099" y="1694536"/>
            <a:ext cx="566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871k</a:t>
            </a:r>
            <a:endParaRPr lang="en-GB" sz="1000" dirty="0">
              <a:solidFill>
                <a:srgbClr val="7030A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2132C0-37D0-4657-B316-3C8178C07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656" y="1384075"/>
            <a:ext cx="2571191" cy="206949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C790E1A-E92F-4E85-9BD5-85211BFE9B4E}"/>
              </a:ext>
            </a:extLst>
          </p:cNvPr>
          <p:cNvSpPr txBox="1"/>
          <p:nvPr/>
        </p:nvSpPr>
        <p:spPr>
          <a:xfrm>
            <a:off x="7193572" y="2772085"/>
            <a:ext cx="566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2CAE1"/>
                </a:solidFill>
              </a:rPr>
              <a:t>655k</a:t>
            </a:r>
            <a:endParaRPr lang="en-GB" sz="1000" dirty="0">
              <a:solidFill>
                <a:srgbClr val="B2CAE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61D3C4-9C6A-43BF-98D2-8633B260F61B}"/>
              </a:ext>
            </a:extLst>
          </p:cNvPr>
          <p:cNvSpPr txBox="1"/>
          <p:nvPr/>
        </p:nvSpPr>
        <p:spPr>
          <a:xfrm>
            <a:off x="7991318" y="1839220"/>
            <a:ext cx="566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2CAE1"/>
                </a:solidFill>
              </a:rPr>
              <a:t>815k</a:t>
            </a:r>
            <a:endParaRPr lang="en-GB" sz="1000" dirty="0">
              <a:solidFill>
                <a:srgbClr val="B2CAE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FC0F38-AC2A-4041-B65D-DDD40530BA0A}"/>
              </a:ext>
            </a:extLst>
          </p:cNvPr>
          <p:cNvSpPr txBox="1"/>
          <p:nvPr/>
        </p:nvSpPr>
        <p:spPr>
          <a:xfrm>
            <a:off x="7145130" y="2022455"/>
            <a:ext cx="566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801k</a:t>
            </a:r>
            <a:endParaRPr lang="en-GB" sz="1000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492DA5-236A-4E2B-B3E9-40A8A61C012F}"/>
              </a:ext>
            </a:extLst>
          </p:cNvPr>
          <p:cNvSpPr txBox="1"/>
          <p:nvPr/>
        </p:nvSpPr>
        <p:spPr>
          <a:xfrm>
            <a:off x="7992480" y="1585304"/>
            <a:ext cx="566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866k</a:t>
            </a:r>
            <a:endParaRPr lang="en-GB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7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1"/>
          <p:cNvSpPr txBox="1">
            <a:spLocks noGrp="1"/>
          </p:cNvSpPr>
          <p:nvPr>
            <p:ph type="title"/>
          </p:nvPr>
        </p:nvSpPr>
        <p:spPr>
          <a:xfrm>
            <a:off x="0" y="994236"/>
            <a:ext cx="9006496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FOCUS ON HIGH INCOME CUSTOMERS</a:t>
            </a:r>
            <a:endParaRPr sz="2400" dirty="0"/>
          </a:p>
        </p:txBody>
      </p:sp>
      <p:sp>
        <p:nvSpPr>
          <p:cNvPr id="501" name="Google Shape;501;p51"/>
          <p:cNvSpPr txBox="1">
            <a:spLocks noGrp="1"/>
          </p:cNvSpPr>
          <p:nvPr>
            <p:ph type="subTitle" idx="1"/>
          </p:nvPr>
        </p:nvSpPr>
        <p:spPr>
          <a:xfrm>
            <a:off x="1398204" y="1907975"/>
            <a:ext cx="6347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65% of customers have annual income &gt;=800k</a:t>
            </a:r>
            <a:endParaRPr dirty="0"/>
          </a:p>
        </p:txBody>
      </p:sp>
      <p:sp>
        <p:nvSpPr>
          <p:cNvPr id="502" name="Google Shape;502;p51"/>
          <p:cNvSpPr txBox="1">
            <a:spLocks noGrp="1"/>
          </p:cNvSpPr>
          <p:nvPr>
            <p:ph type="title" idx="2"/>
          </p:nvPr>
        </p:nvSpPr>
        <p:spPr>
          <a:xfrm>
            <a:off x="240632" y="2453317"/>
            <a:ext cx="8456481" cy="607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AGE RANGE BETWEEN 28-34</a:t>
            </a:r>
            <a:endParaRPr sz="2400" dirty="0"/>
          </a:p>
        </p:txBody>
      </p:sp>
      <p:sp>
        <p:nvSpPr>
          <p:cNvPr id="503" name="Google Shape;503;p51"/>
          <p:cNvSpPr txBox="1">
            <a:spLocks noGrp="1"/>
          </p:cNvSpPr>
          <p:nvPr>
            <p:ph type="subTitle" idx="3"/>
          </p:nvPr>
        </p:nvSpPr>
        <p:spPr>
          <a:xfrm>
            <a:off x="1398204" y="3093600"/>
            <a:ext cx="6347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Majority of customers are in this age range</a:t>
            </a:r>
            <a:endParaRPr dirty="0"/>
          </a:p>
        </p:txBody>
      </p:sp>
      <p:sp>
        <p:nvSpPr>
          <p:cNvPr id="504" name="Google Shape;504;p51"/>
          <p:cNvSpPr txBox="1">
            <a:spLocks noGrp="1"/>
          </p:cNvSpPr>
          <p:nvPr>
            <p:ph type="title" idx="4"/>
          </p:nvPr>
        </p:nvSpPr>
        <p:spPr>
          <a:xfrm>
            <a:off x="106470" y="3577097"/>
            <a:ext cx="8930868" cy="486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TARGET COLLEGE GRAD AND PRIVATE SECTOR </a:t>
            </a:r>
            <a:endParaRPr sz="2400" dirty="0"/>
          </a:p>
        </p:txBody>
      </p:sp>
      <p:sp>
        <p:nvSpPr>
          <p:cNvPr id="505" name="Google Shape;505;p51"/>
          <p:cNvSpPr txBox="1">
            <a:spLocks noGrp="1"/>
          </p:cNvSpPr>
          <p:nvPr>
            <p:ph type="subTitle" idx="5"/>
          </p:nvPr>
        </p:nvSpPr>
        <p:spPr>
          <a:xfrm>
            <a:off x="1367362" y="4466168"/>
            <a:ext cx="6347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Higher income and higher preferences to buy insurance</a:t>
            </a:r>
            <a:endParaRPr dirty="0"/>
          </a:p>
        </p:txBody>
      </p:sp>
      <p:sp>
        <p:nvSpPr>
          <p:cNvPr id="8" name="Google Shape;500;p51">
            <a:extLst>
              <a:ext uri="{FF2B5EF4-FFF2-40B4-BE49-F238E27FC236}">
                <a16:creationId xmlns:a16="http://schemas.microsoft.com/office/drawing/2014/main" id="{7E09A855-BBF3-41B6-8B0D-0B19A211D642}"/>
              </a:ext>
            </a:extLst>
          </p:cNvPr>
          <p:cNvSpPr txBox="1">
            <a:spLocks/>
          </p:cNvSpPr>
          <p:nvPr/>
        </p:nvSpPr>
        <p:spPr>
          <a:xfrm>
            <a:off x="75628" y="14069"/>
            <a:ext cx="8930868" cy="57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Zetta Black"/>
              <a:buNone/>
              <a:defRPr sz="4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Lexend Zetta Black"/>
                <a:ea typeface="Lexend Zetta Black"/>
                <a:cs typeface="Lexend Zetta Black"/>
                <a:sym typeface="Lexend Zetta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/>
              <a:t>PROPOSED STRATEGY</a:t>
            </a:r>
          </a:p>
        </p:txBody>
      </p:sp>
    </p:spTree>
    <p:extLst>
      <p:ext uri="{BB962C8B-B14F-4D97-AF65-F5344CB8AC3E}">
        <p14:creationId xmlns:p14="http://schemas.microsoft.com/office/powerpoint/2010/main" val="147459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ctrTitle"/>
          </p:nvPr>
        </p:nvSpPr>
        <p:spPr>
          <a:xfrm>
            <a:off x="719400" y="539700"/>
            <a:ext cx="7144200" cy="24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249328995"/>
      </p:ext>
    </p:extLst>
  </p:cSld>
  <p:clrMapOvr>
    <a:masterClrMapping/>
  </p:clrMapOvr>
</p:sld>
</file>

<file path=ppt/theme/theme1.xml><?xml version="1.0" encoding="utf-8"?>
<a:theme xmlns:a="http://schemas.openxmlformats.org/drawingml/2006/main" name="Sustainable Energy MK Campaig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B6D4"/>
      </a:accent1>
      <a:accent2>
        <a:srgbClr val="FBB4B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237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Overpass</vt:lpstr>
      <vt:lpstr>Arial</vt:lpstr>
      <vt:lpstr>Lexend Zetta Black</vt:lpstr>
      <vt:lpstr>Sustainable Energy MK Campaign by Slidesgo</vt:lpstr>
      <vt:lpstr>MARKETING STRATEGY DURING PANDEMIC</vt:lpstr>
      <vt:lpstr>PROBLEM STATEMENT</vt:lpstr>
      <vt:lpstr>CUSTOMER TRAVEL BEHAVIOR</vt:lpstr>
      <vt:lpstr>WHERE TO LOOK AT?</vt:lpstr>
      <vt:lpstr>TARGET GROUP ANALYSIS</vt:lpstr>
      <vt:lpstr>TARGET GROUP ANALYSIS</vt:lpstr>
      <vt:lpstr>FOCUS ON HIGH INCOME CUSTOMERS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STRATEGY DURING PANDEMIC</dc:title>
  <cp:lastModifiedBy>Hafiz Fadillah</cp:lastModifiedBy>
  <cp:revision>2</cp:revision>
  <dcterms:modified xsi:type="dcterms:W3CDTF">2022-01-09T06:54:17Z</dcterms:modified>
</cp:coreProperties>
</file>