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58" r:id="rId6"/>
    <p:sldId id="259" r:id="rId7"/>
    <p:sldId id="260" r:id="rId8"/>
    <p:sldId id="261" r:id="rId9"/>
    <p:sldId id="263" r:id="rId10"/>
    <p:sldId id="262" r:id="rId11"/>
    <p:sldId id="264" r:id="rId12"/>
    <p:sldId id="266"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hyperlink" Target="https://docs.python.org/3/tutorial/index.html"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docs.python.org/3/tutorial/index.html" TargetMode="Externa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4CBA3B1-B783-41B4-93AE-33D1E1449308}" type="doc">
      <dgm:prSet loTypeId="urn:microsoft.com/office/officeart/2005/8/layout/process4" loCatId="process" qsTypeId="urn:microsoft.com/office/officeart/2005/8/quickstyle/simple1#1" qsCatId="simple" csTypeId="urn:microsoft.com/office/officeart/2005/8/colors/colorful2#1" csCatId="colorful"/>
      <dgm:spPr/>
      <dgm:t>
        <a:bodyPr/>
        <a:lstStyle/>
        <a:p>
          <a:endParaRPr lang="en-US"/>
        </a:p>
      </dgm:t>
    </dgm:pt>
    <dgm:pt modelId="{ED9EB46F-E34F-4996-B967-8FB3F9A8A016}">
      <dgm:prSet/>
      <dgm:spPr/>
      <dgm:t>
        <a:bodyPr/>
        <a:lstStyle/>
        <a:p>
          <a:r>
            <a:rPr lang="en-US">
              <a:hlinkClick xmlns:r="http://schemas.openxmlformats.org/officeDocument/2006/relationships" r:id="rId1"/>
            </a:rPr>
            <a:t>https://docs.python.org/3/tutorial/index.html</a:t>
          </a:r>
          <a:endParaRPr lang="en-US"/>
        </a:p>
      </dgm:t>
    </dgm:pt>
    <dgm:pt modelId="{21FCE20F-3F32-42BC-BB8E-2F3AA368922B}" cxnId="{DB9248CE-1179-437A-8C4C-80AAFD7B3971}" type="parTrans">
      <dgm:prSet/>
      <dgm:spPr/>
      <dgm:t>
        <a:bodyPr/>
        <a:lstStyle/>
        <a:p>
          <a:endParaRPr lang="en-US"/>
        </a:p>
      </dgm:t>
    </dgm:pt>
    <dgm:pt modelId="{77147FD1-2472-4831-90BF-451131D327B7}" cxnId="{DB9248CE-1179-437A-8C4C-80AAFD7B3971}" type="sibTrans">
      <dgm:prSet/>
      <dgm:spPr/>
      <dgm:t>
        <a:bodyPr/>
        <a:lstStyle/>
        <a:p>
          <a:endParaRPr lang="en-US"/>
        </a:p>
      </dgm:t>
    </dgm:pt>
    <dgm:pt modelId="{C8F58FF2-19E0-4B41-9FB8-EA5A7285FABF}">
      <dgm:prSet/>
      <dgm:spPr/>
      <dgm:t>
        <a:bodyPr/>
        <a:lstStyle/>
        <a:p>
          <a:r>
            <a:rPr lang="en-US"/>
            <a:t>“Python is a programming language that lets you work quickly and integrate systems more effectively. ” ----https://www.python.org</a:t>
          </a:r>
        </a:p>
      </dgm:t>
    </dgm:pt>
    <dgm:pt modelId="{F5017F8F-CA70-4C09-8EB9-E162A21EA9F6}" cxnId="{69C68003-EC57-49A1-933D-8DC55F64F33D}" type="parTrans">
      <dgm:prSet/>
      <dgm:spPr/>
      <dgm:t>
        <a:bodyPr/>
        <a:lstStyle/>
        <a:p>
          <a:endParaRPr lang="en-US"/>
        </a:p>
      </dgm:t>
    </dgm:pt>
    <dgm:pt modelId="{39BE3CF7-6EE4-44D6-9CC4-1A93A01CF494}" cxnId="{69C68003-EC57-49A1-933D-8DC55F64F33D}" type="sibTrans">
      <dgm:prSet/>
      <dgm:spPr/>
      <dgm:t>
        <a:bodyPr/>
        <a:lstStyle/>
        <a:p>
          <a:endParaRPr lang="en-US"/>
        </a:p>
      </dgm:t>
    </dgm:pt>
    <dgm:pt modelId="{B6BF46B5-5852-44E2-85B3-E148BA72DCD3}">
      <dgm:prSet/>
      <dgm:spPr/>
      <dgm:t>
        <a:bodyPr/>
        <a:lstStyle/>
        <a:p>
          <a:r>
            <a:rPr lang="zh-CN"/>
            <a:t>开发环境</a:t>
          </a:r>
          <a:r>
            <a:rPr lang="en-US"/>
            <a:t>: Anaconda,  Enthought, …</a:t>
          </a:r>
        </a:p>
      </dgm:t>
    </dgm:pt>
    <dgm:pt modelId="{E2AE9304-9C70-44B6-B2C3-2C6025184835}" cxnId="{92BBBEBF-4FEF-4AFA-A958-B7652A5A0F94}" type="parTrans">
      <dgm:prSet/>
      <dgm:spPr/>
      <dgm:t>
        <a:bodyPr/>
        <a:lstStyle/>
        <a:p>
          <a:endParaRPr lang="en-US"/>
        </a:p>
      </dgm:t>
    </dgm:pt>
    <dgm:pt modelId="{81462683-2A3E-4A70-8E4E-220F3E488080}" cxnId="{92BBBEBF-4FEF-4AFA-A958-B7652A5A0F94}" type="sibTrans">
      <dgm:prSet/>
      <dgm:spPr/>
      <dgm:t>
        <a:bodyPr/>
        <a:lstStyle/>
        <a:p>
          <a:endParaRPr lang="en-US"/>
        </a:p>
      </dgm:t>
    </dgm:pt>
    <dgm:pt modelId="{310D49B9-49DC-4B56-B614-2C1EB1D5D192}">
      <dgm:prSet/>
      <dgm:spPr/>
      <dgm:t>
        <a:bodyPr/>
        <a:lstStyle/>
        <a:p>
          <a:r>
            <a:rPr lang="zh-CN"/>
            <a:t>用途</a:t>
          </a:r>
          <a:r>
            <a:rPr lang="en-US"/>
            <a:t>: </a:t>
          </a:r>
          <a:r>
            <a:rPr lang="zh-CN"/>
            <a:t>科学计算</a:t>
          </a:r>
          <a:r>
            <a:rPr lang="en-US"/>
            <a:t>,</a:t>
          </a:r>
          <a:r>
            <a:rPr lang="zh-CN"/>
            <a:t>数据分析</a:t>
          </a:r>
          <a:r>
            <a:rPr lang="en-US"/>
            <a:t>,</a:t>
          </a:r>
          <a:r>
            <a:rPr lang="zh-CN"/>
            <a:t>网页编程</a:t>
          </a:r>
          <a:r>
            <a:rPr lang="en-US"/>
            <a:t>,GUI</a:t>
          </a:r>
          <a:r>
            <a:rPr lang="zh-CN"/>
            <a:t>开发</a:t>
          </a:r>
          <a:r>
            <a:rPr lang="en-US"/>
            <a:t>,</a:t>
          </a:r>
          <a:r>
            <a:rPr lang="zh-CN"/>
            <a:t>软件开发</a:t>
          </a:r>
          <a:r>
            <a:rPr lang="en-US"/>
            <a:t>,……</a:t>
          </a:r>
        </a:p>
      </dgm:t>
    </dgm:pt>
    <dgm:pt modelId="{B6F43B04-4B42-47D1-98BF-D7B85263BBE4}" cxnId="{215A8C95-E792-4BBF-9C0B-CBA5B7018F7A}" type="parTrans">
      <dgm:prSet/>
      <dgm:spPr/>
      <dgm:t>
        <a:bodyPr/>
        <a:lstStyle/>
        <a:p>
          <a:endParaRPr lang="en-US"/>
        </a:p>
      </dgm:t>
    </dgm:pt>
    <dgm:pt modelId="{904D122D-D3F8-49BE-AB43-0C81A7884235}" cxnId="{215A8C95-E792-4BBF-9C0B-CBA5B7018F7A}" type="sibTrans">
      <dgm:prSet/>
      <dgm:spPr/>
      <dgm:t>
        <a:bodyPr/>
        <a:lstStyle/>
        <a:p>
          <a:endParaRPr lang="en-US"/>
        </a:p>
      </dgm:t>
    </dgm:pt>
    <dgm:pt modelId="{B4C150B7-BEEB-4B9F-9D48-21C7DAC4D910}" type="pres">
      <dgm:prSet presAssocID="{74CBA3B1-B783-41B4-93AE-33D1E1449308}" presName="Name0" presStyleCnt="0">
        <dgm:presLayoutVars>
          <dgm:dir/>
          <dgm:animLvl val="lvl"/>
          <dgm:resizeHandles val="exact"/>
        </dgm:presLayoutVars>
      </dgm:prSet>
      <dgm:spPr/>
      <dgm:t>
        <a:bodyPr/>
        <a:lstStyle/>
        <a:p>
          <a:endParaRPr lang="zh-CN" altLang="en-US"/>
        </a:p>
      </dgm:t>
    </dgm:pt>
    <dgm:pt modelId="{CF0E9E8D-89EE-425A-8BDA-EB853457808E}" type="pres">
      <dgm:prSet presAssocID="{310D49B9-49DC-4B56-B614-2C1EB1D5D192}" presName="boxAndChildren" presStyleCnt="0"/>
      <dgm:spPr/>
    </dgm:pt>
    <dgm:pt modelId="{818E1DE5-3A9C-49AE-BC90-8D14ACA9F7A9}" type="pres">
      <dgm:prSet presAssocID="{310D49B9-49DC-4B56-B614-2C1EB1D5D192}" presName="parentTextBox" presStyleLbl="node1" presStyleIdx="0" presStyleCnt="4"/>
      <dgm:spPr/>
      <dgm:t>
        <a:bodyPr/>
        <a:lstStyle/>
        <a:p>
          <a:endParaRPr lang="zh-CN" altLang="en-US"/>
        </a:p>
      </dgm:t>
    </dgm:pt>
    <dgm:pt modelId="{ECCB33FC-AC26-469F-9EEE-E9CB72464658}" type="pres">
      <dgm:prSet presAssocID="{81462683-2A3E-4A70-8E4E-220F3E488080}" presName="sp" presStyleCnt="0"/>
      <dgm:spPr/>
    </dgm:pt>
    <dgm:pt modelId="{0D1E12FB-7E1E-4A14-9243-5BB19A32A4B6}" type="pres">
      <dgm:prSet presAssocID="{B6BF46B5-5852-44E2-85B3-E148BA72DCD3}" presName="arrowAndChildren" presStyleCnt="0"/>
      <dgm:spPr/>
    </dgm:pt>
    <dgm:pt modelId="{039CBB77-01BD-477F-A703-EA252EBE85B9}" type="pres">
      <dgm:prSet presAssocID="{B6BF46B5-5852-44E2-85B3-E148BA72DCD3}" presName="parentTextArrow" presStyleLbl="node1" presStyleIdx="1" presStyleCnt="4"/>
      <dgm:spPr/>
      <dgm:t>
        <a:bodyPr/>
        <a:lstStyle/>
        <a:p>
          <a:endParaRPr lang="zh-CN" altLang="en-US"/>
        </a:p>
      </dgm:t>
    </dgm:pt>
    <dgm:pt modelId="{4B7023FB-DF6D-4287-93B3-F9B61CD914CE}" type="pres">
      <dgm:prSet presAssocID="{39BE3CF7-6EE4-44D6-9CC4-1A93A01CF494}" presName="sp" presStyleCnt="0"/>
      <dgm:spPr/>
    </dgm:pt>
    <dgm:pt modelId="{CAAB71BD-96DE-4FFF-A889-E15244C6B28A}" type="pres">
      <dgm:prSet presAssocID="{C8F58FF2-19E0-4B41-9FB8-EA5A7285FABF}" presName="arrowAndChildren" presStyleCnt="0"/>
      <dgm:spPr/>
    </dgm:pt>
    <dgm:pt modelId="{FAEAFB16-5DE4-4CC1-8F60-428A47DD3389}" type="pres">
      <dgm:prSet presAssocID="{C8F58FF2-19E0-4B41-9FB8-EA5A7285FABF}" presName="parentTextArrow" presStyleLbl="node1" presStyleIdx="2" presStyleCnt="4"/>
      <dgm:spPr/>
      <dgm:t>
        <a:bodyPr/>
        <a:lstStyle/>
        <a:p>
          <a:endParaRPr lang="zh-CN" altLang="en-US"/>
        </a:p>
      </dgm:t>
    </dgm:pt>
    <dgm:pt modelId="{927CB0C0-0C35-4529-A566-768A7EAF9388}" type="pres">
      <dgm:prSet presAssocID="{77147FD1-2472-4831-90BF-451131D327B7}" presName="sp" presStyleCnt="0"/>
      <dgm:spPr/>
    </dgm:pt>
    <dgm:pt modelId="{AE11367C-7539-4BDA-B6B9-5F47E11A812E}" type="pres">
      <dgm:prSet presAssocID="{ED9EB46F-E34F-4996-B967-8FB3F9A8A016}" presName="arrowAndChildren" presStyleCnt="0"/>
      <dgm:spPr/>
    </dgm:pt>
    <dgm:pt modelId="{6AA4F602-41F6-428E-9498-6527E44C1A06}" type="pres">
      <dgm:prSet presAssocID="{ED9EB46F-E34F-4996-B967-8FB3F9A8A016}" presName="parentTextArrow" presStyleLbl="node1" presStyleIdx="3" presStyleCnt="4"/>
      <dgm:spPr/>
      <dgm:t>
        <a:bodyPr/>
        <a:lstStyle/>
        <a:p>
          <a:endParaRPr lang="zh-CN" altLang="en-US"/>
        </a:p>
      </dgm:t>
    </dgm:pt>
  </dgm:ptLst>
  <dgm:cxnLst>
    <dgm:cxn modelId="{69C68003-EC57-49A1-933D-8DC55F64F33D}" srcId="{74CBA3B1-B783-41B4-93AE-33D1E1449308}" destId="{C8F58FF2-19E0-4B41-9FB8-EA5A7285FABF}" srcOrd="1" destOrd="0" parTransId="{F5017F8F-CA70-4C09-8EB9-E162A21EA9F6}" sibTransId="{39BE3CF7-6EE4-44D6-9CC4-1A93A01CF494}"/>
    <dgm:cxn modelId="{215A8C95-E792-4BBF-9C0B-CBA5B7018F7A}" srcId="{74CBA3B1-B783-41B4-93AE-33D1E1449308}" destId="{310D49B9-49DC-4B56-B614-2C1EB1D5D192}" srcOrd="3" destOrd="0" parTransId="{B6F43B04-4B42-47D1-98BF-D7B85263BBE4}" sibTransId="{904D122D-D3F8-49BE-AB43-0C81A7884235}"/>
    <dgm:cxn modelId="{DB9248CE-1179-437A-8C4C-80AAFD7B3971}" srcId="{74CBA3B1-B783-41B4-93AE-33D1E1449308}" destId="{ED9EB46F-E34F-4996-B967-8FB3F9A8A016}" srcOrd="0" destOrd="0" parTransId="{21FCE20F-3F32-42BC-BB8E-2F3AA368922B}" sibTransId="{77147FD1-2472-4831-90BF-451131D327B7}"/>
    <dgm:cxn modelId="{15F4FD98-760D-40E7-8414-252B9180B6AD}" type="presOf" srcId="{B6BF46B5-5852-44E2-85B3-E148BA72DCD3}" destId="{039CBB77-01BD-477F-A703-EA252EBE85B9}" srcOrd="0" destOrd="0" presId="urn:microsoft.com/office/officeart/2005/8/layout/process4"/>
    <dgm:cxn modelId="{00D3C0FE-2FC3-4D0A-88C2-30E248225605}" type="presOf" srcId="{C8F58FF2-19E0-4B41-9FB8-EA5A7285FABF}" destId="{FAEAFB16-5DE4-4CC1-8F60-428A47DD3389}" srcOrd="0" destOrd="0" presId="urn:microsoft.com/office/officeart/2005/8/layout/process4"/>
    <dgm:cxn modelId="{236C917F-070C-4867-BD02-F507E61C65CB}" type="presOf" srcId="{74CBA3B1-B783-41B4-93AE-33D1E1449308}" destId="{B4C150B7-BEEB-4B9F-9D48-21C7DAC4D910}" srcOrd="0" destOrd="0" presId="urn:microsoft.com/office/officeart/2005/8/layout/process4"/>
    <dgm:cxn modelId="{1AF81D51-A6EC-40B6-8F0A-C454FA5F6C89}" type="presOf" srcId="{ED9EB46F-E34F-4996-B967-8FB3F9A8A016}" destId="{6AA4F602-41F6-428E-9498-6527E44C1A06}" srcOrd="0" destOrd="0" presId="urn:microsoft.com/office/officeart/2005/8/layout/process4"/>
    <dgm:cxn modelId="{92BBBEBF-4FEF-4AFA-A958-B7652A5A0F94}" srcId="{74CBA3B1-B783-41B4-93AE-33D1E1449308}" destId="{B6BF46B5-5852-44E2-85B3-E148BA72DCD3}" srcOrd="2" destOrd="0" parTransId="{E2AE9304-9C70-44B6-B2C3-2C6025184835}" sibTransId="{81462683-2A3E-4A70-8E4E-220F3E488080}"/>
    <dgm:cxn modelId="{3BE66B97-3C0C-4A05-84D5-8C9BF75E5331}" type="presOf" srcId="{310D49B9-49DC-4B56-B614-2C1EB1D5D192}" destId="{818E1DE5-3A9C-49AE-BC90-8D14ACA9F7A9}" srcOrd="0" destOrd="0" presId="urn:microsoft.com/office/officeart/2005/8/layout/process4"/>
    <dgm:cxn modelId="{AE2F6508-6693-4C83-BB87-50F3AA905D06}" type="presParOf" srcId="{B4C150B7-BEEB-4B9F-9D48-21C7DAC4D910}" destId="{CF0E9E8D-89EE-425A-8BDA-EB853457808E}" srcOrd="0" destOrd="0" presId="urn:microsoft.com/office/officeart/2005/8/layout/process4"/>
    <dgm:cxn modelId="{84D97592-5ED1-4D8B-913F-8F891182BB33}" type="presParOf" srcId="{CF0E9E8D-89EE-425A-8BDA-EB853457808E}" destId="{818E1DE5-3A9C-49AE-BC90-8D14ACA9F7A9}" srcOrd="0" destOrd="0" presId="urn:microsoft.com/office/officeart/2005/8/layout/process4"/>
    <dgm:cxn modelId="{8296125E-1CAF-4A68-AF69-A0FD23A767B7}" type="presParOf" srcId="{B4C150B7-BEEB-4B9F-9D48-21C7DAC4D910}" destId="{ECCB33FC-AC26-469F-9EEE-E9CB72464658}" srcOrd="1" destOrd="0" presId="urn:microsoft.com/office/officeart/2005/8/layout/process4"/>
    <dgm:cxn modelId="{469DF8D6-BF9D-4DF8-8A6F-64B2C57C6987}" type="presParOf" srcId="{B4C150B7-BEEB-4B9F-9D48-21C7DAC4D910}" destId="{0D1E12FB-7E1E-4A14-9243-5BB19A32A4B6}" srcOrd="2" destOrd="0" presId="urn:microsoft.com/office/officeart/2005/8/layout/process4"/>
    <dgm:cxn modelId="{C3552A8C-2BA9-4FDF-8EE0-F0C20B5FF42A}" type="presParOf" srcId="{0D1E12FB-7E1E-4A14-9243-5BB19A32A4B6}" destId="{039CBB77-01BD-477F-A703-EA252EBE85B9}" srcOrd="0" destOrd="0" presId="urn:microsoft.com/office/officeart/2005/8/layout/process4"/>
    <dgm:cxn modelId="{5257C362-16E1-4746-A364-2AD77170ABE9}" type="presParOf" srcId="{B4C150B7-BEEB-4B9F-9D48-21C7DAC4D910}" destId="{4B7023FB-DF6D-4287-93B3-F9B61CD914CE}" srcOrd="3" destOrd="0" presId="urn:microsoft.com/office/officeart/2005/8/layout/process4"/>
    <dgm:cxn modelId="{40EEEDC8-C59B-4BFF-93F9-ACECC8A0B97B}" type="presParOf" srcId="{B4C150B7-BEEB-4B9F-9D48-21C7DAC4D910}" destId="{CAAB71BD-96DE-4FFF-A889-E15244C6B28A}" srcOrd="4" destOrd="0" presId="urn:microsoft.com/office/officeart/2005/8/layout/process4"/>
    <dgm:cxn modelId="{EC968B30-9DEE-40F3-AC7D-18B72F8DCB72}" type="presParOf" srcId="{CAAB71BD-96DE-4FFF-A889-E15244C6B28A}" destId="{FAEAFB16-5DE4-4CC1-8F60-428A47DD3389}" srcOrd="0" destOrd="0" presId="urn:microsoft.com/office/officeart/2005/8/layout/process4"/>
    <dgm:cxn modelId="{17434BFA-3120-47C5-8F6D-55A677AFAA80}" type="presParOf" srcId="{B4C150B7-BEEB-4B9F-9D48-21C7DAC4D910}" destId="{927CB0C0-0C35-4529-A566-768A7EAF9388}" srcOrd="5" destOrd="0" presId="urn:microsoft.com/office/officeart/2005/8/layout/process4"/>
    <dgm:cxn modelId="{95D3E47C-7502-4613-9439-50650243C312}" type="presParOf" srcId="{B4C150B7-BEEB-4B9F-9D48-21C7DAC4D910}" destId="{AE11367C-7539-4BDA-B6B9-5F47E11A812E}" srcOrd="6" destOrd="0" presId="urn:microsoft.com/office/officeart/2005/8/layout/process4"/>
    <dgm:cxn modelId="{7B1A3F9F-9353-457D-8FC6-E1149F859991}" type="presParOf" srcId="{AE11367C-7539-4BDA-B6B9-5F47E11A812E}" destId="{6AA4F602-41F6-428E-9498-6527E44C1A06}" srcOrd="0"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E1DE5-3A9C-49AE-BC90-8D14ACA9F7A9}">
      <dsp:nvSpPr>
        <dsp:cNvPr id="0" name=""/>
        <dsp:cNvSpPr/>
      </dsp:nvSpPr>
      <dsp:spPr>
        <a:xfrm>
          <a:off x="0" y="4318259"/>
          <a:ext cx="6832212" cy="944729"/>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sz="1600" kern="1200"/>
            <a:t>用途</a:t>
          </a:r>
          <a:r>
            <a:rPr lang="en-US" sz="1600" kern="1200"/>
            <a:t>: </a:t>
          </a:r>
          <a:r>
            <a:rPr lang="zh-CN" sz="1600" kern="1200"/>
            <a:t>科学计算</a:t>
          </a:r>
          <a:r>
            <a:rPr lang="en-US" sz="1600" kern="1200"/>
            <a:t>,</a:t>
          </a:r>
          <a:r>
            <a:rPr lang="zh-CN" sz="1600" kern="1200"/>
            <a:t>数据分析</a:t>
          </a:r>
          <a:r>
            <a:rPr lang="en-US" sz="1600" kern="1200"/>
            <a:t>,</a:t>
          </a:r>
          <a:r>
            <a:rPr lang="zh-CN" sz="1600" kern="1200"/>
            <a:t>网页编程</a:t>
          </a:r>
          <a:r>
            <a:rPr lang="en-US" sz="1600" kern="1200"/>
            <a:t>,GUI</a:t>
          </a:r>
          <a:r>
            <a:rPr lang="zh-CN" sz="1600" kern="1200"/>
            <a:t>开发</a:t>
          </a:r>
          <a:r>
            <a:rPr lang="en-US" sz="1600" kern="1200"/>
            <a:t>,</a:t>
          </a:r>
          <a:r>
            <a:rPr lang="zh-CN" sz="1600" kern="1200"/>
            <a:t>软件开发</a:t>
          </a:r>
          <a:r>
            <a:rPr lang="en-US" sz="1600" kern="1200"/>
            <a:t>,……</a:t>
          </a:r>
        </a:p>
      </dsp:txBody>
      <dsp:txXfrm>
        <a:off x="0" y="4318259"/>
        <a:ext cx="6832212" cy="944729"/>
      </dsp:txXfrm>
    </dsp:sp>
    <dsp:sp modelId="{039CBB77-01BD-477F-A703-EA252EBE85B9}">
      <dsp:nvSpPr>
        <dsp:cNvPr id="0" name=""/>
        <dsp:cNvSpPr/>
      </dsp:nvSpPr>
      <dsp:spPr>
        <a:xfrm rot="10800000">
          <a:off x="0" y="2879436"/>
          <a:ext cx="6832212" cy="1452994"/>
        </a:xfrm>
        <a:prstGeom prst="upArrowCallout">
          <a:avLst/>
        </a:prstGeom>
        <a:solidFill>
          <a:schemeClr val="accent2">
            <a:hueOff val="151055"/>
            <a:satOff val="-15998"/>
            <a:lumOff val="-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sz="1600" kern="1200"/>
            <a:t>开发环境</a:t>
          </a:r>
          <a:r>
            <a:rPr lang="en-US" sz="1600" kern="1200"/>
            <a:t>: Anaconda,  Enthought, …</a:t>
          </a:r>
        </a:p>
      </dsp:txBody>
      <dsp:txXfrm rot="10800000">
        <a:off x="0" y="2879436"/>
        <a:ext cx="6832212" cy="944112"/>
      </dsp:txXfrm>
    </dsp:sp>
    <dsp:sp modelId="{FAEAFB16-5DE4-4CC1-8F60-428A47DD3389}">
      <dsp:nvSpPr>
        <dsp:cNvPr id="0" name=""/>
        <dsp:cNvSpPr/>
      </dsp:nvSpPr>
      <dsp:spPr>
        <a:xfrm rot="10800000">
          <a:off x="0" y="1440613"/>
          <a:ext cx="6832212" cy="1452994"/>
        </a:xfrm>
        <a:prstGeom prst="upArrowCallout">
          <a:avLst/>
        </a:prstGeom>
        <a:solidFill>
          <a:schemeClr val="accent2">
            <a:hueOff val="302110"/>
            <a:satOff val="-31995"/>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a:t>“Python is a programming language that lets you work quickly and integrate systems more effectively. ” ----https://www.python.org</a:t>
          </a:r>
        </a:p>
      </dsp:txBody>
      <dsp:txXfrm rot="10800000">
        <a:off x="0" y="1440613"/>
        <a:ext cx="6832212" cy="944112"/>
      </dsp:txXfrm>
    </dsp:sp>
    <dsp:sp modelId="{6AA4F602-41F6-428E-9498-6527E44C1A06}">
      <dsp:nvSpPr>
        <dsp:cNvPr id="0" name=""/>
        <dsp:cNvSpPr/>
      </dsp:nvSpPr>
      <dsp:spPr>
        <a:xfrm rot="10800000">
          <a:off x="0" y="1789"/>
          <a:ext cx="6832212" cy="1452994"/>
        </a:xfrm>
        <a:prstGeom prst="upArrowCallout">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a:hlinkClick xmlns:r="http://schemas.openxmlformats.org/officeDocument/2006/relationships" r:id="rId1"/>
            </a:rPr>
            <a:t>https://docs.python.org/3/tutorial/index.html</a:t>
          </a:r>
          <a:endParaRPr lang="en-US" sz="1600" kern="1200"/>
        </a:p>
      </dsp:txBody>
      <dsp:txXfrm rot="10800000">
        <a:off x="0" y="1789"/>
        <a:ext cx="6832212" cy="9441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hyperlink" Target="http://pandas.pydata.org/" TargetMode="External"/><Relationship Id="rId2" Type="http://schemas.openxmlformats.org/officeDocument/2006/relationships/hyperlink" Target="https://matplotlib.org/" TargetMode="External"/><Relationship Id="rId1" Type="http://schemas.openxmlformats.org/officeDocument/2006/relationships/hyperlink" Target="http://www.numpy.org/"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b="1" dirty="0">
                <a:sym typeface="+mn-ea"/>
              </a:rPr>
              <a:t>机器学习算法简介（准备知识）</a:t>
            </a:r>
            <a:endParaRPr lang="zh-CN" altLang="en-US"/>
          </a:p>
        </p:txBody>
      </p:sp>
      <p:sp>
        <p:nvSpPr>
          <p:cNvPr id="3" name="副标题 2"/>
          <p:cNvSpPr>
            <a:spLocks noGrp="1"/>
          </p:cNvSpPr>
          <p:nvPr>
            <p:ph type="subTitle" idx="1"/>
            <p:custDataLst>
              <p:tags r:id="rId2"/>
            </p:custDataLst>
          </p:nvPr>
        </p:nvSpPr>
        <p:spPr/>
        <p:txBody>
          <a:bodyPr/>
          <a:lstStyle/>
          <a:p>
            <a:r>
              <a:rPr lang="zh-CN" altLang="en-US"/>
              <a:t>机器学习算法</a:t>
            </a:r>
            <a:r>
              <a:rPr lang="zh-CN" altLang="en-US"/>
              <a:t>入门</a:t>
            </a:r>
            <a:endParaRPr lang="zh-CN" altLang="en-US"/>
          </a:p>
          <a:p>
            <a:r>
              <a:rPr lang="zh-CN" altLang="en-US"/>
              <a:t>黄刚</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参考资料</a:t>
            </a:r>
            <a:endParaRPr lang="zh-CN" altLang="en-US"/>
          </a:p>
        </p:txBody>
      </p:sp>
      <p:pic>
        <p:nvPicPr>
          <p:cNvPr id="4" name="内容占位符 3" descr="图片1"/>
          <p:cNvPicPr>
            <a:picLocks noChangeAspect="1"/>
          </p:cNvPicPr>
          <p:nvPr>
            <p:ph idx="1"/>
          </p:nvPr>
        </p:nvPicPr>
        <p:blipFill>
          <a:blip r:embed="rId1"/>
          <a:stretch>
            <a:fillRect/>
          </a:stretch>
        </p:blipFill>
        <p:spPr>
          <a:xfrm>
            <a:off x="5153025" y="3704590"/>
            <a:ext cx="2158365" cy="2797810"/>
          </a:xfrm>
          <a:prstGeom prst="rect">
            <a:avLst/>
          </a:prstGeom>
        </p:spPr>
      </p:pic>
      <p:pic>
        <p:nvPicPr>
          <p:cNvPr id="5" name="图片 4" descr="图片2"/>
          <p:cNvPicPr>
            <a:picLocks noChangeAspect="1"/>
          </p:cNvPicPr>
          <p:nvPr/>
        </p:nvPicPr>
        <p:blipFill>
          <a:blip r:embed="rId2"/>
          <a:stretch>
            <a:fillRect/>
          </a:stretch>
        </p:blipFill>
        <p:spPr>
          <a:xfrm>
            <a:off x="7343140" y="858520"/>
            <a:ext cx="2264410" cy="2842260"/>
          </a:xfrm>
          <a:prstGeom prst="rect">
            <a:avLst/>
          </a:prstGeom>
        </p:spPr>
      </p:pic>
      <p:pic>
        <p:nvPicPr>
          <p:cNvPr id="6" name="图片 5" descr="图片3"/>
          <p:cNvPicPr>
            <a:picLocks noChangeAspect="1"/>
          </p:cNvPicPr>
          <p:nvPr/>
        </p:nvPicPr>
        <p:blipFill>
          <a:blip r:embed="rId3"/>
          <a:stretch>
            <a:fillRect/>
          </a:stretch>
        </p:blipFill>
        <p:spPr>
          <a:xfrm>
            <a:off x="3021330" y="850265"/>
            <a:ext cx="2160270" cy="2830195"/>
          </a:xfrm>
          <a:prstGeom prst="rect">
            <a:avLst/>
          </a:prstGeom>
        </p:spPr>
      </p:pic>
      <p:pic>
        <p:nvPicPr>
          <p:cNvPr id="7" name="图片 6" descr="图片4"/>
          <p:cNvPicPr>
            <a:picLocks noChangeAspect="1"/>
          </p:cNvPicPr>
          <p:nvPr/>
        </p:nvPicPr>
        <p:blipFill>
          <a:blip r:embed="rId4"/>
          <a:stretch>
            <a:fillRect/>
          </a:stretch>
        </p:blipFill>
        <p:spPr>
          <a:xfrm>
            <a:off x="5181600" y="859155"/>
            <a:ext cx="2151380" cy="2821305"/>
          </a:xfrm>
          <a:prstGeom prst="rect">
            <a:avLst/>
          </a:prstGeom>
        </p:spPr>
      </p:pic>
      <p:pic>
        <p:nvPicPr>
          <p:cNvPr id="3" name="图片 2" descr="图片6"/>
          <p:cNvPicPr>
            <a:picLocks noChangeAspect="1"/>
          </p:cNvPicPr>
          <p:nvPr/>
        </p:nvPicPr>
        <p:blipFill>
          <a:blip r:embed="rId5"/>
          <a:stretch>
            <a:fillRect/>
          </a:stretch>
        </p:blipFill>
        <p:spPr>
          <a:xfrm>
            <a:off x="3004185" y="3688715"/>
            <a:ext cx="2148840" cy="2813685"/>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t>参考资料</a:t>
            </a:r>
          </a:p>
        </p:txBody>
      </p:sp>
      <p:sp>
        <p:nvSpPr>
          <p:cNvPr id="3" name="内容占位符 2"/>
          <p:cNvSpPr>
            <a:spLocks noGrp="1"/>
          </p:cNvSpPr>
          <p:nvPr>
            <p:ph idx="1"/>
          </p:nvPr>
        </p:nvSpPr>
        <p:spPr/>
        <p:txBody>
          <a:bodyPr/>
          <a:p>
            <a:pPr marL="0" marR="0" lvl="0" indent="0" algn="l" defTabSz="914400" rtl="0" eaLnBrk="0" fontAlgn="base" latinLnBrk="0" hangingPunct="0">
              <a:lnSpc>
                <a:spcPct val="100000"/>
              </a:lnSpc>
              <a:spcBef>
                <a:spcPct val="0"/>
              </a:spcBef>
              <a:spcAft>
                <a:spcPct val="0"/>
              </a:spcAft>
              <a:buClrTx/>
              <a:buSzTx/>
              <a:buFontTx/>
              <a:buNone/>
            </a:pPr>
            <a:r>
              <a:rPr lang="en-US" altLang="zh-CN" sz="2400">
                <a:ln>
                  <a:noFill/>
                </a:ln>
                <a:effectLst/>
                <a:latin typeface="仿宋" panose="02010609060101010101" charset="-122"/>
                <a:ea typeface="仿宋" panose="02010609060101010101" charset="-122"/>
                <a:cs typeface="仿宋" panose="02010609060101010101" charset="-122"/>
                <a:sym typeface="+mn-ea"/>
              </a:rPr>
              <a:t>[1]</a:t>
            </a:r>
            <a:r>
              <a:rPr lang="en-US" altLang="zh-CN" sz="2400">
                <a:ln>
                  <a:noFill/>
                </a:ln>
                <a:effectLst/>
                <a:latin typeface="仿宋" panose="02010609060101010101" charset="-122"/>
                <a:ea typeface="仿宋" panose="02010609060101010101" charset="-122"/>
                <a:cs typeface="仿宋" panose="02010609060101010101" charset="-122"/>
                <a:sym typeface="+mn-ea"/>
              </a:rPr>
              <a:t> P. Raccuglia, K. C. Elbert, P. D. F. Adler, C. Falk and </a:t>
            </a:r>
            <a:endParaRPr kumimoji="0" lang="en-US" altLang="zh-CN" sz="2400" b="0" i="0" u="none" strike="noStrike" cap="none" normalizeH="0" baseline="0" dirty="0">
              <a:ln>
                <a:noFill/>
              </a:ln>
              <a:effectLst/>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2400">
                <a:ln>
                  <a:noFill/>
                </a:ln>
                <a:effectLst/>
                <a:latin typeface="仿宋" panose="02010609060101010101" charset="-122"/>
                <a:ea typeface="仿宋" panose="02010609060101010101" charset="-122"/>
                <a:cs typeface="仿宋" panose="02010609060101010101" charset="-122"/>
                <a:sym typeface="+mn-ea"/>
              </a:rPr>
              <a:t>M. B. Wenny, </a:t>
            </a:r>
            <a:r>
              <a:rPr lang="en-US" altLang="zh-CN" sz="2400" i="1">
                <a:ln>
                  <a:noFill/>
                </a:ln>
                <a:effectLst/>
                <a:latin typeface="仿宋" panose="02010609060101010101" charset="-122"/>
                <a:ea typeface="仿宋" panose="02010609060101010101" charset="-122"/>
                <a:cs typeface="仿宋" panose="02010609060101010101" charset="-122"/>
                <a:sym typeface="+mn-ea"/>
              </a:rPr>
              <a:t>Machine-learning-assisted materials discovery </a:t>
            </a:r>
            <a:endParaRPr kumimoji="0" lang="en-US" altLang="zh-CN" sz="2400" b="0" i="1" u="none" strike="noStrike" cap="none" normalizeH="0" baseline="0" dirty="0">
              <a:ln>
                <a:noFill/>
              </a:ln>
              <a:effectLst/>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2400" i="1">
                <a:ln>
                  <a:noFill/>
                </a:ln>
                <a:effectLst/>
                <a:latin typeface="仿宋" panose="02010609060101010101" charset="-122"/>
                <a:ea typeface="仿宋" panose="02010609060101010101" charset="-122"/>
                <a:cs typeface="仿宋" panose="02010609060101010101" charset="-122"/>
                <a:sym typeface="+mn-ea"/>
              </a:rPr>
              <a:t>using failed experiments</a:t>
            </a:r>
            <a:r>
              <a:rPr lang="en-US" altLang="zh-CN" sz="2400">
                <a:ln>
                  <a:noFill/>
                </a:ln>
                <a:effectLst/>
                <a:latin typeface="仿宋" panose="02010609060101010101" charset="-122"/>
                <a:ea typeface="仿宋" panose="02010609060101010101" charset="-122"/>
                <a:cs typeface="仿宋" panose="02010609060101010101" charset="-122"/>
                <a:sym typeface="+mn-ea"/>
              </a:rPr>
              <a:t>. </a:t>
            </a:r>
            <a:r>
              <a:rPr lang="en-US" altLang="zh-CN" sz="2400" b="1">
                <a:ln>
                  <a:noFill/>
                </a:ln>
                <a:effectLst/>
                <a:latin typeface="仿宋" panose="02010609060101010101" charset="-122"/>
                <a:ea typeface="仿宋" panose="02010609060101010101" charset="-122"/>
                <a:cs typeface="仿宋" panose="02010609060101010101" charset="-122"/>
                <a:sym typeface="+mn-ea"/>
              </a:rPr>
              <a:t>Nature</a:t>
            </a:r>
            <a:r>
              <a:rPr lang="en-US" altLang="zh-CN" sz="2400">
                <a:ln>
                  <a:noFill/>
                </a:ln>
                <a:effectLst/>
                <a:latin typeface="仿宋" panose="02010609060101010101" charset="-122"/>
                <a:ea typeface="仿宋" panose="02010609060101010101" charset="-122"/>
                <a:cs typeface="仿宋" panose="02010609060101010101" charset="-122"/>
                <a:sym typeface="+mn-ea"/>
              </a:rPr>
              <a:t>,  2016 , </a:t>
            </a:r>
            <a:r>
              <a:rPr lang="en-US" altLang="zh-CN" sz="2400" b="1">
                <a:ln>
                  <a:noFill/>
                </a:ln>
                <a:effectLst/>
                <a:latin typeface="仿宋" panose="02010609060101010101" charset="-122"/>
                <a:ea typeface="仿宋" panose="02010609060101010101" charset="-122"/>
                <a:cs typeface="仿宋" panose="02010609060101010101" charset="-122"/>
                <a:sym typeface="+mn-ea"/>
              </a:rPr>
              <a:t>533</a:t>
            </a:r>
            <a:r>
              <a:rPr lang="en-US" altLang="zh-CN" sz="2400">
                <a:ln>
                  <a:noFill/>
                </a:ln>
                <a:effectLst/>
                <a:latin typeface="仿宋" panose="02010609060101010101" charset="-122"/>
                <a:ea typeface="仿宋" panose="02010609060101010101" charset="-122"/>
                <a:cs typeface="仿宋" panose="02010609060101010101" charset="-122"/>
                <a:sym typeface="+mn-ea"/>
              </a:rPr>
              <a:t> (7601) :73 </a:t>
            </a:r>
            <a:endParaRPr kumimoji="0" lang="en-US" altLang="zh-CN" sz="2400" b="0" i="0" u="none" strike="noStrike" cap="none" normalizeH="0" baseline="0" dirty="0">
              <a:ln>
                <a:noFill/>
              </a:ln>
              <a:effectLst/>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2400">
                <a:ln>
                  <a:noFill/>
                </a:ln>
                <a:effectLst/>
                <a:latin typeface="仿宋" panose="02010609060101010101" charset="-122"/>
                <a:ea typeface="仿宋" panose="02010609060101010101" charset="-122"/>
                <a:cs typeface="仿宋" panose="02010609060101010101" charset="-122"/>
                <a:sym typeface="+mn-ea"/>
              </a:rPr>
              <a:t>DOI: 10.1038/nature17439</a:t>
            </a:r>
            <a:r>
              <a:rPr lang="en-US" altLang="zh-CN" sz="2400">
                <a:ln>
                  <a:noFill/>
                </a:ln>
                <a:effectLst/>
                <a:latin typeface="仿宋" panose="02010609060101010101" charset="-122"/>
                <a:ea typeface="仿宋" panose="02010609060101010101" charset="-122"/>
                <a:cs typeface="仿宋" panose="02010609060101010101" charset="-122"/>
                <a:sym typeface="+mn-ea"/>
              </a:rPr>
              <a:t> </a:t>
            </a:r>
            <a:endParaRPr kumimoji="0" lang="en-US" altLang="zh-CN" sz="2400" b="0" i="0" u="none" strike="noStrike" cap="none" normalizeH="0" baseline="0" dirty="0">
              <a:ln>
                <a:noFill/>
              </a:ln>
              <a:solidFill>
                <a:schemeClr val="tx1"/>
              </a:solidFill>
              <a:effectLst/>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2400">
                <a:ln>
                  <a:noFill/>
                </a:ln>
                <a:effectLst/>
                <a:latin typeface="仿宋" panose="02010609060101010101" charset="-122"/>
                <a:ea typeface="仿宋" panose="02010609060101010101" charset="-122"/>
                <a:cs typeface="仿宋" panose="02010609060101010101" charset="-122"/>
                <a:sym typeface="+mn-ea"/>
              </a:rPr>
              <a:t>[2] Luger, G. F. and Stubblefield, W. A., </a:t>
            </a:r>
            <a:r>
              <a:rPr lang="en-US" altLang="zh-CN" sz="2400" i="1">
                <a:ln>
                  <a:noFill/>
                </a:ln>
                <a:effectLst/>
                <a:latin typeface="仿宋" panose="02010609060101010101" charset="-122"/>
                <a:ea typeface="仿宋" panose="02010609060101010101" charset="-122"/>
                <a:cs typeface="仿宋" panose="02010609060101010101" charset="-122"/>
                <a:sym typeface="+mn-ea"/>
              </a:rPr>
              <a:t>Artificial Intelligence: Structures and Strategies for Complex Problem Solving</a:t>
            </a:r>
            <a:r>
              <a:rPr lang="en-US" altLang="zh-CN" sz="2400">
                <a:ln>
                  <a:noFill/>
                </a:ln>
                <a:effectLst/>
                <a:latin typeface="仿宋" panose="02010609060101010101" charset="-122"/>
                <a:ea typeface="仿宋" panose="02010609060101010101" charset="-122"/>
                <a:cs typeface="仿宋" panose="02010609060101010101" charset="-122"/>
                <a:sym typeface="+mn-ea"/>
              </a:rPr>
              <a:t>, Benjamin/Cummings, Menlo Park, CA, 1993.</a:t>
            </a:r>
            <a:endParaRPr kumimoji="0" lang="en-US" altLang="zh-CN" sz="2400" b="0" i="0" u="none" strike="noStrike" cap="none" normalizeH="0" baseline="0" dirty="0">
              <a:ln>
                <a:noFill/>
              </a:ln>
              <a:solidFill>
                <a:schemeClr val="tx1"/>
              </a:solidFill>
              <a:effectLst/>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2400">
                <a:ln>
                  <a:noFill/>
                </a:ln>
                <a:effectLst/>
                <a:latin typeface="仿宋" panose="02010609060101010101" charset="-122"/>
                <a:ea typeface="仿宋" panose="02010609060101010101" charset="-122"/>
                <a:cs typeface="仿宋" panose="02010609060101010101" charset="-122"/>
                <a:sym typeface="+mn-ea"/>
              </a:rPr>
              <a:t>[3] A. C. Mueller, S. Guido, </a:t>
            </a:r>
            <a:r>
              <a:rPr lang="en-US" altLang="zh-CN" sz="2400" b="1" i="1">
                <a:ln>
                  <a:noFill/>
                </a:ln>
                <a:effectLst/>
                <a:latin typeface="仿宋" panose="02010609060101010101" charset="-122"/>
                <a:ea typeface="仿宋" panose="02010609060101010101" charset="-122"/>
                <a:cs typeface="仿宋" panose="02010609060101010101" charset="-122"/>
                <a:sym typeface="+mn-ea"/>
              </a:rPr>
              <a:t>Python机器学习入门</a:t>
            </a:r>
            <a:r>
              <a:rPr lang="en-US" altLang="zh-CN" sz="2400">
                <a:ln>
                  <a:noFill/>
                </a:ln>
                <a:effectLst/>
                <a:latin typeface="仿宋" panose="02010609060101010101" charset="-122"/>
                <a:ea typeface="仿宋" panose="02010609060101010101" charset="-122"/>
                <a:cs typeface="仿宋" panose="02010609060101010101" charset="-122"/>
                <a:sym typeface="+mn-ea"/>
              </a:rPr>
              <a:t>, O' Reilly, 2016</a:t>
            </a:r>
            <a:endParaRPr kumimoji="0" lang="en-US" altLang="zh-CN" sz="2400" b="0" i="0" u="none" strike="noStrike" cap="none" normalizeH="0" baseline="0" dirty="0">
              <a:ln>
                <a:noFill/>
              </a:ln>
              <a:solidFill>
                <a:schemeClr val="tx1"/>
              </a:solidFill>
              <a:effectLst/>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2400" b="1">
                <a:ln>
                  <a:noFill/>
                </a:ln>
                <a:solidFill>
                  <a:srgbClr val="333333"/>
                </a:solidFill>
                <a:effectLst/>
                <a:latin typeface="仿宋" panose="02010609060101010101" charset="-122"/>
                <a:ea typeface="仿宋" panose="02010609060101010101" charset="-122"/>
                <a:cs typeface="仿宋" panose="02010609060101010101" charset="-122"/>
                <a:sym typeface="+mn-ea"/>
              </a:rPr>
              <a:t>[4]</a:t>
            </a:r>
            <a:r>
              <a:rPr lang="en-US" altLang="zh-CN" sz="2400">
                <a:ln>
                  <a:noFill/>
                </a:ln>
                <a:effectLst/>
                <a:latin typeface="仿宋" panose="02010609060101010101" charset="-122"/>
                <a:ea typeface="仿宋" panose="02010609060101010101" charset="-122"/>
                <a:cs typeface="仿宋" panose="02010609060101010101" charset="-122"/>
                <a:sym typeface="+mn-ea"/>
              </a:rPr>
              <a:t>Russel, S. and Norvig, P., </a:t>
            </a:r>
            <a:r>
              <a:rPr lang="en-US" altLang="zh-CN" sz="2400" b="1" i="1">
                <a:ln>
                  <a:noFill/>
                </a:ln>
                <a:effectLst/>
                <a:latin typeface="仿宋" panose="02010609060101010101" charset="-122"/>
                <a:ea typeface="仿宋" panose="02010609060101010101" charset="-122"/>
                <a:cs typeface="仿宋" panose="02010609060101010101" charset="-122"/>
                <a:sym typeface="+mn-ea"/>
              </a:rPr>
              <a:t>Artificial Intelligence: </a:t>
            </a:r>
            <a:endParaRPr kumimoji="0" lang="en-US" altLang="zh-CN" sz="2400" b="1" i="1" u="none" strike="noStrike" cap="none" normalizeH="0" baseline="0" dirty="0">
              <a:ln>
                <a:noFill/>
              </a:ln>
              <a:effectLst/>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2400" b="1" i="1">
                <a:ln>
                  <a:noFill/>
                </a:ln>
                <a:effectLst/>
                <a:latin typeface="仿宋" panose="02010609060101010101" charset="-122"/>
                <a:ea typeface="仿宋" panose="02010609060101010101" charset="-122"/>
                <a:cs typeface="仿宋" panose="02010609060101010101" charset="-122"/>
                <a:sym typeface="+mn-ea"/>
              </a:rPr>
              <a:t>A Modern Approach</a:t>
            </a:r>
            <a:r>
              <a:rPr lang="en-US" altLang="zh-CN" sz="2400">
                <a:ln>
                  <a:noFill/>
                </a:ln>
                <a:effectLst/>
                <a:latin typeface="仿宋" panose="02010609060101010101" charset="-122"/>
                <a:ea typeface="仿宋" panose="02010609060101010101" charset="-122"/>
                <a:cs typeface="仿宋" panose="02010609060101010101" charset="-122"/>
                <a:sym typeface="+mn-ea"/>
              </a:rPr>
              <a:t>, Prentice-Hall, Englewood Cliffs, NJ, 1995</a:t>
            </a:r>
            <a:endParaRPr kumimoji="0" lang="zh-CN" altLang="zh-CN" sz="2400" b="1" i="0" u="none" strike="noStrike" cap="none" normalizeH="0" baseline="0" dirty="0">
              <a:ln>
                <a:noFill/>
              </a:ln>
              <a:solidFill>
                <a:srgbClr val="333333"/>
              </a:solidFill>
              <a:effectLst/>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2400">
                <a:ln>
                  <a:noFill/>
                </a:ln>
                <a:solidFill>
                  <a:schemeClr val="tx1"/>
                </a:solidFill>
                <a:effectLst/>
                <a:latin typeface="仿宋" panose="02010609060101010101" charset="-122"/>
                <a:ea typeface="仿宋" panose="02010609060101010101" charset="-122"/>
                <a:cs typeface="仿宋" panose="02010609060101010101" charset="-122"/>
                <a:sym typeface="+mn-ea"/>
              </a:rPr>
              <a:t>[5]Andrew Ng, Machine Learning (https://www.bilibili.com)</a:t>
            </a:r>
            <a:endParaRPr lang="zh-CN" altLang="en-US" sz="2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1.Python</a:t>
            </a:r>
            <a:endParaRPr lang="en-US" altLang="zh-CN"/>
          </a:p>
        </p:txBody>
      </p:sp>
      <p:sp>
        <p:nvSpPr>
          <p:cNvPr id="3" name="内容占位符 2"/>
          <p:cNvSpPr>
            <a:spLocks noGrp="1"/>
          </p:cNvSpPr>
          <p:nvPr>
            <p:ph idx="1"/>
          </p:nvPr>
        </p:nvSpPr>
        <p:spPr>
          <a:xfrm>
            <a:off x="607017" y="1348705"/>
            <a:ext cx="10852237" cy="5041355"/>
          </a:xfrm>
        </p:spPr>
        <p:txBody>
          <a:bodyPr/>
          <a:p>
            <a:endParaRPr lang="zh-CN" altLang="en-US"/>
          </a:p>
        </p:txBody>
      </p:sp>
      <p:graphicFrame>
        <p:nvGraphicFramePr>
          <p:cNvPr id="5" name="内容占位符 2"/>
          <p:cNvGraphicFramePr>
            <a:graphicFrameLocks noGrp="1"/>
          </p:cNvGraphicFramePr>
          <p:nvPr/>
        </p:nvGraphicFramePr>
        <p:xfrm>
          <a:off x="3334559" y="600276"/>
          <a:ext cx="6832212" cy="526477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olidFill>
                  <a:schemeClr val="tx1"/>
                </a:solidFill>
                <a:latin typeface="仿宋" panose="02010609060101010101" charset="-122"/>
                <a:ea typeface="仿宋" panose="02010609060101010101" charset="-122"/>
                <a:cs typeface="+mj-lt"/>
                <a:sym typeface="+mn-ea"/>
              </a:rPr>
              <a:t>Python环境: Anaconda</a:t>
            </a:r>
            <a:endParaRPr lang="zh-CN" altLang="en-US">
              <a:solidFill>
                <a:schemeClr val="tx1"/>
              </a:solidFill>
              <a:latin typeface="仿宋" panose="02010609060101010101" charset="-122"/>
              <a:ea typeface="仿宋" panose="02010609060101010101" charset="-122"/>
              <a:cs typeface="+mj-lt"/>
              <a:sym typeface="+mn-ea"/>
            </a:endParaRPr>
          </a:p>
        </p:txBody>
      </p:sp>
      <p:sp>
        <p:nvSpPr>
          <p:cNvPr id="3" name="内容占位符 2"/>
          <p:cNvSpPr>
            <a:spLocks noGrp="1"/>
          </p:cNvSpPr>
          <p:nvPr>
            <p:ph idx="1"/>
          </p:nvPr>
        </p:nvSpPr>
        <p:spPr/>
        <p:txBody>
          <a:bodyPr/>
          <a:p>
            <a:r>
              <a:rPr sz="2400">
                <a:latin typeface="仿宋" panose="02010609060101010101" charset="-122"/>
                <a:ea typeface="仿宋" panose="02010609060101010101" charset="-122"/>
                <a:sym typeface="+mn-ea"/>
              </a:rPr>
              <a:t>Anaconda 使Python的环境创建与管理变得极其简单.</a:t>
            </a:r>
            <a:endParaRPr lang="zh-CN" altLang="en-US" sz="1800" dirty="0">
              <a:latin typeface="仿宋" panose="02010609060101010101" charset="-122"/>
              <a:ea typeface="仿宋" panose="02010609060101010101" charset="-122"/>
            </a:endParaRPr>
          </a:p>
          <a:p>
            <a:endParaRPr lang="zh-CN" altLang="en-US" sz="1800" dirty="0">
              <a:latin typeface="仿宋" panose="02010609060101010101" charset="-122"/>
              <a:ea typeface="仿宋" panose="02010609060101010101" charset="-122"/>
            </a:endParaRPr>
          </a:p>
        </p:txBody>
      </p:sp>
      <p:pic>
        <p:nvPicPr>
          <p:cNvPr id="4" name="图片 3" descr="navigator"/>
          <p:cNvPicPr>
            <a:picLocks noChangeAspect="1"/>
          </p:cNvPicPr>
          <p:nvPr/>
        </p:nvPicPr>
        <p:blipFill>
          <a:blip r:embed="rId1"/>
          <a:stretch>
            <a:fillRect/>
          </a:stretch>
        </p:blipFill>
        <p:spPr>
          <a:xfrm>
            <a:off x="1468120" y="2012950"/>
            <a:ext cx="8604250" cy="419354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数据分析工具</a:t>
            </a:r>
            <a:endParaRPr lang="zh-CN" altLang="en-US"/>
          </a:p>
        </p:txBody>
      </p:sp>
      <p:sp>
        <p:nvSpPr>
          <p:cNvPr id="3" name="内容占位符 2"/>
          <p:cNvSpPr>
            <a:spLocks noGrp="1"/>
          </p:cNvSpPr>
          <p:nvPr>
            <p:ph idx="1"/>
          </p:nvPr>
        </p:nvSpPr>
        <p:spPr/>
        <p:txBody>
          <a:bodyPr/>
          <a:p>
            <a:r>
              <a:rPr lang="en-US" altLang="zh-CN" sz="2400" dirty="0" err="1">
                <a:latin typeface="仿宋" panose="02010609060101010101" charset="-122"/>
                <a:ea typeface="仿宋" panose="02010609060101010101" charset="-122"/>
                <a:cs typeface="仿宋" panose="02010609060101010101" charset="-122"/>
                <a:sym typeface="+mn-ea"/>
              </a:rPr>
              <a:t>Numpy</a:t>
            </a:r>
            <a:r>
              <a:rPr lang="en-US" altLang="zh-CN" sz="2400">
                <a:latin typeface="仿宋" panose="02010609060101010101" charset="-122"/>
                <a:ea typeface="仿宋" panose="02010609060101010101" charset="-122"/>
                <a:cs typeface="仿宋" panose="02010609060101010101" charset="-122"/>
                <a:sym typeface="+mn-ea"/>
              </a:rPr>
              <a:t> : </a:t>
            </a:r>
            <a:r>
              <a:rPr lang="en-US" altLang="zh-CN" sz="2400">
                <a:latin typeface="仿宋" panose="02010609060101010101" charset="-122"/>
                <a:ea typeface="仿宋" panose="02010609060101010101" charset="-122"/>
                <a:cs typeface="仿宋" panose="02010609060101010101" charset="-122"/>
                <a:sym typeface="+mn-ea"/>
                <a:hlinkClick r:id="rId1"/>
              </a:rPr>
              <a:t>http://www.numpy.org/</a:t>
            </a:r>
            <a:r>
              <a:rPr lang="en-US" altLang="zh-CN" sz="2400">
                <a:latin typeface="仿宋" panose="02010609060101010101" charset="-122"/>
                <a:ea typeface="仿宋" panose="02010609060101010101" charset="-122"/>
                <a:cs typeface="仿宋" panose="02010609060101010101" charset="-122"/>
                <a:sym typeface="+mn-ea"/>
              </a:rPr>
              <a:t> (</a:t>
            </a:r>
            <a:r>
              <a:rPr sz="2400">
                <a:latin typeface="仿宋" panose="02010609060101010101" charset="-122"/>
                <a:ea typeface="仿宋" panose="02010609060101010101" charset="-122"/>
                <a:cs typeface="仿宋" panose="02010609060101010101" charset="-122"/>
                <a:sym typeface="+mn-ea"/>
              </a:rPr>
              <a:t>高维数组</a:t>
            </a:r>
            <a:r>
              <a:rPr lang="en-US" altLang="zh-CN" sz="2400">
                <a:latin typeface="仿宋" panose="02010609060101010101" charset="-122"/>
                <a:ea typeface="仿宋" panose="02010609060101010101" charset="-122"/>
                <a:cs typeface="仿宋" panose="02010609060101010101" charset="-122"/>
                <a:sym typeface="+mn-ea"/>
              </a:rPr>
              <a:t>)</a:t>
            </a:r>
            <a:endParaRPr lang="en-US" altLang="zh-CN" sz="2400" dirty="0">
              <a:latin typeface="仿宋" panose="02010609060101010101" charset="-122"/>
              <a:ea typeface="仿宋" panose="02010609060101010101" charset="-122"/>
              <a:cs typeface="仿宋" panose="02010609060101010101" charset="-122"/>
            </a:endParaRPr>
          </a:p>
          <a:p>
            <a:r>
              <a:rPr lang="en-US" altLang="zh-CN" sz="2400" dirty="0" err="1">
                <a:latin typeface="仿宋" panose="02010609060101010101" charset="-122"/>
                <a:ea typeface="仿宋" panose="02010609060101010101" charset="-122"/>
                <a:cs typeface="仿宋" panose="02010609060101010101" charset="-122"/>
                <a:sym typeface="+mn-ea"/>
              </a:rPr>
              <a:t>Matpotlib</a:t>
            </a:r>
            <a:r>
              <a:rPr lang="en-US" altLang="zh-CN" sz="2400">
                <a:latin typeface="仿宋" panose="02010609060101010101" charset="-122"/>
                <a:ea typeface="仿宋" panose="02010609060101010101" charset="-122"/>
                <a:cs typeface="仿宋" panose="02010609060101010101" charset="-122"/>
                <a:sym typeface="+mn-ea"/>
              </a:rPr>
              <a:t>:  </a:t>
            </a:r>
            <a:r>
              <a:rPr lang="en-US" altLang="zh-CN" sz="2400">
                <a:latin typeface="仿宋" panose="02010609060101010101" charset="-122"/>
                <a:ea typeface="仿宋" panose="02010609060101010101" charset="-122"/>
                <a:cs typeface="仿宋" panose="02010609060101010101" charset="-122"/>
                <a:sym typeface="+mn-ea"/>
                <a:hlinkClick r:id="rId2"/>
              </a:rPr>
              <a:t>https://matplotlib.org/</a:t>
            </a:r>
            <a:r>
              <a:rPr lang="en-US" altLang="zh-CN" sz="2400">
                <a:latin typeface="仿宋" panose="02010609060101010101" charset="-122"/>
                <a:ea typeface="仿宋" panose="02010609060101010101" charset="-122"/>
                <a:cs typeface="仿宋" panose="02010609060101010101" charset="-122"/>
                <a:sym typeface="+mn-ea"/>
              </a:rPr>
              <a:t> (</a:t>
            </a:r>
            <a:r>
              <a:rPr sz="2400">
                <a:latin typeface="仿宋" panose="02010609060101010101" charset="-122"/>
                <a:ea typeface="仿宋" panose="02010609060101010101" charset="-122"/>
                <a:cs typeface="仿宋" panose="02010609060101010101" charset="-122"/>
                <a:sym typeface="+mn-ea"/>
              </a:rPr>
              <a:t>数据分析作图</a:t>
            </a:r>
            <a:r>
              <a:rPr lang="en-US" altLang="zh-CN" sz="2400">
                <a:latin typeface="仿宋" panose="02010609060101010101" charset="-122"/>
                <a:ea typeface="仿宋" panose="02010609060101010101" charset="-122"/>
                <a:cs typeface="仿宋" panose="02010609060101010101" charset="-122"/>
                <a:sym typeface="+mn-ea"/>
              </a:rPr>
              <a:t>)</a:t>
            </a:r>
            <a:endParaRPr lang="en-US" altLang="zh-CN" sz="2400" dirty="0">
              <a:latin typeface="仿宋" panose="02010609060101010101" charset="-122"/>
              <a:ea typeface="仿宋" panose="02010609060101010101" charset="-122"/>
              <a:cs typeface="仿宋" panose="02010609060101010101" charset="-122"/>
            </a:endParaRPr>
          </a:p>
          <a:p>
            <a:r>
              <a:rPr lang="en-US" altLang="zh-CN" sz="2400">
                <a:latin typeface="仿宋" panose="02010609060101010101" charset="-122"/>
                <a:ea typeface="仿宋" panose="02010609060101010101" charset="-122"/>
                <a:cs typeface="仿宋" panose="02010609060101010101" charset="-122"/>
                <a:sym typeface="+mn-ea"/>
              </a:rPr>
              <a:t>Pandas : </a:t>
            </a:r>
            <a:r>
              <a:rPr lang="en-US" altLang="zh-CN" sz="2400">
                <a:latin typeface="仿宋" panose="02010609060101010101" charset="-122"/>
                <a:ea typeface="仿宋" panose="02010609060101010101" charset="-122"/>
                <a:cs typeface="仿宋" panose="02010609060101010101" charset="-122"/>
                <a:sym typeface="+mn-ea"/>
                <a:hlinkClick r:id="rId3"/>
              </a:rPr>
              <a:t>http://pandas.pydata.org/</a:t>
            </a:r>
            <a:r>
              <a:rPr lang="en-US" altLang="zh-CN" sz="2400">
                <a:latin typeface="仿宋" panose="02010609060101010101" charset="-122"/>
                <a:ea typeface="仿宋" panose="02010609060101010101" charset="-122"/>
                <a:cs typeface="仿宋" panose="02010609060101010101" charset="-122"/>
                <a:sym typeface="+mn-ea"/>
              </a:rPr>
              <a:t> (</a:t>
            </a:r>
            <a:r>
              <a:rPr sz="2400">
                <a:latin typeface="仿宋" panose="02010609060101010101" charset="-122"/>
                <a:ea typeface="仿宋" panose="02010609060101010101" charset="-122"/>
                <a:cs typeface="仿宋" panose="02010609060101010101" charset="-122"/>
                <a:sym typeface="+mn-ea"/>
              </a:rPr>
              <a:t>数据分析工具</a:t>
            </a:r>
            <a:r>
              <a:rPr lang="en-US" altLang="zh-CN" sz="2400">
                <a:latin typeface="仿宋" panose="02010609060101010101" charset="-122"/>
                <a:ea typeface="仿宋" panose="02010609060101010101" charset="-122"/>
                <a:cs typeface="仿宋" panose="02010609060101010101" charset="-122"/>
                <a:sym typeface="+mn-ea"/>
              </a:rPr>
              <a:t>)</a:t>
            </a:r>
            <a:endParaRPr lang="en-US" altLang="zh-CN" sz="2400" dirty="0">
              <a:latin typeface="仿宋" panose="02010609060101010101" charset="-122"/>
              <a:ea typeface="仿宋" panose="02010609060101010101" charset="-122"/>
              <a:cs typeface="仿宋" panose="02010609060101010101" charset="-122"/>
            </a:endParaRPr>
          </a:p>
          <a:p>
            <a:r>
              <a:rPr lang="en-US" altLang="zh-CN" sz="2400" dirty="0" err="1">
                <a:latin typeface="仿宋" panose="02010609060101010101" charset="-122"/>
                <a:ea typeface="仿宋" panose="02010609060101010101" charset="-122"/>
                <a:cs typeface="仿宋" panose="02010609060101010101" charset="-122"/>
                <a:sym typeface="+mn-ea"/>
              </a:rPr>
              <a:t>Scipy</a:t>
            </a:r>
            <a:r>
              <a:rPr sz="2400" dirty="0" err="1">
                <a:latin typeface="仿宋" panose="02010609060101010101" charset="-122"/>
                <a:ea typeface="仿宋" panose="02010609060101010101" charset="-122"/>
                <a:cs typeface="仿宋" panose="02010609060101010101" charset="-122"/>
                <a:sym typeface="+mn-ea"/>
              </a:rPr>
              <a:t>：https://www.scipy.org/ （数学、科学、工程）</a:t>
            </a:r>
            <a:endParaRPr lang="zh-CN" altLang="en-US" sz="2400" dirty="0" err="1">
              <a:latin typeface="仿宋" panose="02010609060101010101" charset="-122"/>
              <a:ea typeface="仿宋" panose="02010609060101010101" charset="-122"/>
              <a:cs typeface="仿宋" panose="02010609060101010101" charset="-122"/>
            </a:endParaRPr>
          </a:p>
          <a:p>
            <a:r>
              <a:rPr lang="en-US" altLang="zh-CN" sz="2400" dirty="0" err="1">
                <a:latin typeface="仿宋" panose="02010609060101010101" charset="-122"/>
                <a:ea typeface="仿宋" panose="02010609060101010101" charset="-122"/>
                <a:cs typeface="仿宋" panose="02010609060101010101" charset="-122"/>
                <a:sym typeface="+mn-ea"/>
              </a:rPr>
              <a:t>Scikit</a:t>
            </a:r>
            <a:r>
              <a:rPr sz="2400" dirty="0" err="1">
                <a:latin typeface="仿宋" panose="02010609060101010101" charset="-122"/>
                <a:ea typeface="仿宋" panose="02010609060101010101" charset="-122"/>
                <a:cs typeface="仿宋" panose="02010609060101010101" charset="-122"/>
                <a:sym typeface="+mn-ea"/>
              </a:rPr>
              <a:t>：https://scikit-learn.org/ （机器学习）</a:t>
            </a:r>
            <a:endParaRPr lang="zh-CN" altLang="en-US" sz="2400" dirty="0" err="1">
              <a:latin typeface="仿宋" panose="02010609060101010101" charset="-122"/>
              <a:ea typeface="仿宋" panose="02010609060101010101" charset="-122"/>
              <a:cs typeface="仿宋" panose="02010609060101010101" charset="-122"/>
            </a:endParaRPr>
          </a:p>
          <a:p>
            <a:r>
              <a:rPr lang="en-US" altLang="zh-CN" sz="2400" dirty="0" err="1">
                <a:latin typeface="仿宋" panose="02010609060101010101" charset="-122"/>
                <a:ea typeface="仿宋" panose="02010609060101010101" charset="-122"/>
                <a:cs typeface="仿宋" panose="02010609060101010101" charset="-122"/>
                <a:sym typeface="+mn-ea"/>
              </a:rPr>
              <a:t>TensorFlow</a:t>
            </a:r>
            <a:r>
              <a:rPr sz="2400" dirty="0" err="1">
                <a:latin typeface="仿宋" panose="02010609060101010101" charset="-122"/>
                <a:ea typeface="仿宋" panose="02010609060101010101" charset="-122"/>
                <a:cs typeface="仿宋" panose="02010609060101010101" charset="-122"/>
                <a:sym typeface="+mn-ea"/>
              </a:rPr>
              <a:t>： https://tensorflow.google.cn/ （机器学习）</a:t>
            </a:r>
            <a:endParaRPr lang="zh-CN" altLang="en-US" dirty="0" err="1">
              <a:latin typeface="仿宋" panose="02010609060101010101" charset="-122"/>
              <a:ea typeface="仿宋" panose="02010609060101010101" charset="-122"/>
              <a:cs typeface="仿宋" panose="02010609060101010101" charset="-122"/>
            </a:endParaRPr>
          </a:p>
          <a:p>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t>机器学习</a:t>
            </a:r>
          </a:p>
        </p:txBody>
      </p:sp>
      <p:sp>
        <p:nvSpPr>
          <p:cNvPr id="3" name="内容占位符 2"/>
          <p:cNvSpPr>
            <a:spLocks noGrp="1"/>
          </p:cNvSpPr>
          <p:nvPr>
            <p:ph idx="1"/>
          </p:nvPr>
        </p:nvSpPr>
        <p:spPr/>
        <p:txBody>
          <a:bodyPr/>
          <a:p>
            <a:r>
              <a:rPr sz="2400">
                <a:latin typeface="仿宋" panose="02010609060101010101" charset="-122"/>
                <a:ea typeface="仿宋" panose="02010609060101010101" charset="-122"/>
                <a:cs typeface="仿宋" panose="02010609060101010101" charset="-122"/>
                <a:sym typeface="+mn-ea"/>
              </a:rPr>
              <a:t>机器学习</a:t>
            </a:r>
            <a:r>
              <a:rPr lang="en-US" altLang="zh-CN" sz="2400">
                <a:latin typeface="仿宋" panose="02010609060101010101" charset="-122"/>
                <a:ea typeface="仿宋" panose="02010609060101010101" charset="-122"/>
                <a:cs typeface="仿宋" panose="02010609060101010101" charset="-122"/>
                <a:sym typeface="+mn-ea"/>
              </a:rPr>
              <a:t>(Machine Learning)</a:t>
            </a:r>
            <a:r>
              <a:rPr sz="2400">
                <a:latin typeface="仿宋" panose="02010609060101010101" charset="-122"/>
                <a:ea typeface="仿宋" panose="02010609060101010101" charset="-122"/>
                <a:cs typeface="仿宋" panose="02010609060101010101" charset="-122"/>
                <a:sym typeface="+mn-ea"/>
              </a:rPr>
              <a:t>是一门关于从数据中提取知识的学问</a:t>
            </a:r>
            <a:r>
              <a:rPr lang="en-US" altLang="zh-CN" sz="2400">
                <a:latin typeface="仿宋" panose="02010609060101010101" charset="-122"/>
                <a:ea typeface="仿宋" panose="02010609060101010101" charset="-122"/>
                <a:cs typeface="仿宋" panose="02010609060101010101" charset="-122"/>
                <a:sym typeface="+mn-ea"/>
              </a:rPr>
              <a:t> (</a:t>
            </a:r>
            <a:r>
              <a:rPr sz="2400">
                <a:latin typeface="仿宋" panose="02010609060101010101" charset="-122"/>
                <a:ea typeface="仿宋" panose="02010609060101010101" charset="-122"/>
                <a:cs typeface="仿宋" panose="02010609060101010101" charset="-122"/>
                <a:sym typeface="+mn-ea"/>
              </a:rPr>
              <a:t>统计学习</a:t>
            </a:r>
            <a:r>
              <a:rPr lang="en-US" altLang="zh-CN" sz="2400">
                <a:latin typeface="仿宋" panose="02010609060101010101" charset="-122"/>
                <a:ea typeface="仿宋" panose="02010609060101010101" charset="-122"/>
                <a:cs typeface="仿宋" panose="02010609060101010101" charset="-122"/>
                <a:sym typeface="+mn-ea"/>
              </a:rPr>
              <a:t>). </a:t>
            </a:r>
            <a:r>
              <a:rPr sz="2400">
                <a:latin typeface="仿宋" panose="02010609060101010101" charset="-122"/>
                <a:ea typeface="仿宋" panose="02010609060101010101" charset="-122"/>
                <a:cs typeface="仿宋" panose="02010609060101010101" charset="-122"/>
                <a:sym typeface="+mn-ea"/>
              </a:rPr>
              <a:t>它是当今</a:t>
            </a:r>
            <a:r>
              <a:rPr lang="en-US" altLang="zh-CN" sz="2400">
                <a:latin typeface="仿宋" panose="02010609060101010101" charset="-122"/>
                <a:ea typeface="仿宋" panose="02010609060101010101" charset="-122"/>
                <a:cs typeface="仿宋" panose="02010609060101010101" charset="-122"/>
                <a:sym typeface="+mn-ea"/>
              </a:rPr>
              <a:t>AI</a:t>
            </a:r>
            <a:r>
              <a:rPr sz="2400">
                <a:latin typeface="仿宋" panose="02010609060101010101" charset="-122"/>
                <a:ea typeface="仿宋" panose="02010609060101010101" charset="-122"/>
                <a:cs typeface="仿宋" panose="02010609060101010101" charset="-122"/>
                <a:sym typeface="+mn-ea"/>
              </a:rPr>
              <a:t>的必然趋势．</a:t>
            </a:r>
            <a:endParaRPr lang="en-US" altLang="zh-CN" sz="2400"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机器学习是关于如何创建能从数据和观测中提高我们的经验的计算机程序 </a:t>
            </a:r>
            <a:r>
              <a:rPr lang="en-US" altLang="zh-CN" sz="2400">
                <a:latin typeface="仿宋" panose="02010609060101010101" charset="-122"/>
                <a:ea typeface="仿宋" panose="02010609060101010101" charset="-122"/>
                <a:cs typeface="仿宋" panose="02010609060101010101" charset="-122"/>
                <a:sym typeface="+mn-ea"/>
              </a:rPr>
              <a:t>(Tom Riccio).</a:t>
            </a:r>
            <a:r>
              <a:rPr sz="2400">
                <a:latin typeface="仿宋" panose="02010609060101010101" charset="-122"/>
                <a:ea typeface="仿宋" panose="02010609060101010101" charset="-122"/>
                <a:cs typeface="仿宋" panose="02010609060101010101" charset="-122"/>
                <a:sym typeface="+mn-ea"/>
              </a:rPr>
              <a:t>　</a:t>
            </a:r>
            <a:endParaRPr lang="en-US" altLang="zh-CN" sz="2400"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你想要能教计算机如何学习并如何提高经验．这是机器学习之核心．</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 </a:t>
            </a:r>
            <a:r>
              <a:t>机器学习在科学上的应用</a:t>
            </a:r>
          </a:p>
        </p:txBody>
      </p:sp>
      <p:sp>
        <p:nvSpPr>
          <p:cNvPr id="3" name="内容占位符 2"/>
          <p:cNvSpPr>
            <a:spLocks noGrp="1"/>
          </p:cNvSpPr>
          <p:nvPr>
            <p:ph idx="1"/>
          </p:nvPr>
        </p:nvSpPr>
        <p:spPr/>
        <p:txBody>
          <a:bodyPr/>
          <a:p>
            <a:r>
              <a:rPr sz="2400">
                <a:latin typeface="仿宋" panose="02010609060101010101" charset="-122"/>
                <a:ea typeface="仿宋" panose="02010609060101010101" charset="-122"/>
                <a:cs typeface="仿宋" panose="02010609060101010101" charset="-122"/>
                <a:sym typeface="+mn-ea"/>
              </a:rPr>
              <a:t>材料科学：研究材料的</a:t>
            </a:r>
            <a:r>
              <a:rPr lang="en-US" altLang="zh-CN" sz="2400">
                <a:latin typeface="仿宋" panose="02010609060101010101" charset="-122"/>
                <a:ea typeface="仿宋" panose="02010609060101010101" charset="-122"/>
                <a:cs typeface="仿宋" panose="02010609060101010101" charset="-122"/>
                <a:sym typeface="+mn-ea"/>
              </a:rPr>
              <a:t>"</a:t>
            </a:r>
            <a:r>
              <a:rPr sz="2400">
                <a:latin typeface="仿宋" panose="02010609060101010101" charset="-122"/>
                <a:ea typeface="仿宋" panose="02010609060101010101" charset="-122"/>
                <a:cs typeface="仿宋" panose="02010609060101010101" charset="-122"/>
                <a:sym typeface="+mn-ea"/>
              </a:rPr>
              <a:t>结构</a:t>
            </a:r>
            <a:r>
              <a:rPr lang="en-US" altLang="zh-CN" sz="2400">
                <a:latin typeface="仿宋" panose="02010609060101010101" charset="-122"/>
                <a:ea typeface="仿宋" panose="02010609060101010101" charset="-122"/>
                <a:cs typeface="仿宋" panose="02010609060101010101" charset="-122"/>
                <a:sym typeface="+mn-ea"/>
              </a:rPr>
              <a:t>--</a:t>
            </a:r>
            <a:r>
              <a:rPr sz="2400">
                <a:latin typeface="仿宋" panose="02010609060101010101" charset="-122"/>
                <a:ea typeface="仿宋" panose="02010609060101010101" charset="-122"/>
                <a:cs typeface="仿宋" panose="02010609060101010101" charset="-122"/>
                <a:sym typeface="+mn-ea"/>
              </a:rPr>
              <a:t>功能</a:t>
            </a:r>
            <a:r>
              <a:rPr lang="en-US" altLang="zh-CN" sz="2400">
                <a:latin typeface="仿宋" panose="02010609060101010101" charset="-122"/>
                <a:ea typeface="仿宋" panose="02010609060101010101" charset="-122"/>
                <a:cs typeface="仿宋" panose="02010609060101010101" charset="-122"/>
                <a:sym typeface="+mn-ea"/>
              </a:rPr>
              <a:t>"</a:t>
            </a:r>
            <a:r>
              <a:rPr sz="2400">
                <a:latin typeface="仿宋" panose="02010609060101010101" charset="-122"/>
                <a:ea typeface="仿宋" panose="02010609060101010101" charset="-122"/>
                <a:cs typeface="仿宋" panose="02010609060101010101" charset="-122"/>
                <a:sym typeface="+mn-ea"/>
              </a:rPr>
              <a:t>对应关系</a:t>
            </a:r>
            <a:endParaRPr lang="en-US" altLang="zh-CN" sz="2400"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粒子物理：发现新的粒子</a:t>
            </a:r>
            <a:endParaRPr lang="en-US" altLang="zh-CN" sz="2400"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天文学：发现新的天体</a:t>
            </a:r>
            <a:endParaRPr lang="en-US" altLang="zh-CN" sz="2400"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化学：寻找最高效的化学反应</a:t>
            </a:r>
            <a:r>
              <a:rPr lang="en-US" altLang="zh-CN" sz="2400">
                <a:latin typeface="仿宋" panose="02010609060101010101" charset="-122"/>
                <a:ea typeface="仿宋" panose="02010609060101010101" charset="-122"/>
                <a:cs typeface="仿宋" panose="02010609060101010101" charset="-122"/>
                <a:sym typeface="+mn-ea"/>
              </a:rPr>
              <a:t>,</a:t>
            </a:r>
            <a:r>
              <a:rPr sz="2400">
                <a:latin typeface="仿宋" panose="02010609060101010101" charset="-122"/>
                <a:ea typeface="仿宋" panose="02010609060101010101" charset="-122"/>
                <a:cs typeface="仿宋" panose="02010609060101010101" charset="-122"/>
                <a:sym typeface="+mn-ea"/>
              </a:rPr>
              <a:t>预测化学反应的产物以及预测晶体制备策略</a:t>
            </a:r>
            <a:r>
              <a:rPr lang="en-US" altLang="zh-CN" sz="2400">
                <a:latin typeface="仿宋" panose="02010609060101010101" charset="-122"/>
                <a:ea typeface="仿宋" panose="02010609060101010101" charset="-122"/>
                <a:cs typeface="仿宋" panose="02010609060101010101" charset="-122"/>
                <a:sym typeface="+mn-ea"/>
              </a:rPr>
              <a:t>[1]</a:t>
            </a:r>
            <a:endParaRPr lang="en-US" altLang="zh-CN" sz="2400"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高分子物理化学：研究多尺度下高分子的结构和力学机制</a:t>
            </a:r>
            <a:endParaRPr lang="en-US" altLang="zh-CN" sz="2400"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生物信息学：基因序列分析</a:t>
            </a:r>
            <a:r>
              <a:rPr lang="en-US" altLang="zh-CN" sz="2400">
                <a:latin typeface="仿宋" panose="02010609060101010101" charset="-122"/>
                <a:ea typeface="仿宋" panose="02010609060101010101" charset="-122"/>
                <a:cs typeface="仿宋" panose="02010609060101010101" charset="-122"/>
                <a:sym typeface="+mn-ea"/>
              </a:rPr>
              <a:t> (DNA</a:t>
            </a:r>
            <a:r>
              <a:rPr sz="2400">
                <a:latin typeface="仿宋" panose="02010609060101010101" charset="-122"/>
                <a:ea typeface="仿宋" panose="02010609060101010101" charset="-122"/>
                <a:cs typeface="仿宋" panose="02010609060101010101" charset="-122"/>
                <a:sym typeface="+mn-ea"/>
              </a:rPr>
              <a:t>序列编码特征分析</a:t>
            </a:r>
            <a:r>
              <a:rPr lang="en-US" altLang="zh-CN" sz="2400">
                <a:latin typeface="仿宋" panose="02010609060101010101" charset="-122"/>
                <a:ea typeface="仿宋" panose="02010609060101010101" charset="-122"/>
                <a:cs typeface="仿宋" panose="02010609060101010101" charset="-122"/>
                <a:sym typeface="+mn-ea"/>
              </a:rPr>
              <a:t>, </a:t>
            </a:r>
            <a:r>
              <a:rPr sz="2400">
                <a:latin typeface="仿宋" panose="02010609060101010101" charset="-122"/>
                <a:ea typeface="仿宋" panose="02010609060101010101" charset="-122"/>
                <a:cs typeface="仿宋" panose="02010609060101010101" charset="-122"/>
                <a:sym typeface="+mn-ea"/>
              </a:rPr>
              <a:t>发现模式</a:t>
            </a:r>
            <a:r>
              <a:rPr lang="en-US" altLang="zh-CN" sz="2400">
                <a:latin typeface="仿宋" panose="02010609060101010101" charset="-122"/>
                <a:ea typeface="仿宋" panose="02010609060101010101" charset="-122"/>
                <a:cs typeface="仿宋" panose="02010609060101010101" charset="-122"/>
                <a:sym typeface="+mn-ea"/>
              </a:rPr>
              <a:t>—</a:t>
            </a:r>
            <a:r>
              <a:rPr sz="2400">
                <a:latin typeface="仿宋" panose="02010609060101010101" charset="-122"/>
                <a:ea typeface="仿宋" panose="02010609060101010101" charset="-122"/>
                <a:cs typeface="仿宋" panose="02010609060101010101" charset="-122"/>
                <a:sym typeface="+mn-ea"/>
              </a:rPr>
              <a:t>功能对应关系等</a:t>
            </a:r>
            <a:r>
              <a:rPr lang="en-US" altLang="zh-CN" sz="2400">
                <a:latin typeface="仿宋" panose="02010609060101010101" charset="-122"/>
                <a:ea typeface="仿宋" panose="02010609060101010101" charset="-122"/>
                <a:cs typeface="仿宋" panose="02010609060101010101" charset="-122"/>
                <a:sym typeface="+mn-ea"/>
              </a:rPr>
              <a:t>)</a:t>
            </a:r>
            <a:endParaRPr lang="zh-CN" altLang="en-US" sz="2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2.2 </a:t>
            </a:r>
            <a:r>
              <a:t>机器学习的类别</a:t>
            </a:r>
            <a:r>
              <a:rPr lang="en-US" altLang="zh-CN"/>
              <a:t>(1)</a:t>
            </a:r>
            <a:r>
              <a:t>：非监督学习</a:t>
            </a:r>
          </a:p>
        </p:txBody>
      </p:sp>
      <p:sp>
        <p:nvSpPr>
          <p:cNvPr id="3" name="内容占位符 2"/>
          <p:cNvSpPr>
            <a:spLocks noGrp="1"/>
          </p:cNvSpPr>
          <p:nvPr>
            <p:ph idx="1"/>
          </p:nvPr>
        </p:nvSpPr>
        <p:spPr/>
        <p:txBody>
          <a:bodyPr/>
          <a:p>
            <a:pPr lvl="1"/>
            <a:r>
              <a:rPr sz="2400">
                <a:latin typeface="仿宋" panose="02010609060101010101" charset="-122"/>
                <a:ea typeface="仿宋" panose="02010609060101010101" charset="-122"/>
                <a:cs typeface="仿宋" panose="02010609060101010101" charset="-122"/>
                <a:sym typeface="+mn-ea"/>
              </a:rPr>
              <a:t>机器学习可分为监督学习，非监督学习和强化学习等．</a:t>
            </a:r>
            <a:endParaRPr sz="2400">
              <a:sym typeface="+mn-ea"/>
            </a:endParaRPr>
          </a:p>
          <a:p>
            <a:pPr lvl="1"/>
            <a:r>
              <a:rPr sz="2400" b="1">
                <a:latin typeface="仿宋" panose="02010609060101010101" charset="-122"/>
                <a:ea typeface="仿宋" panose="02010609060101010101" charset="-122"/>
                <a:cs typeface="仿宋" panose="02010609060101010101" charset="-122"/>
                <a:sym typeface="+mn-ea"/>
              </a:rPr>
              <a:t>非监督学习</a:t>
            </a:r>
            <a:r>
              <a:rPr sz="2400">
                <a:latin typeface="仿宋" panose="02010609060101010101" charset="-122"/>
                <a:ea typeface="仿宋" panose="02010609060101010101" charset="-122"/>
                <a:cs typeface="仿宋" panose="02010609060101010101" charset="-122"/>
                <a:sym typeface="+mn-ea"/>
              </a:rPr>
              <a:t>(unsupervised learning)</a:t>
            </a:r>
            <a:r>
              <a:rPr sz="2400">
                <a:latin typeface="仿宋" panose="02010609060101010101" charset="-122"/>
                <a:ea typeface="仿宋" panose="02010609060101010101" charset="-122"/>
                <a:cs typeface="仿宋" panose="02010609060101010101" charset="-122"/>
                <a:sym typeface="+mn-ea"/>
              </a:rPr>
              <a:t>中，我们</a:t>
            </a:r>
            <a:r>
              <a:rPr sz="2400" b="1">
                <a:solidFill>
                  <a:srgbClr val="C00000"/>
                </a:solidFill>
                <a:latin typeface="仿宋" panose="02010609060101010101" charset="-122"/>
                <a:ea typeface="仿宋" panose="02010609060101010101" charset="-122"/>
                <a:cs typeface="仿宋" panose="02010609060101010101" charset="-122"/>
                <a:sym typeface="+mn-ea"/>
              </a:rPr>
              <a:t>没有</a:t>
            </a:r>
            <a:r>
              <a:rPr sz="2400">
                <a:latin typeface="仿宋" panose="02010609060101010101" charset="-122"/>
                <a:ea typeface="仿宋" panose="02010609060101010101" charset="-122"/>
                <a:cs typeface="仿宋" panose="02010609060101010101" charset="-122"/>
                <a:sym typeface="+mn-ea"/>
              </a:rPr>
              <a:t>（或不必）为实例做</a:t>
            </a:r>
            <a:r>
              <a:rPr sz="2400" b="1">
                <a:solidFill>
                  <a:srgbClr val="C00000"/>
                </a:solidFill>
                <a:latin typeface="仿宋" panose="02010609060101010101" charset="-122"/>
                <a:ea typeface="仿宋" panose="02010609060101010101" charset="-122"/>
                <a:cs typeface="仿宋" panose="02010609060101010101" charset="-122"/>
                <a:sym typeface="+mn-ea"/>
              </a:rPr>
              <a:t>标签</a:t>
            </a:r>
            <a:r>
              <a:rPr sz="2400">
                <a:latin typeface="仿宋" panose="02010609060101010101" charset="-122"/>
                <a:ea typeface="仿宋" panose="02010609060101010101" charset="-122"/>
                <a:cs typeface="仿宋" panose="02010609060101010101" charset="-122"/>
                <a:sym typeface="+mn-ea"/>
              </a:rPr>
              <a:t>，我们的数据集中的实例是没有标签的．换句话说，在学习的过程中, 模型(agent)</a:t>
            </a:r>
            <a:r>
              <a:rPr sz="2400" b="1">
                <a:solidFill>
                  <a:srgbClr val="C00000"/>
                </a:solidFill>
                <a:latin typeface="仿宋" panose="02010609060101010101" charset="-122"/>
                <a:ea typeface="仿宋" panose="02010609060101010101" charset="-122"/>
                <a:cs typeface="仿宋" panose="02010609060101010101" charset="-122"/>
                <a:sym typeface="+mn-ea"/>
              </a:rPr>
              <a:t>得</a:t>
            </a:r>
            <a:r>
              <a:rPr sz="2400" b="1">
                <a:solidFill>
                  <a:srgbClr val="C00000"/>
                </a:solidFill>
                <a:latin typeface="仿宋" panose="02010609060101010101" charset="-122"/>
                <a:ea typeface="仿宋" panose="02010609060101010101" charset="-122"/>
                <a:cs typeface="仿宋" panose="02010609060101010101" charset="-122"/>
                <a:sym typeface="+mn-ea"/>
              </a:rPr>
              <a:t>不到明确的反馈</a:t>
            </a:r>
            <a:r>
              <a:rPr sz="2400">
                <a:latin typeface="仿宋" panose="02010609060101010101" charset="-122"/>
                <a:ea typeface="仿宋" panose="02010609060101010101" charset="-122"/>
                <a:cs typeface="仿宋" panose="02010609060101010101" charset="-122"/>
                <a:sym typeface="+mn-ea"/>
              </a:rPr>
              <a:t>，它的目的是从输入数据中学习某些模式(patterns).</a:t>
            </a:r>
            <a:endParaRPr sz="2400">
              <a:latin typeface="仿宋" panose="02010609060101010101" charset="-122"/>
              <a:ea typeface="仿宋" panose="02010609060101010101" charset="-122"/>
              <a:cs typeface="仿宋" panose="02010609060101010101" charset="-122"/>
              <a:sym typeface="+mn-ea"/>
            </a:endParaRPr>
          </a:p>
          <a:p>
            <a:pPr lvl="1"/>
            <a:r>
              <a:rPr sz="2400">
                <a:latin typeface="仿宋" panose="02010609060101010101" charset="-122"/>
                <a:ea typeface="仿宋" panose="02010609060101010101" charset="-122"/>
                <a:cs typeface="仿宋" panose="02010609060101010101" charset="-122"/>
                <a:sym typeface="+mn-ea"/>
              </a:rPr>
              <a:t>例如，我们有顾客的数据，却没有任何类型的标签与之相联系．要解决的问题：给定这些数据点，我们能找出这些实例的数据点的聚类(clusters)吗? 我们要寻找一个函数F以把输入集合X映射到聚类的集合y．这是非监督的算法．</a:t>
            </a:r>
            <a:endParaRPr sz="2400">
              <a:latin typeface="仿宋" panose="02010609060101010101" charset="-122"/>
              <a:ea typeface="仿宋" panose="02010609060101010101" charset="-122"/>
              <a:cs typeface="仿宋" panose="02010609060101010101" charset="-122"/>
              <a:sym typeface="+mn-ea"/>
            </a:endParaRPr>
          </a:p>
          <a:p>
            <a:pPr lvl="1"/>
            <a:r>
              <a:rPr sz="2400">
                <a:latin typeface="仿宋" panose="02010609060101010101" charset="-122"/>
                <a:ea typeface="仿宋" panose="02010609060101010101" charset="-122"/>
                <a:cs typeface="仿宋" panose="02010609060101010101" charset="-122"/>
                <a:sym typeface="+mn-ea"/>
              </a:rPr>
              <a:t>有很多不同方法来实现非监督学习．最主要的有</a:t>
            </a:r>
            <a:r>
              <a:rPr sz="2400" b="1">
                <a:solidFill>
                  <a:srgbClr val="C00000"/>
                </a:solidFill>
                <a:latin typeface="仿宋" panose="02010609060101010101" charset="-122"/>
                <a:ea typeface="仿宋" panose="02010609060101010101" charset="-122"/>
                <a:cs typeface="仿宋" panose="02010609060101010101" charset="-122"/>
                <a:sym typeface="+mn-ea"/>
              </a:rPr>
              <a:t>聚类</a:t>
            </a:r>
            <a:r>
              <a:rPr sz="2400">
                <a:latin typeface="仿宋" panose="02010609060101010101" charset="-122"/>
                <a:ea typeface="仿宋" panose="02010609060101010101" charset="-122"/>
                <a:cs typeface="仿宋" panose="02010609060101010101" charset="-122"/>
                <a:sym typeface="+mn-ea"/>
              </a:rPr>
              <a:t>,</a:t>
            </a:r>
            <a:r>
              <a:rPr sz="2400" b="1">
                <a:solidFill>
                  <a:srgbClr val="C00000"/>
                </a:solidFill>
                <a:latin typeface="仿宋" panose="02010609060101010101" charset="-122"/>
                <a:ea typeface="仿宋" panose="02010609060101010101" charset="-122"/>
                <a:cs typeface="仿宋" panose="02010609060101010101" charset="-122"/>
                <a:sym typeface="+mn-ea"/>
              </a:rPr>
              <a:t>降维算法</a:t>
            </a:r>
            <a:r>
              <a:rPr sz="2400">
                <a:latin typeface="仿宋" panose="02010609060101010101" charset="-122"/>
                <a:ea typeface="仿宋" panose="02010609060101010101" charset="-122"/>
                <a:cs typeface="仿宋" panose="02010609060101010101" charset="-122"/>
                <a:sym typeface="+mn-ea"/>
              </a:rPr>
              <a:t>．</a:t>
            </a:r>
            <a:endParaRPr lang="zh-CN" altLang="en-US" dirty="0"/>
          </a:p>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2.2 </a:t>
            </a:r>
            <a:r>
              <a:t>机器学习的类别</a:t>
            </a:r>
            <a:r>
              <a:rPr lang="en-US" altLang="zh-CN"/>
              <a:t>(2)</a:t>
            </a:r>
            <a:r>
              <a:t>：强化学习</a:t>
            </a:r>
            <a:endParaRPr lang="en-US" altLang="zh-CN"/>
          </a:p>
        </p:txBody>
      </p:sp>
      <p:sp>
        <p:nvSpPr>
          <p:cNvPr id="3" name="内容占位符 2"/>
          <p:cNvSpPr>
            <a:spLocks noGrp="1"/>
          </p:cNvSpPr>
          <p:nvPr>
            <p:ph idx="1"/>
          </p:nvPr>
        </p:nvSpPr>
        <p:spPr>
          <a:xfrm>
            <a:off x="669882" y="1306795"/>
            <a:ext cx="10852237" cy="5041355"/>
          </a:xfrm>
        </p:spPr>
        <p:txBody>
          <a:bodyPr/>
          <a:p>
            <a:pPr marL="0" indent="0">
              <a:buNone/>
            </a:pPr>
            <a:endParaRPr lang="zh-CN" altLang="en-US"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在强化学习（</a:t>
            </a:r>
            <a:r>
              <a:rPr lang="en-US" altLang="zh-CN" sz="2400">
                <a:latin typeface="仿宋" panose="02010609060101010101" charset="-122"/>
                <a:ea typeface="仿宋" panose="02010609060101010101" charset="-122"/>
                <a:cs typeface="仿宋" panose="02010609060101010101" charset="-122"/>
                <a:sym typeface="+mn-ea"/>
              </a:rPr>
              <a:t>Reforcement Learning</a:t>
            </a:r>
            <a:r>
              <a:rPr sz="2400">
                <a:latin typeface="仿宋" panose="02010609060101010101" charset="-122"/>
                <a:ea typeface="仿宋" panose="02010609060101010101" charset="-122"/>
                <a:cs typeface="仿宋" panose="02010609060101010101" charset="-122"/>
                <a:sym typeface="+mn-ea"/>
              </a:rPr>
              <a:t>）中，我们设计智能体在随机或特定</a:t>
            </a:r>
            <a:r>
              <a:rPr sz="2400" b="1">
                <a:latin typeface="仿宋" panose="02010609060101010101" charset="-122"/>
                <a:ea typeface="仿宋" panose="02010609060101010101" charset="-122"/>
                <a:cs typeface="仿宋" panose="02010609060101010101" charset="-122"/>
                <a:sym typeface="+mn-ea"/>
              </a:rPr>
              <a:t>环境</a:t>
            </a:r>
            <a:r>
              <a:rPr sz="2400">
                <a:latin typeface="仿宋" panose="02010609060101010101" charset="-122"/>
                <a:ea typeface="仿宋" panose="02010609060101010101" charset="-122"/>
                <a:cs typeface="仿宋" panose="02010609060101010101" charset="-122"/>
                <a:sym typeface="+mn-ea"/>
              </a:rPr>
              <a:t>中演化．</a:t>
            </a:r>
            <a:endParaRPr lang="en-US" altLang="zh-CN" sz="2400"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智能体从</a:t>
            </a:r>
            <a:r>
              <a:rPr sz="2400" b="1">
                <a:latin typeface="仿宋" panose="02010609060101010101" charset="-122"/>
                <a:ea typeface="仿宋" panose="02010609060101010101" charset="-122"/>
                <a:cs typeface="仿宋" panose="02010609060101010101" charset="-122"/>
                <a:sym typeface="+mn-ea"/>
              </a:rPr>
              <a:t>强化</a:t>
            </a:r>
            <a:r>
              <a:rPr sz="2400">
                <a:latin typeface="仿宋" panose="02010609060101010101" charset="-122"/>
                <a:ea typeface="仿宋" panose="02010609060101010101" charset="-122"/>
                <a:cs typeface="仿宋" panose="02010609060101010101" charset="-122"/>
                <a:sym typeface="+mn-ea"/>
              </a:rPr>
              <a:t>或</a:t>
            </a:r>
            <a:r>
              <a:rPr sz="2400" b="1">
                <a:latin typeface="仿宋" panose="02010609060101010101" charset="-122"/>
                <a:ea typeface="仿宋" panose="02010609060101010101" charset="-122"/>
                <a:cs typeface="仿宋" panose="02010609060101010101" charset="-122"/>
                <a:sym typeface="+mn-ea"/>
              </a:rPr>
              <a:t>延迟奖励（惩罚）</a:t>
            </a:r>
            <a:r>
              <a:rPr sz="2400">
                <a:latin typeface="仿宋" panose="02010609060101010101" charset="-122"/>
                <a:ea typeface="仿宋" panose="02010609060101010101" charset="-122"/>
                <a:cs typeface="仿宋" panose="02010609060101010101" charset="-122"/>
                <a:sym typeface="+mn-ea"/>
              </a:rPr>
              <a:t>中学习</a:t>
            </a:r>
            <a:r>
              <a:rPr lang="en-US" altLang="zh-CN" sz="2400">
                <a:latin typeface="仿宋" panose="02010609060101010101" charset="-122"/>
                <a:ea typeface="仿宋" panose="02010609060101010101" charset="-122"/>
                <a:cs typeface="仿宋" panose="02010609060101010101" charset="-122"/>
                <a:sym typeface="+mn-ea"/>
              </a:rPr>
              <a:t>(</a:t>
            </a:r>
            <a:r>
              <a:rPr sz="2400">
                <a:latin typeface="仿宋" panose="02010609060101010101" charset="-122"/>
                <a:ea typeface="仿宋" panose="02010609060101010101" charset="-122"/>
                <a:cs typeface="仿宋" panose="02010609060101010101" charset="-122"/>
                <a:sym typeface="+mn-ea"/>
              </a:rPr>
              <a:t>从</a:t>
            </a:r>
            <a:r>
              <a:rPr sz="2400" b="1">
                <a:latin typeface="仿宋" panose="02010609060101010101" charset="-122"/>
                <a:ea typeface="仿宋" panose="02010609060101010101" charset="-122"/>
                <a:cs typeface="仿宋" panose="02010609060101010101" charset="-122"/>
                <a:sym typeface="+mn-ea"/>
              </a:rPr>
              <a:t>环境</a:t>
            </a:r>
            <a:r>
              <a:rPr sz="2400">
                <a:latin typeface="仿宋" panose="02010609060101010101" charset="-122"/>
                <a:ea typeface="仿宋" panose="02010609060101010101" charset="-122"/>
                <a:cs typeface="仿宋" panose="02010609060101010101" charset="-122"/>
                <a:sym typeface="+mn-ea"/>
              </a:rPr>
              <a:t>得到了一些</a:t>
            </a:r>
            <a:r>
              <a:rPr sz="2400" b="1">
                <a:latin typeface="仿宋" panose="02010609060101010101" charset="-122"/>
                <a:ea typeface="仿宋" panose="02010609060101010101" charset="-122"/>
                <a:cs typeface="仿宋" panose="02010609060101010101" charset="-122"/>
                <a:sym typeface="+mn-ea"/>
              </a:rPr>
              <a:t>反馈</a:t>
            </a:r>
            <a:r>
              <a:rPr lang="en-US" altLang="zh-CN" sz="2400">
                <a:latin typeface="仿宋" panose="02010609060101010101" charset="-122"/>
                <a:ea typeface="仿宋" panose="02010609060101010101" charset="-122"/>
                <a:cs typeface="仿宋" panose="02010609060101010101" charset="-122"/>
                <a:sym typeface="+mn-ea"/>
              </a:rPr>
              <a:t>)</a:t>
            </a:r>
            <a:r>
              <a:rPr sz="2400">
                <a:latin typeface="仿宋" panose="02010609060101010101" charset="-122"/>
                <a:ea typeface="仿宋" panose="02010609060101010101" charset="-122"/>
                <a:cs typeface="仿宋" panose="02010609060101010101" charset="-122"/>
                <a:sym typeface="+mn-ea"/>
              </a:rPr>
              <a:t>．它是一类用于在输出结果为随机值的决策问题中的学习方法</a:t>
            </a:r>
            <a:r>
              <a:rPr lang="en-US" altLang="zh-CN" sz="2400">
                <a:latin typeface="仿宋" panose="02010609060101010101" charset="-122"/>
                <a:ea typeface="仿宋" panose="02010609060101010101" charset="-122"/>
                <a:cs typeface="仿宋" panose="02010609060101010101" charset="-122"/>
                <a:sym typeface="+mn-ea"/>
              </a:rPr>
              <a:t>,</a:t>
            </a:r>
            <a:r>
              <a:rPr sz="2400">
                <a:latin typeface="仿宋" panose="02010609060101010101" charset="-122"/>
                <a:ea typeface="仿宋" panose="02010609060101010101" charset="-122"/>
                <a:cs typeface="仿宋" panose="02010609060101010101" charset="-122"/>
                <a:sym typeface="+mn-ea"/>
              </a:rPr>
              <a:t>它包含了一个能连续计划、</a:t>
            </a:r>
            <a:r>
              <a:rPr sz="2400" b="1">
                <a:latin typeface="仿宋" panose="02010609060101010101" charset="-122"/>
                <a:ea typeface="仿宋" panose="02010609060101010101" charset="-122"/>
                <a:cs typeface="仿宋" panose="02010609060101010101" charset="-122"/>
                <a:sym typeface="+mn-ea"/>
              </a:rPr>
              <a:t>学习并影响其环境</a:t>
            </a:r>
            <a:r>
              <a:rPr sz="2400">
                <a:latin typeface="仿宋" panose="02010609060101010101" charset="-122"/>
                <a:ea typeface="仿宋" panose="02010609060101010101" charset="-122"/>
                <a:cs typeface="仿宋" panose="02010609060101010101" charset="-122"/>
                <a:sym typeface="+mn-ea"/>
              </a:rPr>
              <a:t>的智能体．强化学习的驱动力是最大化奖励． 例如，用于下棋的模型在一个回合结束后赢了</a:t>
            </a:r>
            <a:r>
              <a:rPr lang="en-US" altLang="zh-CN" sz="2400">
                <a:latin typeface="仿宋" panose="02010609060101010101" charset="-122"/>
                <a:ea typeface="仿宋" panose="02010609060101010101" charset="-122"/>
                <a:cs typeface="仿宋" panose="02010609060101010101" charset="-122"/>
                <a:sym typeface="+mn-ea"/>
              </a:rPr>
              <a:t>1</a:t>
            </a:r>
            <a:r>
              <a:rPr sz="2400">
                <a:latin typeface="仿宋" panose="02010609060101010101" charset="-122"/>
                <a:ea typeface="仿宋" panose="02010609060101010101" charset="-122"/>
                <a:cs typeface="仿宋" panose="02010609060101010101" charset="-122"/>
                <a:sym typeface="+mn-ea"/>
              </a:rPr>
              <a:t>分，它就知道它在前面的步骤中的某些操作做对了。</a:t>
            </a:r>
            <a:endParaRPr lang="en-US" altLang="zh-CN" sz="2400"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强化学习在</a:t>
            </a:r>
            <a:r>
              <a:rPr sz="2400" b="1">
                <a:latin typeface="仿宋" panose="02010609060101010101" charset="-122"/>
                <a:ea typeface="仿宋" panose="02010609060101010101" charset="-122"/>
                <a:cs typeface="仿宋" panose="02010609060101010101" charset="-122"/>
                <a:sym typeface="+mn-ea"/>
              </a:rPr>
              <a:t>对抗，博弈，游戏，投资，交易</a:t>
            </a:r>
            <a:r>
              <a:rPr sz="2400">
                <a:latin typeface="仿宋" panose="02010609060101010101" charset="-122"/>
                <a:ea typeface="仿宋" panose="02010609060101010101" charset="-122"/>
                <a:cs typeface="仿宋" panose="02010609060101010101" charset="-122"/>
                <a:sym typeface="+mn-ea"/>
              </a:rPr>
              <a:t>等等领域都可以应用．（举例）</a:t>
            </a:r>
            <a:endParaRPr lang="zh-CN" altLang="en-US" sz="2400">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2.2 </a:t>
            </a:r>
            <a:r>
              <a:t>机器学习的类别</a:t>
            </a:r>
            <a:r>
              <a:rPr lang="en-US" altLang="zh-CN"/>
              <a:t>(3)</a:t>
            </a:r>
            <a:r>
              <a:t>：监督学习</a:t>
            </a:r>
          </a:p>
        </p:txBody>
      </p:sp>
      <p:sp>
        <p:nvSpPr>
          <p:cNvPr id="3" name="内容占位符 2"/>
          <p:cNvSpPr>
            <a:spLocks noGrp="1"/>
          </p:cNvSpPr>
          <p:nvPr>
            <p:ph idx="1"/>
          </p:nvPr>
        </p:nvSpPr>
        <p:spPr/>
        <p:txBody>
          <a:bodyPr/>
          <a:p>
            <a:endParaRPr lang="zh-CN" altLang="en-US" sz="2400" dirty="0">
              <a:latin typeface="仿宋" panose="02010609060101010101" charset="-122"/>
              <a:ea typeface="仿宋" panose="02010609060101010101" charset="-122"/>
              <a:cs typeface="仿宋" panose="02010609060101010101" charset="-122"/>
            </a:endParaRPr>
          </a:p>
          <a:p>
            <a:r>
              <a:rPr sz="2400" b="1">
                <a:latin typeface="仿宋" panose="02010609060101010101" charset="-122"/>
                <a:ea typeface="仿宋" panose="02010609060101010101" charset="-122"/>
                <a:cs typeface="仿宋" panose="02010609060101010101" charset="-122"/>
                <a:sym typeface="+mn-ea"/>
              </a:rPr>
              <a:t>监督学习</a:t>
            </a:r>
            <a:r>
              <a:rPr lang="en-US" altLang="zh-CN" sz="2400">
                <a:latin typeface="仿宋" panose="02010609060101010101" charset="-122"/>
                <a:ea typeface="仿宋" panose="02010609060101010101" charset="-122"/>
                <a:cs typeface="仿宋" panose="02010609060101010101" charset="-122"/>
                <a:sym typeface="+mn-ea"/>
              </a:rPr>
              <a:t>(supervised learning)</a:t>
            </a:r>
            <a:r>
              <a:rPr sz="2400">
                <a:latin typeface="仿宋" panose="02010609060101010101" charset="-122"/>
                <a:ea typeface="仿宋" panose="02010609060101010101" charset="-122"/>
                <a:cs typeface="仿宋" panose="02010609060101010101" charset="-122"/>
                <a:sym typeface="+mn-ea"/>
              </a:rPr>
              <a:t>：</a:t>
            </a:r>
            <a:r>
              <a:rPr lang="en-US" altLang="zh-CN" sz="2400">
                <a:latin typeface="仿宋" panose="02010609060101010101" charset="-122"/>
                <a:ea typeface="仿宋" panose="02010609060101010101" charset="-122"/>
                <a:cs typeface="仿宋" panose="02010609060101010101" charset="-122"/>
                <a:sym typeface="+mn-ea"/>
              </a:rPr>
              <a:t> </a:t>
            </a:r>
            <a:r>
              <a:rPr sz="2400">
                <a:latin typeface="仿宋" panose="02010609060101010101" charset="-122"/>
                <a:ea typeface="仿宋" panose="02010609060101010101" charset="-122"/>
                <a:cs typeface="仿宋" panose="02010609060101010101" charset="-122"/>
                <a:sym typeface="+mn-ea"/>
              </a:rPr>
              <a:t>当你有</a:t>
            </a:r>
            <a:r>
              <a:rPr sz="2400" b="1">
                <a:solidFill>
                  <a:srgbClr val="FF0000"/>
                </a:solidFill>
                <a:latin typeface="仿宋" panose="02010609060101010101" charset="-122"/>
                <a:ea typeface="仿宋" panose="02010609060101010101" charset="-122"/>
                <a:cs typeface="仿宋" panose="02010609060101010101" charset="-122"/>
                <a:sym typeface="+mn-ea"/>
              </a:rPr>
              <a:t>标签</a:t>
            </a:r>
            <a:r>
              <a:rPr sz="2400">
                <a:latin typeface="仿宋" panose="02010609060101010101" charset="-122"/>
                <a:ea typeface="仿宋" panose="02010609060101010101" charset="-122"/>
                <a:cs typeface="仿宋" panose="02010609060101010101" charset="-122"/>
                <a:sym typeface="+mn-ea"/>
              </a:rPr>
              <a:t>时，那么你做的就是监督学习．此时，智能体能得到</a:t>
            </a:r>
            <a:r>
              <a:rPr sz="2400" b="1">
                <a:latin typeface="仿宋" panose="02010609060101010101" charset="-122"/>
                <a:ea typeface="仿宋" panose="02010609060101010101" charset="-122"/>
                <a:cs typeface="仿宋" panose="02010609060101010101" charset="-122"/>
                <a:sym typeface="+mn-ea"/>
              </a:rPr>
              <a:t>非常明确的反馈</a:t>
            </a:r>
            <a:r>
              <a:rPr sz="2400">
                <a:latin typeface="仿宋" panose="02010609060101010101" charset="-122"/>
                <a:ea typeface="仿宋" panose="02010609060101010101" charset="-122"/>
                <a:cs typeface="仿宋" panose="02010609060101010101" charset="-122"/>
                <a:sym typeface="+mn-ea"/>
              </a:rPr>
              <a:t>。这些</a:t>
            </a:r>
            <a:r>
              <a:rPr sz="2400" b="1">
                <a:latin typeface="仿宋" panose="02010609060101010101" charset="-122"/>
                <a:ea typeface="仿宋" panose="02010609060101010101" charset="-122"/>
                <a:cs typeface="仿宋" panose="02010609060101010101" charset="-122"/>
                <a:sym typeface="+mn-ea"/>
              </a:rPr>
              <a:t>标签</a:t>
            </a:r>
            <a:r>
              <a:rPr sz="2400">
                <a:latin typeface="仿宋" panose="02010609060101010101" charset="-122"/>
                <a:ea typeface="仿宋" panose="02010609060101010101" charset="-122"/>
                <a:cs typeface="仿宋" panose="02010609060101010101" charset="-122"/>
                <a:sym typeface="+mn-ea"/>
              </a:rPr>
              <a:t>可以是连续数值，也可以是离散值．我们想要建立的是一个函数，给定一个输入集合或是实例的描述，得出输出集合</a:t>
            </a:r>
            <a:r>
              <a:rPr lang="en-US" altLang="zh-CN" sz="2400">
                <a:latin typeface="仿宋" panose="02010609060101010101" charset="-122"/>
                <a:ea typeface="仿宋" panose="02010609060101010101" charset="-122"/>
                <a:cs typeface="仿宋" panose="02010609060101010101" charset="-122"/>
                <a:sym typeface="+mn-ea"/>
              </a:rPr>
              <a:t>. </a:t>
            </a:r>
            <a:endParaRPr lang="zh-CN" altLang="en-US" sz="2400"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例如，电子邮件分类，人脸的识别，手写体识别等</a:t>
            </a:r>
            <a:r>
              <a:rPr lang="en-US" altLang="zh-CN" sz="2400">
                <a:latin typeface="仿宋" panose="02010609060101010101" charset="-122"/>
                <a:ea typeface="仿宋" panose="02010609060101010101" charset="-122"/>
                <a:cs typeface="仿宋" panose="02010609060101010101" charset="-122"/>
                <a:sym typeface="+mn-ea"/>
              </a:rPr>
              <a:t>.  </a:t>
            </a:r>
            <a:endParaRPr lang="zh-CN" altLang="en-US" sz="2400" dirty="0">
              <a:latin typeface="仿宋" panose="02010609060101010101" charset="-122"/>
              <a:ea typeface="仿宋" panose="02010609060101010101" charset="-122"/>
              <a:cs typeface="仿宋" panose="02010609060101010101" charset="-122"/>
            </a:endParaRPr>
          </a:p>
          <a:p>
            <a:r>
              <a:rPr sz="2400">
                <a:latin typeface="仿宋" panose="02010609060101010101" charset="-122"/>
                <a:ea typeface="仿宋" panose="02010609060101010101" charset="-122"/>
                <a:cs typeface="仿宋" panose="02010609060101010101" charset="-122"/>
                <a:sym typeface="+mn-ea"/>
              </a:rPr>
              <a:t>如何找出分开这两类特征的</a:t>
            </a:r>
            <a:r>
              <a:rPr sz="2400" b="1">
                <a:latin typeface="仿宋" panose="02010609060101010101" charset="-122"/>
                <a:ea typeface="仿宋" panose="02010609060101010101" charset="-122"/>
                <a:cs typeface="仿宋" panose="02010609060101010101" charset="-122"/>
                <a:sym typeface="+mn-ea"/>
              </a:rPr>
              <a:t>边界</a:t>
            </a:r>
            <a:r>
              <a:rPr sz="2400">
                <a:latin typeface="仿宋" panose="02010609060101010101" charset="-122"/>
                <a:ea typeface="仿宋" panose="02010609060101010101" charset="-122"/>
                <a:cs typeface="仿宋" panose="02010609060101010101" charset="-122"/>
                <a:sym typeface="+mn-ea"/>
              </a:rPr>
              <a:t>是这类问题的目标．</a:t>
            </a:r>
            <a:r>
              <a:rPr sz="2400" b="1">
                <a:latin typeface="仿宋" panose="02010609060101010101" charset="-122"/>
                <a:ea typeface="仿宋" panose="02010609060101010101" charset="-122"/>
                <a:cs typeface="仿宋" panose="02010609060101010101" charset="-122"/>
                <a:sym typeface="+mn-ea"/>
              </a:rPr>
              <a:t>监督学习</a:t>
            </a:r>
            <a:r>
              <a:rPr sz="2400">
                <a:latin typeface="仿宋" panose="02010609060101010101" charset="-122"/>
                <a:ea typeface="仿宋" panose="02010609060101010101" charset="-122"/>
                <a:cs typeface="仿宋" panose="02010609060101010101" charset="-122"/>
                <a:sym typeface="+mn-ea"/>
              </a:rPr>
              <a:t>包括</a:t>
            </a:r>
            <a:r>
              <a:rPr lang="en-US" altLang="zh-CN" sz="2400">
                <a:latin typeface="仿宋" panose="02010609060101010101" charset="-122"/>
                <a:ea typeface="仿宋" panose="02010609060101010101" charset="-122"/>
                <a:cs typeface="仿宋" panose="02010609060101010101" charset="-122"/>
                <a:sym typeface="+mn-ea"/>
              </a:rPr>
              <a:t>k</a:t>
            </a:r>
            <a:r>
              <a:rPr sz="2400">
                <a:latin typeface="仿宋" panose="02010609060101010101" charset="-122"/>
                <a:ea typeface="仿宋" panose="02010609060101010101" charset="-122"/>
                <a:cs typeface="仿宋" panose="02010609060101010101" charset="-122"/>
                <a:sym typeface="+mn-ea"/>
              </a:rPr>
              <a:t>近邻算法，神经网络，线性回归，决策树算法等等．</a:t>
            </a:r>
            <a:endParaRPr lang="zh-CN" altLang="en-US" dirty="0">
              <a:latin typeface="仿宋" panose="02010609060101010101" charset="-122"/>
              <a:ea typeface="仿宋" panose="02010609060101010101" charset="-122"/>
              <a:cs typeface="仿宋" panose="02010609060101010101" charset="-122"/>
            </a:endParaRPr>
          </a:p>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2010</Words>
  <Application>WPS 演示</Application>
  <PresentationFormat>宽屏</PresentationFormat>
  <Paragraphs>72</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微软雅黑</vt:lpstr>
      <vt:lpstr>仿宋</vt:lpstr>
      <vt:lpstr>Arial Unicode MS</vt:lpstr>
      <vt:lpstr>Office 主题​​</vt:lpstr>
      <vt:lpstr>机器学习算法简介（准备知识）</vt:lpstr>
      <vt:lpstr>1.Python</vt:lpstr>
      <vt:lpstr>Python环境: Anaconda</vt:lpstr>
      <vt:lpstr>数据分析工具</vt:lpstr>
      <vt:lpstr>2. 机器学习</vt:lpstr>
      <vt:lpstr>2.1 机器学习在科学上的应用</vt:lpstr>
      <vt:lpstr>2.2 机器学习的类别(1)：非监督学习</vt:lpstr>
      <vt:lpstr>2.2 机器学习的类别(2)：强化学习</vt:lpstr>
      <vt:lpstr>2.2 机器学习的类别(3)：监督学习</vt:lpstr>
      <vt:lpstr>3.参考资料</vt:lpstr>
      <vt:lpstr>3. 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Gang Huang</cp:lastModifiedBy>
  <cp:revision>29</cp:revision>
  <dcterms:created xsi:type="dcterms:W3CDTF">2019-06-19T02:08:00Z</dcterms:created>
  <dcterms:modified xsi:type="dcterms:W3CDTF">2019-11-04T01:30:39Z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