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aKVAr0CFpj3g02y5S5tTrw9jB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b48e4b1e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1b48e4b1e9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b48e4b1e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1b48e4b1e9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b48e4b1e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1b48e4b1e9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633412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6350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ctrTitle"/>
          </p:nvPr>
        </p:nvSpPr>
        <p:spPr>
          <a:xfrm>
            <a:off x="2109788" y="2819400"/>
            <a:ext cx="66817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subTitle"/>
          </p:nvPr>
        </p:nvSpPr>
        <p:spPr>
          <a:xfrm>
            <a:off x="2390775" y="41910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E19951"/>
              </a:buClr>
              <a:buSzPts val="3200"/>
              <a:buFont typeface="Arial"/>
              <a:buNone/>
              <a:defRPr sz="3200">
                <a:solidFill>
                  <a:srgbClr val="E199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2813050" y="6248400"/>
            <a:ext cx="1547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5064125" y="6248400"/>
            <a:ext cx="2052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7596187" y="6248400"/>
            <a:ext cx="1195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 rot="5400000">
            <a:off x="4425950" y="21145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 rot="5400000">
            <a:off x="462756" y="246857"/>
            <a:ext cx="6019800" cy="567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633412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 rot="5400000">
            <a:off x="2159000" y="-152400"/>
            <a:ext cx="4724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2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633412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3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633412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6350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45974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1.jp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62775" y="715962"/>
            <a:ext cx="1849437" cy="88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0"/>
          <p:cNvSpPr txBox="1"/>
          <p:nvPr>
            <p:ph type="title"/>
          </p:nvPr>
        </p:nvSpPr>
        <p:spPr>
          <a:xfrm>
            <a:off x="633412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6350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1137" y="4343400"/>
            <a:ext cx="1646237" cy="22971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2"/>
          <p:cNvSpPr txBox="1"/>
          <p:nvPr>
            <p:ph type="title"/>
          </p:nvPr>
        </p:nvSpPr>
        <p:spPr>
          <a:xfrm>
            <a:off x="633412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6350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2813050" y="6248400"/>
            <a:ext cx="1547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5064125" y="6248400"/>
            <a:ext cx="2052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7596187" y="6248400"/>
            <a:ext cx="1195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50.png"/><Relationship Id="rId6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4.png"/><Relationship Id="rId4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14.png"/><Relationship Id="rId6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/>
        </p:nvSpPr>
        <p:spPr>
          <a:xfrm>
            <a:off x="863600" y="5876925"/>
            <a:ext cx="7416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Hao Guo, Jiaozhe Zhang, Wentao Lu</a:t>
            </a:r>
            <a:endParaRPr/>
          </a:p>
        </p:txBody>
      </p:sp>
      <p:pic>
        <p:nvPicPr>
          <p:cNvPr descr="图片包含 游戏机, 工具, 绿色&#10;&#10;描述已自动生成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1628775"/>
            <a:ext cx="4965700" cy="3976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292725" y="2274887"/>
            <a:ext cx="360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NYC Taxi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755650" y="260350"/>
            <a:ext cx="48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Cleaning </a:t>
            </a:r>
            <a:r>
              <a:rPr b="1" lang="en-US" sz="3200">
                <a:solidFill>
                  <a:srgbClr val="CC0000"/>
                </a:solidFill>
              </a:rPr>
              <a:t>steps</a:t>
            </a: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611187" y="1033462"/>
            <a:ext cx="698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Removing columns that are not required for analysis.</a:t>
            </a: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03350"/>
            <a:ext cx="84264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609600" y="2036762"/>
            <a:ext cx="49704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Another way to remove a column by name.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2378075"/>
            <a:ext cx="84264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609600" y="2873375"/>
            <a:ext cx="51863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Importing the next dataframe.</a:t>
            </a: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275012"/>
            <a:ext cx="84264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609600" y="3783012"/>
            <a:ext cx="5976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Joining the new dataframe by pickup location ID.</a:t>
            </a: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7087" y="4257675"/>
            <a:ext cx="8208962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827087" y="5124450"/>
            <a:ext cx="77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Joining the new dataframe by drop off location ID.</a:t>
            </a:r>
            <a:endParaRPr/>
          </a:p>
        </p:txBody>
      </p:sp>
      <p:pic>
        <p:nvPicPr>
          <p:cNvPr descr="文本&#10;&#10;描述已自动生成" id="182" name="Google Shape;18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5150" y="5529262"/>
            <a:ext cx="72009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/>
        </p:nvSpPr>
        <p:spPr>
          <a:xfrm>
            <a:off x="323850" y="404812"/>
            <a:ext cx="5184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Cleaning </a:t>
            </a:r>
            <a:r>
              <a:rPr b="1" lang="en-US" sz="3200">
                <a:solidFill>
                  <a:srgbClr val="CC0000"/>
                </a:solidFill>
              </a:rPr>
              <a:t>steps</a:t>
            </a: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468312" y="981075"/>
            <a:ext cx="4248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Renaming columns.</a:t>
            </a:r>
            <a:endParaRPr/>
          </a:p>
        </p:txBody>
      </p:sp>
      <p:pic>
        <p:nvPicPr>
          <p:cNvPr descr="文本, 信件&#10;&#10;描述已自动生成"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341437"/>
            <a:ext cx="84963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/>
        </p:nvSpPr>
        <p:spPr>
          <a:xfrm>
            <a:off x="468312" y="2492375"/>
            <a:ext cx="84963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Removed previous dataframes to save GB in Global Environment and Returning Weekday, Day of Week and Day of month.</a:t>
            </a:r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25" y="3141662"/>
            <a:ext cx="8497887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3573462"/>
            <a:ext cx="8507412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形用户界面, 文本&#10;&#10;中度可信度描述已自动生成" id="193" name="Google Shape;19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4005262"/>
            <a:ext cx="850741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4581525"/>
            <a:ext cx="8507412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455612" y="5013325"/>
            <a:ext cx="8569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Extracting year from date/time column and month name.</a:t>
            </a:r>
            <a:endParaRPr/>
          </a:p>
        </p:txBody>
      </p:sp>
      <p:pic>
        <p:nvPicPr>
          <p:cNvPr id="196" name="Google Shape;19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2437" y="5341937"/>
            <a:ext cx="8507412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5612" y="5797550"/>
            <a:ext cx="8504237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/>
        </p:nvSpPr>
        <p:spPr>
          <a:xfrm>
            <a:off x="755650" y="260350"/>
            <a:ext cx="48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Cleaning </a:t>
            </a:r>
            <a:r>
              <a:rPr b="1" lang="en-US" sz="3200">
                <a:solidFill>
                  <a:srgbClr val="CC0000"/>
                </a:solidFill>
              </a:rPr>
              <a:t>steps</a:t>
            </a: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descr="背景图案&#10;&#10;描述已自动生成"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341437"/>
            <a:ext cx="8424862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684212" y="981075"/>
            <a:ext cx="33829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Extracting date/time.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611187" y="2668587"/>
            <a:ext cx="65532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Removing more columns.</a:t>
            </a:r>
            <a:endParaRPr/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87" y="3089275"/>
            <a:ext cx="8424862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 txBox="1"/>
          <p:nvPr/>
        </p:nvSpPr>
        <p:spPr>
          <a:xfrm>
            <a:off x="611187" y="3573462"/>
            <a:ext cx="75612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Relocating the join result.</a:t>
            </a:r>
            <a:endParaRPr/>
          </a:p>
        </p:txBody>
      </p:sp>
      <p:pic>
        <p:nvPicPr>
          <p:cNvPr descr="图示&#10;&#10;中度可信度描述已自动生成" id="208" name="Google Shape;20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650" y="3933825"/>
            <a:ext cx="82804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/>
        </p:nvSpPr>
        <p:spPr>
          <a:xfrm>
            <a:off x="757237" y="5075237"/>
            <a:ext cx="799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Saving the final clean copy of data to use in separate r markdown. One for analyzing and one for visualizing.</a:t>
            </a:r>
            <a:endParaRPr/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5150" y="5721350"/>
            <a:ext cx="72009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/>
        </p:nvSpPr>
        <p:spPr>
          <a:xfrm>
            <a:off x="250825" y="836600"/>
            <a:ext cx="7082100" cy="4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work </a:t>
            </a:r>
            <a:r>
              <a:rPr lang="en-US" sz="2400">
                <a:solidFill>
                  <a:schemeClr val="dk1"/>
                </a:solidFill>
              </a:rPr>
              <a:t>we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done, </a:t>
            </a:r>
            <a:r>
              <a:rPr lang="en-US" sz="2400">
                <a:solidFill>
                  <a:schemeClr val="dk1"/>
                </a:solidFill>
              </a:rPr>
              <a:t>we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calculate</a:t>
            </a:r>
            <a:r>
              <a:rPr lang="en-US" sz="2400">
                <a:solidFill>
                  <a:srgbClr val="333333"/>
                </a:solidFill>
              </a:rPr>
              <a:t>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Avg Fare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5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$12.32</a:t>
            </a:r>
            <a:endParaRPr b="1" sz="20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Avg Distance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5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2.87 Miles</a:t>
            </a:r>
            <a:endParaRPr b="1" sz="20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Avg Duration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</a:pPr>
            <a:r>
              <a:rPr b="1" lang="en-US" sz="125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35 Minutes</a:t>
            </a:r>
            <a:endParaRPr b="1" sz="26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形用户界面, 文本, 应用程序, 电子邮件&#10;&#10;描述已自动生成"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92150"/>
            <a:ext cx="7812087" cy="335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文本, 应用程序&#10;&#10;描述已自动生成" id="221" name="Google Shape;2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712" y="4076700"/>
            <a:ext cx="78009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827087" y="260350"/>
            <a:ext cx="7848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also find the </a:t>
            </a:r>
            <a:r>
              <a:rPr b="0" i="0" lang="en-US" sz="24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Busiest Days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Busiest Times.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/>
        </p:nvSpPr>
        <p:spPr>
          <a:xfrm>
            <a:off x="474662" y="188912"/>
            <a:ext cx="76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The </a:t>
            </a:r>
            <a:r>
              <a:rPr b="0" i="0" lang="en-US" sz="20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Busiest Days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0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Busiest Times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descr="图片包含 条形图&#10;&#10;描述已自动生成" id="228" name="Google Shape;2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738187"/>
            <a:ext cx="7812087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表, 直方图&#10;&#10;描述已自动生成" id="229" name="Google Shape;2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862" y="3719512"/>
            <a:ext cx="7820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/>
        </p:nvSpPr>
        <p:spPr>
          <a:xfrm>
            <a:off x="684212" y="115887"/>
            <a:ext cx="80645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find the </a:t>
            </a:r>
            <a:r>
              <a:rPr b="0" i="0" lang="en-US" sz="24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Most popular pick-up locations and Most popular drop-off locations as well.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图形用户界面, 文本&#10;&#10;描述已自动生成" id="235" name="Google Shape;2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912" y="958850"/>
            <a:ext cx="6357937" cy="275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形用户界面, 文本, 应用程序, 电子邮件&#10;&#10;描述已自动生成" id="236" name="Google Shape;2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3732212"/>
            <a:ext cx="6350000" cy="309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背景图案&#10;&#10;描述已自动生成" id="241" name="Google Shape;2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692150"/>
            <a:ext cx="7820025" cy="2954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表格&#10;&#10;描述已自动生成" id="242" name="Google Shape;2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3789362"/>
            <a:ext cx="7831137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7"/>
          <p:cNvSpPr txBox="1"/>
          <p:nvPr/>
        </p:nvSpPr>
        <p:spPr>
          <a:xfrm>
            <a:off x="917575" y="44450"/>
            <a:ext cx="78311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Obviously, Manhattan is the </a:t>
            </a:r>
            <a:r>
              <a:rPr b="0" i="0" lang="en-US" sz="20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Most popular pick-up locations and Most popular drop-off locations</a:t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 rot="-1647474">
            <a:off x="2884922" y="2509504"/>
            <a:ext cx="6750212" cy="800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</a:rPr>
              <a:t>so boring!</a:t>
            </a:r>
            <a:endParaRPr b="1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b48e4b1e9_0_21"/>
          <p:cNvSpPr txBox="1"/>
          <p:nvPr/>
        </p:nvSpPr>
        <p:spPr>
          <a:xfrm>
            <a:off x="684212" y="370737"/>
            <a:ext cx="806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C0000"/>
                </a:solidFill>
              </a:rPr>
              <a:t>Map：</a:t>
            </a:r>
            <a:endParaRPr>
              <a:solidFill>
                <a:srgbClr val="CC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0" name="Google Shape;250;g11b48e4b1e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750" y="2293725"/>
            <a:ext cx="4511276" cy="435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1b48e4b1e9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25" y="1225475"/>
            <a:ext cx="7862001" cy="8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b48e4b1e9_0_27"/>
          <p:cNvSpPr txBox="1"/>
          <p:nvPr/>
        </p:nvSpPr>
        <p:spPr>
          <a:xfrm>
            <a:off x="684212" y="370737"/>
            <a:ext cx="806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C0000"/>
                </a:solidFill>
              </a:rPr>
              <a:t>Map：</a:t>
            </a:r>
            <a:endParaRPr>
              <a:solidFill>
                <a:srgbClr val="CC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g11b48e4b1e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175" y="1654237"/>
            <a:ext cx="4517864" cy="498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1b48e4b1e9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75" y="1201225"/>
            <a:ext cx="8286727" cy="4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611174" y="2133600"/>
            <a:ext cx="7880100" cy="5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50"/>
              <a:buChar char="●"/>
            </a:pPr>
            <a:r>
              <a:rPr lang="en-US" sz="1850">
                <a:solidFill>
                  <a:srgbClr val="252525"/>
                </a:solidFill>
                <a:highlight>
                  <a:srgbClr val="FFFFFF"/>
                </a:highlight>
              </a:rPr>
              <a:t>The 4 </a:t>
            </a:r>
            <a:r>
              <a:rPr b="1" lang="en-US" sz="1850">
                <a:solidFill>
                  <a:srgbClr val="252525"/>
                </a:solidFill>
                <a:highlight>
                  <a:srgbClr val="FFFFFF"/>
                </a:highlight>
              </a:rPr>
              <a:t>Taxi Trips</a:t>
            </a:r>
            <a:r>
              <a:rPr lang="en-US" sz="1850">
                <a:solidFill>
                  <a:srgbClr val="252525"/>
                </a:solidFill>
                <a:highlight>
                  <a:srgbClr val="FFFFFF"/>
                </a:highlight>
              </a:rPr>
              <a:t> tables contain a total of 28 million Green Taxi trips in New York City from 2017 to 2020. Each record represents one trip, with fields containing details about the pick-up/drop-off times and locations, distances, fares, passengers, and more.</a:t>
            </a:r>
            <a:endParaRPr sz="18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50"/>
              <a:buChar char="●"/>
            </a:pPr>
            <a:r>
              <a:rPr lang="en-US" sz="1850">
                <a:solidFill>
                  <a:srgbClr val="252525"/>
                </a:solidFill>
                <a:highlight>
                  <a:srgbClr val="FFFFFF"/>
                </a:highlight>
              </a:rPr>
              <a:t>The </a:t>
            </a:r>
            <a:r>
              <a:rPr b="1" lang="en-US" sz="1850">
                <a:solidFill>
                  <a:srgbClr val="252525"/>
                </a:solidFill>
                <a:highlight>
                  <a:srgbClr val="FFFFFF"/>
                </a:highlight>
              </a:rPr>
              <a:t>Taxi Zones</a:t>
            </a:r>
            <a:r>
              <a:rPr lang="en-US" sz="1850">
                <a:solidFill>
                  <a:srgbClr val="252525"/>
                </a:solidFill>
                <a:highlight>
                  <a:srgbClr val="FFFFFF"/>
                </a:highlight>
              </a:rPr>
              <a:t> table contains information about 265 zone locations in New York City, including the location id, borough, and service zone.</a:t>
            </a:r>
            <a:endParaRPr sz="18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50"/>
              <a:buChar char="●"/>
            </a:pPr>
            <a:r>
              <a:rPr lang="en-US" sz="1850">
                <a:solidFill>
                  <a:srgbClr val="252525"/>
                </a:solidFill>
                <a:highlight>
                  <a:srgbClr val="FFFFFF"/>
                </a:highlight>
              </a:rPr>
              <a:t>The </a:t>
            </a:r>
            <a:r>
              <a:rPr b="1" lang="en-US" sz="1850">
                <a:solidFill>
                  <a:srgbClr val="252525"/>
                </a:solidFill>
                <a:highlight>
                  <a:srgbClr val="FFFFFF"/>
                </a:highlight>
              </a:rPr>
              <a:t>Taxi Zones Map</a:t>
            </a:r>
            <a:r>
              <a:rPr lang="en-US" sz="1850">
                <a:solidFill>
                  <a:srgbClr val="252525"/>
                </a:solidFill>
                <a:highlight>
                  <a:srgbClr val="FFFFFF"/>
                </a:highlight>
              </a:rPr>
              <a:t> files contain a map of New York City with divisions for the 265 locations.</a:t>
            </a:r>
            <a:endParaRPr sz="18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11187" y="1217612"/>
            <a:ext cx="576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00"/>
                </a:solidFill>
              </a:rPr>
              <a:t>Dateset: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b48e4b1e9_0_14"/>
          <p:cNvSpPr txBox="1"/>
          <p:nvPr/>
        </p:nvSpPr>
        <p:spPr>
          <a:xfrm>
            <a:off x="684212" y="370737"/>
            <a:ext cx="806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C0000"/>
                </a:solidFill>
              </a:rPr>
              <a:t>Map：</a:t>
            </a:r>
            <a:endParaRPr>
              <a:solidFill>
                <a:srgbClr val="CC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4" name="Google Shape;264;g11b48e4b1e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99" y="2023875"/>
            <a:ext cx="4796300" cy="471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1b48e4b1e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975" y="891850"/>
            <a:ext cx="8064601" cy="17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/>
        </p:nvSpPr>
        <p:spPr>
          <a:xfrm>
            <a:off x="827087" y="188912"/>
            <a:ext cx="727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CC0000"/>
                </a:solidFill>
              </a:rPr>
              <a:t>Zoom in Manhattan</a:t>
            </a:r>
            <a:r>
              <a:rPr b="1" i="0" lang="en-US" sz="2400" u="none">
                <a:solidFill>
                  <a:srgbClr val="CC0000"/>
                </a:solidFill>
              </a:rPr>
              <a:t>.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descr="图形用户界面, 文本, 应用程序, 电子邮件&#10;&#10;描述已自动生成" id="271" name="Google Shape;2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981075"/>
            <a:ext cx="6408737" cy="2519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表, 树状图&#10;&#10;描述已自动生成" id="272" name="Google Shape;27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7312" y="3860800"/>
            <a:ext cx="4354512" cy="293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/>
        </p:nvSpPr>
        <p:spPr>
          <a:xfrm>
            <a:off x="611174" y="293675"/>
            <a:ext cx="6362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CC0000"/>
                </a:solidFill>
              </a:rPr>
              <a:t>Finally we did a simple analysis</a:t>
            </a:r>
            <a:r>
              <a:rPr b="0" i="0" lang="en-US" sz="23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CC0000"/>
                </a:solidFill>
              </a:rPr>
              <a:t>which</a:t>
            </a:r>
            <a:r>
              <a:rPr b="0" i="0" lang="en-US" sz="23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factors  have the greatest impact on fare.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图形用户界面, 文本, 应用程序&#10;&#10;描述已自动生成" id="278" name="Google Shape;2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268412"/>
            <a:ext cx="7056437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示&#10;&#10;描述已自动生成" id="279" name="Google Shape;2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87" y="3598862"/>
            <a:ext cx="3741737" cy="325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 txBox="1"/>
          <p:nvPr/>
        </p:nvSpPr>
        <p:spPr>
          <a:xfrm>
            <a:off x="4463875" y="4842300"/>
            <a:ext cx="372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C1130"/>
                </a:solidFill>
              </a:rPr>
              <a:t>Reasonable！</a:t>
            </a:r>
            <a:endParaRPr b="1" sz="3000">
              <a:solidFill>
                <a:srgbClr val="4C11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539750" y="1412875"/>
            <a:ext cx="316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079550" y="2253300"/>
            <a:ext cx="69849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want to investigate the following </a:t>
            </a:r>
            <a:r>
              <a:rPr lang="en-US" sz="2400">
                <a:solidFill>
                  <a:schemeClr val="lt2"/>
                </a:solidFill>
              </a:rPr>
              <a:t>5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questions related to the dataset. </a:t>
            </a:r>
            <a:endParaRPr b="0" i="0" sz="24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lt2"/>
                </a:solidFill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the average number of trips per week?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lt2"/>
                </a:solidFill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the average distance traveled per tip?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lt2"/>
                </a:solidFill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Which days of the week and times of the day will be busiest?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lt2"/>
                </a:solidFill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will likely be the most popular pick-up and drop-off locations?</a:t>
            </a:r>
            <a:endParaRPr sz="2400">
              <a:solidFill>
                <a:schemeClr val="lt2"/>
              </a:solidFill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lt2"/>
                </a:solidFill>
              </a:rPr>
              <a:t> Which </a:t>
            </a:r>
            <a:r>
              <a:rPr lang="en-US" sz="2400">
                <a:solidFill>
                  <a:schemeClr val="lt2"/>
                </a:solidFill>
              </a:rPr>
              <a:t>factors that have the greatest impact on fare.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形状&#10;&#10;描述已自动生成"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268412"/>
            <a:ext cx="7993062" cy="24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755650" y="360362"/>
            <a:ext cx="662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library(data.table) - helps load data faster th</a:t>
            </a:r>
            <a:r>
              <a:rPr lang="en-US" sz="1800">
                <a:solidFill>
                  <a:srgbClr val="333333"/>
                </a:solidFill>
              </a:rPr>
              <a:t>a</a:t>
            </a: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 read csv.</a:t>
            </a:r>
            <a:endParaRPr/>
          </a:p>
        </p:txBody>
      </p:sp>
      <p:pic>
        <p:nvPicPr>
          <p:cNvPr descr="图片包含 散点图&#10;&#10;描述已自动生成"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" y="3860800"/>
            <a:ext cx="7993062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755650" y="5157787"/>
            <a:ext cx="799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Loading all of the </a:t>
            </a:r>
            <a:r>
              <a:rPr lang="en-US" sz="1800">
                <a:solidFill>
                  <a:srgbClr val="333333"/>
                </a:solidFill>
              </a:rPr>
              <a:t>dataset</a:t>
            </a: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into Rstudio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95287" y="620712"/>
            <a:ext cx="597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 first I tried to union all the 4 dataframes which took too long. I decided to conduct two separate union_all statements to fix the issue.</a:t>
            </a:r>
            <a:endParaRPr/>
          </a:p>
        </p:txBody>
      </p:sp>
      <p:pic>
        <p:nvPicPr>
          <p:cNvPr descr="表格&#10;&#10;低可信度描述已自动生成"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820862"/>
            <a:ext cx="79216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395287" y="3667125"/>
            <a:ext cx="79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Garbage collection function to print memory usage statistics.</a:t>
            </a:r>
            <a:endParaRPr/>
          </a:p>
        </p:txBody>
      </p:sp>
      <p:pic>
        <p:nvPicPr>
          <p:cNvPr descr="图片包含 日历&#10;&#10;描述已自动生成"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4364037"/>
            <a:ext cx="8678862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827087" y="404812"/>
            <a:ext cx="66246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Removed previous dataframes to save GB in Global Environment and view data types.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96975"/>
            <a:ext cx="79216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文本&#10;&#10;描述已自动生成"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" y="1752600"/>
            <a:ext cx="7921625" cy="397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323850" y="404812"/>
            <a:ext cx="468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Cleaning </a:t>
            </a:r>
            <a:r>
              <a:rPr b="1" lang="en-US" sz="3200">
                <a:solidFill>
                  <a:srgbClr val="CC0000"/>
                </a:solidFill>
              </a:rPr>
              <a:t>steps</a:t>
            </a: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323850" y="1341425"/>
            <a:ext cx="725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 Remove trips that were NOT sent via </a:t>
            </a:r>
            <a:r>
              <a:rPr lang="en-US" sz="1800">
                <a:solidFill>
                  <a:srgbClr val="333333"/>
                </a:solidFill>
              </a:rPr>
              <a:t>“store and forward”.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323850" y="2852737"/>
            <a:ext cx="84963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 Only keep street-hailed trips paid by card or cash with a standard rate.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形用户界面, 应用程序&#10;&#10;描述已自动生成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709737"/>
            <a:ext cx="8688387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应用程序&#10;&#10;低可信度描述已自动生成"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025" y="3222625"/>
            <a:ext cx="86963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323850" y="4516437"/>
            <a:ext cx="864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 Remove any trips before 2017 or after 2020.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形用户界面&#10;&#10;中度可信度描述已自动生成" id="146" name="Google Shape;14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787" y="5221287"/>
            <a:ext cx="86868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755650" y="260350"/>
            <a:ext cx="48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Cleaning </a:t>
            </a:r>
            <a:r>
              <a:rPr b="1" lang="en-US" sz="3200">
                <a:solidFill>
                  <a:srgbClr val="CC0000"/>
                </a:solidFill>
              </a:rPr>
              <a:t>steps</a:t>
            </a: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11187" y="1033462"/>
            <a:ext cx="69850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 Any trips with no recorded passengers had 1 passenger.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412875"/>
            <a:ext cx="83534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/>
          <p:nvPr/>
        </p:nvSpPr>
        <p:spPr>
          <a:xfrm>
            <a:off x="609600" y="2967037"/>
            <a:ext cx="83534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(Verify it worked)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2090737"/>
            <a:ext cx="83534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609600" y="3716337"/>
            <a:ext cx="7129462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5. If pickup date/time is AFTER drop-off date/time, swap them.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425" y="4197350"/>
            <a:ext cx="82296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3024" y="5102225"/>
            <a:ext cx="7068575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/>
        </p:nvSpPr>
        <p:spPr>
          <a:xfrm>
            <a:off x="395287" y="1196975"/>
            <a:ext cx="619283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6. Remove any trips lasting longer than a day, and any trips which show a distance and fare amount of zero.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395287" y="404812"/>
            <a:ext cx="5184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Cleaning </a:t>
            </a:r>
            <a:r>
              <a:rPr b="1" lang="en-US" sz="3200">
                <a:solidFill>
                  <a:srgbClr val="CC0000"/>
                </a:solidFill>
              </a:rPr>
              <a:t>steps</a:t>
            </a: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865312"/>
            <a:ext cx="86883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256262" y="4056137"/>
            <a:ext cx="7416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63" y="3323874"/>
            <a:ext cx="8578532" cy="194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125">
  <a:themeElements>
    <a:clrScheme name="B12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125">
  <a:themeElements>
    <a:clrScheme name="B12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2001-07-24T02:41:22Z</dcterms:created>
  <dc:creator>art5</dc:creator>
</cp:coreProperties>
</file>