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60" r:id="rId4"/>
    <p:sldId id="261" r:id="rId5"/>
    <p:sldId id="262" r:id="rId6"/>
    <p:sldId id="263" r:id="rId7"/>
    <p:sldId id="265" r:id="rId8"/>
    <p:sldId id="266" r:id="rId9"/>
    <p:sldId id="271" r:id="rId10"/>
    <p:sldId id="272" r:id="rId11"/>
    <p:sldId id="273" r:id="rId12"/>
    <p:sldId id="267" r:id="rId13"/>
    <p:sldId id="268" r:id="rId14"/>
    <p:sldId id="269" r:id="rId15"/>
    <p:sldId id="270" r:id="rId16"/>
  </p:sldIdLst>
  <p:sldSz cx="9144000" cy="5143500" type="screen16x9"/>
  <p:notesSz cx="6858000" cy="9144000"/>
  <p:embeddedFontLst>
    <p:embeddedFont>
      <p:font typeface="Merriweather" panose="020B0604020202020204" charset="0"/>
      <p:regular r:id="rId18"/>
      <p:bold r:id="rId19"/>
      <p:italic r:id="rId20"/>
      <p:boldItalic r:id="rId21"/>
    </p:embeddedFont>
    <p:embeddedFont>
      <p:font typeface="Robo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28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7558750a3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7558750a3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7558750a3_0_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7558750a3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7558750a3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7558750a3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87558750a3_0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87558750a3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7558750a3_0_3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7558750a3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7558750a3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7558750a3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7558750a3_0_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7558750a3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87558750a3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87558750a3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7558750a3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7558750a3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87558750a3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87558750a3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7558750a3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7558750a3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analyticsvidhya.com/blog/2019/04/introduction-image-segmentation-techniques-python/"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towardsdatascience.com/u-net-b229b32b4a71" TargetMode="External"/><Relationship Id="rId5" Type="http://schemas.openxmlformats.org/officeDocument/2006/relationships/hyperlink" Target="https://glassboxmedicine.com/2020/01/21/segmentation-u-net-mask-r-cnn-and-medical-applications/" TargetMode="External"/><Relationship Id="rId4" Type="http://schemas.openxmlformats.org/officeDocument/2006/relationships/hyperlink" Target="https://lmb.informatik.uni-freiburg.de/people/ronneber/u-n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mi.eng.cam.ac.uk/research/projects/VideoRec/CamSeq01/"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Times New Roman"/>
                <a:ea typeface="Times New Roman"/>
                <a:cs typeface="Times New Roman"/>
                <a:sym typeface="Times New Roman"/>
              </a:rPr>
              <a:t>CS 615: Deep Learning Project</a:t>
            </a:r>
            <a:endParaRPr b="1" dirty="0">
              <a:latin typeface="Times New Roman"/>
              <a:ea typeface="Times New Roman"/>
              <a:cs typeface="Times New Roman"/>
              <a:sym typeface="Times New Roman"/>
            </a:endParaRPr>
          </a:p>
        </p:txBody>
      </p:sp>
      <p:sp>
        <p:nvSpPr>
          <p:cNvPr id="65" name="Google Shape;65;p13"/>
          <p:cNvSpPr txBox="1">
            <a:spLocks noGrp="1"/>
          </p:cNvSpPr>
          <p:nvPr>
            <p:ph type="subTitle" idx="1"/>
          </p:nvPr>
        </p:nvSpPr>
        <p:spPr>
          <a:xfrm>
            <a:off x="311700" y="1878550"/>
            <a:ext cx="64791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b="1">
                <a:solidFill>
                  <a:srgbClr val="000000"/>
                </a:solidFill>
                <a:latin typeface="Times New Roman"/>
                <a:ea typeface="Times New Roman"/>
                <a:cs typeface="Times New Roman"/>
                <a:sym typeface="Times New Roman"/>
              </a:rPr>
              <a:t>Image Segmentation Using Deep Learning</a:t>
            </a:r>
            <a:endParaRPr sz="3000" b="1">
              <a:solidFill>
                <a:srgbClr val="000000"/>
              </a:solidFill>
              <a:latin typeface="Times New Roman"/>
              <a:ea typeface="Times New Roman"/>
              <a:cs typeface="Times New Roman"/>
              <a:sym typeface="Times New Roman"/>
            </a:endParaRPr>
          </a:p>
        </p:txBody>
      </p:sp>
      <p:sp>
        <p:nvSpPr>
          <p:cNvPr id="66" name="Google Shape;66;p13"/>
          <p:cNvSpPr txBox="1"/>
          <p:nvPr/>
        </p:nvSpPr>
        <p:spPr>
          <a:xfrm>
            <a:off x="4459950" y="4359075"/>
            <a:ext cx="4426200" cy="5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rgbClr val="FFFFFF"/>
                </a:solidFill>
                <a:latin typeface="Roboto"/>
                <a:ea typeface="Roboto"/>
                <a:cs typeface="Roboto"/>
                <a:sym typeface="Roboto"/>
              </a:rPr>
              <a:t>Created By Himanshu Gupta</a:t>
            </a:r>
            <a:endParaRPr sz="2400" b="1">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26AB-3690-40A5-A01B-889D2B32EDB6}"/>
              </a:ext>
            </a:extLst>
          </p:cNvPr>
          <p:cNvSpPr>
            <a:spLocks noGrp="1"/>
          </p:cNvSpPr>
          <p:nvPr>
            <p:ph type="title"/>
          </p:nvPr>
        </p:nvSpPr>
        <p:spPr/>
        <p:txBody>
          <a:bodyPr/>
          <a:lstStyle/>
          <a:p>
            <a:r>
              <a:rPr lang="en-US" dirty="0"/>
              <a:t>Training Process</a:t>
            </a:r>
          </a:p>
        </p:txBody>
      </p:sp>
      <p:sp>
        <p:nvSpPr>
          <p:cNvPr id="3" name="Text Placeholder 2">
            <a:extLst>
              <a:ext uri="{FF2B5EF4-FFF2-40B4-BE49-F238E27FC236}">
                <a16:creationId xmlns:a16="http://schemas.microsoft.com/office/drawing/2014/main" id="{134798C8-1A09-4F9C-825C-4973A5ED2BDC}"/>
              </a:ext>
            </a:extLst>
          </p:cNvPr>
          <p:cNvSpPr>
            <a:spLocks noGrp="1"/>
          </p:cNvSpPr>
          <p:nvPr>
            <p:ph type="body" idx="1"/>
          </p:nvPr>
        </p:nvSpPr>
        <p:spPr>
          <a:xfrm>
            <a:off x="4644675" y="500925"/>
            <a:ext cx="4166400" cy="848603"/>
          </a:xfrm>
        </p:spPr>
        <p:txBody>
          <a:bodyPr/>
          <a:lstStyle/>
          <a:p>
            <a:r>
              <a:rPr lang="en-US" dirty="0"/>
              <a:t>Initialization of Learning rate:</a:t>
            </a:r>
          </a:p>
          <a:p>
            <a:r>
              <a:rPr lang="en-US" dirty="0"/>
              <a:t>Let rip our model for some time, then freeze and plot loss vs learning rate:</a:t>
            </a:r>
          </a:p>
          <a:p>
            <a:pPr marL="146050" indent="0">
              <a:buNone/>
            </a:pPr>
            <a:endParaRPr lang="en-US" dirty="0"/>
          </a:p>
        </p:txBody>
      </p:sp>
      <p:pic>
        <p:nvPicPr>
          <p:cNvPr id="5" name="Picture 4" descr="A screenshot of a cell phone&#10;&#10;Description automatically generated">
            <a:extLst>
              <a:ext uri="{FF2B5EF4-FFF2-40B4-BE49-F238E27FC236}">
                <a16:creationId xmlns:a16="http://schemas.microsoft.com/office/drawing/2014/main" id="{B390DEA2-5BA5-403C-9DD4-18F66244E98B}"/>
              </a:ext>
            </a:extLst>
          </p:cNvPr>
          <p:cNvPicPr>
            <a:picLocks noChangeAspect="1"/>
          </p:cNvPicPr>
          <p:nvPr/>
        </p:nvPicPr>
        <p:blipFill>
          <a:blip r:embed="rId2"/>
          <a:stretch>
            <a:fillRect/>
          </a:stretch>
        </p:blipFill>
        <p:spPr>
          <a:xfrm>
            <a:off x="5125777" y="1399978"/>
            <a:ext cx="2788515" cy="1787985"/>
          </a:xfrm>
          <a:prstGeom prst="rect">
            <a:avLst/>
          </a:prstGeom>
        </p:spPr>
      </p:pic>
      <p:sp>
        <p:nvSpPr>
          <p:cNvPr id="7" name="Text Placeholder 2">
            <a:extLst>
              <a:ext uri="{FF2B5EF4-FFF2-40B4-BE49-F238E27FC236}">
                <a16:creationId xmlns:a16="http://schemas.microsoft.com/office/drawing/2014/main" id="{1DC7226F-D241-4BDD-8823-4A456388B3DA}"/>
              </a:ext>
            </a:extLst>
          </p:cNvPr>
          <p:cNvSpPr txBox="1">
            <a:spLocks/>
          </p:cNvSpPr>
          <p:nvPr/>
        </p:nvSpPr>
        <p:spPr>
          <a:xfrm>
            <a:off x="4797075" y="3226251"/>
            <a:ext cx="4166400" cy="8486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r>
              <a:rPr lang="en-US" dirty="0"/>
              <a:t>Now select Learning rate towards the negative slope and unfreeze model to train using one cycle fit policy using this learning rate.</a:t>
            </a:r>
          </a:p>
          <a:p>
            <a:r>
              <a:rPr lang="en-US" dirty="0"/>
              <a:t>Loop this process until found a good solution</a:t>
            </a:r>
          </a:p>
          <a:p>
            <a:pPr marL="146050" indent="0">
              <a:buFont typeface="Roboto"/>
              <a:buNone/>
            </a:pPr>
            <a:endParaRPr lang="en-US" dirty="0"/>
          </a:p>
        </p:txBody>
      </p:sp>
      <p:pic>
        <p:nvPicPr>
          <p:cNvPr id="9" name="Picture 8" descr="A close up of a piece of paper&#10;&#10;Description automatically generated">
            <a:extLst>
              <a:ext uri="{FF2B5EF4-FFF2-40B4-BE49-F238E27FC236}">
                <a16:creationId xmlns:a16="http://schemas.microsoft.com/office/drawing/2014/main" id="{2750BE1C-E54F-4E15-80DA-90EA4E82ECC0}"/>
              </a:ext>
            </a:extLst>
          </p:cNvPr>
          <p:cNvPicPr>
            <a:picLocks noChangeAspect="1"/>
          </p:cNvPicPr>
          <p:nvPr/>
        </p:nvPicPr>
        <p:blipFill>
          <a:blip r:embed="rId3"/>
          <a:stretch>
            <a:fillRect/>
          </a:stretch>
        </p:blipFill>
        <p:spPr>
          <a:xfrm>
            <a:off x="247275" y="1604704"/>
            <a:ext cx="3835400" cy="2470150"/>
          </a:xfrm>
          <a:prstGeom prst="rect">
            <a:avLst/>
          </a:prstGeom>
        </p:spPr>
      </p:pic>
    </p:spTree>
    <p:extLst>
      <p:ext uri="{BB962C8B-B14F-4D97-AF65-F5344CB8AC3E}">
        <p14:creationId xmlns:p14="http://schemas.microsoft.com/office/powerpoint/2010/main" val="384947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AF41-ECB6-48F6-A2F4-929AE730EACB}"/>
              </a:ext>
            </a:extLst>
          </p:cNvPr>
          <p:cNvSpPr>
            <a:spLocks noGrp="1"/>
          </p:cNvSpPr>
          <p:nvPr>
            <p:ph type="title"/>
          </p:nvPr>
        </p:nvSpPr>
        <p:spPr/>
        <p:txBody>
          <a:bodyPr/>
          <a:lstStyle/>
          <a:p>
            <a:r>
              <a:rPr lang="en-US" dirty="0"/>
              <a:t>Training Process</a:t>
            </a:r>
          </a:p>
        </p:txBody>
      </p:sp>
      <p:sp>
        <p:nvSpPr>
          <p:cNvPr id="3" name="Text Placeholder 2">
            <a:extLst>
              <a:ext uri="{FF2B5EF4-FFF2-40B4-BE49-F238E27FC236}">
                <a16:creationId xmlns:a16="http://schemas.microsoft.com/office/drawing/2014/main" id="{221985A0-B486-44D1-A30F-D6D92E07B7B1}"/>
              </a:ext>
            </a:extLst>
          </p:cNvPr>
          <p:cNvSpPr>
            <a:spLocks noGrp="1"/>
          </p:cNvSpPr>
          <p:nvPr>
            <p:ph type="body" idx="1"/>
          </p:nvPr>
        </p:nvSpPr>
        <p:spPr/>
        <p:txBody>
          <a:bodyPr/>
          <a:lstStyle/>
          <a:p>
            <a:r>
              <a:rPr lang="en-US" dirty="0"/>
              <a:t>After tweaking learning rate further, model is trained in batch with each element of batch starts with the learning rate left over by the previous element in the batch, then purse one fit policy on this learning rate.</a:t>
            </a:r>
          </a:p>
          <a:p>
            <a:r>
              <a:rPr lang="en-US" dirty="0"/>
              <a:t>Fixed Overfitting by further tweaking the hyper-parameters and increasing the sample size to include full image but GPU limitations so decreased batch size, Got better results.</a:t>
            </a:r>
          </a:p>
        </p:txBody>
      </p:sp>
      <p:pic>
        <p:nvPicPr>
          <p:cNvPr id="5" name="Picture 4" descr="A close up of a map&#10;&#10;Description automatically generated">
            <a:extLst>
              <a:ext uri="{FF2B5EF4-FFF2-40B4-BE49-F238E27FC236}">
                <a16:creationId xmlns:a16="http://schemas.microsoft.com/office/drawing/2014/main" id="{F9619577-1377-46C2-BA67-A7BC3458A01E}"/>
              </a:ext>
            </a:extLst>
          </p:cNvPr>
          <p:cNvPicPr>
            <a:picLocks noChangeAspect="1"/>
          </p:cNvPicPr>
          <p:nvPr/>
        </p:nvPicPr>
        <p:blipFill>
          <a:blip r:embed="rId2"/>
          <a:stretch>
            <a:fillRect/>
          </a:stretch>
        </p:blipFill>
        <p:spPr>
          <a:xfrm>
            <a:off x="4980074" y="2636544"/>
            <a:ext cx="3785554" cy="2383941"/>
          </a:xfrm>
          <a:prstGeom prst="rect">
            <a:avLst/>
          </a:prstGeom>
        </p:spPr>
      </p:pic>
      <p:pic>
        <p:nvPicPr>
          <p:cNvPr id="7" name="Picture 6" descr="A picture containing screenshot&#10;&#10;Description automatically generated">
            <a:extLst>
              <a:ext uri="{FF2B5EF4-FFF2-40B4-BE49-F238E27FC236}">
                <a16:creationId xmlns:a16="http://schemas.microsoft.com/office/drawing/2014/main" id="{5C48A4BC-009E-48ED-9C39-92A4E9101AA0}"/>
              </a:ext>
            </a:extLst>
          </p:cNvPr>
          <p:cNvPicPr>
            <a:picLocks noChangeAspect="1"/>
          </p:cNvPicPr>
          <p:nvPr/>
        </p:nvPicPr>
        <p:blipFill>
          <a:blip r:embed="rId3"/>
          <a:stretch>
            <a:fillRect/>
          </a:stretch>
        </p:blipFill>
        <p:spPr>
          <a:xfrm>
            <a:off x="490804" y="2037148"/>
            <a:ext cx="3192022" cy="2160421"/>
          </a:xfrm>
          <a:prstGeom prst="rect">
            <a:avLst/>
          </a:prstGeom>
        </p:spPr>
      </p:pic>
    </p:spTree>
    <p:extLst>
      <p:ext uri="{BB962C8B-B14F-4D97-AF65-F5344CB8AC3E}">
        <p14:creationId xmlns:p14="http://schemas.microsoft.com/office/powerpoint/2010/main" val="2585006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87025" y="500925"/>
            <a:ext cx="3931200" cy="250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Evaluation</a:t>
            </a:r>
            <a:endParaRPr/>
          </a:p>
        </p:txBody>
      </p:sp>
      <p:sp>
        <p:nvSpPr>
          <p:cNvPr id="140" name="Google Shape;140;p24"/>
          <p:cNvSpPr txBox="1">
            <a:spLocks noGrp="1"/>
          </p:cNvSpPr>
          <p:nvPr>
            <p:ph type="body" idx="1"/>
          </p:nvPr>
        </p:nvSpPr>
        <p:spPr>
          <a:xfrm>
            <a:off x="4433100" y="500925"/>
            <a:ext cx="4377900" cy="4098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GB" sz="1500" dirty="0"/>
              <a:t>For the evaluation of our model, we evaluate pixel-by-pixel considering every pixel should belongs to some class label. In our case, there are 32 types of object classes. </a:t>
            </a:r>
            <a:endParaRPr sz="1500" dirty="0"/>
          </a:p>
          <a:p>
            <a:pPr marL="457200" lvl="0" indent="-323850" algn="l" rtl="0">
              <a:spcBef>
                <a:spcPts val="0"/>
              </a:spcBef>
              <a:spcAft>
                <a:spcPts val="0"/>
              </a:spcAft>
              <a:buSzPts val="1500"/>
              <a:buChar char="●"/>
            </a:pPr>
            <a:r>
              <a:rPr lang="en-GB" sz="1500" dirty="0"/>
              <a:t>For the Accuracy calculation, formula is to get the number of correctly predicted pixels over the total number of the pixels.  </a:t>
            </a:r>
          </a:p>
          <a:p>
            <a:pPr marL="457200" lvl="0" indent="-323850" algn="l" rtl="0">
              <a:spcBef>
                <a:spcPts val="0"/>
              </a:spcBef>
              <a:spcAft>
                <a:spcPts val="0"/>
              </a:spcAft>
              <a:buSzPts val="1500"/>
              <a:buChar char="●"/>
            </a:pPr>
            <a:r>
              <a:rPr lang="en-GB" sz="1500" dirty="0"/>
              <a:t>Accuracy found to around 92%</a:t>
            </a:r>
          </a:p>
          <a:p>
            <a:pPr marL="457200" lvl="0" indent="-323850" algn="l" rtl="0">
              <a:spcBef>
                <a:spcPts val="0"/>
              </a:spcBef>
              <a:spcAft>
                <a:spcPts val="0"/>
              </a:spcAft>
              <a:buSzPts val="1500"/>
              <a:buChar char="●"/>
            </a:pPr>
            <a:r>
              <a:rPr lang="en-GB" sz="1500" dirty="0"/>
              <a:t>Ground Truth VS Predictions:</a:t>
            </a:r>
            <a:endParaRPr sz="1500" dirty="0"/>
          </a:p>
        </p:txBody>
      </p:sp>
      <p:pic>
        <p:nvPicPr>
          <p:cNvPr id="3" name="Picture 2" descr="A screenshot of a cell phone&#10;&#10;Description automatically generated">
            <a:extLst>
              <a:ext uri="{FF2B5EF4-FFF2-40B4-BE49-F238E27FC236}">
                <a16:creationId xmlns:a16="http://schemas.microsoft.com/office/drawing/2014/main" id="{D485C39B-419E-4C5E-AC6C-B56F6ACE1109}"/>
              </a:ext>
            </a:extLst>
          </p:cNvPr>
          <p:cNvPicPr>
            <a:picLocks noChangeAspect="1"/>
          </p:cNvPicPr>
          <p:nvPr/>
        </p:nvPicPr>
        <p:blipFill>
          <a:blip r:embed="rId3"/>
          <a:stretch>
            <a:fillRect/>
          </a:stretch>
        </p:blipFill>
        <p:spPr>
          <a:xfrm>
            <a:off x="347925" y="1367375"/>
            <a:ext cx="3670300" cy="3232150"/>
          </a:xfrm>
          <a:prstGeom prst="rect">
            <a:avLst/>
          </a:prstGeom>
        </p:spPr>
      </p:pic>
      <p:pic>
        <p:nvPicPr>
          <p:cNvPr id="5" name="Picture 4" descr="A picture containing bedroom, rug, bed, room&#10;&#10;Description automatically generated">
            <a:extLst>
              <a:ext uri="{FF2B5EF4-FFF2-40B4-BE49-F238E27FC236}">
                <a16:creationId xmlns:a16="http://schemas.microsoft.com/office/drawing/2014/main" id="{98C29E22-FF20-483C-93C3-F03960F843B9}"/>
              </a:ext>
            </a:extLst>
          </p:cNvPr>
          <p:cNvPicPr>
            <a:picLocks noChangeAspect="1"/>
          </p:cNvPicPr>
          <p:nvPr/>
        </p:nvPicPr>
        <p:blipFill>
          <a:blip r:embed="rId4"/>
          <a:stretch>
            <a:fillRect/>
          </a:stretch>
        </p:blipFill>
        <p:spPr>
          <a:xfrm>
            <a:off x="4918340" y="2983450"/>
            <a:ext cx="3651519" cy="18048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Future Work</a:t>
            </a:r>
            <a:endParaRPr/>
          </a:p>
        </p:txBody>
      </p:sp>
      <p:sp>
        <p:nvSpPr>
          <p:cNvPr id="146" name="Google Shape;146;p2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lvl="0"/>
            <a:r>
              <a:rPr lang="en-US" sz="1100" dirty="0"/>
              <a:t>In Future, there is a lot of scope of hyper-parameters tuning using techniques like data augmentation, thresholding so Overfitting can be reduced further by tuning these Hyper-parameters</a:t>
            </a:r>
          </a:p>
          <a:p>
            <a:pPr lvl="0"/>
            <a:r>
              <a:rPr lang="en-US" sz="1100" dirty="0">
                <a:latin typeface="Arial" panose="020B0604020202020204" pitchFamily="34" charset="0"/>
              </a:rPr>
              <a:t>Instead of using only 34 layers, more deep networks could be built as our object classes and feature sizes increases. In order to support this extension, optimization of compiler and CPU FLOPS is needed</a:t>
            </a:r>
            <a:endParaRPr lang="en-US" sz="1100" dirty="0"/>
          </a:p>
          <a:p>
            <a:pPr lvl="0"/>
            <a:r>
              <a:rPr lang="en-US" sz="1100" dirty="0"/>
              <a:t>These models could be used to generate synthetic urban images to be used by other models for training.</a:t>
            </a:r>
          </a:p>
          <a:p>
            <a:pPr marL="457200" lvl="0" indent="-311150" algn="l" rtl="0">
              <a:spcBef>
                <a:spcPts val="0"/>
              </a:spcBef>
              <a:spcAft>
                <a:spcPts val="0"/>
              </a:spcAft>
              <a:buSzPts val="1300"/>
              <a:buChar char="●"/>
            </a:pPr>
            <a:r>
              <a:rPr lang="en-GB" sz="1100" dirty="0"/>
              <a:t>To optimize the performance, images can be shrunken down to sub samples and testing them against our model</a:t>
            </a:r>
            <a:endParaRPr sz="1100" dirty="0"/>
          </a:p>
          <a:p>
            <a:pPr marL="457200" lvl="0" indent="-311150" algn="l" rtl="0">
              <a:spcBef>
                <a:spcPts val="0"/>
              </a:spcBef>
              <a:spcAft>
                <a:spcPts val="0"/>
              </a:spcAft>
              <a:buSzPts val="1300"/>
              <a:buChar char="●"/>
            </a:pPr>
            <a:r>
              <a:rPr lang="en-GB" sz="1100" dirty="0"/>
              <a:t>On top of the semantic segmentation, edge detection can also be added to produce more meaningful results</a:t>
            </a:r>
          </a:p>
          <a:p>
            <a:pPr marL="457200" lvl="0" indent="-311150" algn="l" rtl="0">
              <a:spcBef>
                <a:spcPts val="0"/>
              </a:spcBef>
              <a:spcAft>
                <a:spcPts val="0"/>
              </a:spcAft>
              <a:buSzPts val="1300"/>
              <a:buChar char="●"/>
            </a:pPr>
            <a:r>
              <a:rPr lang="en-GB" sz="1100" dirty="0"/>
              <a:t>Batches could be made out of different urban settings of various testing. This could generate a more generalizable solution.</a:t>
            </a:r>
            <a:endParaRPr sz="1100" dirty="0"/>
          </a:p>
          <a:p>
            <a:pPr marL="457200" lvl="0" indent="-311150" algn="l" rtl="0">
              <a:spcBef>
                <a:spcPts val="0"/>
              </a:spcBef>
              <a:spcAft>
                <a:spcPts val="0"/>
              </a:spcAft>
              <a:buSzPts val="1300"/>
              <a:buChar char="●"/>
            </a:pPr>
            <a:r>
              <a:rPr lang="en-GB" sz="1100" dirty="0"/>
              <a:t> This project will work on series of images, real time application of this model could be highly successful in various fields like Google Street</a:t>
            </a:r>
            <a:endParaRPr sz="1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113150" y="500925"/>
            <a:ext cx="39051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Commercial Applications</a:t>
            </a:r>
            <a:endParaRPr/>
          </a:p>
        </p:txBody>
      </p:sp>
      <p:sp>
        <p:nvSpPr>
          <p:cNvPr id="152" name="Google Shape;152;p2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dirty="0"/>
              <a:t>Image labelling has long been a tedious manual task, so automation is a necessity now a days. It is applicable to each and everything around us</a:t>
            </a:r>
            <a:endParaRPr dirty="0"/>
          </a:p>
          <a:p>
            <a:pPr marL="457200" lvl="0" indent="-311150" algn="l" rtl="0">
              <a:spcBef>
                <a:spcPts val="0"/>
              </a:spcBef>
              <a:spcAft>
                <a:spcPts val="0"/>
              </a:spcAft>
              <a:buSzPts val="1300"/>
              <a:buChar char="●"/>
            </a:pPr>
            <a:r>
              <a:rPr lang="en-GB" dirty="0"/>
              <a:t>In our project proposal, we have shown its potential in an urban environment</a:t>
            </a:r>
            <a:endParaRPr dirty="0"/>
          </a:p>
          <a:p>
            <a:pPr marL="457200" lvl="0" indent="-311150" algn="l" rtl="0">
              <a:spcBef>
                <a:spcPts val="0"/>
              </a:spcBef>
              <a:spcAft>
                <a:spcPts val="0"/>
              </a:spcAft>
              <a:buSzPts val="1300"/>
              <a:buChar char="●"/>
            </a:pPr>
            <a:r>
              <a:rPr lang="en-GB" dirty="0"/>
              <a:t>Object tracking is needed in various strict environment where this idea could be used.</a:t>
            </a:r>
            <a:endParaRPr dirty="0"/>
          </a:p>
          <a:p>
            <a:pPr marL="457200" lvl="0" indent="-311150" algn="l" rtl="0">
              <a:spcBef>
                <a:spcPts val="0"/>
              </a:spcBef>
              <a:spcAft>
                <a:spcPts val="0"/>
              </a:spcAft>
              <a:buSzPts val="1300"/>
              <a:buChar char="●"/>
            </a:pPr>
            <a:r>
              <a:rPr lang="en-GB" dirty="0"/>
              <a:t>With sky's the limit, Following industries are in a process of using this state of art technology to automate various task:</a:t>
            </a:r>
            <a:endParaRPr dirty="0"/>
          </a:p>
          <a:p>
            <a:pPr marL="914400" lvl="1" indent="-298450" algn="l" rtl="0">
              <a:spcBef>
                <a:spcPts val="0"/>
              </a:spcBef>
              <a:spcAft>
                <a:spcPts val="0"/>
              </a:spcAft>
              <a:buSzPts val="1100"/>
              <a:buChar char="○"/>
            </a:pPr>
            <a:r>
              <a:rPr lang="en-GB" dirty="0"/>
              <a:t>Autonomous Vehicles</a:t>
            </a:r>
            <a:endParaRPr dirty="0"/>
          </a:p>
          <a:p>
            <a:pPr marL="914400" lvl="1" indent="-298450" algn="l" rtl="0">
              <a:spcBef>
                <a:spcPts val="0"/>
              </a:spcBef>
              <a:spcAft>
                <a:spcPts val="0"/>
              </a:spcAft>
              <a:buSzPts val="1100"/>
              <a:buChar char="○"/>
            </a:pPr>
            <a:r>
              <a:rPr lang="en-GB" dirty="0"/>
              <a:t>Traffic Control Systems</a:t>
            </a:r>
            <a:endParaRPr dirty="0"/>
          </a:p>
          <a:p>
            <a:pPr marL="914400" lvl="1" indent="-298450" algn="l" rtl="0">
              <a:spcBef>
                <a:spcPts val="0"/>
              </a:spcBef>
              <a:spcAft>
                <a:spcPts val="0"/>
              </a:spcAft>
              <a:buSzPts val="1100"/>
              <a:buChar char="○"/>
            </a:pPr>
            <a:r>
              <a:rPr lang="en-GB" dirty="0"/>
              <a:t>Robotics</a:t>
            </a:r>
            <a:endParaRPr dirty="0"/>
          </a:p>
          <a:p>
            <a:pPr marL="914400" lvl="1" indent="-298450" algn="l" rtl="0">
              <a:spcBef>
                <a:spcPts val="0"/>
              </a:spcBef>
              <a:spcAft>
                <a:spcPts val="0"/>
              </a:spcAft>
              <a:buSzPts val="1100"/>
              <a:buChar char="○"/>
            </a:pPr>
            <a:r>
              <a:rPr lang="en-GB" dirty="0"/>
              <a:t>Photo/Video Editing Tools</a:t>
            </a:r>
            <a:endParaRPr dirty="0"/>
          </a:p>
          <a:p>
            <a:pPr marL="914400" lvl="0" indent="0" algn="l" rtl="0">
              <a:spcBef>
                <a:spcPts val="160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References:</a:t>
            </a:r>
            <a:endParaRPr/>
          </a:p>
        </p:txBody>
      </p:sp>
      <p:sp>
        <p:nvSpPr>
          <p:cNvPr id="158" name="Google Shape;158;p2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GB" sz="1100" u="sng">
                <a:solidFill>
                  <a:schemeClr val="hlink"/>
                </a:solidFill>
                <a:latin typeface="Arial"/>
                <a:ea typeface="Arial"/>
                <a:cs typeface="Arial"/>
                <a:sym typeface="Arial"/>
                <a:hlinkClick r:id="rId3"/>
              </a:rPr>
              <a:t>https://www.analyticsvidhya.com/blog/2019/04/introduction-image-segmentation-techniques-python/</a:t>
            </a:r>
            <a:endParaRPr/>
          </a:p>
          <a:p>
            <a:pPr marL="457200" lvl="0" indent="-311150" algn="l" rtl="0">
              <a:spcBef>
                <a:spcPts val="0"/>
              </a:spcBef>
              <a:spcAft>
                <a:spcPts val="0"/>
              </a:spcAft>
              <a:buSzPts val="1300"/>
              <a:buAutoNum type="arabicPeriod"/>
            </a:pPr>
            <a:r>
              <a:rPr lang="en-GB" sz="1100" u="sng">
                <a:solidFill>
                  <a:schemeClr val="hlink"/>
                </a:solidFill>
                <a:latin typeface="Arial"/>
                <a:ea typeface="Arial"/>
                <a:cs typeface="Arial"/>
                <a:sym typeface="Arial"/>
                <a:hlinkClick r:id="rId4"/>
              </a:rPr>
              <a:t>https://lmb.informatik.uni-freiburg.de/people/ronneber/u-net/</a:t>
            </a:r>
            <a:endParaRPr/>
          </a:p>
          <a:p>
            <a:pPr marL="457200" lvl="0" indent="-311150" algn="l" rtl="0">
              <a:spcBef>
                <a:spcPts val="0"/>
              </a:spcBef>
              <a:spcAft>
                <a:spcPts val="0"/>
              </a:spcAft>
              <a:buSzPts val="1300"/>
              <a:buAutoNum type="arabicPeriod"/>
            </a:pPr>
            <a:r>
              <a:rPr lang="en-GB" sz="1100" u="sng">
                <a:solidFill>
                  <a:schemeClr val="hlink"/>
                </a:solidFill>
                <a:latin typeface="Arial"/>
                <a:ea typeface="Arial"/>
                <a:cs typeface="Arial"/>
                <a:sym typeface="Arial"/>
                <a:hlinkClick r:id="rId5"/>
              </a:rPr>
              <a:t>https://glassboxmedicine.com/2020/01/21/segmentation-u-net-mask-r-cnn-and-medical-applications/</a:t>
            </a:r>
            <a:endParaRPr/>
          </a:p>
          <a:p>
            <a:pPr marL="457200" lvl="0" indent="-311150" algn="l" rtl="0">
              <a:spcBef>
                <a:spcPts val="0"/>
              </a:spcBef>
              <a:spcAft>
                <a:spcPts val="0"/>
              </a:spcAft>
              <a:buSzPts val="1300"/>
              <a:buAutoNum type="arabicPeriod"/>
            </a:pPr>
            <a:r>
              <a:rPr lang="en-GB" sz="1100" u="sng">
                <a:solidFill>
                  <a:schemeClr val="hlink"/>
                </a:solidFill>
                <a:latin typeface="Arial"/>
                <a:ea typeface="Arial"/>
                <a:cs typeface="Arial"/>
                <a:sym typeface="Arial"/>
                <a:hlinkClick r:id="rId6"/>
              </a:rPr>
              <a:t>https://towardsdatascience.com/u-net-b229b32b4a71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0" y="500925"/>
            <a:ext cx="40182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a:ea typeface="Times New Roman"/>
                <a:cs typeface="Times New Roman"/>
                <a:sym typeface="Times New Roman"/>
              </a:rPr>
              <a:t>Image Segmentation</a:t>
            </a:r>
            <a:endParaRPr>
              <a:latin typeface="Times New Roman"/>
              <a:ea typeface="Times New Roman"/>
              <a:cs typeface="Times New Roman"/>
              <a:sym typeface="Times New Roman"/>
            </a:endParaRPr>
          </a:p>
        </p:txBody>
      </p:sp>
      <p:sp>
        <p:nvSpPr>
          <p:cNvPr id="72" name="Google Shape;72;p14"/>
          <p:cNvSpPr txBox="1">
            <a:spLocks noGrp="1"/>
          </p:cNvSpPr>
          <p:nvPr>
            <p:ph type="body" idx="1"/>
          </p:nvPr>
        </p:nvSpPr>
        <p:spPr>
          <a:xfrm>
            <a:off x="87025" y="1336400"/>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solidFill>
                  <a:srgbClr val="FFFFFF"/>
                </a:solidFill>
                <a:latin typeface="Times New Roman"/>
                <a:ea typeface="Times New Roman"/>
                <a:cs typeface="Times New Roman"/>
                <a:sym typeface="Times New Roman"/>
              </a:rPr>
              <a:t>Detection of objects in images has always been a challenging problem in the field of computer vision and machine learning. Through image segmentation, our goal is to process the images into segments in such a way to represent image into more meaningful way. </a:t>
            </a:r>
            <a:endParaRPr>
              <a:solidFill>
                <a:srgbClr val="FFFFFF"/>
              </a:solidFill>
              <a:latin typeface="Times New Roman"/>
              <a:ea typeface="Times New Roman"/>
              <a:cs typeface="Times New Roman"/>
              <a:sym typeface="Times New Roman"/>
            </a:endParaRPr>
          </a:p>
        </p:txBody>
      </p:sp>
      <p:sp>
        <p:nvSpPr>
          <p:cNvPr id="73" name="Google Shape;73;p14"/>
          <p:cNvSpPr txBox="1"/>
          <p:nvPr/>
        </p:nvSpPr>
        <p:spPr>
          <a:xfrm>
            <a:off x="4351525" y="26100"/>
            <a:ext cx="4792500" cy="514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a:ea typeface="Times New Roman"/>
                <a:cs typeface="Times New Roman"/>
                <a:sym typeface="Times New Roman"/>
              </a:rPr>
              <a:t>Types Of Image Segmentation:</a:t>
            </a:r>
            <a:endParaRPr b="1">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a:latin typeface="Times New Roman"/>
                <a:ea typeface="Times New Roman"/>
                <a:cs typeface="Times New Roman"/>
                <a:sym typeface="Times New Roman"/>
              </a:rPr>
              <a:t>Semantic Segmentation</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r>
              <a:rPr lang="en-GB">
                <a:latin typeface="Times New Roman"/>
                <a:ea typeface="Times New Roman"/>
                <a:cs typeface="Times New Roman"/>
                <a:sym typeface="Times New Roman"/>
              </a:rPr>
              <a:t>Also known as pixel level classification where we are grouping pixel which belong to the same object class</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r>
              <a:rPr lang="en-GB">
                <a:latin typeface="Times New Roman"/>
                <a:ea typeface="Times New Roman"/>
                <a:cs typeface="Times New Roman"/>
                <a:sym typeface="Times New Roman"/>
              </a:rPr>
              <a:t>Represented by Image 1</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GB">
                <a:latin typeface="Times New Roman"/>
                <a:ea typeface="Times New Roman"/>
                <a:cs typeface="Times New Roman"/>
                <a:sym typeface="Times New Roman"/>
              </a:rPr>
              <a:t>Instance Segmentation</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r>
              <a:rPr lang="en-GB">
                <a:latin typeface="Times New Roman"/>
                <a:ea typeface="Times New Roman"/>
                <a:cs typeface="Times New Roman"/>
                <a:sym typeface="Times New Roman"/>
              </a:rPr>
              <a:t>Process of detecting each and every unique instance of all the classes present in an image</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0" algn="l" rtl="0">
              <a:spcBef>
                <a:spcPts val="0"/>
              </a:spcBef>
              <a:spcAft>
                <a:spcPts val="0"/>
              </a:spcAft>
              <a:buNone/>
            </a:pPr>
            <a:r>
              <a:rPr lang="en-GB">
                <a:latin typeface="Times New Roman"/>
                <a:ea typeface="Times New Roman"/>
                <a:cs typeface="Times New Roman"/>
                <a:sym typeface="Times New Roman"/>
              </a:rPr>
              <a:t>Represented by Image 2</a:t>
            </a:r>
            <a:endParaRPr>
              <a:latin typeface="Times New Roman"/>
              <a:ea typeface="Times New Roman"/>
              <a:cs typeface="Times New Roman"/>
              <a:sym typeface="Times New Roman"/>
            </a:endParaRPr>
          </a:p>
        </p:txBody>
      </p:sp>
      <p:pic>
        <p:nvPicPr>
          <p:cNvPr id="74" name="Google Shape;74;p14"/>
          <p:cNvPicPr preferRelativeResize="0"/>
          <p:nvPr/>
        </p:nvPicPr>
        <p:blipFill>
          <a:blip r:embed="rId3">
            <a:alphaModFix/>
          </a:blip>
          <a:stretch>
            <a:fillRect/>
          </a:stretch>
        </p:blipFill>
        <p:spPr>
          <a:xfrm>
            <a:off x="2068025" y="3409770"/>
            <a:ext cx="4067576" cy="143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Problem Statement</a:t>
            </a:r>
            <a:endParaRPr/>
          </a:p>
        </p:txBody>
      </p:sp>
      <p:sp>
        <p:nvSpPr>
          <p:cNvPr id="92" name="Google Shape;92;p17"/>
          <p:cNvSpPr txBox="1">
            <a:spLocks noGrp="1"/>
          </p:cNvSpPr>
          <p:nvPr>
            <p:ph type="body" idx="1"/>
          </p:nvPr>
        </p:nvSpPr>
        <p:spPr>
          <a:xfrm>
            <a:off x="4337675" y="500925"/>
            <a:ext cx="47142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The applications of the image segmentation is limitless. For this project, focus is towards understanding the environment better especially the urban setting where we have a a lot of movement that we don’t notice unless it is affecting us.  </a:t>
            </a:r>
            <a:endParaRPr/>
          </a:p>
          <a:p>
            <a:pPr marL="457200" lvl="0" indent="-311150" algn="l" rtl="0">
              <a:spcBef>
                <a:spcPts val="0"/>
              </a:spcBef>
              <a:spcAft>
                <a:spcPts val="0"/>
              </a:spcAft>
              <a:buSzPts val="1300"/>
              <a:buChar char="●"/>
            </a:pPr>
            <a:r>
              <a:rPr lang="en-GB"/>
              <a:t>It is very important to segmentize our urban environment to effectively use in self-autonomous vehicles, Object tracking in a crowded space, Precise calculations of various parameters such as number of trees, number of small vs big buildings, number of cars parked etc. by just using a video instead of a complex data set.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Data Set</a:t>
            </a:r>
            <a:endParaRPr/>
          </a:p>
        </p:txBody>
      </p:sp>
      <p:sp>
        <p:nvSpPr>
          <p:cNvPr id="98" name="Google Shape;98;p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We are using a dataset called Cam Seq01 Dataset. It can be found at</a:t>
            </a:r>
            <a:endParaRPr/>
          </a:p>
          <a:p>
            <a:pPr marL="457200" lvl="0" indent="0" algn="l" rtl="0">
              <a:spcBef>
                <a:spcPts val="1600"/>
              </a:spcBef>
              <a:spcAft>
                <a:spcPts val="0"/>
              </a:spcAft>
              <a:buNone/>
            </a:pPr>
            <a:r>
              <a:rPr lang="en-GB" sz="1100" u="sng">
                <a:solidFill>
                  <a:srgbClr val="1155CC"/>
                </a:solidFill>
                <a:highlight>
                  <a:srgbClr val="FFFFFF"/>
                </a:highlight>
                <a:latin typeface="Arial"/>
                <a:ea typeface="Arial"/>
                <a:cs typeface="Arial"/>
                <a:sym typeface="Arial"/>
                <a:hlinkClick r:id="rId3"/>
              </a:rPr>
              <a:t>http://mi.eng.cam.ac.uk/research/projects/VideoRec/CamSeq01/</a:t>
            </a:r>
            <a:endParaRPr/>
          </a:p>
          <a:p>
            <a:pPr marL="457200" lvl="0" indent="-311150" algn="l" rtl="0">
              <a:spcBef>
                <a:spcPts val="1600"/>
              </a:spcBef>
              <a:spcAft>
                <a:spcPts val="0"/>
              </a:spcAft>
              <a:buSzPts val="1300"/>
              <a:buChar char="●"/>
            </a:pPr>
            <a:r>
              <a:rPr lang="en-GB"/>
              <a:t>It consists of high resolution images of our urban surrounding including images of bicycles, pedestrians, cars, and their motions</a:t>
            </a:r>
            <a:endParaRPr/>
          </a:p>
          <a:p>
            <a:pPr marL="457200" lvl="0" indent="-311150" algn="l" rtl="0">
              <a:spcBef>
                <a:spcPts val="0"/>
              </a:spcBef>
              <a:spcAft>
                <a:spcPts val="0"/>
              </a:spcAft>
              <a:buSzPts val="1300"/>
              <a:buChar char="●"/>
            </a:pPr>
            <a:r>
              <a:rPr lang="en-GB"/>
              <a:t>This dataset has 101 960X720 pixel images in which each pixel has been assigned to one of the following 32 object classes</a:t>
            </a:r>
            <a:endParaRPr/>
          </a:p>
        </p:txBody>
      </p:sp>
      <p:pic>
        <p:nvPicPr>
          <p:cNvPr id="99" name="Google Shape;99;p18"/>
          <p:cNvPicPr preferRelativeResize="0"/>
          <p:nvPr/>
        </p:nvPicPr>
        <p:blipFill>
          <a:blip r:embed="rId4">
            <a:alphaModFix/>
          </a:blip>
          <a:stretch>
            <a:fillRect/>
          </a:stretch>
        </p:blipFill>
        <p:spPr>
          <a:xfrm>
            <a:off x="4730225" y="3327575"/>
            <a:ext cx="4295775" cy="150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Proposed Solution</a:t>
            </a:r>
            <a:endParaRPr/>
          </a:p>
        </p:txBody>
      </p:sp>
      <p:pic>
        <p:nvPicPr>
          <p:cNvPr id="105" name="Google Shape;105;p19"/>
          <p:cNvPicPr preferRelativeResize="0"/>
          <p:nvPr/>
        </p:nvPicPr>
        <p:blipFill>
          <a:blip r:embed="rId3">
            <a:alphaModFix/>
          </a:blip>
          <a:stretch>
            <a:fillRect/>
          </a:stretch>
        </p:blipFill>
        <p:spPr>
          <a:xfrm>
            <a:off x="4748000" y="286275"/>
            <a:ext cx="3824826" cy="2141774"/>
          </a:xfrm>
          <a:prstGeom prst="rect">
            <a:avLst/>
          </a:prstGeom>
          <a:noFill/>
          <a:ln>
            <a:noFill/>
          </a:ln>
        </p:spPr>
      </p:pic>
      <p:pic>
        <p:nvPicPr>
          <p:cNvPr id="106" name="Google Shape;106;p19"/>
          <p:cNvPicPr preferRelativeResize="0"/>
          <p:nvPr/>
        </p:nvPicPr>
        <p:blipFill>
          <a:blip r:embed="rId4">
            <a:alphaModFix/>
          </a:blip>
          <a:stretch>
            <a:fillRect/>
          </a:stretch>
        </p:blipFill>
        <p:spPr>
          <a:xfrm>
            <a:off x="4748000" y="2610505"/>
            <a:ext cx="3893425" cy="2141745"/>
          </a:xfrm>
          <a:prstGeom prst="rect">
            <a:avLst/>
          </a:prstGeom>
          <a:noFill/>
          <a:ln>
            <a:noFill/>
          </a:ln>
        </p:spPr>
      </p:pic>
      <p:sp>
        <p:nvSpPr>
          <p:cNvPr id="107" name="Google Shape;107;p19"/>
          <p:cNvSpPr txBox="1"/>
          <p:nvPr/>
        </p:nvSpPr>
        <p:spPr>
          <a:xfrm>
            <a:off x="329750" y="1374150"/>
            <a:ext cx="3626100" cy="271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Tools Used</a:t>
            </a:r>
            <a:endParaRPr/>
          </a:p>
        </p:txBody>
      </p:sp>
      <p:sp>
        <p:nvSpPr>
          <p:cNvPr id="113" name="Google Shape;113;p20"/>
          <p:cNvSpPr txBox="1">
            <a:spLocks noGrp="1"/>
          </p:cNvSpPr>
          <p:nvPr>
            <p:ph type="body" idx="1"/>
          </p:nvPr>
        </p:nvSpPr>
        <p:spPr>
          <a:xfrm>
            <a:off x="81775" y="1044900"/>
            <a:ext cx="41664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rgbClr val="FFFFFF"/>
              </a:buClr>
              <a:buSzPts val="1300"/>
              <a:buChar char="●"/>
            </a:pPr>
            <a:r>
              <a:rPr lang="en-GB" dirty="0">
                <a:solidFill>
                  <a:srgbClr val="FFFFFF"/>
                </a:solidFill>
              </a:rPr>
              <a:t>Python 3</a:t>
            </a:r>
          </a:p>
          <a:p>
            <a:pPr marL="457200" lvl="0" indent="-311150" algn="l" rtl="0">
              <a:spcBef>
                <a:spcPts val="0"/>
              </a:spcBef>
              <a:spcAft>
                <a:spcPts val="0"/>
              </a:spcAft>
              <a:buClr>
                <a:srgbClr val="FFFFFF"/>
              </a:buClr>
              <a:buSzPts val="1300"/>
              <a:buChar char="●"/>
            </a:pPr>
            <a:r>
              <a:rPr lang="en-GB" dirty="0" err="1">
                <a:solidFill>
                  <a:srgbClr val="FFFFFF"/>
                </a:solidFill>
              </a:rPr>
              <a:t>FastAI</a:t>
            </a:r>
            <a:endParaRPr dirty="0">
              <a:solidFill>
                <a:srgbClr val="FFFFFF"/>
              </a:solidFill>
            </a:endParaRPr>
          </a:p>
          <a:p>
            <a:pPr marL="457200" lvl="0" indent="-311150" algn="l" rtl="0">
              <a:spcBef>
                <a:spcPts val="0"/>
              </a:spcBef>
              <a:spcAft>
                <a:spcPts val="0"/>
              </a:spcAft>
              <a:buClr>
                <a:srgbClr val="FFFFFF"/>
              </a:buClr>
              <a:buSzPts val="1300"/>
              <a:buChar char="●"/>
            </a:pPr>
            <a:r>
              <a:rPr lang="en-GB" dirty="0">
                <a:solidFill>
                  <a:srgbClr val="FFFFFF"/>
                </a:solidFill>
              </a:rPr>
              <a:t>TensorFlow</a:t>
            </a:r>
            <a:endParaRPr dirty="0">
              <a:solidFill>
                <a:srgbClr val="FFFFFF"/>
              </a:solidFill>
            </a:endParaRPr>
          </a:p>
          <a:p>
            <a:pPr marL="457200" lvl="0" indent="-311150" algn="l" rtl="0">
              <a:spcBef>
                <a:spcPts val="0"/>
              </a:spcBef>
              <a:spcAft>
                <a:spcPts val="0"/>
              </a:spcAft>
              <a:buClr>
                <a:srgbClr val="FFFFFF"/>
              </a:buClr>
              <a:buSzPts val="1300"/>
              <a:buChar char="●"/>
            </a:pPr>
            <a:r>
              <a:rPr lang="en-GB" dirty="0">
                <a:solidFill>
                  <a:srgbClr val="FFFFFF"/>
                </a:solidFill>
              </a:rPr>
              <a:t>Google </a:t>
            </a:r>
            <a:r>
              <a:rPr lang="en-GB" dirty="0" err="1">
                <a:solidFill>
                  <a:srgbClr val="FFFFFF"/>
                </a:solidFill>
              </a:rPr>
              <a:t>Colab</a:t>
            </a:r>
            <a:endParaRPr dirty="0">
              <a:solidFill>
                <a:srgbClr val="FFFFFF"/>
              </a:solidFill>
            </a:endParaRPr>
          </a:p>
          <a:p>
            <a:pPr marL="457200" lvl="0" indent="-311150" algn="l" rtl="0">
              <a:spcBef>
                <a:spcPts val="0"/>
              </a:spcBef>
              <a:spcAft>
                <a:spcPts val="0"/>
              </a:spcAft>
              <a:buClr>
                <a:srgbClr val="FFFFFF"/>
              </a:buClr>
              <a:buSzPts val="1300"/>
              <a:buChar char="●"/>
            </a:pPr>
            <a:r>
              <a:rPr lang="en-GB" dirty="0">
                <a:solidFill>
                  <a:srgbClr val="FFFFFF"/>
                </a:solidFill>
              </a:rPr>
              <a:t>NumPy</a:t>
            </a:r>
            <a:endParaRPr dirty="0">
              <a:solidFill>
                <a:srgbClr val="FFFFFF"/>
              </a:solidFill>
            </a:endParaRPr>
          </a:p>
          <a:p>
            <a:pPr marL="457200" lvl="0" indent="-311150" algn="l" rtl="0">
              <a:spcBef>
                <a:spcPts val="0"/>
              </a:spcBef>
              <a:spcAft>
                <a:spcPts val="0"/>
              </a:spcAft>
              <a:buClr>
                <a:srgbClr val="FFFFFF"/>
              </a:buClr>
              <a:buSzPts val="1300"/>
              <a:buChar char="●"/>
            </a:pPr>
            <a:r>
              <a:rPr lang="en-GB" dirty="0" err="1">
                <a:solidFill>
                  <a:srgbClr val="FFFFFF"/>
                </a:solidFill>
              </a:rPr>
              <a:t>MatPlotLib</a:t>
            </a:r>
            <a:endParaRPr dirty="0">
              <a:solidFill>
                <a:srgbClr val="FFFFFF"/>
              </a:solidFill>
            </a:endParaRPr>
          </a:p>
          <a:p>
            <a:pPr marL="457200" lvl="0" indent="-311150" algn="l" rtl="0">
              <a:spcBef>
                <a:spcPts val="0"/>
              </a:spcBef>
              <a:spcAft>
                <a:spcPts val="0"/>
              </a:spcAft>
              <a:buClr>
                <a:srgbClr val="FFFFFF"/>
              </a:buClr>
              <a:buSzPts val="1300"/>
              <a:buChar char="●"/>
            </a:pPr>
            <a:r>
              <a:rPr lang="en-GB" dirty="0" err="1">
                <a:solidFill>
                  <a:srgbClr val="FFFFFF"/>
                </a:solidFill>
              </a:rPr>
              <a:t>Keras</a:t>
            </a:r>
            <a:endParaRPr dirty="0">
              <a:solidFill>
                <a:srgbClr val="FFFFFF"/>
              </a:solidFill>
            </a:endParaRPr>
          </a:p>
        </p:txBody>
      </p:sp>
      <p:sp>
        <p:nvSpPr>
          <p:cNvPr id="114" name="Google Shape;114;p20"/>
          <p:cNvSpPr txBox="1"/>
          <p:nvPr/>
        </p:nvSpPr>
        <p:spPr>
          <a:xfrm>
            <a:off x="4681200" y="500925"/>
            <a:ext cx="4198800" cy="62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a:latin typeface="Roboto"/>
                <a:ea typeface="Roboto"/>
                <a:cs typeface="Roboto"/>
                <a:sym typeface="Roboto"/>
              </a:rPr>
              <a:t>Problems To Be Solved:</a:t>
            </a:r>
            <a:endParaRPr sz="2800" b="1">
              <a:latin typeface="Roboto"/>
              <a:ea typeface="Roboto"/>
              <a:cs typeface="Roboto"/>
              <a:sym typeface="Roboto"/>
            </a:endParaRPr>
          </a:p>
        </p:txBody>
      </p:sp>
      <p:sp>
        <p:nvSpPr>
          <p:cNvPr id="115" name="Google Shape;115;p20"/>
          <p:cNvSpPr txBox="1"/>
          <p:nvPr/>
        </p:nvSpPr>
        <p:spPr>
          <a:xfrm>
            <a:off x="4509600" y="1044900"/>
            <a:ext cx="4370400" cy="3969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GB">
                <a:latin typeface="Roboto"/>
                <a:ea typeface="Roboto"/>
                <a:cs typeface="Roboto"/>
                <a:sym typeface="Roboto"/>
              </a:rPr>
              <a:t>Choice of hyper-parameters such as learning rate, number of iterations, and termination criteria.</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GB">
                <a:latin typeface="Roboto"/>
                <a:ea typeface="Roboto"/>
                <a:cs typeface="Roboto"/>
                <a:sym typeface="Roboto"/>
              </a:rPr>
              <a:t>Choice of Architecture variables such as number of layers, objective and activation functions of the layers, down-scaling and the up-scaling factors.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GB">
                <a:latin typeface="Roboto"/>
                <a:ea typeface="Roboto"/>
                <a:cs typeface="Roboto"/>
                <a:sym typeface="Roboto"/>
              </a:rPr>
              <a:t>Processing times are too long given the time-constraint of the project.</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GB">
                <a:latin typeface="Roboto"/>
                <a:ea typeface="Roboto"/>
                <a:cs typeface="Roboto"/>
                <a:sym typeface="Roboto"/>
              </a:rPr>
              <a:t>Dataset has some void entries, a way to pad around these values in order to not lose valuable feature data.</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GB">
                <a:latin typeface="Roboto"/>
                <a:ea typeface="Roboto"/>
                <a:cs typeface="Roboto"/>
                <a:sym typeface="Roboto"/>
              </a:rPr>
              <a:t>Randomly breakdown of data into training and testing set is not appropriate for this data as the data is sequence of continuous images from a real-world video. It would be biased to randomly divide our data set.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Architecture Used </a:t>
            </a:r>
            <a:endParaRPr/>
          </a:p>
          <a:p>
            <a:pPr marL="0" lvl="0" indent="0" algn="l" rtl="0">
              <a:spcBef>
                <a:spcPts val="0"/>
              </a:spcBef>
              <a:spcAft>
                <a:spcPts val="0"/>
              </a:spcAft>
              <a:buNone/>
            </a:pPr>
            <a:r>
              <a:rPr lang="en-GB"/>
              <a:t>	</a:t>
            </a:r>
            <a:endParaRPr/>
          </a:p>
          <a:p>
            <a:pPr marL="0" lvl="0" indent="0" algn="l" rtl="0">
              <a:spcBef>
                <a:spcPts val="0"/>
              </a:spcBef>
              <a:spcAft>
                <a:spcPts val="0"/>
              </a:spcAft>
              <a:buNone/>
            </a:pPr>
            <a:r>
              <a:rPr lang="en-GB"/>
              <a:t>		  U-Net</a:t>
            </a:r>
            <a:endParaRPr/>
          </a:p>
        </p:txBody>
      </p:sp>
      <p:sp>
        <p:nvSpPr>
          <p:cNvPr id="127" name="Google Shape;127;p2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dirty="0"/>
              <a:t>U-Net architecture is the extension of our traditional CNN model based upon the ResNet34, 34 layers dimensions shown in the figure.</a:t>
            </a:r>
            <a:endParaRPr dirty="0"/>
          </a:p>
          <a:p>
            <a:pPr marL="457200" lvl="0" indent="-311150" algn="l" rtl="0">
              <a:spcBef>
                <a:spcPts val="0"/>
              </a:spcBef>
              <a:spcAft>
                <a:spcPts val="0"/>
              </a:spcAft>
              <a:buSzPts val="1300"/>
              <a:buChar char="●"/>
            </a:pPr>
            <a:r>
              <a:rPr lang="en-GB" dirty="0"/>
              <a:t>CNN downsizes our sample with each layer </a:t>
            </a:r>
            <a:endParaRPr dirty="0"/>
          </a:p>
          <a:p>
            <a:pPr marL="457200" lvl="0" indent="-311150" algn="l" rtl="0">
              <a:spcBef>
                <a:spcPts val="0"/>
              </a:spcBef>
              <a:spcAft>
                <a:spcPts val="0"/>
              </a:spcAft>
              <a:buSzPts val="1300"/>
              <a:buChar char="●"/>
            </a:pPr>
            <a:r>
              <a:rPr lang="en-GB" dirty="0"/>
              <a:t>U-Net upscales our sample after downsizing forming a U-shaped. Downsizing process is called encoding while upscaling is called decoding</a:t>
            </a:r>
          </a:p>
          <a:p>
            <a:pPr marL="457200" lvl="0" indent="-311150" algn="l" rtl="0">
              <a:spcBef>
                <a:spcPts val="0"/>
              </a:spcBef>
              <a:spcAft>
                <a:spcPts val="0"/>
              </a:spcAft>
              <a:buSzPts val="1300"/>
              <a:buChar char="●"/>
            </a:pPr>
            <a:r>
              <a:rPr lang="en-GB" dirty="0"/>
              <a:t>Objective Function: Cross Entropy Loss</a:t>
            </a:r>
          </a:p>
          <a:p>
            <a:pPr marL="457200" lvl="0" indent="-311150" algn="l" rtl="0">
              <a:spcBef>
                <a:spcPts val="0"/>
              </a:spcBef>
              <a:spcAft>
                <a:spcPts val="0"/>
              </a:spcAft>
              <a:buSzPts val="1300"/>
              <a:buChar char="●"/>
            </a:pPr>
            <a:r>
              <a:rPr lang="en-GB" dirty="0"/>
              <a:t>Activation Function: </a:t>
            </a:r>
            <a:r>
              <a:rPr lang="en-GB" dirty="0" err="1"/>
              <a:t>Softmax</a:t>
            </a:r>
            <a:r>
              <a:rPr lang="en-GB" dirty="0"/>
              <a:t> activation function</a:t>
            </a:r>
            <a:endParaRPr dirty="0"/>
          </a:p>
        </p:txBody>
      </p:sp>
      <p:pic>
        <p:nvPicPr>
          <p:cNvPr id="3" name="Picture 2" descr="A screenshot of a cell phone&#10;&#10;Description automatically generated">
            <a:extLst>
              <a:ext uri="{FF2B5EF4-FFF2-40B4-BE49-F238E27FC236}">
                <a16:creationId xmlns:a16="http://schemas.microsoft.com/office/drawing/2014/main" id="{1B5F3680-AB0C-4AC6-89C8-9E2700AF4F7E}"/>
              </a:ext>
            </a:extLst>
          </p:cNvPr>
          <p:cNvPicPr>
            <a:picLocks noChangeAspect="1"/>
          </p:cNvPicPr>
          <p:nvPr/>
        </p:nvPicPr>
        <p:blipFill>
          <a:blip r:embed="rId3"/>
          <a:stretch>
            <a:fillRect/>
          </a:stretch>
        </p:blipFill>
        <p:spPr>
          <a:xfrm>
            <a:off x="656743" y="2662337"/>
            <a:ext cx="3252189" cy="19371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CNN vs U-Net</a:t>
            </a:r>
            <a:endParaRPr/>
          </a:p>
        </p:txBody>
      </p:sp>
      <p:pic>
        <p:nvPicPr>
          <p:cNvPr id="134" name="Google Shape;134;p23"/>
          <p:cNvPicPr preferRelativeResize="0"/>
          <p:nvPr/>
        </p:nvPicPr>
        <p:blipFill>
          <a:blip r:embed="rId3">
            <a:alphaModFix/>
          </a:blip>
          <a:stretch>
            <a:fillRect/>
          </a:stretch>
        </p:blipFill>
        <p:spPr>
          <a:xfrm>
            <a:off x="4325425" y="1639075"/>
            <a:ext cx="4818576" cy="3504425"/>
          </a:xfrm>
          <a:prstGeom prst="rect">
            <a:avLst/>
          </a:prstGeom>
          <a:noFill/>
          <a:ln>
            <a:noFill/>
          </a:ln>
        </p:spPr>
      </p:pic>
      <p:sp>
        <p:nvSpPr>
          <p:cNvPr id="5" name="Google Shape;127;p22">
            <a:extLst>
              <a:ext uri="{FF2B5EF4-FFF2-40B4-BE49-F238E27FC236}">
                <a16:creationId xmlns:a16="http://schemas.microsoft.com/office/drawing/2014/main" id="{3C3196A5-7835-4CED-A54C-D9D67B100EF3}"/>
              </a:ext>
            </a:extLst>
          </p:cNvPr>
          <p:cNvSpPr txBox="1">
            <a:spLocks noGrp="1"/>
          </p:cNvSpPr>
          <p:nvPr>
            <p:ph type="body" idx="1"/>
          </p:nvPr>
        </p:nvSpPr>
        <p:spPr>
          <a:xfrm>
            <a:off x="81775" y="1144158"/>
            <a:ext cx="4166400" cy="409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dirty="0">
                <a:solidFill>
                  <a:schemeClr val="bg1"/>
                </a:solidFill>
              </a:rPr>
              <a:t>Transposed convolution is used for upscaling where the width and height of Images are doubled, and depth halved during the encoding process.</a:t>
            </a:r>
            <a:endParaRPr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9593-C208-40A7-A7F0-D233720E2965}"/>
              </a:ext>
            </a:extLst>
          </p:cNvPr>
          <p:cNvSpPr>
            <a:spLocks noGrp="1"/>
          </p:cNvSpPr>
          <p:nvPr>
            <p:ph type="title"/>
          </p:nvPr>
        </p:nvSpPr>
        <p:spPr/>
        <p:txBody>
          <a:bodyPr/>
          <a:lstStyle/>
          <a:p>
            <a:r>
              <a:rPr lang="en-US" dirty="0"/>
              <a:t>Training Process</a:t>
            </a:r>
          </a:p>
        </p:txBody>
      </p:sp>
      <p:sp>
        <p:nvSpPr>
          <p:cNvPr id="3" name="Text Placeholder 2">
            <a:extLst>
              <a:ext uri="{FF2B5EF4-FFF2-40B4-BE49-F238E27FC236}">
                <a16:creationId xmlns:a16="http://schemas.microsoft.com/office/drawing/2014/main" id="{1332FF79-ADC0-47BF-8053-0293EF42079D}"/>
              </a:ext>
            </a:extLst>
          </p:cNvPr>
          <p:cNvSpPr>
            <a:spLocks noGrp="1"/>
          </p:cNvSpPr>
          <p:nvPr>
            <p:ph type="body" idx="1"/>
          </p:nvPr>
        </p:nvSpPr>
        <p:spPr/>
        <p:txBody>
          <a:bodyPr/>
          <a:lstStyle/>
          <a:p>
            <a:r>
              <a:rPr lang="en-US" dirty="0"/>
              <a:t>One fit Cycle Policy</a:t>
            </a:r>
          </a:p>
          <a:p>
            <a:r>
              <a:rPr lang="en-US" dirty="0"/>
              <a:t>Variable Learning Rate</a:t>
            </a:r>
          </a:p>
          <a:p>
            <a:r>
              <a:rPr lang="en-US" dirty="0"/>
              <a:t>Reasoning: Avoid Oscillating values of our weights and objective functions</a:t>
            </a:r>
          </a:p>
          <a:p>
            <a:r>
              <a:rPr lang="en-US" dirty="0"/>
              <a:t>Increases first to reach global maxima or minima faster, then decreases to settle at a good solution</a:t>
            </a:r>
          </a:p>
          <a:p>
            <a:endParaRPr lang="en-US" dirty="0"/>
          </a:p>
        </p:txBody>
      </p:sp>
      <p:pic>
        <p:nvPicPr>
          <p:cNvPr id="5" name="Picture 4" descr="A close up of a map&#10;&#10;Description automatically generated">
            <a:extLst>
              <a:ext uri="{FF2B5EF4-FFF2-40B4-BE49-F238E27FC236}">
                <a16:creationId xmlns:a16="http://schemas.microsoft.com/office/drawing/2014/main" id="{80FD775F-57C9-4FED-84F7-B3FA06876619}"/>
              </a:ext>
            </a:extLst>
          </p:cNvPr>
          <p:cNvPicPr>
            <a:picLocks noChangeAspect="1"/>
          </p:cNvPicPr>
          <p:nvPr/>
        </p:nvPicPr>
        <p:blipFill>
          <a:blip r:embed="rId2"/>
          <a:stretch>
            <a:fillRect/>
          </a:stretch>
        </p:blipFill>
        <p:spPr>
          <a:xfrm>
            <a:off x="187150" y="2866631"/>
            <a:ext cx="5270055" cy="1900862"/>
          </a:xfrm>
          <a:prstGeom prst="rect">
            <a:avLst/>
          </a:prstGeom>
        </p:spPr>
      </p:pic>
    </p:spTree>
    <p:extLst>
      <p:ext uri="{BB962C8B-B14F-4D97-AF65-F5344CB8AC3E}">
        <p14:creationId xmlns:p14="http://schemas.microsoft.com/office/powerpoint/2010/main" val="2409409865"/>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1069</Words>
  <Application>Microsoft Office PowerPoint</Application>
  <PresentationFormat>On-screen Show (16:9)</PresentationFormat>
  <Paragraphs>91</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Times New Roman</vt:lpstr>
      <vt:lpstr>Roboto</vt:lpstr>
      <vt:lpstr>Arial</vt:lpstr>
      <vt:lpstr>Merriweather</vt:lpstr>
      <vt:lpstr>Paradigm</vt:lpstr>
      <vt:lpstr>CS 615: Deep Learning Project</vt:lpstr>
      <vt:lpstr>Image Segmentation</vt:lpstr>
      <vt:lpstr>Problem Statement</vt:lpstr>
      <vt:lpstr>Data Set</vt:lpstr>
      <vt:lpstr>Proposed Solution</vt:lpstr>
      <vt:lpstr>Tools Used</vt:lpstr>
      <vt:lpstr>Architecture Used        U-Net</vt:lpstr>
      <vt:lpstr>CNN vs U-Net</vt:lpstr>
      <vt:lpstr>Training Process</vt:lpstr>
      <vt:lpstr>Training Process</vt:lpstr>
      <vt:lpstr>Training Process</vt:lpstr>
      <vt:lpstr>Evaluation</vt:lpstr>
      <vt:lpstr>Future Work</vt:lpstr>
      <vt:lpstr>Commercial Applications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615: Deep Learning Project</dc:title>
  <cp:lastModifiedBy>Himanshu Gupta</cp:lastModifiedBy>
  <cp:revision>4</cp:revision>
  <dcterms:modified xsi:type="dcterms:W3CDTF">2020-06-12T13:34:35Z</dcterms:modified>
</cp:coreProperties>
</file>