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7" r:id="rId4"/>
    <p:sldMasterId id="2147483672" r:id="rId5"/>
  </p:sldMasterIdLst>
  <p:notesMasterIdLst>
    <p:notesMasterId r:id="rId24"/>
  </p:notesMasterIdLst>
  <p:sldIdLst>
    <p:sldId id="256" r:id="rId6"/>
    <p:sldId id="291" r:id="rId7"/>
    <p:sldId id="294" r:id="rId8"/>
    <p:sldId id="296" r:id="rId9"/>
    <p:sldId id="302" r:id="rId10"/>
    <p:sldId id="303" r:id="rId11"/>
    <p:sldId id="309" r:id="rId12"/>
    <p:sldId id="304" r:id="rId13"/>
    <p:sldId id="310" r:id="rId14"/>
    <p:sldId id="312" r:id="rId15"/>
    <p:sldId id="313" r:id="rId16"/>
    <p:sldId id="308" r:id="rId17"/>
    <p:sldId id="305" r:id="rId18"/>
    <p:sldId id="306" r:id="rId19"/>
    <p:sldId id="314" r:id="rId20"/>
    <p:sldId id="307" r:id="rId21"/>
    <p:sldId id="315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 autoAdjust="0"/>
    <p:restoredTop sz="95345" autoAdjust="0"/>
  </p:normalViewPr>
  <p:slideViewPr>
    <p:cSldViewPr snapToGrid="0" snapToObjects="1">
      <p:cViewPr varScale="1">
        <p:scale>
          <a:sx n="110" d="100"/>
          <a:sy n="110" d="100"/>
        </p:scale>
        <p:origin x="87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FE138-7E48-AB42-BE33-46B52E1E6235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2AB7F-9F10-DF43-B2BC-99D9342E4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8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24" y="5130186"/>
            <a:ext cx="1704652" cy="12442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15209" y="1828799"/>
            <a:ext cx="6761582" cy="221347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5500"/>
              </a:lnSpc>
              <a:spcAft>
                <a:spcPts val="1200"/>
              </a:spcAft>
              <a:defRPr sz="6000" baseline="0">
                <a:gradFill flip="none" rotWithShape="1">
                  <a:gsLst>
                    <a:gs pos="50000">
                      <a:schemeClr val="accent6"/>
                    </a:gs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  <a:tileRect/>
                </a:gradFill>
              </a:defRPr>
            </a:lvl1pPr>
          </a:lstStyle>
          <a:p>
            <a:r>
              <a:rPr lang="en-AU" noProof="0" dirty="0"/>
              <a:t>Title Headline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2715208" y="4551689"/>
            <a:ext cx="6761583" cy="3468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n-AU" sz="1600" noProof="0" dirty="0"/>
              <a:t>Date Month 2017   </a:t>
            </a:r>
            <a:r>
              <a:rPr lang="en-AU" sz="1600" noProof="0" dirty="0">
                <a:solidFill>
                  <a:schemeClr val="accent1"/>
                </a:solidFill>
              </a:rPr>
              <a:t>|</a:t>
            </a:r>
            <a:r>
              <a:rPr lang="en-AU" sz="1600" noProof="0" dirty="0"/>
              <a:t>   Name Surname</a:t>
            </a:r>
          </a:p>
        </p:txBody>
      </p:sp>
      <p:sp>
        <p:nvSpPr>
          <p:cNvPr id="7" name="Text Placeholder 24"/>
          <p:cNvSpPr txBox="1">
            <a:spLocks/>
          </p:cNvSpPr>
          <p:nvPr userDrawn="1"/>
        </p:nvSpPr>
        <p:spPr>
          <a:xfrm>
            <a:off x="12384740" y="82867"/>
            <a:ext cx="3240271" cy="3861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b="1" i="0" kern="1200" baseline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Style Guidance</a:t>
            </a:r>
          </a:p>
        </p:txBody>
      </p:sp>
      <p:sp>
        <p:nvSpPr>
          <p:cNvPr id="8" name="Content Placeholder 6"/>
          <p:cNvSpPr txBox="1">
            <a:spLocks/>
          </p:cNvSpPr>
          <p:nvPr userDrawn="1"/>
        </p:nvSpPr>
        <p:spPr>
          <a:xfrm>
            <a:off x="12384740" y="534093"/>
            <a:ext cx="2967555" cy="59465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.AppleSystemUIFont" charset="-120"/>
              <a:buChar char="&gt;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Content pages should mainly have white backgrounds, but use coloured or gradient backgrounds to highlight ideas and break up slides when there are too many text heavy slides.</a:t>
            </a:r>
          </a:p>
          <a:p>
            <a:pPr>
              <a:buClr>
                <a:schemeClr val="accent1"/>
              </a:buClr>
              <a:buFont typeface=".AppleSystemUIFont" charset="-120"/>
              <a:buChar char="&gt;"/>
            </a:pPr>
            <a:r>
              <a:rPr lang="en-AU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The main colours used are white and grey with accent colours of pink, cyan and navy blue. The gradient should be used sparingly.</a:t>
            </a:r>
          </a:p>
        </p:txBody>
      </p:sp>
    </p:spTree>
    <p:extLst>
      <p:ext uri="{BB962C8B-B14F-4D97-AF65-F5344CB8AC3E}">
        <p14:creationId xmlns:p14="http://schemas.microsoft.com/office/powerpoint/2010/main" val="1951288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1 – 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97290" y="2856399"/>
            <a:ext cx="5797420" cy="1622296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spcAft>
                <a:spcPts val="1200"/>
              </a:spcAft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AU" noProof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33" y="5386115"/>
            <a:ext cx="1959535" cy="14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0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2 – 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97290" y="2856399"/>
            <a:ext cx="5797420" cy="1622296"/>
          </a:xfrm>
          <a:prstGeom prst="rect">
            <a:avLst/>
          </a:prstGeom>
        </p:spPr>
        <p:txBody>
          <a:bodyPr/>
          <a:lstStyle>
            <a:lvl1pPr algn="ctr">
              <a:lnSpc>
                <a:spcPts val="5000"/>
              </a:lnSpc>
              <a:spcAft>
                <a:spcPts val="1200"/>
              </a:spcAft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AU" noProof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10" y="6267796"/>
            <a:ext cx="751635" cy="54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3 – Imag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97290" y="2856399"/>
            <a:ext cx="5797420" cy="1622296"/>
          </a:xfrm>
          <a:prstGeom prst="rect">
            <a:avLst/>
          </a:prstGeom>
          <a:effectLst>
            <a:outerShdw blurRad="381000" dist="63500" dir="5400000" algn="t" rotWithShape="0">
              <a:prstClr val="black"/>
            </a:outerShdw>
          </a:effectLst>
        </p:spPr>
        <p:txBody>
          <a:bodyPr/>
          <a:lstStyle>
            <a:lvl1pPr algn="ctr">
              <a:lnSpc>
                <a:spcPts val="5000"/>
              </a:lnSpc>
              <a:spcAft>
                <a:spcPts val="1200"/>
              </a:spcAft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AU" noProof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10" y="6267796"/>
            <a:ext cx="751635" cy="54864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1" y="-473442"/>
            <a:ext cx="12192001" cy="391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dirty="0">
                <a:solidFill>
                  <a:schemeClr val="accent1"/>
                </a:solidFill>
              </a:rPr>
              <a:t>To change the image: Ribbon &gt; Design tab &gt; Format Background </a:t>
            </a:r>
          </a:p>
        </p:txBody>
      </p:sp>
    </p:spTree>
    <p:extLst>
      <p:ext uri="{BB962C8B-B14F-4D97-AF65-F5344CB8AC3E}">
        <p14:creationId xmlns:p14="http://schemas.microsoft.com/office/powerpoint/2010/main" val="244756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856322" y="2373370"/>
            <a:ext cx="6479356" cy="1672806"/>
          </a:xfrm>
          <a:prstGeom prst="rect">
            <a:avLst/>
          </a:prstGeom>
        </p:spPr>
        <p:txBody>
          <a:bodyPr/>
          <a:lstStyle>
            <a:lvl1pPr algn="ctr">
              <a:lnSpc>
                <a:spcPts val="4000"/>
              </a:lnSpc>
              <a:spcAft>
                <a:spcPts val="1200"/>
              </a:spcAft>
              <a:defRPr sz="4000" i="1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Large quote text placeholder</a:t>
            </a:r>
            <a:br>
              <a:rPr lang="en-AU" noProof="0" dirty="0"/>
            </a:br>
            <a:r>
              <a:rPr lang="en-AU" noProof="0" dirty="0"/>
              <a:t>Large quote text placeholder</a:t>
            </a:r>
            <a:br>
              <a:rPr lang="en-AU" noProof="0" dirty="0"/>
            </a:br>
            <a:r>
              <a:rPr lang="en-AU" noProof="0" dirty="0"/>
              <a:t>Large quote text placeholder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33" y="5386115"/>
            <a:ext cx="1959535" cy="143032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788865" y="1254237"/>
            <a:ext cx="61427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0" i="0" dirty="0">
                <a:solidFill>
                  <a:schemeClr val="accent2"/>
                </a:solidFill>
              </a:rPr>
              <a:t>“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56322" y="4555581"/>
            <a:ext cx="6479356" cy="39546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2200"/>
              </a:lnSpc>
              <a:buFontTx/>
              <a:buNone/>
              <a:defRPr sz="1600" b="0" i="0" baseline="0">
                <a:solidFill>
                  <a:schemeClr val="accent1"/>
                </a:solidFill>
                <a:latin typeface="+mj-lt"/>
                <a:ea typeface="Courier Regular" charset="0"/>
                <a:cs typeface="Courier Regular" charset="0"/>
              </a:defRPr>
            </a:lvl1pPr>
            <a:lvl2pPr marL="457200" indent="0">
              <a:lnSpc>
                <a:spcPts val="2500"/>
              </a:lnSpc>
              <a:buFontTx/>
              <a:buNone/>
              <a:defRPr sz="160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defRPr>
            </a:lvl2pPr>
            <a:lvl3pPr marL="914400" indent="0">
              <a:lnSpc>
                <a:spcPts val="2500"/>
              </a:lnSpc>
              <a:buFontTx/>
              <a:buNone/>
              <a:defRPr sz="160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defRPr>
            </a:lvl3pPr>
            <a:lvl4pPr marL="1371600" indent="0">
              <a:lnSpc>
                <a:spcPts val="2500"/>
              </a:lnSpc>
              <a:buFontTx/>
              <a:buNone/>
              <a:defRPr sz="160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defRPr>
            </a:lvl4pPr>
            <a:lvl5pPr marL="1828800" indent="0">
              <a:lnSpc>
                <a:spcPts val="2500"/>
              </a:lnSpc>
              <a:buFontTx/>
              <a:buNone/>
              <a:defRPr sz="160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defRPr>
            </a:lvl5pPr>
          </a:lstStyle>
          <a:p>
            <a:pPr lvl="0"/>
            <a:r>
              <a:rPr lang="en-AU" noProof="0"/>
              <a:t>NAME SURNAME  Job Title, Company Name</a:t>
            </a:r>
          </a:p>
        </p:txBody>
      </p:sp>
    </p:spTree>
    <p:extLst>
      <p:ext uri="{BB962C8B-B14F-4D97-AF65-F5344CB8AC3E}">
        <p14:creationId xmlns:p14="http://schemas.microsoft.com/office/powerpoint/2010/main" val="1235496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11" y="6258621"/>
            <a:ext cx="764208" cy="5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54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– pink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10" y="6267796"/>
            <a:ext cx="7516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2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– cyan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10" y="6267796"/>
            <a:ext cx="7516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–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10" y="6267796"/>
            <a:ext cx="7516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8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054590" y="1089066"/>
            <a:ext cx="10078466" cy="63325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6000">
                <a:gradFill>
                  <a:gsLst>
                    <a:gs pos="50000">
                      <a:schemeClr val="accent6"/>
                    </a:gs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en-AU" noProof="0"/>
              <a:t>Agenda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054590" y="2281942"/>
            <a:ext cx="387711" cy="480113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lnSpc>
                <a:spcPts val="2800"/>
              </a:lnSpc>
              <a:buFontTx/>
              <a:buNone/>
              <a:defRPr sz="1600" b="0" i="0" baseline="0">
                <a:solidFill>
                  <a:schemeClr val="accent1"/>
                </a:solidFill>
                <a:latin typeface="+mn-lt"/>
                <a:ea typeface="Courier Regular" charset="0"/>
                <a:cs typeface="Courier Regular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AU" noProof="0"/>
              <a:t>01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107078" y="2281942"/>
            <a:ext cx="6452459" cy="480113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ts val="2800"/>
              </a:lnSpc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onsolas" panose="020B0609020204030204" pitchFamily="49" charset="0"/>
                <a:cs typeface="Calibri" panose="020F050202020403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AU" noProof="0" dirty="0"/>
              <a:t>Section headline placeholder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38556" y="2422690"/>
            <a:ext cx="0" cy="320511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054590" y="3557350"/>
            <a:ext cx="387711" cy="480113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lnSpc>
                <a:spcPts val="2800"/>
              </a:lnSpc>
              <a:buFontTx/>
              <a:buNone/>
              <a:defRPr sz="1600" b="0" i="0" baseline="0">
                <a:solidFill>
                  <a:schemeClr val="accent1"/>
                </a:solidFill>
                <a:latin typeface="+mn-lt"/>
                <a:ea typeface="Courier Regular" charset="0"/>
                <a:cs typeface="Courier Regular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AU" noProof="0"/>
              <a:t>02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107078" y="3557350"/>
            <a:ext cx="6452459" cy="480113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ts val="2800"/>
              </a:lnSpc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onsolas" panose="020B0609020204030204" pitchFamily="49" charset="0"/>
                <a:cs typeface="Calibri" panose="020F050202020403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AU" noProof="0"/>
              <a:t>Section headline placeholder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054590" y="4133956"/>
            <a:ext cx="387711" cy="480113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lnSpc>
                <a:spcPts val="2800"/>
              </a:lnSpc>
              <a:buFontTx/>
              <a:buNone/>
              <a:defRPr sz="1600" b="0" i="0" baseline="0">
                <a:solidFill>
                  <a:schemeClr val="accent1"/>
                </a:solidFill>
                <a:latin typeface="+mn-lt"/>
                <a:ea typeface="Courier Regular" charset="0"/>
                <a:cs typeface="Courier Regular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AU" noProof="0"/>
              <a:t>03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107078" y="4133956"/>
            <a:ext cx="6452459" cy="480113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ts val="2800"/>
              </a:lnSpc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onsolas" panose="020B0609020204030204" pitchFamily="49" charset="0"/>
                <a:cs typeface="Calibri" panose="020F050202020403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AU" noProof="0"/>
              <a:t>Section headline placeholder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054590" y="4710562"/>
            <a:ext cx="387711" cy="480113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lnSpc>
                <a:spcPts val="2800"/>
              </a:lnSpc>
              <a:buFontTx/>
              <a:buNone/>
              <a:defRPr sz="1600" b="0" i="0" baseline="0">
                <a:solidFill>
                  <a:schemeClr val="accent1"/>
                </a:solidFill>
                <a:latin typeface="+mn-lt"/>
                <a:ea typeface="Courier Regular" charset="0"/>
                <a:cs typeface="Courier Regular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AU" noProof="0"/>
              <a:t>04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107078" y="4710562"/>
            <a:ext cx="6452459" cy="480113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ts val="2800"/>
              </a:lnSpc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onsolas" panose="020B0609020204030204" pitchFamily="49" charset="0"/>
                <a:cs typeface="Calibri" panose="020F050202020403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AU" noProof="0"/>
              <a:t>Section headline placeholder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54590" y="5287168"/>
            <a:ext cx="387711" cy="480113"/>
          </a:xfrm>
          <a:prstGeom prst="rect">
            <a:avLst/>
          </a:prstGeom>
        </p:spPr>
        <p:txBody>
          <a:bodyPr lIns="0" rIns="90000"/>
          <a:lstStyle>
            <a:lvl1pPr marL="0" indent="0" algn="l">
              <a:lnSpc>
                <a:spcPts val="2800"/>
              </a:lnSpc>
              <a:buFontTx/>
              <a:buNone/>
              <a:defRPr sz="1600" b="0" i="0" baseline="0">
                <a:solidFill>
                  <a:schemeClr val="accent1"/>
                </a:solidFill>
                <a:latin typeface="+mn-lt"/>
                <a:ea typeface="Courier Regular" charset="0"/>
                <a:cs typeface="Courier Regular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AU" noProof="0"/>
              <a:t>05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107078" y="5287168"/>
            <a:ext cx="6452459" cy="480113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ts val="2800"/>
              </a:lnSpc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onsolas" panose="020B0609020204030204" pitchFamily="49" charset="0"/>
                <a:cs typeface="Calibri" panose="020F050202020403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AU" noProof="0"/>
              <a:t>Section headline placeholder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2601" y="2762055"/>
            <a:ext cx="6186936" cy="597031"/>
          </a:xfrm>
          <a:prstGeom prst="rect">
            <a:avLst/>
          </a:prstGeom>
        </p:spPr>
        <p:txBody>
          <a:bodyPr lIns="0" tIns="0" rIns="0" bIns="0"/>
          <a:lstStyle>
            <a:lvl1pPr marL="288000" marR="0" indent="-28800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.AppleSystemUIFont" charset="-120"/>
              <a:buChar char="&gt;"/>
              <a:tabLst/>
              <a:defRPr sz="1400" b="0" i="0" baseline="0">
                <a:solidFill>
                  <a:schemeClr val="accent4"/>
                </a:solidFill>
                <a:latin typeface="+mj-lt"/>
                <a:ea typeface="Consolas" panose="020B0609020204030204" pitchFamily="49" charset="0"/>
                <a:cs typeface="Calibri" panose="020F050202020403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AU" noProof="0"/>
              <a:t>Section subheadline placeholder</a:t>
            </a:r>
          </a:p>
          <a:p>
            <a:pPr lvl="0"/>
            <a:r>
              <a:rPr lang="en-AU" noProof="0"/>
              <a:t>Section subheadline placeholder</a:t>
            </a:r>
          </a:p>
          <a:p>
            <a:pPr lvl="0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092620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33" y="5386115"/>
            <a:ext cx="1959535" cy="1430321"/>
          </a:xfrm>
          <a:prstGeom prst="rect">
            <a:avLst/>
          </a:prstGeom>
        </p:spPr>
      </p:pic>
      <p:sp>
        <p:nvSpPr>
          <p:cNvPr id="3" name="Content Placeholder 10"/>
          <p:cNvSpPr txBox="1">
            <a:spLocks/>
          </p:cNvSpPr>
          <p:nvPr userDrawn="1"/>
        </p:nvSpPr>
        <p:spPr>
          <a:xfrm>
            <a:off x="2715208" y="3188595"/>
            <a:ext cx="6761583" cy="8177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noProof="0" dirty="0">
                <a:solidFill>
                  <a:schemeClr val="bg1"/>
                </a:solidFill>
              </a:rPr>
              <a:t>Thank you   </a:t>
            </a:r>
            <a:r>
              <a:rPr lang="en-AU" sz="3600" noProof="0" dirty="0">
                <a:solidFill>
                  <a:schemeClr val="accent1"/>
                </a:solidFill>
              </a:rPr>
              <a:t>|</a:t>
            </a:r>
            <a:r>
              <a:rPr lang="en-AU" sz="3600" noProof="0" dirty="0"/>
              <a:t>   </a:t>
            </a:r>
            <a:r>
              <a:rPr lang="en-AU" sz="3600" noProof="0" dirty="0">
                <a:solidFill>
                  <a:schemeClr val="bg1"/>
                </a:solidFill>
              </a:rPr>
              <a:t>readify.net</a:t>
            </a:r>
          </a:p>
        </p:txBody>
      </p:sp>
    </p:spTree>
    <p:extLst>
      <p:ext uri="{BB962C8B-B14F-4D97-AF65-F5344CB8AC3E}">
        <p14:creationId xmlns:p14="http://schemas.microsoft.com/office/powerpoint/2010/main" val="53100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7687-4090-4D98-8595-25CAFF731F50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276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–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089066"/>
            <a:ext cx="10515600" cy="63325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27258" y="2470477"/>
            <a:ext cx="7937484" cy="10834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800"/>
              </a:lnSpc>
              <a:buFontTx/>
              <a:buNone/>
              <a:defRPr sz="1800" b="0" i="0" baseline="0">
                <a:solidFill>
                  <a:schemeClr val="accent1"/>
                </a:solidFill>
                <a:latin typeface="+mj-lt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AU" noProof="0"/>
              <a:t>Introduction text placeholder lorem ipsum</a:t>
            </a:r>
            <a:br>
              <a:rPr lang="en-AU" noProof="0"/>
            </a:br>
            <a:r>
              <a:rPr lang="en-AU" noProof="0"/>
              <a:t>Andale Mono font centred 18pt in pink colour</a:t>
            </a: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2127259" y="3739570"/>
            <a:ext cx="7937483" cy="194479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AU" noProof="0" dirty="0"/>
              <a:t>Body copy lorem ipsum placeholder. </a:t>
            </a:r>
            <a:br>
              <a:rPr lang="en-AU" noProof="0" dirty="0"/>
            </a:br>
            <a:r>
              <a:rPr lang="en-AU" noProof="0" dirty="0"/>
              <a:t>Calibri font in 16pt. Light weight single spacing in grey colour.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48981E0-2A76-403A-8B14-D7BDFA739CDE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1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– 1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89066"/>
            <a:ext cx="10515600" cy="63325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AU" noProof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838200" y="2101850"/>
            <a:ext cx="10515600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5310C6-E5A6-4A7D-BEF0-C5C6DB1C4411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05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–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01012" y="1264718"/>
            <a:ext cx="4223994" cy="125820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U" noProof="0"/>
              <a:t>Left aligned</a:t>
            </a:r>
            <a:br>
              <a:rPr lang="en-AU" noProof="0"/>
            </a:br>
            <a:r>
              <a:rPr lang="en-AU" noProof="0"/>
              <a:t>headline copy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5645021" y="1264718"/>
            <a:ext cx="5280025" cy="122286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2pPr>
            <a:lvl3pPr marL="9144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3pPr>
            <a:lvl4pPr marL="13716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4pPr>
            <a:lvl5pPr marL="18288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noProof="0"/>
              <a:t>Introduction text</a:t>
            </a:r>
            <a:br>
              <a:rPr lang="en-AU" noProof="0"/>
            </a:br>
            <a:r>
              <a:rPr lang="en-AU" noProof="0"/>
              <a:t>Andale Mono font</a:t>
            </a:r>
            <a:br>
              <a:rPr lang="en-AU" noProof="0"/>
            </a:br>
            <a:r>
              <a:rPr lang="en-AU" noProof="0"/>
              <a:t>18pt in pink colour</a:t>
            </a:r>
          </a:p>
          <a:p>
            <a:pPr lvl="0"/>
            <a:endParaRPr lang="en-AU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645021" y="2601798"/>
            <a:ext cx="5280025" cy="772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AU" noProof="0"/>
              <a:t>Body copy lorem ipsum placeholder. </a:t>
            </a:r>
            <a:br>
              <a:rPr lang="en-AU" noProof="0"/>
            </a:br>
            <a:r>
              <a:rPr lang="en-AU" noProof="0"/>
              <a:t>Calibri font in 16pt. Light weight single spacing in grey colour.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5645150" y="3374190"/>
            <a:ext cx="5280025" cy="1999088"/>
          </a:xfrm>
          <a:prstGeom prst="rect">
            <a:avLst/>
          </a:prstGeom>
        </p:spPr>
        <p:txBody>
          <a:bodyPr lIns="0" tIns="0" rIns="0" bIns="0"/>
          <a:lstStyle>
            <a:lvl1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.AppleSystemUIFont" charset="-120"/>
              <a:buChar char="&gt;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288000" indent="-2880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.AppleSystemUIFont" charset="-120"/>
              <a:buChar char="&gt;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288000" indent="-2880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.AppleSystemUIFont" charset="-120"/>
              <a:buChar char="&gt;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288000" indent="-2880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.AppleSystemUIFont" charset="-120"/>
              <a:buChar char="&gt;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AU" noProof="0"/>
              <a:t>Bullet point</a:t>
            </a:r>
          </a:p>
          <a:p>
            <a:pPr lvl="0"/>
            <a:r>
              <a:rPr lang="en-AU" noProof="0"/>
              <a:t>Bullet point</a:t>
            </a:r>
          </a:p>
          <a:p>
            <a:pPr lvl="0"/>
            <a:r>
              <a:rPr lang="en-AU" noProof="0"/>
              <a:t>Bullet point</a:t>
            </a:r>
          </a:p>
          <a:p>
            <a:pPr lvl="0"/>
            <a:r>
              <a:rPr lang="en-AU" noProof="0"/>
              <a:t>Bullet point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1054590" y="2487579"/>
            <a:ext cx="4222750" cy="8866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7000" b="0" i="1">
                <a:gradFill>
                  <a:gsLst>
                    <a:gs pos="50000">
                      <a:schemeClr val="accent6"/>
                    </a:gs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FontTx/>
              <a:buNone/>
              <a:defRPr sz="7000" b="0" i="0"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>
              <a:buFontTx/>
              <a:buNone/>
              <a:defRPr sz="7000" b="0" i="0"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>
              <a:buFontTx/>
              <a:buNone/>
              <a:defRPr sz="7000" b="0" i="0"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>
              <a:buFontTx/>
              <a:buNone/>
              <a:defRPr sz="7000"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AU" noProof="0"/>
              <a:t>Highlight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FE40A6-F496-40CF-85A3-ABEC930D66D6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535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– 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01012" y="840461"/>
            <a:ext cx="4223994" cy="125820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U" noProof="0"/>
              <a:t>Left aligned</a:t>
            </a:r>
            <a:br>
              <a:rPr lang="en-AU" noProof="0"/>
            </a:br>
            <a:r>
              <a:rPr lang="en-AU" noProof="0"/>
              <a:t>headline copy</a:t>
            </a:r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01012" y="2245055"/>
            <a:ext cx="4611631" cy="122286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2pPr>
            <a:lvl3pPr marL="9144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3pPr>
            <a:lvl4pPr marL="13716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4pPr>
            <a:lvl5pPr marL="18288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noProof="0"/>
              <a:t>Introduction text</a:t>
            </a:r>
            <a:br>
              <a:rPr lang="en-AU" noProof="0"/>
            </a:br>
            <a:r>
              <a:rPr lang="en-AU" noProof="0"/>
              <a:t>Andale Mono font</a:t>
            </a:r>
            <a:br>
              <a:rPr lang="en-AU" noProof="0"/>
            </a:br>
            <a:r>
              <a:rPr lang="en-AU" noProof="0"/>
              <a:t>18pt in pink colour</a:t>
            </a:r>
          </a:p>
          <a:p>
            <a:pPr lvl="0"/>
            <a:endParaRPr lang="en-AU" noProof="0"/>
          </a:p>
        </p:txBody>
      </p:sp>
      <p:sp>
        <p:nvSpPr>
          <p:cNvPr id="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101012" y="3582135"/>
            <a:ext cx="4611631" cy="772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AU" noProof="0"/>
              <a:t>Body copy lorem ipsum placeholder. </a:t>
            </a:r>
            <a:br>
              <a:rPr lang="en-AU" noProof="0"/>
            </a:br>
            <a:r>
              <a:rPr lang="en-AU" noProof="0"/>
              <a:t>Calibri font in 16pt. </a:t>
            </a:r>
            <a:br>
              <a:rPr lang="en-AU" noProof="0"/>
            </a:br>
            <a:r>
              <a:rPr lang="en-AU" noProof="0"/>
              <a:t>Light weight single spacing in grey colour.</a:t>
            </a:r>
          </a:p>
        </p:txBody>
      </p:sp>
      <p:sp>
        <p:nvSpPr>
          <p:cNvPr id="6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1101141" y="4354527"/>
            <a:ext cx="4611631" cy="1312689"/>
          </a:xfrm>
          <a:prstGeom prst="rect">
            <a:avLst/>
          </a:prstGeom>
        </p:spPr>
        <p:txBody>
          <a:bodyPr lIns="0" tIns="0" rIns="0" bIns="0"/>
          <a:lstStyle>
            <a:lvl1pPr marL="288000" indent="-288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.AppleSystemUIFont" charset="-120"/>
              <a:buChar char="&gt;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288000" indent="-2880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.AppleSystemUIFont" charset="-120"/>
              <a:buChar char="&gt;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288000" indent="-2880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.AppleSystemUIFont" charset="-120"/>
              <a:buChar char="&gt;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288000" indent="-2880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.AppleSystemUIFont" charset="-120"/>
              <a:buChar char="&gt;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AU" noProof="0"/>
              <a:t>Bullet point</a:t>
            </a:r>
          </a:p>
          <a:p>
            <a:pPr lvl="0"/>
            <a:r>
              <a:rPr lang="en-AU" noProof="0"/>
              <a:t>Bullet point</a:t>
            </a:r>
          </a:p>
          <a:p>
            <a:pPr lvl="0"/>
            <a:r>
              <a:rPr lang="en-AU" noProof="0"/>
              <a:t>Bullet point</a:t>
            </a:r>
          </a:p>
          <a:p>
            <a:pPr lvl="0"/>
            <a:r>
              <a:rPr lang="en-AU" noProof="0"/>
              <a:t>Bullet point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40544" y="840462"/>
            <a:ext cx="5113256" cy="481580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AU" noProof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CF49B4-470B-4E81-9ECF-E2A2A20C612F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1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–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01012" y="840461"/>
            <a:ext cx="6751516" cy="7134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U" noProof="0"/>
              <a:t>Left aligned headline copy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01012" y="1633624"/>
            <a:ext cx="6751516" cy="81734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2pPr>
            <a:lvl3pPr marL="9144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3pPr>
            <a:lvl4pPr marL="13716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4pPr>
            <a:lvl5pPr marL="18288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noProof="0"/>
              <a:t>Introduction text</a:t>
            </a:r>
            <a:br>
              <a:rPr lang="en-AU" noProof="0"/>
            </a:br>
            <a:r>
              <a:rPr lang="en-AU" noProof="0"/>
              <a:t>Andale Mono font 18pt in pink colour</a:t>
            </a:r>
          </a:p>
          <a:p>
            <a:pPr lvl="0"/>
            <a:endParaRPr lang="en-AU" noProof="0"/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101012" y="4065741"/>
            <a:ext cx="2999648" cy="772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AU" noProof="0"/>
              <a:t>Body copy lorem ipsum placeholder. </a:t>
            </a:r>
            <a:br>
              <a:rPr lang="en-AU" noProof="0"/>
            </a:br>
            <a:r>
              <a:rPr lang="en-AU" noProof="0"/>
              <a:t>Calibri font in 16pt. Light weight single spacing in grey colour.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1101012" y="3679544"/>
            <a:ext cx="2999648" cy="3861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800" b="1" i="0" baseline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AU" noProof="0"/>
              <a:t>Subhead</a:t>
            </a:r>
          </a:p>
        </p:txBody>
      </p:sp>
      <p:sp>
        <p:nvSpPr>
          <p:cNvPr id="16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4575110" y="4065741"/>
            <a:ext cx="2999648" cy="772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AU" noProof="0"/>
              <a:t>Body copy lorem ipsum placeholder. </a:t>
            </a:r>
            <a:br>
              <a:rPr lang="en-AU" noProof="0"/>
            </a:br>
            <a:r>
              <a:rPr lang="en-AU" noProof="0"/>
              <a:t>Calibri font in 16pt. Light weight single spacing in grey colour.</a:t>
            </a:r>
          </a:p>
        </p:txBody>
      </p:sp>
      <p:sp>
        <p:nvSpPr>
          <p:cNvPr id="1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4575110" y="3679544"/>
            <a:ext cx="2999648" cy="3861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800" b="1" i="0" baseline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AU" noProof="0"/>
              <a:t>Subhead</a:t>
            </a:r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8049208" y="4065741"/>
            <a:ext cx="2999648" cy="772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AU" noProof="0"/>
              <a:t>Body copy lorem ipsum placeholder. </a:t>
            </a:r>
            <a:br>
              <a:rPr lang="en-AU" noProof="0"/>
            </a:br>
            <a:r>
              <a:rPr lang="en-AU" noProof="0"/>
              <a:t>Calibri font in 16pt. Light weight single spacing in grey colour.</a:t>
            </a:r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8049208" y="3679544"/>
            <a:ext cx="2999648" cy="3861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800" b="1" i="0" baseline="0">
                <a:solidFill>
                  <a:schemeClr val="accent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AU" noProof="0"/>
              <a:t>Subhead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2069F41-F192-4770-B747-C863A8D7C0F2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501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– graphs and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01012" y="840461"/>
            <a:ext cx="9739812" cy="46986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AU" noProof="0"/>
              <a:t>Left aligned headline copy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101011" y="1435989"/>
            <a:ext cx="9739813" cy="40223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accent2"/>
                </a:solidFill>
                <a:latin typeface="Courier Regular" charset="0"/>
                <a:ea typeface="Courier Regular" charset="0"/>
                <a:cs typeface="Courier Regular" charset="0"/>
              </a:defRPr>
            </a:lvl1pPr>
            <a:lvl2pPr marL="4572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2pPr>
            <a:lvl3pPr marL="9144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3pPr>
            <a:lvl4pPr marL="13716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4pPr>
            <a:lvl5pPr marL="1828800" indent="0">
              <a:buFontTx/>
              <a:buNone/>
              <a:defRPr sz="1800">
                <a:latin typeface="Andale Mono" charset="0"/>
                <a:ea typeface="Andale Mono" charset="0"/>
                <a:cs typeface="Andale Mono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noProof="0"/>
              <a:t>Chart / graph / table description text Andale Mono font 16pt in blue colour</a:t>
            </a:r>
          </a:p>
          <a:p>
            <a:pPr lvl="0"/>
            <a:endParaRPr lang="en-AU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1101012" y="2019300"/>
            <a:ext cx="9740026" cy="3862388"/>
          </a:xfrm>
          <a:prstGeom prst="rect">
            <a:avLst/>
          </a:prstGeom>
        </p:spPr>
        <p:txBody>
          <a:bodyPr/>
          <a:lstStyle>
            <a:lvl1pPr>
              <a:defRPr lang="en-A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F31A9F-421F-41D2-85C7-FABA7E232AAC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158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320000" y="6159500"/>
            <a:ext cx="7872000" cy="69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320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05" y="1548656"/>
            <a:ext cx="3632464" cy="11464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4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AU" noProof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11" y="6258621"/>
            <a:ext cx="764208" cy="55781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14904" y="774217"/>
            <a:ext cx="18474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CASE STUDY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4" y="481305"/>
            <a:ext cx="384889" cy="220157"/>
          </a:xfrm>
          <a:prstGeom prst="rect">
            <a:avLst/>
          </a:prstGeom>
        </p:spPr>
      </p:pic>
      <p:sp>
        <p:nvSpPr>
          <p:cNvPr id="1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0544" y="3340481"/>
            <a:ext cx="2647753" cy="16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buFontTx/>
              <a:buNone/>
              <a:defRPr sz="1600" b="0" i="0" baseline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lnSpc>
                <a:spcPts val="2500"/>
              </a:lnSpc>
              <a:buFontTx/>
              <a:buNone/>
              <a:defRPr sz="160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defRPr>
            </a:lvl2pPr>
            <a:lvl3pPr marL="914400" indent="0">
              <a:lnSpc>
                <a:spcPts val="2500"/>
              </a:lnSpc>
              <a:buFontTx/>
              <a:buNone/>
              <a:defRPr sz="160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defRPr>
            </a:lvl3pPr>
            <a:lvl4pPr marL="1371600" indent="0">
              <a:lnSpc>
                <a:spcPts val="2500"/>
              </a:lnSpc>
              <a:buFontTx/>
              <a:buNone/>
              <a:defRPr sz="160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defRPr>
            </a:lvl4pPr>
            <a:lvl5pPr marL="1828800" indent="0">
              <a:lnSpc>
                <a:spcPts val="2500"/>
              </a:lnSpc>
              <a:buFontTx/>
              <a:buNone/>
              <a:defRPr sz="1600">
                <a:solidFill>
                  <a:schemeClr val="accent2"/>
                </a:solidFill>
                <a:latin typeface="Andale Mono" charset="0"/>
                <a:ea typeface="Andale Mono" charset="0"/>
                <a:cs typeface="Andale Mono" charset="0"/>
              </a:defRPr>
            </a:lvl5pPr>
          </a:lstStyle>
          <a:p>
            <a:pPr lvl="0"/>
            <a:r>
              <a:rPr lang="en-AU" noProof="0"/>
              <a:t>Introduction text</a:t>
            </a:r>
            <a:br>
              <a:rPr lang="en-AU" noProof="0"/>
            </a:br>
            <a:r>
              <a:rPr lang="en-AU" noProof="0"/>
              <a:t>Andale Mono font 16pt</a:t>
            </a:r>
            <a:br>
              <a:rPr lang="en-AU" noProof="0"/>
            </a:br>
            <a:r>
              <a:rPr lang="en-AU" noProof="0"/>
              <a:t>in blue colour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792488" y="437321"/>
            <a:ext cx="2334176" cy="618481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Place logo here</a:t>
            </a:r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4792488" y="1548656"/>
            <a:ext cx="3559659" cy="43525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AU" sz="1600" b="0" spc="5" dirty="0">
                <a:latin typeface="+mj-lt"/>
                <a:cs typeface="Segoe UI Light"/>
              </a:defRPr>
            </a:lvl1pPr>
            <a:lvl2pPr marL="4572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>
              <a:spcAft>
                <a:spcPts val="600"/>
              </a:spcAft>
            </a:pPr>
            <a:r>
              <a:rPr lang="en-AU" b="1" noProof="0">
                <a:solidFill>
                  <a:schemeClr val="accent2"/>
                </a:solidFill>
                <a:latin typeface="+mj-lt"/>
              </a:rPr>
              <a:t>Challenge</a:t>
            </a:r>
          </a:p>
          <a:p>
            <a:pPr marL="12689" marR="38700"/>
            <a:r>
              <a:rPr lang="en-AU" noProof="0"/>
              <a:t>Body copy lorem ipsum placeholder.</a:t>
            </a:r>
            <a:br>
              <a:rPr lang="en-AU" noProof="0"/>
            </a:br>
            <a:r>
              <a:rPr lang="en-AU" noProof="0"/>
              <a:t>Body copy lorem ipsum placeholder. </a:t>
            </a:r>
            <a:br>
              <a:rPr lang="en-AU" noProof="0"/>
            </a:br>
            <a:endParaRPr lang="en-AU" sz="1998" spc="5" noProof="0">
              <a:latin typeface="+mj-lt"/>
              <a:cs typeface="Segoe UI Light"/>
            </a:endParaRPr>
          </a:p>
          <a:p>
            <a:pPr>
              <a:spcAft>
                <a:spcPts val="600"/>
              </a:spcAft>
            </a:pPr>
            <a:r>
              <a:rPr lang="en-AU" b="1" noProof="0">
                <a:solidFill>
                  <a:schemeClr val="accent2"/>
                </a:solidFill>
                <a:latin typeface="+mj-lt"/>
              </a:rPr>
              <a:t>Solution</a:t>
            </a:r>
          </a:p>
          <a:p>
            <a:pPr marL="12689" marR="38700"/>
            <a:r>
              <a:rPr lang="en-AU" noProof="0"/>
              <a:t>Body copy lorem ipsum placeholder.</a:t>
            </a:r>
            <a:br>
              <a:rPr lang="en-AU" noProof="0"/>
            </a:br>
            <a:r>
              <a:rPr lang="en-AU" noProof="0"/>
              <a:t>Body copy lorem ipsum placeholder. </a:t>
            </a:r>
            <a:br>
              <a:rPr lang="en-AU" noProof="0"/>
            </a:br>
            <a:endParaRPr lang="en-AU" sz="1998" spc="5" noProof="0">
              <a:latin typeface="+mj-lt"/>
              <a:cs typeface="Segoe UI Light"/>
            </a:endParaRPr>
          </a:p>
          <a:p>
            <a:pPr>
              <a:spcAft>
                <a:spcPts val="600"/>
              </a:spcAft>
            </a:pPr>
            <a:r>
              <a:rPr lang="en-AU" b="1" noProof="0">
                <a:solidFill>
                  <a:schemeClr val="accent2"/>
                </a:solidFill>
                <a:latin typeface="+mj-lt"/>
              </a:rPr>
              <a:t>Result</a:t>
            </a:r>
          </a:p>
          <a:p>
            <a:pPr marL="12689" marR="38700"/>
            <a:r>
              <a:rPr lang="en-AU" noProof="0"/>
              <a:t>Body copy lorem ipsum placeholder.</a:t>
            </a:r>
            <a:br>
              <a:rPr lang="en-AU" noProof="0"/>
            </a:br>
            <a:r>
              <a:rPr lang="en-AU" noProof="0"/>
              <a:t>Body copy lorem ipsum placeholder. </a:t>
            </a:r>
            <a:br>
              <a:rPr lang="en-AU" noProof="0"/>
            </a:br>
            <a:endParaRPr lang="en-AU" sz="1998" spc="5" noProof="0">
              <a:latin typeface="+mj-lt"/>
              <a:cs typeface="Segoe UI Light"/>
            </a:endParaRPr>
          </a:p>
          <a:p>
            <a:endParaRPr lang="en-AU" sz="1998" spc="5" noProof="0">
              <a:latin typeface="+mj-lt"/>
              <a:cs typeface="Segoe UI Light"/>
            </a:endParaRPr>
          </a:p>
        </p:txBody>
      </p:sp>
      <p:sp>
        <p:nvSpPr>
          <p:cNvPr id="22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8824636" y="1548656"/>
            <a:ext cx="2751480" cy="43525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AU" sz="1600" b="0" spc="5" dirty="0">
                <a:latin typeface="+mj-lt"/>
                <a:cs typeface="Segoe UI Light"/>
              </a:defRPr>
            </a:lvl1pPr>
            <a:lvl2pPr marL="4572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2pPr>
            <a:lvl3pPr marL="9144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3pPr>
            <a:lvl4pPr marL="13716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4pPr>
            <a:lvl5pPr marL="1828800" indent="0">
              <a:buFontTx/>
              <a:buNone/>
              <a:defRPr sz="1600"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>
              <a:spcAft>
                <a:spcPts val="600"/>
              </a:spcAft>
            </a:pPr>
            <a:r>
              <a:rPr lang="en-AU" b="1" noProof="0">
                <a:solidFill>
                  <a:schemeClr val="accent2"/>
                </a:solidFill>
                <a:latin typeface="+mj-lt"/>
              </a:rPr>
              <a:t>Lead time</a:t>
            </a:r>
          </a:p>
          <a:p>
            <a:pPr marL="12689" marR="38700"/>
            <a:r>
              <a:rPr lang="en-AU" noProof="0"/>
              <a:t>Body copy placeholder.</a:t>
            </a:r>
            <a:br>
              <a:rPr lang="en-AU" noProof="0"/>
            </a:br>
            <a:r>
              <a:rPr lang="en-AU" noProof="0"/>
              <a:t>Body copy placeholder. </a:t>
            </a:r>
            <a:br>
              <a:rPr lang="en-AU" noProof="0"/>
            </a:br>
            <a:endParaRPr lang="en-AU" sz="1998" spc="5" noProof="0">
              <a:latin typeface="+mj-lt"/>
              <a:cs typeface="Segoe UI Light"/>
            </a:endParaRPr>
          </a:p>
          <a:p>
            <a:pPr>
              <a:spcAft>
                <a:spcPts val="600"/>
              </a:spcAft>
            </a:pPr>
            <a:r>
              <a:rPr lang="en-AU" b="1" noProof="0">
                <a:solidFill>
                  <a:schemeClr val="accent2"/>
                </a:solidFill>
                <a:latin typeface="+mj-lt"/>
              </a:rPr>
              <a:t>Integration</a:t>
            </a:r>
          </a:p>
          <a:p>
            <a:pPr marL="12689" marR="38700"/>
            <a:r>
              <a:rPr lang="en-AU" noProof="0"/>
              <a:t>Body copy placeholder.</a:t>
            </a:r>
            <a:br>
              <a:rPr lang="en-AU" noProof="0"/>
            </a:br>
            <a:r>
              <a:rPr lang="en-AU" noProof="0"/>
              <a:t>Body copy placeholder. </a:t>
            </a:r>
            <a:br>
              <a:rPr lang="en-AU" noProof="0"/>
            </a:br>
            <a:endParaRPr lang="en-AU" sz="1998" spc="5" noProof="0">
              <a:latin typeface="+mj-lt"/>
              <a:cs typeface="Segoe UI Light"/>
            </a:endParaRPr>
          </a:p>
          <a:p>
            <a:pPr>
              <a:spcAft>
                <a:spcPts val="600"/>
              </a:spcAft>
            </a:pPr>
            <a:r>
              <a:rPr lang="en-AU" b="1" noProof="0">
                <a:solidFill>
                  <a:schemeClr val="accent2"/>
                </a:solidFill>
                <a:latin typeface="+mj-lt"/>
              </a:rPr>
              <a:t>Expertise</a:t>
            </a:r>
          </a:p>
          <a:p>
            <a:pPr marL="12689" marR="38700"/>
            <a:r>
              <a:rPr lang="en-AU" noProof="0"/>
              <a:t>Body copy placeholder.</a:t>
            </a:r>
            <a:br>
              <a:rPr lang="en-AU" noProof="0"/>
            </a:br>
            <a:r>
              <a:rPr lang="en-AU" noProof="0"/>
              <a:t>Body copy placeholder. </a:t>
            </a:r>
            <a:br>
              <a:rPr lang="en-AU" noProof="0"/>
            </a:br>
            <a:endParaRPr lang="en-AU" sz="1998" spc="5" noProof="0">
              <a:latin typeface="+mj-lt"/>
              <a:cs typeface="Segoe UI Light"/>
            </a:endParaRPr>
          </a:p>
          <a:p>
            <a:endParaRPr lang="en-AU" sz="1998" spc="5" noProof="0">
              <a:latin typeface="+mj-lt"/>
              <a:cs typeface="Segoe UI Light"/>
            </a:endParaRP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241040" y="6356350"/>
            <a:ext cx="971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02CE989A-9638-4AA3-9988-E3F49240B676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1285240" y="6356350"/>
            <a:ext cx="5613400" cy="365125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24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28000"/>
            <a:ext cx="12193200" cy="63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285240" y="6356350"/>
            <a:ext cx="561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41040" y="6356350"/>
            <a:ext cx="971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02CE989A-9638-4AA3-9988-E3F49240B676}" type="datetime6">
              <a:rPr lang="en-AU" smtClean="0"/>
              <a:t>October 17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10" y="6267796"/>
            <a:ext cx="7516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1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686" r:id="rId9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4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9" r:id="rId2"/>
    <p:sldLayoutId id="2147483685" r:id="rId3"/>
    <p:sldLayoutId id="2147483683" r:id="rId4"/>
    <p:sldLayoutId id="2147483684" r:id="rId5"/>
    <p:sldLayoutId id="2147483680" r:id="rId6"/>
    <p:sldLayoutId id="2147483681" r:id="rId7"/>
    <p:sldLayoutId id="2147483682" r:id="rId8"/>
    <p:sldLayoutId id="2147483694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24674" y="1828799"/>
            <a:ext cx="6761582" cy="2213472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2AEE4E9-7808-423B-B8E6-93BBBB84E8DA}" type="datetime4">
              <a:rPr lang="en-AU" sz="1600" smtClean="0"/>
              <a:pPr/>
              <a:t>27 October 2017</a:t>
            </a:fld>
            <a:r>
              <a:rPr lang="en-US" sz="1600" dirty="0"/>
              <a:t>   </a:t>
            </a:r>
            <a:r>
              <a:rPr lang="en-US" sz="1600" dirty="0">
                <a:solidFill>
                  <a:schemeClr val="accent1"/>
                </a:solidFill>
              </a:rPr>
              <a:t>|</a:t>
            </a:r>
            <a:r>
              <a:rPr lang="en-US" sz="1600" dirty="0"/>
              <a:t>   </a:t>
            </a:r>
            <a:r>
              <a:rPr lang="en-AU" sz="1600" dirty="0"/>
              <a:t>Jakob Højgaard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50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012" y="840461"/>
            <a:ext cx="5139532" cy="1258208"/>
          </a:xfrm>
        </p:spPr>
        <p:txBody>
          <a:bodyPr/>
          <a:lstStyle/>
          <a:p>
            <a:r>
              <a:rPr lang="en-AU" dirty="0"/>
              <a:t>Building an </a:t>
            </a:r>
            <a:r>
              <a:rPr lang="en-AU" dirty="0" smtClean="0"/>
              <a:t>image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01141" y="1846385"/>
            <a:ext cx="4611631" cy="3433970"/>
          </a:xfrm>
        </p:spPr>
        <p:txBody>
          <a:bodyPr/>
          <a:lstStyle/>
          <a:p>
            <a:r>
              <a:rPr lang="en-US" sz="2800" dirty="0" err="1" smtClean="0"/>
              <a:t>Dockerfile</a:t>
            </a:r>
            <a:endParaRPr lang="en-US" sz="2800" dirty="0"/>
          </a:p>
          <a:p>
            <a:r>
              <a:rPr lang="en-US" sz="2800" dirty="0" smtClean="0"/>
              <a:t>Specifies base image</a:t>
            </a:r>
            <a:endParaRPr lang="en-US" sz="2800" dirty="0"/>
          </a:p>
          <a:p>
            <a:pPr lvl="1"/>
            <a:r>
              <a:rPr lang="en-US" sz="2800" dirty="0" smtClean="0"/>
              <a:t>Specifies a set of commands to run to build the app</a:t>
            </a:r>
          </a:p>
          <a:p>
            <a:pPr lvl="1"/>
            <a:endParaRPr lang="en-AU" sz="28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CF49B4-470B-4E81-9ECF-E2A2A20C612F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" b="2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57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Hello world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02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012" y="840461"/>
            <a:ext cx="5139532" cy="1258208"/>
          </a:xfrm>
        </p:spPr>
        <p:txBody>
          <a:bodyPr/>
          <a:lstStyle/>
          <a:p>
            <a:r>
              <a:rPr lang="en-AU" dirty="0"/>
              <a:t>Docker </a:t>
            </a:r>
            <a:r>
              <a:rPr lang="en-AU" dirty="0" smtClean="0"/>
              <a:t>on Windows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01141" y="2233247"/>
            <a:ext cx="4611631" cy="3433970"/>
          </a:xfrm>
        </p:spPr>
        <p:txBody>
          <a:bodyPr/>
          <a:lstStyle/>
          <a:p>
            <a:r>
              <a:rPr lang="en-US" sz="2000" dirty="0" smtClean="0"/>
              <a:t>Same </a:t>
            </a:r>
            <a:r>
              <a:rPr lang="en-US" sz="2000" dirty="0" err="1" smtClean="0"/>
              <a:t>Docker</a:t>
            </a:r>
            <a:endParaRPr lang="en-US" sz="2000" dirty="0" smtClean="0"/>
          </a:p>
          <a:p>
            <a:r>
              <a:rPr lang="en-US" sz="2000" dirty="0" smtClean="0"/>
              <a:t>Images/containers are windows specific</a:t>
            </a:r>
          </a:p>
          <a:p>
            <a:r>
              <a:rPr lang="en-US" sz="2000" dirty="0" smtClean="0"/>
              <a:t>Built on new native container tech in windows 2016</a:t>
            </a:r>
            <a:endParaRPr lang="en-AU" sz="20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CF49B4-470B-4E81-9ECF-E2A2A20C612F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r="23459"/>
          <a:stretch>
            <a:fillRect/>
          </a:stretch>
        </p:blipFill>
        <p:spPr>
          <a:xfrm>
            <a:off x="7576975" y="1412869"/>
            <a:ext cx="3788964" cy="3568548"/>
          </a:xfrm>
        </p:spPr>
      </p:pic>
    </p:spTree>
    <p:extLst>
      <p:ext uri="{BB962C8B-B14F-4D97-AF65-F5344CB8AC3E}">
        <p14:creationId xmlns:p14="http://schemas.microsoft.com/office/powerpoint/2010/main" val="21769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012" y="840461"/>
            <a:ext cx="5651480" cy="1258208"/>
          </a:xfrm>
        </p:spPr>
        <p:txBody>
          <a:bodyPr/>
          <a:lstStyle/>
          <a:p>
            <a:r>
              <a:rPr lang="en-AU" dirty="0" smtClean="0"/>
              <a:t>Developer dependencies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01141" y="2233247"/>
            <a:ext cx="4611631" cy="3433970"/>
          </a:xfrm>
        </p:spPr>
        <p:txBody>
          <a:bodyPr/>
          <a:lstStyle/>
          <a:p>
            <a:r>
              <a:rPr lang="en-AU" sz="2000" dirty="0" smtClean="0"/>
              <a:t>SQL server</a:t>
            </a:r>
          </a:p>
          <a:p>
            <a:r>
              <a:rPr lang="en-AU" sz="2000" dirty="0" err="1" smtClean="0"/>
              <a:t>redis</a:t>
            </a:r>
            <a:endParaRPr lang="en-AU" sz="2000" dirty="0" smtClean="0"/>
          </a:p>
          <a:p>
            <a:r>
              <a:rPr lang="en-AU" sz="2000" dirty="0" err="1"/>
              <a:t>Seq</a:t>
            </a:r>
            <a:r>
              <a:rPr lang="en-AU" sz="2000" dirty="0"/>
              <a:t> </a:t>
            </a:r>
            <a:endParaRPr lang="en-AU" sz="2000" dirty="0" smtClean="0"/>
          </a:p>
          <a:p>
            <a:r>
              <a:rPr lang="en-AU" sz="2000" dirty="0" err="1" smtClean="0"/>
              <a:t>ElasticSearch</a:t>
            </a:r>
            <a:endParaRPr lang="en-AU" sz="2000" dirty="0"/>
          </a:p>
          <a:p>
            <a:r>
              <a:rPr lang="en-AU" sz="2000" dirty="0" smtClean="0"/>
              <a:t>Oracle</a:t>
            </a:r>
          </a:p>
          <a:p>
            <a:r>
              <a:rPr lang="en-AU" sz="2000" dirty="0" smtClean="0"/>
              <a:t>One-off tools</a:t>
            </a:r>
          </a:p>
          <a:p>
            <a:pPr marL="0" indent="0">
              <a:buNone/>
            </a:pPr>
            <a:endParaRPr lang="en-AU" sz="2000" dirty="0" smtClean="0"/>
          </a:p>
          <a:p>
            <a:endParaRPr lang="en-AU" sz="20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CF49B4-470B-4E81-9ECF-E2A2A20C612F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553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012" y="840461"/>
            <a:ext cx="5139532" cy="1258208"/>
          </a:xfrm>
        </p:spPr>
        <p:txBody>
          <a:bodyPr/>
          <a:lstStyle/>
          <a:p>
            <a:r>
              <a:rPr lang="en-AU" dirty="0" smtClean="0"/>
              <a:t>Composing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01141" y="2233247"/>
            <a:ext cx="4611631" cy="3433970"/>
          </a:xfrm>
        </p:spPr>
        <p:txBody>
          <a:bodyPr/>
          <a:lstStyle/>
          <a:p>
            <a:r>
              <a:rPr lang="en-US" sz="2000" dirty="0" err="1" smtClean="0"/>
              <a:t>Docker</a:t>
            </a:r>
            <a:r>
              <a:rPr lang="en-US" sz="2000" dirty="0" smtClean="0"/>
              <a:t> compose</a:t>
            </a:r>
          </a:p>
          <a:p>
            <a:r>
              <a:rPr lang="en-US" sz="2000" dirty="0" smtClean="0"/>
              <a:t>Defines relations/dependencies between containers</a:t>
            </a:r>
          </a:p>
          <a:p>
            <a:r>
              <a:rPr lang="en-US" sz="2000" dirty="0" smtClean="0"/>
              <a:t>How to retrieve/build them</a:t>
            </a:r>
          </a:p>
          <a:p>
            <a:r>
              <a:rPr lang="en-US" sz="2000" dirty="0" smtClean="0"/>
              <a:t>Network between them</a:t>
            </a:r>
          </a:p>
          <a:p>
            <a:r>
              <a:rPr lang="en-US" sz="2000" dirty="0" smtClean="0"/>
              <a:t>Defines volumes</a:t>
            </a:r>
          </a:p>
          <a:p>
            <a:endParaRPr lang="en-AU" sz="20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CF49B4-470B-4E81-9ECF-E2A2A20C612F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r="26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53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Hello compose - Demo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3673033" y="4780345"/>
            <a:ext cx="6350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From: https</a:t>
            </a:r>
            <a:r>
              <a:rPr lang="en-US" sz="1400" dirty="0">
                <a:solidFill>
                  <a:schemeClr val="bg1"/>
                </a:solidFill>
              </a:rPr>
              <a:t>://</a:t>
            </a:r>
            <a:r>
              <a:rPr lang="en-US" sz="1400" dirty="0" err="1">
                <a:solidFill>
                  <a:schemeClr val="bg1"/>
                </a:solidFill>
              </a:rPr>
              <a:t>docs.docker.com</a:t>
            </a:r>
            <a:r>
              <a:rPr lang="en-US" sz="1400" dirty="0">
                <a:solidFill>
                  <a:schemeClr val="bg1"/>
                </a:solidFill>
              </a:rPr>
              <a:t>/compose/</a:t>
            </a:r>
            <a:r>
              <a:rPr lang="en-US" sz="1400" dirty="0" err="1">
                <a:solidFill>
                  <a:schemeClr val="bg1"/>
                </a:solidFill>
              </a:rPr>
              <a:t>aspnet</a:t>
            </a:r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en-US" sz="1400" dirty="0" err="1">
                <a:solidFill>
                  <a:schemeClr val="bg1"/>
                </a:solidFill>
              </a:rPr>
              <a:t>mssql</a:t>
            </a:r>
            <a:r>
              <a:rPr lang="en-US" sz="1400" dirty="0">
                <a:solidFill>
                  <a:schemeClr val="bg1"/>
                </a:solidFill>
              </a:rPr>
              <a:t>-compose/</a:t>
            </a:r>
          </a:p>
        </p:txBody>
      </p:sp>
    </p:spTree>
    <p:extLst>
      <p:ext uri="{BB962C8B-B14F-4D97-AF65-F5344CB8AC3E}">
        <p14:creationId xmlns:p14="http://schemas.microsoft.com/office/powerpoint/2010/main" val="8224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012" y="840461"/>
            <a:ext cx="5139532" cy="1258208"/>
          </a:xfrm>
        </p:spPr>
        <p:txBody>
          <a:bodyPr/>
          <a:lstStyle/>
          <a:p>
            <a:r>
              <a:rPr lang="en-US" dirty="0"/>
              <a:t>Orchestration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01141" y="2233247"/>
            <a:ext cx="4611631" cy="3433970"/>
          </a:xfrm>
        </p:spPr>
        <p:txBody>
          <a:bodyPr/>
          <a:lstStyle/>
          <a:p>
            <a:r>
              <a:rPr lang="en-US" sz="2000" dirty="0" err="1" smtClean="0"/>
              <a:t>Kubernetes</a:t>
            </a:r>
            <a:endParaRPr lang="en-US" sz="2000" dirty="0" smtClean="0"/>
          </a:p>
          <a:p>
            <a:r>
              <a:rPr lang="en-US" sz="2000" dirty="0" smtClean="0"/>
              <a:t>Swarm</a:t>
            </a:r>
          </a:p>
          <a:p>
            <a:r>
              <a:rPr lang="en-US" sz="2000" dirty="0" smtClean="0"/>
              <a:t>DC/OS</a:t>
            </a:r>
          </a:p>
          <a:p>
            <a:r>
              <a:rPr lang="en-US" sz="2000" dirty="0" smtClean="0"/>
              <a:t>Solves the problem of managing a cluster</a:t>
            </a:r>
            <a:endParaRPr lang="en-AU" sz="20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CF49B4-470B-4E81-9ECF-E2A2A20C612F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032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012" y="840461"/>
            <a:ext cx="5139532" cy="1258208"/>
          </a:xfrm>
        </p:spPr>
        <p:txBody>
          <a:bodyPr/>
          <a:lstStyle/>
          <a:p>
            <a:r>
              <a:rPr lang="en-US" dirty="0" smtClean="0"/>
              <a:t>Get started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01141" y="2233247"/>
            <a:ext cx="4611631" cy="3433970"/>
          </a:xfrm>
        </p:spPr>
        <p:txBody>
          <a:bodyPr/>
          <a:lstStyle/>
          <a:p>
            <a:r>
              <a:rPr lang="en-US" sz="2000" dirty="0" smtClean="0"/>
              <a:t>I did a workshop with my colleague </a:t>
            </a:r>
            <a:r>
              <a:rPr lang="en-US" sz="2000" dirty="0" err="1" smtClean="0"/>
              <a:t>Tod</a:t>
            </a:r>
            <a:r>
              <a:rPr lang="en-US" sz="2000" dirty="0" smtClean="0"/>
              <a:t> Thomson that you can go through</a:t>
            </a:r>
          </a:p>
          <a:p>
            <a:r>
              <a:rPr lang="en-US" sz="2000" i="1" dirty="0"/>
              <a:t>https://github.com/todthomson/intro-to-linux-dotnetcore-docker</a:t>
            </a:r>
            <a:endParaRPr lang="en-US" sz="2000" i="1" dirty="0" smtClean="0"/>
          </a:p>
          <a:p>
            <a:r>
              <a:rPr lang="en-US" sz="2000" dirty="0" smtClean="0"/>
              <a:t>A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specific version </a:t>
            </a:r>
          </a:p>
          <a:p>
            <a:r>
              <a:rPr lang="en-US" sz="2000" i="1" dirty="0"/>
              <a:t>https://github.com/hgaard/intro-to-docker </a:t>
            </a:r>
            <a:endParaRPr lang="en-AU" sz="2000" i="1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CF49B4-470B-4E81-9ECF-E2A2A20C612F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998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4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54590" y="2831033"/>
            <a:ext cx="387711" cy="480113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107078" y="2848617"/>
            <a:ext cx="6452459" cy="480113"/>
          </a:xfrm>
        </p:spPr>
        <p:txBody>
          <a:bodyPr/>
          <a:lstStyle/>
          <a:p>
            <a:r>
              <a:rPr lang="en-US" dirty="0" smtClean="0"/>
              <a:t>Why should I care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054590" y="3380124"/>
            <a:ext cx="387711" cy="480113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107078" y="3415292"/>
            <a:ext cx="6452459" cy="480113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101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054590" y="3929215"/>
            <a:ext cx="387711" cy="480113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107078" y="3981967"/>
            <a:ext cx="6452459" cy="480113"/>
          </a:xfrm>
        </p:spPr>
        <p:txBody>
          <a:bodyPr/>
          <a:lstStyle/>
          <a:p>
            <a:r>
              <a:rPr lang="en-US" dirty="0" smtClean="0"/>
              <a:t>Compose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1054590" y="4478304"/>
            <a:ext cx="387711" cy="480113"/>
          </a:xfrm>
        </p:spPr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07078" y="4548640"/>
            <a:ext cx="6452459" cy="480113"/>
          </a:xfrm>
        </p:spPr>
        <p:txBody>
          <a:bodyPr/>
          <a:lstStyle/>
          <a:p>
            <a:r>
              <a:rPr lang="en-US" dirty="0" smtClean="0"/>
              <a:t>Orchestration – </a:t>
            </a:r>
            <a:r>
              <a:rPr lang="en-US" dirty="0" err="1" smtClean="0"/>
              <a:t>Mesos</a:t>
            </a:r>
            <a:r>
              <a:rPr lang="en-US" dirty="0" smtClean="0"/>
              <a:t>, DC/OS, </a:t>
            </a:r>
            <a:r>
              <a:rPr lang="en-US" dirty="0" err="1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6322" y="4555581"/>
            <a:ext cx="6479356" cy="1185796"/>
          </a:xfrm>
        </p:spPr>
        <p:txBody>
          <a:bodyPr/>
          <a:lstStyle/>
          <a:p>
            <a:r>
              <a:rPr lang="en-AU" dirty="0"/>
              <a:t>Jakob Højgaard</a:t>
            </a:r>
          </a:p>
          <a:p>
            <a:r>
              <a:rPr lang="en-US" dirty="0"/>
              <a:t>Software developers </a:t>
            </a:r>
            <a:r>
              <a:rPr lang="en-US" dirty="0" smtClean="0"/>
              <a:t>Swiss Army </a:t>
            </a:r>
            <a:r>
              <a:rPr lang="en-US" dirty="0"/>
              <a:t>knife, farther of </a:t>
            </a:r>
            <a:r>
              <a:rPr lang="en-US" dirty="0" smtClean="0"/>
              <a:t>three</a:t>
            </a:r>
            <a:r>
              <a:rPr lang="en-US" dirty="0"/>
              <a:t>, brewer, rookie surfer, Consultant at Readify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88" y="2121497"/>
            <a:ext cx="2810024" cy="21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Docker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Virtualization of applications not OS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5310C6-E5A6-4A7D-BEF0-C5C6DB1C4411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 smtClean="0"/>
              <a:t>Introduction to Docker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61" y="2532185"/>
            <a:ext cx="3687357" cy="3305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40" y="2470636"/>
            <a:ext cx="3746998" cy="33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This is achieved by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01141" y="2233247"/>
            <a:ext cx="4611631" cy="3433970"/>
          </a:xfrm>
        </p:spPr>
        <p:txBody>
          <a:bodyPr/>
          <a:lstStyle/>
          <a:p>
            <a:r>
              <a:rPr lang="en-AU" dirty="0" err="1"/>
              <a:t>cgroups</a:t>
            </a:r>
            <a:r>
              <a:rPr lang="en-AU" dirty="0"/>
              <a:t> </a:t>
            </a:r>
            <a:r>
              <a:rPr lang="en-AU" dirty="0" smtClean="0"/>
              <a:t>- </a:t>
            </a:r>
            <a:r>
              <a:rPr lang="en-AU" dirty="0" smtClean="0"/>
              <a:t>Manages recourse </a:t>
            </a:r>
            <a:r>
              <a:rPr lang="en-AU" dirty="0" smtClean="0"/>
              <a:t>usage</a:t>
            </a:r>
          </a:p>
          <a:p>
            <a:r>
              <a:rPr lang="en-AU" dirty="0" smtClean="0"/>
              <a:t>namespaces – resource isolation</a:t>
            </a:r>
          </a:p>
          <a:p>
            <a:r>
              <a:rPr lang="en-AU" dirty="0" smtClean="0"/>
              <a:t>On Linux everything is (represented) as a file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9" r="10189"/>
          <a:stretch>
            <a:fillRect/>
          </a:stretch>
        </p:blipFill>
        <p:spPr/>
      </p:pic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CF49B4-470B-4E81-9ECF-E2A2A20C612F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27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012" y="840461"/>
            <a:ext cx="5139532" cy="1258208"/>
          </a:xfrm>
        </p:spPr>
        <p:txBody>
          <a:bodyPr/>
          <a:lstStyle/>
          <a:p>
            <a:r>
              <a:rPr lang="en-AU" dirty="0"/>
              <a:t>Why should I care?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01141" y="2233247"/>
            <a:ext cx="4611631" cy="3433970"/>
          </a:xfrm>
        </p:spPr>
        <p:txBody>
          <a:bodyPr/>
          <a:lstStyle/>
          <a:p>
            <a:r>
              <a:rPr lang="en-US" sz="2000" dirty="0"/>
              <a:t>Lightweight virtualization</a:t>
            </a:r>
          </a:p>
          <a:p>
            <a:pPr lvl="1"/>
            <a:r>
              <a:rPr lang="en-US" sz="2000" dirty="0"/>
              <a:t>Better utilization of hardware</a:t>
            </a:r>
          </a:p>
          <a:p>
            <a:r>
              <a:rPr lang="en-US" sz="2000" dirty="0"/>
              <a:t>Immutable deployments</a:t>
            </a:r>
          </a:p>
          <a:p>
            <a:pPr lvl="1"/>
            <a:r>
              <a:rPr lang="en-US" sz="2000" dirty="0"/>
              <a:t>Test the actual container before shipping</a:t>
            </a:r>
          </a:p>
          <a:p>
            <a:r>
              <a:rPr lang="en-US" sz="2000" dirty="0"/>
              <a:t>Fast scale out/orchestration</a:t>
            </a:r>
          </a:p>
          <a:p>
            <a:pPr lvl="1"/>
            <a:r>
              <a:rPr lang="en-US" sz="2000" dirty="0"/>
              <a:t>With Swarm, </a:t>
            </a:r>
            <a:r>
              <a:rPr lang="en-US" sz="2000" dirty="0" err="1"/>
              <a:t>Mesos</a:t>
            </a:r>
            <a:r>
              <a:rPr lang="en-US" sz="2000" dirty="0"/>
              <a:t> or </a:t>
            </a:r>
            <a:r>
              <a:rPr lang="en-US" sz="2000" dirty="0" err="1"/>
              <a:t>Kubernetes</a:t>
            </a:r>
            <a:endParaRPr lang="en-US" sz="2000" dirty="0"/>
          </a:p>
          <a:p>
            <a:r>
              <a:rPr lang="en-US" sz="2000" dirty="0"/>
              <a:t>One-off tasks</a:t>
            </a:r>
          </a:p>
          <a:p>
            <a:pPr lvl="1"/>
            <a:r>
              <a:rPr lang="en-US" sz="2000" dirty="0"/>
              <a:t>Fast setup of environment for specific test or task</a:t>
            </a:r>
            <a:endParaRPr lang="en-AU" sz="20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CF49B4-470B-4E81-9ECF-E2A2A20C612F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8098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Docker 101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5310C6-E5A6-4A7D-BEF0-C5C6DB1C4411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99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012" y="840461"/>
            <a:ext cx="5139532" cy="1258208"/>
          </a:xfrm>
        </p:spPr>
        <p:txBody>
          <a:bodyPr/>
          <a:lstStyle/>
          <a:p>
            <a:r>
              <a:rPr lang="en-AU" dirty="0" smtClean="0"/>
              <a:t>Containers and Images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01141" y="1846385"/>
            <a:ext cx="4611631" cy="3433970"/>
          </a:xfrm>
        </p:spPr>
        <p:txBody>
          <a:bodyPr/>
          <a:lstStyle/>
          <a:p>
            <a:r>
              <a:rPr lang="en-US" sz="2800" dirty="0"/>
              <a:t>Like objects and classes</a:t>
            </a:r>
          </a:p>
          <a:p>
            <a:r>
              <a:rPr lang="en-US" sz="2800" dirty="0"/>
              <a:t>Images are…</a:t>
            </a:r>
          </a:p>
          <a:p>
            <a:pPr lvl="1"/>
            <a:r>
              <a:rPr lang="en-US" sz="2800" dirty="0"/>
              <a:t>Layered </a:t>
            </a:r>
            <a:r>
              <a:rPr lang="mr-IN" sz="2800" dirty="0"/>
              <a:t>–</a:t>
            </a:r>
            <a:r>
              <a:rPr lang="en-US" sz="2800" dirty="0"/>
              <a:t> Union </a:t>
            </a:r>
            <a:r>
              <a:rPr lang="en-US" sz="2800" dirty="0" err="1"/>
              <a:t>filesystem</a:t>
            </a:r>
            <a:endParaRPr lang="en-US" sz="2800" dirty="0"/>
          </a:p>
          <a:p>
            <a:pPr lvl="1"/>
            <a:r>
              <a:rPr lang="en-US" sz="2800" dirty="0"/>
              <a:t>From DOCKERFILE</a:t>
            </a:r>
          </a:p>
          <a:p>
            <a:r>
              <a:rPr lang="en-US" sz="2800" dirty="0"/>
              <a:t>Containers can be shipped</a:t>
            </a:r>
          </a:p>
          <a:p>
            <a:pPr lvl="1"/>
            <a:r>
              <a:rPr lang="en-US" sz="2800" dirty="0"/>
              <a:t>Multiple instances</a:t>
            </a:r>
          </a:p>
          <a:p>
            <a:pPr lvl="1"/>
            <a:r>
              <a:rPr lang="en-US" sz="2800" dirty="0"/>
              <a:t>Across a cluster of machines</a:t>
            </a:r>
          </a:p>
          <a:p>
            <a:endParaRPr lang="en-AU" sz="28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CF49B4-470B-4E81-9ECF-E2A2A20C612F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87" y="1627510"/>
            <a:ext cx="4166717" cy="324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19" y="1424353"/>
            <a:ext cx="8442739" cy="4383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1102"/>
            <a:ext cx="10515600" cy="633251"/>
          </a:xfrm>
        </p:spPr>
        <p:txBody>
          <a:bodyPr/>
          <a:lstStyle/>
          <a:p>
            <a:r>
              <a:rPr lang="en-AU" dirty="0" smtClean="0"/>
              <a:t>How it works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5310C6-E5A6-4A7D-BEF0-C5C6DB1C4411}" type="datetime6">
              <a:rPr lang="en-AU" smtClean="0"/>
              <a:t>October 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22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adify PowerPoint">
  <a:themeElements>
    <a:clrScheme name="Readify 1">
      <a:dk1>
        <a:srgbClr val="000000"/>
      </a:dk1>
      <a:lt1>
        <a:srgbClr val="FFFFFF"/>
      </a:lt1>
      <a:dk2>
        <a:srgbClr val="283264"/>
      </a:dk2>
      <a:lt2>
        <a:srgbClr val="EBEBEB"/>
      </a:lt2>
      <a:accent1>
        <a:srgbClr val="FF14B3"/>
      </a:accent1>
      <a:accent2>
        <a:srgbClr val="1EBEFF"/>
      </a:accent2>
      <a:accent3>
        <a:srgbClr val="AAAAAA"/>
      </a:accent3>
      <a:accent4>
        <a:srgbClr val="787878"/>
      </a:accent4>
      <a:accent5>
        <a:srgbClr val="E10AAA"/>
      </a:accent5>
      <a:accent6>
        <a:srgbClr val="1E3C8C"/>
      </a:accent6>
      <a:hlink>
        <a:srgbClr val="FF59FF"/>
      </a:hlink>
      <a:folHlink>
        <a:srgbClr val="DC1496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owerPoint.potx" id="{38870EF0-9EDF-47C4-95E4-DE37119BD5FF}" vid="{AFB047BF-A25A-4447-B56B-C6063B31CC6F}"/>
    </a:ext>
  </a:extLst>
</a:theme>
</file>

<file path=ppt/theme/theme2.xml><?xml version="1.0" encoding="utf-8"?>
<a:theme xmlns:a="http://schemas.openxmlformats.org/drawingml/2006/main" name="Special Layouts">
  <a:themeElements>
    <a:clrScheme name="Readify 1">
      <a:dk1>
        <a:srgbClr val="000000"/>
      </a:dk1>
      <a:lt1>
        <a:srgbClr val="FFFFFF"/>
      </a:lt1>
      <a:dk2>
        <a:srgbClr val="283264"/>
      </a:dk2>
      <a:lt2>
        <a:srgbClr val="EBEBEB"/>
      </a:lt2>
      <a:accent1>
        <a:srgbClr val="FF14B3"/>
      </a:accent1>
      <a:accent2>
        <a:srgbClr val="1EBEFF"/>
      </a:accent2>
      <a:accent3>
        <a:srgbClr val="AAAAAA"/>
      </a:accent3>
      <a:accent4>
        <a:srgbClr val="787878"/>
      </a:accent4>
      <a:accent5>
        <a:srgbClr val="E10AAA"/>
      </a:accent5>
      <a:accent6>
        <a:srgbClr val="1E3C8C"/>
      </a:accent6>
      <a:hlink>
        <a:srgbClr val="FF59FF"/>
      </a:hlink>
      <a:folHlink>
        <a:srgbClr val="DC1496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owerPoint.potx" id="{38870EF0-9EDF-47C4-95E4-DE37119BD5FF}" vid="{A510025A-275D-4F0C-AEF5-0365A7DAA99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C79711059E8D46ADE79FA0C3FB19E4" ma:contentTypeVersion="3" ma:contentTypeDescription="Create a new document." ma:contentTypeScope="" ma:versionID="ef314a1423bec9ea5188ec5ed52efec3">
  <xsd:schema xmlns:xsd="http://www.w3.org/2001/XMLSchema" xmlns:xs="http://www.w3.org/2001/XMLSchema" xmlns:p="http://schemas.microsoft.com/office/2006/metadata/properties" xmlns:ns2="a0705aab-28ed-4f14-9e72-801ff7570ecf" targetNamespace="http://schemas.microsoft.com/office/2006/metadata/properties" ma:root="true" ma:fieldsID="40b576e864c018622fee3facc2d41b1e" ns2:_="">
    <xsd:import namespace="a0705aab-28ed-4f14-9e72-801ff7570e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05aab-28ed-4f14-9e72-801ff7570e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503786-CEDB-42FC-B286-05BBC4FBC9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05aab-28ed-4f14-9e72-801ff7570e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E4012-99F3-4BDD-AAD7-120451E3965F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a0705aab-28ed-4f14-9e72-801ff7570ec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7D4E202-7AF1-4009-91AA-9F83C62D16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Readify PowerPoint</Template>
  <TotalTime>338</TotalTime>
  <Words>263</Words>
  <Application>Microsoft Macintosh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.AppleSystemUIFont</vt:lpstr>
      <vt:lpstr>Andale Mono</vt:lpstr>
      <vt:lpstr>Calibri</vt:lpstr>
      <vt:lpstr>Calibri Light</vt:lpstr>
      <vt:lpstr>Consolas</vt:lpstr>
      <vt:lpstr>Courier Regular</vt:lpstr>
      <vt:lpstr>Segoe UI Light</vt:lpstr>
      <vt:lpstr>Arial</vt:lpstr>
      <vt:lpstr>Readify PowerPoint</vt:lpstr>
      <vt:lpstr>Special Layouts</vt:lpstr>
      <vt:lpstr>Introduction to Docker</vt:lpstr>
      <vt:lpstr>Agenda</vt:lpstr>
      <vt:lpstr>PowerPoint Presentation</vt:lpstr>
      <vt:lpstr>What is Docker</vt:lpstr>
      <vt:lpstr>This is achieved by</vt:lpstr>
      <vt:lpstr>Why should I care?</vt:lpstr>
      <vt:lpstr>Docker 101</vt:lpstr>
      <vt:lpstr>Containers and Images</vt:lpstr>
      <vt:lpstr>How it works</vt:lpstr>
      <vt:lpstr>Building an image</vt:lpstr>
      <vt:lpstr>Hello world Demo</vt:lpstr>
      <vt:lpstr>Docker on Windows</vt:lpstr>
      <vt:lpstr>Developer dependencies</vt:lpstr>
      <vt:lpstr>Composing apps</vt:lpstr>
      <vt:lpstr>Hello compose - Demo</vt:lpstr>
      <vt:lpstr>Orchestration</vt:lpstr>
      <vt:lpstr>Get started</vt:lpstr>
      <vt:lpstr>PowerPoint Presentation</vt:lpstr>
    </vt:vector>
  </TitlesOfParts>
  <Company>Allianz Global Assistance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Jakob Hojgaard</dc:creator>
  <cp:lastModifiedBy>Jakob Højgaard</cp:lastModifiedBy>
  <cp:revision>19</cp:revision>
  <dcterms:created xsi:type="dcterms:W3CDTF">2017-10-26T04:22:51Z</dcterms:created>
  <dcterms:modified xsi:type="dcterms:W3CDTF">2017-10-26T23:29:30Z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0x010100E6C79711059E8D46ADE79FA0C3FB19E4</vt:lpwstr>
  </property>
</Properties>
</file>