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D31425-4F04-4AAF-8187-C0F175FFFA01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Avg_Throughput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Three_Average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Three_Average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Three_Average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speed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speedu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speedu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speedu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Throughput of Algorithms per Time Quantum[s]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100, 200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SHORTEST-PROCESS-NEXT</c:v>
                </c:pt>
                <c:pt idx="1">
                  <c:v>SHORTEST-REMAINING-TIME</c:v>
                </c:pt>
                <c:pt idx="2">
                  <c:v>HIGHEST-RESPONSE-RATIO-NEXT</c:v>
                </c:pt>
                <c:pt idx="3">
                  <c:v>ROUND ROBIN WITH LOW QUANTUM</c:v>
                </c:pt>
                <c:pt idx="4">
                  <c:v>ROUND ROBIN WITH HIGH QUANTUM</c:v>
                </c:pt>
                <c:pt idx="5">
                  <c:v>PRIORITY</c:v>
                </c:pt>
                <c:pt idx="6">
                  <c:v>FEEDBACK WITH QUANTUM = 1</c:v>
                </c:pt>
                <c:pt idx="7">
                  <c:v>FEEDBACK WITH QUANTUM = 2^i</c:v>
                </c:pt>
                <c:pt idx="8">
                  <c:v>FIRST-COME-FIRST-SERVE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2.8567027277044986E-11</c:v>
                </c:pt>
                <c:pt idx="1">
                  <c:v>1.1638418520277587E-11</c:v>
                </c:pt>
                <c:pt idx="2">
                  <c:v>1.5341551685820457E-11</c:v>
                </c:pt>
                <c:pt idx="3">
                  <c:v>1.69286087567674E-11</c:v>
                </c:pt>
                <c:pt idx="4">
                  <c:v>1.2696456567575549E-11</c:v>
                </c:pt>
                <c:pt idx="5">
                  <c:v>1.3225475591224531E-11</c:v>
                </c:pt>
                <c:pt idx="6">
                  <c:v>1.1109399496628606E-11</c:v>
                </c:pt>
                <c:pt idx="7">
                  <c:v>1.1109399496628606E-11</c:v>
                </c:pt>
                <c:pt idx="8">
                  <c:v>1.4389317443252291E-10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250, 450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SHORTEST-PROCESS-NEXT</c:v>
                </c:pt>
                <c:pt idx="1">
                  <c:v>SHORTEST-REMAINING-TIME</c:v>
                </c:pt>
                <c:pt idx="2">
                  <c:v>HIGHEST-RESPONSE-RATIO-NEXT</c:v>
                </c:pt>
                <c:pt idx="3">
                  <c:v>ROUND ROBIN WITH LOW QUANTUM</c:v>
                </c:pt>
                <c:pt idx="4">
                  <c:v>ROUND ROBIN WITH HIGH QUANTUM</c:v>
                </c:pt>
                <c:pt idx="5">
                  <c:v>PRIORITY</c:v>
                </c:pt>
                <c:pt idx="6">
                  <c:v>FEEDBACK WITH QUANTUM = 1</c:v>
                </c:pt>
                <c:pt idx="7">
                  <c:v>FEEDBACK WITH QUANTUM = 2^i</c:v>
                </c:pt>
                <c:pt idx="8">
                  <c:v>FIRST-COME-FIRST-SERVE</c:v>
                </c:pt>
              </c:strCache>
            </c:strRef>
          </c:cat>
          <c:val>
            <c:numRef>
              <c:f>Sheet1!$B$3:$J$3</c:f>
              <c:numCache>
                <c:formatCode>General</c:formatCode>
                <c:ptCount val="9"/>
                <c:pt idx="0">
                  <c:v>2.8597088406812032E-11</c:v>
                </c:pt>
                <c:pt idx="1">
                  <c:v>1.1650665647219716E-11</c:v>
                </c:pt>
                <c:pt idx="2">
                  <c:v>1.5357695625880536E-11</c:v>
                </c:pt>
                <c:pt idx="3">
                  <c:v>1.6946422759592318E-11</c:v>
                </c:pt>
                <c:pt idx="4">
                  <c:v>1.2709817069694237E-11</c:v>
                </c:pt>
                <c:pt idx="5">
                  <c:v>1.3239392780931496E-11</c:v>
                </c:pt>
                <c:pt idx="6">
                  <c:v>1.1121089935982457E-11</c:v>
                </c:pt>
                <c:pt idx="7">
                  <c:v>1.1121089935982457E-11</c:v>
                </c:pt>
                <c:pt idx="8">
                  <c:v>1.4404459345653469E-10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450, 650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SHORTEST-PROCESS-NEXT</c:v>
                </c:pt>
                <c:pt idx="1">
                  <c:v>SHORTEST-REMAINING-TIME</c:v>
                </c:pt>
                <c:pt idx="2">
                  <c:v>HIGHEST-RESPONSE-RATIO-NEXT</c:v>
                </c:pt>
                <c:pt idx="3">
                  <c:v>ROUND ROBIN WITH LOW QUANTUM</c:v>
                </c:pt>
                <c:pt idx="4">
                  <c:v>ROUND ROBIN WITH HIGH QUANTUM</c:v>
                </c:pt>
                <c:pt idx="5">
                  <c:v>PRIORITY</c:v>
                </c:pt>
                <c:pt idx="6">
                  <c:v>FEEDBACK WITH QUANTUM = 1</c:v>
                </c:pt>
                <c:pt idx="7">
                  <c:v>FEEDBACK WITH QUANTUM = 2^i</c:v>
                </c:pt>
                <c:pt idx="8">
                  <c:v>FIRST-COME-FIRST-SERVE</c:v>
                </c:pt>
              </c:strCache>
            </c:strRef>
          </c:cat>
          <c:val>
            <c:numRef>
              <c:f>Sheet1!$B$4:$J$4</c:f>
              <c:numCache>
                <c:formatCode>General</c:formatCode>
                <c:ptCount val="9"/>
                <c:pt idx="0">
                  <c:v>2.8604763255606803E-11</c:v>
                </c:pt>
                <c:pt idx="1">
                  <c:v>1.165379243746944E-11</c:v>
                </c:pt>
                <c:pt idx="2">
                  <c:v>1.536181730393699E-11</c:v>
                </c:pt>
                <c:pt idx="3">
                  <c:v>1.6950970818137365E-11</c:v>
                </c:pt>
                <c:pt idx="4">
                  <c:v>1.2713228113603025E-11</c:v>
                </c:pt>
                <c:pt idx="5">
                  <c:v>1.3242945951669816E-11</c:v>
                </c:pt>
                <c:pt idx="6">
                  <c:v>1.1124074599402647E-11</c:v>
                </c:pt>
                <c:pt idx="7">
                  <c:v>1.1124074599402647E-11</c:v>
                </c:pt>
                <c:pt idx="8">
                  <c:v>1.440832519541676E-10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545136"/>
        <c:axId val="30454984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SHORTEST-PROCESS-NEXT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Sheet1!$B$1:$J$1</c15:sqref>
                        </c15:formulaRef>
                      </c:ext>
                    </c:extLst>
                    <c:strCache>
                      <c:ptCount val="9"/>
                      <c:pt idx="0">
                        <c:v>SHORTEST-PROCESS-NEXT</c:v>
                      </c:pt>
                      <c:pt idx="1">
                        <c:v>SHORTEST-REMAINING-TIME</c:v>
                      </c:pt>
                      <c:pt idx="2">
                        <c:v>HIGHEST-RESPONSE-RATIO-NEXT</c:v>
                      </c:pt>
                      <c:pt idx="3">
                        <c:v>ROUND ROBIN WITH LOW QUANTUM</c:v>
                      </c:pt>
                      <c:pt idx="4">
                        <c:v>ROUND ROBIN WITH HIGH QUANTUM</c:v>
                      </c:pt>
                      <c:pt idx="5">
                        <c:v>PRIORITY</c:v>
                      </c:pt>
                      <c:pt idx="6">
                        <c:v>FEEDBACK WITH QUANTUM = 1</c:v>
                      </c:pt>
                      <c:pt idx="7">
                        <c:v>FEEDBACK WITH QUANTUM = 2^i</c:v>
                      </c:pt>
                      <c:pt idx="8">
                        <c:v>FIRST-COME-FIRST-SERVE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Sheet1!$C$1:$J$1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304545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Algorithms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549840"/>
        <c:crosses val="autoZero"/>
        <c:auto val="1"/>
        <c:lblAlgn val="ctr"/>
        <c:lblOffset val="100"/>
        <c:noMultiLvlLbl val="0"/>
      </c:catAx>
      <c:valAx>
        <c:axId val="30454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Throughput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54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Turnaround Time per Time Quantum[s]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Turnaround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20, 220</c:v>
                </c:pt>
                <c:pt idx="1">
                  <c:v>40, 240</c:v>
                </c:pt>
                <c:pt idx="2">
                  <c:v>60, 260</c:v>
                </c:pt>
                <c:pt idx="3">
                  <c:v>80, 280</c:v>
                </c:pt>
                <c:pt idx="4">
                  <c:v>100, 300</c:v>
                </c:pt>
                <c:pt idx="5">
                  <c:v>120, 320</c:v>
                </c:pt>
                <c:pt idx="6">
                  <c:v>140, 340</c:v>
                </c:pt>
                <c:pt idx="7">
                  <c:v>160, 360</c:v>
                </c:pt>
                <c:pt idx="8">
                  <c:v>180, 380</c:v>
                </c:pt>
                <c:pt idx="9">
                  <c:v>200, 400</c:v>
                </c:pt>
              </c:strCache>
            </c:strRef>
          </c:cat>
          <c:val>
            <c:numRef>
              <c:f>Sheet1!$B$2:$B$11</c:f>
              <c:numCache>
                <c:formatCode>0.00</c:formatCode>
                <c:ptCount val="10"/>
                <c:pt idx="0">
                  <c:v>927737</c:v>
                </c:pt>
                <c:pt idx="1">
                  <c:v>926321</c:v>
                </c:pt>
                <c:pt idx="2">
                  <c:v>925643</c:v>
                </c:pt>
                <c:pt idx="3">
                  <c:v>925431</c:v>
                </c:pt>
                <c:pt idx="4">
                  <c:v>925375</c:v>
                </c:pt>
                <c:pt idx="5">
                  <c:v>925169</c:v>
                </c:pt>
                <c:pt idx="6">
                  <c:v>925122</c:v>
                </c:pt>
                <c:pt idx="7">
                  <c:v>925172</c:v>
                </c:pt>
                <c:pt idx="8">
                  <c:v>924971</c:v>
                </c:pt>
                <c:pt idx="9">
                  <c:v>925041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500336"/>
        <c:axId val="380506608"/>
      </c:lineChart>
      <c:catAx>
        <c:axId val="380500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Quantum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06608"/>
        <c:crosses val="autoZero"/>
        <c:auto val="1"/>
        <c:lblAlgn val="ctr"/>
        <c:lblOffset val="100"/>
        <c:noMultiLvlLbl val="0"/>
      </c:catAx>
      <c:valAx>
        <c:axId val="38050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Turnaround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0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Average Response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20, 220</c:v>
                </c:pt>
                <c:pt idx="1">
                  <c:v>40, 240</c:v>
                </c:pt>
                <c:pt idx="2">
                  <c:v>60, 260</c:v>
                </c:pt>
                <c:pt idx="3">
                  <c:v>80, 280</c:v>
                </c:pt>
                <c:pt idx="4">
                  <c:v>100, 300</c:v>
                </c:pt>
                <c:pt idx="5">
                  <c:v>120, 320</c:v>
                </c:pt>
                <c:pt idx="6">
                  <c:v>140, 340</c:v>
                </c:pt>
                <c:pt idx="7">
                  <c:v>160, 360</c:v>
                </c:pt>
                <c:pt idx="8">
                  <c:v>180, 380</c:v>
                </c:pt>
                <c:pt idx="9">
                  <c:v>200, 400</c:v>
                </c:pt>
              </c:strCache>
            </c:strRef>
          </c:cat>
          <c:val>
            <c:numRef>
              <c:f>Sheet1!$C$2:$C$11</c:f>
              <c:numCache>
                <c:formatCode>0.00</c:formatCode>
                <c:ptCount val="10"/>
                <c:pt idx="0">
                  <c:v>61838</c:v>
                </c:pt>
                <c:pt idx="1">
                  <c:v>61838</c:v>
                </c:pt>
                <c:pt idx="2">
                  <c:v>61838</c:v>
                </c:pt>
                <c:pt idx="3">
                  <c:v>61838</c:v>
                </c:pt>
                <c:pt idx="4">
                  <c:v>61838</c:v>
                </c:pt>
                <c:pt idx="5">
                  <c:v>61838</c:v>
                </c:pt>
                <c:pt idx="6">
                  <c:v>61838</c:v>
                </c:pt>
                <c:pt idx="7">
                  <c:v>61838</c:v>
                </c:pt>
                <c:pt idx="8">
                  <c:v>61838</c:v>
                </c:pt>
                <c:pt idx="9">
                  <c:v>61838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543568"/>
        <c:axId val="304545528"/>
      </c:lineChart>
      <c:catAx>
        <c:axId val="304543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Quantum[s]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545528"/>
        <c:crosses val="autoZero"/>
        <c:auto val="1"/>
        <c:lblAlgn val="ctr"/>
        <c:lblOffset val="100"/>
        <c:noMultiLvlLbl val="0"/>
      </c:catAx>
      <c:valAx>
        <c:axId val="304545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Response Time per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54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Average Wait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20, 220</c:v>
                </c:pt>
                <c:pt idx="1">
                  <c:v>40, 240</c:v>
                </c:pt>
                <c:pt idx="2">
                  <c:v>60, 260</c:v>
                </c:pt>
                <c:pt idx="3">
                  <c:v>80, 280</c:v>
                </c:pt>
                <c:pt idx="4">
                  <c:v>100, 300</c:v>
                </c:pt>
                <c:pt idx="5">
                  <c:v>120, 320</c:v>
                </c:pt>
                <c:pt idx="6">
                  <c:v>140, 340</c:v>
                </c:pt>
                <c:pt idx="7">
                  <c:v>160, 360</c:v>
                </c:pt>
                <c:pt idx="8">
                  <c:v>180, 380</c:v>
                </c:pt>
                <c:pt idx="9">
                  <c:v>200, 400</c:v>
                </c:pt>
              </c:strCache>
            </c:strRef>
          </c:cat>
          <c:val>
            <c:numRef>
              <c:f>Sheet1!$D$2:$D$11</c:f>
              <c:numCache>
                <c:formatCode>0.00</c:formatCode>
                <c:ptCount val="10"/>
                <c:pt idx="0">
                  <c:v>130324</c:v>
                </c:pt>
                <c:pt idx="1">
                  <c:v>130048</c:v>
                </c:pt>
                <c:pt idx="2">
                  <c:v>129687</c:v>
                </c:pt>
                <c:pt idx="3">
                  <c:v>129733</c:v>
                </c:pt>
                <c:pt idx="4">
                  <c:v>129892</c:v>
                </c:pt>
                <c:pt idx="5">
                  <c:v>129686</c:v>
                </c:pt>
                <c:pt idx="6">
                  <c:v>129860</c:v>
                </c:pt>
                <c:pt idx="7">
                  <c:v>129885</c:v>
                </c:pt>
                <c:pt idx="8">
                  <c:v>129649</c:v>
                </c:pt>
                <c:pt idx="9">
                  <c:v>129618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522680"/>
        <c:axId val="380524248"/>
      </c:lineChart>
      <c:catAx>
        <c:axId val="380522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Quantums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24248"/>
        <c:crosses val="autoZero"/>
        <c:auto val="1"/>
        <c:lblAlgn val="ctr"/>
        <c:lblOffset val="100"/>
        <c:noMultiLvlLbl val="0"/>
      </c:catAx>
      <c:valAx>
        <c:axId val="380524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Wait Time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22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CPU speedup per time quantum &amp; num CPUs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100,200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1.97</c:v>
                </c:pt>
                <c:pt idx="1">
                  <c:v>2.9239999999999999</c:v>
                </c:pt>
                <c:pt idx="2">
                  <c:v>3.8540000000000001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250,450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1.974</c:v>
                </c:pt>
                <c:pt idx="1">
                  <c:v>2.9260000000000002</c:v>
                </c:pt>
                <c:pt idx="2">
                  <c:v>3.7909999999999999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450,650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1.9710000000000001</c:v>
                </c:pt>
                <c:pt idx="1">
                  <c:v>2.93</c:v>
                </c:pt>
                <c:pt idx="2">
                  <c:v>3.8370000000000002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0509744"/>
        <c:axId val="380499552"/>
      </c:barChart>
      <c:catAx>
        <c:axId val="380509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CPUs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499552"/>
        <c:crosses val="autoZero"/>
        <c:auto val="1"/>
        <c:lblAlgn val="ctr"/>
        <c:lblOffset val="100"/>
        <c:noMultiLvlLbl val="0"/>
      </c:catAx>
      <c:valAx>
        <c:axId val="38049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0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CPU speedup with time quantums</a:t>
            </a:r>
            <a:r>
              <a:rPr lang="en-US" baseline="0"/>
              <a:t> of </a:t>
            </a:r>
            <a:r>
              <a:rPr lang="en-US"/>
              <a:t>100,200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100,200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1.97</c:v>
                </c:pt>
                <c:pt idx="1">
                  <c:v>2.9239999999999999</c:v>
                </c:pt>
                <c:pt idx="2">
                  <c:v>3.8540000000000001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120752"/>
        <c:axId val="383124672"/>
      </c:barChart>
      <c:catAx>
        <c:axId val="383120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CPUs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124672"/>
        <c:crosses val="autoZero"/>
        <c:auto val="1"/>
        <c:lblAlgn val="ctr"/>
        <c:lblOffset val="100"/>
        <c:noMultiLvlLbl val="0"/>
      </c:catAx>
      <c:valAx>
        <c:axId val="38312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CPU</a:t>
                </a:r>
                <a:r>
                  <a:rPr lang="en-US" baseline="0"/>
                  <a:t> speedup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12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CPU speedup with time quantums</a:t>
            </a:r>
            <a:r>
              <a:rPr lang="en-US" baseline="0"/>
              <a:t> of 250</a:t>
            </a:r>
            <a:r>
              <a:rPr lang="en-US"/>
              <a:t>,450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250,450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1.974</c:v>
                </c:pt>
                <c:pt idx="1">
                  <c:v>2.9260000000000002</c:v>
                </c:pt>
                <c:pt idx="2">
                  <c:v>3.7909999999999999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371304"/>
        <c:axId val="306363856"/>
      </c:barChart>
      <c:catAx>
        <c:axId val="306371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CPUs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363856"/>
        <c:crosses val="autoZero"/>
        <c:auto val="1"/>
        <c:lblAlgn val="ctr"/>
        <c:lblOffset val="100"/>
        <c:noMultiLvlLbl val="0"/>
      </c:catAx>
      <c:valAx>
        <c:axId val="30636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CPU</a:t>
                </a:r>
                <a:r>
                  <a:rPr lang="en-US" baseline="0"/>
                  <a:t> speedup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371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CPU speedup with time quantums</a:t>
            </a:r>
            <a:r>
              <a:rPr lang="en-US" baseline="0"/>
              <a:t> of 450</a:t>
            </a:r>
            <a:r>
              <a:rPr lang="en-US"/>
              <a:t>,650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450,650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1.9710000000000001</c:v>
                </c:pt>
                <c:pt idx="1">
                  <c:v>2.93</c:v>
                </c:pt>
                <c:pt idx="2">
                  <c:v>3.8370000000000002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0503080"/>
        <c:axId val="380503472"/>
      </c:barChart>
      <c:catAx>
        <c:axId val="380503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CPUs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03472"/>
        <c:crosses val="autoZero"/>
        <c:auto val="1"/>
        <c:lblAlgn val="ctr"/>
        <c:lblOffset val="100"/>
        <c:noMultiLvlLbl val="0"/>
      </c:catAx>
      <c:valAx>
        <c:axId val="38050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CPU</a:t>
                </a:r>
                <a:r>
                  <a:rPr lang="en-US" baseline="0"/>
                  <a:t> speedup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0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8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2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641"/>
            <a:ext cx="9144000" cy="842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Scheduling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4777"/>
            <a:ext cx="9144000" cy="550414"/>
          </a:xfrm>
        </p:spPr>
        <p:txBody>
          <a:bodyPr/>
          <a:lstStyle/>
          <a:p>
            <a:r>
              <a:rPr lang="en-US" dirty="0" smtClean="0"/>
              <a:t>Hannah Gamiel, Brady Huston, Tommy </a:t>
            </a:r>
            <a:r>
              <a:rPr lang="en-US" dirty="0" err="1" smtClean="0"/>
              <a:t>Glasser</a:t>
            </a:r>
            <a:r>
              <a:rPr lang="en-US" dirty="0" smtClean="0"/>
              <a:t>, </a:t>
            </a:r>
            <a:r>
              <a:rPr lang="en-US" dirty="0" err="1" smtClean="0"/>
              <a:t>Wilo</a:t>
            </a:r>
            <a:r>
              <a:rPr lang="en-US" dirty="0" smtClean="0"/>
              <a:t> </a:t>
            </a:r>
            <a:r>
              <a:rPr lang="en-US" dirty="0" err="1" smtClean="0"/>
              <a:t>Muyoma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640796"/>
              </p:ext>
            </p:extLst>
          </p:nvPr>
        </p:nvGraphicFramePr>
        <p:xfrm>
          <a:off x="318073" y="300989"/>
          <a:ext cx="11569127" cy="625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343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293473"/>
              </p:ext>
            </p:extLst>
          </p:nvPr>
        </p:nvGraphicFramePr>
        <p:xfrm>
          <a:off x="316174" y="344973"/>
          <a:ext cx="11689361" cy="619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47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502396"/>
              </p:ext>
            </p:extLst>
          </p:nvPr>
        </p:nvGraphicFramePr>
        <p:xfrm>
          <a:off x="344077" y="339987"/>
          <a:ext cx="5436533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949715"/>
              </p:ext>
            </p:extLst>
          </p:nvPr>
        </p:nvGraphicFramePr>
        <p:xfrm>
          <a:off x="6488655" y="6696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502400"/>
              </p:ext>
            </p:extLst>
          </p:nvPr>
        </p:nvGraphicFramePr>
        <p:xfrm>
          <a:off x="550433" y="3810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796390"/>
              </p:ext>
            </p:extLst>
          </p:nvPr>
        </p:nvGraphicFramePr>
        <p:xfrm>
          <a:off x="6477896" y="38216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1232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68" y="134302"/>
            <a:ext cx="10515600" cy="1325563"/>
          </a:xfrm>
        </p:spPr>
        <p:txBody>
          <a:bodyPr/>
          <a:lstStyle/>
          <a:p>
            <a:r>
              <a:rPr lang="en-US" dirty="0" smtClean="0"/>
              <a:t>Multicore process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68" y="1244712"/>
            <a:ext cx="11490064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Load sharing</a:t>
            </a:r>
          </a:p>
          <a:p>
            <a:r>
              <a:rPr lang="en-US" sz="3200" dirty="0" smtClean="0"/>
              <a:t>Processes are split [as evenly as possible] to each CPU</a:t>
            </a:r>
          </a:p>
          <a:p>
            <a:pPr lvl="1"/>
            <a:r>
              <a:rPr lang="en-US" b="1" dirty="0" smtClean="0"/>
              <a:t>500 processes between 2 CPUs </a:t>
            </a:r>
            <a:r>
              <a:rPr lang="en-US" dirty="0" smtClean="0"/>
              <a:t>= cpu1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250</a:t>
            </a:r>
            <a:r>
              <a:rPr lang="en-US" dirty="0" smtClean="0">
                <a:sym typeface="Wingdings" panose="05000000000000000000" pitchFamily="2" charset="2"/>
              </a:rPr>
              <a:t>, cpu2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250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b="1" dirty="0" smtClean="0"/>
              <a:t>500 processes between 3 CPUs </a:t>
            </a:r>
            <a:r>
              <a:rPr lang="en-US" dirty="0" smtClean="0"/>
              <a:t>= cpu1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167</a:t>
            </a:r>
            <a:r>
              <a:rPr lang="en-US" dirty="0" smtClean="0">
                <a:sym typeface="Wingdings" panose="05000000000000000000" pitchFamily="2" charset="2"/>
              </a:rPr>
              <a:t>, cpu2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167</a:t>
            </a:r>
            <a:r>
              <a:rPr lang="en-US" dirty="0" smtClean="0">
                <a:sym typeface="Wingdings" panose="05000000000000000000" pitchFamily="2" charset="2"/>
              </a:rPr>
              <a:t>, cpu3  </a:t>
            </a:r>
            <a:r>
              <a:rPr lang="en-US" b="1" u="sng" dirty="0" smtClean="0">
                <a:solidFill>
                  <a:srgbClr val="00B050"/>
                </a:solidFill>
                <a:sym typeface="Wingdings" panose="05000000000000000000" pitchFamily="2" charset="2"/>
              </a:rPr>
              <a:t>166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500 processes between 4 CPUs </a:t>
            </a:r>
            <a:r>
              <a:rPr lang="en-US" dirty="0" smtClean="0">
                <a:sym typeface="Wingdings" panose="05000000000000000000" pitchFamily="2" charset="2"/>
              </a:rPr>
              <a:t>= cpu1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  <a:r>
              <a:rPr lang="en-US" dirty="0" smtClean="0">
                <a:sym typeface="Wingdings" panose="05000000000000000000" pitchFamily="2" charset="2"/>
              </a:rPr>
              <a:t>, cpu2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  <a:r>
              <a:rPr lang="en-US" dirty="0" smtClean="0">
                <a:sym typeface="Wingdings" panose="05000000000000000000" pitchFamily="2" charset="2"/>
              </a:rPr>
              <a:t>, cpu3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  <a:r>
              <a:rPr lang="en-US" dirty="0" smtClean="0">
                <a:sym typeface="Wingdings" panose="05000000000000000000" pitchFamily="2" charset="2"/>
              </a:rPr>
              <a:t>, cpu4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Etc…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72" y="3559100"/>
            <a:ext cx="6461043" cy="31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Uniprocessor Multiprogramming Dispatch Scheduler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9 different algorithms, all with context switching factored in</a:t>
            </a:r>
          </a:p>
          <a:p>
            <a:pPr lvl="1"/>
            <a:r>
              <a:rPr lang="en-US" dirty="0" smtClean="0"/>
              <a:t>FCFS</a:t>
            </a:r>
          </a:p>
          <a:p>
            <a:pPr lvl="1"/>
            <a:r>
              <a:rPr lang="en-US" dirty="0" smtClean="0"/>
              <a:t>RR</a:t>
            </a:r>
            <a:r>
              <a:rPr lang="en-US" baseline="-25000" dirty="0" smtClean="0"/>
              <a:t>1</a:t>
            </a:r>
            <a:r>
              <a:rPr lang="en-US" dirty="0" smtClean="0"/>
              <a:t> with quantum = 10 (set at beginning of sim)</a:t>
            </a:r>
          </a:p>
          <a:p>
            <a:pPr lvl="1"/>
            <a:r>
              <a:rPr lang="en-US" dirty="0" smtClean="0"/>
              <a:t>RR</a:t>
            </a:r>
            <a:r>
              <a:rPr lang="en-US" baseline="-25000" dirty="0" smtClean="0"/>
              <a:t>2</a:t>
            </a:r>
            <a:r>
              <a:rPr lang="en-US" dirty="0" smtClean="0"/>
              <a:t> with quantum = 20 (set at beginning of sim)</a:t>
            </a:r>
          </a:p>
          <a:p>
            <a:pPr lvl="1"/>
            <a:r>
              <a:rPr lang="en-US" dirty="0" smtClean="0"/>
              <a:t>Feedback</a:t>
            </a:r>
            <a:r>
              <a:rPr lang="en-US" baseline="-25000" dirty="0" smtClean="0"/>
              <a:t>1</a:t>
            </a:r>
            <a:r>
              <a:rPr lang="en-US" dirty="0" smtClean="0"/>
              <a:t> with quantum = 1</a:t>
            </a:r>
          </a:p>
          <a:p>
            <a:pPr lvl="1"/>
            <a:r>
              <a:rPr lang="en-US" dirty="0" smtClean="0"/>
              <a:t>Feedback</a:t>
            </a:r>
            <a:r>
              <a:rPr lang="en-US" baseline="-25000" dirty="0" smtClean="0"/>
              <a:t>2</a:t>
            </a:r>
            <a:r>
              <a:rPr lang="en-US" dirty="0" smtClean="0"/>
              <a:t> with quantum = 2</a:t>
            </a:r>
            <a:r>
              <a:rPr lang="en-US" baseline="30000" dirty="0" smtClean="0"/>
              <a:t>i </a:t>
            </a:r>
          </a:p>
          <a:p>
            <a:pPr lvl="1"/>
            <a:r>
              <a:rPr lang="en-US" dirty="0" smtClean="0"/>
              <a:t>“Priority” algorithm: priority increased by 5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priorityNumber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-= 5</a:t>
            </a:r>
            <a:r>
              <a:rPr lang="en-US" dirty="0" smtClean="0"/>
              <a:t>) every time a process is finished</a:t>
            </a:r>
          </a:p>
          <a:p>
            <a:pPr lvl="1"/>
            <a:r>
              <a:rPr lang="en-US" dirty="0" smtClean="0"/>
              <a:t>SRT</a:t>
            </a:r>
          </a:p>
          <a:p>
            <a:pPr lvl="1"/>
            <a:r>
              <a:rPr lang="en-US" dirty="0" smtClean="0"/>
              <a:t>SPN</a:t>
            </a:r>
          </a:p>
          <a:p>
            <a:pPr lvl="1"/>
            <a:r>
              <a:rPr lang="en-US" dirty="0" smtClean="0"/>
              <a:t>HRRN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8" y="1550838"/>
            <a:ext cx="11677640" cy="47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882"/>
            <a:ext cx="10515600" cy="1325563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context switch has a cost of about 1 or 2</a:t>
            </a:r>
          </a:p>
          <a:p>
            <a:r>
              <a:rPr lang="en-US" dirty="0" smtClean="0"/>
              <a:t>We will assume that a CPU service time will be used first followed by the I/O service time</a:t>
            </a:r>
          </a:p>
          <a:p>
            <a:r>
              <a:rPr lang="en-US" dirty="0" smtClean="0"/>
              <a:t>There will be ready and wait queues for both the I/O and CPU </a:t>
            </a:r>
          </a:p>
          <a:p>
            <a:r>
              <a:rPr lang="en-US" dirty="0" smtClean="0"/>
              <a:t>IO bursts are taken care of with FCFS</a:t>
            </a:r>
          </a:p>
          <a:p>
            <a:r>
              <a:rPr lang="en-US" dirty="0" smtClean="0"/>
              <a:t>In terms of the load balance approach, we will be evaluating this on the basis of the same amount (number) of processes per processor.</a:t>
            </a:r>
          </a:p>
          <a:p>
            <a:r>
              <a:rPr lang="en-US" dirty="0" smtClean="0"/>
              <a:t>In the feedback algorithm, we’re assuming the first process will not finish before the next process comes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723504" cy="4290569"/>
          </a:xfrm>
        </p:spPr>
        <p:txBody>
          <a:bodyPr/>
          <a:lstStyle/>
          <a:p>
            <a:r>
              <a:rPr lang="en-US" dirty="0" smtClean="0"/>
              <a:t>Language: C#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0" y="2588227"/>
            <a:ext cx="11428778" cy="21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27" y="265650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4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446444"/>
              </p:ext>
            </p:extLst>
          </p:nvPr>
        </p:nvGraphicFramePr>
        <p:xfrm>
          <a:off x="398724" y="199214"/>
          <a:ext cx="11219535" cy="6319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467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723857"/>
              </p:ext>
            </p:extLst>
          </p:nvPr>
        </p:nvGraphicFramePr>
        <p:xfrm>
          <a:off x="215259" y="182711"/>
          <a:ext cx="11693456" cy="636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82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Office Theme</vt:lpstr>
      <vt:lpstr>CPU Scheduling Simulation</vt:lpstr>
      <vt:lpstr>Multicore process distribution</vt:lpstr>
      <vt:lpstr>Uniprocessor Multiprogramming Dispatch Scheduler</vt:lpstr>
      <vt:lpstr>Process Control Block</vt:lpstr>
      <vt:lpstr>Assumptions</vt:lpstr>
      <vt:lpstr>Approach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Hannah L Gamiel</dc:creator>
  <cp:lastModifiedBy>Hannah L Gamiel</cp:lastModifiedBy>
  <cp:revision>60</cp:revision>
  <dcterms:created xsi:type="dcterms:W3CDTF">2015-04-13T00:52:07Z</dcterms:created>
  <dcterms:modified xsi:type="dcterms:W3CDTF">2015-04-13T09:24:09Z</dcterms:modified>
</cp:coreProperties>
</file>