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sldIdLst>
    <p:sldId id="568" r:id="rId2"/>
    <p:sldId id="573" r:id="rId3"/>
    <p:sldId id="555" r:id="rId4"/>
    <p:sldId id="556" r:id="rId5"/>
    <p:sldId id="565" r:id="rId6"/>
    <p:sldId id="561" r:id="rId7"/>
    <p:sldId id="569" r:id="rId8"/>
    <p:sldId id="567" r:id="rId9"/>
    <p:sldId id="575" r:id="rId10"/>
    <p:sldId id="576" r:id="rId11"/>
    <p:sldId id="5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2" autoAdjust="0"/>
    <p:restoredTop sz="72598" autoAdjust="0"/>
  </p:normalViewPr>
  <p:slideViewPr>
    <p:cSldViewPr snapToGrid="0">
      <p:cViewPr varScale="1">
        <p:scale>
          <a:sx n="66" d="100"/>
          <a:sy n="66" d="100"/>
        </p:scale>
        <p:origin x="1075"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C9C504-7D2C-4E53-A94C-BFFD8CC6DB19}" type="doc">
      <dgm:prSet loTypeId="urn:diagrams.loki3.com/BracketList" loCatId="list" qsTypeId="urn:microsoft.com/office/officeart/2005/8/quickstyle/simple1" qsCatId="simple" csTypeId="urn:microsoft.com/office/officeart/2005/8/colors/accent3_1" csCatId="accent3" phldr="1"/>
      <dgm:spPr/>
      <dgm:t>
        <a:bodyPr/>
        <a:lstStyle/>
        <a:p>
          <a:endParaRPr lang="en-US"/>
        </a:p>
      </dgm:t>
    </dgm:pt>
    <dgm:pt modelId="{68EC7A99-85E4-4A09-B33B-29074F111366}">
      <dgm:prSet phldrT="[Text]" custT="1">
        <dgm:style>
          <a:lnRef idx="2">
            <a:schemeClr val="dk1"/>
          </a:lnRef>
          <a:fillRef idx="1">
            <a:schemeClr val="lt1"/>
          </a:fillRef>
          <a:effectRef idx="0">
            <a:schemeClr val="dk1"/>
          </a:effectRef>
          <a:fontRef idx="minor">
            <a:schemeClr val="dk1"/>
          </a:fontRef>
        </dgm:style>
      </dgm:prSet>
      <dgm:spPr/>
      <dgm:t>
        <a:bodyPr/>
        <a:lstStyle/>
        <a:p>
          <a:pPr>
            <a:lnSpc>
              <a:spcPct val="100000"/>
            </a:lnSpc>
          </a:pPr>
          <a:r>
            <a:rPr lang="en-US" sz="2400"/>
            <a:t>General</a:t>
          </a:r>
        </a:p>
        <a:p>
          <a:pPr>
            <a:lnSpc>
              <a:spcPct val="100000"/>
            </a:lnSpc>
          </a:pPr>
          <a:r>
            <a:rPr lang="en-US" sz="2400"/>
            <a:t>Causal Factors</a:t>
          </a:r>
          <a:endParaRPr lang="en-US" sz="2400" dirty="0"/>
        </a:p>
      </dgm:t>
    </dgm:pt>
    <dgm:pt modelId="{53EFB981-A693-4860-AE50-60A8A8D4E12E}" type="parTrans" cxnId="{F6051A92-F0EB-4B4A-9D2E-DE9DFC48DEC8}">
      <dgm:prSet/>
      <dgm:spPr/>
      <dgm:t>
        <a:bodyPr/>
        <a:lstStyle/>
        <a:p>
          <a:endParaRPr lang="en-US"/>
        </a:p>
      </dgm:t>
    </dgm:pt>
    <dgm:pt modelId="{B71A866A-6F75-4832-B916-16EA19B95BCC}" type="sibTrans" cxnId="{F6051A92-F0EB-4B4A-9D2E-DE9DFC48DEC8}">
      <dgm:prSet/>
      <dgm:spPr/>
      <dgm:t>
        <a:bodyPr/>
        <a:lstStyle/>
        <a:p>
          <a:endParaRPr lang="en-US"/>
        </a:p>
      </dgm:t>
    </dgm:pt>
    <dgm:pt modelId="{117F8F6F-88A9-4202-910F-103D3583E5E6}">
      <dgm:prSet phldrT="[Text]"/>
      <dgm:spPr/>
      <dgm:t>
        <a:bodyPr/>
        <a:lstStyle/>
        <a:p>
          <a:pPr>
            <a:buFont typeface="Arial" panose="020B0604020202020204" pitchFamily="34" charset="0"/>
            <a:buChar char="•"/>
          </a:pPr>
          <a:r>
            <a:rPr lang="en-US" b="1"/>
            <a:t>Trade-war and Tariffs (Trump tweets)</a:t>
          </a:r>
          <a:endParaRPr lang="en-US" b="1" dirty="0"/>
        </a:p>
      </dgm:t>
    </dgm:pt>
    <dgm:pt modelId="{51CF8C2D-3530-4B6F-BAFB-119197FD4E5F}" type="parTrans" cxnId="{CCBCDF08-9138-4F68-85A3-7C20B768FA3E}">
      <dgm:prSet/>
      <dgm:spPr/>
      <dgm:t>
        <a:bodyPr/>
        <a:lstStyle/>
        <a:p>
          <a:endParaRPr lang="en-US"/>
        </a:p>
      </dgm:t>
    </dgm:pt>
    <dgm:pt modelId="{87B957EE-429E-41F9-A6D0-B97347E8D323}" type="sibTrans" cxnId="{CCBCDF08-9138-4F68-85A3-7C20B768FA3E}">
      <dgm:prSet/>
      <dgm:spPr/>
      <dgm:t>
        <a:bodyPr/>
        <a:lstStyle/>
        <a:p>
          <a:endParaRPr lang="en-US"/>
        </a:p>
      </dgm:t>
    </dgm:pt>
    <dgm:pt modelId="{B02154D1-1CE2-44A5-A1EC-5E63CE202CE1}">
      <dgm:prSet phldrT="[Text]"/>
      <dgm:spPr/>
      <dgm:t>
        <a:bodyPr/>
        <a:lstStyle/>
        <a:p>
          <a:pPr>
            <a:buFont typeface="Arial" panose="020B0604020202020204" pitchFamily="34" charset="0"/>
            <a:buChar char="•"/>
          </a:pPr>
          <a:r>
            <a:rPr lang="en-US" b="1"/>
            <a:t>Seasonality – Planting, Blooming, Harvest (by Year)</a:t>
          </a:r>
          <a:endParaRPr lang="en-US" b="1" dirty="0"/>
        </a:p>
      </dgm:t>
    </dgm:pt>
    <dgm:pt modelId="{AC1CC617-BC35-436B-A7E3-40A03917FBF9}" type="parTrans" cxnId="{A024998B-B1A4-424B-986E-7EC92854B2F6}">
      <dgm:prSet/>
      <dgm:spPr/>
      <dgm:t>
        <a:bodyPr/>
        <a:lstStyle/>
        <a:p>
          <a:endParaRPr lang="en-US"/>
        </a:p>
      </dgm:t>
    </dgm:pt>
    <dgm:pt modelId="{4AB5DF1E-074A-4273-A242-4D65E79EFE0F}" type="sibTrans" cxnId="{A024998B-B1A4-424B-986E-7EC92854B2F6}">
      <dgm:prSet/>
      <dgm:spPr/>
      <dgm:t>
        <a:bodyPr/>
        <a:lstStyle/>
        <a:p>
          <a:endParaRPr lang="en-US"/>
        </a:p>
      </dgm:t>
    </dgm:pt>
    <dgm:pt modelId="{13136F3B-3FF4-4F93-85AC-CB713996B657}">
      <dgm:prSet phldrT="[Text]"/>
      <dgm:spPr/>
      <dgm:t>
        <a:bodyPr/>
        <a:lstStyle/>
        <a:p>
          <a:pPr>
            <a:buFont typeface="Arial" panose="020B0604020202020204" pitchFamily="34" charset="0"/>
            <a:buChar char="•"/>
          </a:pPr>
          <a:r>
            <a:rPr lang="en-US" b="1"/>
            <a:t>Supply and Demand (Exports)</a:t>
          </a:r>
          <a:endParaRPr lang="en-US" b="1" dirty="0"/>
        </a:p>
      </dgm:t>
    </dgm:pt>
    <dgm:pt modelId="{51254FD7-5C30-4C26-B108-E247697AA1E3}" type="parTrans" cxnId="{7CAD4E95-8735-4DA3-8B5F-4C23FAD727D6}">
      <dgm:prSet/>
      <dgm:spPr/>
      <dgm:t>
        <a:bodyPr/>
        <a:lstStyle/>
        <a:p>
          <a:endParaRPr lang="en-US"/>
        </a:p>
      </dgm:t>
    </dgm:pt>
    <dgm:pt modelId="{686A8A27-211F-49D9-B874-6D4B9BE38326}" type="sibTrans" cxnId="{7CAD4E95-8735-4DA3-8B5F-4C23FAD727D6}">
      <dgm:prSet/>
      <dgm:spPr/>
      <dgm:t>
        <a:bodyPr/>
        <a:lstStyle/>
        <a:p>
          <a:endParaRPr lang="en-US"/>
        </a:p>
      </dgm:t>
    </dgm:pt>
    <dgm:pt modelId="{F9D4429B-EE6C-4F27-AC42-AC42434686D8}">
      <dgm:prSet phldrT="[Text]" custT="1">
        <dgm:style>
          <a:lnRef idx="2">
            <a:schemeClr val="dk1"/>
          </a:lnRef>
          <a:fillRef idx="1">
            <a:schemeClr val="lt1"/>
          </a:fillRef>
          <a:effectRef idx="0">
            <a:schemeClr val="dk1"/>
          </a:effectRef>
          <a:fontRef idx="minor">
            <a:schemeClr val="dk1"/>
          </a:fontRef>
        </dgm:style>
      </dgm:prSet>
      <dgm:spPr/>
      <dgm:t>
        <a:bodyPr/>
        <a:lstStyle/>
        <a:p>
          <a:r>
            <a:rPr lang="en-US" sz="2400"/>
            <a:t>Market</a:t>
          </a:r>
        </a:p>
        <a:p>
          <a:r>
            <a:rPr lang="en-US" sz="2400"/>
            <a:t>Causal Factors</a:t>
          </a:r>
          <a:endParaRPr lang="en-US" sz="2400" dirty="0"/>
        </a:p>
      </dgm:t>
    </dgm:pt>
    <dgm:pt modelId="{136C55A0-5EA4-4563-8E4B-2A4AD1A5C739}" type="parTrans" cxnId="{99B686A5-19DF-4764-AA16-862123F3E2A6}">
      <dgm:prSet/>
      <dgm:spPr/>
      <dgm:t>
        <a:bodyPr/>
        <a:lstStyle/>
        <a:p>
          <a:endParaRPr lang="en-US"/>
        </a:p>
      </dgm:t>
    </dgm:pt>
    <dgm:pt modelId="{6DA86D44-BBE4-4BB1-A3A2-E8DA39D862F4}" type="sibTrans" cxnId="{99B686A5-19DF-4764-AA16-862123F3E2A6}">
      <dgm:prSet/>
      <dgm:spPr/>
      <dgm:t>
        <a:bodyPr/>
        <a:lstStyle/>
        <a:p>
          <a:endParaRPr lang="en-US"/>
        </a:p>
      </dgm:t>
    </dgm:pt>
    <dgm:pt modelId="{B60C38F4-0776-4AA7-8313-E83825C45078}">
      <dgm:prSet phldrT="[Text]"/>
      <dgm:spPr/>
      <dgm:t>
        <a:bodyPr/>
        <a:lstStyle/>
        <a:p>
          <a:pPr>
            <a:lnSpc>
              <a:spcPct val="100000"/>
            </a:lnSpc>
          </a:pPr>
          <a:r>
            <a:rPr lang="en-US" b="1" dirty="0"/>
            <a:t>Last Days Price (EOD Price)</a:t>
          </a:r>
        </a:p>
      </dgm:t>
    </dgm:pt>
    <dgm:pt modelId="{70018FD5-7E47-48F8-9350-87D37ED891B5}" type="parTrans" cxnId="{83E32924-E407-474D-9CA4-FF6BB4F94364}">
      <dgm:prSet/>
      <dgm:spPr/>
      <dgm:t>
        <a:bodyPr/>
        <a:lstStyle/>
        <a:p>
          <a:endParaRPr lang="en-US"/>
        </a:p>
      </dgm:t>
    </dgm:pt>
    <dgm:pt modelId="{96A657BF-D852-4E13-8BBB-EC08332A6C49}" type="sibTrans" cxnId="{83E32924-E407-474D-9CA4-FF6BB4F94364}">
      <dgm:prSet/>
      <dgm:spPr/>
      <dgm:t>
        <a:bodyPr/>
        <a:lstStyle/>
        <a:p>
          <a:endParaRPr lang="en-US"/>
        </a:p>
      </dgm:t>
    </dgm:pt>
    <dgm:pt modelId="{C4954BA8-8123-4927-9A2F-3BFDDEDAD889}">
      <dgm:prSet phldrT="[Text]"/>
      <dgm:spPr/>
      <dgm:t>
        <a:bodyPr/>
        <a:lstStyle/>
        <a:p>
          <a:pPr>
            <a:lnSpc>
              <a:spcPct val="100000"/>
            </a:lnSpc>
          </a:pPr>
          <a:r>
            <a:rPr lang="en-US" b="1" dirty="0"/>
            <a:t>Volume Weighted Average Price (VWAP)</a:t>
          </a:r>
        </a:p>
      </dgm:t>
    </dgm:pt>
    <dgm:pt modelId="{30BAE464-F750-4C78-9109-0958649B163F}" type="parTrans" cxnId="{566C82D5-576C-40BF-90C1-22B355B19F8D}">
      <dgm:prSet/>
      <dgm:spPr/>
      <dgm:t>
        <a:bodyPr/>
        <a:lstStyle/>
        <a:p>
          <a:endParaRPr lang="en-US"/>
        </a:p>
      </dgm:t>
    </dgm:pt>
    <dgm:pt modelId="{7AA782AF-5976-4B28-97FB-AD1439929A88}" type="sibTrans" cxnId="{566C82D5-576C-40BF-90C1-22B355B19F8D}">
      <dgm:prSet/>
      <dgm:spPr/>
      <dgm:t>
        <a:bodyPr/>
        <a:lstStyle/>
        <a:p>
          <a:endParaRPr lang="en-US"/>
        </a:p>
      </dgm:t>
    </dgm:pt>
    <dgm:pt modelId="{799BDEC3-E3F3-49A8-917A-C27CD0A16ED4}">
      <dgm:prSet phldrT="[Text]"/>
      <dgm:spPr/>
      <dgm:t>
        <a:bodyPr/>
        <a:lstStyle/>
        <a:p>
          <a:pPr>
            <a:lnSpc>
              <a:spcPct val="100000"/>
            </a:lnSpc>
          </a:pPr>
          <a:r>
            <a:rPr lang="en-US" b="1" dirty="0"/>
            <a:t>Percentage Change Per Day (Change)</a:t>
          </a:r>
        </a:p>
      </dgm:t>
    </dgm:pt>
    <dgm:pt modelId="{AC6E3ABC-8DDC-463D-A887-70BA78DEA977}" type="parTrans" cxnId="{0B720799-8230-4279-B322-F99E3CBEDAAB}">
      <dgm:prSet/>
      <dgm:spPr/>
      <dgm:t>
        <a:bodyPr/>
        <a:lstStyle/>
        <a:p>
          <a:endParaRPr lang="en-US"/>
        </a:p>
      </dgm:t>
    </dgm:pt>
    <dgm:pt modelId="{78B45E12-119C-4E65-A45F-4E3A7F281EC9}" type="sibTrans" cxnId="{0B720799-8230-4279-B322-F99E3CBEDAAB}">
      <dgm:prSet/>
      <dgm:spPr/>
      <dgm:t>
        <a:bodyPr/>
        <a:lstStyle/>
        <a:p>
          <a:endParaRPr lang="en-US"/>
        </a:p>
      </dgm:t>
    </dgm:pt>
    <dgm:pt modelId="{476DE50B-A7A6-41C5-BDF0-3239E6D1A962}">
      <dgm:prSet phldrT="[Text]"/>
      <dgm:spPr/>
      <dgm:t>
        <a:bodyPr/>
        <a:lstStyle/>
        <a:p>
          <a:pPr>
            <a:buFont typeface="Arial" panose="020B0604020202020204" pitchFamily="34" charset="0"/>
            <a:buChar char="•"/>
          </a:pPr>
          <a:r>
            <a:rPr lang="en-US" b="1"/>
            <a:t>Weather – Forest fire Brazil</a:t>
          </a:r>
          <a:endParaRPr lang="en-US" b="1" dirty="0"/>
        </a:p>
      </dgm:t>
    </dgm:pt>
    <dgm:pt modelId="{6CB915E5-D151-45F4-957D-2CC0D1D65469}" type="parTrans" cxnId="{2F96FF8D-3575-4A32-8E29-79AA052E0EBB}">
      <dgm:prSet/>
      <dgm:spPr/>
      <dgm:t>
        <a:bodyPr/>
        <a:lstStyle/>
        <a:p>
          <a:endParaRPr lang="en-US"/>
        </a:p>
      </dgm:t>
    </dgm:pt>
    <dgm:pt modelId="{407DD827-56EC-404F-AF6B-C2313BC45A4D}" type="sibTrans" cxnId="{2F96FF8D-3575-4A32-8E29-79AA052E0EBB}">
      <dgm:prSet/>
      <dgm:spPr/>
      <dgm:t>
        <a:bodyPr/>
        <a:lstStyle/>
        <a:p>
          <a:endParaRPr lang="en-US"/>
        </a:p>
      </dgm:t>
    </dgm:pt>
    <dgm:pt modelId="{E28E1F49-3489-4099-A188-A2CA6E6726FB}">
      <dgm:prSet phldrT="[Text]"/>
      <dgm:spPr/>
      <dgm:t>
        <a:bodyPr/>
        <a:lstStyle/>
        <a:p>
          <a:pPr>
            <a:buFont typeface="Arial" panose="020B0604020202020204" pitchFamily="34" charset="0"/>
            <a:buChar char="•"/>
          </a:pPr>
          <a:r>
            <a:rPr lang="en-US" b="1"/>
            <a:t>Competitors – Brazil, Argentina</a:t>
          </a:r>
          <a:endParaRPr lang="en-US" b="1" dirty="0"/>
        </a:p>
      </dgm:t>
    </dgm:pt>
    <dgm:pt modelId="{6C6609D2-D81C-4704-B5C3-9FB49B034710}" type="parTrans" cxnId="{580360D4-9548-42CC-8F2C-9E0D0AFC01AB}">
      <dgm:prSet/>
      <dgm:spPr/>
      <dgm:t>
        <a:bodyPr/>
        <a:lstStyle/>
        <a:p>
          <a:endParaRPr lang="en-US"/>
        </a:p>
      </dgm:t>
    </dgm:pt>
    <dgm:pt modelId="{5B45177D-71E5-4068-A16D-A8C7CC146921}" type="sibTrans" cxnId="{580360D4-9548-42CC-8F2C-9E0D0AFC01AB}">
      <dgm:prSet/>
      <dgm:spPr/>
      <dgm:t>
        <a:bodyPr/>
        <a:lstStyle/>
        <a:p>
          <a:endParaRPr lang="en-US"/>
        </a:p>
      </dgm:t>
    </dgm:pt>
    <dgm:pt modelId="{2FF3DB73-0844-4012-8F5C-0F5E04C99E0E}">
      <dgm:prSet phldrT="[Text]"/>
      <dgm:spPr/>
      <dgm:t>
        <a:bodyPr/>
        <a:lstStyle/>
        <a:p>
          <a:pPr>
            <a:buFont typeface="Arial" panose="020B0604020202020204" pitchFamily="34" charset="0"/>
            <a:buChar char="•"/>
          </a:pPr>
          <a:r>
            <a:rPr lang="en-US" b="1"/>
            <a:t>Widespread Disease (African swine fever, Asian rust)</a:t>
          </a:r>
          <a:endParaRPr lang="en-US" b="1" dirty="0"/>
        </a:p>
      </dgm:t>
    </dgm:pt>
    <dgm:pt modelId="{D769FA81-D013-4077-9AB1-8E320186D0B5}" type="parTrans" cxnId="{0AE3A467-4071-4F67-B888-EB6D252E8489}">
      <dgm:prSet/>
      <dgm:spPr/>
      <dgm:t>
        <a:bodyPr/>
        <a:lstStyle/>
        <a:p>
          <a:endParaRPr lang="en-US"/>
        </a:p>
      </dgm:t>
    </dgm:pt>
    <dgm:pt modelId="{1BEA6D7A-6F1A-4512-B208-7B00786F63D6}" type="sibTrans" cxnId="{0AE3A467-4071-4F67-B888-EB6D252E8489}">
      <dgm:prSet/>
      <dgm:spPr/>
      <dgm:t>
        <a:bodyPr/>
        <a:lstStyle/>
        <a:p>
          <a:endParaRPr lang="en-US"/>
        </a:p>
      </dgm:t>
    </dgm:pt>
    <dgm:pt modelId="{B0AE72ED-AC7F-4BC0-88FD-8555C7BF1E03}">
      <dgm:prSet phldrT="[Text]"/>
      <dgm:spPr/>
      <dgm:t>
        <a:bodyPr/>
        <a:lstStyle/>
        <a:p>
          <a:pPr>
            <a:buFont typeface="Arial" panose="020B0604020202020204" pitchFamily="34" charset="0"/>
            <a:buChar char="•"/>
          </a:pPr>
          <a:r>
            <a:rPr lang="en-US" b="1"/>
            <a:t>News – Relevance, Sentiments and Magnitude</a:t>
          </a:r>
          <a:endParaRPr lang="en-US" b="1" dirty="0"/>
        </a:p>
      </dgm:t>
    </dgm:pt>
    <dgm:pt modelId="{8481EB90-E4E2-4762-AC43-D58A177FC47E}" type="parTrans" cxnId="{DAED802B-7BA6-4D06-BAA6-6865B2E36042}">
      <dgm:prSet/>
      <dgm:spPr/>
      <dgm:t>
        <a:bodyPr/>
        <a:lstStyle/>
        <a:p>
          <a:endParaRPr lang="en-US"/>
        </a:p>
      </dgm:t>
    </dgm:pt>
    <dgm:pt modelId="{0CA0C0C4-EBB3-4E69-825A-DA06D39DC495}" type="sibTrans" cxnId="{DAED802B-7BA6-4D06-BAA6-6865B2E36042}">
      <dgm:prSet/>
      <dgm:spPr/>
      <dgm:t>
        <a:bodyPr/>
        <a:lstStyle/>
        <a:p>
          <a:endParaRPr lang="en-US"/>
        </a:p>
      </dgm:t>
    </dgm:pt>
    <dgm:pt modelId="{22A473C8-85FB-452B-A756-3DAB61023FDE}">
      <dgm:prSet phldrT="[Text]"/>
      <dgm:spPr/>
      <dgm:t>
        <a:bodyPr/>
        <a:lstStyle/>
        <a:p>
          <a:pPr>
            <a:lnSpc>
              <a:spcPct val="100000"/>
            </a:lnSpc>
          </a:pPr>
          <a:r>
            <a:rPr lang="en-US" b="1" dirty="0"/>
            <a:t>Trade Weighted U.S. Dollar Index</a:t>
          </a:r>
        </a:p>
      </dgm:t>
    </dgm:pt>
    <dgm:pt modelId="{D8EF854D-DD30-4D02-B361-9728ACDBFE97}" type="parTrans" cxnId="{28383BF4-C481-47AA-93A8-33D71A3DE574}">
      <dgm:prSet/>
      <dgm:spPr/>
      <dgm:t>
        <a:bodyPr/>
        <a:lstStyle/>
        <a:p>
          <a:endParaRPr lang="en-US"/>
        </a:p>
      </dgm:t>
    </dgm:pt>
    <dgm:pt modelId="{770E1600-328B-4764-BD10-CF80D019C71C}" type="sibTrans" cxnId="{28383BF4-C481-47AA-93A8-33D71A3DE574}">
      <dgm:prSet/>
      <dgm:spPr/>
      <dgm:t>
        <a:bodyPr/>
        <a:lstStyle/>
        <a:p>
          <a:endParaRPr lang="en-US"/>
        </a:p>
      </dgm:t>
    </dgm:pt>
    <dgm:pt modelId="{873D335E-A5B0-49B9-B9F5-F673F34D35E1}">
      <dgm:prSet phldrT="[Text]"/>
      <dgm:spPr/>
      <dgm:t>
        <a:bodyPr/>
        <a:lstStyle/>
        <a:p>
          <a:pPr>
            <a:lnSpc>
              <a:spcPct val="100000"/>
            </a:lnSpc>
          </a:pPr>
          <a:r>
            <a:rPr lang="en-US" b="1" dirty="0"/>
            <a:t>USD-Yuan Exchange Rate</a:t>
          </a:r>
        </a:p>
      </dgm:t>
    </dgm:pt>
    <dgm:pt modelId="{585C3B83-86AC-4AE8-B549-39B4E6EE7C8B}" type="parTrans" cxnId="{E556B6F1-3240-4DF8-9E95-60B27BFD2476}">
      <dgm:prSet/>
      <dgm:spPr/>
      <dgm:t>
        <a:bodyPr/>
        <a:lstStyle/>
        <a:p>
          <a:endParaRPr lang="en-US"/>
        </a:p>
      </dgm:t>
    </dgm:pt>
    <dgm:pt modelId="{4EBF98BB-F091-4EA9-BBCA-BBCFCB3B778B}" type="sibTrans" cxnId="{E556B6F1-3240-4DF8-9E95-60B27BFD2476}">
      <dgm:prSet/>
      <dgm:spPr/>
      <dgm:t>
        <a:bodyPr/>
        <a:lstStyle/>
        <a:p>
          <a:endParaRPr lang="en-US"/>
        </a:p>
      </dgm:t>
    </dgm:pt>
    <dgm:pt modelId="{77BDEE52-6F60-473D-AF7E-8D9A4E496EDF}">
      <dgm:prSet phldrT="[Text]"/>
      <dgm:spPr/>
      <dgm:t>
        <a:bodyPr/>
        <a:lstStyle/>
        <a:p>
          <a:pPr>
            <a:lnSpc>
              <a:spcPct val="100000"/>
            </a:lnSpc>
          </a:pPr>
          <a:r>
            <a:rPr lang="en-US" b="1" dirty="0"/>
            <a:t>Competitive Crops Prices – Corn, Wheat</a:t>
          </a:r>
        </a:p>
      </dgm:t>
    </dgm:pt>
    <dgm:pt modelId="{1DF34105-F8B2-4E1B-A275-192CCF79BADA}" type="parTrans" cxnId="{CDB618A0-0D2F-4B38-B4E4-4B5E64A9B606}">
      <dgm:prSet/>
      <dgm:spPr/>
      <dgm:t>
        <a:bodyPr/>
        <a:lstStyle/>
        <a:p>
          <a:endParaRPr lang="en-US"/>
        </a:p>
      </dgm:t>
    </dgm:pt>
    <dgm:pt modelId="{494496CB-9874-4FE4-BFE6-A0BBB7337428}" type="sibTrans" cxnId="{CDB618A0-0D2F-4B38-B4E4-4B5E64A9B606}">
      <dgm:prSet/>
      <dgm:spPr/>
      <dgm:t>
        <a:bodyPr/>
        <a:lstStyle/>
        <a:p>
          <a:endParaRPr lang="en-US"/>
        </a:p>
      </dgm:t>
    </dgm:pt>
    <dgm:pt modelId="{0E4F2A44-88D9-41D8-A094-D8D03B575461}" type="pres">
      <dgm:prSet presAssocID="{BDC9C504-7D2C-4E53-A94C-BFFD8CC6DB19}" presName="Name0" presStyleCnt="0">
        <dgm:presLayoutVars>
          <dgm:dir/>
          <dgm:animLvl val="lvl"/>
          <dgm:resizeHandles val="exact"/>
        </dgm:presLayoutVars>
      </dgm:prSet>
      <dgm:spPr/>
    </dgm:pt>
    <dgm:pt modelId="{17807EFB-AF07-408A-B169-C7072F4C41AB}" type="pres">
      <dgm:prSet presAssocID="{68EC7A99-85E4-4A09-B33B-29074F111366}" presName="linNode" presStyleCnt="0"/>
      <dgm:spPr/>
    </dgm:pt>
    <dgm:pt modelId="{F81D2ADD-04CA-4FF1-AC53-E7318F1E1845}" type="pres">
      <dgm:prSet presAssocID="{68EC7A99-85E4-4A09-B33B-29074F111366}" presName="parTx" presStyleLbl="revTx" presStyleIdx="0" presStyleCnt="2">
        <dgm:presLayoutVars>
          <dgm:chMax val="1"/>
          <dgm:bulletEnabled val="1"/>
        </dgm:presLayoutVars>
      </dgm:prSet>
      <dgm:spPr/>
    </dgm:pt>
    <dgm:pt modelId="{5B0305AB-2A0E-412D-B022-64DA70CEC502}" type="pres">
      <dgm:prSet presAssocID="{68EC7A99-85E4-4A09-B33B-29074F111366}" presName="bracket" presStyleLbl="parChTrans1D1" presStyleIdx="0" presStyleCnt="2"/>
      <dgm:spPr/>
    </dgm:pt>
    <dgm:pt modelId="{81F8BC11-A01F-4A20-A4E1-5DCDC7CCA3EF}" type="pres">
      <dgm:prSet presAssocID="{68EC7A99-85E4-4A09-B33B-29074F111366}" presName="spH" presStyleCnt="0"/>
      <dgm:spPr/>
    </dgm:pt>
    <dgm:pt modelId="{BFAF8024-2F6C-4DBA-962D-E4A803C943D6}" type="pres">
      <dgm:prSet presAssocID="{68EC7A99-85E4-4A09-B33B-29074F111366}" presName="desTx" presStyleLbl="node1" presStyleIdx="0" presStyleCnt="2">
        <dgm:presLayoutVars>
          <dgm:bulletEnabled val="1"/>
        </dgm:presLayoutVars>
      </dgm:prSet>
      <dgm:spPr/>
    </dgm:pt>
    <dgm:pt modelId="{9F31223C-3680-471B-973C-6A80367C2D24}" type="pres">
      <dgm:prSet presAssocID="{B71A866A-6F75-4832-B916-16EA19B95BCC}" presName="spV" presStyleCnt="0"/>
      <dgm:spPr/>
    </dgm:pt>
    <dgm:pt modelId="{289139A4-BED7-4B80-98B5-B4AFB5E5E6C9}" type="pres">
      <dgm:prSet presAssocID="{F9D4429B-EE6C-4F27-AC42-AC42434686D8}" presName="linNode" presStyleCnt="0"/>
      <dgm:spPr/>
    </dgm:pt>
    <dgm:pt modelId="{BBBEF671-716C-4195-8E03-23B0DDF48C4B}" type="pres">
      <dgm:prSet presAssocID="{F9D4429B-EE6C-4F27-AC42-AC42434686D8}" presName="parTx" presStyleLbl="revTx" presStyleIdx="1" presStyleCnt="2">
        <dgm:presLayoutVars>
          <dgm:chMax val="1"/>
          <dgm:bulletEnabled val="1"/>
        </dgm:presLayoutVars>
      </dgm:prSet>
      <dgm:spPr/>
    </dgm:pt>
    <dgm:pt modelId="{EFC2EAE1-766D-41FC-8DC1-08C3DCBD93C6}" type="pres">
      <dgm:prSet presAssocID="{F9D4429B-EE6C-4F27-AC42-AC42434686D8}" presName="bracket" presStyleLbl="parChTrans1D1" presStyleIdx="1" presStyleCnt="2"/>
      <dgm:spPr/>
    </dgm:pt>
    <dgm:pt modelId="{CC58D9FF-A34B-40E7-ACB6-1FAAF3BE1953}" type="pres">
      <dgm:prSet presAssocID="{F9D4429B-EE6C-4F27-AC42-AC42434686D8}" presName="spH" presStyleCnt="0"/>
      <dgm:spPr/>
    </dgm:pt>
    <dgm:pt modelId="{55AD886D-7B3F-40A5-A75F-E953E96EDE4D}" type="pres">
      <dgm:prSet presAssocID="{F9D4429B-EE6C-4F27-AC42-AC42434686D8}" presName="desTx" presStyleLbl="node1" presStyleIdx="1" presStyleCnt="2">
        <dgm:presLayoutVars>
          <dgm:bulletEnabled val="1"/>
        </dgm:presLayoutVars>
      </dgm:prSet>
      <dgm:spPr/>
    </dgm:pt>
  </dgm:ptLst>
  <dgm:cxnLst>
    <dgm:cxn modelId="{CCBCDF08-9138-4F68-85A3-7C20B768FA3E}" srcId="{68EC7A99-85E4-4A09-B33B-29074F111366}" destId="{117F8F6F-88A9-4202-910F-103D3583E5E6}" srcOrd="0" destOrd="0" parTransId="{51CF8C2D-3530-4B6F-BAFB-119197FD4E5F}" sibTransId="{87B957EE-429E-41F9-A6D0-B97347E8D323}"/>
    <dgm:cxn modelId="{DE069B0C-6380-42A9-933B-9AFA61879E66}" type="presOf" srcId="{B0AE72ED-AC7F-4BC0-88FD-8555C7BF1E03}" destId="{BFAF8024-2F6C-4DBA-962D-E4A803C943D6}" srcOrd="0" destOrd="6" presId="urn:diagrams.loki3.com/BracketList"/>
    <dgm:cxn modelId="{E4628522-4CA0-4C28-9002-2E5EEFE596E8}" type="presOf" srcId="{799BDEC3-E3F3-49A8-917A-C27CD0A16ED4}" destId="{55AD886D-7B3F-40A5-A75F-E953E96EDE4D}" srcOrd="0" destOrd="2" presId="urn:diagrams.loki3.com/BracketList"/>
    <dgm:cxn modelId="{83E32924-E407-474D-9CA4-FF6BB4F94364}" srcId="{F9D4429B-EE6C-4F27-AC42-AC42434686D8}" destId="{B60C38F4-0776-4AA7-8313-E83825C45078}" srcOrd="0" destOrd="0" parTransId="{70018FD5-7E47-48F8-9350-87D37ED891B5}" sibTransId="{96A657BF-D852-4E13-8BBB-EC08332A6C49}"/>
    <dgm:cxn modelId="{68400629-D194-46BC-803F-EB709B08884B}" type="presOf" srcId="{B60C38F4-0776-4AA7-8313-E83825C45078}" destId="{55AD886D-7B3F-40A5-A75F-E953E96EDE4D}" srcOrd="0" destOrd="0" presId="urn:diagrams.loki3.com/BracketList"/>
    <dgm:cxn modelId="{DAED802B-7BA6-4D06-BAA6-6865B2E36042}" srcId="{68EC7A99-85E4-4A09-B33B-29074F111366}" destId="{B0AE72ED-AC7F-4BC0-88FD-8555C7BF1E03}" srcOrd="6" destOrd="0" parTransId="{8481EB90-E4E2-4762-AC43-D58A177FC47E}" sibTransId="{0CA0C0C4-EBB3-4E69-825A-DA06D39DC495}"/>
    <dgm:cxn modelId="{AC742A2E-3252-46E8-964F-AEEDC3A48303}" type="presOf" srcId="{117F8F6F-88A9-4202-910F-103D3583E5E6}" destId="{BFAF8024-2F6C-4DBA-962D-E4A803C943D6}" srcOrd="0" destOrd="0" presId="urn:diagrams.loki3.com/BracketList"/>
    <dgm:cxn modelId="{40A06937-1961-4914-B159-013E93CD7394}" type="presOf" srcId="{2FF3DB73-0844-4012-8F5C-0F5E04C99E0E}" destId="{BFAF8024-2F6C-4DBA-962D-E4A803C943D6}" srcOrd="0" destOrd="5" presId="urn:diagrams.loki3.com/BracketList"/>
    <dgm:cxn modelId="{0AE3A467-4071-4F67-B888-EB6D252E8489}" srcId="{68EC7A99-85E4-4A09-B33B-29074F111366}" destId="{2FF3DB73-0844-4012-8F5C-0F5E04C99E0E}" srcOrd="5" destOrd="0" parTransId="{D769FA81-D013-4077-9AB1-8E320186D0B5}" sibTransId="{1BEA6D7A-6F1A-4512-B208-7B00786F63D6}"/>
    <dgm:cxn modelId="{826F656F-9FC2-4762-9AE4-6275BFFA146C}" type="presOf" srcId="{873D335E-A5B0-49B9-B9F5-F673F34D35E1}" destId="{55AD886D-7B3F-40A5-A75F-E953E96EDE4D}" srcOrd="0" destOrd="4" presId="urn:diagrams.loki3.com/BracketList"/>
    <dgm:cxn modelId="{8835AD59-4457-4E8D-A124-6C2F2F0EDB35}" type="presOf" srcId="{77BDEE52-6F60-473D-AF7E-8D9A4E496EDF}" destId="{55AD886D-7B3F-40A5-A75F-E953E96EDE4D}" srcOrd="0" destOrd="5" presId="urn:diagrams.loki3.com/BracketList"/>
    <dgm:cxn modelId="{A024998B-B1A4-424B-986E-7EC92854B2F6}" srcId="{68EC7A99-85E4-4A09-B33B-29074F111366}" destId="{B02154D1-1CE2-44A5-A1EC-5E63CE202CE1}" srcOrd="1" destOrd="0" parTransId="{AC1CC617-BC35-436B-A7E3-40A03917FBF9}" sibTransId="{4AB5DF1E-074A-4273-A242-4D65E79EFE0F}"/>
    <dgm:cxn modelId="{FB26F48B-244D-4A9E-89B5-62D3853F43A8}" type="presOf" srcId="{476DE50B-A7A6-41C5-BDF0-3239E6D1A962}" destId="{BFAF8024-2F6C-4DBA-962D-E4A803C943D6}" srcOrd="0" destOrd="3" presId="urn:diagrams.loki3.com/BracketList"/>
    <dgm:cxn modelId="{2F96FF8D-3575-4A32-8E29-79AA052E0EBB}" srcId="{68EC7A99-85E4-4A09-B33B-29074F111366}" destId="{476DE50B-A7A6-41C5-BDF0-3239E6D1A962}" srcOrd="3" destOrd="0" parTransId="{6CB915E5-D151-45F4-957D-2CC0D1D65469}" sibTransId="{407DD827-56EC-404F-AF6B-C2313BC45A4D}"/>
    <dgm:cxn modelId="{F6051A92-F0EB-4B4A-9D2E-DE9DFC48DEC8}" srcId="{BDC9C504-7D2C-4E53-A94C-BFFD8CC6DB19}" destId="{68EC7A99-85E4-4A09-B33B-29074F111366}" srcOrd="0" destOrd="0" parTransId="{53EFB981-A693-4860-AE50-60A8A8D4E12E}" sibTransId="{B71A866A-6F75-4832-B916-16EA19B95BCC}"/>
    <dgm:cxn modelId="{7CAD4E95-8735-4DA3-8B5F-4C23FAD727D6}" srcId="{68EC7A99-85E4-4A09-B33B-29074F111366}" destId="{13136F3B-3FF4-4F93-85AC-CB713996B657}" srcOrd="2" destOrd="0" parTransId="{51254FD7-5C30-4C26-B108-E247697AA1E3}" sibTransId="{686A8A27-211F-49D9-B874-6D4B9BE38326}"/>
    <dgm:cxn modelId="{0B720799-8230-4279-B322-F99E3CBEDAAB}" srcId="{F9D4429B-EE6C-4F27-AC42-AC42434686D8}" destId="{799BDEC3-E3F3-49A8-917A-C27CD0A16ED4}" srcOrd="2" destOrd="0" parTransId="{AC6E3ABC-8DDC-463D-A887-70BA78DEA977}" sibTransId="{78B45E12-119C-4E65-A45F-4E3A7F281EC9}"/>
    <dgm:cxn modelId="{CDB618A0-0D2F-4B38-B4E4-4B5E64A9B606}" srcId="{F9D4429B-EE6C-4F27-AC42-AC42434686D8}" destId="{77BDEE52-6F60-473D-AF7E-8D9A4E496EDF}" srcOrd="5" destOrd="0" parTransId="{1DF34105-F8B2-4E1B-A275-192CCF79BADA}" sibTransId="{494496CB-9874-4FE4-BFE6-A0BBB7337428}"/>
    <dgm:cxn modelId="{D75779A0-4AF1-49AD-AE61-9EF64546DDE6}" type="presOf" srcId="{22A473C8-85FB-452B-A756-3DAB61023FDE}" destId="{55AD886D-7B3F-40A5-A75F-E953E96EDE4D}" srcOrd="0" destOrd="3" presId="urn:diagrams.loki3.com/BracketList"/>
    <dgm:cxn modelId="{B261FFA2-5DD9-4BB6-87DB-390AD02EFEBC}" type="presOf" srcId="{BDC9C504-7D2C-4E53-A94C-BFFD8CC6DB19}" destId="{0E4F2A44-88D9-41D8-A094-D8D03B575461}" srcOrd="0" destOrd="0" presId="urn:diagrams.loki3.com/BracketList"/>
    <dgm:cxn modelId="{99B686A5-19DF-4764-AA16-862123F3E2A6}" srcId="{BDC9C504-7D2C-4E53-A94C-BFFD8CC6DB19}" destId="{F9D4429B-EE6C-4F27-AC42-AC42434686D8}" srcOrd="1" destOrd="0" parTransId="{136C55A0-5EA4-4563-8E4B-2A4AD1A5C739}" sibTransId="{6DA86D44-BBE4-4BB1-A3A2-E8DA39D862F4}"/>
    <dgm:cxn modelId="{8C7A9CD0-EC64-4683-B5CA-5FB3E1EA98FD}" type="presOf" srcId="{F9D4429B-EE6C-4F27-AC42-AC42434686D8}" destId="{BBBEF671-716C-4195-8E03-23B0DDF48C4B}" srcOrd="0" destOrd="0" presId="urn:diagrams.loki3.com/BracketList"/>
    <dgm:cxn modelId="{3D5A51D3-813C-4919-939B-9B2E2D099416}" type="presOf" srcId="{B02154D1-1CE2-44A5-A1EC-5E63CE202CE1}" destId="{BFAF8024-2F6C-4DBA-962D-E4A803C943D6}" srcOrd="0" destOrd="1" presId="urn:diagrams.loki3.com/BracketList"/>
    <dgm:cxn modelId="{580360D4-9548-42CC-8F2C-9E0D0AFC01AB}" srcId="{68EC7A99-85E4-4A09-B33B-29074F111366}" destId="{E28E1F49-3489-4099-A188-A2CA6E6726FB}" srcOrd="4" destOrd="0" parTransId="{6C6609D2-D81C-4704-B5C3-9FB49B034710}" sibTransId="{5B45177D-71E5-4068-A16D-A8C7CC146921}"/>
    <dgm:cxn modelId="{566C82D5-576C-40BF-90C1-22B355B19F8D}" srcId="{F9D4429B-EE6C-4F27-AC42-AC42434686D8}" destId="{C4954BA8-8123-4927-9A2F-3BFDDEDAD889}" srcOrd="1" destOrd="0" parTransId="{30BAE464-F750-4C78-9109-0958649B163F}" sibTransId="{7AA782AF-5976-4B28-97FB-AD1439929A88}"/>
    <dgm:cxn modelId="{602B74D6-F6C6-4806-A889-F3DCA6B88498}" type="presOf" srcId="{E28E1F49-3489-4099-A188-A2CA6E6726FB}" destId="{BFAF8024-2F6C-4DBA-962D-E4A803C943D6}" srcOrd="0" destOrd="4" presId="urn:diagrams.loki3.com/BracketList"/>
    <dgm:cxn modelId="{95AB57EC-24B7-412D-8B20-F9E7D33F1300}" type="presOf" srcId="{13136F3B-3FF4-4F93-85AC-CB713996B657}" destId="{BFAF8024-2F6C-4DBA-962D-E4A803C943D6}" srcOrd="0" destOrd="2" presId="urn:diagrams.loki3.com/BracketList"/>
    <dgm:cxn modelId="{4048FAEE-4A9F-4842-BD14-DCF41C772ECD}" type="presOf" srcId="{68EC7A99-85E4-4A09-B33B-29074F111366}" destId="{F81D2ADD-04CA-4FF1-AC53-E7318F1E1845}" srcOrd="0" destOrd="0" presId="urn:diagrams.loki3.com/BracketList"/>
    <dgm:cxn modelId="{E556B6F1-3240-4DF8-9E95-60B27BFD2476}" srcId="{F9D4429B-EE6C-4F27-AC42-AC42434686D8}" destId="{873D335E-A5B0-49B9-B9F5-F673F34D35E1}" srcOrd="4" destOrd="0" parTransId="{585C3B83-86AC-4AE8-B549-39B4E6EE7C8B}" sibTransId="{4EBF98BB-F091-4EA9-BBCA-BBCFCB3B778B}"/>
    <dgm:cxn modelId="{E4A0E7F1-0155-4D50-A7AC-C3D6E04E7AAB}" type="presOf" srcId="{C4954BA8-8123-4927-9A2F-3BFDDEDAD889}" destId="{55AD886D-7B3F-40A5-A75F-E953E96EDE4D}" srcOrd="0" destOrd="1" presId="urn:diagrams.loki3.com/BracketList"/>
    <dgm:cxn modelId="{28383BF4-C481-47AA-93A8-33D71A3DE574}" srcId="{F9D4429B-EE6C-4F27-AC42-AC42434686D8}" destId="{22A473C8-85FB-452B-A756-3DAB61023FDE}" srcOrd="3" destOrd="0" parTransId="{D8EF854D-DD30-4D02-B361-9728ACDBFE97}" sibTransId="{770E1600-328B-4764-BD10-CF80D019C71C}"/>
    <dgm:cxn modelId="{D96F0E51-3B4B-4804-821C-C3E67A967902}" type="presParOf" srcId="{0E4F2A44-88D9-41D8-A094-D8D03B575461}" destId="{17807EFB-AF07-408A-B169-C7072F4C41AB}" srcOrd="0" destOrd="0" presId="urn:diagrams.loki3.com/BracketList"/>
    <dgm:cxn modelId="{76B9C2A0-8726-4F82-8B94-B7D9899567B8}" type="presParOf" srcId="{17807EFB-AF07-408A-B169-C7072F4C41AB}" destId="{F81D2ADD-04CA-4FF1-AC53-E7318F1E1845}" srcOrd="0" destOrd="0" presId="urn:diagrams.loki3.com/BracketList"/>
    <dgm:cxn modelId="{C7C2FCD4-3486-4EF1-86FD-A12945B2D7BF}" type="presParOf" srcId="{17807EFB-AF07-408A-B169-C7072F4C41AB}" destId="{5B0305AB-2A0E-412D-B022-64DA70CEC502}" srcOrd="1" destOrd="0" presId="urn:diagrams.loki3.com/BracketList"/>
    <dgm:cxn modelId="{33B8153B-1C25-4C6E-94A8-E080DA631CED}" type="presParOf" srcId="{17807EFB-AF07-408A-B169-C7072F4C41AB}" destId="{81F8BC11-A01F-4A20-A4E1-5DCDC7CCA3EF}" srcOrd="2" destOrd="0" presId="urn:diagrams.loki3.com/BracketList"/>
    <dgm:cxn modelId="{E2127491-3111-46B6-B476-E2333FAA60EF}" type="presParOf" srcId="{17807EFB-AF07-408A-B169-C7072F4C41AB}" destId="{BFAF8024-2F6C-4DBA-962D-E4A803C943D6}" srcOrd="3" destOrd="0" presId="urn:diagrams.loki3.com/BracketList"/>
    <dgm:cxn modelId="{63FA24E4-1F0E-4877-A098-1CDFD65CABD9}" type="presParOf" srcId="{0E4F2A44-88D9-41D8-A094-D8D03B575461}" destId="{9F31223C-3680-471B-973C-6A80367C2D24}" srcOrd="1" destOrd="0" presId="urn:diagrams.loki3.com/BracketList"/>
    <dgm:cxn modelId="{FEFAAF8A-1310-4EE3-93A1-282A2C42C23B}" type="presParOf" srcId="{0E4F2A44-88D9-41D8-A094-D8D03B575461}" destId="{289139A4-BED7-4B80-98B5-B4AFB5E5E6C9}" srcOrd="2" destOrd="0" presId="urn:diagrams.loki3.com/BracketList"/>
    <dgm:cxn modelId="{312C32FD-86EA-4F97-8F65-8C1519B3DDDA}" type="presParOf" srcId="{289139A4-BED7-4B80-98B5-B4AFB5E5E6C9}" destId="{BBBEF671-716C-4195-8E03-23B0DDF48C4B}" srcOrd="0" destOrd="0" presId="urn:diagrams.loki3.com/BracketList"/>
    <dgm:cxn modelId="{2376EB87-2E8E-44C8-98D5-C1F6D29FD0D3}" type="presParOf" srcId="{289139A4-BED7-4B80-98B5-B4AFB5E5E6C9}" destId="{EFC2EAE1-766D-41FC-8DC1-08C3DCBD93C6}" srcOrd="1" destOrd="0" presId="urn:diagrams.loki3.com/BracketList"/>
    <dgm:cxn modelId="{6693A259-CC07-40A4-AFBD-7B73054C15BE}" type="presParOf" srcId="{289139A4-BED7-4B80-98B5-B4AFB5E5E6C9}" destId="{CC58D9FF-A34B-40E7-ACB6-1FAAF3BE1953}" srcOrd="2" destOrd="0" presId="urn:diagrams.loki3.com/BracketList"/>
    <dgm:cxn modelId="{D6798678-EDFA-48DC-9E7B-88A3A6AB242A}" type="presParOf" srcId="{289139A4-BED7-4B80-98B5-B4AFB5E5E6C9}" destId="{55AD886D-7B3F-40A5-A75F-E953E96EDE4D}"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1D2ADD-04CA-4FF1-AC53-E7318F1E1845}">
      <dsp:nvSpPr>
        <dsp:cNvPr id="0" name=""/>
        <dsp:cNvSpPr/>
      </dsp:nvSpPr>
      <dsp:spPr>
        <a:xfrm>
          <a:off x="4345" y="643669"/>
          <a:ext cx="2222517" cy="1009800"/>
        </a:xfrm>
        <a:prstGeom prst="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170688" tIns="60960" rIns="170688" bIns="60960" numCol="1" spcCol="1270" anchor="ctr" anchorCtr="0">
          <a:noAutofit/>
        </a:bodyPr>
        <a:lstStyle/>
        <a:p>
          <a:pPr marL="0" lvl="0" indent="0" algn="r" defTabSz="1066800">
            <a:lnSpc>
              <a:spcPct val="100000"/>
            </a:lnSpc>
            <a:spcBef>
              <a:spcPct val="0"/>
            </a:spcBef>
            <a:spcAft>
              <a:spcPct val="35000"/>
            </a:spcAft>
            <a:buNone/>
          </a:pPr>
          <a:r>
            <a:rPr lang="en-US" sz="2400" kern="1200"/>
            <a:t>General</a:t>
          </a:r>
        </a:p>
        <a:p>
          <a:pPr marL="0" lvl="0" indent="0" algn="r" defTabSz="1066800">
            <a:lnSpc>
              <a:spcPct val="100000"/>
            </a:lnSpc>
            <a:spcBef>
              <a:spcPct val="0"/>
            </a:spcBef>
            <a:spcAft>
              <a:spcPct val="35000"/>
            </a:spcAft>
            <a:buNone/>
          </a:pPr>
          <a:r>
            <a:rPr lang="en-US" sz="2400" kern="1200"/>
            <a:t>Causal Factors</a:t>
          </a:r>
          <a:endParaRPr lang="en-US" sz="2400" kern="1200" dirty="0"/>
        </a:p>
      </dsp:txBody>
      <dsp:txXfrm>
        <a:off x="4345" y="643669"/>
        <a:ext cx="2222517" cy="1009800"/>
      </dsp:txXfrm>
    </dsp:sp>
    <dsp:sp modelId="{5B0305AB-2A0E-412D-B022-64DA70CEC502}">
      <dsp:nvSpPr>
        <dsp:cNvPr id="0" name=""/>
        <dsp:cNvSpPr/>
      </dsp:nvSpPr>
      <dsp:spPr>
        <a:xfrm>
          <a:off x="2226862" y="107213"/>
          <a:ext cx="444503" cy="2082712"/>
        </a:xfrm>
        <a:prstGeom prst="leftBrace">
          <a:avLst>
            <a:gd name="adj1" fmla="val 35000"/>
            <a:gd name="adj2" fmla="val 50000"/>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FAF8024-2F6C-4DBA-962D-E4A803C943D6}">
      <dsp:nvSpPr>
        <dsp:cNvPr id="0" name=""/>
        <dsp:cNvSpPr/>
      </dsp:nvSpPr>
      <dsp:spPr>
        <a:xfrm>
          <a:off x="2849167" y="107213"/>
          <a:ext cx="6045246" cy="2082712"/>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171450" lvl="1" indent="-171450" algn="l" defTabSz="755650">
            <a:lnSpc>
              <a:spcPct val="90000"/>
            </a:lnSpc>
            <a:spcBef>
              <a:spcPct val="0"/>
            </a:spcBef>
            <a:spcAft>
              <a:spcPct val="15000"/>
            </a:spcAft>
            <a:buFont typeface="Arial" panose="020B0604020202020204" pitchFamily="34" charset="0"/>
            <a:buChar char="•"/>
          </a:pPr>
          <a:r>
            <a:rPr lang="en-US" sz="1700" b="1" kern="1200"/>
            <a:t>Trade-war and Tariffs (Trump tweets)</a:t>
          </a:r>
          <a:endParaRPr lang="en-US" sz="1700" b="1" kern="1200" dirty="0"/>
        </a:p>
        <a:p>
          <a:pPr marL="171450" lvl="1" indent="-171450" algn="l" defTabSz="755650">
            <a:lnSpc>
              <a:spcPct val="90000"/>
            </a:lnSpc>
            <a:spcBef>
              <a:spcPct val="0"/>
            </a:spcBef>
            <a:spcAft>
              <a:spcPct val="15000"/>
            </a:spcAft>
            <a:buFont typeface="Arial" panose="020B0604020202020204" pitchFamily="34" charset="0"/>
            <a:buChar char="•"/>
          </a:pPr>
          <a:r>
            <a:rPr lang="en-US" sz="1700" b="1" kern="1200"/>
            <a:t>Seasonality – Planting, Blooming, Harvest (by Year)</a:t>
          </a:r>
          <a:endParaRPr lang="en-US" sz="1700" b="1" kern="1200" dirty="0"/>
        </a:p>
        <a:p>
          <a:pPr marL="171450" lvl="1" indent="-171450" algn="l" defTabSz="755650">
            <a:lnSpc>
              <a:spcPct val="90000"/>
            </a:lnSpc>
            <a:spcBef>
              <a:spcPct val="0"/>
            </a:spcBef>
            <a:spcAft>
              <a:spcPct val="15000"/>
            </a:spcAft>
            <a:buFont typeface="Arial" panose="020B0604020202020204" pitchFamily="34" charset="0"/>
            <a:buChar char="•"/>
          </a:pPr>
          <a:r>
            <a:rPr lang="en-US" sz="1700" b="1" kern="1200"/>
            <a:t>Supply and Demand (Exports)</a:t>
          </a:r>
          <a:endParaRPr lang="en-US" sz="1700" b="1" kern="1200" dirty="0"/>
        </a:p>
        <a:p>
          <a:pPr marL="171450" lvl="1" indent="-171450" algn="l" defTabSz="755650">
            <a:lnSpc>
              <a:spcPct val="90000"/>
            </a:lnSpc>
            <a:spcBef>
              <a:spcPct val="0"/>
            </a:spcBef>
            <a:spcAft>
              <a:spcPct val="15000"/>
            </a:spcAft>
            <a:buFont typeface="Arial" panose="020B0604020202020204" pitchFamily="34" charset="0"/>
            <a:buChar char="•"/>
          </a:pPr>
          <a:r>
            <a:rPr lang="en-US" sz="1700" b="1" kern="1200"/>
            <a:t>Weather – Forest fire Brazil</a:t>
          </a:r>
          <a:endParaRPr lang="en-US" sz="1700" b="1" kern="1200" dirty="0"/>
        </a:p>
        <a:p>
          <a:pPr marL="171450" lvl="1" indent="-171450" algn="l" defTabSz="755650">
            <a:lnSpc>
              <a:spcPct val="90000"/>
            </a:lnSpc>
            <a:spcBef>
              <a:spcPct val="0"/>
            </a:spcBef>
            <a:spcAft>
              <a:spcPct val="15000"/>
            </a:spcAft>
            <a:buFont typeface="Arial" panose="020B0604020202020204" pitchFamily="34" charset="0"/>
            <a:buChar char="•"/>
          </a:pPr>
          <a:r>
            <a:rPr lang="en-US" sz="1700" b="1" kern="1200"/>
            <a:t>Competitors – Brazil, Argentina</a:t>
          </a:r>
          <a:endParaRPr lang="en-US" sz="1700" b="1" kern="1200" dirty="0"/>
        </a:p>
        <a:p>
          <a:pPr marL="171450" lvl="1" indent="-171450" algn="l" defTabSz="755650">
            <a:lnSpc>
              <a:spcPct val="90000"/>
            </a:lnSpc>
            <a:spcBef>
              <a:spcPct val="0"/>
            </a:spcBef>
            <a:spcAft>
              <a:spcPct val="15000"/>
            </a:spcAft>
            <a:buFont typeface="Arial" panose="020B0604020202020204" pitchFamily="34" charset="0"/>
            <a:buChar char="•"/>
          </a:pPr>
          <a:r>
            <a:rPr lang="en-US" sz="1700" b="1" kern="1200"/>
            <a:t>Widespread Disease (African swine fever, Asian rust)</a:t>
          </a:r>
          <a:endParaRPr lang="en-US" sz="1700" b="1" kern="1200" dirty="0"/>
        </a:p>
        <a:p>
          <a:pPr marL="171450" lvl="1" indent="-171450" algn="l" defTabSz="755650">
            <a:lnSpc>
              <a:spcPct val="90000"/>
            </a:lnSpc>
            <a:spcBef>
              <a:spcPct val="0"/>
            </a:spcBef>
            <a:spcAft>
              <a:spcPct val="15000"/>
            </a:spcAft>
            <a:buFont typeface="Arial" panose="020B0604020202020204" pitchFamily="34" charset="0"/>
            <a:buChar char="•"/>
          </a:pPr>
          <a:r>
            <a:rPr lang="en-US" sz="1700" b="1" kern="1200"/>
            <a:t>News – Relevance, Sentiments and Magnitude</a:t>
          </a:r>
          <a:endParaRPr lang="en-US" sz="1700" b="1" kern="1200" dirty="0"/>
        </a:p>
      </dsp:txBody>
      <dsp:txXfrm>
        <a:off x="2849167" y="107213"/>
        <a:ext cx="6045246" cy="2082712"/>
      </dsp:txXfrm>
    </dsp:sp>
    <dsp:sp modelId="{BBBEF671-716C-4195-8E03-23B0DDF48C4B}">
      <dsp:nvSpPr>
        <dsp:cNvPr id="0" name=""/>
        <dsp:cNvSpPr/>
      </dsp:nvSpPr>
      <dsp:spPr>
        <a:xfrm>
          <a:off x="4345" y="2742877"/>
          <a:ext cx="2222517" cy="925650"/>
        </a:xfrm>
        <a:prstGeom prst="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170688" tIns="60960" rIns="170688" bIns="60960" numCol="1" spcCol="1270" anchor="ctr" anchorCtr="0">
          <a:noAutofit/>
        </a:bodyPr>
        <a:lstStyle/>
        <a:p>
          <a:pPr marL="0" lvl="0" indent="0" algn="r" defTabSz="1066800">
            <a:lnSpc>
              <a:spcPct val="90000"/>
            </a:lnSpc>
            <a:spcBef>
              <a:spcPct val="0"/>
            </a:spcBef>
            <a:spcAft>
              <a:spcPct val="35000"/>
            </a:spcAft>
            <a:buNone/>
          </a:pPr>
          <a:r>
            <a:rPr lang="en-US" sz="2400" kern="1200"/>
            <a:t>Market</a:t>
          </a:r>
        </a:p>
        <a:p>
          <a:pPr marL="0" lvl="0" indent="0" algn="r" defTabSz="1066800">
            <a:lnSpc>
              <a:spcPct val="90000"/>
            </a:lnSpc>
            <a:spcBef>
              <a:spcPct val="0"/>
            </a:spcBef>
            <a:spcAft>
              <a:spcPct val="35000"/>
            </a:spcAft>
            <a:buNone/>
          </a:pPr>
          <a:r>
            <a:rPr lang="en-US" sz="2400" kern="1200"/>
            <a:t>Causal Factors</a:t>
          </a:r>
          <a:endParaRPr lang="en-US" sz="2400" kern="1200" dirty="0"/>
        </a:p>
      </dsp:txBody>
      <dsp:txXfrm>
        <a:off x="4345" y="2742877"/>
        <a:ext cx="2222517" cy="925650"/>
      </dsp:txXfrm>
    </dsp:sp>
    <dsp:sp modelId="{EFC2EAE1-766D-41FC-8DC1-08C3DCBD93C6}">
      <dsp:nvSpPr>
        <dsp:cNvPr id="0" name=""/>
        <dsp:cNvSpPr/>
      </dsp:nvSpPr>
      <dsp:spPr>
        <a:xfrm>
          <a:off x="2226862" y="2251125"/>
          <a:ext cx="444503" cy="1909153"/>
        </a:xfrm>
        <a:prstGeom prst="leftBrace">
          <a:avLst>
            <a:gd name="adj1" fmla="val 35000"/>
            <a:gd name="adj2" fmla="val 50000"/>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5AD886D-7B3F-40A5-A75F-E953E96EDE4D}">
      <dsp:nvSpPr>
        <dsp:cNvPr id="0" name=""/>
        <dsp:cNvSpPr/>
      </dsp:nvSpPr>
      <dsp:spPr>
        <a:xfrm>
          <a:off x="2849167" y="2251125"/>
          <a:ext cx="6045246" cy="1909153"/>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171450" lvl="1" indent="-171450" algn="l" defTabSz="755650">
            <a:lnSpc>
              <a:spcPct val="100000"/>
            </a:lnSpc>
            <a:spcBef>
              <a:spcPct val="0"/>
            </a:spcBef>
            <a:spcAft>
              <a:spcPct val="15000"/>
            </a:spcAft>
            <a:buChar char="•"/>
          </a:pPr>
          <a:r>
            <a:rPr lang="en-US" sz="1700" b="1" kern="1200" dirty="0"/>
            <a:t>Last Days Price (EOD Price)</a:t>
          </a:r>
        </a:p>
        <a:p>
          <a:pPr marL="171450" lvl="1" indent="-171450" algn="l" defTabSz="755650">
            <a:lnSpc>
              <a:spcPct val="100000"/>
            </a:lnSpc>
            <a:spcBef>
              <a:spcPct val="0"/>
            </a:spcBef>
            <a:spcAft>
              <a:spcPct val="15000"/>
            </a:spcAft>
            <a:buChar char="•"/>
          </a:pPr>
          <a:r>
            <a:rPr lang="en-US" sz="1700" b="1" kern="1200" dirty="0"/>
            <a:t>Volume Weighted Average Price (VWAP)</a:t>
          </a:r>
        </a:p>
        <a:p>
          <a:pPr marL="171450" lvl="1" indent="-171450" algn="l" defTabSz="755650">
            <a:lnSpc>
              <a:spcPct val="100000"/>
            </a:lnSpc>
            <a:spcBef>
              <a:spcPct val="0"/>
            </a:spcBef>
            <a:spcAft>
              <a:spcPct val="15000"/>
            </a:spcAft>
            <a:buChar char="•"/>
          </a:pPr>
          <a:r>
            <a:rPr lang="en-US" sz="1700" b="1" kern="1200" dirty="0"/>
            <a:t>Percentage Change Per Day (Change)</a:t>
          </a:r>
        </a:p>
        <a:p>
          <a:pPr marL="171450" lvl="1" indent="-171450" algn="l" defTabSz="755650">
            <a:lnSpc>
              <a:spcPct val="100000"/>
            </a:lnSpc>
            <a:spcBef>
              <a:spcPct val="0"/>
            </a:spcBef>
            <a:spcAft>
              <a:spcPct val="15000"/>
            </a:spcAft>
            <a:buChar char="•"/>
          </a:pPr>
          <a:r>
            <a:rPr lang="en-US" sz="1700" b="1" kern="1200" dirty="0"/>
            <a:t>Trade Weighted U.S. Dollar Index</a:t>
          </a:r>
        </a:p>
        <a:p>
          <a:pPr marL="171450" lvl="1" indent="-171450" algn="l" defTabSz="755650">
            <a:lnSpc>
              <a:spcPct val="100000"/>
            </a:lnSpc>
            <a:spcBef>
              <a:spcPct val="0"/>
            </a:spcBef>
            <a:spcAft>
              <a:spcPct val="15000"/>
            </a:spcAft>
            <a:buChar char="•"/>
          </a:pPr>
          <a:r>
            <a:rPr lang="en-US" sz="1700" b="1" kern="1200" dirty="0"/>
            <a:t>USD-Yuan Exchange Rate</a:t>
          </a:r>
        </a:p>
        <a:p>
          <a:pPr marL="171450" lvl="1" indent="-171450" algn="l" defTabSz="755650">
            <a:lnSpc>
              <a:spcPct val="100000"/>
            </a:lnSpc>
            <a:spcBef>
              <a:spcPct val="0"/>
            </a:spcBef>
            <a:spcAft>
              <a:spcPct val="15000"/>
            </a:spcAft>
            <a:buChar char="•"/>
          </a:pPr>
          <a:r>
            <a:rPr lang="en-US" sz="1700" b="1" kern="1200" dirty="0"/>
            <a:t>Competitive Crops Prices – Corn, Wheat</a:t>
          </a:r>
        </a:p>
      </dsp:txBody>
      <dsp:txXfrm>
        <a:off x="2849167" y="2251125"/>
        <a:ext cx="6045246" cy="1909153"/>
      </dsp:txXfrm>
    </dsp:sp>
  </dsp:spTree>
</dsp:drawing>
</file>

<file path=ppt/diagrams/layout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B44B61-B36D-412B-92C5-4DD6B4092EEF}" type="datetimeFigureOut">
              <a:rPr lang="en-US" smtClean="0"/>
              <a:t>12/18/2019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45DA10-792B-4258-B966-D1BFD52B3BD4}" type="slidenum">
              <a:rPr lang="en-US" smtClean="0"/>
              <a:t>‹#›</a:t>
            </a:fld>
            <a:endParaRPr lang="en-US"/>
          </a:p>
        </p:txBody>
      </p:sp>
    </p:spTree>
    <p:extLst>
      <p:ext uri="{BB962C8B-B14F-4D97-AF65-F5344CB8AC3E}">
        <p14:creationId xmlns:p14="http://schemas.microsoft.com/office/powerpoint/2010/main" val="2803520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ikipedia.org/wiki/Cross_Industry_Standard_Process_for_Data_Mining"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wikipedia.org/wiki/Data_mining#Process"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tradingsim.com/blog/6-things-you-must-know-about-soybean-futures-tradin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localhost:8888/notebooks/repos/datastuff/Minnean/ug_exploration.ipynb#Answer-Undergrad-Questions:"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localhost:8888/notebooks/repos/datastuff/Minnean/ug_exploration.ipynb#Answer-Grad-questions:"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towardsdatascience.com/explain-your-model-with-the-shap-values-bc36aac4de3d"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https://docs.microsoft.com/en-us/azure/machine-learning/team-data-science-process/</a:t>
            </a:r>
          </a:p>
          <a:p>
            <a:pPr rtl="0"/>
            <a:endParaRPr lang="en-US" dirty="0"/>
          </a:p>
          <a:p>
            <a:pPr rtl="0"/>
            <a:r>
              <a:rPr lang="en-US" dirty="0"/>
              <a:t>The Team Data Science Process (TDSP) provides a recommended lifecycle that you can use to structure the development of your data science projects. The lifecycle outlines the steps, from start to finish, that projects usually follow when they are executed. If you are using another data science lifecycle, such as </a:t>
            </a:r>
            <a:r>
              <a:rPr lang="en-US" dirty="0">
                <a:hlinkClick r:id="rId3"/>
              </a:rPr>
              <a:t>CRISP-DM</a:t>
            </a:r>
            <a:r>
              <a:rPr lang="en-US" dirty="0"/>
              <a:t>, </a:t>
            </a:r>
            <a:r>
              <a:rPr lang="en-US" dirty="0">
                <a:hlinkClick r:id="rId4"/>
              </a:rPr>
              <a:t>KDD</a:t>
            </a:r>
            <a:r>
              <a:rPr lang="en-US" dirty="0"/>
              <a:t> or your organization's own custom process, you can still use the task-based TDSP in the context of those development lifecycles. + </a:t>
            </a:r>
          </a:p>
          <a:p>
            <a:pPr rtl="0"/>
            <a:r>
              <a:rPr lang="en-US" dirty="0"/>
              <a:t>This lifecycle has been designed for data science projects that are intended to ship as part of intelligent applications. These applications deploy machine learning or artificial intelligence models for predictive analytics. Exploratory data science projects and ad hoc or on-off analytics projects can also benefit from using this process, but in such cases some steps described may not be needed. </a:t>
            </a:r>
          </a:p>
          <a:p>
            <a:endParaRPr lang="en-US" dirty="0"/>
          </a:p>
        </p:txBody>
      </p:sp>
      <p:sp>
        <p:nvSpPr>
          <p:cNvPr id="4" name="Slide Number Placeholder 3"/>
          <p:cNvSpPr>
            <a:spLocks noGrp="1"/>
          </p:cNvSpPr>
          <p:nvPr>
            <p:ph type="sldNum" sz="quarter" idx="10"/>
          </p:nvPr>
        </p:nvSpPr>
        <p:spPr/>
        <p:txBody>
          <a:bodyPr/>
          <a:lstStyle/>
          <a:p>
            <a:fld id="{96CD5F8F-46C9-46A5-9E1B-00B0A72B40BF}" type="slidenum">
              <a:rPr lang="en-US" smtClean="0"/>
              <a:t>3</a:t>
            </a:fld>
            <a:endParaRPr lang="en-US" dirty="0"/>
          </a:p>
        </p:txBody>
      </p:sp>
    </p:spTree>
    <p:extLst>
      <p:ext uri="{BB962C8B-B14F-4D97-AF65-F5344CB8AC3E}">
        <p14:creationId xmlns:p14="http://schemas.microsoft.com/office/powerpoint/2010/main" val="2533435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Soybean Futures - From &lt;</a:t>
            </a:r>
            <a:r>
              <a:rPr lang="en-US" dirty="0">
                <a:hlinkClick r:id="rId3"/>
              </a:rPr>
              <a:t>https://tradingsim.com/blog/6-things-you-must-know-about-soybean-futures-trading/</a:t>
            </a:r>
            <a:r>
              <a:rPr lang="en-US" dirty="0"/>
              <a:t>&gt;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https://www.harvestpublicmedia.org/post/watch-how-futures-market-helps-keep-your-grocery-bill-down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They're typically charged as a percentage of the transaction price that a </a:t>
            </a:r>
            <a:r>
              <a:rPr lang="en-US" b="1" dirty="0"/>
              <a:t>buyer pays a foreign seller.</a:t>
            </a:r>
            <a:r>
              <a:rPr lang="en-US" dirty="0"/>
              <a:t> In the United States, </a:t>
            </a:r>
            <a:r>
              <a:rPr lang="en-US" b="1" dirty="0"/>
              <a:t>tariffs</a:t>
            </a:r>
            <a:r>
              <a:rPr lang="en-US" dirty="0"/>
              <a:t> — also called duties or levies — are collected by Customs and Border Protection agents at 328 ports of entry across the country. </a:t>
            </a:r>
          </a:p>
          <a:p>
            <a:endParaRPr lang="en-US" dirty="0"/>
          </a:p>
          <a:p>
            <a:r>
              <a:rPr lang="en-US" dirty="0"/>
              <a:t>Export: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Brazil 50%, U.S. 40%, Argentina8%..</a:t>
            </a:r>
          </a:p>
          <a:p>
            <a:endParaRPr lang="en-US" dirty="0"/>
          </a:p>
        </p:txBody>
      </p:sp>
      <p:sp>
        <p:nvSpPr>
          <p:cNvPr id="4" name="Slide Number Placeholder 3"/>
          <p:cNvSpPr>
            <a:spLocks noGrp="1"/>
          </p:cNvSpPr>
          <p:nvPr>
            <p:ph type="sldNum" sz="quarter" idx="5"/>
          </p:nvPr>
        </p:nvSpPr>
        <p:spPr/>
        <p:txBody>
          <a:bodyPr/>
          <a:lstStyle/>
          <a:p>
            <a:fld id="{CC45DA10-792B-4258-B966-D1BFD52B3BD4}" type="slidenum">
              <a:rPr lang="en-US" smtClean="0"/>
              <a:t>4</a:t>
            </a:fld>
            <a:endParaRPr lang="en-US"/>
          </a:p>
        </p:txBody>
      </p:sp>
    </p:spTree>
    <p:extLst>
      <p:ext uri="{BB962C8B-B14F-4D97-AF65-F5344CB8AC3E}">
        <p14:creationId xmlns:p14="http://schemas.microsoft.com/office/powerpoint/2010/main" val="187557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Answer Novice questions:</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What trends do you see in U.S. soybean exports?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After 1980 till 1985, there has been an average increase of 86% in soybean export from the US while the average agricultural exports from the US increased by only 39%. After 1991, both the soybean export and the agricultural exports from the US have shown a similar trend with a maximum deviation of 6.8% and 8.5%, respectively. In general, the average agricultural exports show a positive correlation with the soybean export over a period of 29 years.</a:t>
            </a: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What seasonality do you see in the data?</a:t>
            </a:r>
          </a:p>
          <a:p>
            <a:r>
              <a:rPr lang="en-US" sz="1200" kern="1200" dirty="0">
                <a:solidFill>
                  <a:schemeClr val="tx1"/>
                </a:solidFill>
                <a:effectLst/>
                <a:latin typeface="+mn-lt"/>
                <a:ea typeface="+mn-ea"/>
                <a:cs typeface="+mn-cs"/>
              </a:rPr>
              <a:t>● Do you see any relationships between commodity exports (substitutable products: corn/soybeans)?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Till 1987, the average corn export was higher than the average soybean export, although the trend was similar. From 1987 till 2012 the average soybean export superseded the average corn export by 2.8% but after 2012, the average corn export has been steadily increasing more than the average soybean export. </a:t>
            </a: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Are we trade neutral for agricultural products in a given month/year (consider columns past BE)?</a:t>
            </a:r>
          </a:p>
          <a:p>
            <a:r>
              <a:rPr lang="en-US" sz="1200" kern="1200" dirty="0">
                <a:solidFill>
                  <a:schemeClr val="tx1"/>
                </a:solidFill>
                <a:effectLst/>
                <a:latin typeface="+mn-lt"/>
                <a:ea typeface="+mn-ea"/>
                <a:cs typeface="+mn-cs"/>
              </a:rPr>
              <a:t>● Does competitor exports of soybeans (column AK) impact US exports of soybeans? After 2012 it goes together</a:t>
            </a:r>
          </a:p>
          <a:p>
            <a:endParaRPr lang="en-US" sz="1200" b="1" i="0" u="none" strike="noStrike" kern="1200" dirty="0">
              <a:solidFill>
                <a:schemeClr val="tx1"/>
              </a:solidFill>
              <a:effectLst/>
              <a:latin typeface="+mn-lt"/>
              <a:ea typeface="+mn-ea"/>
              <a:cs typeface="+mn-cs"/>
            </a:endParaRPr>
          </a:p>
          <a:p>
            <a:endParaRPr lang="en-US" sz="1200" b="1"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Answer Undergrad Questions:</a:t>
            </a:r>
            <a:r>
              <a:rPr lang="en-US" sz="1200" b="1" i="0" u="none" strike="noStrike" kern="1200" dirty="0">
                <a:solidFill>
                  <a:schemeClr val="tx1"/>
                </a:solidFill>
                <a:effectLst/>
                <a:latin typeface="+mn-lt"/>
                <a:ea typeface="+mn-ea"/>
                <a:cs typeface="+mn-cs"/>
                <a:hlinkClick r:id="rId3"/>
              </a:rPr>
              <a:t>¶</a:t>
            </a:r>
            <a:endParaRPr lang="en-US" sz="1200" b="1" i="0" u="none" strike="noStrike" kern="1200" dirty="0">
              <a:solidFill>
                <a:schemeClr val="tx1"/>
              </a:solidFill>
              <a:effectLst/>
              <a:latin typeface="+mn-lt"/>
              <a:ea typeface="+mn-ea"/>
              <a:cs typeface="+mn-cs"/>
            </a:endParaRPr>
          </a:p>
          <a:p>
            <a:pPr marL="228600" indent="-228600">
              <a:buAutoNum type="arabicPeriod"/>
            </a:pPr>
            <a:r>
              <a:rPr lang="en-US" dirty="0"/>
              <a:t>What is the price difference by contract date? </a:t>
            </a:r>
          </a:p>
          <a:p>
            <a:pPr marL="228600" indent="-228600">
              <a:buAutoNum type="arabicPeriod"/>
            </a:pPr>
            <a:r>
              <a:rPr lang="en-US" dirty="0"/>
              <a:t>Is there seasonality in the target variable for a given contract date? </a:t>
            </a:r>
          </a:p>
          <a:p>
            <a:pPr marL="228600" indent="-228600">
              <a:buAutoNum type="arabicPeriod"/>
            </a:pPr>
            <a:r>
              <a:rPr lang="en-US" dirty="0"/>
              <a:t>Is canola price predictive of soybean price? </a:t>
            </a:r>
          </a:p>
          <a:p>
            <a:pPr marL="228600" indent="-228600">
              <a:buAutoNum type="arabicPeriod"/>
            </a:pPr>
            <a:r>
              <a:rPr lang="en-US" dirty="0"/>
              <a:t>Is there an effect of the delayed 2019 seeding on soybean prices (see time lag in data sets on Oil Crops Outlook tab: oil crops chart gallery figure 1)?</a:t>
            </a:r>
          </a:p>
          <a:p>
            <a:pPr marL="228600" indent="-228600">
              <a:buAutoNum type="arabicPeriod"/>
            </a:pPr>
            <a:endParaRPr lang="en-US" sz="1200" b="1" i="0" u="none" strike="noStrike" kern="1200" dirty="0">
              <a:solidFill>
                <a:schemeClr val="tx1"/>
              </a:solidFill>
              <a:effectLst/>
              <a:latin typeface="+mn-lt"/>
              <a:ea typeface="+mn-ea"/>
              <a:cs typeface="+mn-cs"/>
            </a:endParaRPr>
          </a:p>
          <a:p>
            <a:pPr marL="0" indent="0">
              <a:buNone/>
            </a:pPr>
            <a:r>
              <a:rPr lang="en-US" sz="1200" b="1" i="0" u="none" strike="noStrike" kern="1200" dirty="0">
                <a:solidFill>
                  <a:schemeClr val="tx1"/>
                </a:solidFill>
                <a:effectLst/>
                <a:latin typeface="+mn-lt"/>
                <a:ea typeface="+mn-ea"/>
                <a:cs typeface="+mn-cs"/>
              </a:rPr>
              <a:t>Answer Grad questions:</a:t>
            </a:r>
            <a:r>
              <a:rPr lang="en-US" sz="1200" b="1" i="0" u="none" strike="noStrike" kern="1200" dirty="0">
                <a:solidFill>
                  <a:schemeClr val="tx1"/>
                </a:solidFill>
                <a:effectLst/>
                <a:latin typeface="+mn-lt"/>
                <a:ea typeface="+mn-ea"/>
                <a:cs typeface="+mn-cs"/>
                <a:hlinkClick r:id="rId4"/>
              </a:rPr>
              <a:t>¶</a:t>
            </a:r>
            <a:endParaRPr lang="en-US" sz="1200" b="1" i="0" u="none" strike="noStrike" kern="1200" dirty="0">
              <a:solidFill>
                <a:schemeClr val="tx1"/>
              </a:solidFill>
              <a:effectLst/>
              <a:latin typeface="+mn-lt"/>
              <a:ea typeface="+mn-ea"/>
              <a:cs typeface="+mn-cs"/>
            </a:endParaRPr>
          </a:p>
          <a:p>
            <a:r>
              <a:rPr lang="en-US" dirty="0"/>
              <a:t>5. Is there a lag between tweets related to agriculture and/or trade and the markets? </a:t>
            </a:r>
          </a:p>
          <a:p>
            <a:r>
              <a:rPr lang="en-US" dirty="0"/>
              <a:t>6. What are the most impact indicators to watch from the next top three soybean producing countries (Brazil, Argentina and China)? </a:t>
            </a:r>
          </a:p>
          <a:p>
            <a:r>
              <a:rPr lang="en-US" dirty="0"/>
              <a:t>7. What other data sources could you use as macroeconomic indicators, and what is their relative importance?</a:t>
            </a:r>
          </a:p>
        </p:txBody>
      </p:sp>
      <p:sp>
        <p:nvSpPr>
          <p:cNvPr id="4" name="Slide Number Placeholder 3"/>
          <p:cNvSpPr>
            <a:spLocks noGrp="1"/>
          </p:cNvSpPr>
          <p:nvPr>
            <p:ph type="sldNum" sz="quarter" idx="5"/>
          </p:nvPr>
        </p:nvSpPr>
        <p:spPr/>
        <p:txBody>
          <a:bodyPr/>
          <a:lstStyle/>
          <a:p>
            <a:fld id="{CC45DA10-792B-4258-B966-D1BFD52B3BD4}" type="slidenum">
              <a:rPr lang="en-US" smtClean="0"/>
              <a:t>5</a:t>
            </a:fld>
            <a:endParaRPr lang="en-US"/>
          </a:p>
        </p:txBody>
      </p:sp>
    </p:spTree>
    <p:extLst>
      <p:ext uri="{BB962C8B-B14F-4D97-AF65-F5344CB8AC3E}">
        <p14:creationId xmlns:p14="http://schemas.microsoft.com/office/powerpoint/2010/main" val="3992431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45DA10-792B-4258-B966-D1BFD52B3BD4}" type="slidenum">
              <a:rPr lang="en-US" smtClean="0"/>
              <a:t>6</a:t>
            </a:fld>
            <a:endParaRPr lang="en-US"/>
          </a:p>
        </p:txBody>
      </p:sp>
    </p:spTree>
    <p:extLst>
      <p:ext uri="{BB962C8B-B14F-4D97-AF65-F5344CB8AC3E}">
        <p14:creationId xmlns:p14="http://schemas.microsoft.com/office/powerpoint/2010/main" val="322659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Correlation Check:</a:t>
            </a:r>
            <a:r>
              <a:rPr lang="en-US" sz="1200" b="0" i="0" u="none" strike="noStrike" kern="1200" dirty="0">
                <a:solidFill>
                  <a:schemeClr val="tx1"/>
                </a:solidFill>
                <a:effectLst/>
                <a:latin typeface="+mn-lt"/>
                <a:ea typeface="+mn-ea"/>
                <a:cs typeface="+mn-cs"/>
              </a:rPr>
              <a:t> 1 is a perfect positive correlation, 0 is no correlation (the values don't seem linked at all), -1 is a perfect negative correlation</a:t>
            </a:r>
          </a:p>
          <a:p>
            <a:r>
              <a:rPr lang="en-US" sz="1200" b="0" i="0" u="none" strike="noStrike" kern="1200" dirty="0">
                <a:solidFill>
                  <a:schemeClr val="tx1"/>
                </a:solidFill>
                <a:effectLst/>
                <a:latin typeface="+mn-lt"/>
                <a:ea typeface="+mn-ea"/>
                <a:cs typeface="+mn-cs"/>
              </a:rPr>
              <a:t>We will only select features which has correlation of above 0.5 (taking absolute value) with the output variable. As a general guideline, we should keep those variables which show a decent or high correlation with the target variable.</a:t>
            </a:r>
          </a:p>
          <a:p>
            <a:endParaRPr lang="en-US" dirty="0"/>
          </a:p>
          <a:p>
            <a:r>
              <a:rPr lang="en-US" sz="1200" b="0" i="0" u="none" strike="noStrike" kern="1200" dirty="0">
                <a:solidFill>
                  <a:schemeClr val="tx1"/>
                </a:solidFill>
                <a:effectLst/>
                <a:latin typeface="+mn-lt"/>
                <a:ea typeface="+mn-ea"/>
                <a:cs typeface="+mn-cs"/>
              </a:rPr>
              <a:t>Recursive Feature Elimination : The RFE method takes the model to be used and the number of required features as input. It then gives the ranking of all the variables, 1 being most important.</a:t>
            </a:r>
            <a:endParaRPr lang="en-US" dirty="0"/>
          </a:p>
        </p:txBody>
      </p:sp>
      <p:sp>
        <p:nvSpPr>
          <p:cNvPr id="4" name="Slide Number Placeholder 3"/>
          <p:cNvSpPr>
            <a:spLocks noGrp="1"/>
          </p:cNvSpPr>
          <p:nvPr>
            <p:ph type="sldNum" sz="quarter" idx="5"/>
          </p:nvPr>
        </p:nvSpPr>
        <p:spPr/>
        <p:txBody>
          <a:bodyPr/>
          <a:lstStyle/>
          <a:p>
            <a:fld id="{CC45DA10-792B-4258-B966-D1BFD52B3BD4}" type="slidenum">
              <a:rPr lang="en-US" smtClean="0"/>
              <a:t>7</a:t>
            </a:fld>
            <a:endParaRPr lang="en-US"/>
          </a:p>
        </p:txBody>
      </p:sp>
    </p:spTree>
    <p:extLst>
      <p:ext uri="{BB962C8B-B14F-4D97-AF65-F5344CB8AC3E}">
        <p14:creationId xmlns:p14="http://schemas.microsoft.com/office/powerpoint/2010/main" val="25737530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u="none" strike="noStrike" kern="1200" dirty="0">
                <a:solidFill>
                  <a:schemeClr val="tx1"/>
                </a:solidFill>
                <a:effectLst/>
                <a:latin typeface="+mn-lt"/>
                <a:ea typeface="+mn-ea"/>
                <a:cs typeface="+mn-cs"/>
              </a:rPr>
              <a:t>RMSE</a:t>
            </a:r>
            <a:r>
              <a:rPr lang="en-US" sz="1200" u="none" strike="noStrike" kern="1200" dirty="0">
                <a:solidFill>
                  <a:schemeClr val="tx1"/>
                </a:solidFill>
                <a:effectLst/>
                <a:latin typeface="+mn-lt"/>
                <a:ea typeface="+mn-ea"/>
                <a:cs typeface="+mn-cs"/>
              </a:rPr>
              <a:t> - Possible error above and below mean regression line </a:t>
            </a:r>
          </a:p>
          <a:p>
            <a:r>
              <a:rPr lang="en-US" sz="1200" b="1" u="none" strike="noStrike" kern="1200" dirty="0">
                <a:solidFill>
                  <a:schemeClr val="tx1"/>
                </a:solidFill>
                <a:effectLst/>
                <a:latin typeface="+mn-lt"/>
                <a:ea typeface="+mn-ea"/>
                <a:cs typeface="+mn-cs"/>
              </a:rPr>
              <a:t>R Squared</a:t>
            </a:r>
            <a:r>
              <a:rPr lang="en-US" sz="1200" u="none" strike="noStrike" kern="1200" dirty="0">
                <a:solidFill>
                  <a:schemeClr val="tx1"/>
                </a:solidFill>
                <a:effectLst/>
                <a:latin typeface="+mn-lt"/>
                <a:ea typeface="+mn-ea"/>
                <a:cs typeface="+mn-cs"/>
              </a:rPr>
              <a:t> - Explains predictions correlation with predictor causal factors (0 to 1 inclusive)</a:t>
            </a:r>
            <a:endParaRPr lang="en-US" dirty="0"/>
          </a:p>
        </p:txBody>
      </p:sp>
      <p:sp>
        <p:nvSpPr>
          <p:cNvPr id="4" name="Slide Number Placeholder 3"/>
          <p:cNvSpPr>
            <a:spLocks noGrp="1"/>
          </p:cNvSpPr>
          <p:nvPr>
            <p:ph type="sldNum" sz="quarter" idx="5"/>
          </p:nvPr>
        </p:nvSpPr>
        <p:spPr/>
        <p:txBody>
          <a:bodyPr/>
          <a:lstStyle/>
          <a:p>
            <a:fld id="{CC45DA10-792B-4258-B966-D1BFD52B3BD4}" type="slidenum">
              <a:rPr lang="en-US" smtClean="0"/>
              <a:t>9</a:t>
            </a:fld>
            <a:endParaRPr lang="en-US"/>
          </a:p>
        </p:txBody>
      </p:sp>
    </p:spTree>
    <p:extLst>
      <p:ext uri="{BB962C8B-B14F-4D97-AF65-F5344CB8AC3E}">
        <p14:creationId xmlns:p14="http://schemas.microsoft.com/office/powerpoint/2010/main" val="155566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https://towardsdatascience.com/explain-your-model-with-the-shap-values-bc36aac4de3d</a:t>
            </a:r>
            <a:endParaRPr lang="en-US" b="1" dirty="0"/>
          </a:p>
          <a:p>
            <a:r>
              <a:rPr lang="en-US" b="1" dirty="0"/>
              <a:t>Shapley value: It is the average of the marginal contributions across all permutations.</a:t>
            </a:r>
            <a:r>
              <a:rPr lang="en-US" dirty="0"/>
              <a:t> </a:t>
            </a:r>
          </a:p>
          <a:p>
            <a:endParaRPr lang="en-US" dirty="0"/>
          </a:p>
          <a:p>
            <a:r>
              <a:rPr lang="en-US" dirty="0"/>
              <a:t>SHAP (</a:t>
            </a:r>
            <a:r>
              <a:rPr lang="en-US" dirty="0" err="1"/>
              <a:t>SHapley</a:t>
            </a:r>
            <a:r>
              <a:rPr lang="en-US" dirty="0"/>
              <a:t> Additive </a:t>
            </a:r>
            <a:r>
              <a:rPr lang="en-US" dirty="0" err="1"/>
              <a:t>exPlanations</a:t>
            </a:r>
            <a:r>
              <a:rPr lang="en-US" dirty="0"/>
              <a:t>) – </a:t>
            </a:r>
          </a:p>
          <a:p>
            <a:r>
              <a:rPr lang="en-US" dirty="0"/>
              <a:t>The first one is </a:t>
            </a:r>
            <a:r>
              <a:rPr lang="en-US" i="1" dirty="0"/>
              <a:t>global interpretability</a:t>
            </a:r>
            <a:r>
              <a:rPr lang="en-US" dirty="0"/>
              <a:t> — the collective SHAP values can show how much each predictor contributes, either positively or negatively, to the target variable. This is like the variable importance plot but it is able to show the positive or negative relationship for each variable with the target (see the SHAP value plot below).</a:t>
            </a:r>
          </a:p>
          <a:p>
            <a:r>
              <a:rPr lang="en-US" dirty="0"/>
              <a:t>The second benefit is </a:t>
            </a:r>
            <a:r>
              <a:rPr lang="en-US" i="1" dirty="0"/>
              <a:t>local interpretability</a:t>
            </a:r>
            <a:r>
              <a:rPr lang="en-US" dirty="0"/>
              <a:t> — each observation gets its own set of SHAP values (see the individual SHAP value plot below). This greatly increases its transparency. We can explain why a case receives its prediction and the contributions of the predictors. Traditional variable importance algorithms only show the results across the entire population but not on each individual case. The local interpretability enables us to pinpoint and contrast the impacts of the factors.</a:t>
            </a:r>
          </a:p>
          <a:p>
            <a:r>
              <a:rPr lang="en-US" dirty="0"/>
              <a:t>Third, the SHAP values can be calculated for any tree-based model, while other methods use linear regression or logistic regression models as the surrogate models.</a:t>
            </a:r>
          </a:p>
          <a:p>
            <a:r>
              <a:rPr lang="en-US" dirty="0"/>
              <a:t>The top variables contribute more to the model than the bottom ones and thus have high predictive power.</a:t>
            </a:r>
          </a:p>
          <a:p>
            <a:endParaRPr lang="en-US" dirty="0"/>
          </a:p>
          <a:p>
            <a:r>
              <a:rPr lang="en-US" dirty="0"/>
              <a:t>This plot is made of all the dots in the train data. It demonstrates the following information:</a:t>
            </a:r>
          </a:p>
          <a:p>
            <a:r>
              <a:rPr lang="en-US" i="1" dirty="0"/>
              <a:t>Feature importance:</a:t>
            </a:r>
            <a:r>
              <a:rPr lang="en-US" dirty="0"/>
              <a:t> Variables are ranked in descending order.</a:t>
            </a:r>
          </a:p>
          <a:p>
            <a:r>
              <a:rPr lang="en-US" i="1" dirty="0"/>
              <a:t>Impact:</a:t>
            </a:r>
            <a:r>
              <a:rPr lang="en-US" dirty="0"/>
              <a:t> The horizontal location shows whether the effect of that value </a:t>
            </a:r>
            <a:r>
              <a:rPr lang="en-US" i="1" dirty="0"/>
              <a:t>is associated with a higher or lower prediction</a:t>
            </a:r>
            <a:r>
              <a:rPr lang="en-US" dirty="0"/>
              <a:t>.</a:t>
            </a:r>
          </a:p>
          <a:p>
            <a:r>
              <a:rPr lang="en-US" i="1" dirty="0"/>
              <a:t>Original value:</a:t>
            </a:r>
            <a:r>
              <a:rPr lang="en-US" dirty="0"/>
              <a:t> Color shows whether that variable is high (in red) or low (in blue) for that observation.</a:t>
            </a:r>
          </a:p>
          <a:p>
            <a:r>
              <a:rPr lang="en-US" i="1" dirty="0"/>
              <a:t>Correlation:</a:t>
            </a:r>
            <a:r>
              <a:rPr lang="en-US" dirty="0"/>
              <a:t> A </a:t>
            </a:r>
            <a:r>
              <a:rPr lang="en-US" i="1" dirty="0"/>
              <a:t>high</a:t>
            </a:r>
            <a:r>
              <a:rPr lang="en-US" dirty="0"/>
              <a:t> level of the “alcohol” content has a high and </a:t>
            </a:r>
            <a:r>
              <a:rPr lang="en-US" i="1" dirty="0"/>
              <a:t>positive</a:t>
            </a:r>
            <a:r>
              <a:rPr lang="en-US" dirty="0"/>
              <a:t> impact on the quality rating. The “high” comes from the red color, and the “positive” impact is shown on the X-axis. Similarly, we will say the “volatile acidity” is negatively correlated with the target variable.</a:t>
            </a:r>
          </a:p>
          <a:p>
            <a:endParaRPr lang="en-US" dirty="0"/>
          </a:p>
        </p:txBody>
      </p:sp>
      <p:sp>
        <p:nvSpPr>
          <p:cNvPr id="4" name="Slide Number Placeholder 3"/>
          <p:cNvSpPr>
            <a:spLocks noGrp="1"/>
          </p:cNvSpPr>
          <p:nvPr>
            <p:ph type="sldNum" sz="quarter" idx="5"/>
          </p:nvPr>
        </p:nvSpPr>
        <p:spPr/>
        <p:txBody>
          <a:bodyPr/>
          <a:lstStyle/>
          <a:p>
            <a:fld id="{CC45DA10-792B-4258-B966-D1BFD52B3BD4}" type="slidenum">
              <a:rPr lang="en-US" smtClean="0"/>
              <a:t>10</a:t>
            </a:fld>
            <a:endParaRPr lang="en-US"/>
          </a:p>
        </p:txBody>
      </p:sp>
    </p:spTree>
    <p:extLst>
      <p:ext uri="{BB962C8B-B14F-4D97-AF65-F5344CB8AC3E}">
        <p14:creationId xmlns:p14="http://schemas.microsoft.com/office/powerpoint/2010/main" val="2922813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45DA10-792B-4258-B966-D1BFD52B3BD4}" type="slidenum">
              <a:rPr lang="en-US" smtClean="0"/>
              <a:t>11</a:t>
            </a:fld>
            <a:endParaRPr lang="en-US"/>
          </a:p>
        </p:txBody>
      </p:sp>
    </p:spTree>
    <p:extLst>
      <p:ext uri="{BB962C8B-B14F-4D97-AF65-F5344CB8AC3E}">
        <p14:creationId xmlns:p14="http://schemas.microsoft.com/office/powerpoint/2010/main" val="1330018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E2204-439B-4FDC-8DEC-AB4281B7CC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516571-A846-49ED-8353-4ACA9F0FB6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36633D-36A7-4EB4-A2D6-B486870C13B6}"/>
              </a:ext>
            </a:extLst>
          </p:cNvPr>
          <p:cNvSpPr>
            <a:spLocks noGrp="1"/>
          </p:cNvSpPr>
          <p:nvPr>
            <p:ph type="dt" sz="half" idx="10"/>
          </p:nvPr>
        </p:nvSpPr>
        <p:spPr/>
        <p:txBody>
          <a:bodyPr/>
          <a:lstStyle/>
          <a:p>
            <a:fld id="{66C7CC38-EBC0-461D-BFEF-94DDEB3773BA}" type="datetime1">
              <a:rPr lang="en-US" smtClean="0"/>
              <a:t>12/18/2019</a:t>
            </a:fld>
            <a:endParaRPr lang="en-US"/>
          </a:p>
        </p:txBody>
      </p:sp>
      <p:sp>
        <p:nvSpPr>
          <p:cNvPr id="5" name="Footer Placeholder 4">
            <a:extLst>
              <a:ext uri="{FF2B5EF4-FFF2-40B4-BE49-F238E27FC236}">
                <a16:creationId xmlns:a16="http://schemas.microsoft.com/office/drawing/2014/main" id="{A57A862E-268C-485C-A968-DC0201CA1149}"/>
              </a:ext>
            </a:extLst>
          </p:cNvPr>
          <p:cNvSpPr>
            <a:spLocks noGrp="1"/>
          </p:cNvSpPr>
          <p:nvPr>
            <p:ph type="ftr" sz="quarter" idx="11"/>
          </p:nvPr>
        </p:nvSpPr>
        <p:spPr/>
        <p:txBody>
          <a:bodyPr/>
          <a:lstStyle/>
          <a:p>
            <a:r>
              <a:rPr lang="en-US"/>
              <a:t>MinneMUDAC 2019</a:t>
            </a:r>
          </a:p>
        </p:txBody>
      </p:sp>
      <p:sp>
        <p:nvSpPr>
          <p:cNvPr id="6" name="Slide Number Placeholder 5">
            <a:extLst>
              <a:ext uri="{FF2B5EF4-FFF2-40B4-BE49-F238E27FC236}">
                <a16:creationId xmlns:a16="http://schemas.microsoft.com/office/drawing/2014/main" id="{42A4F2F6-1668-4EE8-805E-E5AB332337ED}"/>
              </a:ext>
            </a:extLst>
          </p:cNvPr>
          <p:cNvSpPr>
            <a:spLocks noGrp="1"/>
          </p:cNvSpPr>
          <p:nvPr>
            <p:ph type="sldNum" sz="quarter" idx="12"/>
          </p:nvPr>
        </p:nvSpPr>
        <p:spPr/>
        <p:txBody>
          <a:bodyPr/>
          <a:lstStyle/>
          <a:p>
            <a:fld id="{DBFA5D73-B8CE-4E30-8C4B-22CF1ECD0EDF}" type="slidenum">
              <a:rPr lang="en-US" smtClean="0"/>
              <a:t>‹#›</a:t>
            </a:fld>
            <a:endParaRPr lang="en-US"/>
          </a:p>
        </p:txBody>
      </p:sp>
    </p:spTree>
    <p:extLst>
      <p:ext uri="{BB962C8B-B14F-4D97-AF65-F5344CB8AC3E}">
        <p14:creationId xmlns:p14="http://schemas.microsoft.com/office/powerpoint/2010/main" val="3902204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ACA12-4745-4D9B-A0DF-3C5F7ABFBF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19BCE1-0795-4F65-92A0-ADF4C79B16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667019-6A3C-4D49-9B8C-25BF87924700}"/>
              </a:ext>
            </a:extLst>
          </p:cNvPr>
          <p:cNvSpPr>
            <a:spLocks noGrp="1"/>
          </p:cNvSpPr>
          <p:nvPr>
            <p:ph type="dt" sz="half" idx="10"/>
          </p:nvPr>
        </p:nvSpPr>
        <p:spPr/>
        <p:txBody>
          <a:bodyPr/>
          <a:lstStyle/>
          <a:p>
            <a:fld id="{F532484D-ADB3-4193-844E-A3D54289EC5B}" type="datetime1">
              <a:rPr lang="en-US" smtClean="0"/>
              <a:t>12/18/2019</a:t>
            </a:fld>
            <a:endParaRPr lang="en-US"/>
          </a:p>
        </p:txBody>
      </p:sp>
      <p:sp>
        <p:nvSpPr>
          <p:cNvPr id="5" name="Footer Placeholder 4">
            <a:extLst>
              <a:ext uri="{FF2B5EF4-FFF2-40B4-BE49-F238E27FC236}">
                <a16:creationId xmlns:a16="http://schemas.microsoft.com/office/drawing/2014/main" id="{789C9EE5-ACE7-4C3D-983B-9BA283FA489F}"/>
              </a:ext>
            </a:extLst>
          </p:cNvPr>
          <p:cNvSpPr>
            <a:spLocks noGrp="1"/>
          </p:cNvSpPr>
          <p:nvPr>
            <p:ph type="ftr" sz="quarter" idx="11"/>
          </p:nvPr>
        </p:nvSpPr>
        <p:spPr/>
        <p:txBody>
          <a:bodyPr/>
          <a:lstStyle/>
          <a:p>
            <a:r>
              <a:rPr lang="en-US"/>
              <a:t>MinneMUDAC 2019</a:t>
            </a:r>
          </a:p>
        </p:txBody>
      </p:sp>
      <p:sp>
        <p:nvSpPr>
          <p:cNvPr id="6" name="Slide Number Placeholder 5">
            <a:extLst>
              <a:ext uri="{FF2B5EF4-FFF2-40B4-BE49-F238E27FC236}">
                <a16:creationId xmlns:a16="http://schemas.microsoft.com/office/drawing/2014/main" id="{969FC1AD-54F6-450B-B121-380AC0B15B79}"/>
              </a:ext>
            </a:extLst>
          </p:cNvPr>
          <p:cNvSpPr>
            <a:spLocks noGrp="1"/>
          </p:cNvSpPr>
          <p:nvPr>
            <p:ph type="sldNum" sz="quarter" idx="12"/>
          </p:nvPr>
        </p:nvSpPr>
        <p:spPr/>
        <p:txBody>
          <a:bodyPr/>
          <a:lstStyle/>
          <a:p>
            <a:fld id="{DBFA5D73-B8CE-4E30-8C4B-22CF1ECD0EDF}" type="slidenum">
              <a:rPr lang="en-US" smtClean="0"/>
              <a:t>‹#›</a:t>
            </a:fld>
            <a:endParaRPr lang="en-US"/>
          </a:p>
        </p:txBody>
      </p:sp>
    </p:spTree>
    <p:extLst>
      <p:ext uri="{BB962C8B-B14F-4D97-AF65-F5344CB8AC3E}">
        <p14:creationId xmlns:p14="http://schemas.microsoft.com/office/powerpoint/2010/main" val="4083543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188A8A-115C-4957-945C-D70ECA64D93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13DD56-0049-4E7C-BF02-230F91A365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1A843E-446F-437D-817B-3895D5CC517A}"/>
              </a:ext>
            </a:extLst>
          </p:cNvPr>
          <p:cNvSpPr>
            <a:spLocks noGrp="1"/>
          </p:cNvSpPr>
          <p:nvPr>
            <p:ph type="dt" sz="half" idx="10"/>
          </p:nvPr>
        </p:nvSpPr>
        <p:spPr/>
        <p:txBody>
          <a:bodyPr/>
          <a:lstStyle/>
          <a:p>
            <a:fld id="{7F49BCC9-2F08-4BB8-9010-9C43E8542D6A}" type="datetime1">
              <a:rPr lang="en-US" smtClean="0"/>
              <a:t>12/18/2019</a:t>
            </a:fld>
            <a:endParaRPr lang="en-US"/>
          </a:p>
        </p:txBody>
      </p:sp>
      <p:sp>
        <p:nvSpPr>
          <p:cNvPr id="5" name="Footer Placeholder 4">
            <a:extLst>
              <a:ext uri="{FF2B5EF4-FFF2-40B4-BE49-F238E27FC236}">
                <a16:creationId xmlns:a16="http://schemas.microsoft.com/office/drawing/2014/main" id="{86D0B731-07C2-486D-B9DF-C66E662543D9}"/>
              </a:ext>
            </a:extLst>
          </p:cNvPr>
          <p:cNvSpPr>
            <a:spLocks noGrp="1"/>
          </p:cNvSpPr>
          <p:nvPr>
            <p:ph type="ftr" sz="quarter" idx="11"/>
          </p:nvPr>
        </p:nvSpPr>
        <p:spPr/>
        <p:txBody>
          <a:bodyPr/>
          <a:lstStyle/>
          <a:p>
            <a:r>
              <a:rPr lang="en-US"/>
              <a:t>MinneMUDAC 2019</a:t>
            </a:r>
          </a:p>
        </p:txBody>
      </p:sp>
      <p:sp>
        <p:nvSpPr>
          <p:cNvPr id="6" name="Slide Number Placeholder 5">
            <a:extLst>
              <a:ext uri="{FF2B5EF4-FFF2-40B4-BE49-F238E27FC236}">
                <a16:creationId xmlns:a16="http://schemas.microsoft.com/office/drawing/2014/main" id="{D92FA160-0F5D-4221-9EF3-D6B20667AF7E}"/>
              </a:ext>
            </a:extLst>
          </p:cNvPr>
          <p:cNvSpPr>
            <a:spLocks noGrp="1"/>
          </p:cNvSpPr>
          <p:nvPr>
            <p:ph type="sldNum" sz="quarter" idx="12"/>
          </p:nvPr>
        </p:nvSpPr>
        <p:spPr/>
        <p:txBody>
          <a:bodyPr/>
          <a:lstStyle/>
          <a:p>
            <a:fld id="{DBFA5D73-B8CE-4E30-8C4B-22CF1ECD0EDF}" type="slidenum">
              <a:rPr lang="en-US" smtClean="0"/>
              <a:t>‹#›</a:t>
            </a:fld>
            <a:endParaRPr lang="en-US"/>
          </a:p>
        </p:txBody>
      </p:sp>
    </p:spTree>
    <p:extLst>
      <p:ext uri="{BB962C8B-B14F-4D97-AF65-F5344CB8AC3E}">
        <p14:creationId xmlns:p14="http://schemas.microsoft.com/office/powerpoint/2010/main" val="3370908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5603A-2E95-479A-A563-979C5FD1D1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B8989E-84FC-41E1-B78D-9827A5DB95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8AA00F-99CC-4B09-9F6E-F8431C1D2C04}"/>
              </a:ext>
            </a:extLst>
          </p:cNvPr>
          <p:cNvSpPr>
            <a:spLocks noGrp="1"/>
          </p:cNvSpPr>
          <p:nvPr>
            <p:ph type="dt" sz="half" idx="10"/>
          </p:nvPr>
        </p:nvSpPr>
        <p:spPr/>
        <p:txBody>
          <a:bodyPr/>
          <a:lstStyle/>
          <a:p>
            <a:fld id="{DB61370A-7CF7-4B4F-B883-9E1232CD4F08}" type="datetime1">
              <a:rPr lang="en-US" smtClean="0"/>
              <a:t>12/18/2019</a:t>
            </a:fld>
            <a:endParaRPr lang="en-US"/>
          </a:p>
        </p:txBody>
      </p:sp>
      <p:sp>
        <p:nvSpPr>
          <p:cNvPr id="5" name="Footer Placeholder 4">
            <a:extLst>
              <a:ext uri="{FF2B5EF4-FFF2-40B4-BE49-F238E27FC236}">
                <a16:creationId xmlns:a16="http://schemas.microsoft.com/office/drawing/2014/main" id="{81863DCB-E748-4562-91D2-537314E1F072}"/>
              </a:ext>
            </a:extLst>
          </p:cNvPr>
          <p:cNvSpPr>
            <a:spLocks noGrp="1"/>
          </p:cNvSpPr>
          <p:nvPr>
            <p:ph type="ftr" sz="quarter" idx="11"/>
          </p:nvPr>
        </p:nvSpPr>
        <p:spPr/>
        <p:txBody>
          <a:bodyPr/>
          <a:lstStyle/>
          <a:p>
            <a:r>
              <a:rPr lang="en-US"/>
              <a:t>MinneMUDAC 2019</a:t>
            </a:r>
          </a:p>
        </p:txBody>
      </p:sp>
      <p:sp>
        <p:nvSpPr>
          <p:cNvPr id="6" name="Slide Number Placeholder 5">
            <a:extLst>
              <a:ext uri="{FF2B5EF4-FFF2-40B4-BE49-F238E27FC236}">
                <a16:creationId xmlns:a16="http://schemas.microsoft.com/office/drawing/2014/main" id="{487D47F2-535A-4321-83A8-03F56642DFDC}"/>
              </a:ext>
            </a:extLst>
          </p:cNvPr>
          <p:cNvSpPr>
            <a:spLocks noGrp="1"/>
          </p:cNvSpPr>
          <p:nvPr>
            <p:ph type="sldNum" sz="quarter" idx="12"/>
          </p:nvPr>
        </p:nvSpPr>
        <p:spPr/>
        <p:txBody>
          <a:bodyPr/>
          <a:lstStyle/>
          <a:p>
            <a:fld id="{DBFA5D73-B8CE-4E30-8C4B-22CF1ECD0EDF}" type="slidenum">
              <a:rPr lang="en-US" smtClean="0"/>
              <a:t>‹#›</a:t>
            </a:fld>
            <a:endParaRPr lang="en-US"/>
          </a:p>
        </p:txBody>
      </p:sp>
    </p:spTree>
    <p:extLst>
      <p:ext uri="{BB962C8B-B14F-4D97-AF65-F5344CB8AC3E}">
        <p14:creationId xmlns:p14="http://schemas.microsoft.com/office/powerpoint/2010/main" val="1274894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13853-5E44-4734-8DD0-368776A27E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09CDECD-5E6D-465C-91A9-CEC18B54BC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7B0880-293E-43FB-B8B1-9B4AD31E02EF}"/>
              </a:ext>
            </a:extLst>
          </p:cNvPr>
          <p:cNvSpPr>
            <a:spLocks noGrp="1"/>
          </p:cNvSpPr>
          <p:nvPr>
            <p:ph type="dt" sz="half" idx="10"/>
          </p:nvPr>
        </p:nvSpPr>
        <p:spPr/>
        <p:txBody>
          <a:bodyPr/>
          <a:lstStyle/>
          <a:p>
            <a:fld id="{566A6A3E-30E9-4C51-8CA8-87505335D504}" type="datetime1">
              <a:rPr lang="en-US" smtClean="0"/>
              <a:t>12/18/2019</a:t>
            </a:fld>
            <a:endParaRPr lang="en-US"/>
          </a:p>
        </p:txBody>
      </p:sp>
      <p:sp>
        <p:nvSpPr>
          <p:cNvPr id="5" name="Footer Placeholder 4">
            <a:extLst>
              <a:ext uri="{FF2B5EF4-FFF2-40B4-BE49-F238E27FC236}">
                <a16:creationId xmlns:a16="http://schemas.microsoft.com/office/drawing/2014/main" id="{3D39FC68-FC98-4A63-99EE-C5491E117280}"/>
              </a:ext>
            </a:extLst>
          </p:cNvPr>
          <p:cNvSpPr>
            <a:spLocks noGrp="1"/>
          </p:cNvSpPr>
          <p:nvPr>
            <p:ph type="ftr" sz="quarter" idx="11"/>
          </p:nvPr>
        </p:nvSpPr>
        <p:spPr/>
        <p:txBody>
          <a:bodyPr/>
          <a:lstStyle/>
          <a:p>
            <a:r>
              <a:rPr lang="en-US"/>
              <a:t>MinneMUDAC 2019</a:t>
            </a:r>
          </a:p>
        </p:txBody>
      </p:sp>
      <p:sp>
        <p:nvSpPr>
          <p:cNvPr id="6" name="Slide Number Placeholder 5">
            <a:extLst>
              <a:ext uri="{FF2B5EF4-FFF2-40B4-BE49-F238E27FC236}">
                <a16:creationId xmlns:a16="http://schemas.microsoft.com/office/drawing/2014/main" id="{B737C180-8ACA-4F1B-A7A9-E0E030F3D32C}"/>
              </a:ext>
            </a:extLst>
          </p:cNvPr>
          <p:cNvSpPr>
            <a:spLocks noGrp="1"/>
          </p:cNvSpPr>
          <p:nvPr>
            <p:ph type="sldNum" sz="quarter" idx="12"/>
          </p:nvPr>
        </p:nvSpPr>
        <p:spPr/>
        <p:txBody>
          <a:bodyPr/>
          <a:lstStyle/>
          <a:p>
            <a:fld id="{DBFA5D73-B8CE-4E30-8C4B-22CF1ECD0EDF}" type="slidenum">
              <a:rPr lang="en-US" smtClean="0"/>
              <a:t>‹#›</a:t>
            </a:fld>
            <a:endParaRPr lang="en-US"/>
          </a:p>
        </p:txBody>
      </p:sp>
    </p:spTree>
    <p:extLst>
      <p:ext uri="{BB962C8B-B14F-4D97-AF65-F5344CB8AC3E}">
        <p14:creationId xmlns:p14="http://schemas.microsoft.com/office/powerpoint/2010/main" val="1626483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4BB44-7255-41CC-B89D-74E5F69E61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623A7E-607D-4916-9367-0D9AFB63DA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5F896D-71F9-445B-9BCC-0155DFF86B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4530ED-7589-41C7-8466-A20E633A6662}"/>
              </a:ext>
            </a:extLst>
          </p:cNvPr>
          <p:cNvSpPr>
            <a:spLocks noGrp="1"/>
          </p:cNvSpPr>
          <p:nvPr>
            <p:ph type="dt" sz="half" idx="10"/>
          </p:nvPr>
        </p:nvSpPr>
        <p:spPr/>
        <p:txBody>
          <a:bodyPr/>
          <a:lstStyle/>
          <a:p>
            <a:fld id="{0257E6FF-33AC-4585-9D00-BCD059C14CD1}" type="datetime1">
              <a:rPr lang="en-US" smtClean="0"/>
              <a:t>12/18/2019</a:t>
            </a:fld>
            <a:endParaRPr lang="en-US"/>
          </a:p>
        </p:txBody>
      </p:sp>
      <p:sp>
        <p:nvSpPr>
          <p:cNvPr id="6" name="Footer Placeholder 5">
            <a:extLst>
              <a:ext uri="{FF2B5EF4-FFF2-40B4-BE49-F238E27FC236}">
                <a16:creationId xmlns:a16="http://schemas.microsoft.com/office/drawing/2014/main" id="{6881598E-6705-4E63-93D1-02D368992037}"/>
              </a:ext>
            </a:extLst>
          </p:cNvPr>
          <p:cNvSpPr>
            <a:spLocks noGrp="1"/>
          </p:cNvSpPr>
          <p:nvPr>
            <p:ph type="ftr" sz="quarter" idx="11"/>
          </p:nvPr>
        </p:nvSpPr>
        <p:spPr/>
        <p:txBody>
          <a:bodyPr/>
          <a:lstStyle/>
          <a:p>
            <a:r>
              <a:rPr lang="en-US"/>
              <a:t>MinneMUDAC 2019</a:t>
            </a:r>
          </a:p>
        </p:txBody>
      </p:sp>
      <p:sp>
        <p:nvSpPr>
          <p:cNvPr id="7" name="Slide Number Placeholder 6">
            <a:extLst>
              <a:ext uri="{FF2B5EF4-FFF2-40B4-BE49-F238E27FC236}">
                <a16:creationId xmlns:a16="http://schemas.microsoft.com/office/drawing/2014/main" id="{E53FD2E1-0966-4EB4-B118-025128FB3874}"/>
              </a:ext>
            </a:extLst>
          </p:cNvPr>
          <p:cNvSpPr>
            <a:spLocks noGrp="1"/>
          </p:cNvSpPr>
          <p:nvPr>
            <p:ph type="sldNum" sz="quarter" idx="12"/>
          </p:nvPr>
        </p:nvSpPr>
        <p:spPr/>
        <p:txBody>
          <a:bodyPr/>
          <a:lstStyle/>
          <a:p>
            <a:fld id="{DBFA5D73-B8CE-4E30-8C4B-22CF1ECD0EDF}" type="slidenum">
              <a:rPr lang="en-US" smtClean="0"/>
              <a:t>‹#›</a:t>
            </a:fld>
            <a:endParaRPr lang="en-US"/>
          </a:p>
        </p:txBody>
      </p:sp>
    </p:spTree>
    <p:extLst>
      <p:ext uri="{BB962C8B-B14F-4D97-AF65-F5344CB8AC3E}">
        <p14:creationId xmlns:p14="http://schemas.microsoft.com/office/powerpoint/2010/main" val="1426780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AB945-D3FE-4CBE-9F77-B1AB17DE39F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5D847F-E17C-480D-88DB-3662161749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01E0D6-7CED-4196-B107-AC33C87CED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1AEC80-4C8B-45FE-A3F9-7F46CF0A61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48AA60-5295-4A4C-99FC-B5BCF6C82C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3B02ED-9892-419A-90D9-4437B441EFDE}"/>
              </a:ext>
            </a:extLst>
          </p:cNvPr>
          <p:cNvSpPr>
            <a:spLocks noGrp="1"/>
          </p:cNvSpPr>
          <p:nvPr>
            <p:ph type="dt" sz="half" idx="10"/>
          </p:nvPr>
        </p:nvSpPr>
        <p:spPr/>
        <p:txBody>
          <a:bodyPr/>
          <a:lstStyle/>
          <a:p>
            <a:fld id="{7E527957-C5CE-4A0A-A29C-2CDE23D3FB6A}" type="datetime1">
              <a:rPr lang="en-US" smtClean="0"/>
              <a:t>12/18/2019</a:t>
            </a:fld>
            <a:endParaRPr lang="en-US"/>
          </a:p>
        </p:txBody>
      </p:sp>
      <p:sp>
        <p:nvSpPr>
          <p:cNvPr id="8" name="Footer Placeholder 7">
            <a:extLst>
              <a:ext uri="{FF2B5EF4-FFF2-40B4-BE49-F238E27FC236}">
                <a16:creationId xmlns:a16="http://schemas.microsoft.com/office/drawing/2014/main" id="{EB1A86FC-E4A4-43FC-A1A0-BE939753296C}"/>
              </a:ext>
            </a:extLst>
          </p:cNvPr>
          <p:cNvSpPr>
            <a:spLocks noGrp="1"/>
          </p:cNvSpPr>
          <p:nvPr>
            <p:ph type="ftr" sz="quarter" idx="11"/>
          </p:nvPr>
        </p:nvSpPr>
        <p:spPr/>
        <p:txBody>
          <a:bodyPr/>
          <a:lstStyle/>
          <a:p>
            <a:r>
              <a:rPr lang="en-US"/>
              <a:t>MinneMUDAC 2019</a:t>
            </a:r>
          </a:p>
        </p:txBody>
      </p:sp>
      <p:sp>
        <p:nvSpPr>
          <p:cNvPr id="9" name="Slide Number Placeholder 8">
            <a:extLst>
              <a:ext uri="{FF2B5EF4-FFF2-40B4-BE49-F238E27FC236}">
                <a16:creationId xmlns:a16="http://schemas.microsoft.com/office/drawing/2014/main" id="{CDFC4486-2F52-427F-9B48-D0EAA7CD95C7}"/>
              </a:ext>
            </a:extLst>
          </p:cNvPr>
          <p:cNvSpPr>
            <a:spLocks noGrp="1"/>
          </p:cNvSpPr>
          <p:nvPr>
            <p:ph type="sldNum" sz="quarter" idx="12"/>
          </p:nvPr>
        </p:nvSpPr>
        <p:spPr/>
        <p:txBody>
          <a:bodyPr/>
          <a:lstStyle/>
          <a:p>
            <a:fld id="{DBFA5D73-B8CE-4E30-8C4B-22CF1ECD0EDF}" type="slidenum">
              <a:rPr lang="en-US" smtClean="0"/>
              <a:t>‹#›</a:t>
            </a:fld>
            <a:endParaRPr lang="en-US"/>
          </a:p>
        </p:txBody>
      </p:sp>
    </p:spTree>
    <p:extLst>
      <p:ext uri="{BB962C8B-B14F-4D97-AF65-F5344CB8AC3E}">
        <p14:creationId xmlns:p14="http://schemas.microsoft.com/office/powerpoint/2010/main" val="3934257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B9092-BC8F-49C2-8731-B551DDEBB96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8C996F2-FCD7-4D4F-9F81-BB6082EB6768}"/>
              </a:ext>
            </a:extLst>
          </p:cNvPr>
          <p:cNvSpPr>
            <a:spLocks noGrp="1"/>
          </p:cNvSpPr>
          <p:nvPr>
            <p:ph type="dt" sz="half" idx="10"/>
          </p:nvPr>
        </p:nvSpPr>
        <p:spPr/>
        <p:txBody>
          <a:bodyPr/>
          <a:lstStyle/>
          <a:p>
            <a:fld id="{4128F551-9260-40C0-833E-76B900AAF7D2}" type="datetime1">
              <a:rPr lang="en-US" smtClean="0"/>
              <a:t>12/18/2019</a:t>
            </a:fld>
            <a:endParaRPr lang="en-US"/>
          </a:p>
        </p:txBody>
      </p:sp>
      <p:sp>
        <p:nvSpPr>
          <p:cNvPr id="4" name="Footer Placeholder 3">
            <a:extLst>
              <a:ext uri="{FF2B5EF4-FFF2-40B4-BE49-F238E27FC236}">
                <a16:creationId xmlns:a16="http://schemas.microsoft.com/office/drawing/2014/main" id="{AC35D598-F1F7-4E90-BE38-152E57FA186A}"/>
              </a:ext>
            </a:extLst>
          </p:cNvPr>
          <p:cNvSpPr>
            <a:spLocks noGrp="1"/>
          </p:cNvSpPr>
          <p:nvPr>
            <p:ph type="ftr" sz="quarter" idx="11"/>
          </p:nvPr>
        </p:nvSpPr>
        <p:spPr/>
        <p:txBody>
          <a:bodyPr/>
          <a:lstStyle/>
          <a:p>
            <a:r>
              <a:rPr lang="en-US"/>
              <a:t>MinneMUDAC 2019</a:t>
            </a:r>
          </a:p>
        </p:txBody>
      </p:sp>
      <p:sp>
        <p:nvSpPr>
          <p:cNvPr id="5" name="Slide Number Placeholder 4">
            <a:extLst>
              <a:ext uri="{FF2B5EF4-FFF2-40B4-BE49-F238E27FC236}">
                <a16:creationId xmlns:a16="http://schemas.microsoft.com/office/drawing/2014/main" id="{EA77FDA3-4360-4460-BE99-E4D2B4F52537}"/>
              </a:ext>
            </a:extLst>
          </p:cNvPr>
          <p:cNvSpPr>
            <a:spLocks noGrp="1"/>
          </p:cNvSpPr>
          <p:nvPr>
            <p:ph type="sldNum" sz="quarter" idx="12"/>
          </p:nvPr>
        </p:nvSpPr>
        <p:spPr/>
        <p:txBody>
          <a:bodyPr/>
          <a:lstStyle/>
          <a:p>
            <a:fld id="{DBFA5D73-B8CE-4E30-8C4B-22CF1ECD0EDF}" type="slidenum">
              <a:rPr lang="en-US" smtClean="0"/>
              <a:t>‹#›</a:t>
            </a:fld>
            <a:endParaRPr lang="en-US"/>
          </a:p>
        </p:txBody>
      </p:sp>
    </p:spTree>
    <p:extLst>
      <p:ext uri="{BB962C8B-B14F-4D97-AF65-F5344CB8AC3E}">
        <p14:creationId xmlns:p14="http://schemas.microsoft.com/office/powerpoint/2010/main" val="452281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26AE5A-E18F-44EE-B3AB-8D41FB345759}"/>
              </a:ext>
            </a:extLst>
          </p:cNvPr>
          <p:cNvSpPr>
            <a:spLocks noGrp="1"/>
          </p:cNvSpPr>
          <p:nvPr>
            <p:ph type="dt" sz="half" idx="10"/>
          </p:nvPr>
        </p:nvSpPr>
        <p:spPr/>
        <p:txBody>
          <a:bodyPr/>
          <a:lstStyle/>
          <a:p>
            <a:fld id="{01A64E9A-FA3E-4116-9EB4-EA72F9CD738B}" type="datetime1">
              <a:rPr lang="en-US" smtClean="0"/>
              <a:t>12/18/2019</a:t>
            </a:fld>
            <a:endParaRPr lang="en-US"/>
          </a:p>
        </p:txBody>
      </p:sp>
      <p:sp>
        <p:nvSpPr>
          <p:cNvPr id="3" name="Footer Placeholder 2">
            <a:extLst>
              <a:ext uri="{FF2B5EF4-FFF2-40B4-BE49-F238E27FC236}">
                <a16:creationId xmlns:a16="http://schemas.microsoft.com/office/drawing/2014/main" id="{7DAD0BC6-A33C-47FC-AF38-2A6C673530F9}"/>
              </a:ext>
            </a:extLst>
          </p:cNvPr>
          <p:cNvSpPr>
            <a:spLocks noGrp="1"/>
          </p:cNvSpPr>
          <p:nvPr>
            <p:ph type="ftr" sz="quarter" idx="11"/>
          </p:nvPr>
        </p:nvSpPr>
        <p:spPr/>
        <p:txBody>
          <a:bodyPr/>
          <a:lstStyle/>
          <a:p>
            <a:r>
              <a:rPr lang="en-US"/>
              <a:t>MinneMUDAC 2019</a:t>
            </a:r>
          </a:p>
        </p:txBody>
      </p:sp>
      <p:sp>
        <p:nvSpPr>
          <p:cNvPr id="4" name="Slide Number Placeholder 3">
            <a:extLst>
              <a:ext uri="{FF2B5EF4-FFF2-40B4-BE49-F238E27FC236}">
                <a16:creationId xmlns:a16="http://schemas.microsoft.com/office/drawing/2014/main" id="{C5B2B68D-234A-4744-AAED-29DB246CDBA0}"/>
              </a:ext>
            </a:extLst>
          </p:cNvPr>
          <p:cNvSpPr>
            <a:spLocks noGrp="1"/>
          </p:cNvSpPr>
          <p:nvPr>
            <p:ph type="sldNum" sz="quarter" idx="12"/>
          </p:nvPr>
        </p:nvSpPr>
        <p:spPr/>
        <p:txBody>
          <a:bodyPr/>
          <a:lstStyle/>
          <a:p>
            <a:fld id="{DBFA5D73-B8CE-4E30-8C4B-22CF1ECD0EDF}" type="slidenum">
              <a:rPr lang="en-US" smtClean="0"/>
              <a:t>‹#›</a:t>
            </a:fld>
            <a:endParaRPr lang="en-US"/>
          </a:p>
        </p:txBody>
      </p:sp>
    </p:spTree>
    <p:extLst>
      <p:ext uri="{BB962C8B-B14F-4D97-AF65-F5344CB8AC3E}">
        <p14:creationId xmlns:p14="http://schemas.microsoft.com/office/powerpoint/2010/main" val="880264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BFAA6-7F3F-4BDF-99F5-A09785FB87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6BD6528-CC82-499D-B328-D0165DD7AD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C62615-FAC9-460D-87F6-2EA3B692AB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A2122E-CC1C-4232-8528-368D9D460D4E}"/>
              </a:ext>
            </a:extLst>
          </p:cNvPr>
          <p:cNvSpPr>
            <a:spLocks noGrp="1"/>
          </p:cNvSpPr>
          <p:nvPr>
            <p:ph type="dt" sz="half" idx="10"/>
          </p:nvPr>
        </p:nvSpPr>
        <p:spPr/>
        <p:txBody>
          <a:bodyPr/>
          <a:lstStyle/>
          <a:p>
            <a:fld id="{3B75E615-560C-49E9-A3DD-9F2EAABA5549}" type="datetime1">
              <a:rPr lang="en-US" smtClean="0"/>
              <a:t>12/18/2019</a:t>
            </a:fld>
            <a:endParaRPr lang="en-US"/>
          </a:p>
        </p:txBody>
      </p:sp>
      <p:sp>
        <p:nvSpPr>
          <p:cNvPr id="6" name="Footer Placeholder 5">
            <a:extLst>
              <a:ext uri="{FF2B5EF4-FFF2-40B4-BE49-F238E27FC236}">
                <a16:creationId xmlns:a16="http://schemas.microsoft.com/office/drawing/2014/main" id="{006FA332-32B0-4619-ACCE-C02B4E81FB2C}"/>
              </a:ext>
            </a:extLst>
          </p:cNvPr>
          <p:cNvSpPr>
            <a:spLocks noGrp="1"/>
          </p:cNvSpPr>
          <p:nvPr>
            <p:ph type="ftr" sz="quarter" idx="11"/>
          </p:nvPr>
        </p:nvSpPr>
        <p:spPr/>
        <p:txBody>
          <a:bodyPr/>
          <a:lstStyle/>
          <a:p>
            <a:r>
              <a:rPr lang="en-US"/>
              <a:t>MinneMUDAC 2019</a:t>
            </a:r>
          </a:p>
        </p:txBody>
      </p:sp>
      <p:sp>
        <p:nvSpPr>
          <p:cNvPr id="7" name="Slide Number Placeholder 6">
            <a:extLst>
              <a:ext uri="{FF2B5EF4-FFF2-40B4-BE49-F238E27FC236}">
                <a16:creationId xmlns:a16="http://schemas.microsoft.com/office/drawing/2014/main" id="{A7484689-BA59-4083-8625-F1B7A366CDB6}"/>
              </a:ext>
            </a:extLst>
          </p:cNvPr>
          <p:cNvSpPr>
            <a:spLocks noGrp="1"/>
          </p:cNvSpPr>
          <p:nvPr>
            <p:ph type="sldNum" sz="quarter" idx="12"/>
          </p:nvPr>
        </p:nvSpPr>
        <p:spPr/>
        <p:txBody>
          <a:bodyPr/>
          <a:lstStyle/>
          <a:p>
            <a:fld id="{DBFA5D73-B8CE-4E30-8C4B-22CF1ECD0EDF}" type="slidenum">
              <a:rPr lang="en-US" smtClean="0"/>
              <a:t>‹#›</a:t>
            </a:fld>
            <a:endParaRPr lang="en-US"/>
          </a:p>
        </p:txBody>
      </p:sp>
    </p:spTree>
    <p:extLst>
      <p:ext uri="{BB962C8B-B14F-4D97-AF65-F5344CB8AC3E}">
        <p14:creationId xmlns:p14="http://schemas.microsoft.com/office/powerpoint/2010/main" val="4283094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3FBDE-9730-41E5-928B-51CB552A96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71DF89E-B4EA-4E3B-8001-3C02C3B77F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0F7DC7-4EF8-4B93-AE7E-1F0B31E180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C30782-7032-48B0-8DC9-8FD3FAF2384A}"/>
              </a:ext>
            </a:extLst>
          </p:cNvPr>
          <p:cNvSpPr>
            <a:spLocks noGrp="1"/>
          </p:cNvSpPr>
          <p:nvPr>
            <p:ph type="dt" sz="half" idx="10"/>
          </p:nvPr>
        </p:nvSpPr>
        <p:spPr/>
        <p:txBody>
          <a:bodyPr/>
          <a:lstStyle/>
          <a:p>
            <a:fld id="{788933F9-FD6E-493E-95C8-011ACDDD3DD4}" type="datetime1">
              <a:rPr lang="en-US" smtClean="0"/>
              <a:t>12/18/2019</a:t>
            </a:fld>
            <a:endParaRPr lang="en-US"/>
          </a:p>
        </p:txBody>
      </p:sp>
      <p:sp>
        <p:nvSpPr>
          <p:cNvPr id="6" name="Footer Placeholder 5">
            <a:extLst>
              <a:ext uri="{FF2B5EF4-FFF2-40B4-BE49-F238E27FC236}">
                <a16:creationId xmlns:a16="http://schemas.microsoft.com/office/drawing/2014/main" id="{41680258-C5D6-4D1B-9A82-2B98BB46BFFE}"/>
              </a:ext>
            </a:extLst>
          </p:cNvPr>
          <p:cNvSpPr>
            <a:spLocks noGrp="1"/>
          </p:cNvSpPr>
          <p:nvPr>
            <p:ph type="ftr" sz="quarter" idx="11"/>
          </p:nvPr>
        </p:nvSpPr>
        <p:spPr/>
        <p:txBody>
          <a:bodyPr/>
          <a:lstStyle/>
          <a:p>
            <a:r>
              <a:rPr lang="en-US"/>
              <a:t>MinneMUDAC 2019</a:t>
            </a:r>
          </a:p>
        </p:txBody>
      </p:sp>
      <p:sp>
        <p:nvSpPr>
          <p:cNvPr id="7" name="Slide Number Placeholder 6">
            <a:extLst>
              <a:ext uri="{FF2B5EF4-FFF2-40B4-BE49-F238E27FC236}">
                <a16:creationId xmlns:a16="http://schemas.microsoft.com/office/drawing/2014/main" id="{DED0B146-FAC4-4360-B968-4844559A3D49}"/>
              </a:ext>
            </a:extLst>
          </p:cNvPr>
          <p:cNvSpPr>
            <a:spLocks noGrp="1"/>
          </p:cNvSpPr>
          <p:nvPr>
            <p:ph type="sldNum" sz="quarter" idx="12"/>
          </p:nvPr>
        </p:nvSpPr>
        <p:spPr/>
        <p:txBody>
          <a:bodyPr/>
          <a:lstStyle/>
          <a:p>
            <a:fld id="{DBFA5D73-B8CE-4E30-8C4B-22CF1ECD0EDF}" type="slidenum">
              <a:rPr lang="en-US" smtClean="0"/>
              <a:t>‹#›</a:t>
            </a:fld>
            <a:endParaRPr lang="en-US"/>
          </a:p>
        </p:txBody>
      </p:sp>
    </p:spTree>
    <p:extLst>
      <p:ext uri="{BB962C8B-B14F-4D97-AF65-F5344CB8AC3E}">
        <p14:creationId xmlns:p14="http://schemas.microsoft.com/office/powerpoint/2010/main" val="1898160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55C542-0A39-4300-B7E5-F372178B5B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DE77065-55AE-4E1B-BA49-2B3F60592C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39B105-35EC-44C3-A812-DBA030B4F4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8DBBFD-33DF-4C70-800B-6E9B35F716C5}" type="datetime1">
              <a:rPr lang="en-US" smtClean="0"/>
              <a:t>12/18/2019</a:t>
            </a:fld>
            <a:endParaRPr lang="en-US"/>
          </a:p>
        </p:txBody>
      </p:sp>
      <p:sp>
        <p:nvSpPr>
          <p:cNvPr id="5" name="Footer Placeholder 4">
            <a:extLst>
              <a:ext uri="{FF2B5EF4-FFF2-40B4-BE49-F238E27FC236}">
                <a16:creationId xmlns:a16="http://schemas.microsoft.com/office/drawing/2014/main" id="{E097B6E1-8A74-4E3E-A4AF-F94E30332E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MinneMUDAC 2019</a:t>
            </a:r>
          </a:p>
        </p:txBody>
      </p:sp>
      <p:sp>
        <p:nvSpPr>
          <p:cNvPr id="6" name="Slide Number Placeholder 5">
            <a:extLst>
              <a:ext uri="{FF2B5EF4-FFF2-40B4-BE49-F238E27FC236}">
                <a16:creationId xmlns:a16="http://schemas.microsoft.com/office/drawing/2014/main" id="{8ABCAF98-0EF8-4063-BCA3-C47D55F931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FA5D73-B8CE-4E30-8C4B-22CF1ECD0EDF}" type="slidenum">
              <a:rPr lang="en-US" smtClean="0"/>
              <a:t>‹#›</a:t>
            </a:fld>
            <a:endParaRPr lang="en-US"/>
          </a:p>
        </p:txBody>
      </p:sp>
    </p:spTree>
    <p:extLst>
      <p:ext uri="{BB962C8B-B14F-4D97-AF65-F5344CB8AC3E}">
        <p14:creationId xmlns:p14="http://schemas.microsoft.com/office/powerpoint/2010/main" val="35937098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4C6BC-9CB9-4A80-8479-ED5B600FC830}"/>
              </a:ext>
            </a:extLst>
          </p:cNvPr>
          <p:cNvSpPr>
            <a:spLocks noGrp="1"/>
          </p:cNvSpPr>
          <p:nvPr>
            <p:ph type="ctrTitle"/>
          </p:nvPr>
        </p:nvSpPr>
        <p:spPr/>
        <p:txBody>
          <a:bodyPr>
            <a:normAutofit/>
          </a:bodyPr>
          <a:lstStyle/>
          <a:p>
            <a:r>
              <a:rPr lang="en-US" dirty="0"/>
              <a:t>Soybean Futures Prices Predictions</a:t>
            </a:r>
          </a:p>
        </p:txBody>
      </p:sp>
      <p:sp>
        <p:nvSpPr>
          <p:cNvPr id="3" name="Subtitle 2">
            <a:extLst>
              <a:ext uri="{FF2B5EF4-FFF2-40B4-BE49-F238E27FC236}">
                <a16:creationId xmlns:a16="http://schemas.microsoft.com/office/drawing/2014/main" id="{01F568A2-6AF5-4E2E-A1E5-E2718C850140}"/>
              </a:ext>
            </a:extLst>
          </p:cNvPr>
          <p:cNvSpPr>
            <a:spLocks noGrp="1"/>
          </p:cNvSpPr>
          <p:nvPr>
            <p:ph type="subTitle" idx="1"/>
          </p:nvPr>
        </p:nvSpPr>
        <p:spPr/>
        <p:txBody>
          <a:bodyPr/>
          <a:lstStyle/>
          <a:p>
            <a:r>
              <a:rPr lang="en-US" dirty="0"/>
              <a:t>By- Shantanu, Himanshu</a:t>
            </a:r>
          </a:p>
        </p:txBody>
      </p:sp>
    </p:spTree>
    <p:extLst>
      <p:ext uri="{BB962C8B-B14F-4D97-AF65-F5344CB8AC3E}">
        <p14:creationId xmlns:p14="http://schemas.microsoft.com/office/powerpoint/2010/main" val="1436971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6D24BC9E-AC6A-42EE-AFD8-B290720B84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Rectangle 34">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4107624"/>
            <a:ext cx="11167447" cy="2089317"/>
          </a:xfrm>
          <a:prstGeom prst="rect">
            <a:avLst/>
          </a:prstGeom>
          <a:ln w="12700">
            <a:solidFill>
              <a:srgbClr val="EFEFEF"/>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2888006-85D0-4ABC-A7BB-F27CF8334066}"/>
              </a:ext>
            </a:extLst>
          </p:cNvPr>
          <p:cNvSpPr>
            <a:spLocks noGrp="1"/>
          </p:cNvSpPr>
          <p:nvPr>
            <p:ph type="title"/>
          </p:nvPr>
        </p:nvSpPr>
        <p:spPr>
          <a:xfrm>
            <a:off x="1051560" y="4329321"/>
            <a:ext cx="3657600" cy="1645920"/>
          </a:xfrm>
        </p:spPr>
        <p:txBody>
          <a:bodyPr vert="horz" lIns="91440" tIns="45720" rIns="91440" bIns="45720" rtlCol="0" anchor="ctr">
            <a:normAutofit/>
          </a:bodyPr>
          <a:lstStyle/>
          <a:p>
            <a:r>
              <a:rPr lang="en-US" sz="3200" dirty="0"/>
              <a:t>Model Interpretability</a:t>
            </a:r>
            <a:br>
              <a:rPr lang="en-US" sz="3200" dirty="0"/>
            </a:br>
            <a:endParaRPr lang="en-US" sz="3200" dirty="0"/>
          </a:p>
        </p:txBody>
      </p:sp>
      <p:pic>
        <p:nvPicPr>
          <p:cNvPr id="17" name="Content Placeholder 16" descr="A screenshot of a cell phone&#10;&#10;Description automatically generated">
            <a:extLst>
              <a:ext uri="{FF2B5EF4-FFF2-40B4-BE49-F238E27FC236}">
                <a16:creationId xmlns:a16="http://schemas.microsoft.com/office/drawing/2014/main" id="{CEA7F25D-7D62-464F-A06E-A7120C050F4D}"/>
              </a:ext>
            </a:extLst>
          </p:cNvPr>
          <p:cNvPicPr>
            <a:picLocks noGrp="1" noChangeAspect="1"/>
          </p:cNvPicPr>
          <p:nvPr>
            <p:ph sz="half" idx="1"/>
          </p:nvPr>
        </p:nvPicPr>
        <p:blipFill>
          <a:blip r:embed="rId3"/>
          <a:stretch>
            <a:fillRect/>
          </a:stretch>
        </p:blipFill>
        <p:spPr>
          <a:xfrm>
            <a:off x="557783" y="451064"/>
            <a:ext cx="5486400" cy="3305555"/>
          </a:xfrm>
          <a:prstGeom prst="rect">
            <a:avLst/>
          </a:prstGeom>
        </p:spPr>
      </p:pic>
      <p:pic>
        <p:nvPicPr>
          <p:cNvPr id="18" name="Picture 17" descr="A screenshot of a cell phone&#10;&#10;Description automatically generated">
            <a:extLst>
              <a:ext uri="{FF2B5EF4-FFF2-40B4-BE49-F238E27FC236}">
                <a16:creationId xmlns:a16="http://schemas.microsoft.com/office/drawing/2014/main" id="{A723D2C4-5C69-4D5D-BC50-F542B80056BE}"/>
              </a:ext>
            </a:extLst>
          </p:cNvPr>
          <p:cNvPicPr>
            <a:picLocks noChangeAspect="1"/>
          </p:cNvPicPr>
          <p:nvPr/>
        </p:nvPicPr>
        <p:blipFill>
          <a:blip r:embed="rId4"/>
          <a:stretch>
            <a:fillRect/>
          </a:stretch>
        </p:blipFill>
        <p:spPr>
          <a:xfrm>
            <a:off x="6198887" y="1650442"/>
            <a:ext cx="5522976" cy="897482"/>
          </a:xfrm>
          <a:prstGeom prst="rect">
            <a:avLst/>
          </a:prstGeom>
        </p:spPr>
      </p:pic>
      <p:sp>
        <p:nvSpPr>
          <p:cNvPr id="37" name="Rectangle 36">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480023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9" name="Rectangle 38">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5147709"/>
            <a:ext cx="1463040"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Content Placeholder 5">
            <a:extLst>
              <a:ext uri="{FF2B5EF4-FFF2-40B4-BE49-F238E27FC236}">
                <a16:creationId xmlns:a16="http://schemas.microsoft.com/office/drawing/2014/main" id="{01F6D256-2780-4948-AD9C-D526F1F274EC}"/>
              </a:ext>
            </a:extLst>
          </p:cNvPr>
          <p:cNvSpPr>
            <a:spLocks noGrp="1"/>
          </p:cNvSpPr>
          <p:nvPr>
            <p:ph sz="half" idx="2"/>
          </p:nvPr>
        </p:nvSpPr>
        <p:spPr>
          <a:xfrm>
            <a:off x="5250106" y="4329321"/>
            <a:ext cx="6106742" cy="1645920"/>
          </a:xfrm>
        </p:spPr>
        <p:txBody>
          <a:bodyPr vert="horz" lIns="91440" tIns="45720" rIns="91440" bIns="45720" rtlCol="0" anchor="ctr">
            <a:normAutofit/>
          </a:bodyPr>
          <a:lstStyle/>
          <a:p>
            <a:r>
              <a:rPr lang="en-US" sz="1800" b="1" i="1" dirty="0"/>
              <a:t>global interpretability</a:t>
            </a:r>
            <a:r>
              <a:rPr lang="en-US" sz="1800" b="1" dirty="0"/>
              <a:t> </a:t>
            </a:r>
            <a:r>
              <a:rPr lang="en-US" sz="1800" dirty="0"/>
              <a:t>— the collective SHAP values can show how much each predictor contributes, either positively or negatively, to the target variable. </a:t>
            </a:r>
          </a:p>
          <a:p>
            <a:r>
              <a:rPr lang="en-US" sz="1800" b="1" i="1" dirty="0"/>
              <a:t>local interpretability</a:t>
            </a:r>
            <a:r>
              <a:rPr lang="en-US" sz="1800" b="1" dirty="0"/>
              <a:t> </a:t>
            </a:r>
            <a:r>
              <a:rPr lang="en-US" sz="1800" dirty="0"/>
              <a:t>— each observation gets its own set of SHAP values.</a:t>
            </a:r>
          </a:p>
        </p:txBody>
      </p:sp>
      <p:sp>
        <p:nvSpPr>
          <p:cNvPr id="9" name="Slide Number Placeholder 8">
            <a:extLst>
              <a:ext uri="{FF2B5EF4-FFF2-40B4-BE49-F238E27FC236}">
                <a16:creationId xmlns:a16="http://schemas.microsoft.com/office/drawing/2014/main" id="{0D4EC7FC-621B-486B-B17E-0726496E56BF}"/>
              </a:ext>
            </a:extLst>
          </p:cNvPr>
          <p:cNvSpPr>
            <a:spLocks noGrp="1"/>
          </p:cNvSpPr>
          <p:nvPr>
            <p:ph type="sldNum" sz="quarter" idx="12"/>
          </p:nvPr>
        </p:nvSpPr>
        <p:spPr>
          <a:xfrm>
            <a:off x="8610600" y="6356350"/>
            <a:ext cx="2746248" cy="365125"/>
          </a:xfrm>
        </p:spPr>
        <p:txBody>
          <a:bodyPr vert="horz" lIns="91440" tIns="45720" rIns="91440" bIns="45720" rtlCol="0" anchor="ctr">
            <a:normAutofit/>
          </a:bodyPr>
          <a:lstStyle/>
          <a:p>
            <a:pPr>
              <a:spcAft>
                <a:spcPts val="600"/>
              </a:spcAft>
            </a:pPr>
            <a:fld id="{DBFA5D73-B8CE-4E30-8C4B-22CF1ECD0EDF}" type="slidenum">
              <a:rPr lang="en-US">
                <a:solidFill>
                  <a:schemeClr val="tx1">
                    <a:lumMod val="50000"/>
                    <a:lumOff val="50000"/>
                  </a:schemeClr>
                </a:solidFill>
              </a:rPr>
              <a:pPr>
                <a:spcAft>
                  <a:spcPts val="600"/>
                </a:spcAft>
              </a:pPr>
              <a:t>10</a:t>
            </a:fld>
            <a:endParaRPr lang="en-US">
              <a:solidFill>
                <a:schemeClr val="tx1">
                  <a:lumMod val="50000"/>
                  <a:lumOff val="50000"/>
                </a:schemeClr>
              </a:solidFill>
            </a:endParaRPr>
          </a:p>
        </p:txBody>
      </p:sp>
    </p:spTree>
    <p:extLst>
      <p:ext uri="{BB962C8B-B14F-4D97-AF65-F5344CB8AC3E}">
        <p14:creationId xmlns:p14="http://schemas.microsoft.com/office/powerpoint/2010/main" val="3110602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D6D95-F19C-4435-8511-C340AF71B114}"/>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E9195787-7BB3-4945-B08A-770462AF2211}"/>
              </a:ext>
            </a:extLst>
          </p:cNvPr>
          <p:cNvSpPr>
            <a:spLocks noGrp="1"/>
          </p:cNvSpPr>
          <p:nvPr>
            <p:ph idx="1"/>
          </p:nvPr>
        </p:nvSpPr>
        <p:spPr/>
        <p:txBody>
          <a:bodyPr>
            <a:normAutofit fontScale="70000" lnSpcReduction="20000"/>
          </a:bodyPr>
          <a:lstStyle/>
          <a:p>
            <a:pPr marL="0" indent="0">
              <a:buNone/>
            </a:pPr>
            <a:r>
              <a:rPr lang="en-US" b="1" dirty="0"/>
              <a:t>Advantage:</a:t>
            </a:r>
          </a:p>
          <a:p>
            <a:r>
              <a:rPr lang="en-US" dirty="0"/>
              <a:t>LSTM - Essentially a nonlinear timeseries model, where the nonlinearity is learned from the data.</a:t>
            </a:r>
            <a:endParaRPr lang="en-US" b="1" dirty="0"/>
          </a:p>
          <a:p>
            <a:r>
              <a:rPr lang="en-US" dirty="0"/>
              <a:t>Deployment was extremely good. Sum of absolute error </a:t>
            </a:r>
            <a:r>
              <a:rPr lang="en-US" b="1" dirty="0">
                <a:solidFill>
                  <a:srgbClr val="FF0000"/>
                </a:solidFill>
              </a:rPr>
              <a:t>for 3 contracts during the month of November was low.</a:t>
            </a:r>
          </a:p>
          <a:p>
            <a:r>
              <a:rPr lang="en-US" dirty="0"/>
              <a:t>Prototype in development - 5 Day Prediction Webpage (Compare Predicted vs Real)</a:t>
            </a:r>
          </a:p>
          <a:p>
            <a:pPr marL="0" indent="0">
              <a:buNone/>
            </a:pPr>
            <a:r>
              <a:rPr lang="en-US" b="1" dirty="0"/>
              <a:t>Disadvantage:</a:t>
            </a:r>
          </a:p>
          <a:p>
            <a:r>
              <a:rPr lang="en-US" dirty="0"/>
              <a:t>Multi-step prediction gets worse with each step (i.e. day)</a:t>
            </a:r>
          </a:p>
          <a:p>
            <a:r>
              <a:rPr lang="en-US" dirty="0"/>
              <a:t>Requires models for each day and each contract, Retraining and maintenance is necessary</a:t>
            </a:r>
          </a:p>
          <a:p>
            <a:r>
              <a:rPr lang="en-US" dirty="0"/>
              <a:t>Unable to tackle instant drops or rises.</a:t>
            </a:r>
          </a:p>
          <a:p>
            <a:pPr marL="0" indent="0">
              <a:buNone/>
            </a:pPr>
            <a:r>
              <a:rPr lang="en-US" b="1" dirty="0"/>
              <a:t>Future Work:</a:t>
            </a:r>
          </a:p>
          <a:p>
            <a:r>
              <a:rPr lang="en-US" b="1" dirty="0"/>
              <a:t>Fine Tuning more complex models, anomaly detection</a:t>
            </a:r>
          </a:p>
          <a:p>
            <a:r>
              <a:rPr lang="en-US" dirty="0"/>
              <a:t>Re-Evaluating model performance (Including new causal factors if new arrives)</a:t>
            </a:r>
          </a:p>
          <a:p>
            <a:r>
              <a:rPr lang="en-US" dirty="0"/>
              <a:t>Experiment new methods –LSTM (seq to seq prediction), Reinforcement Learning</a:t>
            </a:r>
          </a:p>
          <a:p>
            <a:endParaRPr lang="en-US" dirty="0"/>
          </a:p>
        </p:txBody>
      </p:sp>
      <p:sp>
        <p:nvSpPr>
          <p:cNvPr id="5" name="Slide Number Placeholder 4">
            <a:extLst>
              <a:ext uri="{FF2B5EF4-FFF2-40B4-BE49-F238E27FC236}">
                <a16:creationId xmlns:a16="http://schemas.microsoft.com/office/drawing/2014/main" id="{57C0C370-53B2-4164-9C0D-B8913E760A13}"/>
              </a:ext>
            </a:extLst>
          </p:cNvPr>
          <p:cNvSpPr>
            <a:spLocks noGrp="1"/>
          </p:cNvSpPr>
          <p:nvPr>
            <p:ph type="sldNum" sz="quarter" idx="12"/>
          </p:nvPr>
        </p:nvSpPr>
        <p:spPr/>
        <p:txBody>
          <a:bodyPr/>
          <a:lstStyle/>
          <a:p>
            <a:fld id="{DBFA5D73-B8CE-4E30-8C4B-22CF1ECD0EDF}" type="slidenum">
              <a:rPr lang="en-US" smtClean="0"/>
              <a:t>11</a:t>
            </a:fld>
            <a:endParaRPr lang="en-US"/>
          </a:p>
        </p:txBody>
      </p:sp>
    </p:spTree>
    <p:extLst>
      <p:ext uri="{BB962C8B-B14F-4D97-AF65-F5344CB8AC3E}">
        <p14:creationId xmlns:p14="http://schemas.microsoft.com/office/powerpoint/2010/main" val="324074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1C472-2399-4A0E-9696-FF886DDD0672}"/>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7DF3E7F-5F0C-454A-B0F4-1CC6C1E19752}"/>
              </a:ext>
            </a:extLst>
          </p:cNvPr>
          <p:cNvSpPr>
            <a:spLocks noGrp="1"/>
          </p:cNvSpPr>
          <p:nvPr>
            <p:ph idx="1"/>
          </p:nvPr>
        </p:nvSpPr>
        <p:spPr/>
        <p:txBody>
          <a:bodyPr>
            <a:normAutofit/>
          </a:bodyPr>
          <a:lstStyle/>
          <a:p>
            <a:pPr algn="just"/>
            <a:r>
              <a:rPr lang="en-US" dirty="0"/>
              <a:t>We have 5+ Years of Experience in Software Industry and about  5 years of learning, designing and developing various Data Related Models from Scratch(Includes Numbers, Computer Vision, NLP).</a:t>
            </a:r>
          </a:p>
          <a:p>
            <a:pPr algn="just"/>
            <a:r>
              <a:rPr lang="en-US" dirty="0"/>
              <a:t>Our Student Team from St. Thomas participated in two consecutive </a:t>
            </a:r>
            <a:r>
              <a:rPr lang="en-US" dirty="0" err="1"/>
              <a:t>MinneAnalytics</a:t>
            </a:r>
            <a:r>
              <a:rPr lang="en-US" dirty="0"/>
              <a:t> competitions (</a:t>
            </a:r>
            <a:r>
              <a:rPr lang="en-US" dirty="0" err="1"/>
              <a:t>MinneMUDAC</a:t>
            </a:r>
            <a:r>
              <a:rPr lang="en-US" dirty="0"/>
              <a:t> and </a:t>
            </a:r>
            <a:r>
              <a:rPr lang="en-US" dirty="0" err="1"/>
              <a:t>FastCon</a:t>
            </a:r>
            <a:r>
              <a:rPr lang="en-US" dirty="0"/>
              <a:t> 2019, Midwest Region) and our work was one of the most competitive among the top performers leading most of the teams behind in Predictions and Technical Design Approach. We were ranked second based on our 15 days prediction for 3 different Soybean's future contract price.</a:t>
            </a:r>
          </a:p>
        </p:txBody>
      </p:sp>
      <p:sp>
        <p:nvSpPr>
          <p:cNvPr id="5" name="Slide Number Placeholder 4">
            <a:extLst>
              <a:ext uri="{FF2B5EF4-FFF2-40B4-BE49-F238E27FC236}">
                <a16:creationId xmlns:a16="http://schemas.microsoft.com/office/drawing/2014/main" id="{7602FB57-3306-446B-8ABF-19ABCF35B0A8}"/>
              </a:ext>
            </a:extLst>
          </p:cNvPr>
          <p:cNvSpPr>
            <a:spLocks noGrp="1"/>
          </p:cNvSpPr>
          <p:nvPr>
            <p:ph type="sldNum" sz="quarter" idx="12"/>
          </p:nvPr>
        </p:nvSpPr>
        <p:spPr/>
        <p:txBody>
          <a:bodyPr/>
          <a:lstStyle/>
          <a:p>
            <a:fld id="{DBFA5D73-B8CE-4E30-8C4B-22CF1ECD0EDF}" type="slidenum">
              <a:rPr lang="en-US" smtClean="0"/>
              <a:t>2</a:t>
            </a:fld>
            <a:endParaRPr lang="en-US"/>
          </a:p>
        </p:txBody>
      </p:sp>
    </p:spTree>
    <p:extLst>
      <p:ext uri="{BB962C8B-B14F-4D97-AF65-F5344CB8AC3E}">
        <p14:creationId xmlns:p14="http://schemas.microsoft.com/office/powerpoint/2010/main" val="2020008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09DA1-1ACD-4166-ADD4-7FA6F84532FE}"/>
              </a:ext>
            </a:extLst>
          </p:cNvPr>
          <p:cNvSpPr>
            <a:spLocks noGrp="1"/>
          </p:cNvSpPr>
          <p:nvPr>
            <p:ph type="title"/>
          </p:nvPr>
        </p:nvSpPr>
        <p:spPr>
          <a:xfrm>
            <a:off x="532626" y="222584"/>
            <a:ext cx="8166207" cy="668338"/>
          </a:xfrm>
        </p:spPr>
        <p:txBody>
          <a:bodyPr/>
          <a:lstStyle/>
          <a:p>
            <a:pPr algn="l"/>
            <a:r>
              <a:rPr lang="en-US" sz="3600" b="1" dirty="0"/>
              <a:t>Data Science Process </a:t>
            </a:r>
          </a:p>
        </p:txBody>
      </p:sp>
      <p:sp>
        <p:nvSpPr>
          <p:cNvPr id="6" name="Rectangle 5">
            <a:extLst>
              <a:ext uri="{FF2B5EF4-FFF2-40B4-BE49-F238E27FC236}">
                <a16:creationId xmlns:a16="http://schemas.microsoft.com/office/drawing/2014/main" id="{B236B0B7-873D-447D-B983-99DA0580ACF7}"/>
              </a:ext>
            </a:extLst>
          </p:cNvPr>
          <p:cNvSpPr/>
          <p:nvPr/>
        </p:nvSpPr>
        <p:spPr>
          <a:xfrm>
            <a:off x="1061545" y="1199286"/>
            <a:ext cx="10174013" cy="3108543"/>
          </a:xfrm>
          <a:prstGeom prst="rect">
            <a:avLst/>
          </a:prstGeom>
        </p:spPr>
        <p:txBody>
          <a:bodyPr wrap="square">
            <a:spAutoFit/>
          </a:bodyPr>
          <a:lstStyle/>
          <a:p>
            <a:r>
              <a:rPr lang="en-US" sz="2800" dirty="0"/>
              <a:t>The Team Data Science Process (TDSP) lifecycle is composed of five major stages that are executed iteratively. These include:</a:t>
            </a:r>
          </a:p>
          <a:p>
            <a:r>
              <a:rPr lang="en-US" sz="2800" b="1" dirty="0"/>
              <a:t>1. Business Understanding</a:t>
            </a:r>
            <a:endParaRPr lang="en-US" sz="2800" dirty="0"/>
          </a:p>
          <a:p>
            <a:r>
              <a:rPr lang="en-US" sz="2800" b="1" dirty="0"/>
              <a:t>2. Data Acquisition and Understanding</a:t>
            </a:r>
            <a:endParaRPr lang="en-US" sz="2800" dirty="0"/>
          </a:p>
          <a:p>
            <a:r>
              <a:rPr lang="en-US" sz="2800" b="1" dirty="0"/>
              <a:t>3. Modeling</a:t>
            </a:r>
            <a:endParaRPr lang="en-US" sz="2800" dirty="0"/>
          </a:p>
          <a:p>
            <a:r>
              <a:rPr lang="en-US" sz="2800" b="1" dirty="0"/>
              <a:t>4. Deployment</a:t>
            </a:r>
            <a:endParaRPr lang="en-US" sz="2800" dirty="0"/>
          </a:p>
          <a:p>
            <a:r>
              <a:rPr lang="en-US" sz="2800" b="1" dirty="0"/>
              <a:t>5. Customer Acceptance</a:t>
            </a:r>
            <a:endParaRPr lang="en-US" sz="2800" dirty="0"/>
          </a:p>
        </p:txBody>
      </p:sp>
      <p:sp>
        <p:nvSpPr>
          <p:cNvPr id="7" name="Google Shape;106;p20">
            <a:extLst>
              <a:ext uri="{FF2B5EF4-FFF2-40B4-BE49-F238E27FC236}">
                <a16:creationId xmlns:a16="http://schemas.microsoft.com/office/drawing/2014/main" id="{1C65E4C0-B7CA-4397-8C23-9CC7705BE1F0}"/>
              </a:ext>
            </a:extLst>
          </p:cNvPr>
          <p:cNvSpPr txBox="1"/>
          <p:nvPr/>
        </p:nvSpPr>
        <p:spPr>
          <a:xfrm>
            <a:off x="1252829" y="6189492"/>
            <a:ext cx="1609805" cy="300439"/>
          </a:xfrm>
          <a:prstGeom prst="rect">
            <a:avLst/>
          </a:prstGeom>
          <a:solidFill>
            <a:schemeClr val="lt1"/>
          </a:solidFill>
          <a:ln>
            <a:noFill/>
          </a:ln>
        </p:spPr>
        <p:txBody>
          <a:bodyPr spcFirstLastPara="1" wrap="square" lIns="91425" tIns="45700" rIns="91425" bIns="45700" anchor="t" anchorCtr="0">
            <a:noAutofit/>
          </a:bodyPr>
          <a:lstStyle/>
          <a:p>
            <a:r>
              <a:rPr lang="en" sz="1000" dirty="0">
                <a:solidFill>
                  <a:schemeClr val="accent5"/>
                </a:solidFill>
                <a:ea typeface="Calibri"/>
                <a:cs typeface="Calibri"/>
                <a:sym typeface="Calibri"/>
              </a:rPr>
              <a:t>Source: </a:t>
            </a:r>
            <a:r>
              <a:rPr lang="en-US" sz="1000" dirty="0">
                <a:solidFill>
                  <a:schemeClr val="accent5"/>
                </a:solidFill>
                <a:ea typeface="Calibri"/>
                <a:cs typeface="Calibri"/>
                <a:sym typeface="Calibri"/>
              </a:rPr>
              <a:t>Microsoft</a:t>
            </a:r>
            <a:endParaRPr sz="1600" dirty="0"/>
          </a:p>
        </p:txBody>
      </p:sp>
      <p:sp>
        <p:nvSpPr>
          <p:cNvPr id="4" name="Slide Number Placeholder 3">
            <a:extLst>
              <a:ext uri="{FF2B5EF4-FFF2-40B4-BE49-F238E27FC236}">
                <a16:creationId xmlns:a16="http://schemas.microsoft.com/office/drawing/2014/main" id="{A0ACD940-4CC0-441E-A2BE-1A4BD4E2B9C5}"/>
              </a:ext>
            </a:extLst>
          </p:cNvPr>
          <p:cNvSpPr>
            <a:spLocks noGrp="1"/>
          </p:cNvSpPr>
          <p:nvPr>
            <p:ph type="sldNum" sz="quarter" idx="12"/>
          </p:nvPr>
        </p:nvSpPr>
        <p:spPr/>
        <p:txBody>
          <a:bodyPr/>
          <a:lstStyle/>
          <a:p>
            <a:fld id="{DBFA5D73-B8CE-4E30-8C4B-22CF1ECD0EDF}" type="slidenum">
              <a:rPr lang="en-US" smtClean="0"/>
              <a:t>3</a:t>
            </a:fld>
            <a:endParaRPr lang="en-US"/>
          </a:p>
        </p:txBody>
      </p:sp>
    </p:spTree>
    <p:extLst>
      <p:ext uri="{BB962C8B-B14F-4D97-AF65-F5344CB8AC3E}">
        <p14:creationId xmlns:p14="http://schemas.microsoft.com/office/powerpoint/2010/main" val="2224216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3" name="Title 2">
            <a:extLst>
              <a:ext uri="{FF2B5EF4-FFF2-40B4-BE49-F238E27FC236}">
                <a16:creationId xmlns:a16="http://schemas.microsoft.com/office/drawing/2014/main" id="{A020CF94-5405-43C5-95DA-B4CA69BE9F95}"/>
              </a:ext>
            </a:extLst>
          </p:cNvPr>
          <p:cNvSpPr>
            <a:spLocks noGrp="1"/>
          </p:cNvSpPr>
          <p:nvPr>
            <p:ph type="title"/>
          </p:nvPr>
        </p:nvSpPr>
        <p:spPr>
          <a:xfrm>
            <a:off x="950121" y="5529884"/>
            <a:ext cx="5693783" cy="1096331"/>
          </a:xfrm>
        </p:spPr>
        <p:txBody>
          <a:bodyPr>
            <a:normAutofit/>
          </a:bodyPr>
          <a:lstStyle/>
          <a:p>
            <a:r>
              <a:rPr lang="en-US" sz="3400" b="1">
                <a:solidFill>
                  <a:srgbClr val="303030"/>
                </a:solidFill>
              </a:rPr>
              <a:t>Business Understanding - Domain knowledge</a:t>
            </a:r>
          </a:p>
        </p:txBody>
      </p:sp>
      <p:pic>
        <p:nvPicPr>
          <p:cNvPr id="5" name="Picture 4" descr="A picture containing drawing&#10;&#10;Description automatically generated">
            <a:extLst>
              <a:ext uri="{FF2B5EF4-FFF2-40B4-BE49-F238E27FC236}">
                <a16:creationId xmlns:a16="http://schemas.microsoft.com/office/drawing/2014/main" id="{826A4E23-385C-4A1B-BC06-26165E302605}"/>
              </a:ext>
            </a:extLst>
          </p:cNvPr>
          <p:cNvPicPr>
            <a:picLocks noChangeAspect="1"/>
          </p:cNvPicPr>
          <p:nvPr/>
        </p:nvPicPr>
        <p:blipFill rotWithShape="1">
          <a:blip r:embed="rId3">
            <a:extLst>
              <a:ext uri="{28A0092B-C50C-407E-A947-70E740481C1C}">
                <a14:useLocalDpi xmlns:a14="http://schemas.microsoft.com/office/drawing/2010/main" val="0"/>
              </a:ext>
            </a:extLst>
          </a:blip>
          <a:srcRect l="6748" r="2173" b="-3"/>
          <a:stretch/>
        </p:blipFill>
        <p:spPr>
          <a:xfrm>
            <a:off x="950121" y="1231092"/>
            <a:ext cx="5941068" cy="3457283"/>
          </a:xfrm>
          <a:prstGeom prst="rect">
            <a:avLst/>
          </a:prstGeom>
        </p:spPr>
      </p:pic>
      <p:sp>
        <p:nvSpPr>
          <p:cNvPr id="4" name="Content Placeholder 3">
            <a:extLst>
              <a:ext uri="{FF2B5EF4-FFF2-40B4-BE49-F238E27FC236}">
                <a16:creationId xmlns:a16="http://schemas.microsoft.com/office/drawing/2014/main" id="{A23F78B3-7B6E-4482-BA19-9A61D658A8FB}"/>
              </a:ext>
            </a:extLst>
          </p:cNvPr>
          <p:cNvSpPr>
            <a:spLocks noGrp="1"/>
          </p:cNvSpPr>
          <p:nvPr>
            <p:ph idx="1"/>
          </p:nvPr>
        </p:nvSpPr>
        <p:spPr>
          <a:xfrm>
            <a:off x="7002684" y="682906"/>
            <a:ext cx="4938415" cy="5023413"/>
          </a:xfrm>
        </p:spPr>
        <p:txBody>
          <a:bodyPr anchor="ctr">
            <a:normAutofit fontScale="92500" lnSpcReduction="10000"/>
          </a:bodyPr>
          <a:lstStyle/>
          <a:p>
            <a:pPr marL="0" indent="0">
              <a:buNone/>
            </a:pPr>
            <a:r>
              <a:rPr lang="en-US" sz="2300" b="1" dirty="0"/>
              <a:t>Producers and Consumers: </a:t>
            </a:r>
            <a:r>
              <a:rPr lang="en-US" sz="2300" dirty="0"/>
              <a:t>All soybeans futures contracts require the traders to put up the initial margin and a maintenance margin and comes with contract expiration months.</a:t>
            </a:r>
          </a:p>
          <a:p>
            <a:pPr marL="0" indent="0">
              <a:buNone/>
            </a:pPr>
            <a:r>
              <a:rPr lang="en-US" sz="2300" b="1" dirty="0"/>
              <a:t>Uses: </a:t>
            </a:r>
            <a:r>
              <a:rPr lang="en-US" sz="2300" dirty="0"/>
              <a:t>It is widely used as livestock feed(</a:t>
            </a:r>
            <a:r>
              <a:rPr lang="en-US" sz="2300" b="1" dirty="0"/>
              <a:t>China hogs</a:t>
            </a:r>
            <a:r>
              <a:rPr lang="en-US" sz="2300" dirty="0"/>
              <a:t>), a substitute for meat, as well as a source of oil. </a:t>
            </a:r>
          </a:p>
          <a:p>
            <a:pPr marL="0" indent="0">
              <a:buNone/>
            </a:pPr>
            <a:r>
              <a:rPr lang="en-US" sz="2300" b="1" dirty="0"/>
              <a:t>Supply and Demand:</a:t>
            </a:r>
          </a:p>
          <a:p>
            <a:pPr lvl="1"/>
            <a:r>
              <a:rPr lang="en-US" sz="2300" dirty="0"/>
              <a:t>Brazil , U.S., Argentina (90% Soybean production)</a:t>
            </a:r>
          </a:p>
          <a:p>
            <a:pPr lvl="1"/>
            <a:r>
              <a:rPr lang="en-US" sz="2300" dirty="0"/>
              <a:t>80% of soybean farming in US comes from the Midwest </a:t>
            </a:r>
          </a:p>
          <a:p>
            <a:r>
              <a:rPr lang="en-US" sz="2200" b="1" dirty="0"/>
              <a:t>Biggest Importer: </a:t>
            </a:r>
            <a:r>
              <a:rPr lang="en-US" sz="2200" dirty="0"/>
              <a:t>China (Tariffs)</a:t>
            </a:r>
          </a:p>
          <a:p>
            <a:r>
              <a:rPr lang="en-US" sz="2300" b="1" dirty="0"/>
              <a:t>Competitive Crops: </a:t>
            </a:r>
            <a:r>
              <a:rPr lang="en-US" sz="2300" dirty="0"/>
              <a:t>Midwest Ag- 75% of land is used by corn and/or soybeans</a:t>
            </a:r>
          </a:p>
          <a:p>
            <a:endParaRPr lang="en-US" sz="1900" dirty="0"/>
          </a:p>
          <a:p>
            <a:pPr marL="0" indent="0">
              <a:buNone/>
            </a:pPr>
            <a:endParaRPr lang="en-US" sz="1900" dirty="0"/>
          </a:p>
        </p:txBody>
      </p:sp>
      <p:sp>
        <p:nvSpPr>
          <p:cNvPr id="11" name="Google Shape;106;p20">
            <a:extLst>
              <a:ext uri="{FF2B5EF4-FFF2-40B4-BE49-F238E27FC236}">
                <a16:creationId xmlns:a16="http://schemas.microsoft.com/office/drawing/2014/main" id="{ADC3030D-18EA-4A3C-B883-A18BFB0C18E8}"/>
              </a:ext>
            </a:extLst>
          </p:cNvPr>
          <p:cNvSpPr txBox="1"/>
          <p:nvPr/>
        </p:nvSpPr>
        <p:spPr>
          <a:xfrm>
            <a:off x="250900" y="503093"/>
            <a:ext cx="1735555" cy="265893"/>
          </a:xfrm>
          <a:prstGeom prst="rect">
            <a:avLst/>
          </a:prstGeom>
          <a:solidFill>
            <a:schemeClr val="lt1"/>
          </a:solidFill>
          <a:ln>
            <a:noFill/>
          </a:ln>
        </p:spPr>
        <p:txBody>
          <a:bodyPr spcFirstLastPara="1" wrap="square" lIns="91425" tIns="45700" rIns="91425" bIns="45700" anchor="t" anchorCtr="0">
            <a:noAutofit/>
          </a:bodyPr>
          <a:lstStyle/>
          <a:p>
            <a:r>
              <a:rPr lang="en-US" sz="1000" dirty="0">
                <a:solidFill>
                  <a:schemeClr val="accent5"/>
                </a:solidFill>
                <a:ea typeface="Calibri"/>
                <a:cs typeface="Calibri"/>
                <a:sym typeface="Calibri"/>
              </a:rPr>
              <a:t>So</a:t>
            </a:r>
            <a:r>
              <a:rPr lang="en" sz="1000" dirty="0">
                <a:solidFill>
                  <a:schemeClr val="accent5"/>
                </a:solidFill>
                <a:ea typeface="Calibri"/>
                <a:cs typeface="Calibri"/>
                <a:sym typeface="Calibri"/>
              </a:rPr>
              <a:t>urce: </a:t>
            </a:r>
            <a:r>
              <a:rPr lang="en-US" sz="1000" dirty="0" err="1">
                <a:solidFill>
                  <a:schemeClr val="accent5"/>
                </a:solidFill>
                <a:ea typeface="Calibri"/>
                <a:cs typeface="Calibri"/>
                <a:sym typeface="Calibri"/>
              </a:rPr>
              <a:t>harvestpublicmedia</a:t>
            </a:r>
            <a:endParaRPr sz="1600" dirty="0"/>
          </a:p>
        </p:txBody>
      </p:sp>
      <p:sp>
        <p:nvSpPr>
          <p:cNvPr id="7" name="Slide Number Placeholder 6">
            <a:extLst>
              <a:ext uri="{FF2B5EF4-FFF2-40B4-BE49-F238E27FC236}">
                <a16:creationId xmlns:a16="http://schemas.microsoft.com/office/drawing/2014/main" id="{3B885DA4-8E85-49FD-B164-53B119129F3C}"/>
              </a:ext>
            </a:extLst>
          </p:cNvPr>
          <p:cNvSpPr>
            <a:spLocks noGrp="1"/>
          </p:cNvSpPr>
          <p:nvPr>
            <p:ph type="sldNum" sz="quarter" idx="12"/>
          </p:nvPr>
        </p:nvSpPr>
        <p:spPr/>
        <p:txBody>
          <a:bodyPr/>
          <a:lstStyle/>
          <a:p>
            <a:fld id="{DBFA5D73-B8CE-4E30-8C4B-22CF1ECD0EDF}" type="slidenum">
              <a:rPr lang="en-US" smtClean="0"/>
              <a:t>4</a:t>
            </a:fld>
            <a:endParaRPr lang="en-US"/>
          </a:p>
        </p:txBody>
      </p:sp>
    </p:spTree>
    <p:extLst>
      <p:ext uri="{BB962C8B-B14F-4D97-AF65-F5344CB8AC3E}">
        <p14:creationId xmlns:p14="http://schemas.microsoft.com/office/powerpoint/2010/main" val="499340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ABD99-75E0-4710-B289-816DBA2F4AA3}"/>
              </a:ext>
            </a:extLst>
          </p:cNvPr>
          <p:cNvSpPr>
            <a:spLocks noGrp="1"/>
          </p:cNvSpPr>
          <p:nvPr>
            <p:ph type="title"/>
          </p:nvPr>
        </p:nvSpPr>
        <p:spPr>
          <a:xfrm>
            <a:off x="838200" y="365125"/>
            <a:ext cx="10515600" cy="1325563"/>
          </a:xfrm>
        </p:spPr>
        <p:txBody>
          <a:bodyPr/>
          <a:lstStyle/>
          <a:p>
            <a:r>
              <a:rPr lang="en-US"/>
              <a:t>Data Exploration - Questionnaire</a:t>
            </a:r>
            <a:endParaRPr lang="en-US" dirty="0"/>
          </a:p>
        </p:txBody>
      </p:sp>
      <p:sp>
        <p:nvSpPr>
          <p:cNvPr id="3" name="Content Placeholder 2">
            <a:extLst>
              <a:ext uri="{FF2B5EF4-FFF2-40B4-BE49-F238E27FC236}">
                <a16:creationId xmlns:a16="http://schemas.microsoft.com/office/drawing/2014/main" id="{1172D28A-AF5A-4F96-B6B3-3631ADD8CB58}"/>
              </a:ext>
            </a:extLst>
          </p:cNvPr>
          <p:cNvSpPr>
            <a:spLocks noGrp="1"/>
          </p:cNvSpPr>
          <p:nvPr>
            <p:ph idx="1"/>
          </p:nvPr>
        </p:nvSpPr>
        <p:spPr>
          <a:xfrm>
            <a:off x="838200" y="1574157"/>
            <a:ext cx="10515600" cy="4602806"/>
          </a:xfrm>
        </p:spPr>
        <p:txBody>
          <a:bodyPr>
            <a:normAutofit fontScale="92500" lnSpcReduction="20000"/>
          </a:bodyPr>
          <a:lstStyle/>
          <a:p>
            <a:pPr marL="0" indent="0">
              <a:buNone/>
            </a:pPr>
            <a:r>
              <a:rPr lang="en-US" b="1" dirty="0"/>
              <a:t>Price Differences by Contract: </a:t>
            </a:r>
          </a:p>
          <a:p>
            <a:pPr marL="457200" lvl="0" indent="-457200"/>
            <a:r>
              <a:rPr lang="en-US" dirty="0"/>
              <a:t>High, Low and Close prices follows almost same trend for each contract (July&gt;May&gt;March).</a:t>
            </a:r>
          </a:p>
          <a:p>
            <a:pPr marL="0" lvl="0" indent="0">
              <a:buNone/>
            </a:pPr>
            <a:r>
              <a:rPr lang="en-US" altLang="en-US" b="1" dirty="0"/>
              <a:t>Seasonality</a:t>
            </a:r>
            <a:r>
              <a:rPr lang="en-US" altLang="en-US" dirty="0"/>
              <a:t>:</a:t>
            </a:r>
          </a:p>
          <a:p>
            <a:r>
              <a:rPr lang="en-US" altLang="en-US" dirty="0"/>
              <a:t>Most of the time: Prices are going high during blooming and Harvesting Period (July to Oct)</a:t>
            </a:r>
          </a:p>
          <a:p>
            <a:r>
              <a:rPr lang="en-US" altLang="en-US" dirty="0"/>
              <a:t>Effect of Delayed Seeding: </a:t>
            </a:r>
            <a:r>
              <a:rPr lang="en-US" dirty="0"/>
              <a:t>May, June and July are high volume in seeding months and Contract rates are falling for those months with respect to prior years.</a:t>
            </a:r>
            <a:endParaRPr lang="en-US" altLang="en-US" dirty="0"/>
          </a:p>
          <a:p>
            <a:r>
              <a:rPr lang="en-US" altLang="en-US" dirty="0"/>
              <a:t>Prices of Soybean futures have been dropping after 2016 Contracts (before Approx. 12.00), Nowadays, It stays below 11.20</a:t>
            </a:r>
          </a:p>
          <a:p>
            <a:pPr marL="0" indent="0">
              <a:buNone/>
            </a:pPr>
            <a:r>
              <a:rPr lang="en-US" altLang="en-US" b="1" dirty="0"/>
              <a:t>Corn Prices /Canola Price: </a:t>
            </a:r>
            <a:r>
              <a:rPr lang="en-US" altLang="en-US" dirty="0"/>
              <a:t>There very little correlation with soybean price.</a:t>
            </a:r>
          </a:p>
          <a:p>
            <a:pPr marL="0" indent="0">
              <a:buNone/>
            </a:pPr>
            <a:r>
              <a:rPr lang="en-US" altLang="en-US" b="1" dirty="0"/>
              <a:t>Yuan</a:t>
            </a:r>
            <a:r>
              <a:rPr lang="en-US" altLang="en-US" dirty="0"/>
              <a:t>/</a:t>
            </a:r>
            <a:r>
              <a:rPr lang="en-US" b="1" dirty="0"/>
              <a:t>Trade Weighted U.S. Dollar Index - </a:t>
            </a:r>
            <a:r>
              <a:rPr lang="en-US" altLang="en-US" dirty="0"/>
              <a:t> Inversely Correlated</a:t>
            </a:r>
          </a:p>
          <a:p>
            <a:pPr marL="0" indent="0">
              <a:buNone/>
            </a:pPr>
            <a:endParaRPr lang="en-US" altLang="en-US" dirty="0"/>
          </a:p>
          <a:p>
            <a:endParaRPr lang="en-US" altLang="en-US" dirty="0"/>
          </a:p>
          <a:p>
            <a:pPr marL="0" indent="0">
              <a:buNone/>
            </a:pPr>
            <a:endParaRPr lang="en-US" dirty="0"/>
          </a:p>
        </p:txBody>
      </p:sp>
      <p:sp>
        <p:nvSpPr>
          <p:cNvPr id="7" name="Slide Number Placeholder 6">
            <a:extLst>
              <a:ext uri="{FF2B5EF4-FFF2-40B4-BE49-F238E27FC236}">
                <a16:creationId xmlns:a16="http://schemas.microsoft.com/office/drawing/2014/main" id="{DCBEC1C9-01F7-48F9-A4C0-0DBED2C108E1}"/>
              </a:ext>
            </a:extLst>
          </p:cNvPr>
          <p:cNvSpPr>
            <a:spLocks noGrp="1"/>
          </p:cNvSpPr>
          <p:nvPr>
            <p:ph type="sldNum" sz="quarter" idx="12"/>
          </p:nvPr>
        </p:nvSpPr>
        <p:spPr/>
        <p:txBody>
          <a:bodyPr/>
          <a:lstStyle/>
          <a:p>
            <a:fld id="{DBFA5D73-B8CE-4E30-8C4B-22CF1ECD0EDF}" type="slidenum">
              <a:rPr lang="en-US" smtClean="0"/>
              <a:t>5</a:t>
            </a:fld>
            <a:endParaRPr lang="en-US"/>
          </a:p>
        </p:txBody>
      </p:sp>
    </p:spTree>
    <p:extLst>
      <p:ext uri="{BB962C8B-B14F-4D97-AF65-F5344CB8AC3E}">
        <p14:creationId xmlns:p14="http://schemas.microsoft.com/office/powerpoint/2010/main" val="3515406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58C9A-7473-4CCE-A1D2-1D191276F8C8}"/>
              </a:ext>
            </a:extLst>
          </p:cNvPr>
          <p:cNvSpPr>
            <a:spLocks noGrp="1"/>
          </p:cNvSpPr>
          <p:nvPr>
            <p:ph type="title"/>
          </p:nvPr>
        </p:nvSpPr>
        <p:spPr>
          <a:xfrm>
            <a:off x="838200" y="260022"/>
            <a:ext cx="10515600" cy="1325563"/>
          </a:xfrm>
        </p:spPr>
        <p:txBody>
          <a:bodyPr>
            <a:normAutofit/>
          </a:bodyPr>
          <a:lstStyle/>
          <a:p>
            <a:r>
              <a:rPr lang="en-US" sz="3600" dirty="0"/>
              <a:t>Data Preparation: Soybean Futures Prices</a:t>
            </a:r>
          </a:p>
        </p:txBody>
      </p:sp>
      <p:graphicFrame>
        <p:nvGraphicFramePr>
          <p:cNvPr id="14" name="Diagram 13">
            <a:extLst>
              <a:ext uri="{FF2B5EF4-FFF2-40B4-BE49-F238E27FC236}">
                <a16:creationId xmlns:a16="http://schemas.microsoft.com/office/drawing/2014/main" id="{9936C1D3-8D23-4427-99F7-1B6F885772D9}"/>
              </a:ext>
            </a:extLst>
          </p:cNvPr>
          <p:cNvGraphicFramePr/>
          <p:nvPr>
            <p:extLst>
              <p:ext uri="{D42A27DB-BD31-4B8C-83A1-F6EECF244321}">
                <p14:modId xmlns:p14="http://schemas.microsoft.com/office/powerpoint/2010/main" val="1477771945"/>
              </p:ext>
            </p:extLst>
          </p:nvPr>
        </p:nvGraphicFramePr>
        <p:xfrm>
          <a:off x="1261241" y="1870841"/>
          <a:ext cx="8898759" cy="42674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Slide Number Placeholder 15">
            <a:extLst>
              <a:ext uri="{FF2B5EF4-FFF2-40B4-BE49-F238E27FC236}">
                <a16:creationId xmlns:a16="http://schemas.microsoft.com/office/drawing/2014/main" id="{7E2EBB53-A6B8-48BF-AE20-D278CE8C768B}"/>
              </a:ext>
            </a:extLst>
          </p:cNvPr>
          <p:cNvSpPr>
            <a:spLocks noGrp="1"/>
          </p:cNvSpPr>
          <p:nvPr>
            <p:ph type="sldNum" sz="quarter" idx="12"/>
          </p:nvPr>
        </p:nvSpPr>
        <p:spPr/>
        <p:txBody>
          <a:bodyPr/>
          <a:lstStyle/>
          <a:p>
            <a:fld id="{DBFA5D73-B8CE-4E30-8C4B-22CF1ECD0EDF}" type="slidenum">
              <a:rPr lang="en-US" smtClean="0"/>
              <a:t>6</a:t>
            </a:fld>
            <a:endParaRPr lang="en-US"/>
          </a:p>
        </p:txBody>
      </p:sp>
    </p:spTree>
    <p:extLst>
      <p:ext uri="{BB962C8B-B14F-4D97-AF65-F5344CB8AC3E}">
        <p14:creationId xmlns:p14="http://schemas.microsoft.com/office/powerpoint/2010/main" val="922999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1">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AD181EAE-1FA5-45A8-8E93-F7AFB59BF640}"/>
              </a:ext>
            </a:extLst>
          </p:cNvPr>
          <p:cNvSpPr>
            <a:spLocks noGrp="1"/>
          </p:cNvSpPr>
          <p:nvPr>
            <p:ph type="title"/>
          </p:nvPr>
        </p:nvSpPr>
        <p:spPr>
          <a:xfrm>
            <a:off x="950121" y="5529884"/>
            <a:ext cx="5693783" cy="1096331"/>
          </a:xfrm>
        </p:spPr>
        <p:txBody>
          <a:bodyPr>
            <a:normAutofit/>
          </a:bodyPr>
          <a:lstStyle/>
          <a:p>
            <a:r>
              <a:rPr lang="en-US" sz="4000">
                <a:solidFill>
                  <a:srgbClr val="303030"/>
                </a:solidFill>
              </a:rPr>
              <a:t>Correlation with EOD Price</a:t>
            </a:r>
            <a:endParaRPr lang="en-US" sz="4000" dirty="0">
              <a:solidFill>
                <a:srgbClr val="303030"/>
              </a:solidFill>
            </a:endParaRPr>
          </a:p>
        </p:txBody>
      </p:sp>
      <p:pic>
        <p:nvPicPr>
          <p:cNvPr id="6" name="Content Placeholder 5">
            <a:extLst>
              <a:ext uri="{FF2B5EF4-FFF2-40B4-BE49-F238E27FC236}">
                <a16:creationId xmlns:a16="http://schemas.microsoft.com/office/drawing/2014/main" id="{9E58358F-7AE8-40FA-96D2-79258A0F3AFA}"/>
              </a:ext>
            </a:extLst>
          </p:cNvPr>
          <p:cNvPicPr>
            <a:picLocks noChangeAspect="1"/>
          </p:cNvPicPr>
          <p:nvPr/>
        </p:nvPicPr>
        <p:blipFill>
          <a:blip r:embed="rId3"/>
          <a:stretch>
            <a:fillRect/>
          </a:stretch>
        </p:blipFill>
        <p:spPr>
          <a:xfrm>
            <a:off x="41563" y="21850"/>
            <a:ext cx="6759219" cy="5305986"/>
          </a:xfrm>
          <a:prstGeom prst="rect">
            <a:avLst/>
          </a:prstGeom>
        </p:spPr>
      </p:pic>
      <p:sp>
        <p:nvSpPr>
          <p:cNvPr id="10" name="Content Placeholder 9">
            <a:extLst>
              <a:ext uri="{FF2B5EF4-FFF2-40B4-BE49-F238E27FC236}">
                <a16:creationId xmlns:a16="http://schemas.microsoft.com/office/drawing/2014/main" id="{EEEBEDF4-5F50-4660-A055-A9DAE4F9E2EE}"/>
              </a:ext>
            </a:extLst>
          </p:cNvPr>
          <p:cNvSpPr>
            <a:spLocks noGrp="1"/>
          </p:cNvSpPr>
          <p:nvPr>
            <p:ph idx="1"/>
          </p:nvPr>
        </p:nvSpPr>
        <p:spPr>
          <a:xfrm>
            <a:off x="7534655" y="965199"/>
            <a:ext cx="4008101" cy="4020458"/>
          </a:xfrm>
        </p:spPr>
        <p:txBody>
          <a:bodyPr anchor="ctr">
            <a:normAutofit lnSpcReduction="10000"/>
          </a:bodyPr>
          <a:lstStyle/>
          <a:p>
            <a:r>
              <a:rPr lang="en-US" sz="2400" dirty="0"/>
              <a:t>Yuan/USD is inversely proportional</a:t>
            </a:r>
          </a:p>
          <a:p>
            <a:r>
              <a:rPr lang="en-US" sz="2400" dirty="0"/>
              <a:t>News/tweets sentiment are related</a:t>
            </a:r>
          </a:p>
          <a:p>
            <a:r>
              <a:rPr lang="en-US" sz="2400" dirty="0"/>
              <a:t>1 is a perfect positive correlation, 0 is no correlation, -1 is a perfect negative correlation</a:t>
            </a:r>
          </a:p>
          <a:p>
            <a:r>
              <a:rPr lang="en-US" sz="2400" dirty="0"/>
              <a:t>Recursive Feature Elimination: Gives the ranking of all the variables, 1 being most important.</a:t>
            </a:r>
          </a:p>
          <a:p>
            <a:endParaRPr lang="en-US" sz="2000" dirty="0"/>
          </a:p>
        </p:txBody>
      </p:sp>
      <p:sp>
        <p:nvSpPr>
          <p:cNvPr id="5" name="Slide Number Placeholder 4">
            <a:extLst>
              <a:ext uri="{FF2B5EF4-FFF2-40B4-BE49-F238E27FC236}">
                <a16:creationId xmlns:a16="http://schemas.microsoft.com/office/drawing/2014/main" id="{C5A9DB11-6163-432F-A336-60A9102B05EA}"/>
              </a:ext>
            </a:extLst>
          </p:cNvPr>
          <p:cNvSpPr>
            <a:spLocks noGrp="1"/>
          </p:cNvSpPr>
          <p:nvPr>
            <p:ph type="sldNum" sz="quarter" idx="12"/>
          </p:nvPr>
        </p:nvSpPr>
        <p:spPr>
          <a:xfrm>
            <a:off x="10198279" y="6261090"/>
            <a:ext cx="1344477" cy="365125"/>
          </a:xfrm>
        </p:spPr>
        <p:txBody>
          <a:bodyPr>
            <a:normAutofit/>
          </a:bodyPr>
          <a:lstStyle/>
          <a:p>
            <a:pPr>
              <a:spcAft>
                <a:spcPts val="600"/>
              </a:spcAft>
            </a:pPr>
            <a:fld id="{DBFA5D73-B8CE-4E30-8C4B-22CF1ECD0EDF}" type="slidenum">
              <a:rPr lang="en-US" smtClean="0">
                <a:solidFill>
                  <a:srgbClr val="FFFFFF">
                    <a:alpha val="80000"/>
                  </a:srgbClr>
                </a:solidFill>
              </a:rPr>
              <a:pPr>
                <a:spcAft>
                  <a:spcPts val="600"/>
                </a:spcAft>
              </a:pPr>
              <a:t>7</a:t>
            </a:fld>
            <a:endParaRPr lang="en-US">
              <a:solidFill>
                <a:srgbClr val="FFFFFF">
                  <a:alpha val="80000"/>
                </a:srgbClr>
              </a:solidFill>
            </a:endParaRPr>
          </a:p>
        </p:txBody>
      </p:sp>
    </p:spTree>
    <p:extLst>
      <p:ext uri="{BB962C8B-B14F-4D97-AF65-F5344CB8AC3E}">
        <p14:creationId xmlns:p14="http://schemas.microsoft.com/office/powerpoint/2010/main" val="2794338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02888006-85D0-4ABC-A7BB-F27CF8334066}"/>
              </a:ext>
            </a:extLst>
          </p:cNvPr>
          <p:cNvSpPr>
            <a:spLocks noGrp="1"/>
          </p:cNvSpPr>
          <p:nvPr>
            <p:ph type="title"/>
          </p:nvPr>
        </p:nvSpPr>
        <p:spPr>
          <a:xfrm>
            <a:off x="950121" y="5529884"/>
            <a:ext cx="5693783" cy="1096331"/>
          </a:xfrm>
        </p:spPr>
        <p:txBody>
          <a:bodyPr vert="horz" lIns="91440" tIns="45720" rIns="91440" bIns="45720" rtlCol="0" anchor="ctr">
            <a:normAutofit fontScale="90000"/>
          </a:bodyPr>
          <a:lstStyle/>
          <a:p>
            <a:r>
              <a:rPr lang="en-US" sz="4000" kern="1200" dirty="0">
                <a:solidFill>
                  <a:srgbClr val="303030"/>
                </a:solidFill>
                <a:latin typeface="+mj-lt"/>
                <a:ea typeface="+mj-ea"/>
                <a:cs typeface="+mj-cs"/>
              </a:rPr>
              <a:t>Model Complexity</a:t>
            </a:r>
            <a:br>
              <a:rPr lang="en-US" sz="4000" kern="1200" dirty="0">
                <a:solidFill>
                  <a:srgbClr val="303030"/>
                </a:solidFill>
                <a:latin typeface="+mj-lt"/>
                <a:ea typeface="+mj-ea"/>
                <a:cs typeface="+mj-cs"/>
              </a:rPr>
            </a:br>
            <a:r>
              <a:rPr lang="en-US" sz="1800" dirty="0"/>
              <a:t>Model for Each Day (Step X) and Each Contract</a:t>
            </a:r>
            <a:br>
              <a:rPr lang="en-US" sz="1800" dirty="0"/>
            </a:br>
            <a:endParaRPr lang="en-US" sz="4000" kern="1200" dirty="0">
              <a:solidFill>
                <a:srgbClr val="303030"/>
              </a:solidFill>
              <a:latin typeface="+mj-lt"/>
              <a:ea typeface="+mj-ea"/>
              <a:cs typeface="+mj-cs"/>
            </a:endParaRPr>
          </a:p>
        </p:txBody>
      </p:sp>
      <p:graphicFrame>
        <p:nvGraphicFramePr>
          <p:cNvPr id="4" name="Table 4">
            <a:extLst>
              <a:ext uri="{FF2B5EF4-FFF2-40B4-BE49-F238E27FC236}">
                <a16:creationId xmlns:a16="http://schemas.microsoft.com/office/drawing/2014/main" id="{731F3858-32E8-4AA0-A116-1D8C40CEF80A}"/>
              </a:ext>
            </a:extLst>
          </p:cNvPr>
          <p:cNvGraphicFramePr>
            <a:graphicFrameLocks noGrp="1"/>
          </p:cNvGraphicFramePr>
          <p:nvPr>
            <p:ph idx="1"/>
            <p:extLst>
              <p:ext uri="{D42A27DB-BD31-4B8C-83A1-F6EECF244321}">
                <p14:modId xmlns:p14="http://schemas.microsoft.com/office/powerpoint/2010/main" val="3305772825"/>
              </p:ext>
            </p:extLst>
          </p:nvPr>
        </p:nvGraphicFramePr>
        <p:xfrm>
          <a:off x="789709" y="976747"/>
          <a:ext cx="10318175" cy="2323450"/>
        </p:xfrm>
        <a:graphic>
          <a:graphicData uri="http://schemas.openxmlformats.org/drawingml/2006/table">
            <a:tbl>
              <a:tblPr firstRow="1" bandRow="1">
                <a:tableStyleId>{5940675A-B579-460E-94D1-54222C63F5DA}</a:tableStyleId>
              </a:tblPr>
              <a:tblGrid>
                <a:gridCol w="1404080">
                  <a:extLst>
                    <a:ext uri="{9D8B030D-6E8A-4147-A177-3AD203B41FA5}">
                      <a16:colId xmlns:a16="http://schemas.microsoft.com/office/drawing/2014/main" val="210041657"/>
                    </a:ext>
                  </a:extLst>
                </a:gridCol>
                <a:gridCol w="1782819">
                  <a:extLst>
                    <a:ext uri="{9D8B030D-6E8A-4147-A177-3AD203B41FA5}">
                      <a16:colId xmlns:a16="http://schemas.microsoft.com/office/drawing/2014/main" val="1541253074"/>
                    </a:ext>
                  </a:extLst>
                </a:gridCol>
                <a:gridCol w="1782819">
                  <a:extLst>
                    <a:ext uri="{9D8B030D-6E8A-4147-A177-3AD203B41FA5}">
                      <a16:colId xmlns:a16="http://schemas.microsoft.com/office/drawing/2014/main" val="2987155242"/>
                    </a:ext>
                  </a:extLst>
                </a:gridCol>
                <a:gridCol w="1782819">
                  <a:extLst>
                    <a:ext uri="{9D8B030D-6E8A-4147-A177-3AD203B41FA5}">
                      <a16:colId xmlns:a16="http://schemas.microsoft.com/office/drawing/2014/main" val="837034956"/>
                    </a:ext>
                  </a:extLst>
                </a:gridCol>
                <a:gridCol w="1782819">
                  <a:extLst>
                    <a:ext uri="{9D8B030D-6E8A-4147-A177-3AD203B41FA5}">
                      <a16:colId xmlns:a16="http://schemas.microsoft.com/office/drawing/2014/main" val="3053084874"/>
                    </a:ext>
                  </a:extLst>
                </a:gridCol>
                <a:gridCol w="1782819">
                  <a:extLst>
                    <a:ext uri="{9D8B030D-6E8A-4147-A177-3AD203B41FA5}">
                      <a16:colId xmlns:a16="http://schemas.microsoft.com/office/drawing/2014/main" val="245295987"/>
                    </a:ext>
                  </a:extLst>
                </a:gridCol>
              </a:tblGrid>
              <a:tr h="781441">
                <a:tc>
                  <a:txBody>
                    <a:bodyPr/>
                    <a:lstStyle/>
                    <a:p>
                      <a:r>
                        <a:rPr lang="en-US" sz="1500" b="1"/>
                        <a:t>Data</a:t>
                      </a:r>
                    </a:p>
                  </a:txBody>
                  <a:tcPr marL="43885" marR="43885" marT="37384" marB="37384"/>
                </a:tc>
                <a:tc>
                  <a:txBody>
                    <a:bodyPr/>
                    <a:lstStyle/>
                    <a:p>
                      <a:r>
                        <a:rPr lang="en-US" sz="1500" b="1"/>
                        <a:t>Day 1 Prediction</a:t>
                      </a:r>
                    </a:p>
                  </a:txBody>
                  <a:tcPr marL="43885" marR="43885" marT="37384" marB="3738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1"/>
                        <a:t>Day 2 Prediction</a:t>
                      </a:r>
                    </a:p>
                    <a:p>
                      <a:endParaRPr lang="en-US" sz="1500" b="1"/>
                    </a:p>
                  </a:txBody>
                  <a:tcPr marL="43885" marR="43885" marT="37384" marB="3738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1"/>
                        <a:t>Day 3 Prediction</a:t>
                      </a:r>
                    </a:p>
                    <a:p>
                      <a:endParaRPr lang="en-US" sz="1500" b="1"/>
                    </a:p>
                  </a:txBody>
                  <a:tcPr marL="43885" marR="43885" marT="37384" marB="3738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1"/>
                        <a:t>Day 4 Prediction</a:t>
                      </a:r>
                    </a:p>
                    <a:p>
                      <a:endParaRPr lang="en-US" sz="1500" b="1"/>
                    </a:p>
                  </a:txBody>
                  <a:tcPr marL="43885" marR="43885" marT="37384" marB="3738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1" dirty="0"/>
                        <a:t>Day 5 Prediction</a:t>
                      </a:r>
                    </a:p>
                    <a:p>
                      <a:endParaRPr lang="en-US" sz="1500" b="1" dirty="0"/>
                    </a:p>
                  </a:txBody>
                  <a:tcPr marL="43885" marR="43885" marT="37384" marB="37384"/>
                </a:tc>
                <a:extLst>
                  <a:ext uri="{0D108BD9-81ED-4DB2-BD59-A6C34878D82A}">
                    <a16:rowId xmlns:a16="http://schemas.microsoft.com/office/drawing/2014/main" val="1335021364"/>
                  </a:ext>
                </a:extLst>
              </a:tr>
              <a:tr h="673285">
                <a:tc>
                  <a:txBody>
                    <a:bodyPr/>
                    <a:lstStyle/>
                    <a:p>
                      <a:r>
                        <a:rPr lang="en-US" sz="1500" b="1" dirty="0"/>
                        <a:t>Input: </a:t>
                      </a:r>
                    </a:p>
                  </a:txBody>
                  <a:tcPr marL="43885" marR="43885" marT="37384" marB="37384"/>
                </a:tc>
                <a:tc>
                  <a:txBody>
                    <a:bodyPr/>
                    <a:lstStyle/>
                    <a:p>
                      <a:r>
                        <a:rPr lang="en-US" sz="1500"/>
                        <a:t>Previous days EOD, VWAP, CHANGE</a:t>
                      </a:r>
                    </a:p>
                  </a:txBody>
                  <a:tcPr marL="43885" marR="43885" marT="37384" marB="3738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a:t>Previous days EOD, VWAP, CHANGE</a:t>
                      </a:r>
                    </a:p>
                    <a:p>
                      <a:endParaRPr lang="en-US" sz="1500"/>
                    </a:p>
                  </a:txBody>
                  <a:tcPr marL="43885" marR="43885" marT="37384" marB="3738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a:t>Previous days EOD, VWAP, CHANGE</a:t>
                      </a:r>
                    </a:p>
                    <a:p>
                      <a:endParaRPr lang="en-US" sz="1500"/>
                    </a:p>
                  </a:txBody>
                  <a:tcPr marL="43885" marR="43885" marT="37384" marB="3738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a:t>Previous days EOD, VWAP, CHANGE</a:t>
                      </a:r>
                    </a:p>
                    <a:p>
                      <a:endParaRPr lang="en-US" sz="1500"/>
                    </a:p>
                  </a:txBody>
                  <a:tcPr marL="43885" marR="43885" marT="37384" marB="3738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a:t>Previous days EOD, VWAP, CHANGE</a:t>
                      </a:r>
                    </a:p>
                    <a:p>
                      <a:endParaRPr lang="en-US" sz="1500"/>
                    </a:p>
                  </a:txBody>
                  <a:tcPr marL="43885" marR="43885" marT="37384" marB="37384"/>
                </a:tc>
                <a:extLst>
                  <a:ext uri="{0D108BD9-81ED-4DB2-BD59-A6C34878D82A}">
                    <a16:rowId xmlns:a16="http://schemas.microsoft.com/office/drawing/2014/main" val="948542350"/>
                  </a:ext>
                </a:extLst>
              </a:tr>
              <a:tr h="781441">
                <a:tc>
                  <a:txBody>
                    <a:bodyPr/>
                    <a:lstStyle/>
                    <a:p>
                      <a:r>
                        <a:rPr lang="en-US" sz="1500" b="1" dirty="0"/>
                        <a:t>Output:</a:t>
                      </a:r>
                    </a:p>
                  </a:txBody>
                  <a:tcPr marL="43885" marR="43885" marT="37384" marB="37384"/>
                </a:tc>
                <a:tc>
                  <a:txBody>
                    <a:bodyPr/>
                    <a:lstStyle/>
                    <a:p>
                      <a:r>
                        <a:rPr lang="en-US" sz="1500"/>
                        <a:t>1 Step EOD</a:t>
                      </a:r>
                    </a:p>
                  </a:txBody>
                  <a:tcPr marL="43885" marR="43885" marT="37384" marB="37384"/>
                </a:tc>
                <a:tc>
                  <a:txBody>
                    <a:bodyPr/>
                    <a:lstStyle/>
                    <a:p>
                      <a:r>
                        <a:rPr lang="en-US" sz="1500"/>
                        <a:t>2 Step EOD</a:t>
                      </a:r>
                    </a:p>
                  </a:txBody>
                  <a:tcPr marL="43885" marR="43885" marT="37384" marB="3738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a:t>3 Step EOD</a:t>
                      </a:r>
                    </a:p>
                    <a:p>
                      <a:endParaRPr lang="en-US" sz="1500"/>
                    </a:p>
                  </a:txBody>
                  <a:tcPr marL="43885" marR="43885" marT="37384" marB="3738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a:t>4 Step EOD</a:t>
                      </a:r>
                    </a:p>
                    <a:p>
                      <a:endParaRPr lang="en-US" sz="1500"/>
                    </a:p>
                  </a:txBody>
                  <a:tcPr marL="43885" marR="43885" marT="37384" marB="3738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5 Step EOD</a:t>
                      </a:r>
                    </a:p>
                    <a:p>
                      <a:endParaRPr lang="en-US" sz="1500" dirty="0"/>
                    </a:p>
                  </a:txBody>
                  <a:tcPr marL="43885" marR="43885" marT="37384" marB="37384"/>
                </a:tc>
                <a:extLst>
                  <a:ext uri="{0D108BD9-81ED-4DB2-BD59-A6C34878D82A}">
                    <a16:rowId xmlns:a16="http://schemas.microsoft.com/office/drawing/2014/main" val="2333491468"/>
                  </a:ext>
                </a:extLst>
              </a:tr>
            </a:tbl>
          </a:graphicData>
        </a:graphic>
      </p:graphicFrame>
      <p:sp>
        <p:nvSpPr>
          <p:cNvPr id="9" name="Slide Number Placeholder 8">
            <a:extLst>
              <a:ext uri="{FF2B5EF4-FFF2-40B4-BE49-F238E27FC236}">
                <a16:creationId xmlns:a16="http://schemas.microsoft.com/office/drawing/2014/main" id="{0D4EC7FC-621B-486B-B17E-0726496E56BF}"/>
              </a:ext>
            </a:extLst>
          </p:cNvPr>
          <p:cNvSpPr>
            <a:spLocks noGrp="1"/>
          </p:cNvSpPr>
          <p:nvPr>
            <p:ph type="sldNum" sz="quarter" idx="12"/>
          </p:nvPr>
        </p:nvSpPr>
        <p:spPr/>
        <p:txBody>
          <a:bodyPr/>
          <a:lstStyle/>
          <a:p>
            <a:fld id="{DBFA5D73-B8CE-4E30-8C4B-22CF1ECD0EDF}" type="slidenum">
              <a:rPr lang="en-US" smtClean="0"/>
              <a:t>8</a:t>
            </a:fld>
            <a:endParaRPr lang="en-US"/>
          </a:p>
        </p:txBody>
      </p:sp>
    </p:spTree>
    <p:extLst>
      <p:ext uri="{BB962C8B-B14F-4D97-AF65-F5344CB8AC3E}">
        <p14:creationId xmlns:p14="http://schemas.microsoft.com/office/powerpoint/2010/main" val="3341937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4">
            <a:extLst>
              <a:ext uri="{FF2B5EF4-FFF2-40B4-BE49-F238E27FC236}">
                <a16:creationId xmlns:a16="http://schemas.microsoft.com/office/drawing/2014/main" id="{AA474011-A49D-4C7A-BF41-0ACD0A2693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6">
            <a:extLst>
              <a:ext uri="{FF2B5EF4-FFF2-40B4-BE49-F238E27FC236}">
                <a16:creationId xmlns:a16="http://schemas.microsoft.com/office/drawing/2014/main" id="{6D72081E-AD41-4FBB-B02B-698A68DBCA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4218905"/>
            <a:ext cx="11167447" cy="2089317"/>
          </a:xfrm>
          <a:prstGeom prst="rect">
            <a:avLst/>
          </a:prstGeom>
          <a:ln w="12700">
            <a:solidFill>
              <a:srgbClr val="EFEFEF"/>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2888006-85D0-4ABC-A7BB-F27CF8334066}"/>
              </a:ext>
            </a:extLst>
          </p:cNvPr>
          <p:cNvSpPr>
            <a:spLocks noGrp="1"/>
          </p:cNvSpPr>
          <p:nvPr>
            <p:ph type="title"/>
          </p:nvPr>
        </p:nvSpPr>
        <p:spPr>
          <a:xfrm>
            <a:off x="1051560" y="4444332"/>
            <a:ext cx="3558466" cy="1645920"/>
          </a:xfrm>
        </p:spPr>
        <p:txBody>
          <a:bodyPr vert="horz" lIns="91440" tIns="45720" rIns="91440" bIns="45720" rtlCol="0" anchor="ctr">
            <a:normAutofit/>
          </a:bodyPr>
          <a:lstStyle/>
          <a:p>
            <a:r>
              <a:rPr lang="en-US" sz="3200" kern="1200" dirty="0">
                <a:solidFill>
                  <a:schemeClr val="tx1"/>
                </a:solidFill>
                <a:latin typeface="+mj-lt"/>
                <a:ea typeface="+mj-ea"/>
                <a:cs typeface="+mj-cs"/>
              </a:rPr>
              <a:t>Evaluation</a:t>
            </a:r>
            <a:br>
              <a:rPr lang="en-US" sz="3200" kern="1200" dirty="0">
                <a:solidFill>
                  <a:schemeClr val="tx1"/>
                </a:solidFill>
                <a:latin typeface="+mj-lt"/>
                <a:ea typeface="+mj-ea"/>
                <a:cs typeface="+mj-cs"/>
              </a:rPr>
            </a:br>
            <a:endParaRPr lang="en-US" sz="3200" kern="1200" dirty="0">
              <a:solidFill>
                <a:schemeClr val="tx1"/>
              </a:solidFill>
              <a:latin typeface="+mj-lt"/>
              <a:ea typeface="+mj-ea"/>
              <a:cs typeface="+mj-cs"/>
            </a:endParaRPr>
          </a:p>
        </p:txBody>
      </p:sp>
      <p:pic>
        <p:nvPicPr>
          <p:cNvPr id="10" name="Content Placeholder 9">
            <a:extLst>
              <a:ext uri="{FF2B5EF4-FFF2-40B4-BE49-F238E27FC236}">
                <a16:creationId xmlns:a16="http://schemas.microsoft.com/office/drawing/2014/main" id="{9C6C6B6B-502A-47F2-A30C-2C1B7AAB04D0}"/>
              </a:ext>
            </a:extLst>
          </p:cNvPr>
          <p:cNvPicPr>
            <a:picLocks noGrp="1" noChangeAspect="1"/>
          </p:cNvPicPr>
          <p:nvPr>
            <p:ph sz="half" idx="1"/>
          </p:nvPr>
        </p:nvPicPr>
        <p:blipFill>
          <a:blip r:embed="rId3"/>
          <a:stretch>
            <a:fillRect/>
          </a:stretch>
        </p:blipFill>
        <p:spPr>
          <a:xfrm>
            <a:off x="856367" y="374904"/>
            <a:ext cx="10567658" cy="3609664"/>
          </a:xfrm>
          <a:prstGeom prst="rect">
            <a:avLst/>
          </a:prstGeom>
        </p:spPr>
      </p:pic>
      <p:sp>
        <p:nvSpPr>
          <p:cNvPr id="14" name="Rectangle 18">
            <a:extLst>
              <a:ext uri="{FF2B5EF4-FFF2-40B4-BE49-F238E27FC236}">
                <a16:creationId xmlns:a16="http://schemas.microsoft.com/office/drawing/2014/main" id="{716248AD-805F-41BF-9B57-FC53E5B32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491151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20">
            <a:extLst>
              <a:ext uri="{FF2B5EF4-FFF2-40B4-BE49-F238E27FC236}">
                <a16:creationId xmlns:a16="http://schemas.microsoft.com/office/drawing/2014/main" id="{1F82758F-B2B3-4F0A-BB90-4BFFEDD16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5258990"/>
            <a:ext cx="1463040"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Content Placeholder 5">
            <a:extLst>
              <a:ext uri="{FF2B5EF4-FFF2-40B4-BE49-F238E27FC236}">
                <a16:creationId xmlns:a16="http://schemas.microsoft.com/office/drawing/2014/main" id="{01F6D256-2780-4948-AD9C-D526F1F274EC}"/>
              </a:ext>
            </a:extLst>
          </p:cNvPr>
          <p:cNvSpPr>
            <a:spLocks noGrp="1"/>
          </p:cNvSpPr>
          <p:nvPr>
            <p:ph sz="half" idx="2"/>
          </p:nvPr>
        </p:nvSpPr>
        <p:spPr>
          <a:xfrm>
            <a:off x="5349240" y="4440602"/>
            <a:ext cx="6007608" cy="1645920"/>
          </a:xfrm>
        </p:spPr>
        <p:txBody>
          <a:bodyPr vert="horz" lIns="91440" tIns="45720" rIns="91440" bIns="45720" rtlCol="0" anchor="ctr">
            <a:normAutofit/>
          </a:bodyPr>
          <a:lstStyle/>
          <a:p>
            <a:r>
              <a:rPr lang="en-US" sz="1800" dirty="0"/>
              <a:t>Ensemble Sequence Forecasting using </a:t>
            </a:r>
            <a:r>
              <a:rPr lang="en-US" sz="1800" dirty="0" err="1"/>
              <a:t>LSTM+XGBoost</a:t>
            </a:r>
            <a:r>
              <a:rPr lang="en-US" sz="1800" dirty="0"/>
              <a:t> - Next day EOD Price - Test Set - 92/520</a:t>
            </a:r>
          </a:p>
          <a:p>
            <a:r>
              <a:rPr lang="en-US" sz="1800" b="1" dirty="0"/>
              <a:t>Best fit- Test Loss Low + Validation Loss Low</a:t>
            </a:r>
          </a:p>
          <a:p>
            <a:r>
              <a:rPr lang="en-US" sz="1800" b="1" dirty="0"/>
              <a:t>100+ Different experiments and model prediction verification unseen predicted days</a:t>
            </a:r>
            <a:r>
              <a:rPr lang="en-US" sz="1800" dirty="0"/>
              <a:t>  </a:t>
            </a:r>
          </a:p>
          <a:p>
            <a:endParaRPr lang="en-US" sz="1800" dirty="0"/>
          </a:p>
        </p:txBody>
      </p:sp>
      <p:sp>
        <p:nvSpPr>
          <p:cNvPr id="9" name="Slide Number Placeholder 8">
            <a:extLst>
              <a:ext uri="{FF2B5EF4-FFF2-40B4-BE49-F238E27FC236}">
                <a16:creationId xmlns:a16="http://schemas.microsoft.com/office/drawing/2014/main" id="{0D4EC7FC-621B-486B-B17E-0726496E56B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BFA5D73-B8CE-4E30-8C4B-22CF1ECD0EDF}" type="slidenum">
              <a:rPr lang="en-US">
                <a:solidFill>
                  <a:schemeClr val="tx1">
                    <a:lumMod val="50000"/>
                    <a:lumOff val="50000"/>
                  </a:schemeClr>
                </a:solidFill>
              </a:rPr>
              <a:pPr>
                <a:spcAft>
                  <a:spcPts val="600"/>
                </a:spcAft>
              </a:pPr>
              <a:t>9</a:t>
            </a:fld>
            <a:endParaRPr lang="en-US">
              <a:solidFill>
                <a:schemeClr val="tx1">
                  <a:lumMod val="50000"/>
                  <a:lumOff val="50000"/>
                </a:schemeClr>
              </a:solidFill>
            </a:endParaRPr>
          </a:p>
        </p:txBody>
      </p:sp>
    </p:spTree>
    <p:extLst>
      <p:ext uri="{BB962C8B-B14F-4D97-AF65-F5344CB8AC3E}">
        <p14:creationId xmlns:p14="http://schemas.microsoft.com/office/powerpoint/2010/main" val="7467678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1971</Words>
  <Application>Microsoft Office PowerPoint</Application>
  <PresentationFormat>Widescreen</PresentationFormat>
  <Paragraphs>167</Paragraphs>
  <Slides>11</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Soybean Futures Prices Predictions</vt:lpstr>
      <vt:lpstr>Introduction</vt:lpstr>
      <vt:lpstr>Data Science Process </vt:lpstr>
      <vt:lpstr>Business Understanding - Domain knowledge</vt:lpstr>
      <vt:lpstr>Data Exploration - Questionnaire</vt:lpstr>
      <vt:lpstr>Data Preparation: Soybean Futures Prices</vt:lpstr>
      <vt:lpstr>Correlation with EOD Price</vt:lpstr>
      <vt:lpstr>Model Complexity Model for Each Day (Step X) and Each Contract </vt:lpstr>
      <vt:lpstr>Evaluation </vt:lpstr>
      <vt:lpstr>Model Interpretability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Soybean Futures Prices Predictions</dc:title>
  <dc:creator>Himanshu Gamit</dc:creator>
  <cp:lastModifiedBy>Himanshu Gamit</cp:lastModifiedBy>
  <cp:revision>4</cp:revision>
  <dcterms:created xsi:type="dcterms:W3CDTF">2019-12-18T08:32:04Z</dcterms:created>
  <dcterms:modified xsi:type="dcterms:W3CDTF">2019-12-18T08:50:31Z</dcterms:modified>
</cp:coreProperties>
</file>