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409" r:id="rId3"/>
    <p:sldId id="434" r:id="rId4"/>
    <p:sldId id="411" r:id="rId5"/>
    <p:sldId id="436" r:id="rId6"/>
    <p:sldId id="440" r:id="rId7"/>
    <p:sldId id="437" r:id="rId8"/>
    <p:sldId id="435" r:id="rId9"/>
    <p:sldId id="438" r:id="rId10"/>
    <p:sldId id="439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00" r:id="rId19"/>
    <p:sldId id="406" r:id="rId20"/>
    <p:sldId id="405" r:id="rId21"/>
    <p:sldId id="448" r:id="rId22"/>
    <p:sldId id="449" r:id="rId23"/>
    <p:sldId id="407" r:id="rId24"/>
    <p:sldId id="4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04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9F129-8087-4C19-B9AE-C9A8C8915AC7}" type="datetimeFigureOut">
              <a:rPr lang="en-CA" smtClean="0"/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62B3F-1E7A-45D2-B650-E664BAFBA222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F64-3558-496E-BB6B-B06A106E8104}" type="datetime1">
              <a:rPr lang="en-CA" smtClean="0"/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7F3F6-0087-45F1-9D1F-39ABBA3CF847}" type="datetime1">
              <a:rPr lang="en-CA" smtClean="0"/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4240-F27E-4D78-B79A-C583B88969E5}" type="datetime1">
              <a:rPr lang="en-CA" smtClean="0"/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F895-7BD7-468E-8C8E-7167D225041B}" type="datetime1">
              <a:rPr lang="en-CA" smtClean="0"/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E066B-7551-48D8-8A0B-E5152F70170F}" type="datetime1">
              <a:rPr lang="en-CA" smtClean="0"/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68C-F901-4FD3-9E2E-B61EF8A9E4EA}" type="datetime1">
              <a:rPr lang="en-CA" smtClean="0"/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9F94-F5DA-43EE-A22C-3455170AD848}" type="datetime1">
              <a:rPr lang="en-CA" smtClean="0"/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5E-D4B2-44E4-A200-75D56F1079F9}" type="datetime1">
              <a:rPr lang="en-CA" smtClean="0"/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BCC2-B5B2-4F96-B431-E3910AEE8DC8}" type="datetime1">
              <a:rPr lang="en-CA" smtClean="0"/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CA8B-786B-4475-A93C-A8A054F0B66B}" type="datetime1">
              <a:rPr lang="en-CA" smtClean="0"/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C126-CE36-457B-8F03-7FC3C299A824}" type="datetime1">
              <a:rPr lang="en-CA" smtClean="0"/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5490-C2A2-477B-9CF1-9A9250A1F785}" type="datetime1">
              <a:rPr lang="en-CA" smtClean="0"/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188" y="314324"/>
            <a:ext cx="10515600" cy="1325563"/>
          </a:xfrm>
        </p:spPr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Window functions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188" y="2005012"/>
            <a:ext cx="10515600" cy="4351338"/>
          </a:xfrm>
        </p:spPr>
        <p:txBody>
          <a:bodyPr>
            <a:normAutofit lnSpcReduction="20000"/>
          </a:bodyPr>
          <a:lstStyle/>
          <a:p>
            <a:pPr marL="0" algn="l">
              <a:buClrTx/>
              <a:buSzTx/>
              <a:buNone/>
            </a:pPr>
            <a:r>
              <a:rPr lang="en-CA" sz="3500" dirty="0"/>
              <a:t>Window functions operate on a set of rows and return a single aggregated value for each row. Unlike GROUP BY, window functions return row-level results while allowing you to calculate aggregates across related rows.</a:t>
            </a:r>
            <a:endParaRPr lang="en-CA" sz="3500" dirty="0"/>
          </a:p>
          <a:p>
            <a:pPr marL="0" algn="l">
              <a:buClrTx/>
              <a:buSzTx/>
              <a:buNone/>
            </a:pPr>
            <a:endParaRPr lang="en-CA" sz="3500" dirty="0"/>
          </a:p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 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ranking functions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aggregate </a:t>
            </a:r>
            <a:r>
              <a:rPr lang="en-CA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CA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xercises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51230" y="1521460"/>
            <a:ext cx="9517380" cy="496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CA" sz="3200" dirty="0" smtClean="0">
                <a:highlight>
                  <a:srgbClr val="FFFFFF"/>
                </a:highlight>
                <a:sym typeface="+mn-ea"/>
              </a:rPr>
              <a:t>Sum(</a:t>
            </a:r>
            <a:r>
              <a:rPr lang="en-CA" sz="3200" dirty="0" err="1" smtClean="0">
                <a:highlight>
                  <a:srgbClr val="FFFFFF"/>
                </a:highlight>
                <a:sym typeface="+mn-ea"/>
              </a:rPr>
              <a:t>val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)over(partition by “column</a:t>
            </a:r>
            <a:r>
              <a:rPr lang="en-US" altLang="en-CA" sz="3200" dirty="0" smtClean="0">
                <a:highlight>
                  <a:srgbClr val="FFFFFF"/>
                </a:highlight>
                <a:sym typeface="+mn-ea"/>
              </a:rPr>
              <a:t>1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”</a:t>
            </a:r>
            <a:r>
              <a:rPr lang="en-US" altLang="en-CA" sz="3200" dirty="0" smtClean="0">
                <a:highlight>
                  <a:srgbClr val="FFFFFF"/>
                </a:highlight>
                <a:sym typeface="+mn-ea"/>
              </a:rPr>
              <a:t> order by column2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):</a:t>
            </a:r>
            <a:r>
              <a:rPr lang="en-US" altLang="en-CA" sz="3200" dirty="0" smtClean="0">
                <a:highlight>
                  <a:srgbClr val="FFFFFF"/>
                </a:highlight>
                <a:sym typeface="+mn-ea"/>
              </a:rPr>
              <a:t> running total for each partition</a:t>
            </a:r>
            <a:endParaRPr lang="en-US" sz="3200" dirty="0">
              <a:highlight>
                <a:srgbClr val="FFFFFF"/>
              </a:highlight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en-US" sz="3200" b="1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32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SELECT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ticker,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date,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close,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volume,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SUM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(volume) </a:t>
            </a:r>
            <a:r>
              <a:rPr lang="en-CA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OVER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PARTITION BY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ticker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ORDER BY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date)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running_volume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stocks_price;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Conditional Logic in SQL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51230" y="1521460"/>
            <a:ext cx="951738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dirty="0"/>
              <a:t>CASE WHEN</a:t>
            </a:r>
            <a:endParaRPr lang="en-US" altLang="en-US" sz="3200" dirty="0"/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dirty="0"/>
              <a:t>IFNULL()</a:t>
            </a:r>
            <a:endParaRPr lang="en-US" altLang="en-US" sz="3200" dirty="0"/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 dirty="0"/>
              <a:t>Conditional aggregation with CASE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Conditional Logic in SQL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51230" y="1521460"/>
            <a:ext cx="951738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dirty="0"/>
              <a:t>CASE WHEN</a:t>
            </a:r>
            <a:r>
              <a:rPr lang="zh-CN" altLang="en-US" sz="3200" dirty="0"/>
              <a:t>：</a:t>
            </a:r>
            <a:r>
              <a:rPr lang="en-US" altLang="en-US" sz="3200" dirty="0"/>
              <a:t>–General Conditional Logic</a:t>
            </a:r>
            <a:endParaRPr lang="en-US" altLang="en-US" sz="3200" dirty="0"/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66975"/>
            <a:ext cx="10295255" cy="3215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Conditional Logic in SQL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51230" y="1521460"/>
            <a:ext cx="951738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dirty="0"/>
              <a:t>CASE WHEN</a:t>
            </a:r>
            <a:r>
              <a:rPr lang="zh-CN" altLang="en-US" sz="3200" dirty="0"/>
              <a:t>：</a:t>
            </a:r>
            <a:r>
              <a:rPr lang="en-US" altLang="en-US" sz="3200" dirty="0"/>
              <a:t>General Conditional Logic</a:t>
            </a:r>
            <a:endParaRPr lang="en-US" altLang="en-US" sz="3200" dirty="0"/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1895" y="2191385"/>
            <a:ext cx="8148955" cy="41649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Conditional Logic in SQL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51230" y="1521460"/>
            <a:ext cx="951738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/>
              <a:t>IFNULL</a:t>
            </a:r>
            <a:r>
              <a:rPr lang="zh-CN" altLang="en-US" sz="3200" dirty="0"/>
              <a:t>：</a:t>
            </a:r>
            <a:r>
              <a:rPr lang="en-US" altLang="en-US" sz="3200" dirty="0"/>
              <a:t>handle null values</a:t>
            </a:r>
            <a:endParaRPr lang="en-US" altLang="en-US" sz="3200" dirty="0"/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3200" dirty="0"/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3067050"/>
            <a:ext cx="926782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Conditional Logic in SQL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51230" y="1521460"/>
            <a:ext cx="951738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dirty="0"/>
              <a:t>conditional aggregation with case when</a:t>
            </a:r>
            <a:endParaRPr lang="en-US" altLang="en-US" sz="3200" dirty="0"/>
          </a:p>
          <a:p>
            <a:pPr marL="457200" indent="-4572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140" y="2331720"/>
            <a:ext cx="794385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51230" y="1521460"/>
            <a:ext cx="9517380" cy="496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dirty="0"/>
              <a:t>10.1 Calculate the net position of each ticker in trade_order table. The result should be Ticker, Net Position.</a:t>
            </a:r>
            <a:endParaRPr lang="en-US" altLang="en-US" sz="3200" dirty="0"/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sz="3200" dirty="0"/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dirty="0"/>
              <a:t>10.2 Count how many trades each investor made for 'TSLA'</a:t>
            </a:r>
            <a:endParaRPr lang="en-US" altLang="en-US" sz="3200" dirty="0"/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sz="3200" dirty="0"/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3200" dirty="0"/>
              <a:t>10.3 label ticker in tickerinfo table as high if peratio &gt; 50, medium if peratio between 20 and 50, else low, NA if peratio is null</a:t>
            </a:r>
            <a:endParaRPr lang="en-US" altLang="en-US" sz="3200" dirty="0"/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Subqueries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>
                <a:solidFill>
                  <a:srgbClr val="333333"/>
                </a:solidFill>
                <a:latin typeface="Helvetica Neue"/>
              </a:rPr>
              <a:t>A subquery is a SQL query within a query</a:t>
            </a:r>
            <a:endParaRPr lang="en-CA" sz="3200" dirty="0">
              <a:solidFill>
                <a:srgbClr val="333333"/>
              </a:solidFill>
              <a:latin typeface="Helvetica Neue"/>
            </a:endParaRPr>
          </a:p>
          <a:p>
            <a:endParaRPr lang="en-CA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en-CA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Subqueries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Subqueries that return a single value</a:t>
            </a:r>
            <a:endParaRPr lang="en-CA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productid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productname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unitprice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Products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unitprice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FF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MIN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unitprice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Products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Subqueries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 subquery that returns multiple values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productid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productname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unitprice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Products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supplierid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supplierid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Suppliers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country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=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'Japan</a:t>
            </a:r>
            <a:r>
              <a:rPr lang="en-CA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CA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188" y="314324"/>
            <a:ext cx="10515600" cy="1325563"/>
          </a:xfrm>
        </p:spPr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 functions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188" y="2005012"/>
            <a:ext cx="10515600" cy="4351338"/>
          </a:xfrm>
        </p:spPr>
        <p:txBody>
          <a:bodyPr>
            <a:normAutofit lnSpcReduction="20000"/>
          </a:bodyPr>
          <a:lstStyle/>
          <a:p>
            <a:pPr marL="0" algn="l">
              <a:buClrTx/>
              <a:buSzTx/>
              <a:buNone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(...)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>
              <a:buClrTx/>
              <a:buSzTx/>
              <a:buNone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PARTITION BY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column1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>
              <a:buClrTx/>
              <a:buSzTx/>
              <a:buNone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column2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algn="l">
              <a:buClrTx/>
              <a:buSzTx/>
              <a:buNone/>
            </a:pP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)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Subqueries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CA" dirty="0"/>
              <a:t>Correlated Subquery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575" y="2580640"/>
            <a:ext cx="7291705" cy="36944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Subqueries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CA" dirty="0"/>
              <a:t>Exercises</a:t>
            </a:r>
            <a:endParaRPr lang="en-US" altLang="en-CA" dirty="0"/>
          </a:p>
          <a:p>
            <a:pPr marL="0" indent="0">
              <a:buNone/>
            </a:pPr>
            <a:endParaRPr lang="en-US" altLang="en-CA" dirty="0"/>
          </a:p>
          <a:p>
            <a:pPr marL="0" indent="0">
              <a:buNone/>
            </a:pPr>
            <a:r>
              <a:rPr lang="en-US" altLang="en-CA" dirty="0"/>
              <a:t>11.1 </a:t>
            </a:r>
            <a:r>
              <a:rPr lang="en-US" altLang="en-US" dirty="0"/>
              <a:t>Find employees who earn more than the average salary of all employees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11.2 Find all employees who work in departments that have at least 2 employees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11.3  Find the highest paid employee in each department</a:t>
            </a:r>
            <a:endParaRPr lang="en-US" alt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047" y="320675"/>
            <a:ext cx="10515600" cy="1325563"/>
          </a:xfrm>
        </p:spPr>
        <p:txBody>
          <a:bodyPr/>
          <a:lstStyle/>
          <a:p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</a:rPr>
              <a:t>Derived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24" y="2089394"/>
            <a:ext cx="11218984" cy="40652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restaurant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category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CA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CA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address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priceEach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priceEach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0.5 </a:t>
            </a: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SummerDelicious_Price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website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toronto_restaurants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SummerDelicious_Price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  </a:t>
            </a:r>
            <a:r>
              <a:rPr lang="en-CA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--Invalid column name '</a:t>
            </a:r>
            <a:r>
              <a:rPr lang="en-CA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SummerDelicious_Price</a:t>
            </a:r>
            <a:r>
              <a:rPr lang="en-CA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'.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12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Derived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restaurant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category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address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priceEach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endParaRPr lang="en-CA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 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SummerDelicious_Price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website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from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select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	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restaurant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category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type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address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priceEach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priceEach</a:t>
            </a:r>
            <a:r>
              <a:rPr lang="en-CA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0.5 </a:t>
            </a: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SummerDelicious_Price</a:t>
            </a:r>
            <a:r>
              <a:rPr lang="en-CA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website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from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toronto_restaurants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)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d1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0" indent="0">
              <a:buNone/>
            </a:pPr>
            <a:r>
              <a:rPr lang="en-CA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where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 err="1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SummerDelicious_Price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CA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CA" dirty="0">
                <a:solidFill>
                  <a:prstClr val="black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20 </a:t>
            </a:r>
            <a:endParaRPr lang="en-CA" dirty="0">
              <a:solidFill>
                <a:prstClr val="black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696915" y="2839915"/>
            <a:ext cx="9513277" cy="2347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7403122" y="4352192"/>
            <a:ext cx="337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solidFill>
                  <a:srgbClr val="FF0000"/>
                </a:solidFill>
              </a:rPr>
              <a:t>Derived table</a:t>
            </a:r>
            <a:endParaRPr lang="en-CA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 functions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94410" y="1590675"/>
            <a:ext cx="10739755" cy="4446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CA" sz="3000" b="1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ROW_NUMBER()</a:t>
            </a:r>
            <a:r>
              <a:rPr lang="en-CA" sz="30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Assign a unique row ID within each group</a:t>
            </a:r>
            <a:endParaRPr lang="en-CA" sz="3000" dirty="0" smtClean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sz="32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ticker,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date,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close,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ROW_NUMBER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CA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PARTITION BY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ticker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date) AS row_num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stocks_price;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 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 functions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94410" y="1590675"/>
            <a:ext cx="10739755" cy="407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RANK() / DENSE_RANK(): Ranking by value</a:t>
            </a:r>
            <a:endParaRPr lang="en-US" altLang="en-US" sz="3200" b="1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en-US" altLang="en-US" sz="3200" b="1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32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SELECT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ticker,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date,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close,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RANK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() </a:t>
            </a:r>
            <a:r>
              <a:rPr lang="en-CA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OVER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PARTITION BY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ticker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ORDER BY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close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DESC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price_rank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stocks_price;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188" y="314324"/>
            <a:ext cx="10515600" cy="1325563"/>
          </a:xfrm>
        </p:spPr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 </a:t>
            </a:r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Aggregations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functions</a:t>
            </a:r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188" y="2005012"/>
            <a:ext cx="2479766" cy="4351338"/>
          </a:xfrm>
        </p:spPr>
        <p:txBody>
          <a:bodyPr>
            <a:normAutofit/>
          </a:bodyPr>
          <a:lstStyle/>
          <a:p>
            <a:r>
              <a:rPr lang="en-CA" sz="4000" smtClean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en-CA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4000" smtClean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endParaRPr lang="en-CA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4000" smtClean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endParaRPr lang="en-CA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4000" smtClean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endParaRPr lang="en-CA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A" sz="4000" smtClean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n-CA" sz="4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CA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 </a:t>
            </a:r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Aggregations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functions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94410" y="1590675"/>
            <a:ext cx="10739755" cy="4128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CA" sz="3200" dirty="0" smtClean="0">
                <a:highlight>
                  <a:srgbClr val="FFFFFF"/>
                </a:highlight>
                <a:sym typeface="+mn-ea"/>
              </a:rPr>
              <a:t>Sum(</a:t>
            </a:r>
            <a:r>
              <a:rPr lang="en-CA" sz="3200" dirty="0" err="1" smtClean="0">
                <a:highlight>
                  <a:srgbClr val="FFFFFF"/>
                </a:highlight>
                <a:sym typeface="+mn-ea"/>
              </a:rPr>
              <a:t>val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)over():</a:t>
            </a:r>
            <a:r>
              <a:rPr lang="en-CA" sz="3200" dirty="0">
                <a:highlight>
                  <a:srgbClr val="FFFFFF"/>
                </a:highlight>
                <a:sym typeface="+mn-ea"/>
              </a:rPr>
              <a:t>grand total of all rows in the underlying query</a:t>
            </a:r>
            <a:endParaRPr lang="en-CA" sz="3200" dirty="0" smtClean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CA" sz="3200" dirty="0" smtClean="0">
              <a:highlight>
                <a:srgbClr val="FFFFFF"/>
              </a:highlight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CA" sz="3200" dirty="0" smtClean="0">
                <a:highlight>
                  <a:srgbClr val="FFFFFF"/>
                </a:highlight>
                <a:sym typeface="+mn-ea"/>
              </a:rPr>
              <a:t>Sum(</a:t>
            </a:r>
            <a:r>
              <a:rPr lang="en-CA" sz="3200" dirty="0" err="1" smtClean="0">
                <a:highlight>
                  <a:srgbClr val="FFFFFF"/>
                </a:highlight>
                <a:sym typeface="+mn-ea"/>
              </a:rPr>
              <a:t>val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)over(partition by “column”):total for each value in “column”</a:t>
            </a:r>
            <a:endParaRPr lang="en-US" sz="3200" dirty="0">
              <a:highlight>
                <a:srgbClr val="FFFFFF"/>
              </a:highlight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en-US" altLang="en-US" sz="3200" b="1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CA" sz="3200" dirty="0" smtClean="0">
                <a:highlight>
                  <a:srgbClr val="FFFFFF"/>
                </a:highlight>
                <a:sym typeface="+mn-ea"/>
              </a:rPr>
              <a:t>Sum(</a:t>
            </a:r>
            <a:r>
              <a:rPr lang="en-CA" sz="3200" dirty="0" err="1" smtClean="0">
                <a:highlight>
                  <a:srgbClr val="FFFFFF"/>
                </a:highlight>
                <a:sym typeface="+mn-ea"/>
              </a:rPr>
              <a:t>val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)over(partition by “column</a:t>
            </a:r>
            <a:r>
              <a:rPr lang="en-US" altLang="en-CA" sz="3200" dirty="0" smtClean="0">
                <a:highlight>
                  <a:srgbClr val="FFFFFF"/>
                </a:highlight>
                <a:sym typeface="+mn-ea"/>
              </a:rPr>
              <a:t>1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”</a:t>
            </a:r>
            <a:r>
              <a:rPr lang="en-US" altLang="en-CA" sz="3200" dirty="0" smtClean="0">
                <a:highlight>
                  <a:srgbClr val="FFFFFF"/>
                </a:highlight>
                <a:sym typeface="+mn-ea"/>
              </a:rPr>
              <a:t> order by column2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):</a:t>
            </a:r>
            <a:r>
              <a:rPr lang="en-US" altLang="en-CA" sz="3200" dirty="0" smtClean="0">
                <a:highlight>
                  <a:srgbClr val="FFFFFF"/>
                </a:highlight>
                <a:sym typeface="+mn-ea"/>
              </a:rPr>
              <a:t> running total for each partition</a:t>
            </a:r>
            <a:endParaRPr lang="en-US" sz="3200" dirty="0">
              <a:highlight>
                <a:srgbClr val="FFFFFF"/>
              </a:highlight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en-US" altLang="en-US" sz="3200" b="1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 </a:t>
            </a:r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Aggregations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functions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1237623" y="1539177"/>
            <a:ext cx="7720149" cy="452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CA" sz="3200" dirty="0" smtClean="0">
                <a:highlight>
                  <a:srgbClr val="FFFFFF"/>
                </a:highlight>
                <a:sym typeface="+mn-ea"/>
              </a:rPr>
              <a:t>Sum(</a:t>
            </a:r>
            <a:r>
              <a:rPr lang="en-CA" sz="3200" dirty="0" err="1" smtClean="0">
                <a:highlight>
                  <a:srgbClr val="FFFFFF"/>
                </a:highlight>
                <a:sym typeface="+mn-ea"/>
              </a:rPr>
              <a:t>val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)over():</a:t>
            </a:r>
            <a:r>
              <a:rPr lang="en-CA" sz="3200" dirty="0">
                <a:highlight>
                  <a:srgbClr val="FFFFFF"/>
                </a:highlight>
                <a:sym typeface="+mn-ea"/>
              </a:rPr>
              <a:t>grand total of all rows in the underlying query</a:t>
            </a:r>
            <a:endParaRPr lang="en-CA" sz="3200" dirty="0" smtClean="0">
              <a:highlight>
                <a:srgbClr val="FFFFFF"/>
              </a:highlight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br>
              <a:rPr lang="en-US" sz="32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sz="32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SELECT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ticker,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date,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close,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volume,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SUM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(volume) </a:t>
            </a:r>
            <a:r>
              <a:rPr lang="en-CA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OVER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()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total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_volume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stocks_price;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 </a:t>
            </a:r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Aggregations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functions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1590675"/>
            <a:ext cx="9733915" cy="496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CA" sz="3200" dirty="0" smtClean="0">
                <a:highlight>
                  <a:srgbClr val="FFFFFF"/>
                </a:highlight>
                <a:sym typeface="+mn-ea"/>
              </a:rPr>
              <a:t>Sum(</a:t>
            </a:r>
            <a:r>
              <a:rPr lang="en-CA" sz="3200" dirty="0" err="1" smtClean="0">
                <a:highlight>
                  <a:srgbClr val="FFFFFF"/>
                </a:highlight>
                <a:sym typeface="+mn-ea"/>
              </a:rPr>
              <a:t>val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)over(partition by “column”):total for each value in “column”</a:t>
            </a:r>
            <a:endParaRPr lang="en-US" sz="3200" dirty="0">
              <a:highlight>
                <a:srgbClr val="FFFFFF"/>
              </a:highlight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en-US" sz="3200" b="1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32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SELECT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ticker,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date,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close,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volume,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SUM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(volume) </a:t>
            </a:r>
            <a:r>
              <a:rPr lang="en-CA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OVER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PARTITION BY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ticker )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ticker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_total_volume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stocks_price;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CA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9 </a:t>
            </a:r>
            <a:r>
              <a:rPr lang="en-US" alt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Aggregations</a:t>
            </a:r>
            <a:r>
              <a:rPr lang="en-CA" b="1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functions</a:t>
            </a:r>
            <a:endParaRPr 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8BA9-11F6-4176-AA9C-12CF57CA08D0}" type="slidenum">
              <a:rPr lang="en-CA" smtClean="0"/>
            </a:fld>
            <a:endParaRPr lang="en-CA" dirty="0"/>
          </a:p>
        </p:txBody>
      </p:sp>
      <p:sp>
        <p:nvSpPr>
          <p:cNvPr id="5" name="文本框 4"/>
          <p:cNvSpPr txBox="1"/>
          <p:nvPr/>
        </p:nvSpPr>
        <p:spPr>
          <a:xfrm>
            <a:off x="951230" y="1521460"/>
            <a:ext cx="9517380" cy="4965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CA" sz="3200" dirty="0" smtClean="0">
                <a:highlight>
                  <a:srgbClr val="FFFFFF"/>
                </a:highlight>
                <a:sym typeface="+mn-ea"/>
              </a:rPr>
              <a:t>Sum(</a:t>
            </a:r>
            <a:r>
              <a:rPr lang="en-CA" sz="3200" dirty="0" err="1" smtClean="0">
                <a:highlight>
                  <a:srgbClr val="FFFFFF"/>
                </a:highlight>
                <a:sym typeface="+mn-ea"/>
              </a:rPr>
              <a:t>val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)over(partition by “column</a:t>
            </a:r>
            <a:r>
              <a:rPr lang="en-US" altLang="en-CA" sz="3200" dirty="0" smtClean="0">
                <a:highlight>
                  <a:srgbClr val="FFFFFF"/>
                </a:highlight>
                <a:sym typeface="+mn-ea"/>
              </a:rPr>
              <a:t>1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”</a:t>
            </a:r>
            <a:r>
              <a:rPr lang="en-US" altLang="en-CA" sz="3200" dirty="0" smtClean="0">
                <a:highlight>
                  <a:srgbClr val="FFFFFF"/>
                </a:highlight>
                <a:sym typeface="+mn-ea"/>
              </a:rPr>
              <a:t> order by column2</a:t>
            </a:r>
            <a:r>
              <a:rPr lang="en-CA" sz="3200" dirty="0" smtClean="0">
                <a:highlight>
                  <a:srgbClr val="FFFFFF"/>
                </a:highlight>
                <a:sym typeface="+mn-ea"/>
              </a:rPr>
              <a:t>):</a:t>
            </a:r>
            <a:r>
              <a:rPr lang="en-US" altLang="en-CA" sz="3200" dirty="0" smtClean="0">
                <a:highlight>
                  <a:srgbClr val="FFFFFF"/>
                </a:highlight>
                <a:sym typeface="+mn-ea"/>
              </a:rPr>
              <a:t> running total for each partition</a:t>
            </a:r>
            <a:endParaRPr lang="en-US" sz="3200" dirty="0">
              <a:highlight>
                <a:srgbClr val="FFFFFF"/>
              </a:highlight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endParaRPr lang="en-US" sz="3200" b="1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3200" b="1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SELECT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ticker,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date,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close,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volume,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SUM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(volume) </a:t>
            </a:r>
            <a:r>
              <a:rPr lang="en-CA" sz="32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OVER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PARTITION BY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ticker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ORDER BY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date)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running_volume</a:t>
            </a:r>
            <a:endParaRPr lang="en-US" altLang="en-US" sz="32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FROM </a:t>
            </a:r>
            <a:r>
              <a:rPr lang="en-US" altLang="en-US" sz="32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stocks_price;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3664</Words>
  <Application>WPS Presentation</Application>
  <PresentationFormat>宽屏</PresentationFormat>
  <Paragraphs>256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Helvetica Neue</vt:lpstr>
      <vt:lpstr>新宋体</vt:lpstr>
      <vt:lpstr>Calibri</vt:lpstr>
      <vt:lpstr>微软雅黑</vt:lpstr>
      <vt:lpstr>Arial Unicode MS</vt:lpstr>
      <vt:lpstr>Calibri Light</vt:lpstr>
      <vt:lpstr>等线</vt:lpstr>
      <vt:lpstr>Consolas</vt:lpstr>
      <vt:lpstr>Cambria Math</vt:lpstr>
      <vt:lpstr>Candara</vt:lpstr>
      <vt:lpstr>Office Theme</vt:lpstr>
      <vt:lpstr>9 Window functions</vt:lpstr>
      <vt:lpstr>9 Window functions</vt:lpstr>
      <vt:lpstr>9 Window functions</vt:lpstr>
      <vt:lpstr>9 Window functions</vt:lpstr>
      <vt:lpstr>9 Aggregations functions</vt:lpstr>
      <vt:lpstr>9 Aggregations functions</vt:lpstr>
      <vt:lpstr>9 Aggregations functions</vt:lpstr>
      <vt:lpstr>9 Aggregations functions</vt:lpstr>
      <vt:lpstr>9 Aggregations functions</vt:lpstr>
      <vt:lpstr>9 Exercises</vt:lpstr>
      <vt:lpstr>10 Conditional Logic in SQL</vt:lpstr>
      <vt:lpstr>10 Conditional Logic in SQL</vt:lpstr>
      <vt:lpstr>10 Conditional Logic in SQL</vt:lpstr>
      <vt:lpstr>10 Conditional Logic in SQL</vt:lpstr>
      <vt:lpstr>10 Conditional Logic in SQL</vt:lpstr>
      <vt:lpstr>10 Conditional Logic in SQL</vt:lpstr>
      <vt:lpstr>9.2Subqueries</vt:lpstr>
      <vt:lpstr>Subqueries</vt:lpstr>
      <vt:lpstr>Subqueries</vt:lpstr>
      <vt:lpstr>11 Subqueries</vt:lpstr>
      <vt:lpstr>11 Subqueries</vt:lpstr>
      <vt:lpstr>9.3Derived table</vt:lpstr>
      <vt:lpstr>Derived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kobe gao</dc:creator>
  <cp:lastModifiedBy>Kobe Byrant</cp:lastModifiedBy>
  <cp:revision>799</cp:revision>
  <dcterms:created xsi:type="dcterms:W3CDTF">2017-05-06T16:40:00Z</dcterms:created>
  <dcterms:modified xsi:type="dcterms:W3CDTF">2025-05-18T21:23:07Z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DAB31B6530B349659FE0C7B05B61ECA9_12</vt:lpwstr>
  </property>
  <property fmtid="{D5CDD505-2E9C-101B-9397-08002B2CF9AE}" pid="3" name="KSOProductBuildVer">
    <vt:lpwstr>1033-12.2.0.21179</vt:lpwstr>
  </property>
</Properties>
</file>