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256" r:id="rId3"/>
    <p:sldId id="257" r:id="rId4"/>
    <p:sldId id="342" r:id="rId5"/>
    <p:sldId id="258" r:id="rId6"/>
    <p:sldId id="259" r:id="rId7"/>
    <p:sldId id="260" r:id="rId8"/>
    <p:sldId id="311" r:id="rId9"/>
    <p:sldId id="261" r:id="rId10"/>
    <p:sldId id="344" r:id="rId11"/>
    <p:sldId id="414" r:id="rId12"/>
    <p:sldId id="262" r:id="rId13"/>
    <p:sldId id="312" r:id="rId14"/>
    <p:sldId id="313" r:id="rId15"/>
    <p:sldId id="263" r:id="rId16"/>
    <p:sldId id="314" r:id="rId17"/>
    <p:sldId id="310" r:id="rId18"/>
    <p:sldId id="315" r:id="rId19"/>
    <p:sldId id="264" r:id="rId20"/>
    <p:sldId id="345" r:id="rId21"/>
    <p:sldId id="298" r:id="rId22"/>
    <p:sldId id="420" r:id="rId23"/>
    <p:sldId id="421" r:id="rId24"/>
    <p:sldId id="422" r:id="rId25"/>
    <p:sldId id="423" r:id="rId26"/>
    <p:sldId id="424" r:id="rId27"/>
    <p:sldId id="425" r:id="rId28"/>
    <p:sldId id="426" r:id="rId29"/>
    <p:sldId id="427" r:id="rId30"/>
    <p:sldId id="428" r:id="rId31"/>
    <p:sldId id="429" r:id="rId32"/>
    <p:sldId id="430" r:id="rId33"/>
    <p:sldId id="431" r:id="rId34"/>
    <p:sldId id="432" r:id="rId35"/>
    <p:sldId id="433" r:id="rId36"/>
    <p:sldId id="266" r:id="rId37"/>
    <p:sldId id="317" r:id="rId38"/>
    <p:sldId id="318" r:id="rId39"/>
    <p:sldId id="268" r:id="rId40"/>
    <p:sldId id="417" r:id="rId41"/>
    <p:sldId id="418" r:id="rId42"/>
    <p:sldId id="419" r:id="rId43"/>
    <p:sldId id="299" r:id="rId44"/>
    <p:sldId id="319" r:id="rId45"/>
    <p:sldId id="279" r:id="rId46"/>
    <p:sldId id="280" r:id="rId47"/>
    <p:sldId id="281" r:id="rId48"/>
    <p:sldId id="302" r:id="rId49"/>
    <p:sldId id="337" r:id="rId50"/>
    <p:sldId id="335" r:id="rId51"/>
    <p:sldId id="340" r:id="rId52"/>
    <p:sldId id="336" r:id="rId53"/>
    <p:sldId id="322" r:id="rId54"/>
    <p:sldId id="324" r:id="rId55"/>
    <p:sldId id="323" r:id="rId56"/>
    <p:sldId id="325" r:id="rId57"/>
    <p:sldId id="326" r:id="rId58"/>
    <p:sldId id="327" r:id="rId59"/>
    <p:sldId id="328" r:id="rId60"/>
    <p:sldId id="329" r:id="rId61"/>
    <p:sldId id="330" r:id="rId62"/>
    <p:sldId id="331" r:id="rId63"/>
    <p:sldId id="351" r:id="rId64"/>
    <p:sldId id="332" r:id="rId65"/>
    <p:sldId id="333" r:id="rId66"/>
    <p:sldId id="334" r:id="rId67"/>
    <p:sldId id="352" r:id="rId68"/>
    <p:sldId id="353" r:id="rId69"/>
    <p:sldId id="357" r:id="rId70"/>
    <p:sldId id="355" r:id="rId71"/>
    <p:sldId id="381" r:id="rId72"/>
    <p:sldId id="434" r:id="rId73"/>
    <p:sldId id="382" r:id="rId74"/>
    <p:sldId id="383" r:id="rId75"/>
    <p:sldId id="387" r:id="rId76"/>
    <p:sldId id="385" r:id="rId77"/>
    <p:sldId id="386" r:id="rId78"/>
    <p:sldId id="388" r:id="rId79"/>
    <p:sldId id="389" r:id="rId80"/>
    <p:sldId id="390" r:id="rId81"/>
    <p:sldId id="391" r:id="rId82"/>
    <p:sldId id="392" r:id="rId83"/>
    <p:sldId id="384" r:id="rId84"/>
    <p:sldId id="397" r:id="rId85"/>
    <p:sldId id="398" r:id="rId86"/>
    <p:sldId id="399"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9" autoAdjust="0"/>
    <p:restoredTop sz="94660"/>
  </p:normalViewPr>
  <p:slideViewPr>
    <p:cSldViewPr snapToGrid="0">
      <p:cViewPr varScale="1">
        <p:scale>
          <a:sx n="89" d="100"/>
          <a:sy n="89" d="100"/>
        </p:scale>
        <p:origin x="38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7.xml"/><Relationship Id="rId89" Type="http://schemas.openxmlformats.org/officeDocument/2006/relationships/presProps" Target="presProps.xml"/><Relationship Id="rId88" Type="http://schemas.openxmlformats.org/officeDocument/2006/relationships/notesMaster" Target="notesMasters/notesMaster1.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9F129-8087-4C19-B9AE-C9A8C8915AC7}" type="datetimeFigureOut">
              <a:rPr lang="en-CA" smtClean="0"/>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62B3F-1E7A-45D2-B650-E664BAFBA222}" type="slidenum">
              <a:rPr lang="en-CA" smtClean="0"/>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3DBE1F64-3558-496E-BB6B-B06A106E8104}"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3177F3F6-0087-45F1-9D1F-39ABBA3CF847}"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67BA4240-F27E-4D78-B79A-C583B88969E5}"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10"/>
          </p:nvPr>
        </p:nvSpPr>
        <p:spPr/>
        <p:txBody>
          <a:bodyPr/>
          <a:lstStyle/>
          <a:p>
            <a:fld id="{234DF895-7BD7-468E-8C8E-7167D225041B}"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2FFE066B-7551-48D8-8A0B-E5152F70170F}" type="datetime1">
              <a:rPr lang="en-CA" smtClean="0"/>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Date Placeholder 4"/>
          <p:cNvSpPr>
            <a:spLocks noGrp="1"/>
          </p:cNvSpPr>
          <p:nvPr>
            <p:ph type="dt" sz="half" idx="10"/>
          </p:nvPr>
        </p:nvSpPr>
        <p:spPr/>
        <p:txBody>
          <a:bodyPr/>
          <a:lstStyle/>
          <a:p>
            <a:fld id="{A0BC168C-F901-4FD3-9E2E-B61EF8A9E4EA}" type="datetime1">
              <a:rPr lang="en-CA" smtClean="0"/>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7" name="Date Placeholder 6"/>
          <p:cNvSpPr>
            <a:spLocks noGrp="1"/>
          </p:cNvSpPr>
          <p:nvPr>
            <p:ph type="dt" sz="half" idx="10"/>
          </p:nvPr>
        </p:nvSpPr>
        <p:spPr/>
        <p:txBody>
          <a:bodyPr/>
          <a:lstStyle/>
          <a:p>
            <a:fld id="{6D8F9F94-F5DA-43EE-A22C-3455170AD848}" type="datetime1">
              <a:rPr lang="en-CA" smtClean="0"/>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922E75E-D4B2-44E4-A200-75D56F1079F9}" type="datetime1">
              <a:rPr lang="en-CA" smtClean="0"/>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FBCC2-B5B2-4F96-B431-E3910AEE8DC8}" type="datetime1">
              <a:rPr lang="en-CA" smtClean="0"/>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CE1DCA8B-786B-4475-A93C-A8A054F0B66B}" type="datetime1">
              <a:rPr lang="en-CA" smtClean="0"/>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AE5EC126-CE36-457B-8F03-7FC3C299A824}" type="datetime1">
              <a:rPr lang="en-CA" smtClean="0"/>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95490-C2A2-477B-9CF1-9A9250A1F785}" type="datetime1">
              <a:rPr lang="en-CA" smtClean="0"/>
            </a:fld>
            <a:endParaRPr lang="en-C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68BA9-11F6-4176-AA9C-12CF57CA08D0}" type="slidenum">
              <a:rPr lang="en-CA" smtClean="0"/>
            </a:fld>
            <a:endParaRPr lang="en-CA"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https://sqlite.org/download.htm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7285" y="1412509"/>
            <a:ext cx="9144000" cy="2387600"/>
          </a:xfrm>
        </p:spPr>
        <p:txBody>
          <a:bodyPr anchor="ctr">
            <a:normAutofit/>
          </a:bodyPr>
          <a:lstStyle/>
          <a:p>
            <a:r>
              <a:rPr lang="en-CA" sz="4400" dirty="0">
                <a:latin typeface="Arial" panose="020B0604020202020204" pitchFamily="34" charset="0"/>
                <a:cs typeface="Arial" panose="020B0604020202020204" pitchFamily="34" charset="0"/>
              </a:rPr>
              <a:t>SQL-Structured Query Language</a:t>
            </a:r>
            <a:endParaRPr lang="en-CA" sz="4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157287" y="1771321"/>
            <a:ext cx="9849260" cy="1842135"/>
          </a:xfrm>
          <a:prstGeom prst="rect">
            <a:avLst/>
          </a:prstGeom>
          <a:noFill/>
        </p:spPr>
        <p:txBody>
          <a:bodyPr wrap="square" rtlCol="0">
            <a:spAutoFit/>
          </a:bodyPr>
          <a:lstStyle/>
          <a:p>
            <a:pPr marL="0" indent="0">
              <a:buNone/>
            </a:pPr>
            <a:r>
              <a:rPr lang="en-US" altLang="en-CA" sz="3600" b="1" dirty="0">
                <a:latin typeface="Arial" panose="020B0604020202020204" pitchFamily="34" charset="0"/>
                <a:cs typeface="Arial" panose="020B0604020202020204" pitchFamily="34" charset="0"/>
              </a:rPr>
              <a:t>Common Data Types:</a:t>
            </a:r>
            <a:endParaRPr lang="en-CA" sz="3600" dirty="0">
              <a:latin typeface="Arial" panose="020B0604020202020204" pitchFamily="34" charset="0"/>
              <a:cs typeface="Arial" panose="020B0604020202020204" pitchFamily="34" charset="0"/>
            </a:endParaRPr>
          </a:p>
          <a:p>
            <a:pPr marL="0" indent="0">
              <a:buNone/>
            </a:pPr>
            <a:endParaRPr lang="en-CA" sz="3600" b="1" dirty="0">
              <a:latin typeface="Arial" panose="020B0604020202020204" pitchFamily="34" charset="0"/>
              <a:cs typeface="Arial" panose="020B0604020202020204" pitchFamily="34" charset="0"/>
            </a:endParaRPr>
          </a:p>
          <a:p>
            <a:pPr marL="0" indent="0">
              <a:buNone/>
            </a:pPr>
            <a:endParaRPr lang="en-CA" sz="36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838200" y="365125"/>
            <a:ext cx="10515600" cy="1208787"/>
          </a:xfrm>
        </p:spPr>
        <p:txBody>
          <a:bodyPr/>
          <a:lstStyle/>
          <a:p>
            <a:r>
              <a:rPr lang="en-CA" b="1" dirty="0">
                <a:latin typeface="Arial" panose="020B0604020202020204" pitchFamily="34" charset="0"/>
                <a:cs typeface="Arial" panose="020B0604020202020204" pitchFamily="34" charset="0"/>
              </a:rPr>
              <a:t>1.2 Tables</a:t>
            </a:r>
            <a:endParaRPr lang="en-CA"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pic>
        <p:nvPicPr>
          <p:cNvPr id="6" name="Picture 5"/>
          <p:cNvPicPr>
            <a:picLocks noChangeAspect="1"/>
          </p:cNvPicPr>
          <p:nvPr/>
        </p:nvPicPr>
        <p:blipFill>
          <a:blip r:embed="rId1"/>
          <a:stretch>
            <a:fillRect/>
          </a:stretch>
        </p:blipFill>
        <p:spPr>
          <a:xfrm>
            <a:off x="1095375" y="1574165"/>
            <a:ext cx="9782175" cy="44767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4208" y="1835456"/>
            <a:ext cx="10439400" cy="1565275"/>
          </a:xfrm>
        </p:spPr>
        <p:txBody>
          <a:bodyPr>
            <a:normAutofit fontScale="70000" lnSpcReduction="20000"/>
          </a:bodyPr>
          <a:lstStyle/>
          <a:p>
            <a:pPr marL="0" indent="0">
              <a:buNone/>
            </a:pPr>
            <a:r>
              <a:rPr lang="en-CA" sz="4000" b="1" dirty="0">
                <a:latin typeface="Arial" panose="020B0604020202020204" pitchFamily="34" charset="0"/>
                <a:cs typeface="Arial" panose="020B0604020202020204" pitchFamily="34" charset="0"/>
              </a:rPr>
              <a:t>Primary key </a:t>
            </a:r>
            <a:r>
              <a:rPr lang="en-CA" sz="4000" dirty="0">
                <a:latin typeface="Arial" panose="020B0604020202020204" pitchFamily="34" charset="0"/>
                <a:cs typeface="Arial" panose="020B0604020202020204" pitchFamily="34" charset="0"/>
              </a:rPr>
              <a:t>is a column(multiple columns) whose values uniquely identify each row</a:t>
            </a:r>
            <a:r>
              <a:rPr lang="en-CA" sz="4000" dirty="0" smtClean="0">
                <a:latin typeface="Arial" panose="020B0604020202020204" pitchFamily="34" charset="0"/>
                <a:cs typeface="Arial" panose="020B0604020202020204" pitchFamily="34" charset="0"/>
              </a:rPr>
              <a:t>.</a:t>
            </a:r>
            <a:endParaRPr lang="en-CA" sz="4000" dirty="0" smtClean="0">
              <a:latin typeface="Arial" panose="020B0604020202020204" pitchFamily="34" charset="0"/>
              <a:cs typeface="Arial" panose="020B0604020202020204" pitchFamily="34" charset="0"/>
            </a:endParaRPr>
          </a:p>
          <a:p>
            <a:pPr marL="0" indent="0">
              <a:buNone/>
            </a:pPr>
            <a:endParaRPr lang="en-CA" sz="4000" dirty="0" smtClean="0">
              <a:latin typeface="Arial" panose="020B0604020202020204" pitchFamily="34" charset="0"/>
              <a:cs typeface="Arial" panose="020B0604020202020204" pitchFamily="34" charset="0"/>
            </a:endParaRPr>
          </a:p>
          <a:p>
            <a:pPr marL="0" indent="0">
              <a:buNone/>
            </a:pPr>
            <a:r>
              <a:rPr lang="en-CA" sz="4000" dirty="0" smtClean="0">
                <a:latin typeface="Arial" panose="020B0604020202020204" pitchFamily="34" charset="0"/>
                <a:cs typeface="Arial" panose="020B0604020202020204" pitchFamily="34" charset="0"/>
              </a:rPr>
              <a:t>Primary key cannot have null value</a:t>
            </a:r>
            <a:endParaRPr lang="en-CA" sz="40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1.3 Primary key</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1.3 Primary key</a:t>
            </a:r>
            <a:endParaRPr lang="en-CA" b="1" dirty="0">
              <a:latin typeface="Arial" panose="020B0604020202020204" pitchFamily="34" charset="0"/>
              <a:cs typeface="Arial" panose="020B0604020202020204" pitchFamily="34" charset="0"/>
            </a:endParaRPr>
          </a:p>
        </p:txBody>
      </p:sp>
      <p:sp>
        <p:nvSpPr>
          <p:cNvPr id="11" name="Arrow: Down 10"/>
          <p:cNvSpPr/>
          <p:nvPr/>
        </p:nvSpPr>
        <p:spPr>
          <a:xfrm>
            <a:off x="2503975" y="1889522"/>
            <a:ext cx="241788" cy="397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TextBox 12"/>
          <p:cNvSpPr txBox="1"/>
          <p:nvPr/>
        </p:nvSpPr>
        <p:spPr>
          <a:xfrm>
            <a:off x="1784838" y="1347509"/>
            <a:ext cx="2989385" cy="646331"/>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One column</a:t>
            </a:r>
            <a:endParaRPr lang="en-CA" sz="36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1"/>
          <a:stretch>
            <a:fillRect/>
          </a:stretch>
        </p:blipFill>
        <p:spPr>
          <a:xfrm>
            <a:off x="1721459" y="2391508"/>
            <a:ext cx="5681663" cy="4107069"/>
          </a:xfrm>
          <a:prstGeom prst="rect">
            <a:avLst/>
          </a:prstGeom>
        </p:spPr>
      </p:pic>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1.3 Primary key</a:t>
            </a:r>
            <a:endParaRPr lang="en-CA" b="1" dirty="0">
              <a:latin typeface="Arial" panose="020B0604020202020204" pitchFamily="34" charset="0"/>
              <a:cs typeface="Arial" panose="020B0604020202020204" pitchFamily="34" charset="0"/>
            </a:endParaRPr>
          </a:p>
        </p:txBody>
      </p:sp>
      <p:sp>
        <p:nvSpPr>
          <p:cNvPr id="14" name="TextBox 13"/>
          <p:cNvSpPr txBox="1"/>
          <p:nvPr/>
        </p:nvSpPr>
        <p:spPr>
          <a:xfrm>
            <a:off x="1204546" y="1690688"/>
            <a:ext cx="3930161" cy="646331"/>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multiple columns</a:t>
            </a:r>
            <a:endParaRPr lang="en-CA" sz="3600" dirty="0">
              <a:latin typeface="Arial" panose="020B0604020202020204" pitchFamily="34" charset="0"/>
              <a:cs typeface="Arial" panose="020B0604020202020204" pitchFamily="34" charset="0"/>
            </a:endParaRPr>
          </a:p>
        </p:txBody>
      </p:sp>
      <p:sp>
        <p:nvSpPr>
          <p:cNvPr id="15" name="Arrow: Down 14"/>
          <p:cNvSpPr/>
          <p:nvPr/>
        </p:nvSpPr>
        <p:spPr>
          <a:xfrm>
            <a:off x="2620108" y="2272797"/>
            <a:ext cx="241788" cy="3976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pic>
        <p:nvPicPr>
          <p:cNvPr id="3" name="Picture 2"/>
          <p:cNvPicPr>
            <a:picLocks noChangeAspect="1"/>
          </p:cNvPicPr>
          <p:nvPr/>
        </p:nvPicPr>
        <p:blipFill>
          <a:blip r:embed="rId1"/>
          <a:stretch>
            <a:fillRect/>
          </a:stretch>
        </p:blipFill>
        <p:spPr>
          <a:xfrm>
            <a:off x="1141730" y="2670175"/>
            <a:ext cx="5162550" cy="3619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63113" y="189279"/>
            <a:ext cx="10515600" cy="1325563"/>
          </a:xfrm>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5" name="TextBox 4"/>
          <p:cNvSpPr txBox="1"/>
          <p:nvPr/>
        </p:nvSpPr>
        <p:spPr>
          <a:xfrm>
            <a:off x="1592875" y="1514842"/>
            <a:ext cx="6434502" cy="4493538"/>
          </a:xfrm>
          <a:prstGeom prst="rect">
            <a:avLst/>
          </a:prstGeom>
          <a:noFill/>
        </p:spPr>
        <p:txBody>
          <a:bodyPr wrap="square" rtlCol="0">
            <a:spAutoFit/>
          </a:bodyPr>
          <a:lstStyle/>
          <a:p>
            <a:r>
              <a:rPr lang="en-CA" sz="3600" b="1" dirty="0">
                <a:solidFill>
                  <a:srgbClr val="FF0000"/>
                </a:solidFill>
              </a:rPr>
              <a:t>SELECT</a:t>
            </a:r>
            <a:endParaRPr lang="en-CA" sz="3600" b="1" dirty="0">
              <a:solidFill>
                <a:srgbClr val="FF0000"/>
              </a:solidFill>
            </a:endParaRPr>
          </a:p>
          <a:p>
            <a:endParaRPr lang="en-CA" sz="1400" b="1" dirty="0">
              <a:solidFill>
                <a:srgbClr val="FF0000"/>
              </a:solidFill>
            </a:endParaRPr>
          </a:p>
          <a:p>
            <a:r>
              <a:rPr lang="en-CA" sz="3600" b="1" dirty="0">
                <a:solidFill>
                  <a:srgbClr val="FF0000"/>
                </a:solidFill>
              </a:rPr>
              <a:t>FROM</a:t>
            </a:r>
            <a:endParaRPr lang="en-CA" sz="3600" b="1" dirty="0">
              <a:solidFill>
                <a:srgbClr val="FF0000"/>
              </a:solidFill>
            </a:endParaRPr>
          </a:p>
          <a:p>
            <a:endParaRPr lang="en-CA" sz="1400" dirty="0"/>
          </a:p>
          <a:p>
            <a:r>
              <a:rPr lang="en-CA" sz="3600" b="1" dirty="0"/>
              <a:t>WHERE</a:t>
            </a:r>
            <a:endParaRPr lang="en-CA" sz="3600" b="1" dirty="0"/>
          </a:p>
          <a:p>
            <a:endParaRPr lang="en-CA" sz="1400" dirty="0"/>
          </a:p>
          <a:p>
            <a:r>
              <a:rPr lang="en-CA" sz="3600" b="1" dirty="0"/>
              <a:t>GROUP BY</a:t>
            </a:r>
            <a:endParaRPr lang="en-CA" sz="3600" b="1" dirty="0"/>
          </a:p>
          <a:p>
            <a:endParaRPr lang="en-CA" sz="1400" b="1" dirty="0"/>
          </a:p>
          <a:p>
            <a:r>
              <a:rPr lang="en-CA" sz="3600" b="1" dirty="0"/>
              <a:t>HAVING</a:t>
            </a:r>
            <a:endParaRPr lang="en-CA" sz="3600" b="1" dirty="0"/>
          </a:p>
          <a:p>
            <a:endParaRPr lang="en-CA" sz="1400" b="1" dirty="0"/>
          </a:p>
          <a:p>
            <a:r>
              <a:rPr lang="en-CA" sz="3600" b="1" dirty="0"/>
              <a:t>ORDER BY</a:t>
            </a:r>
            <a:r>
              <a:rPr lang="en-CA" sz="3600" dirty="0"/>
              <a:t>;</a:t>
            </a:r>
            <a:endParaRPr lang="en-CA" sz="3600" dirty="0"/>
          </a:p>
        </p:txBody>
      </p:sp>
      <p:sp>
        <p:nvSpPr>
          <p:cNvPr id="6" name="Arrow: Left 5"/>
          <p:cNvSpPr/>
          <p:nvPr/>
        </p:nvSpPr>
        <p:spPr>
          <a:xfrm>
            <a:off x="3450979" y="2085059"/>
            <a:ext cx="685800" cy="3341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TextBox 6"/>
          <p:cNvSpPr txBox="1"/>
          <p:nvPr/>
        </p:nvSpPr>
        <p:spPr>
          <a:xfrm>
            <a:off x="4517779" y="1928947"/>
            <a:ext cx="2589335" cy="646331"/>
          </a:xfrm>
          <a:prstGeom prst="rect">
            <a:avLst/>
          </a:prstGeom>
          <a:noFill/>
        </p:spPr>
        <p:txBody>
          <a:bodyPr wrap="square" rtlCol="0">
            <a:spAutoFit/>
          </a:bodyPr>
          <a:lstStyle/>
          <a:p>
            <a:r>
              <a:rPr lang="en-CA" sz="3600" dirty="0">
                <a:solidFill>
                  <a:srgbClr val="FF0000"/>
                </a:solidFill>
              </a:rPr>
              <a:t>Required</a:t>
            </a:r>
            <a:endParaRPr lang="en-CA" sz="3600" dirty="0">
              <a:solidFill>
                <a:srgbClr val="FF0000"/>
              </a:solidFill>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8" name="TextBox 7"/>
          <p:cNvSpPr txBox="1"/>
          <p:nvPr/>
        </p:nvSpPr>
        <p:spPr>
          <a:xfrm>
            <a:off x="1169377" y="2286000"/>
            <a:ext cx="8335108" cy="2492990"/>
          </a:xfrm>
          <a:prstGeom prst="rect">
            <a:avLst/>
          </a:prstGeom>
          <a:noFill/>
        </p:spPr>
        <p:txBody>
          <a:bodyPr wrap="square" rtlCol="0">
            <a:spAutoFit/>
          </a:bodyPr>
          <a:lstStyle/>
          <a:p>
            <a:r>
              <a:rPr lang="en-CA" sz="4000" b="1" dirty="0"/>
              <a:t>SELECT</a:t>
            </a:r>
            <a:r>
              <a:rPr lang="en-CA" sz="4000" dirty="0"/>
              <a:t>  the column(s) I want</a:t>
            </a:r>
            <a:endParaRPr lang="en-CA" sz="4000" dirty="0"/>
          </a:p>
          <a:p>
            <a:endParaRPr lang="en-CA" sz="4000" dirty="0"/>
          </a:p>
          <a:p>
            <a:r>
              <a:rPr lang="en-CA" sz="4000" b="1" dirty="0"/>
              <a:t>FROM  </a:t>
            </a:r>
            <a:r>
              <a:rPr lang="en-CA" sz="4000" dirty="0"/>
              <a:t>these database and tables</a:t>
            </a:r>
            <a:endParaRPr lang="en-CA" sz="4000" dirty="0"/>
          </a:p>
          <a:p>
            <a:endParaRPr lang="en-CA" sz="3600"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878" y="1535479"/>
            <a:ext cx="10374922" cy="4443290"/>
          </a:xfrm>
        </p:spPr>
        <p:txBody>
          <a:bodyPr>
            <a:normAutofit fontScale="60000" lnSpcReduction="20000"/>
          </a:bodyPr>
          <a:lstStyle/>
          <a:p>
            <a:pPr marL="0" indent="0">
              <a:buNone/>
            </a:pPr>
            <a:r>
              <a:rPr lang="en-CA" sz="7600" b="1" dirty="0">
                <a:latin typeface="Arial" panose="020B0604020202020204" pitchFamily="34" charset="0"/>
                <a:cs typeface="Arial" panose="020B0604020202020204" pitchFamily="34" charset="0"/>
              </a:rPr>
              <a:t>SELECT</a:t>
            </a:r>
            <a:r>
              <a:rPr lang="en-CA" sz="7600" dirty="0">
                <a:latin typeface="Arial" panose="020B0604020202020204" pitchFamily="34" charset="0"/>
                <a:cs typeface="Arial" panose="020B0604020202020204" pitchFamily="34" charset="0"/>
              </a:rPr>
              <a:t> statement specify what you want to select , and from where you want to select it.</a:t>
            </a:r>
            <a:endParaRPr lang="en-CA" sz="7600" dirty="0">
              <a:latin typeface="Arial" panose="020B0604020202020204" pitchFamily="34" charset="0"/>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a:p>
            <a:pPr marL="0" indent="0">
              <a:lnSpc>
                <a:spcPct val="120000"/>
              </a:lnSpc>
              <a:buNone/>
            </a:pPr>
            <a:r>
              <a:rPr lang="en-CA" sz="8400" dirty="0">
                <a:solidFill>
                  <a:srgbClr val="034EA2"/>
                </a:solidFill>
                <a:latin typeface="Arial" panose="020B0604020202020204" pitchFamily="34" charset="0"/>
                <a:cs typeface="Arial" panose="020B0604020202020204" pitchFamily="34" charset="0"/>
              </a:rPr>
              <a:t>SELECT </a:t>
            </a:r>
            <a:r>
              <a:rPr lang="en-US" altLang="en-CA" sz="8400" dirty="0">
                <a:solidFill>
                  <a:srgbClr val="0096A5"/>
                </a:solidFill>
                <a:latin typeface="Arial" panose="020B0604020202020204" pitchFamily="34" charset="0"/>
                <a:cs typeface="Arial" panose="020B0604020202020204" pitchFamily="34" charset="0"/>
              </a:rPr>
              <a:t>ticker, close</a:t>
            </a:r>
            <a:br>
              <a:rPr lang="en-CA" sz="8400" dirty="0">
                <a:solidFill>
                  <a:srgbClr val="0096A5"/>
                </a:solidFill>
                <a:latin typeface="Arial" panose="020B0604020202020204" pitchFamily="34" charset="0"/>
                <a:cs typeface="Arial" panose="020B0604020202020204" pitchFamily="34" charset="0"/>
              </a:rPr>
            </a:br>
            <a:r>
              <a:rPr lang="en-CA" sz="8400" dirty="0">
                <a:solidFill>
                  <a:srgbClr val="034EA2"/>
                </a:solidFill>
                <a:latin typeface="Arial" panose="020B0604020202020204" pitchFamily="34" charset="0"/>
                <a:cs typeface="Arial" panose="020B0604020202020204" pitchFamily="34" charset="0"/>
              </a:rPr>
              <a:t>FROM </a:t>
            </a:r>
            <a:r>
              <a:rPr lang="en-US" altLang="en-CA" sz="8400" dirty="0">
                <a:solidFill>
                  <a:srgbClr val="0096A5"/>
                </a:solidFill>
                <a:latin typeface="Arial" panose="020B0604020202020204" pitchFamily="34" charset="0"/>
                <a:cs typeface="Arial" panose="020B0604020202020204" pitchFamily="34" charset="0"/>
              </a:rPr>
              <a:t>stocks_price</a:t>
            </a:r>
            <a:r>
              <a:rPr lang="en-CA" sz="8400" dirty="0">
                <a:solidFill>
                  <a:srgbClr val="939598"/>
                </a:solidFill>
                <a:latin typeface="Arial" panose="020B0604020202020204" pitchFamily="34" charset="0"/>
                <a:cs typeface="Arial" panose="020B0604020202020204" pitchFamily="34" charset="0"/>
              </a:rPr>
              <a:t>;</a:t>
            </a:r>
            <a:br>
              <a:rPr lang="en-CA" sz="3800" dirty="0">
                <a:solidFill>
                  <a:srgbClr val="0096A5"/>
                </a:solidFill>
                <a:latin typeface="Arial" panose="020B0604020202020204" pitchFamily="34" charset="0"/>
                <a:cs typeface="Arial" panose="020B0604020202020204" pitchFamily="34" charset="0"/>
              </a:rPr>
            </a:br>
            <a:endParaRPr lang="en-CA" sz="3800" dirty="0">
              <a:solidFill>
                <a:srgbClr val="0096A5"/>
              </a:solidFill>
              <a:latin typeface="Arial" panose="020B0604020202020204" pitchFamily="34" charset="0"/>
              <a:cs typeface="Arial" panose="020B0604020202020204" pitchFamily="34" charset="0"/>
            </a:endParaRPr>
          </a:p>
          <a:p>
            <a:pPr marL="0" indent="0">
              <a:lnSpc>
                <a:spcPct val="120000"/>
              </a:lnSpc>
              <a:buNone/>
            </a:pPr>
            <a:endParaRPr lang="en-CA" sz="100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5" name="Content Placeholder 2"/>
          <p:cNvSpPr txBox="1"/>
          <p:nvPr/>
        </p:nvSpPr>
        <p:spPr>
          <a:xfrm>
            <a:off x="745436" y="1687879"/>
            <a:ext cx="10237304" cy="3974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600" dirty="0">
                <a:latin typeface="Arial" panose="020B0604020202020204" pitchFamily="34" charset="0"/>
                <a:cs typeface="Arial" panose="020B0604020202020204" pitchFamily="34" charset="0"/>
              </a:rPr>
              <a:t>The asterisk (*) wildcard character can be used to request all columns without having to list them</a:t>
            </a:r>
            <a:br>
              <a:rPr lang="en-CA" sz="3600" dirty="0">
                <a:latin typeface="Arial" panose="020B0604020202020204" pitchFamily="34" charset="0"/>
                <a:cs typeface="Arial" panose="020B0604020202020204" pitchFamily="34" charset="0"/>
              </a:rPr>
            </a:br>
            <a:r>
              <a:rPr lang="en-CA" sz="3600" dirty="0">
                <a:latin typeface="Arial" panose="020B0604020202020204" pitchFamily="34" charset="0"/>
                <a:cs typeface="Arial" panose="020B0604020202020204" pitchFamily="34" charset="0"/>
              </a:rPr>
              <a:t>individually. </a:t>
            </a:r>
            <a:br>
              <a:rPr lang="en-CA" dirty="0"/>
            </a:br>
            <a:endParaRPr lang="en-CA" sz="3800" dirty="0">
              <a:solidFill>
                <a:srgbClr val="0096A5"/>
              </a:solidFill>
              <a:latin typeface="CourierNewPSMT"/>
            </a:endParaRPr>
          </a:p>
          <a:p>
            <a:pPr marL="0" indent="0">
              <a:buFont typeface="Arial" panose="020B0604020202020204" pitchFamily="34" charset="0"/>
              <a:buNone/>
            </a:pPr>
            <a:r>
              <a:rPr lang="en-CA" sz="4700" dirty="0">
                <a:solidFill>
                  <a:srgbClr val="034EA2"/>
                </a:solidFill>
                <a:latin typeface="Arial" panose="020B0604020202020204" pitchFamily="34" charset="0"/>
                <a:cs typeface="Arial" panose="020B0604020202020204" pitchFamily="34" charset="0"/>
              </a:rPr>
              <a:t>SELECT </a:t>
            </a:r>
            <a:r>
              <a:rPr lang="en-CA" sz="4700" dirty="0">
                <a:solidFill>
                  <a:schemeClr val="bg1">
                    <a:lumMod val="50000"/>
                  </a:schemeClr>
                </a:solidFill>
                <a:latin typeface="Arial" panose="020B0604020202020204" pitchFamily="34" charset="0"/>
                <a:cs typeface="Arial" panose="020B0604020202020204" pitchFamily="34" charset="0"/>
              </a:rPr>
              <a:t>*</a:t>
            </a:r>
            <a:br>
              <a:rPr lang="en-CA" sz="4700" dirty="0">
                <a:solidFill>
                  <a:srgbClr val="0096A5"/>
                </a:solidFill>
                <a:latin typeface="Arial" panose="020B0604020202020204" pitchFamily="34" charset="0"/>
                <a:cs typeface="Arial" panose="020B0604020202020204" pitchFamily="34" charset="0"/>
              </a:rPr>
            </a:br>
            <a:r>
              <a:rPr lang="en-CA" sz="4700" dirty="0">
                <a:solidFill>
                  <a:srgbClr val="034EA2"/>
                </a:solidFill>
                <a:latin typeface="Arial" panose="020B0604020202020204" pitchFamily="34" charset="0"/>
                <a:cs typeface="Arial" panose="020B0604020202020204" pitchFamily="34" charset="0"/>
              </a:rPr>
              <a:t>FROM </a:t>
            </a:r>
            <a:r>
              <a:rPr lang="en-US" altLang="en-CA" sz="4700" dirty="0">
                <a:solidFill>
                  <a:srgbClr val="0096A5"/>
                </a:solidFill>
                <a:latin typeface="Arial" panose="020B0604020202020204" pitchFamily="34" charset="0"/>
                <a:cs typeface="Arial" panose="020B0604020202020204" pitchFamily="34" charset="0"/>
              </a:rPr>
              <a:t>stocks_price</a:t>
            </a:r>
            <a:r>
              <a:rPr lang="en-CA" sz="4700" dirty="0">
                <a:solidFill>
                  <a:srgbClr val="939598"/>
                </a:solidFill>
                <a:latin typeface="Arial" panose="020B0604020202020204" pitchFamily="34" charset="0"/>
                <a:cs typeface="Arial" panose="020B0604020202020204" pitchFamily="34" charset="0"/>
              </a:rPr>
              <a:t>;</a:t>
            </a:r>
            <a:endParaRPr lang="en-CA" sz="47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5" y="1690688"/>
            <a:ext cx="10515600" cy="4351338"/>
          </a:xfrm>
        </p:spPr>
        <p:txBody>
          <a:bodyPr>
            <a:normAutofit fontScale="92500" lnSpcReduction="10000"/>
          </a:bodyPr>
          <a:lstStyle/>
          <a:p>
            <a:pPr marL="0" indent="0">
              <a:buNone/>
            </a:pPr>
            <a:r>
              <a:rPr lang="en-CA" sz="3600" b="1" dirty="0">
                <a:latin typeface="Arial" panose="020B0604020202020204" pitchFamily="34" charset="0"/>
                <a:cs typeface="Arial" panose="020B0604020202020204" pitchFamily="34" charset="0"/>
              </a:rPr>
              <a:t>DISTINCT</a:t>
            </a:r>
            <a:r>
              <a:rPr lang="en-CA" sz="3600" dirty="0">
                <a:latin typeface="Arial" panose="020B0604020202020204" pitchFamily="34" charset="0"/>
                <a:cs typeface="Arial" panose="020B0604020202020204" pitchFamily="34" charset="0"/>
              </a:rPr>
              <a:t> keyword instructs database to only return distinct values</a:t>
            </a:r>
            <a:endParaRPr lang="en-CA" sz="3600" dirty="0">
              <a:latin typeface="Arial" panose="020B0604020202020204" pitchFamily="34" charset="0"/>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a:p>
            <a:pPr marL="0" indent="0">
              <a:buNone/>
            </a:pPr>
            <a:r>
              <a:rPr lang="en-CA" sz="4300" dirty="0">
                <a:solidFill>
                  <a:srgbClr val="034EA2"/>
                </a:solidFill>
                <a:latin typeface="Arial" panose="020B0604020202020204" pitchFamily="34" charset="0"/>
                <a:cs typeface="Arial" panose="020B0604020202020204" pitchFamily="34" charset="0"/>
              </a:rPr>
              <a:t>SELECT </a:t>
            </a:r>
            <a:r>
              <a:rPr lang="en-US" altLang="en-CA" sz="4300" dirty="0">
                <a:solidFill>
                  <a:srgbClr val="0096A5"/>
                </a:solidFill>
                <a:latin typeface="Arial" panose="020B0604020202020204" pitchFamily="34" charset="0"/>
                <a:cs typeface="Arial" panose="020B0604020202020204" pitchFamily="34" charset="0"/>
              </a:rPr>
              <a:t>ticker</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US" altLang="en-CA" sz="4300" dirty="0">
                <a:solidFill>
                  <a:srgbClr val="0096A5"/>
                </a:solidFill>
                <a:latin typeface="Arial" panose="020B0604020202020204" pitchFamily="34" charset="0"/>
                <a:cs typeface="Arial" panose="020B0604020202020204" pitchFamily="34" charset="0"/>
              </a:rPr>
              <a:t>stocks_price</a:t>
            </a:r>
            <a:r>
              <a:rPr lang="en-CA" sz="4300" dirty="0">
                <a:solidFill>
                  <a:srgbClr val="939598"/>
                </a:solidFill>
                <a:latin typeface="Arial" panose="020B0604020202020204" pitchFamily="34" charset="0"/>
                <a:cs typeface="Arial" panose="020B0604020202020204" pitchFamily="34" charset="0"/>
              </a:rPr>
              <a:t>;</a:t>
            </a:r>
            <a:endParaRPr lang="en-CA" sz="4300" dirty="0">
              <a:solidFill>
                <a:srgbClr val="939598"/>
              </a:solidFill>
              <a:latin typeface="Arial" panose="020B0604020202020204" pitchFamily="34" charset="0"/>
              <a:cs typeface="Arial" panose="020B0604020202020204" pitchFamily="34" charset="0"/>
            </a:endParaRPr>
          </a:p>
          <a:p>
            <a:pPr marL="0" indent="0">
              <a:buNone/>
            </a:pPr>
            <a:endParaRPr lang="en-CA" sz="4000" dirty="0">
              <a:solidFill>
                <a:srgbClr val="939598"/>
              </a:solidFill>
              <a:latin typeface="Arial" panose="020B0604020202020204" pitchFamily="34" charset="0"/>
              <a:cs typeface="Arial" panose="020B0604020202020204" pitchFamily="34" charset="0"/>
            </a:endParaRPr>
          </a:p>
          <a:p>
            <a:pPr marL="0" indent="0">
              <a:buNone/>
            </a:pPr>
            <a:r>
              <a:rPr lang="en-CA" sz="4300" dirty="0">
                <a:solidFill>
                  <a:srgbClr val="034EA2"/>
                </a:solidFill>
                <a:latin typeface="Arial" panose="020B0604020202020204" pitchFamily="34" charset="0"/>
                <a:cs typeface="Arial" panose="020B0604020202020204" pitchFamily="34" charset="0"/>
              </a:rPr>
              <a:t>SELECT DISTINCT </a:t>
            </a:r>
            <a:r>
              <a:rPr lang="en-US" altLang="en-CA" sz="4300" dirty="0">
                <a:solidFill>
                  <a:srgbClr val="0096A5"/>
                </a:solidFill>
                <a:latin typeface="Arial" panose="020B0604020202020204" pitchFamily="34" charset="0"/>
                <a:cs typeface="Arial" panose="020B0604020202020204" pitchFamily="34" charset="0"/>
                <a:sym typeface="+mn-ea"/>
              </a:rPr>
              <a:t>ticker</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US" altLang="en-CA" sz="4300" dirty="0">
                <a:solidFill>
                  <a:srgbClr val="0096A5"/>
                </a:solidFill>
                <a:latin typeface="Arial" panose="020B0604020202020204" pitchFamily="34" charset="0"/>
                <a:cs typeface="Arial" panose="020B0604020202020204" pitchFamily="34" charset="0"/>
                <a:sym typeface="+mn-ea"/>
              </a:rPr>
              <a:t>stocks_prices</a:t>
            </a:r>
            <a:r>
              <a:rPr lang="en-CA" sz="4300" dirty="0">
                <a:solidFill>
                  <a:srgbClr val="939598"/>
                </a:solidFill>
                <a:latin typeface="Arial" panose="020B0604020202020204" pitchFamily="34" charset="0"/>
                <a:cs typeface="Arial" panose="020B0604020202020204" pitchFamily="34" charset="0"/>
              </a:rPr>
              <a:t>;</a:t>
            </a:r>
            <a:endParaRPr lang="en-CA"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5" y="1690688"/>
            <a:ext cx="10515600" cy="4351338"/>
          </a:xfrm>
        </p:spPr>
        <p:txBody>
          <a:bodyPr>
            <a:normAutofit lnSpcReduction="10000"/>
          </a:bodyPr>
          <a:lstStyle/>
          <a:p>
            <a:pPr marL="0" indent="0">
              <a:buNone/>
            </a:pPr>
            <a:r>
              <a:rPr lang="en-CA" sz="3600" b="1" dirty="0">
                <a:latin typeface="Arial" panose="020B0604020202020204" pitchFamily="34" charset="0"/>
                <a:cs typeface="Arial" panose="020B0604020202020204" pitchFamily="34" charset="0"/>
              </a:rPr>
              <a:t>DISTINCT</a:t>
            </a:r>
            <a:r>
              <a:rPr lang="en-CA" sz="3600" dirty="0">
                <a:latin typeface="Arial" panose="020B0604020202020204" pitchFamily="34" charset="0"/>
                <a:cs typeface="Arial" panose="020B0604020202020204" pitchFamily="34" charset="0"/>
              </a:rPr>
              <a:t> keyword applies to all columns, not just the one it precedes</a:t>
            </a:r>
            <a:endParaRPr lang="en-CA" sz="3600" dirty="0">
              <a:latin typeface="Arial" panose="020B0604020202020204" pitchFamily="34" charset="0"/>
              <a:cs typeface="Arial" panose="020B0604020202020204" pitchFamily="34" charset="0"/>
            </a:endParaRPr>
          </a:p>
          <a:p>
            <a:pPr marL="0" indent="0">
              <a:buNone/>
            </a:pPr>
            <a:endParaRPr lang="en-CA" sz="2000" dirty="0">
              <a:solidFill>
                <a:srgbClr val="939598"/>
              </a:solidFill>
              <a:latin typeface="Arial" panose="020B0604020202020204" pitchFamily="34" charset="0"/>
              <a:cs typeface="Arial" panose="020B0604020202020204" pitchFamily="34" charset="0"/>
            </a:endParaRPr>
          </a:p>
          <a:p>
            <a:pPr marL="0" indent="0">
              <a:buNone/>
            </a:pPr>
            <a:r>
              <a:rPr lang="en-CA" sz="4300" dirty="0">
                <a:solidFill>
                  <a:srgbClr val="034EA2"/>
                </a:solidFill>
                <a:latin typeface="Arial" panose="020B0604020202020204" pitchFamily="34" charset="0"/>
                <a:cs typeface="Arial" panose="020B0604020202020204" pitchFamily="34" charset="0"/>
              </a:rPr>
              <a:t>SELECT DISTINCT </a:t>
            </a:r>
            <a:r>
              <a:rPr lang="en-CA" sz="4300" dirty="0">
                <a:solidFill>
                  <a:srgbClr val="0096A5"/>
                </a:solidFill>
                <a:latin typeface="Arial" panose="020B0604020202020204" pitchFamily="34" charset="0"/>
                <a:cs typeface="Arial" panose="020B0604020202020204" pitchFamily="34" charset="0"/>
              </a:rPr>
              <a:t>vend_id</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CA" sz="4300" dirty="0">
                <a:solidFill>
                  <a:srgbClr val="0096A5"/>
                </a:solidFill>
                <a:latin typeface="Arial" panose="020B0604020202020204" pitchFamily="34" charset="0"/>
                <a:cs typeface="Arial" panose="020B0604020202020204" pitchFamily="34" charset="0"/>
              </a:rPr>
              <a:t>Products</a:t>
            </a:r>
            <a:r>
              <a:rPr lang="en-CA" sz="4300" dirty="0">
                <a:solidFill>
                  <a:srgbClr val="939598"/>
                </a:solidFill>
                <a:latin typeface="Arial" panose="020B0604020202020204" pitchFamily="34" charset="0"/>
                <a:cs typeface="Arial" panose="020B0604020202020204" pitchFamily="34" charset="0"/>
              </a:rPr>
              <a:t>;</a:t>
            </a:r>
            <a:endParaRPr lang="en-CA" sz="4300" dirty="0">
              <a:solidFill>
                <a:srgbClr val="939598"/>
              </a:solidFill>
              <a:latin typeface="Arial" panose="020B0604020202020204" pitchFamily="34" charset="0"/>
              <a:cs typeface="Arial" panose="020B0604020202020204" pitchFamily="34" charset="0"/>
            </a:endParaRPr>
          </a:p>
          <a:p>
            <a:pPr marL="0" indent="0">
              <a:buNone/>
            </a:pPr>
            <a:endParaRPr lang="en-CA" sz="1800" dirty="0">
              <a:solidFill>
                <a:srgbClr val="939598"/>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SELECT DISTINCT </a:t>
            </a:r>
            <a:r>
              <a:rPr lang="en-CA" sz="4000" dirty="0">
                <a:solidFill>
                  <a:srgbClr val="0096A5"/>
                </a:solidFill>
                <a:latin typeface="Arial" panose="020B0604020202020204" pitchFamily="34" charset="0"/>
                <a:cs typeface="Arial" panose="020B0604020202020204" pitchFamily="34" charset="0"/>
              </a:rPr>
              <a:t>vend_id,prod_name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CA" sz="4000" dirty="0">
                <a:solidFill>
                  <a:srgbClr val="0096A5"/>
                </a:solidFill>
                <a:latin typeface="Arial" panose="020B0604020202020204" pitchFamily="34" charset="0"/>
                <a:cs typeface="Arial" panose="020B0604020202020204" pitchFamily="34" charset="0"/>
              </a:rPr>
              <a:t>Products</a:t>
            </a:r>
            <a:r>
              <a:rPr lang="en-CA" sz="4000" dirty="0">
                <a:solidFill>
                  <a:srgbClr val="939598"/>
                </a:solidFill>
                <a:latin typeface="Arial" panose="020B0604020202020204" pitchFamily="34" charset="0"/>
                <a:cs typeface="Arial" panose="020B0604020202020204" pitchFamily="34" charset="0"/>
              </a:rPr>
              <a:t>;</a:t>
            </a:r>
            <a:endParaRPr lang="en-CA" sz="4000" dirty="0"/>
          </a:p>
          <a:p>
            <a:pPr marL="0" indent="0">
              <a:buNone/>
            </a:pPr>
            <a:endParaRPr lang="en-CA" dirty="0"/>
          </a:p>
        </p:txBody>
      </p:sp>
      <p:sp>
        <p:nvSpPr>
          <p:cNvPr id="4" name="Title 1"/>
          <p:cNvSpPr>
            <a:spLocks noGrp="1"/>
          </p:cNvSpPr>
          <p:nvPr>
            <p:ph type="title"/>
          </p:nvPr>
        </p:nvSpPr>
        <p:spPr/>
        <p:txBody>
          <a:bodyPr/>
          <a:lstStyle/>
          <a:p>
            <a:pPr marL="742950" indent="-742950">
              <a:buFont typeface="+mj-lt"/>
              <a:buAutoNum type="arabicPeriod" startAt="2"/>
            </a:pPr>
            <a:r>
              <a:rPr lang="en-CA" b="1" dirty="0">
                <a:latin typeface="Arial" panose="020B0604020202020204" pitchFamily="34" charset="0"/>
                <a:cs typeface="Arial" panose="020B0604020202020204" pitchFamily="34" charset="0"/>
              </a:rPr>
              <a:t>Retrieving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91502"/>
            <a:ext cx="10515600" cy="1325563"/>
          </a:xfrm>
        </p:spPr>
        <p:txBody>
          <a:bodyPr/>
          <a:lstStyle/>
          <a:p>
            <a:pPr marL="742950" indent="-742950">
              <a:buFont typeface="+mj-lt"/>
              <a:buAutoNum type="arabicPeriod"/>
            </a:pPr>
            <a:r>
              <a:rPr lang="en-CA" dirty="0">
                <a:latin typeface="Arial" panose="020B0604020202020204" pitchFamily="34" charset="0"/>
                <a:cs typeface="Arial" panose="020B0604020202020204" pitchFamily="34" charset="0"/>
              </a:rPr>
              <a:t>Introduction</a:t>
            </a:r>
            <a:endParaRPr lang="en-CA"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6862" y="1852002"/>
            <a:ext cx="11447584" cy="4258652"/>
          </a:xfrm>
        </p:spPr>
        <p:txBody>
          <a:bodyPr>
            <a:normAutofit/>
          </a:bodyPr>
          <a:lstStyle/>
          <a:p>
            <a:r>
              <a:rPr lang="en-CA" dirty="0"/>
              <a:t> </a:t>
            </a:r>
            <a:r>
              <a:rPr lang="en-CA" sz="3600" dirty="0">
                <a:latin typeface="Arial" panose="020B0604020202020204" pitchFamily="34" charset="0"/>
                <a:cs typeface="Arial" panose="020B0604020202020204" pitchFamily="34" charset="0"/>
              </a:rPr>
              <a:t>It is a </a:t>
            </a:r>
            <a:r>
              <a:rPr lang="en-CA" sz="3600" b="1" dirty="0">
                <a:latin typeface="Arial" panose="020B0604020202020204" pitchFamily="34" charset="0"/>
                <a:cs typeface="Arial" panose="020B0604020202020204" pitchFamily="34" charset="0"/>
              </a:rPr>
              <a:t>query language </a:t>
            </a:r>
            <a:r>
              <a:rPr lang="en-CA" sz="3600" dirty="0">
                <a:latin typeface="Arial" panose="020B0604020202020204" pitchFamily="34" charset="0"/>
                <a:cs typeface="Arial" panose="020B0604020202020204" pitchFamily="34" charset="0"/>
              </a:rPr>
              <a:t>designed for managing data in a  </a:t>
            </a:r>
            <a:r>
              <a:rPr lang="en-CA" sz="3600" b="1" dirty="0">
                <a:latin typeface="Arial" panose="020B0604020202020204" pitchFamily="34" charset="0"/>
                <a:cs typeface="Arial" panose="020B0604020202020204" pitchFamily="34" charset="0"/>
              </a:rPr>
              <a:t>database</a:t>
            </a:r>
            <a:r>
              <a:rPr lang="en-CA" sz="3600" dirty="0">
                <a:latin typeface="Arial" panose="020B0604020202020204" pitchFamily="34" charset="0"/>
                <a:cs typeface="Arial" panose="020B0604020202020204" pitchFamily="34" charset="0"/>
              </a:rPr>
              <a:t> management system (DBMS).</a:t>
            </a:r>
            <a:endParaRPr lang="en-CA" sz="3600" dirty="0">
              <a:latin typeface="Arial" panose="020B0604020202020204" pitchFamily="34" charset="0"/>
              <a:cs typeface="Arial" panose="020B0604020202020204" pitchFamily="34" charset="0"/>
            </a:endParaRPr>
          </a:p>
          <a:p>
            <a:pPr marL="0" indent="0">
              <a:buNone/>
            </a:pPr>
            <a:endParaRPr lang="en-CA" dirty="0"/>
          </a:p>
          <a:p>
            <a:r>
              <a:rPr lang="en-CA" sz="3600" dirty="0">
                <a:latin typeface="Arial" panose="020B0604020202020204" pitchFamily="34" charset="0"/>
                <a:cs typeface="Arial" panose="020B0604020202020204" pitchFamily="34" charset="0"/>
              </a:rPr>
              <a:t>We use database all the time whether you are aware of it or not.</a:t>
            </a:r>
            <a:endParaRPr lang="en-CA" sz="3600" dirty="0">
              <a:latin typeface="Arial" panose="020B0604020202020204" pitchFamily="34" charset="0"/>
              <a:cs typeface="Arial" panose="020B0604020202020204" pitchFamily="34" charset="0"/>
            </a:endParaRPr>
          </a:p>
          <a:p>
            <a:pPr marL="0" indent="0">
              <a:buNone/>
            </a:pPr>
            <a:r>
              <a:rPr lang="en-CA" sz="3600" dirty="0">
                <a:latin typeface="Arial" panose="020B0604020202020204" pitchFamily="34" charset="0"/>
                <a:cs typeface="Arial" panose="020B0604020202020204" pitchFamily="34" charset="0"/>
              </a:rPr>
              <a:t>   (Facebook, WeChat store our data in their database)</a:t>
            </a:r>
            <a:endParaRPr lang="en-CA" dirty="0"/>
          </a:p>
          <a:p>
            <a:pPr marL="0" indent="0">
              <a:buNone/>
            </a:pPr>
            <a:endParaRPr lang="en-CA" dirty="0"/>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Exercise </a:t>
            </a:r>
            <a:r>
              <a:rPr lang="en-US" altLang="en-CA" b="1" dirty="0">
                <a:latin typeface="Arial" panose="020B0604020202020204" pitchFamily="34" charset="0"/>
                <a:cs typeface="Arial" panose="020B0604020202020204" pitchFamily="34" charset="0"/>
              </a:rPr>
              <a:t>2</a:t>
            </a:r>
            <a:endParaRPr lang="en-US" alt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CA" sz="4000" dirty="0">
                <a:latin typeface="Arial" panose="020B0604020202020204" pitchFamily="34" charset="0"/>
                <a:cs typeface="Arial" panose="020B0604020202020204" pitchFamily="34" charset="0"/>
              </a:rPr>
              <a:t>Display a list of unique </a:t>
            </a:r>
            <a:r>
              <a:rPr lang="en-US" altLang="en-CA" sz="4000" dirty="0">
                <a:latin typeface="Arial" panose="020B0604020202020204" pitchFamily="34" charset="0"/>
                <a:cs typeface="Arial" panose="020B0604020202020204" pitchFamily="34" charset="0"/>
              </a:rPr>
              <a:t>portfolio_id</a:t>
            </a:r>
            <a:r>
              <a:rPr lang="en-CA" sz="4000" dirty="0">
                <a:latin typeface="Arial" panose="020B0604020202020204" pitchFamily="34" charset="0"/>
                <a:cs typeface="Arial" panose="020B0604020202020204" pitchFamily="34" charset="0"/>
              </a:rPr>
              <a:t> and </a:t>
            </a:r>
            <a:r>
              <a:rPr lang="en-US" altLang="en-CA" sz="4000" dirty="0">
                <a:latin typeface="Arial" panose="020B0604020202020204" pitchFamily="34" charset="0"/>
                <a:cs typeface="Arial" panose="020B0604020202020204" pitchFamily="34" charset="0"/>
              </a:rPr>
              <a:t>security_id</a:t>
            </a:r>
            <a:r>
              <a:rPr lang="en-CA" sz="4000" dirty="0">
                <a:latin typeface="Arial" panose="020B0604020202020204" pitchFamily="34" charset="0"/>
                <a:cs typeface="Arial" panose="020B0604020202020204" pitchFamily="34" charset="0"/>
              </a:rPr>
              <a:t> </a:t>
            </a:r>
            <a:r>
              <a:rPr lang="en-US" altLang="en-CA" sz="4000" dirty="0">
                <a:latin typeface="Arial" panose="020B0604020202020204" pitchFamily="34" charset="0"/>
                <a:cs typeface="Arial" panose="020B0604020202020204" pitchFamily="34" charset="0"/>
              </a:rPr>
              <a:t>in trade_orders table</a:t>
            </a:r>
            <a:r>
              <a:rPr lang="en-CA" sz="4000" dirty="0">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a:p>
            <a:pPr marL="0" indent="0">
              <a:buNone/>
            </a:pPr>
            <a:endParaRPr lang="en-CA" sz="4000"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838" y="1825624"/>
            <a:ext cx="10515600" cy="4399329"/>
          </a:xfrm>
        </p:spPr>
        <p:txBody>
          <a:bodyPr>
            <a:normAutofit fontScale="90000"/>
          </a:bodyPr>
          <a:lstStyle/>
          <a:p>
            <a:pPr marL="0" indent="0">
              <a:buNone/>
            </a:pPr>
            <a:r>
              <a:rPr lang="en-CA" sz="3900" b="1" dirty="0">
                <a:latin typeface="Arial" panose="020B0604020202020204" pitchFamily="34" charset="0"/>
                <a:cs typeface="Arial" panose="020B0604020202020204" pitchFamily="34" charset="0"/>
              </a:rPr>
              <a:t>WHERE </a:t>
            </a:r>
            <a:r>
              <a:rPr lang="en-CA" sz="3900" dirty="0">
                <a:latin typeface="Arial" panose="020B0604020202020204" pitchFamily="34" charset="0"/>
                <a:cs typeface="Arial" panose="020B0604020202020204" pitchFamily="34" charset="0"/>
              </a:rPr>
              <a:t>is used to filter data that meets certain criteria.</a:t>
            </a:r>
            <a:endParaRPr lang="en-CA" sz="3900" dirty="0">
              <a:latin typeface="Arial" panose="020B0604020202020204" pitchFamily="34" charset="0"/>
              <a:cs typeface="Arial" panose="020B0604020202020204" pitchFamily="34" charset="0"/>
            </a:endParaRPr>
          </a:p>
          <a:p>
            <a:pPr marL="0" indent="0">
              <a:buNone/>
            </a:pPr>
            <a:endParaRPr lang="en-CA" dirty="0"/>
          </a:p>
          <a:p>
            <a:pPr marL="0" indent="0">
              <a:lnSpc>
                <a:spcPct val="120000"/>
              </a:lnSpc>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br>
              <a:rPr lang="en-CA" sz="40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WHERE </a:t>
            </a:r>
            <a:r>
              <a:rPr lang="en-US" altLang="en-CA" sz="4000" dirty="0">
                <a:solidFill>
                  <a:srgbClr val="0096A5"/>
                </a:solidFill>
                <a:latin typeface="Arial" panose="020B0604020202020204" pitchFamily="34" charset="0"/>
                <a:cs typeface="Arial" panose="020B0604020202020204" pitchFamily="34" charset="0"/>
              </a:rPr>
              <a:t>ticker</a:t>
            </a:r>
            <a:r>
              <a:rPr lang="en-CA" sz="4000" dirty="0">
                <a:solidFill>
                  <a:srgbClr val="000000"/>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ED1C24"/>
                </a:solidFill>
                <a:latin typeface="Arial" panose="020B0604020202020204" pitchFamily="34" charset="0"/>
                <a:cs typeface="Arial" panose="020B0604020202020204" pitchFamily="34" charset="0"/>
                <a:sym typeface="+mn-ea"/>
              </a:rPr>
              <a:t>'</a:t>
            </a:r>
            <a:r>
              <a:rPr lang="en-US" altLang="en-CA" sz="4000" dirty="0">
                <a:solidFill>
                  <a:srgbClr val="ED1C24"/>
                </a:solidFill>
                <a:latin typeface="Arial" panose="020B0604020202020204" pitchFamily="34" charset="0"/>
                <a:cs typeface="Arial" panose="020B0604020202020204" pitchFamily="34" charset="0"/>
                <a:sym typeface="+mn-ea"/>
              </a:rPr>
              <a:t>META</a:t>
            </a:r>
            <a:r>
              <a:rPr lang="en-CA" sz="4000" dirty="0">
                <a:solidFill>
                  <a:srgbClr val="ED1C24"/>
                </a:solidFill>
                <a:latin typeface="Arial" panose="020B0604020202020204" pitchFamily="34" charset="0"/>
                <a:cs typeface="Arial" panose="020B0604020202020204" pitchFamily="34" charset="0"/>
                <a:sym typeface="+mn-ea"/>
              </a:rPr>
              <a:t>'</a:t>
            </a:r>
            <a:r>
              <a:rPr lang="en-CA" sz="4000" dirty="0">
                <a:solidFill>
                  <a:srgbClr val="939598"/>
                </a:solidFill>
                <a:latin typeface="CourierNewPSMT"/>
              </a:rPr>
              <a:t>;</a:t>
            </a:r>
            <a:br>
              <a:rPr lang="en-CA" sz="4000" dirty="0">
                <a:solidFill>
                  <a:srgbClr val="939598"/>
                </a:solidFill>
                <a:latin typeface="CourierNewPSMT"/>
              </a:rPr>
            </a:br>
            <a:endParaRPr lang="en-CA" sz="4000"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8510" y="271"/>
            <a:ext cx="10515600" cy="1325563"/>
          </a:xfrm>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8513" t="20353" r="6513"/>
          <a:stretch>
            <a:fillRect/>
          </a:stretch>
        </p:blipFill>
        <p:spPr>
          <a:xfrm>
            <a:off x="2794928" y="1647779"/>
            <a:ext cx="5594839" cy="5210255"/>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
        <p:nvSpPr>
          <p:cNvPr id="7" name="Text Box 6"/>
          <p:cNvSpPr txBox="1"/>
          <p:nvPr/>
        </p:nvSpPr>
        <p:spPr>
          <a:xfrm>
            <a:off x="3096895" y="981075"/>
            <a:ext cx="5669915" cy="854710"/>
          </a:xfrm>
          <a:prstGeom prst="rect">
            <a:avLst/>
          </a:prstGeom>
          <a:noFill/>
        </p:spPr>
        <p:txBody>
          <a:bodyPr wrap="square" rtlCol="0">
            <a:noAutofit/>
          </a:bodyPr>
          <a:p>
            <a:r>
              <a:rPr lang="en-US" sz="3800">
                <a:latin typeface="Arial" panose="020B0604020202020204" pitchFamily="34" charset="0"/>
                <a:cs typeface="Arial" panose="020B0604020202020204" pitchFamily="34" charset="0"/>
              </a:rPr>
              <a:t>Where clause operators</a:t>
            </a:r>
            <a:endParaRPr lang="en-US" sz="380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44" y="1690688"/>
            <a:ext cx="6769787" cy="3004404"/>
          </a:xfrm>
        </p:spPr>
        <p:txBody>
          <a:bodyPr>
            <a:normAutofit fontScale="60000"/>
          </a:bodyPr>
          <a:lstStyle/>
          <a:p>
            <a:pPr marL="0" indent="0">
              <a:lnSpc>
                <a:spcPct val="120000"/>
              </a:lnSpc>
              <a:buNone/>
            </a:pPr>
            <a:r>
              <a:rPr lang="en-CA" sz="7300" dirty="0">
                <a:solidFill>
                  <a:srgbClr val="034EA2"/>
                </a:solidFill>
                <a:latin typeface="Arial" panose="020B0604020202020204" pitchFamily="34" charset="0"/>
                <a:cs typeface="Arial" panose="020B0604020202020204" pitchFamily="34" charset="0"/>
                <a:sym typeface="+mn-ea"/>
              </a:rPr>
              <a:t>SELECT </a:t>
            </a:r>
            <a:r>
              <a:rPr lang="en-US" altLang="en-CA" sz="7300" dirty="0">
                <a:solidFill>
                  <a:srgbClr val="0096A5"/>
                </a:solidFill>
                <a:latin typeface="Arial" panose="020B0604020202020204" pitchFamily="34" charset="0"/>
                <a:cs typeface="Arial" panose="020B0604020202020204" pitchFamily="34" charset="0"/>
                <a:sym typeface="+mn-ea"/>
              </a:rPr>
              <a:t>*</a:t>
            </a:r>
            <a:br>
              <a:rPr lang="en-CA" sz="7300" dirty="0">
                <a:solidFill>
                  <a:srgbClr val="000000"/>
                </a:solidFill>
                <a:latin typeface="Arial" panose="020B0604020202020204" pitchFamily="34" charset="0"/>
                <a:cs typeface="Arial" panose="020B0604020202020204" pitchFamily="34" charset="0"/>
                <a:sym typeface="+mn-ea"/>
              </a:rPr>
            </a:br>
            <a:r>
              <a:rPr lang="en-CA" sz="7300" dirty="0">
                <a:solidFill>
                  <a:srgbClr val="034EA2"/>
                </a:solidFill>
                <a:latin typeface="Arial" panose="020B0604020202020204" pitchFamily="34" charset="0"/>
                <a:cs typeface="Arial" panose="020B0604020202020204" pitchFamily="34" charset="0"/>
                <a:sym typeface="+mn-ea"/>
              </a:rPr>
              <a:t>FROM </a:t>
            </a:r>
            <a:r>
              <a:rPr lang="en-US" altLang="en-CA" sz="7300" dirty="0">
                <a:solidFill>
                  <a:srgbClr val="0096A5"/>
                </a:solidFill>
                <a:latin typeface="Arial" panose="020B0604020202020204" pitchFamily="34" charset="0"/>
                <a:cs typeface="Arial" panose="020B0604020202020204" pitchFamily="34" charset="0"/>
                <a:sym typeface="+mn-ea"/>
              </a:rPr>
              <a:t>stocks_price</a:t>
            </a:r>
            <a:br>
              <a:rPr lang="en-CA" sz="7300" dirty="0">
                <a:solidFill>
                  <a:srgbClr val="000000"/>
                </a:solidFill>
                <a:latin typeface="Arial" panose="020B0604020202020204" pitchFamily="34" charset="0"/>
                <a:cs typeface="Arial" panose="020B0604020202020204" pitchFamily="34" charset="0"/>
                <a:sym typeface="+mn-ea"/>
              </a:rPr>
            </a:br>
            <a:r>
              <a:rPr lang="en-CA" sz="7300" dirty="0">
                <a:solidFill>
                  <a:srgbClr val="034EA2"/>
                </a:solidFill>
                <a:latin typeface="Arial" panose="020B0604020202020204" pitchFamily="34" charset="0"/>
                <a:cs typeface="Arial" panose="020B0604020202020204" pitchFamily="34" charset="0"/>
                <a:sym typeface="+mn-ea"/>
              </a:rPr>
              <a:t>WHERE </a:t>
            </a:r>
            <a:r>
              <a:rPr lang="en-US" altLang="en-CA" sz="7300" dirty="0">
                <a:solidFill>
                  <a:srgbClr val="0096A5"/>
                </a:solidFill>
                <a:latin typeface="Arial" panose="020B0604020202020204" pitchFamily="34" charset="0"/>
                <a:cs typeface="Arial" panose="020B0604020202020204" pitchFamily="34" charset="0"/>
                <a:sym typeface="+mn-ea"/>
              </a:rPr>
              <a:t>ticker</a:t>
            </a:r>
            <a:r>
              <a:rPr lang="en-CA" sz="7300" dirty="0">
                <a:solidFill>
                  <a:srgbClr val="000000"/>
                </a:solidFill>
                <a:latin typeface="Arial" panose="020B0604020202020204" pitchFamily="34" charset="0"/>
                <a:cs typeface="Arial" panose="020B0604020202020204" pitchFamily="34" charset="0"/>
                <a:sym typeface="+mn-ea"/>
              </a:rPr>
              <a:t> </a:t>
            </a:r>
            <a:r>
              <a:rPr lang="en-CA" sz="7300" dirty="0">
                <a:solidFill>
                  <a:srgbClr val="939598"/>
                </a:solidFill>
                <a:latin typeface="Arial" panose="020B0604020202020204" pitchFamily="34" charset="0"/>
                <a:cs typeface="Arial" panose="020B0604020202020204" pitchFamily="34" charset="0"/>
                <a:sym typeface="+mn-ea"/>
              </a:rPr>
              <a:t>= </a:t>
            </a:r>
            <a:r>
              <a:rPr lang="en-CA" sz="7300" dirty="0">
                <a:solidFill>
                  <a:srgbClr val="ED1C24"/>
                </a:solidFill>
                <a:latin typeface="Arial" panose="020B0604020202020204" pitchFamily="34" charset="0"/>
                <a:cs typeface="Arial" panose="020B0604020202020204" pitchFamily="34" charset="0"/>
                <a:sym typeface="+mn-ea"/>
              </a:rPr>
              <a:t>'</a:t>
            </a:r>
            <a:r>
              <a:rPr lang="en-US" altLang="en-CA" sz="7300" dirty="0">
                <a:solidFill>
                  <a:srgbClr val="ED1C24"/>
                </a:solidFill>
                <a:latin typeface="Arial" panose="020B0604020202020204" pitchFamily="34" charset="0"/>
                <a:cs typeface="Arial" panose="020B0604020202020204" pitchFamily="34" charset="0"/>
                <a:sym typeface="+mn-ea"/>
              </a:rPr>
              <a:t>META</a:t>
            </a:r>
            <a:r>
              <a:rPr lang="en-CA" sz="7300" dirty="0">
                <a:solidFill>
                  <a:srgbClr val="ED1C24"/>
                </a:solidFill>
                <a:latin typeface="Arial" panose="020B0604020202020204" pitchFamily="34" charset="0"/>
                <a:cs typeface="Arial" panose="020B0604020202020204" pitchFamily="34" charset="0"/>
                <a:sym typeface="+mn-ea"/>
              </a:rPr>
              <a:t>'</a:t>
            </a:r>
            <a:r>
              <a:rPr lang="en-CA" sz="7300" dirty="0">
                <a:solidFill>
                  <a:srgbClr val="939598"/>
                </a:solidFill>
                <a:latin typeface="CourierNewPSMT"/>
              </a:rPr>
              <a:t>;</a:t>
            </a:r>
            <a:br>
              <a:rPr lang="en-CA" dirty="0">
                <a:solidFill>
                  <a:srgbClr val="939598"/>
                </a:solidFill>
                <a:latin typeface="CourierNewPSMT"/>
              </a:rPr>
            </a:br>
            <a:endParaRPr lang="en-CA"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sp>
        <p:nvSpPr>
          <p:cNvPr id="5" name="TextBox 4"/>
          <p:cNvSpPr txBox="1"/>
          <p:nvPr/>
        </p:nvSpPr>
        <p:spPr>
          <a:xfrm>
            <a:off x="6184900" y="1379855"/>
            <a:ext cx="5786755" cy="1198880"/>
          </a:xfrm>
          <a:prstGeom prst="rect">
            <a:avLst/>
          </a:prstGeom>
          <a:noFill/>
        </p:spPr>
        <p:txBody>
          <a:bodyPr wrap="square" rtlCol="0">
            <a:spAutoFit/>
          </a:bodyPr>
          <a:lstStyle/>
          <a:p>
            <a:r>
              <a:rPr lang="en-CA" sz="3600" dirty="0"/>
              <a:t>Quotes are required for string</a:t>
            </a:r>
            <a:r>
              <a:rPr lang="en-US" altLang="en-CA" sz="3600" dirty="0"/>
              <a:t> value</a:t>
            </a:r>
            <a:r>
              <a:rPr lang="en-CA" sz="3600" dirty="0"/>
              <a:t> datatype</a:t>
            </a:r>
            <a:endParaRPr lang="en-CA" sz="3600"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pic>
        <p:nvPicPr>
          <p:cNvPr id="5" name="Picture 4"/>
          <p:cNvPicPr>
            <a:picLocks noChangeAspect="1"/>
          </p:cNvPicPr>
          <p:nvPr/>
        </p:nvPicPr>
        <p:blipFill>
          <a:blip r:embed="rId1"/>
          <a:stretch>
            <a:fillRect/>
          </a:stretch>
        </p:blipFill>
        <p:spPr>
          <a:xfrm>
            <a:off x="592455" y="2474595"/>
            <a:ext cx="10761345" cy="21443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9640" y="1690688"/>
            <a:ext cx="8539675" cy="3317875"/>
          </a:xfrm>
        </p:spPr>
        <p:txBody>
          <a:bodyPr>
            <a:normAutofit fontScale="25000" lnSpcReduction="20000"/>
          </a:bodyPr>
          <a:lstStyle/>
          <a:p>
            <a:pPr marL="0" indent="0">
              <a:buNone/>
            </a:pPr>
            <a:r>
              <a:rPr lang="en-US" sz="14400" dirty="0">
                <a:latin typeface="Arial" panose="020B0604020202020204" pitchFamily="34" charset="0"/>
                <a:cs typeface="Arial" panose="020B0604020202020204" pitchFamily="34" charset="0"/>
              </a:rPr>
              <a:t>To determine if a value is NULL, we cannot use “=“. </a:t>
            </a:r>
            <a:endParaRPr lang="en-US" sz="14400" dirty="0">
              <a:latin typeface="Arial" panose="020B0604020202020204" pitchFamily="34" charset="0"/>
              <a:cs typeface="Arial" panose="020B0604020202020204" pitchFamily="34" charset="0"/>
            </a:endParaRPr>
          </a:p>
          <a:p>
            <a:pPr marL="0" indent="0">
              <a:buNone/>
            </a:pPr>
            <a:endParaRPr lang="en-US" sz="5600" dirty="0">
              <a:latin typeface="Arial" panose="020B0604020202020204" pitchFamily="34" charset="0"/>
              <a:cs typeface="Arial" panose="020B0604020202020204" pitchFamily="34" charset="0"/>
            </a:endParaRPr>
          </a:p>
          <a:p>
            <a:pPr marL="0" indent="0">
              <a:buNone/>
            </a:pPr>
            <a:r>
              <a:rPr lang="en-US" sz="14400" dirty="0">
                <a:latin typeface="Arial" panose="020B0604020202020204" pitchFamily="34" charset="0"/>
                <a:cs typeface="Arial" panose="020B0604020202020204" pitchFamily="34" charset="0"/>
              </a:rPr>
              <a:t>Instead, IS NULL clause is used.</a:t>
            </a:r>
            <a:endParaRPr lang="en-US" sz="14400" dirty="0">
              <a:latin typeface="Arial" panose="020B0604020202020204" pitchFamily="34" charset="0"/>
              <a:cs typeface="Arial" panose="020B0604020202020204" pitchFamily="34" charset="0"/>
            </a:endParaRPr>
          </a:p>
          <a:p>
            <a:pPr marL="0" indent="0">
              <a:buNone/>
            </a:pPr>
            <a:endParaRPr lang="en-CA" sz="8000" dirty="0">
              <a:latin typeface="Arial" panose="020B0604020202020204" pitchFamily="34" charset="0"/>
              <a:cs typeface="Arial" panose="020B0604020202020204" pitchFamily="34" charset="0"/>
            </a:endParaRPr>
          </a:p>
          <a:p>
            <a:pPr marL="0" indent="0">
              <a:buNone/>
            </a:pPr>
            <a:endParaRPr lang="en-CA" sz="4800" dirty="0">
              <a:solidFill>
                <a:srgbClr val="949699"/>
              </a:solidFill>
              <a:latin typeface="CourierNewPSMT"/>
            </a:endParaRPr>
          </a:p>
          <a:p>
            <a:pPr marL="0" lvl="0" indent="0">
              <a:lnSpc>
                <a:spcPct val="100000"/>
              </a:lnSpc>
              <a:spcBef>
                <a:spcPts val="0"/>
              </a:spcBef>
              <a:buNone/>
            </a:pPr>
            <a:r>
              <a:rPr lang="en-CA" sz="16000" dirty="0">
                <a:solidFill>
                  <a:srgbClr val="034EA3"/>
                </a:solidFill>
                <a:latin typeface="Arial" panose="020B0604020202020204" pitchFamily="34" charset="0"/>
                <a:cs typeface="Arial" panose="020B0604020202020204" pitchFamily="34" charset="0"/>
              </a:rPr>
              <a:t>SELECT</a:t>
            </a:r>
            <a:r>
              <a:rPr lang="en-CA" sz="16000" dirty="0">
                <a:solidFill>
                  <a:prstClr val="black"/>
                </a:solidFill>
                <a:latin typeface="Arial" panose="020B0604020202020204" pitchFamily="34" charset="0"/>
                <a:cs typeface="Arial" panose="020B0604020202020204" pitchFamily="34" charset="0"/>
              </a:rPr>
              <a:t> </a:t>
            </a:r>
            <a:r>
              <a:rPr lang="en-CA" sz="16000" dirty="0">
                <a:solidFill>
                  <a:srgbClr val="0096A5"/>
                </a:solidFill>
                <a:latin typeface="Arial" panose="020B0604020202020204" pitchFamily="34" charset="0"/>
                <a:cs typeface="Arial" panose="020B0604020202020204" pitchFamily="34" charset="0"/>
              </a:rPr>
              <a:t>*</a:t>
            </a:r>
            <a:r>
              <a:rPr lang="en-CA" sz="16000" dirty="0">
                <a:solidFill>
                  <a:prstClr val="black"/>
                </a:solidFill>
                <a:latin typeface="Arial" panose="020B0604020202020204" pitchFamily="34" charset="0"/>
                <a:cs typeface="Arial" panose="020B0604020202020204" pitchFamily="34" charset="0"/>
              </a:rPr>
              <a:t> </a:t>
            </a:r>
            <a:endParaRPr lang="en-CA" sz="16000" dirty="0">
              <a:solidFill>
                <a:prstClr val="black"/>
              </a:solidFill>
              <a:latin typeface="Arial" panose="020B0604020202020204" pitchFamily="34" charset="0"/>
              <a:cs typeface="Arial" panose="020B0604020202020204" pitchFamily="34" charset="0"/>
            </a:endParaRPr>
          </a:p>
          <a:p>
            <a:pPr marL="0" lvl="0" indent="0">
              <a:lnSpc>
                <a:spcPct val="100000"/>
              </a:lnSpc>
              <a:spcBef>
                <a:spcPts val="0"/>
              </a:spcBef>
              <a:buNone/>
            </a:pPr>
            <a:r>
              <a:rPr lang="en-CA" sz="16000" dirty="0">
                <a:solidFill>
                  <a:srgbClr val="034EA3"/>
                </a:solidFill>
                <a:latin typeface="Arial" panose="020B0604020202020204" pitchFamily="34" charset="0"/>
                <a:cs typeface="Arial" panose="020B0604020202020204" pitchFamily="34" charset="0"/>
              </a:rPr>
              <a:t>FROM</a:t>
            </a:r>
            <a:r>
              <a:rPr lang="en-CA" sz="16000" dirty="0">
                <a:solidFill>
                  <a:prstClr val="black"/>
                </a:solidFill>
                <a:latin typeface="Arial" panose="020B0604020202020204" pitchFamily="34" charset="0"/>
                <a:cs typeface="Arial" panose="020B0604020202020204" pitchFamily="34" charset="0"/>
              </a:rPr>
              <a:t> </a:t>
            </a:r>
            <a:r>
              <a:rPr lang="en-CA" sz="16000" dirty="0">
                <a:solidFill>
                  <a:srgbClr val="0096A5"/>
                </a:solidFill>
                <a:latin typeface="Arial" panose="020B0604020202020204" pitchFamily="34" charset="0"/>
                <a:cs typeface="Arial" panose="020B0604020202020204" pitchFamily="34" charset="0"/>
              </a:rPr>
              <a:t>customers</a:t>
            </a:r>
            <a:endParaRPr lang="en-CA" sz="16000" dirty="0">
              <a:solidFill>
                <a:srgbClr val="0096A5"/>
              </a:solidFill>
              <a:latin typeface="Arial" panose="020B0604020202020204" pitchFamily="34" charset="0"/>
              <a:cs typeface="Arial" panose="020B0604020202020204" pitchFamily="34" charset="0"/>
            </a:endParaRPr>
          </a:p>
          <a:p>
            <a:pPr marL="0" lvl="0" indent="0">
              <a:lnSpc>
                <a:spcPct val="100000"/>
              </a:lnSpc>
              <a:spcBef>
                <a:spcPts val="0"/>
              </a:spcBef>
              <a:buNone/>
            </a:pPr>
            <a:r>
              <a:rPr lang="en-CA" sz="16000" dirty="0">
                <a:solidFill>
                  <a:srgbClr val="034EA3"/>
                </a:solidFill>
                <a:latin typeface="Arial" panose="020B0604020202020204" pitchFamily="34" charset="0"/>
                <a:cs typeface="Arial" panose="020B0604020202020204" pitchFamily="34" charset="0"/>
              </a:rPr>
              <a:t>WHERE</a:t>
            </a:r>
            <a:r>
              <a:rPr lang="en-CA" sz="16000" dirty="0">
                <a:solidFill>
                  <a:prstClr val="black"/>
                </a:solidFill>
                <a:latin typeface="Arial" panose="020B0604020202020204" pitchFamily="34" charset="0"/>
                <a:cs typeface="Arial" panose="020B0604020202020204" pitchFamily="34" charset="0"/>
              </a:rPr>
              <a:t> </a:t>
            </a:r>
            <a:r>
              <a:rPr lang="en-CA" sz="16000" dirty="0">
                <a:solidFill>
                  <a:srgbClr val="0096A5"/>
                </a:solidFill>
                <a:latin typeface="Arial" panose="020B0604020202020204" pitchFamily="34" charset="0"/>
                <a:cs typeface="Arial" panose="020B0604020202020204" pitchFamily="34" charset="0"/>
              </a:rPr>
              <a:t>cust_email </a:t>
            </a:r>
            <a:r>
              <a:rPr lang="en-CA" sz="16000" dirty="0">
                <a:solidFill>
                  <a:srgbClr val="949699"/>
                </a:solidFill>
                <a:latin typeface="Arial" panose="020B0604020202020204" pitchFamily="34" charset="0"/>
                <a:cs typeface="Arial" panose="020B0604020202020204" pitchFamily="34" charset="0"/>
              </a:rPr>
              <a:t>IS NULL;</a:t>
            </a:r>
            <a:endParaRPr lang="en-CA" sz="16000" dirty="0">
              <a:solidFill>
                <a:srgbClr val="949699"/>
              </a:solidFill>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812995" y="365125"/>
            <a:ext cx="10515600" cy="1325563"/>
          </a:xfrm>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9377" y="1690688"/>
            <a:ext cx="1359876" cy="1540333"/>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9979" y="1722279"/>
            <a:ext cx="8968740" cy="3317875"/>
          </a:xfrm>
        </p:spPr>
        <p:txBody>
          <a:bodyPr>
            <a:normAutofit/>
          </a:bodyPr>
          <a:lstStyle/>
          <a:p>
            <a:pPr marL="0" indent="0">
              <a:buNone/>
            </a:pPr>
            <a:r>
              <a:rPr lang="en-US" sz="4000" dirty="0">
                <a:latin typeface="Arial" panose="020B0604020202020204" pitchFamily="34" charset="0"/>
                <a:cs typeface="Arial" panose="020B0604020202020204" pitchFamily="34" charset="0"/>
              </a:rPr>
              <a:t>Checking for NULL</a:t>
            </a:r>
            <a:endParaRPr lang="en-CA" sz="4000" dirty="0">
              <a:latin typeface="Arial" panose="020B0604020202020204" pitchFamily="34" charset="0"/>
              <a:cs typeface="Arial" panose="020B0604020202020204" pitchFamily="34" charset="0"/>
            </a:endParaRPr>
          </a:p>
          <a:p>
            <a:pPr marL="0" indent="0">
              <a:buNone/>
            </a:pPr>
            <a:endParaRPr lang="en-CA" dirty="0"/>
          </a:p>
          <a:p>
            <a:pPr marL="0" indent="0">
              <a:buNone/>
            </a:pPr>
            <a:endParaRPr lang="en-CA" dirty="0">
              <a:solidFill>
                <a:srgbClr val="939598"/>
              </a:solidFill>
              <a:latin typeface="CourierNewPSMT"/>
            </a:endParaRPr>
          </a:p>
          <a:p>
            <a:pPr marL="0" indent="0">
              <a:buNone/>
            </a:pPr>
            <a:endParaRPr lang="en-CA" dirty="0">
              <a:solidFill>
                <a:srgbClr val="939598"/>
              </a:solidFill>
              <a:latin typeface="CourierNewPSMT"/>
            </a:endParaRPr>
          </a:p>
          <a:p>
            <a:pPr marL="0" indent="0">
              <a:buNone/>
            </a:pPr>
            <a:br>
              <a:rPr lang="en-CA" dirty="0">
                <a:solidFill>
                  <a:srgbClr val="939598"/>
                </a:solidFill>
                <a:latin typeface="CourierNewPSMT"/>
              </a:rPr>
            </a:br>
            <a:endParaRPr lang="en-CA"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1102849" y="2569708"/>
          <a:ext cx="8762999" cy="2781300"/>
        </p:xfrm>
        <a:graphic>
          <a:graphicData uri="http://schemas.openxmlformats.org/drawingml/2006/table">
            <a:tbl>
              <a:tblPr/>
              <a:tblGrid>
                <a:gridCol w="3793243"/>
                <a:gridCol w="2332743"/>
                <a:gridCol w="2637013"/>
              </a:tblGrid>
              <a:tr h="449580">
                <a:tc>
                  <a:txBody>
                    <a:bodyPr/>
                    <a:lstStyle/>
                    <a:p>
                      <a:pPr algn="l" fontAlgn="b"/>
                      <a:r>
                        <a:rPr lang="en-CA" sz="3600" b="0" i="0" u="none" strike="noStrike" dirty="0">
                          <a:solidFill>
                            <a:srgbClr val="000000"/>
                          </a:solidFill>
                          <a:effectLst/>
                          <a:latin typeface="Arial" panose="020B0604020202020204" pitchFamily="34" charset="0"/>
                        </a:rPr>
                        <a:t> </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Length</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Datatype</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000000"/>
                          </a:solidFill>
                          <a:effectLst/>
                          <a:latin typeface="Arial" panose="020B0604020202020204" pitchFamily="34" charset="0"/>
                        </a:rPr>
                        <a:t>Space</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1</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String</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000000"/>
                          </a:solidFill>
                          <a:effectLst/>
                          <a:latin typeface="Arial" panose="020B0604020202020204" pitchFamily="34" charset="0"/>
                        </a:rPr>
                        <a:t>Empty string</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0</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String</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000000"/>
                          </a:solidFill>
                          <a:effectLst/>
                          <a:latin typeface="Arial" panose="020B0604020202020204" pitchFamily="34" charset="0"/>
                        </a:rPr>
                        <a:t>0</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1</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Integer</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9580">
                <a:tc>
                  <a:txBody>
                    <a:bodyPr/>
                    <a:lstStyle/>
                    <a:p>
                      <a:pPr algn="l" fontAlgn="b"/>
                      <a:r>
                        <a:rPr lang="en-CA" sz="3600" b="1" i="0" u="none" strike="noStrike" dirty="0">
                          <a:solidFill>
                            <a:srgbClr val="FF0000"/>
                          </a:solidFill>
                          <a:effectLst/>
                          <a:latin typeface="Arial" panose="020B0604020202020204" pitchFamily="34" charset="0"/>
                        </a:rPr>
                        <a:t>NULL</a:t>
                      </a:r>
                      <a:endParaRPr lang="en-CA" sz="3600" b="1" i="0" u="none" strike="noStrike" dirty="0">
                        <a:solidFill>
                          <a:srgbClr val="FF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NULL</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CA" sz="3600" b="0" i="0" u="none" strike="noStrike" dirty="0">
                          <a:solidFill>
                            <a:srgbClr val="000000"/>
                          </a:solidFill>
                          <a:effectLst/>
                          <a:latin typeface="Arial" panose="020B0604020202020204" pitchFamily="34" charset="0"/>
                        </a:rPr>
                        <a:t>Null</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9216" y="1808040"/>
            <a:ext cx="8455270" cy="3477895"/>
          </a:xfrm>
        </p:spPr>
        <p:txBody>
          <a:bodyPr>
            <a:normAutofit lnSpcReduction="20000"/>
          </a:bodyPr>
          <a:lstStyle/>
          <a:p>
            <a:pPr marL="0" indent="0">
              <a:buNone/>
            </a:pPr>
            <a:r>
              <a:rPr lang="en-US" sz="4000" b="1" dirty="0"/>
              <a:t>AND</a:t>
            </a:r>
            <a:r>
              <a:rPr lang="en-US" sz="4000" dirty="0"/>
              <a:t> Logical operator</a:t>
            </a:r>
            <a:endParaRPr lang="en-US" sz="4000" dirty="0"/>
          </a:p>
          <a:p>
            <a:pPr marL="0" indent="0">
              <a:buNone/>
            </a:pPr>
            <a:endParaRPr lang="en-US" sz="4000" dirty="0"/>
          </a:p>
          <a:p>
            <a:pPr marL="0" indent="0">
              <a:buNone/>
            </a:pPr>
            <a:r>
              <a:rPr lang="en-CA" sz="4000" dirty="0">
                <a:solidFill>
                  <a:srgbClr val="034EA3"/>
                </a:solidFill>
                <a:latin typeface="Arial" panose="020B0604020202020204" pitchFamily="34" charset="0"/>
                <a:cs typeface="Arial" panose="020B0604020202020204" pitchFamily="34" charset="0"/>
              </a:rPr>
              <a:t>SELECT </a:t>
            </a:r>
            <a:r>
              <a:rPr lang="en-US" altLang="en-CA" sz="4000" dirty="0">
                <a:solidFill>
                  <a:srgbClr val="0097A6"/>
                </a:solidFill>
                <a:latin typeface="Arial" panose="020B0604020202020204" pitchFamily="34" charset="0"/>
                <a:cs typeface="Arial" panose="020B0604020202020204" pitchFamily="34" charset="0"/>
              </a:rPr>
              <a:t>*</a:t>
            </a:r>
            <a:endParaRPr lang="en-CA" sz="4000" dirty="0">
              <a:solidFill>
                <a:srgbClr val="0097A6"/>
              </a:solidFill>
              <a:latin typeface="Arial" panose="020B0604020202020204" pitchFamily="34" charset="0"/>
              <a:cs typeface="Arial" panose="020B0604020202020204" pitchFamily="34" charset="0"/>
            </a:endParaRPr>
          </a:p>
          <a:p>
            <a:pPr marL="0" indent="0">
              <a:buNone/>
            </a:pPr>
            <a:r>
              <a:rPr lang="en-CA" sz="4000" dirty="0">
                <a:solidFill>
                  <a:srgbClr val="034EA3"/>
                </a:solidFill>
                <a:latin typeface="Arial" panose="020B0604020202020204" pitchFamily="34" charset="0"/>
                <a:cs typeface="Arial" panose="020B0604020202020204" pitchFamily="34" charset="0"/>
              </a:rPr>
              <a:t>FROM </a:t>
            </a:r>
            <a:r>
              <a:rPr lang="en-US" altLang="en-CA" sz="4000" dirty="0">
                <a:solidFill>
                  <a:srgbClr val="0097A6"/>
                </a:solidFill>
                <a:latin typeface="Arial" panose="020B0604020202020204" pitchFamily="34" charset="0"/>
                <a:cs typeface="Arial" panose="020B0604020202020204" pitchFamily="34" charset="0"/>
              </a:rPr>
              <a:t>stocks_price</a:t>
            </a:r>
            <a:endParaRPr lang="en-CA" sz="4000" dirty="0">
              <a:solidFill>
                <a:srgbClr val="0097A6"/>
              </a:solidFill>
              <a:latin typeface="Arial" panose="020B0604020202020204" pitchFamily="34" charset="0"/>
              <a:cs typeface="Arial" panose="020B0604020202020204" pitchFamily="34" charset="0"/>
            </a:endParaRPr>
          </a:p>
          <a:p>
            <a:pPr marL="0" indent="0">
              <a:buNone/>
            </a:pPr>
            <a:r>
              <a:rPr lang="en-US" sz="4000" dirty="0">
                <a:solidFill>
                  <a:srgbClr val="034EA3"/>
                </a:solidFill>
                <a:latin typeface="Arial" panose="020B0604020202020204" pitchFamily="34" charset="0"/>
                <a:cs typeface="Arial" panose="020B0604020202020204" pitchFamily="34" charset="0"/>
              </a:rPr>
              <a:t>WHERE </a:t>
            </a:r>
            <a:r>
              <a:rPr lang="en-US" sz="4000" dirty="0">
                <a:solidFill>
                  <a:srgbClr val="0097A6"/>
                </a:solidFill>
                <a:latin typeface="Arial" panose="020B0604020202020204" pitchFamily="34" charset="0"/>
                <a:cs typeface="Arial" panose="020B0604020202020204" pitchFamily="34" charset="0"/>
              </a:rPr>
              <a:t>ticker </a:t>
            </a:r>
            <a:r>
              <a:rPr lang="en-US" sz="4000" dirty="0">
                <a:solidFill>
                  <a:srgbClr val="949699"/>
                </a:solidFill>
                <a:latin typeface="Arial" panose="020B0604020202020204" pitchFamily="34" charset="0"/>
                <a:cs typeface="Arial" panose="020B0604020202020204" pitchFamily="34" charset="0"/>
              </a:rPr>
              <a:t>= </a:t>
            </a:r>
            <a:r>
              <a:rPr lang="en-US" sz="4000" dirty="0">
                <a:solidFill>
                  <a:srgbClr val="EE1C24"/>
                </a:solidFill>
                <a:latin typeface="Arial" panose="020B0604020202020204" pitchFamily="34" charset="0"/>
                <a:cs typeface="Arial" panose="020B0604020202020204" pitchFamily="34" charset="0"/>
              </a:rPr>
              <a:t>'AAPL' </a:t>
            </a:r>
            <a:r>
              <a:rPr lang="en-US" sz="4000" dirty="0">
                <a:solidFill>
                  <a:srgbClr val="949699"/>
                </a:solidFill>
                <a:latin typeface="Arial" panose="020B0604020202020204" pitchFamily="34" charset="0"/>
                <a:cs typeface="Arial" panose="020B0604020202020204" pitchFamily="34" charset="0"/>
              </a:rPr>
              <a:t>AND </a:t>
            </a:r>
            <a:r>
              <a:rPr lang="en-US" sz="4000" dirty="0">
                <a:solidFill>
                  <a:srgbClr val="0097A6"/>
                </a:solidFill>
                <a:latin typeface="Arial" panose="020B0604020202020204" pitchFamily="34" charset="0"/>
                <a:cs typeface="Arial" panose="020B0604020202020204" pitchFamily="34" charset="0"/>
              </a:rPr>
              <a:t>date </a:t>
            </a:r>
            <a:r>
              <a:rPr lang="en-US" sz="4000" dirty="0">
                <a:solidFill>
                  <a:srgbClr val="949699"/>
                </a:solidFill>
                <a:latin typeface="Arial" panose="020B0604020202020204" pitchFamily="34" charset="0"/>
                <a:cs typeface="Arial" panose="020B0604020202020204" pitchFamily="34" charset="0"/>
                <a:sym typeface="+mn-ea"/>
              </a:rPr>
              <a:t>=</a:t>
            </a:r>
            <a:r>
              <a:rPr lang="en-US" sz="4000" dirty="0">
                <a:solidFill>
                  <a:srgbClr val="EE1C24"/>
                </a:solidFill>
                <a:latin typeface="Arial" panose="020B0604020202020204" pitchFamily="34" charset="0"/>
                <a:cs typeface="Arial" panose="020B0604020202020204" pitchFamily="34" charset="0"/>
                <a:sym typeface="+mn-ea"/>
              </a:rPr>
              <a:t>'2025-01-06'</a:t>
            </a:r>
            <a:r>
              <a:rPr lang="en-US" sz="4000" dirty="0">
                <a:solidFill>
                  <a:srgbClr val="949699"/>
                </a:solidFill>
                <a:latin typeface="CourierNewPSMT"/>
                <a:cs typeface="Arial" panose="020B0604020202020204" pitchFamily="34" charset="0"/>
              </a:rPr>
              <a:t>;</a:t>
            </a:r>
            <a:endParaRPr lang="en-US" sz="4000" dirty="0">
              <a:solidFill>
                <a:srgbClr val="949699"/>
              </a:solidFill>
              <a:latin typeface="CourierNewPSMT"/>
              <a:cs typeface="Arial" panose="020B0604020202020204" pitchFamily="34" charset="0"/>
            </a:endParaRPr>
          </a:p>
          <a:p>
            <a:pPr marL="0" indent="0">
              <a:buNone/>
            </a:pPr>
            <a:endParaRPr lang="en-US" sz="2000" dirty="0">
              <a:solidFill>
                <a:srgbClr val="949699"/>
              </a:solidFill>
              <a:latin typeface="Arial" panose="020B0604020202020204" pitchFamily="34" charset="0"/>
              <a:cs typeface="Arial" panose="020B0604020202020204" pitchFamily="34" charset="0"/>
            </a:endParaRPr>
          </a:p>
        </p:txBody>
      </p:sp>
      <p:sp>
        <p:nvSpPr>
          <p:cNvPr id="5" name="Title 1"/>
          <p:cNvSpPr txBox="1"/>
          <p:nvPr/>
        </p:nvSpPr>
        <p:spPr>
          <a:xfrm>
            <a:off x="838200" y="58610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4580" y="1691005"/>
            <a:ext cx="10031730" cy="4191000"/>
          </a:xfrm>
        </p:spPr>
        <p:txBody>
          <a:bodyPr>
            <a:normAutofit fontScale="90000"/>
          </a:bodyPr>
          <a:lstStyle/>
          <a:p>
            <a:pPr marL="0" indent="0">
              <a:buNone/>
            </a:pPr>
            <a:r>
              <a:rPr lang="en-US" sz="4300" b="1" dirty="0"/>
              <a:t>OR </a:t>
            </a:r>
            <a:r>
              <a:rPr lang="en-US" sz="4300" dirty="0"/>
              <a:t>l</a:t>
            </a:r>
            <a:r>
              <a:rPr lang="en-US" sz="4300" dirty="0">
                <a:sym typeface="+mn-ea"/>
              </a:rPr>
              <a:t>ogical operator</a:t>
            </a:r>
            <a:endParaRPr lang="en-US" sz="4300" dirty="0">
              <a:sym typeface="+mn-ea"/>
            </a:endParaRPr>
          </a:p>
          <a:p>
            <a:pPr marL="0" indent="0">
              <a:buNone/>
            </a:pPr>
            <a:endParaRPr lang="en-US" sz="4300" b="1" dirty="0"/>
          </a:p>
          <a:p>
            <a:pPr marL="0" indent="0">
              <a:buNone/>
            </a:pPr>
            <a:r>
              <a:rPr lang="en-CA" sz="4300" dirty="0">
                <a:solidFill>
                  <a:srgbClr val="034EA3"/>
                </a:solidFill>
                <a:latin typeface="Arial" panose="020B0604020202020204" pitchFamily="34" charset="0"/>
                <a:cs typeface="Arial" panose="020B0604020202020204" pitchFamily="34" charset="0"/>
                <a:sym typeface="+mn-ea"/>
              </a:rPr>
              <a:t>SELECT </a:t>
            </a:r>
            <a:r>
              <a:rPr lang="en-US" altLang="en-CA" sz="4300" dirty="0">
                <a:solidFill>
                  <a:srgbClr val="0097A6"/>
                </a:solidFill>
                <a:latin typeface="Arial" panose="020B0604020202020204" pitchFamily="34" charset="0"/>
                <a:cs typeface="Arial" panose="020B0604020202020204" pitchFamily="34" charset="0"/>
                <a:sym typeface="+mn-ea"/>
              </a:rPr>
              <a:t>*</a:t>
            </a:r>
            <a:endParaRPr lang="en-CA" sz="4300" dirty="0">
              <a:solidFill>
                <a:srgbClr val="0097A6"/>
              </a:solidFill>
              <a:latin typeface="Arial" panose="020B0604020202020204" pitchFamily="34" charset="0"/>
              <a:cs typeface="Arial" panose="020B0604020202020204" pitchFamily="34" charset="0"/>
            </a:endParaRPr>
          </a:p>
          <a:p>
            <a:pPr marL="0" indent="0">
              <a:buNone/>
            </a:pPr>
            <a:r>
              <a:rPr lang="en-CA" sz="4300" dirty="0">
                <a:solidFill>
                  <a:srgbClr val="034EA3"/>
                </a:solidFill>
                <a:latin typeface="Arial" panose="020B0604020202020204" pitchFamily="34" charset="0"/>
                <a:cs typeface="Arial" panose="020B0604020202020204" pitchFamily="34" charset="0"/>
                <a:sym typeface="+mn-ea"/>
              </a:rPr>
              <a:t>FROM </a:t>
            </a:r>
            <a:r>
              <a:rPr lang="en-US" altLang="en-CA" sz="4300" dirty="0">
                <a:solidFill>
                  <a:srgbClr val="0097A6"/>
                </a:solidFill>
                <a:latin typeface="Arial" panose="020B0604020202020204" pitchFamily="34" charset="0"/>
                <a:cs typeface="Arial" panose="020B0604020202020204" pitchFamily="34" charset="0"/>
                <a:sym typeface="+mn-ea"/>
              </a:rPr>
              <a:t>stocks_price</a:t>
            </a:r>
            <a:endParaRPr lang="en-CA" sz="4300" dirty="0">
              <a:solidFill>
                <a:srgbClr val="0097A6"/>
              </a:solidFill>
              <a:latin typeface="Arial" panose="020B0604020202020204" pitchFamily="34" charset="0"/>
              <a:cs typeface="Arial" panose="020B0604020202020204" pitchFamily="34" charset="0"/>
            </a:endParaRPr>
          </a:p>
          <a:p>
            <a:pPr marL="0" indent="0">
              <a:buNone/>
            </a:pPr>
            <a:r>
              <a:rPr lang="en-US" sz="4300" dirty="0">
                <a:solidFill>
                  <a:srgbClr val="034EA3"/>
                </a:solidFill>
                <a:latin typeface="Arial" panose="020B0604020202020204" pitchFamily="34" charset="0"/>
                <a:cs typeface="Arial" panose="020B0604020202020204" pitchFamily="34" charset="0"/>
                <a:sym typeface="+mn-ea"/>
              </a:rPr>
              <a:t>WHERE </a:t>
            </a:r>
            <a:r>
              <a:rPr lang="en-US" sz="4300" dirty="0">
                <a:solidFill>
                  <a:srgbClr val="0097A6"/>
                </a:solidFill>
                <a:latin typeface="Arial" panose="020B0604020202020204" pitchFamily="34" charset="0"/>
                <a:cs typeface="Arial" panose="020B0604020202020204" pitchFamily="34" charset="0"/>
                <a:sym typeface="+mn-ea"/>
              </a:rPr>
              <a:t>ticker </a:t>
            </a:r>
            <a:r>
              <a:rPr lang="en-US" sz="4300" dirty="0">
                <a:solidFill>
                  <a:srgbClr val="949699"/>
                </a:solidFill>
                <a:latin typeface="Arial" panose="020B0604020202020204" pitchFamily="34" charset="0"/>
                <a:cs typeface="Arial" panose="020B0604020202020204" pitchFamily="34" charset="0"/>
                <a:sym typeface="+mn-ea"/>
              </a:rPr>
              <a:t>= </a:t>
            </a:r>
            <a:r>
              <a:rPr lang="en-US" sz="4300" dirty="0">
                <a:solidFill>
                  <a:srgbClr val="EE1C24"/>
                </a:solidFill>
                <a:latin typeface="Arial" panose="020B0604020202020204" pitchFamily="34" charset="0"/>
                <a:cs typeface="Arial" panose="020B0604020202020204" pitchFamily="34" charset="0"/>
                <a:sym typeface="+mn-ea"/>
              </a:rPr>
              <a:t>'AAPL' </a:t>
            </a:r>
            <a:r>
              <a:rPr lang="en-US" sz="4300" dirty="0">
                <a:solidFill>
                  <a:srgbClr val="949699"/>
                </a:solidFill>
                <a:latin typeface="Arial" panose="020B0604020202020204" pitchFamily="34" charset="0"/>
                <a:cs typeface="Arial" panose="020B0604020202020204" pitchFamily="34" charset="0"/>
                <a:sym typeface="+mn-ea"/>
              </a:rPr>
              <a:t>OR</a:t>
            </a:r>
            <a:r>
              <a:rPr lang="en-US" sz="4300" dirty="0">
                <a:solidFill>
                  <a:srgbClr val="949699"/>
                </a:solidFill>
                <a:latin typeface="Arial" panose="020B0604020202020204" pitchFamily="34" charset="0"/>
                <a:cs typeface="Arial" panose="020B0604020202020204" pitchFamily="34" charset="0"/>
                <a:sym typeface="+mn-ea"/>
              </a:rPr>
              <a:t> </a:t>
            </a:r>
            <a:r>
              <a:rPr lang="en-US" sz="4300" dirty="0">
                <a:solidFill>
                  <a:srgbClr val="0097A6"/>
                </a:solidFill>
                <a:latin typeface="Arial" panose="020B0604020202020204" pitchFamily="34" charset="0"/>
                <a:cs typeface="Arial" panose="020B0604020202020204" pitchFamily="34" charset="0"/>
                <a:sym typeface="+mn-ea"/>
              </a:rPr>
              <a:t>date </a:t>
            </a:r>
            <a:r>
              <a:rPr lang="en-US" sz="4300" dirty="0">
                <a:solidFill>
                  <a:srgbClr val="949699"/>
                </a:solidFill>
                <a:latin typeface="Arial" panose="020B0604020202020204" pitchFamily="34" charset="0"/>
                <a:cs typeface="Arial" panose="020B0604020202020204" pitchFamily="34" charset="0"/>
                <a:sym typeface="+mn-ea"/>
              </a:rPr>
              <a:t>=</a:t>
            </a:r>
            <a:r>
              <a:rPr lang="en-US" sz="4300" dirty="0">
                <a:solidFill>
                  <a:srgbClr val="EE1C24"/>
                </a:solidFill>
                <a:latin typeface="Arial" panose="020B0604020202020204" pitchFamily="34" charset="0"/>
                <a:cs typeface="Arial" panose="020B0604020202020204" pitchFamily="34" charset="0"/>
                <a:sym typeface="+mn-ea"/>
              </a:rPr>
              <a:t>'2025-01-06'</a:t>
            </a:r>
            <a:r>
              <a:rPr lang="en-US" sz="4300" dirty="0">
                <a:solidFill>
                  <a:srgbClr val="949699"/>
                </a:solidFill>
                <a:latin typeface="CourierNewPSMT"/>
                <a:cs typeface="Arial" panose="020B0604020202020204" pitchFamily="34" charset="0"/>
                <a:sym typeface="+mn-ea"/>
              </a:rPr>
              <a:t>;</a:t>
            </a:r>
            <a:endParaRPr lang="en-US" sz="4300" dirty="0">
              <a:solidFill>
                <a:srgbClr val="949699"/>
              </a:solidFill>
              <a:latin typeface="CourierNewPSMT"/>
              <a:cs typeface="Arial" panose="020B0604020202020204" pitchFamily="34" charset="0"/>
            </a:endParaRPr>
          </a:p>
          <a:p>
            <a:pPr marL="0" indent="0">
              <a:buNone/>
            </a:pPr>
            <a:endParaRPr lang="en-CA"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762" y="1570648"/>
            <a:ext cx="11043138" cy="4351338"/>
          </a:xfrm>
        </p:spPr>
        <p:txBody>
          <a:bodyPr>
            <a:normAutofit/>
          </a:bodyPr>
          <a:lstStyle/>
          <a:p>
            <a:pPr marL="0" indent="0">
              <a:buNone/>
            </a:pPr>
            <a:endParaRPr lang="en-CA" sz="2000" dirty="0">
              <a:solidFill>
                <a:srgbClr val="034EA3"/>
              </a:solidFill>
              <a:latin typeface="CourierNewPSMT"/>
            </a:endParaRPr>
          </a:p>
          <a:p>
            <a:pPr marL="0" indent="0">
              <a:buNone/>
            </a:pPr>
            <a:r>
              <a:rPr lang="en-CA" sz="3600" dirty="0">
                <a:latin typeface="Arial" panose="020B0604020202020204" pitchFamily="34" charset="0"/>
                <a:cs typeface="Arial" panose="020B0604020202020204" pitchFamily="34" charset="0"/>
              </a:rPr>
              <a:t>Understanding Order of Evaluation</a:t>
            </a:r>
            <a:r>
              <a:rPr lang="en-US" altLang="en-CA" sz="3600" dirty="0">
                <a:latin typeface="Arial" panose="020B0604020202020204" pitchFamily="34" charset="0"/>
                <a:cs typeface="Arial" panose="020B0604020202020204" pitchFamily="34" charset="0"/>
              </a:rPr>
              <a:t>(SQL evalulate AND before OR)</a:t>
            </a:r>
            <a:endParaRPr lang="en-CA" sz="3600" dirty="0">
              <a:solidFill>
                <a:srgbClr val="034EA3"/>
              </a:solidFill>
              <a:latin typeface="Arial" panose="020B0604020202020204" pitchFamily="34" charset="0"/>
              <a:cs typeface="Arial" panose="020B0604020202020204" pitchFamily="34" charset="0"/>
            </a:endParaRPr>
          </a:p>
          <a:p>
            <a:pPr marL="0" indent="0">
              <a:buNone/>
            </a:pPr>
            <a:endParaRPr lang="en-CA" sz="2600" dirty="0">
              <a:solidFill>
                <a:srgbClr val="034EA3"/>
              </a:solidFill>
              <a:latin typeface="Arial" panose="020B0604020202020204" pitchFamily="34" charset="0"/>
              <a:cs typeface="Arial" panose="020B0604020202020204" pitchFamily="34" charset="0"/>
            </a:endParaRPr>
          </a:p>
          <a:p>
            <a:pPr marL="0" indent="0">
              <a:buNone/>
            </a:pPr>
            <a:r>
              <a:rPr lang="en-CA" sz="3000" dirty="0">
                <a:solidFill>
                  <a:srgbClr val="034EA3"/>
                </a:solidFill>
                <a:latin typeface="Arial" panose="020B0604020202020204" pitchFamily="34" charset="0"/>
                <a:cs typeface="Arial" panose="020B0604020202020204" pitchFamily="34" charset="0"/>
              </a:rPr>
              <a:t>SELECT </a:t>
            </a:r>
            <a:r>
              <a:rPr lang="en-US" altLang="en-CA" sz="3000" dirty="0">
                <a:solidFill>
                  <a:srgbClr val="0097A6"/>
                </a:solidFill>
                <a:latin typeface="Arial" panose="020B0604020202020204" pitchFamily="34" charset="0"/>
                <a:cs typeface="Arial" panose="020B0604020202020204" pitchFamily="34" charset="0"/>
              </a:rPr>
              <a:t>*</a:t>
            </a:r>
            <a:endParaRPr lang="en-CA" sz="3000" dirty="0">
              <a:solidFill>
                <a:srgbClr val="0097A6"/>
              </a:solidFill>
              <a:latin typeface="Arial" panose="020B0604020202020204" pitchFamily="34" charset="0"/>
              <a:cs typeface="Arial" panose="020B0604020202020204" pitchFamily="34" charset="0"/>
            </a:endParaRPr>
          </a:p>
          <a:p>
            <a:pPr marL="0" indent="0">
              <a:buNone/>
            </a:pPr>
            <a:r>
              <a:rPr lang="en-CA" sz="3000" dirty="0">
                <a:solidFill>
                  <a:srgbClr val="034EA3"/>
                </a:solidFill>
                <a:latin typeface="Arial" panose="020B0604020202020204" pitchFamily="34" charset="0"/>
                <a:cs typeface="Arial" panose="020B0604020202020204" pitchFamily="34" charset="0"/>
              </a:rPr>
              <a:t>FROM </a:t>
            </a:r>
            <a:r>
              <a:rPr lang="en-US" altLang="en-CA" sz="3000" dirty="0">
                <a:solidFill>
                  <a:srgbClr val="0097A6"/>
                </a:solidFill>
                <a:latin typeface="Arial" panose="020B0604020202020204" pitchFamily="34" charset="0"/>
                <a:cs typeface="Arial" panose="020B0604020202020204" pitchFamily="34" charset="0"/>
              </a:rPr>
              <a:t>stocks_price</a:t>
            </a:r>
            <a:endParaRPr lang="en-CA" sz="3000" dirty="0">
              <a:solidFill>
                <a:srgbClr val="0097A6"/>
              </a:solidFill>
              <a:latin typeface="Arial" panose="020B0604020202020204" pitchFamily="34" charset="0"/>
              <a:cs typeface="Arial" panose="020B0604020202020204" pitchFamily="34" charset="0"/>
            </a:endParaRPr>
          </a:p>
          <a:p>
            <a:pPr marL="0" indent="0">
              <a:buNone/>
            </a:pPr>
            <a:r>
              <a:rPr lang="en-US" sz="3000" dirty="0">
                <a:solidFill>
                  <a:srgbClr val="034EA3"/>
                </a:solidFill>
                <a:latin typeface="Arial" panose="020B0604020202020204" pitchFamily="34" charset="0"/>
                <a:cs typeface="Arial" panose="020B0604020202020204" pitchFamily="34" charset="0"/>
              </a:rPr>
              <a:t>WHERE </a:t>
            </a:r>
            <a:r>
              <a:rPr lang="en-US" sz="3000" dirty="0">
                <a:solidFill>
                  <a:srgbClr val="0097A6"/>
                </a:solidFill>
                <a:latin typeface="Arial" panose="020B0604020202020204" pitchFamily="34" charset="0"/>
                <a:cs typeface="Arial" panose="020B0604020202020204" pitchFamily="34" charset="0"/>
              </a:rPr>
              <a:t>ticker </a:t>
            </a:r>
            <a:r>
              <a:rPr lang="en-US" sz="3000" dirty="0">
                <a:solidFill>
                  <a:srgbClr val="949699"/>
                </a:solidFill>
                <a:latin typeface="Arial" panose="020B0604020202020204" pitchFamily="34" charset="0"/>
                <a:cs typeface="Arial" panose="020B0604020202020204" pitchFamily="34" charset="0"/>
              </a:rPr>
              <a:t>= </a:t>
            </a:r>
            <a:r>
              <a:rPr lang="en-US" sz="3000" dirty="0">
                <a:solidFill>
                  <a:srgbClr val="EE1C24"/>
                </a:solidFill>
                <a:latin typeface="Arial" panose="020B0604020202020204" pitchFamily="34" charset="0"/>
                <a:cs typeface="Arial" panose="020B0604020202020204" pitchFamily="34" charset="0"/>
              </a:rPr>
              <a:t>'AAPL' </a:t>
            </a:r>
            <a:r>
              <a:rPr lang="en-US" sz="3000" dirty="0">
                <a:solidFill>
                  <a:srgbClr val="949699"/>
                </a:solidFill>
                <a:latin typeface="Arial" panose="020B0604020202020204" pitchFamily="34" charset="0"/>
                <a:cs typeface="Arial" panose="020B0604020202020204" pitchFamily="34" charset="0"/>
              </a:rPr>
              <a:t>OR </a:t>
            </a:r>
            <a:r>
              <a:rPr lang="en-US" sz="3000" dirty="0">
                <a:solidFill>
                  <a:srgbClr val="0097A6"/>
                </a:solidFill>
                <a:latin typeface="Arial" panose="020B0604020202020204" pitchFamily="34" charset="0"/>
                <a:cs typeface="Arial" panose="020B0604020202020204" pitchFamily="34" charset="0"/>
              </a:rPr>
              <a:t>ticker </a:t>
            </a:r>
            <a:r>
              <a:rPr lang="en-US" sz="3000" dirty="0">
                <a:solidFill>
                  <a:srgbClr val="949699"/>
                </a:solidFill>
                <a:latin typeface="Arial" panose="020B0604020202020204" pitchFamily="34" charset="0"/>
                <a:cs typeface="Arial" panose="020B0604020202020204" pitchFamily="34" charset="0"/>
              </a:rPr>
              <a:t>= </a:t>
            </a:r>
            <a:r>
              <a:rPr lang="en-US" sz="3000" dirty="0">
                <a:solidFill>
                  <a:srgbClr val="EE1C24"/>
                </a:solidFill>
                <a:latin typeface="Arial" panose="020B0604020202020204" pitchFamily="34" charset="0"/>
                <a:cs typeface="Arial" panose="020B0604020202020204" pitchFamily="34" charset="0"/>
              </a:rPr>
              <a:t>'META’</a:t>
            </a:r>
            <a:endParaRPr lang="en-US" sz="3000" dirty="0">
              <a:solidFill>
                <a:srgbClr val="EE1C24"/>
              </a:solidFill>
              <a:latin typeface="Arial" panose="020B0604020202020204" pitchFamily="34" charset="0"/>
              <a:cs typeface="Arial" panose="020B0604020202020204" pitchFamily="34" charset="0"/>
            </a:endParaRPr>
          </a:p>
          <a:p>
            <a:pPr marL="0" indent="0">
              <a:buNone/>
            </a:pPr>
            <a:r>
              <a:rPr lang="en-CA" sz="3000" dirty="0">
                <a:solidFill>
                  <a:srgbClr val="949699"/>
                </a:solidFill>
                <a:latin typeface="Arial" panose="020B0604020202020204" pitchFamily="34" charset="0"/>
                <a:cs typeface="Arial" panose="020B0604020202020204" pitchFamily="34" charset="0"/>
              </a:rPr>
              <a:t>AND </a:t>
            </a:r>
            <a:r>
              <a:rPr lang="en-US" altLang="en-CA" sz="3000" dirty="0">
                <a:solidFill>
                  <a:srgbClr val="0097A6"/>
                </a:solidFill>
                <a:latin typeface="Arial" panose="020B0604020202020204" pitchFamily="34" charset="0"/>
                <a:cs typeface="Arial" panose="020B0604020202020204" pitchFamily="34" charset="0"/>
              </a:rPr>
              <a:t>date</a:t>
            </a:r>
            <a:r>
              <a:rPr lang="en-CA" sz="3000" dirty="0">
                <a:solidFill>
                  <a:srgbClr val="0097A6"/>
                </a:solidFill>
                <a:latin typeface="Arial" panose="020B0604020202020204" pitchFamily="34" charset="0"/>
                <a:cs typeface="Arial" panose="020B0604020202020204" pitchFamily="34" charset="0"/>
              </a:rPr>
              <a:t> </a:t>
            </a:r>
            <a:r>
              <a:rPr lang="en-CA" sz="3000" dirty="0">
                <a:solidFill>
                  <a:srgbClr val="949699"/>
                </a:solidFill>
                <a:latin typeface="Arial" panose="020B0604020202020204" pitchFamily="34" charset="0"/>
                <a:cs typeface="Arial" panose="020B0604020202020204" pitchFamily="34" charset="0"/>
              </a:rPr>
              <a:t>= </a:t>
            </a:r>
            <a:r>
              <a:rPr lang="en-US" sz="3000" dirty="0">
                <a:solidFill>
                  <a:srgbClr val="EE1C24"/>
                </a:solidFill>
                <a:latin typeface="Arial" panose="020B0604020202020204" pitchFamily="34" charset="0"/>
                <a:cs typeface="Arial" panose="020B0604020202020204" pitchFamily="34" charset="0"/>
                <a:sym typeface="+mn-ea"/>
              </a:rPr>
              <a:t>'2025-01-06'</a:t>
            </a:r>
            <a:r>
              <a:rPr lang="en-CA" sz="3000" dirty="0">
                <a:solidFill>
                  <a:srgbClr val="949699"/>
                </a:solidFill>
                <a:latin typeface="Arial" panose="020B0604020202020204" pitchFamily="34" charset="0"/>
                <a:cs typeface="Arial" panose="020B0604020202020204" pitchFamily="34" charset="0"/>
              </a:rPr>
              <a:t>;</a:t>
            </a:r>
            <a:endParaRPr lang="en-CA" sz="3000" dirty="0">
              <a:solidFill>
                <a:srgbClr val="949699"/>
              </a:solidFill>
              <a:latin typeface="Arial" panose="020B0604020202020204" pitchFamily="34" charset="0"/>
              <a:cs typeface="Arial" panose="020B0604020202020204" pitchFamily="34" charset="0"/>
            </a:endParaRPr>
          </a:p>
          <a:p>
            <a:pPr marL="0" indent="0">
              <a:buNone/>
            </a:pPr>
            <a:endParaRPr lang="en-US" sz="2000" dirty="0">
              <a:solidFill>
                <a:srgbClr val="949699"/>
              </a:solidFill>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662354" y="365125"/>
            <a:ext cx="10515600" cy="1325563"/>
          </a:xfrm>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CA" dirty="0">
                <a:latin typeface="Arial" panose="020B0604020202020204" pitchFamily="34" charset="0"/>
                <a:cs typeface="Arial" panose="020B0604020202020204" pitchFamily="34" charset="0"/>
              </a:rPr>
              <a:t>Introduction</a:t>
            </a:r>
            <a:endParaRPr lang="en-CA"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45895" y="2006600"/>
            <a:ext cx="8250555" cy="3763645"/>
          </a:xfrm>
          <a:prstGeom prst="rect">
            <a:avLst/>
          </a:prstGeom>
        </p:spPr>
      </p:pic>
      <p:sp>
        <p:nvSpPr>
          <p:cNvPr id="6" name="TextBox 5"/>
          <p:cNvSpPr txBox="1"/>
          <p:nvPr/>
        </p:nvSpPr>
        <p:spPr>
          <a:xfrm>
            <a:off x="1981874" y="2151247"/>
            <a:ext cx="3238607" cy="646331"/>
          </a:xfrm>
          <a:prstGeom prst="rect">
            <a:avLst/>
          </a:prstGeom>
          <a:noFill/>
        </p:spPr>
        <p:txBody>
          <a:bodyPr wrap="square" rtlCol="0">
            <a:spAutoFit/>
          </a:bodyPr>
          <a:lstStyle/>
          <a:p>
            <a:r>
              <a:rPr lang="en-CA" sz="3600" b="1" dirty="0"/>
              <a:t>Query language</a:t>
            </a:r>
            <a:endParaRPr lang="en-CA" sz="3600" b="1" dirty="0"/>
          </a:p>
        </p:txBody>
      </p:sp>
      <p:sp>
        <p:nvSpPr>
          <p:cNvPr id="7" name="TextBox 6"/>
          <p:cNvSpPr txBox="1"/>
          <p:nvPr/>
        </p:nvSpPr>
        <p:spPr>
          <a:xfrm>
            <a:off x="5944235" y="2151380"/>
            <a:ext cx="3680460" cy="645160"/>
          </a:xfrm>
          <a:prstGeom prst="rect">
            <a:avLst/>
          </a:prstGeom>
          <a:noFill/>
        </p:spPr>
        <p:txBody>
          <a:bodyPr wrap="square" rtlCol="0">
            <a:spAutoFit/>
          </a:bodyPr>
          <a:lstStyle/>
          <a:p>
            <a:r>
              <a:rPr lang="en-CA" sz="3600" b="1" dirty="0"/>
              <a:t>Database</a:t>
            </a:r>
            <a:r>
              <a:rPr lang="en-US" altLang="en-CA" sz="3600" b="1" dirty="0"/>
              <a:t> </a:t>
            </a:r>
            <a:r>
              <a:rPr lang="en-US" altLang="en-CA" sz="3600" b="1" dirty="0"/>
              <a:t>server</a:t>
            </a:r>
            <a:endParaRPr lang="en-US" altLang="en-CA" sz="3600" b="1" dirty="0"/>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3531" y="1690688"/>
            <a:ext cx="10879015" cy="4351338"/>
          </a:xfrm>
        </p:spPr>
        <p:txBody>
          <a:bodyPr>
            <a:normAutofit/>
          </a:bodyPr>
          <a:lstStyle/>
          <a:p>
            <a:pPr marL="0" indent="0">
              <a:buNone/>
            </a:pPr>
            <a:r>
              <a:rPr lang="en-US" altLang="en-CA" sz="3600" dirty="0">
                <a:solidFill>
                  <a:schemeClr val="tx1"/>
                </a:solidFill>
                <a:latin typeface="Arial" panose="020B0604020202020204" pitchFamily="34" charset="0"/>
                <a:cs typeface="Arial" panose="020B0604020202020204" pitchFamily="34" charset="0"/>
                <a:sym typeface="+mn-ea"/>
              </a:rPr>
              <a:t>Use bracket to ensure the intended behavior</a:t>
            </a:r>
            <a:endParaRPr lang="en-US" altLang="en-CA" sz="3600" dirty="0">
              <a:solidFill>
                <a:srgbClr val="034EA3"/>
              </a:solidFill>
              <a:latin typeface="Arial" panose="020B0604020202020204" pitchFamily="34" charset="0"/>
              <a:cs typeface="Arial" panose="020B0604020202020204" pitchFamily="34" charset="0"/>
              <a:sym typeface="+mn-ea"/>
            </a:endParaRPr>
          </a:p>
          <a:p>
            <a:pPr marL="0" indent="0">
              <a:buNone/>
            </a:pPr>
            <a:endParaRPr lang="en-CA" sz="3600" dirty="0">
              <a:solidFill>
                <a:srgbClr val="034EA3"/>
              </a:solidFill>
              <a:latin typeface="Arial" panose="020B0604020202020204" pitchFamily="34" charset="0"/>
              <a:cs typeface="Arial" panose="020B0604020202020204" pitchFamily="34" charset="0"/>
              <a:sym typeface="+mn-ea"/>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chemeClr val="tx1"/>
                </a:solidFill>
                <a:latin typeface="Arial" panose="020B0604020202020204" pitchFamily="34" charset="0"/>
                <a:cs typeface="Arial" panose="020B0604020202020204" pitchFamily="34" charset="0"/>
                <a:sym typeface="+mn-ea"/>
              </a:rPr>
              <a:t>(</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 </a:t>
            </a:r>
            <a:r>
              <a:rPr lang="en-US" sz="3600" dirty="0">
                <a:solidFill>
                  <a:srgbClr val="949699"/>
                </a:solidFill>
                <a:latin typeface="Arial" panose="020B0604020202020204" pitchFamily="34" charset="0"/>
                <a:cs typeface="Arial" panose="020B0604020202020204" pitchFamily="34" charset="0"/>
                <a:sym typeface="+mn-ea"/>
              </a:rPr>
              <a:t>OR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'META’</a:t>
            </a:r>
            <a:r>
              <a:rPr lang="en-US" sz="3600" dirty="0">
                <a:solidFill>
                  <a:schemeClr val="tx1"/>
                </a:solidFill>
                <a:latin typeface="Arial" panose="020B0604020202020204" pitchFamily="34" charset="0"/>
                <a:cs typeface="Arial" panose="020B0604020202020204" pitchFamily="34" charset="0"/>
                <a:sym typeface="+mn-ea"/>
              </a:rPr>
              <a:t>)</a:t>
            </a:r>
            <a:endParaRPr lang="en-US" sz="3600" dirty="0">
              <a:solidFill>
                <a:srgbClr val="EE1C24"/>
              </a:solidFill>
              <a:latin typeface="Arial" panose="020B0604020202020204" pitchFamily="34" charset="0"/>
              <a:cs typeface="Arial" panose="020B0604020202020204" pitchFamily="34" charset="0"/>
            </a:endParaRPr>
          </a:p>
          <a:p>
            <a:pPr marL="0" indent="0">
              <a:buNone/>
            </a:pPr>
            <a:r>
              <a:rPr lang="en-CA" sz="3600" dirty="0">
                <a:solidFill>
                  <a:srgbClr val="949699"/>
                </a:solidFill>
                <a:latin typeface="Arial" panose="020B0604020202020204" pitchFamily="34" charset="0"/>
                <a:cs typeface="Arial" panose="020B0604020202020204" pitchFamily="34" charset="0"/>
                <a:sym typeface="+mn-ea"/>
              </a:rPr>
              <a:t>AND </a:t>
            </a:r>
            <a:r>
              <a:rPr lang="en-US" altLang="en-CA" sz="3600" dirty="0">
                <a:solidFill>
                  <a:srgbClr val="0097A6"/>
                </a:solidFill>
                <a:latin typeface="Arial" panose="020B0604020202020204" pitchFamily="34" charset="0"/>
                <a:cs typeface="Arial" panose="020B0604020202020204" pitchFamily="34" charset="0"/>
                <a:sym typeface="+mn-ea"/>
              </a:rPr>
              <a:t>date</a:t>
            </a:r>
            <a:r>
              <a:rPr lang="en-CA" sz="3600" dirty="0">
                <a:solidFill>
                  <a:srgbClr val="0097A6"/>
                </a:solidFill>
                <a:latin typeface="Arial" panose="020B0604020202020204" pitchFamily="34" charset="0"/>
                <a:cs typeface="Arial" panose="020B0604020202020204" pitchFamily="34" charset="0"/>
                <a:sym typeface="+mn-ea"/>
              </a:rPr>
              <a:t> </a:t>
            </a:r>
            <a:r>
              <a:rPr lang="en-CA"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'2025-01-06'</a:t>
            </a:r>
            <a:r>
              <a:rPr lang="en-CA" sz="3600" dirty="0">
                <a:solidFill>
                  <a:srgbClr val="949699"/>
                </a:solidFill>
                <a:latin typeface="Arial" panose="020B0604020202020204" pitchFamily="34" charset="0"/>
                <a:cs typeface="Arial" panose="020B0604020202020204" pitchFamily="34" charset="0"/>
                <a:sym typeface="+mn-ea"/>
              </a:rPr>
              <a:t>;</a:t>
            </a:r>
            <a:endParaRPr lang="en-CA" sz="3600" dirty="0">
              <a:solidFill>
                <a:srgbClr val="949699"/>
              </a:solidFill>
              <a:latin typeface="Arial" panose="020B0604020202020204" pitchFamily="34" charset="0"/>
              <a:cs typeface="Arial" panose="020B0604020202020204" pitchFamily="34" charset="0"/>
            </a:endParaRPr>
          </a:p>
          <a:p>
            <a:pPr marL="0" indent="0">
              <a:buNone/>
            </a:pPr>
            <a:endParaRPr lang="en-CA" sz="3600" dirty="0">
              <a:solidFill>
                <a:srgbClr val="949699"/>
              </a:solidFill>
              <a:latin typeface="Arial" panose="020B0604020202020204" pitchFamily="34" charset="0"/>
              <a:cs typeface="Arial" panose="020B0604020202020204" pitchFamily="34" charset="0"/>
            </a:endParaRPr>
          </a:p>
          <a:p>
            <a:pPr marL="0" indent="0">
              <a:buNone/>
            </a:pPr>
            <a:endParaRPr lang="en-CA" dirty="0">
              <a:solidFill>
                <a:srgbClr val="949699"/>
              </a:solidFill>
              <a:latin typeface="CourierNewPSMT"/>
            </a:endParaRPr>
          </a:p>
          <a:p>
            <a:pPr marL="0" indent="0">
              <a:buNone/>
            </a:pPr>
            <a:endParaRPr lang="en-CA" dirty="0"/>
          </a:p>
          <a:p>
            <a:endParaRPr lang="en-CA"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6876" y="1474470"/>
            <a:ext cx="8229600" cy="1295400"/>
          </a:xfrm>
        </p:spPr>
        <p:txBody>
          <a:bodyPr/>
          <a:lstStyle/>
          <a:p>
            <a:pPr marL="0" indent="0">
              <a:buNone/>
            </a:pPr>
            <a:r>
              <a:rPr lang="en-US" b="1" dirty="0">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operator</a:t>
            </a:r>
            <a:endParaRPr lang="en-US" dirty="0">
              <a:latin typeface="Arial" panose="020B0604020202020204" pitchFamily="34" charset="0"/>
              <a:cs typeface="Arial" panose="020B0604020202020204" pitchFamily="34" charset="0"/>
            </a:endParaRPr>
          </a:p>
          <a:p>
            <a:pPr marL="0" indent="0">
              <a:buNone/>
            </a:pPr>
            <a:r>
              <a:rPr lang="en-US" dirty="0"/>
              <a:t> </a:t>
            </a:r>
            <a:endParaRPr lang="en-CA" dirty="0"/>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3</a:t>
            </a:r>
            <a:r>
              <a:rPr lang="en-CA" b="1" dirty="0">
                <a:latin typeface="Arial" panose="020B0604020202020204" pitchFamily="34" charset="0"/>
                <a:cs typeface="Arial" panose="020B0604020202020204" pitchFamily="34" charset="0"/>
              </a:rPr>
              <a:t>.Filtering Data</a:t>
            </a:r>
            <a:endParaRPr lang="en-CA" b="1" dirty="0"/>
          </a:p>
        </p:txBody>
      </p:sp>
      <p:sp>
        <p:nvSpPr>
          <p:cNvPr id="2" name="TextBox 1"/>
          <p:cNvSpPr txBox="1"/>
          <p:nvPr/>
        </p:nvSpPr>
        <p:spPr>
          <a:xfrm>
            <a:off x="1054991" y="1840816"/>
            <a:ext cx="10401386" cy="4799965"/>
          </a:xfrm>
          <a:prstGeom prst="rect">
            <a:avLst/>
          </a:prstGeom>
          <a:noFill/>
        </p:spPr>
        <p:txBody>
          <a:bodyPr wrap="square" rtlCol="0">
            <a:spAutoFit/>
          </a:bodyPr>
          <a:lstStyle/>
          <a:p>
            <a:endParaRPr lang="en-CA" dirty="0">
              <a:latin typeface="CourierNewPSMT"/>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in </a:t>
            </a:r>
            <a:r>
              <a:rPr lang="en-US" sz="3600" dirty="0">
                <a:solidFill>
                  <a:schemeClr val="tx1"/>
                </a:solidFill>
                <a:latin typeface="Arial" panose="020B0604020202020204" pitchFamily="34" charset="0"/>
                <a:cs typeface="Arial" panose="020B0604020202020204" pitchFamily="34" charset="0"/>
                <a:sym typeface="+mn-ea"/>
              </a:rPr>
              <a:t>(</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'AAPL','META’</a:t>
            </a:r>
            <a:r>
              <a:rPr lang="en-US" sz="3600" dirty="0">
                <a:solidFill>
                  <a:schemeClr val="tx1"/>
                </a:solidFill>
                <a:latin typeface="Arial" panose="020B0604020202020204" pitchFamily="34" charset="0"/>
                <a:cs typeface="Arial" panose="020B0604020202020204" pitchFamily="34" charset="0"/>
                <a:sym typeface="+mn-ea"/>
              </a:rPr>
              <a:t>)</a:t>
            </a:r>
            <a:endParaRPr lang="en-US" sz="3600" dirty="0">
              <a:solidFill>
                <a:srgbClr val="EE1C24"/>
              </a:solidFill>
              <a:latin typeface="Arial" panose="020B0604020202020204" pitchFamily="34" charset="0"/>
              <a:cs typeface="Arial" panose="020B0604020202020204" pitchFamily="34" charset="0"/>
            </a:endParaRPr>
          </a:p>
          <a:p>
            <a:endParaRPr lang="en-CA" sz="3600" dirty="0">
              <a:solidFill>
                <a:srgbClr val="949699"/>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 </a:t>
            </a:r>
            <a:r>
              <a:rPr lang="en-US" sz="3600" dirty="0">
                <a:solidFill>
                  <a:srgbClr val="949699"/>
                </a:solidFill>
                <a:latin typeface="Arial" panose="020B0604020202020204" pitchFamily="34" charset="0"/>
                <a:cs typeface="Arial" panose="020B0604020202020204" pitchFamily="34" charset="0"/>
                <a:sym typeface="+mn-ea"/>
              </a:rPr>
              <a:t>OR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'META’</a:t>
            </a:r>
            <a:endParaRPr lang="en-US" sz="3600" dirty="0">
              <a:solidFill>
                <a:srgbClr val="EE1C24"/>
              </a:solidFill>
              <a:latin typeface="Arial" panose="020B0604020202020204" pitchFamily="34" charset="0"/>
              <a:cs typeface="Arial" panose="020B0604020202020204" pitchFamily="34" charset="0"/>
            </a:endParaRPr>
          </a:p>
          <a:p>
            <a:endParaRPr lang="en-US" sz="3600" dirty="0">
              <a:solidFill>
                <a:srgbClr val="EE1C24"/>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0266" y="1084019"/>
            <a:ext cx="8919003" cy="5046345"/>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Not operator</a:t>
            </a:r>
            <a:endParaRPr lang="en-CA" sz="3600" dirty="0">
              <a:latin typeface="Arial" panose="020B0604020202020204" pitchFamily="34" charset="0"/>
              <a:cs typeface="Arial" panose="020B0604020202020204" pitchFamily="34" charset="0"/>
            </a:endParaRPr>
          </a:p>
          <a:p>
            <a:endParaRPr lang="en-CA" dirty="0">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NOT </a:t>
            </a:r>
            <a:r>
              <a:rPr lang="en-US" sz="3600" dirty="0">
                <a:solidFill>
                  <a:srgbClr val="0097A6"/>
                </a:solidFill>
                <a:latin typeface="Arial" panose="020B0604020202020204" pitchFamily="34" charset="0"/>
                <a:cs typeface="Arial" panose="020B0604020202020204" pitchFamily="34" charset="0"/>
                <a:sym typeface="+mn-ea"/>
              </a:rPr>
              <a:t>ticker </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a:t>
            </a:r>
            <a:endParaRPr lang="en-CA" sz="3600" dirty="0">
              <a:solidFill>
                <a:srgbClr val="949699"/>
              </a:solidFill>
              <a:latin typeface="Arial" panose="020B0604020202020204" pitchFamily="34" charset="0"/>
              <a:cs typeface="Arial" panose="020B0604020202020204" pitchFamily="34" charset="0"/>
            </a:endParaRPr>
          </a:p>
          <a:p>
            <a:endParaRPr lang="en-CA" sz="1600" dirty="0">
              <a:solidFill>
                <a:srgbClr val="949699"/>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stocks_price</a:t>
            </a:r>
            <a:endParaRPr lang="en-CA" sz="3600" dirty="0">
              <a:solidFill>
                <a:srgbClr val="0097A6"/>
              </a:solidFill>
              <a:latin typeface="Arial" panose="020B0604020202020204" pitchFamily="34" charset="0"/>
              <a:cs typeface="Arial" panose="020B0604020202020204" pitchFamily="34" charset="0"/>
            </a:endParaRPr>
          </a:p>
          <a:p>
            <a:pPr marL="0" indent="0">
              <a:buNone/>
            </a:pPr>
            <a:r>
              <a:rPr lang="en-US" sz="3600" dirty="0">
                <a:solidFill>
                  <a:srgbClr val="034EA3"/>
                </a:solidFill>
                <a:latin typeface="Arial" panose="020B0604020202020204" pitchFamily="34" charset="0"/>
                <a:cs typeface="Arial" panose="020B0604020202020204" pitchFamily="34" charset="0"/>
                <a:sym typeface="+mn-ea"/>
              </a:rPr>
              <a:t>WHERE </a:t>
            </a:r>
            <a:r>
              <a:rPr lang="en-US" sz="3600" dirty="0">
                <a:solidFill>
                  <a:srgbClr val="0097A6"/>
                </a:solidFill>
                <a:latin typeface="Arial" panose="020B0604020202020204" pitchFamily="34" charset="0"/>
                <a:cs typeface="Arial" panose="020B0604020202020204" pitchFamily="34" charset="0"/>
                <a:sym typeface="+mn-ea"/>
              </a:rPr>
              <a:t>ticker &lt;&gt;</a:t>
            </a:r>
            <a:r>
              <a:rPr lang="en-US" sz="3600" dirty="0">
                <a:solidFill>
                  <a:srgbClr val="949699"/>
                </a:solidFill>
                <a:latin typeface="Arial" panose="020B0604020202020204" pitchFamily="34" charset="0"/>
                <a:cs typeface="Arial" panose="020B0604020202020204" pitchFamily="34" charset="0"/>
                <a:sym typeface="+mn-ea"/>
              </a:rPr>
              <a:t> </a:t>
            </a:r>
            <a:r>
              <a:rPr lang="en-US" sz="3600" dirty="0">
                <a:solidFill>
                  <a:srgbClr val="EE1C24"/>
                </a:solidFill>
                <a:latin typeface="Arial" panose="020B0604020202020204" pitchFamily="34" charset="0"/>
                <a:cs typeface="Arial" panose="020B0604020202020204" pitchFamily="34" charset="0"/>
                <a:sym typeface="+mn-ea"/>
              </a:rPr>
              <a:t>'AAPL'</a:t>
            </a:r>
            <a:endParaRPr lang="en-CA" sz="3600" dirty="0">
              <a:solidFill>
                <a:srgbClr val="949699"/>
              </a:solidFill>
              <a:latin typeface="Arial" panose="020B0604020202020204" pitchFamily="34" charset="0"/>
              <a:cs typeface="Arial" panose="020B0604020202020204" pitchFamily="34" charset="0"/>
            </a:endParaRPr>
          </a:p>
          <a:p>
            <a:endParaRPr lang="en-CA" sz="36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846993" y="0"/>
            <a:ext cx="10515600" cy="1325563"/>
          </a:xfrm>
        </p:spPr>
        <p:txBody>
          <a:bodyPr/>
          <a:lstStyle/>
          <a:p>
            <a:r>
              <a:rPr lang="en-US" altLang="en-CA" b="1" dirty="0">
                <a:latin typeface="Arial" panose="020B0604020202020204" pitchFamily="34" charset="0"/>
                <a:cs typeface="Arial" panose="020B0604020202020204" pitchFamily="34" charset="0"/>
              </a:rPr>
              <a:t>3</a:t>
            </a:r>
            <a:r>
              <a:rPr lang="en-CA" b="1" dirty="0">
                <a:latin typeface="Arial" panose="020B0604020202020204" pitchFamily="34" charset="0"/>
                <a:cs typeface="Arial" panose="020B0604020202020204" pitchFamily="34" charset="0"/>
              </a:rPr>
              <a:t>.Filtering Data</a:t>
            </a:r>
            <a:endParaRPr lang="en-CA" b="1" dirty="0"/>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Exercise </a:t>
            </a:r>
            <a:r>
              <a:rPr lang="en-US" altLang="en-CA" b="1" dirty="0">
                <a:latin typeface="Arial" panose="020B0604020202020204" pitchFamily="34" charset="0"/>
                <a:cs typeface="Arial" panose="020B0604020202020204" pitchFamily="34" charset="0"/>
              </a:rPr>
              <a:t>3</a:t>
            </a:r>
            <a:endParaRPr lang="en-US" alt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77340"/>
            <a:ext cx="10637520" cy="4599623"/>
          </a:xfrm>
        </p:spPr>
        <p:txBody>
          <a:bodyPr>
            <a:normAutofit lnSpcReduction="10000"/>
          </a:bodyPr>
          <a:lstStyle/>
          <a:p>
            <a:pPr marL="0" indent="0">
              <a:buNone/>
            </a:pPr>
            <a:endParaRPr lang="en-CA" sz="2400"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3</a:t>
            </a:r>
            <a:r>
              <a:rPr lang="en-CA" sz="3600" dirty="0">
                <a:latin typeface="Arial" panose="020B0604020202020204" pitchFamily="34" charset="0"/>
                <a:cs typeface="Arial" panose="020B0604020202020204" pitchFamily="34" charset="0"/>
              </a:rPr>
              <a:t>.1</a:t>
            </a:r>
            <a:r>
              <a:rPr lang="en-CA" sz="3600" i="1"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Get </a:t>
            </a:r>
            <a:r>
              <a:rPr lang="en-US" altLang="en-CA" sz="3600" dirty="0">
                <a:latin typeface="Arial" panose="020B0604020202020204" pitchFamily="34" charset="0"/>
                <a:cs typeface="Arial" panose="020B0604020202020204" pitchFamily="34" charset="0"/>
              </a:rPr>
              <a:t>AAPL’s ticker, date, close, volume columns from stocks_price table. Sort data by date</a:t>
            </a:r>
            <a:r>
              <a:rPr lang="en-CA" sz="3600" dirty="0">
                <a:latin typeface="Arial" panose="020B0604020202020204" pitchFamily="34" charset="0"/>
                <a:cs typeface="Arial" panose="020B0604020202020204" pitchFamily="34" charset="0"/>
              </a:rPr>
              <a:t>. </a:t>
            </a:r>
            <a:endParaRPr lang="en-CA" sz="3600" dirty="0">
              <a:latin typeface="Arial" panose="020B0604020202020204" pitchFamily="34" charset="0"/>
              <a:cs typeface="Arial" panose="020B0604020202020204" pitchFamily="34" charset="0"/>
            </a:endParaRPr>
          </a:p>
          <a:p>
            <a:pPr marL="0" indent="0">
              <a:buNone/>
            </a:pPr>
            <a:endParaRPr lang="en-CA" sz="3600" i="1"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3</a:t>
            </a:r>
            <a:r>
              <a:rPr lang="en-CA" sz="3600" dirty="0">
                <a:latin typeface="Arial" panose="020B0604020202020204" pitchFamily="34" charset="0"/>
                <a:cs typeface="Arial" panose="020B0604020202020204" pitchFamily="34" charset="0"/>
              </a:rPr>
              <a:t>.2 </a:t>
            </a:r>
            <a:r>
              <a:rPr lang="en-US" altLang="en-CA" sz="3600" dirty="0">
                <a:latin typeface="Arial" panose="020B0604020202020204" pitchFamily="34" charset="0"/>
                <a:cs typeface="Arial" panose="020B0604020202020204" pitchFamily="34" charset="0"/>
              </a:rPr>
              <a:t>Find date, volume of AAPL’s trading volume that is greater than 3 million. Sort data by date</a:t>
            </a:r>
            <a:r>
              <a:rPr lang="en-CA" sz="3600" dirty="0">
                <a:latin typeface="Arial" panose="020B0604020202020204" pitchFamily="34" charset="0"/>
                <a:cs typeface="Arial" panose="020B0604020202020204" pitchFamily="34" charset="0"/>
              </a:rPr>
              <a:t>. </a:t>
            </a:r>
            <a:endParaRPr lang="en-CA" sz="3600"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Exercise </a:t>
            </a:r>
            <a:r>
              <a:rPr lang="en-US" altLang="en-CA" b="1" dirty="0">
                <a:latin typeface="Arial" panose="020B0604020202020204" pitchFamily="34" charset="0"/>
                <a:cs typeface="Arial" panose="020B0604020202020204" pitchFamily="34" charset="0"/>
              </a:rPr>
              <a:t>3</a:t>
            </a:r>
            <a:endParaRPr lang="en-US" alt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77340"/>
            <a:ext cx="10637520" cy="4599623"/>
          </a:xfrm>
        </p:spPr>
        <p:txBody>
          <a:bodyPr>
            <a:normAutofit/>
          </a:bodyPr>
          <a:lstStyle/>
          <a:p>
            <a:pPr marL="0" indent="0" algn="ctr">
              <a:buNone/>
            </a:pPr>
            <a:endParaRPr lang="en-CA" i="1" dirty="0">
              <a:latin typeface="Arial" panose="020B0604020202020204" pitchFamily="34" charset="0"/>
              <a:cs typeface="Arial" panose="020B0604020202020204" pitchFamily="34" charset="0"/>
            </a:endParaRPr>
          </a:p>
          <a:p>
            <a:pPr marL="0" indent="0">
              <a:buNone/>
            </a:pPr>
            <a:r>
              <a:rPr lang="en-US" altLang="en-CA" sz="4000" dirty="0">
                <a:latin typeface="Arial" panose="020B0604020202020204" pitchFamily="34" charset="0"/>
                <a:cs typeface="Arial" panose="020B0604020202020204" pitchFamily="34" charset="0"/>
              </a:rPr>
              <a:t>3</a:t>
            </a:r>
            <a:r>
              <a:rPr lang="en-CA" sz="4000" dirty="0">
                <a:latin typeface="Arial" panose="020B0604020202020204" pitchFamily="34" charset="0"/>
                <a:cs typeface="Arial" panose="020B0604020202020204" pitchFamily="34" charset="0"/>
              </a:rPr>
              <a:t>.3 </a:t>
            </a:r>
            <a:r>
              <a:rPr lang="en-US" altLang="en-CA" sz="4000" dirty="0">
                <a:latin typeface="Arial" panose="020B0604020202020204" pitchFamily="34" charset="0"/>
                <a:cs typeface="Arial" panose="020B0604020202020204" pitchFamily="34" charset="0"/>
                <a:sym typeface="+mn-ea"/>
              </a:rPr>
              <a:t>Find date,volume,ticker of AAPL, META, NVDA ’s trading volume that is greater than 3 million</a:t>
            </a:r>
            <a:r>
              <a:rPr lang="en-CA" sz="4000" dirty="0">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3708" y="1825625"/>
            <a:ext cx="10515600" cy="4346575"/>
          </a:xfrm>
        </p:spPr>
        <p:txBody>
          <a:bodyPr>
            <a:normAutofit/>
          </a:bodyPr>
          <a:lstStyle/>
          <a:p>
            <a:pPr marL="0" indent="0">
              <a:buNone/>
            </a:pPr>
            <a:r>
              <a:rPr lang="en-CA" sz="3600" b="1" dirty="0">
                <a:latin typeface="Arial" panose="020B0604020202020204" pitchFamily="34" charset="0"/>
                <a:cs typeface="Arial" panose="020B0604020202020204" pitchFamily="34" charset="0"/>
              </a:rPr>
              <a:t>ORDER BY </a:t>
            </a:r>
            <a:r>
              <a:rPr lang="en-CA" sz="3600" dirty="0">
                <a:latin typeface="Arial" panose="020B0604020202020204" pitchFamily="34" charset="0"/>
                <a:cs typeface="Arial" panose="020B0604020202020204" pitchFamily="34" charset="0"/>
              </a:rPr>
              <a:t>clause takes the name of one or more columns by which to sort the output.</a:t>
            </a:r>
            <a:endParaRPr lang="en-CA" sz="3600" dirty="0">
              <a:latin typeface="Arial" panose="020B0604020202020204" pitchFamily="34" charset="0"/>
              <a:cs typeface="Arial" panose="020B0604020202020204" pitchFamily="34" charset="0"/>
            </a:endParaRPr>
          </a:p>
          <a:p>
            <a:pPr marL="0" indent="0">
              <a:buNone/>
            </a:pPr>
            <a:endParaRPr lang="en-CA" sz="2400" dirty="0"/>
          </a:p>
          <a:p>
            <a:pPr marL="0" indent="0">
              <a:lnSpc>
                <a:spcPct val="100000"/>
              </a:lnSpc>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ORDER BY </a:t>
            </a:r>
            <a:r>
              <a:rPr lang="en-US" altLang="en-CA" sz="4000" dirty="0">
                <a:solidFill>
                  <a:srgbClr val="0096A5"/>
                </a:solidFill>
                <a:latin typeface="Arial" panose="020B0604020202020204" pitchFamily="34" charset="0"/>
                <a:cs typeface="Arial" panose="020B0604020202020204" pitchFamily="34" charset="0"/>
              </a:rPr>
              <a:t>date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939598"/>
                </a:solidFill>
                <a:latin typeface="CourierNewPSMT"/>
              </a:rPr>
              <a:t>  </a:t>
            </a:r>
            <a:endParaRPr lang="en-CA" sz="4000" dirty="0">
              <a:solidFill>
                <a:srgbClr val="034EA2"/>
              </a:solidFill>
              <a:latin typeface="CourierNewPSMT"/>
            </a:endParaRPr>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rPr>
              <a:t>4</a:t>
            </a:r>
            <a:r>
              <a:rPr lang="en-CA" b="1" dirty="0">
                <a:latin typeface="Arial" panose="020B0604020202020204" pitchFamily="34" charset="0"/>
                <a:cs typeface="Arial" panose="020B0604020202020204" pitchFamily="34" charset="0"/>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3708" y="1825625"/>
            <a:ext cx="10515600" cy="3906960"/>
          </a:xfrm>
        </p:spPr>
        <p:txBody>
          <a:bodyPr>
            <a:normAutofit/>
          </a:bodyPr>
          <a:lstStyle/>
          <a:p>
            <a:pPr marL="0" indent="0">
              <a:buNone/>
            </a:pPr>
            <a:r>
              <a:rPr lang="en-CA" sz="3600" b="1" dirty="0">
                <a:latin typeface="Arial" panose="020B0604020202020204" pitchFamily="34" charset="0"/>
                <a:cs typeface="Arial" panose="020B0604020202020204" pitchFamily="34" charset="0"/>
              </a:rPr>
              <a:t>ORDER BY </a:t>
            </a:r>
            <a:r>
              <a:rPr lang="en-CA" sz="3600" dirty="0">
                <a:latin typeface="Arial" panose="020B0604020202020204" pitchFamily="34" charset="0"/>
                <a:cs typeface="Arial" panose="020B0604020202020204" pitchFamily="34" charset="0"/>
              </a:rPr>
              <a:t>clause takes the name of on</a:t>
            </a:r>
            <a:r>
              <a:rPr lang="en-US" altLang="en-CA" sz="3600" dirty="0">
                <a:latin typeface="Arial" panose="020B0604020202020204" pitchFamily="34" charset="0"/>
                <a:cs typeface="Arial" panose="020B0604020202020204" pitchFamily="34" charset="0"/>
              </a:rPr>
              <a:t>e</a:t>
            </a:r>
            <a:r>
              <a:rPr lang="en-CA" sz="3600" dirty="0">
                <a:latin typeface="Arial" panose="020B0604020202020204" pitchFamily="34" charset="0"/>
                <a:cs typeface="Arial" panose="020B0604020202020204" pitchFamily="34" charset="0"/>
              </a:rPr>
              <a:t> or more columns by which to sort the output.</a:t>
            </a:r>
            <a:endParaRPr lang="en-CA" sz="3600" dirty="0">
              <a:latin typeface="Arial" panose="020B0604020202020204" pitchFamily="34" charset="0"/>
              <a:cs typeface="Arial" panose="020B0604020202020204" pitchFamily="34" charset="0"/>
            </a:endParaRPr>
          </a:p>
          <a:p>
            <a:pPr marL="0" indent="0">
              <a:buNone/>
            </a:pPr>
            <a:endParaRPr lang="en-CA" sz="3600" dirty="0"/>
          </a:p>
          <a:p>
            <a:pPr marL="0" indent="0">
              <a:lnSpc>
                <a:spcPct val="110000"/>
              </a:lnSpc>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ORDER BY </a:t>
            </a:r>
            <a:r>
              <a:rPr lang="en-US" altLang="en-CA" sz="4000" dirty="0">
                <a:solidFill>
                  <a:srgbClr val="0096A5"/>
                </a:solidFill>
                <a:latin typeface="Arial" panose="020B0604020202020204" pitchFamily="34" charset="0"/>
                <a:cs typeface="Arial" panose="020B0604020202020204" pitchFamily="34" charset="0"/>
              </a:rPr>
              <a:t>date,close</a:t>
            </a:r>
            <a:r>
              <a:rPr lang="en-CA" sz="4000" dirty="0">
                <a:solidFill>
                  <a:srgbClr val="939598"/>
                </a:solidFill>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4" y="1544271"/>
            <a:ext cx="10515600" cy="4144352"/>
          </a:xfrm>
        </p:spPr>
        <p:txBody>
          <a:bodyPr>
            <a:normAutofit fontScale="85000"/>
          </a:bodyPr>
          <a:lstStyle/>
          <a:p>
            <a:pPr marL="0" indent="0">
              <a:buNone/>
            </a:pPr>
            <a:r>
              <a:rPr lang="en-CA" sz="3600" b="1" dirty="0">
                <a:latin typeface="Arial" panose="020B0604020202020204" pitchFamily="34" charset="0"/>
                <a:cs typeface="Arial" panose="020B0604020202020204" pitchFamily="34" charset="0"/>
              </a:rPr>
              <a:t>DESC </a:t>
            </a:r>
            <a:r>
              <a:rPr lang="en-CA" sz="3600" dirty="0">
                <a:latin typeface="Arial" panose="020B0604020202020204" pitchFamily="34" charset="0"/>
                <a:cs typeface="Arial" panose="020B0604020202020204" pitchFamily="34" charset="0"/>
              </a:rPr>
              <a:t>is used to instruct the database to sort data in descending order. The default sorting order is ascending.</a:t>
            </a:r>
            <a:endParaRPr lang="en-CA" sz="3600" dirty="0">
              <a:latin typeface="Arial" panose="020B0604020202020204" pitchFamily="34" charset="0"/>
              <a:cs typeface="Arial" panose="020B0604020202020204" pitchFamily="34" charset="0"/>
            </a:endParaRPr>
          </a:p>
          <a:p>
            <a:pPr marL="0" indent="0">
              <a:buNone/>
            </a:pPr>
            <a:endParaRPr lang="en-CA" sz="1900" dirty="0">
              <a:latin typeface="Arial" panose="020B0604020202020204" pitchFamily="34" charset="0"/>
              <a:cs typeface="Arial" panose="020B0604020202020204" pitchFamily="34" charset="0"/>
            </a:endParaRPr>
          </a:p>
          <a:p>
            <a:pPr marL="0" indent="0">
              <a:lnSpc>
                <a:spcPct val="120000"/>
              </a:lnSpc>
              <a:buNone/>
            </a:pPr>
            <a:r>
              <a:rPr lang="en-CA" sz="4700" dirty="0">
                <a:solidFill>
                  <a:srgbClr val="034EA2"/>
                </a:solidFill>
                <a:latin typeface="Arial" panose="020B0604020202020204" pitchFamily="34" charset="0"/>
                <a:cs typeface="Arial" panose="020B0604020202020204" pitchFamily="34" charset="0"/>
              </a:rPr>
              <a:t>SELECT </a:t>
            </a:r>
            <a:r>
              <a:rPr lang="en-US" altLang="en-CA" sz="4700" dirty="0">
                <a:solidFill>
                  <a:srgbClr val="0096A5"/>
                </a:solidFill>
                <a:latin typeface="Arial" panose="020B0604020202020204" pitchFamily="34" charset="0"/>
                <a:cs typeface="Arial" panose="020B0604020202020204" pitchFamily="34" charset="0"/>
              </a:rPr>
              <a:t>*</a:t>
            </a:r>
            <a:br>
              <a:rPr lang="en-CA" sz="4700" dirty="0">
                <a:solidFill>
                  <a:srgbClr val="0096A5"/>
                </a:solidFill>
                <a:latin typeface="Arial" panose="020B0604020202020204" pitchFamily="34" charset="0"/>
                <a:cs typeface="Arial" panose="020B0604020202020204" pitchFamily="34" charset="0"/>
              </a:rPr>
            </a:br>
            <a:r>
              <a:rPr lang="en-CA" sz="4700" dirty="0">
                <a:solidFill>
                  <a:srgbClr val="034EA2"/>
                </a:solidFill>
                <a:latin typeface="Arial" panose="020B0604020202020204" pitchFamily="34" charset="0"/>
                <a:cs typeface="Arial" panose="020B0604020202020204" pitchFamily="34" charset="0"/>
              </a:rPr>
              <a:t>FROM </a:t>
            </a:r>
            <a:r>
              <a:rPr lang="en-US" altLang="en-CA" sz="4700" dirty="0">
                <a:solidFill>
                  <a:srgbClr val="0096A5"/>
                </a:solidFill>
                <a:latin typeface="Arial" panose="020B0604020202020204" pitchFamily="34" charset="0"/>
                <a:cs typeface="Arial" panose="020B0604020202020204" pitchFamily="34" charset="0"/>
              </a:rPr>
              <a:t>stocks_price</a:t>
            </a:r>
            <a:br>
              <a:rPr lang="en-CA" sz="4700" dirty="0">
                <a:solidFill>
                  <a:srgbClr val="0096A5"/>
                </a:solidFill>
                <a:latin typeface="Arial" panose="020B0604020202020204" pitchFamily="34" charset="0"/>
                <a:cs typeface="Arial" panose="020B0604020202020204" pitchFamily="34" charset="0"/>
              </a:rPr>
            </a:br>
            <a:r>
              <a:rPr lang="en-CA" sz="4700" dirty="0">
                <a:solidFill>
                  <a:srgbClr val="034EA2"/>
                </a:solidFill>
                <a:latin typeface="Arial" panose="020B0604020202020204" pitchFamily="34" charset="0"/>
                <a:cs typeface="Arial" panose="020B0604020202020204" pitchFamily="34" charset="0"/>
              </a:rPr>
              <a:t>ORDER BY </a:t>
            </a:r>
            <a:r>
              <a:rPr lang="en-US" altLang="en-CA" sz="4700" dirty="0">
                <a:solidFill>
                  <a:srgbClr val="0096A5"/>
                </a:solidFill>
                <a:latin typeface="Arial" panose="020B0604020202020204" pitchFamily="34" charset="0"/>
                <a:cs typeface="Arial" panose="020B0604020202020204" pitchFamily="34" charset="0"/>
              </a:rPr>
              <a:t>date</a:t>
            </a:r>
            <a:r>
              <a:rPr lang="en-CA" sz="4700" dirty="0">
                <a:solidFill>
                  <a:srgbClr val="0096A5"/>
                </a:solidFill>
                <a:latin typeface="Arial" panose="020B0604020202020204" pitchFamily="34" charset="0"/>
                <a:cs typeface="Arial" panose="020B0604020202020204" pitchFamily="34" charset="0"/>
              </a:rPr>
              <a:t> </a:t>
            </a:r>
            <a:r>
              <a:rPr lang="en-CA" sz="4700" dirty="0">
                <a:solidFill>
                  <a:srgbClr val="034EA2"/>
                </a:solidFill>
                <a:latin typeface="Arial" panose="020B0604020202020204" pitchFamily="34" charset="0"/>
                <a:cs typeface="Arial" panose="020B0604020202020204" pitchFamily="34" charset="0"/>
              </a:rPr>
              <a:t>DESC</a:t>
            </a:r>
            <a:r>
              <a:rPr lang="en-CA" sz="4700" dirty="0">
                <a:solidFill>
                  <a:srgbClr val="939598"/>
                </a:solidFill>
                <a:latin typeface="Arial" panose="020B0604020202020204" pitchFamily="34" charset="0"/>
                <a:cs typeface="Arial" panose="020B0604020202020204" pitchFamily="34" charset="0"/>
              </a:rPr>
              <a:t>;</a:t>
            </a:r>
            <a:br>
              <a:rPr lang="en-CA" sz="3000" dirty="0">
                <a:solidFill>
                  <a:srgbClr val="0096A5"/>
                </a:solidFill>
                <a:latin typeface="Arial" panose="020B0604020202020204" pitchFamily="34" charset="0"/>
                <a:cs typeface="Arial" panose="020B0604020202020204" pitchFamily="34" charset="0"/>
              </a:rPr>
            </a:br>
            <a:endParaRPr lang="en-CA" sz="3000" dirty="0">
              <a:solidFill>
                <a:srgbClr val="0096A5"/>
              </a:solidFill>
              <a:latin typeface="CourierNewPSMT"/>
            </a:endParaRPr>
          </a:p>
          <a:p>
            <a:pPr marL="0" indent="0">
              <a:buNone/>
            </a:pPr>
            <a:endParaRPr lang="en-CA" dirty="0"/>
          </a:p>
        </p:txBody>
      </p:sp>
      <p:sp>
        <p:nvSpPr>
          <p:cNvPr id="5"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0084" y="1825625"/>
            <a:ext cx="10515600" cy="4144352"/>
          </a:xfrm>
        </p:spPr>
        <p:txBody>
          <a:bodyPr>
            <a:normAutofit/>
          </a:bodyPr>
          <a:lstStyle/>
          <a:p>
            <a:pPr marL="0" indent="0">
              <a:buNone/>
            </a:pPr>
            <a:r>
              <a:rPr lang="en-US" altLang="en-CA" sz="3600" b="1" dirty="0">
                <a:latin typeface="Arial" panose="020B0604020202020204" pitchFamily="34" charset="0"/>
                <a:cs typeface="Arial" panose="020B0604020202020204" pitchFamily="34" charset="0"/>
              </a:rPr>
              <a:t>Sort Data </a:t>
            </a:r>
            <a:r>
              <a:rPr lang="en-US" altLang="en-CA" sz="3600" dirty="0">
                <a:latin typeface="Arial" panose="020B0604020202020204" pitchFamily="34" charset="0"/>
                <a:cs typeface="Arial" panose="020B0604020202020204" pitchFamily="34" charset="0"/>
              </a:rPr>
              <a:t>by multiple columns in different order</a:t>
            </a:r>
            <a:r>
              <a:rPr lang="en-CA" sz="3600" dirty="0">
                <a:latin typeface="Arial" panose="020B0604020202020204" pitchFamily="34" charset="0"/>
                <a:cs typeface="Arial" panose="020B0604020202020204" pitchFamily="34" charset="0"/>
              </a:rPr>
              <a:t>.</a:t>
            </a:r>
            <a:endParaRPr lang="en-CA" sz="3600" dirty="0">
              <a:latin typeface="Arial" panose="020B0604020202020204" pitchFamily="34" charset="0"/>
              <a:cs typeface="Arial" panose="020B0604020202020204" pitchFamily="34" charset="0"/>
            </a:endParaRPr>
          </a:p>
          <a:p>
            <a:pPr marL="0" indent="0">
              <a:buNone/>
            </a:pPr>
            <a:endParaRPr lang="en-CA" sz="1900" dirty="0">
              <a:latin typeface="Arial" panose="020B0604020202020204" pitchFamily="34" charset="0"/>
              <a:cs typeface="Arial" panose="020B0604020202020204" pitchFamily="34" charset="0"/>
            </a:endParaRPr>
          </a:p>
          <a:p>
            <a:pPr marL="0" indent="0">
              <a:lnSpc>
                <a:spcPct val="120000"/>
              </a:lnSpc>
              <a:buNone/>
            </a:pPr>
            <a:r>
              <a:rPr lang="en-CA" sz="4300" dirty="0">
                <a:solidFill>
                  <a:srgbClr val="034EA2"/>
                </a:solidFill>
                <a:latin typeface="Arial" panose="020B0604020202020204" pitchFamily="34" charset="0"/>
                <a:cs typeface="Arial" panose="020B0604020202020204" pitchFamily="34" charset="0"/>
              </a:rPr>
              <a:t>SELECT </a:t>
            </a:r>
            <a:r>
              <a:rPr lang="en-US" altLang="en-CA" sz="4300" dirty="0">
                <a:solidFill>
                  <a:srgbClr val="0096A5"/>
                </a:solidFill>
                <a:latin typeface="Arial" panose="020B0604020202020204" pitchFamily="34" charset="0"/>
                <a:cs typeface="Arial" panose="020B0604020202020204" pitchFamily="34" charset="0"/>
              </a:rPr>
              <a:t>*</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FROM </a:t>
            </a:r>
            <a:r>
              <a:rPr lang="en-US" altLang="en-CA" sz="4300" dirty="0">
                <a:solidFill>
                  <a:srgbClr val="0096A5"/>
                </a:solidFill>
                <a:latin typeface="Arial" panose="020B0604020202020204" pitchFamily="34" charset="0"/>
                <a:cs typeface="Arial" panose="020B0604020202020204" pitchFamily="34" charset="0"/>
              </a:rPr>
              <a:t>Stocks</a:t>
            </a:r>
            <a:br>
              <a:rPr lang="en-CA" sz="4300" dirty="0">
                <a:solidFill>
                  <a:srgbClr val="0096A5"/>
                </a:solidFill>
                <a:latin typeface="Arial" panose="020B0604020202020204" pitchFamily="34" charset="0"/>
                <a:cs typeface="Arial" panose="020B0604020202020204" pitchFamily="34" charset="0"/>
              </a:rPr>
            </a:br>
            <a:r>
              <a:rPr lang="en-CA" sz="4300" dirty="0">
                <a:solidFill>
                  <a:srgbClr val="034EA2"/>
                </a:solidFill>
                <a:latin typeface="Arial" panose="020B0604020202020204" pitchFamily="34" charset="0"/>
                <a:cs typeface="Arial" panose="020B0604020202020204" pitchFamily="34" charset="0"/>
              </a:rPr>
              <a:t>ORDER BY </a:t>
            </a:r>
            <a:r>
              <a:rPr lang="en-US" altLang="en-CA" sz="4300" dirty="0">
                <a:solidFill>
                  <a:srgbClr val="0096A5"/>
                </a:solidFill>
                <a:latin typeface="Arial" panose="020B0604020202020204" pitchFamily="34" charset="0"/>
                <a:cs typeface="Arial" panose="020B0604020202020204" pitchFamily="34" charset="0"/>
              </a:rPr>
              <a:t>date</a:t>
            </a:r>
            <a:r>
              <a:rPr lang="en-CA" sz="4300" dirty="0">
                <a:solidFill>
                  <a:srgbClr val="0096A5"/>
                </a:solidFill>
                <a:latin typeface="Arial" panose="020B0604020202020204" pitchFamily="34" charset="0"/>
                <a:cs typeface="Arial" panose="020B0604020202020204" pitchFamily="34" charset="0"/>
              </a:rPr>
              <a:t> </a:t>
            </a:r>
            <a:r>
              <a:rPr lang="en-CA" sz="4300" dirty="0">
                <a:solidFill>
                  <a:srgbClr val="034EA2"/>
                </a:solidFill>
                <a:latin typeface="Arial" panose="020B0604020202020204" pitchFamily="34" charset="0"/>
                <a:cs typeface="Arial" panose="020B0604020202020204" pitchFamily="34" charset="0"/>
              </a:rPr>
              <a:t>DESC</a:t>
            </a:r>
            <a:r>
              <a:rPr lang="en-CA" sz="4300" dirty="0">
                <a:solidFill>
                  <a:srgbClr val="939598"/>
                </a:solidFill>
                <a:latin typeface="Arial" panose="020B0604020202020204" pitchFamily="34" charset="0"/>
                <a:cs typeface="Arial" panose="020B0604020202020204" pitchFamily="34" charset="0"/>
              </a:rPr>
              <a:t>,</a:t>
            </a:r>
            <a:r>
              <a:rPr lang="en-US" altLang="en-CA" sz="4300" dirty="0">
                <a:solidFill>
                  <a:srgbClr val="0096A5"/>
                </a:solidFill>
                <a:latin typeface="Arial" panose="020B0604020202020204" pitchFamily="34" charset="0"/>
                <a:cs typeface="Arial" panose="020B0604020202020204" pitchFamily="34" charset="0"/>
              </a:rPr>
              <a:t>close</a:t>
            </a:r>
            <a:r>
              <a:rPr lang="en-CA" sz="4300" dirty="0">
                <a:solidFill>
                  <a:srgbClr val="939598"/>
                </a:solidFill>
                <a:latin typeface="Arial" panose="020B0604020202020204" pitchFamily="34" charset="0"/>
                <a:cs typeface="Arial" panose="020B0604020202020204" pitchFamily="34" charset="0"/>
              </a:rPr>
              <a:t>;</a:t>
            </a:r>
            <a:endParaRPr lang="en-CA" sz="43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p:txBody>
          <a:bodyPr/>
          <a:lstStyle/>
          <a:p>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839" y="1690688"/>
            <a:ext cx="10515600" cy="4351338"/>
          </a:xfrm>
        </p:spPr>
        <p:txBody>
          <a:bodyPr>
            <a:normAutofit/>
          </a:bodyPr>
          <a:lstStyle/>
          <a:p>
            <a:pPr marL="0" indent="0">
              <a:buNone/>
            </a:pPr>
            <a:r>
              <a:rPr lang="en-US" altLang="en-CA" sz="3600" b="1" dirty="0" smtClean="0">
                <a:latin typeface="Arial" panose="020B0604020202020204" pitchFamily="34" charset="0"/>
                <a:cs typeface="Arial" panose="020B0604020202020204" pitchFamily="34" charset="0"/>
              </a:rPr>
              <a:t>LIMIT</a:t>
            </a:r>
            <a:r>
              <a:rPr lang="en-CA" sz="3600" dirty="0" smtClean="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can be used to specify number of rows returned by user.</a:t>
            </a:r>
            <a:endParaRPr lang="en-CA" sz="3600" dirty="0">
              <a:latin typeface="Arial" panose="020B0604020202020204" pitchFamily="34" charset="0"/>
              <a:cs typeface="Arial" panose="020B0604020202020204" pitchFamily="34" charset="0"/>
            </a:endParaRPr>
          </a:p>
          <a:p>
            <a:pPr marL="0" indent="0">
              <a:buNone/>
            </a:pPr>
            <a:endParaRPr lang="en-CA" dirty="0"/>
          </a:p>
          <a:p>
            <a:pPr marL="0" indent="0">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endParaRPr lang="en-US" alt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ORDER BY</a:t>
            </a:r>
            <a:r>
              <a:rPr lang="en-US" altLang="en-CA" sz="4000" dirty="0">
                <a:solidFill>
                  <a:srgbClr val="0096A5"/>
                </a:solidFill>
                <a:latin typeface="Arial" panose="020B0604020202020204" pitchFamily="34" charset="0"/>
                <a:cs typeface="Arial" panose="020B0604020202020204" pitchFamily="34" charset="0"/>
              </a:rPr>
              <a:t> close</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US" altLang="en-CA" sz="4000" dirty="0">
                <a:solidFill>
                  <a:srgbClr val="034EA2"/>
                </a:solidFill>
                <a:latin typeface="Arial" panose="020B0604020202020204" pitchFamily="34" charset="0"/>
                <a:cs typeface="Arial" panose="020B0604020202020204" pitchFamily="34" charset="0"/>
                <a:sym typeface="+mn-ea"/>
              </a:rPr>
              <a:t>LIMIT5</a:t>
            </a:r>
            <a:r>
              <a:rPr lang="en-CA" sz="4000" dirty="0">
                <a:solidFill>
                  <a:srgbClr val="0096A5"/>
                </a:solidFill>
                <a:latin typeface="CourierNewPSMT"/>
                <a:cs typeface="Arial" panose="020B0604020202020204" pitchFamily="34" charset="0"/>
              </a:rPr>
              <a:t>       </a:t>
            </a:r>
            <a:endParaRPr lang="en-CA" sz="4000" dirty="0">
              <a:solidFill>
                <a:srgbClr val="0096A5"/>
              </a:solidFill>
              <a:latin typeface="CourierNewPSMT"/>
              <a:cs typeface="Arial" panose="020B0604020202020204" pitchFamily="34" charset="0"/>
            </a:endParaRPr>
          </a:p>
          <a:p>
            <a:pPr marL="0" indent="0">
              <a:buNone/>
            </a:pPr>
            <a:endParaRPr lang="en-CA" dirty="0"/>
          </a:p>
        </p:txBody>
      </p:sp>
      <p:sp>
        <p:nvSpPr>
          <p:cNvPr id="4" name="Title 1"/>
          <p:cNvSpPr>
            <a:spLocks noGrp="1"/>
          </p:cNvSpPr>
          <p:nvPr>
            <p:ph type="title"/>
          </p:nvPr>
        </p:nvSpPr>
        <p:spPr/>
        <p:txBody>
          <a:bodyPr/>
          <a:lstStyle/>
          <a:p>
            <a:pPr marL="0" indent="0">
              <a:buFont typeface="+mj-lt"/>
            </a:pPr>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sym typeface="+mn-ea"/>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CA" dirty="0">
                <a:latin typeface="Arial" panose="020B0604020202020204" pitchFamily="34" charset="0"/>
                <a:cs typeface="Arial" panose="020B0604020202020204" pitchFamily="34" charset="0"/>
              </a:rPr>
              <a:t>Introduction</a:t>
            </a:r>
            <a:endParaRPr lang="en-CA" dirty="0">
              <a:latin typeface="Arial" panose="020B0604020202020204" pitchFamily="34" charset="0"/>
              <a:cs typeface="Arial" panose="020B0604020202020204" pitchFamily="34" charset="0"/>
            </a:endParaRPr>
          </a:p>
        </p:txBody>
      </p:sp>
      <p:sp>
        <p:nvSpPr>
          <p:cNvPr id="7" name="TextBox 6"/>
          <p:cNvSpPr txBox="1"/>
          <p:nvPr/>
        </p:nvSpPr>
        <p:spPr>
          <a:xfrm>
            <a:off x="2007342" y="2866720"/>
            <a:ext cx="2212965" cy="584775"/>
          </a:xfrm>
          <a:prstGeom prst="rect">
            <a:avLst/>
          </a:prstGeom>
          <a:noFill/>
        </p:spPr>
        <p:txBody>
          <a:bodyPr wrap="square" rtlCol="0">
            <a:spAutoFit/>
          </a:bodyPr>
          <a:lstStyle/>
          <a:p>
            <a:r>
              <a:rPr lang="en-CA" sz="3200" dirty="0"/>
              <a:t>Database</a:t>
            </a:r>
            <a:endParaRPr lang="en-CA" sz="3200"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09665" y="3897188"/>
            <a:ext cx="2764448" cy="2073336"/>
          </a:xfrm>
          <a:prstGeom prst="rect">
            <a:avLst/>
          </a:prstGeom>
        </p:spPr>
      </p:pic>
      <p:sp>
        <p:nvSpPr>
          <p:cNvPr id="11" name="Arrow: Down 10"/>
          <p:cNvSpPr/>
          <p:nvPr/>
        </p:nvSpPr>
        <p:spPr>
          <a:xfrm rot="16200000">
            <a:off x="4752645" y="4355167"/>
            <a:ext cx="1122778" cy="7626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TextBox 11"/>
          <p:cNvSpPr txBox="1"/>
          <p:nvPr/>
        </p:nvSpPr>
        <p:spPr>
          <a:xfrm>
            <a:off x="6970944" y="2975264"/>
            <a:ext cx="2674218" cy="584775"/>
          </a:xfrm>
          <a:prstGeom prst="rect">
            <a:avLst/>
          </a:prstGeom>
          <a:noFill/>
        </p:spPr>
        <p:txBody>
          <a:bodyPr wrap="square" rtlCol="0">
            <a:spAutoFit/>
          </a:bodyPr>
          <a:lstStyle/>
          <a:p>
            <a:r>
              <a:rPr lang="en-CA" sz="3200" dirty="0">
                <a:latin typeface="Arial" panose="020B0604020202020204" pitchFamily="34" charset="0"/>
                <a:cs typeface="Arial" panose="020B0604020202020204" pitchFamily="34" charset="0"/>
              </a:rPr>
              <a:t>File cabinet</a:t>
            </a:r>
            <a:endParaRPr lang="en-CA" sz="3200" dirty="0">
              <a:latin typeface="Arial" panose="020B0604020202020204" pitchFamily="34" charset="0"/>
              <a:cs typeface="Arial" panose="020B0604020202020204" pitchFamily="34" charset="0"/>
            </a:endParaRPr>
          </a:p>
        </p:txBody>
      </p:sp>
      <p:sp>
        <p:nvSpPr>
          <p:cNvPr id="14" name="TextBox 13"/>
          <p:cNvSpPr txBox="1"/>
          <p:nvPr/>
        </p:nvSpPr>
        <p:spPr>
          <a:xfrm>
            <a:off x="1023917" y="1669950"/>
            <a:ext cx="9958110" cy="1200329"/>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A </a:t>
            </a:r>
            <a:r>
              <a:rPr lang="en-CA" sz="3600" b="1" dirty="0">
                <a:latin typeface="Arial" panose="020B0604020202020204" pitchFamily="34" charset="0"/>
                <a:cs typeface="Arial" panose="020B0604020202020204" pitchFamily="34" charset="0"/>
              </a:rPr>
              <a:t>database</a:t>
            </a:r>
            <a:r>
              <a:rPr lang="en-CA" sz="3600" dirty="0">
                <a:latin typeface="Arial" panose="020B0604020202020204" pitchFamily="34" charset="0"/>
                <a:cs typeface="Arial" panose="020B0604020202020204" pitchFamily="34" charset="0"/>
              </a:rPr>
              <a:t> is a collection of data stored in organized fashion.</a:t>
            </a:r>
            <a:endParaRPr lang="en-CA" sz="36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676" y="3569675"/>
            <a:ext cx="2698223" cy="2690447"/>
          </a:xfrm>
          <a:prstGeom prst="rect">
            <a:avLst/>
          </a:prstGeom>
        </p:spPr>
      </p:pic>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839" y="1690688"/>
            <a:ext cx="10515600" cy="4351338"/>
          </a:xfrm>
        </p:spPr>
        <p:txBody>
          <a:bodyPr>
            <a:normAutofit/>
          </a:bodyPr>
          <a:lstStyle/>
          <a:p>
            <a:pPr marL="0" indent="0">
              <a:buNone/>
            </a:pPr>
            <a:r>
              <a:rPr lang="en-US" altLang="en-CA" sz="3600" b="1" dirty="0" smtClean="0">
                <a:latin typeface="Arial" panose="020B0604020202020204" pitchFamily="34" charset="0"/>
                <a:cs typeface="Arial" panose="020B0604020202020204" pitchFamily="34" charset="0"/>
              </a:rPr>
              <a:t>OFFSET</a:t>
            </a:r>
            <a:r>
              <a:rPr lang="en-CA" sz="3600" dirty="0" smtClean="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can be used to </a:t>
            </a:r>
            <a:r>
              <a:rPr lang="en-US" altLang="en-CA" sz="3600" dirty="0">
                <a:latin typeface="Arial" panose="020B0604020202020204" pitchFamily="34" charset="0"/>
                <a:cs typeface="Arial" panose="020B0604020202020204" pitchFamily="34" charset="0"/>
              </a:rPr>
              <a:t>skip number of rows data. Must use with limit</a:t>
            </a:r>
            <a:endParaRPr lang="en-CA" sz="3600" dirty="0">
              <a:latin typeface="Arial" panose="020B0604020202020204" pitchFamily="34" charset="0"/>
              <a:cs typeface="Arial" panose="020B0604020202020204" pitchFamily="34" charset="0"/>
            </a:endParaRPr>
          </a:p>
          <a:p>
            <a:pPr marL="0" indent="0">
              <a:buNone/>
            </a:pPr>
            <a:endParaRPr lang="en-CA" dirty="0"/>
          </a:p>
          <a:p>
            <a:pPr marL="0" indent="0">
              <a:buNone/>
            </a:pPr>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0096A5"/>
                </a:solidFill>
                <a:latin typeface="Arial" panose="020B0604020202020204" pitchFamily="34" charset="0"/>
                <a:cs typeface="Arial" panose="020B0604020202020204" pitchFamily="34" charset="0"/>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CA" sz="4000" dirty="0">
                <a:solidFill>
                  <a:srgbClr val="034EA2"/>
                </a:solidFill>
                <a:latin typeface="Arial" panose="020B0604020202020204" pitchFamily="34" charset="0"/>
                <a:cs typeface="Arial" panose="020B0604020202020204" pitchFamily="34" charset="0"/>
                <a:sym typeface="+mn-ea"/>
              </a:rPr>
              <a:t>ORDER BY</a:t>
            </a:r>
            <a:r>
              <a:rPr lang="en-US" altLang="en-CA" sz="4000" dirty="0">
                <a:solidFill>
                  <a:srgbClr val="0096A5"/>
                </a:solidFill>
                <a:latin typeface="Arial" panose="020B0604020202020204" pitchFamily="34" charset="0"/>
                <a:cs typeface="Arial" panose="020B0604020202020204" pitchFamily="34" charset="0"/>
                <a:sym typeface="+mn-ea"/>
              </a:rPr>
              <a:t> close</a:t>
            </a:r>
            <a:r>
              <a:rPr lang="en-CA" sz="4000" dirty="0">
                <a:solidFill>
                  <a:srgbClr val="0096A5"/>
                </a:solidFill>
                <a:latin typeface="Arial" panose="020B0604020202020204" pitchFamily="34" charset="0"/>
                <a:cs typeface="Arial" panose="020B0604020202020204" pitchFamily="34" charset="0"/>
                <a:sym typeface="+mn-ea"/>
              </a:rPr>
              <a:t>  </a:t>
            </a:r>
            <a:endParaRPr lang="en-CA" sz="4000" dirty="0">
              <a:solidFill>
                <a:srgbClr val="0096A5"/>
              </a:solidFill>
              <a:latin typeface="Arial" panose="020B0604020202020204" pitchFamily="34" charset="0"/>
              <a:cs typeface="Arial" panose="020B0604020202020204" pitchFamily="34" charset="0"/>
            </a:endParaRPr>
          </a:p>
          <a:p>
            <a:pPr marL="0" indent="0">
              <a:buNone/>
            </a:pPr>
            <a:r>
              <a:rPr lang="en-US" altLang="en-CA" sz="4000" dirty="0">
                <a:solidFill>
                  <a:srgbClr val="034EA2"/>
                </a:solidFill>
                <a:latin typeface="Arial" panose="020B0604020202020204" pitchFamily="34" charset="0"/>
                <a:cs typeface="Arial" panose="020B0604020202020204" pitchFamily="34" charset="0"/>
                <a:sym typeface="+mn-ea"/>
              </a:rPr>
              <a:t>LIMIT 5</a:t>
            </a:r>
            <a:r>
              <a:rPr lang="en-CA" sz="4000" dirty="0">
                <a:solidFill>
                  <a:srgbClr val="0096A5"/>
                </a:solidFill>
                <a:latin typeface="CourierNewPSMT"/>
                <a:cs typeface="Arial" panose="020B0604020202020204" pitchFamily="34" charset="0"/>
                <a:sym typeface="+mn-ea"/>
              </a:rPr>
              <a:t> </a:t>
            </a:r>
            <a:r>
              <a:rPr lang="en-US" altLang="en-CA" sz="4000" dirty="0">
                <a:solidFill>
                  <a:srgbClr val="034EA2"/>
                </a:solidFill>
                <a:latin typeface="Arial" panose="020B0604020202020204" pitchFamily="34" charset="0"/>
                <a:cs typeface="Arial" panose="020B0604020202020204" pitchFamily="34" charset="0"/>
                <a:sym typeface="+mn-ea"/>
              </a:rPr>
              <a:t>OFFSET 3 </a:t>
            </a:r>
            <a:r>
              <a:rPr lang="en-CA" sz="4000" dirty="0">
                <a:solidFill>
                  <a:srgbClr val="0096A5"/>
                </a:solidFill>
                <a:latin typeface="CourierNewPSMT"/>
                <a:cs typeface="Arial" panose="020B0604020202020204" pitchFamily="34" charset="0"/>
              </a:rPr>
              <a:t>     </a:t>
            </a:r>
            <a:endParaRPr lang="en-CA" sz="4000" dirty="0">
              <a:solidFill>
                <a:srgbClr val="0096A5"/>
              </a:solidFill>
              <a:latin typeface="CourierNewPSMT"/>
              <a:cs typeface="Arial" panose="020B0604020202020204" pitchFamily="34" charset="0"/>
            </a:endParaRPr>
          </a:p>
          <a:p>
            <a:pPr marL="0" indent="0">
              <a:buNone/>
            </a:pPr>
            <a:endParaRPr lang="en-CA" dirty="0"/>
          </a:p>
        </p:txBody>
      </p:sp>
      <p:sp>
        <p:nvSpPr>
          <p:cNvPr id="4" name="Title 1"/>
          <p:cNvSpPr>
            <a:spLocks noGrp="1"/>
          </p:cNvSpPr>
          <p:nvPr>
            <p:ph type="title"/>
          </p:nvPr>
        </p:nvSpPr>
        <p:spPr/>
        <p:txBody>
          <a:bodyPr/>
          <a:lstStyle/>
          <a:p>
            <a:pPr marL="0" indent="0">
              <a:buFont typeface="+mj-lt"/>
            </a:pPr>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sym typeface="+mn-ea"/>
              </a:rPr>
              <a:t>.Sorting Data</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marL="0" indent="0">
              <a:buFont typeface="+mj-lt"/>
            </a:pPr>
            <a:r>
              <a:rPr lang="en-US" altLang="en-CA" b="1" dirty="0">
                <a:latin typeface="Arial" panose="020B0604020202020204" pitchFamily="34" charset="0"/>
                <a:cs typeface="Arial" panose="020B0604020202020204" pitchFamily="34" charset="0"/>
                <a:sym typeface="+mn-ea"/>
              </a:rPr>
              <a:t>4</a:t>
            </a:r>
            <a:r>
              <a:rPr lang="en-CA" b="1" dirty="0">
                <a:latin typeface="Arial" panose="020B0604020202020204" pitchFamily="34" charset="0"/>
                <a:cs typeface="Arial" panose="020B0604020202020204" pitchFamily="34" charset="0"/>
                <a:sym typeface="+mn-ea"/>
              </a:rPr>
              <a:t>.Sorting Data</a:t>
            </a:r>
            <a:endParaRPr lang="en-CA"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nvGraphicFramePr>
        <p:xfrm>
          <a:off x="1477360" y="1578961"/>
          <a:ext cx="8598623" cy="4351337"/>
        </p:xfrm>
        <a:graphic>
          <a:graphicData uri="http://schemas.openxmlformats.org/drawingml/2006/table">
            <a:tbl>
              <a:tblPr/>
              <a:tblGrid>
                <a:gridCol w="3498839"/>
                <a:gridCol w="2349774"/>
                <a:gridCol w="2750010"/>
              </a:tblGrid>
              <a:tr h="441440">
                <a:tc>
                  <a:txBody>
                    <a:bodyPr/>
                    <a:lstStyle/>
                    <a:p>
                      <a:pPr algn="l" fontAlgn="b"/>
                      <a:r>
                        <a:rPr lang="en-CA" sz="2800" b="0" i="0" u="none" strike="noStrike" dirty="0">
                          <a:solidFill>
                            <a:srgbClr val="000000"/>
                          </a:solidFill>
                          <a:effectLst/>
                          <a:latin typeface="Arial" panose="020B0604020202020204" pitchFamily="34" charset="0"/>
                        </a:rPr>
                        <a:t>Prod_name</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Row_Count</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1" i="0" u="none" strike="noStrike" dirty="0">
                          <a:solidFill>
                            <a:srgbClr val="000000"/>
                          </a:solidFill>
                          <a:effectLst/>
                          <a:latin typeface="Arial" panose="020B0604020202020204" pitchFamily="34" charset="0"/>
                        </a:rPr>
                        <a:t>Limit 4 offset 3</a:t>
                      </a:r>
                      <a:endParaRPr lang="en-CA" sz="2800" b="1"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4433">
                <a:tc>
                  <a:txBody>
                    <a:bodyPr/>
                    <a:lstStyle/>
                    <a:p>
                      <a:pPr algn="l" fontAlgn="b"/>
                      <a:r>
                        <a:rPr lang="en-CA" sz="2800" b="0" i="0" u="none" strike="noStrike" dirty="0">
                          <a:solidFill>
                            <a:srgbClr val="000000"/>
                          </a:solidFill>
                          <a:effectLst/>
                          <a:latin typeface="Arial" panose="020B0604020202020204" pitchFamily="34" charset="0"/>
                        </a:rPr>
                        <a:t>8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1</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rowSpan="3">
                  <a:txBody>
                    <a:bodyPr/>
                    <a:lstStyle/>
                    <a:p>
                      <a:pPr algn="ctr" fontAlgn="ctr"/>
                      <a:r>
                        <a:rPr lang="en-CA" sz="2800" b="1" i="0" u="none" strike="noStrike" dirty="0">
                          <a:solidFill>
                            <a:srgbClr val="000000"/>
                          </a:solidFill>
                          <a:effectLst/>
                          <a:latin typeface="Arial" panose="020B0604020202020204" pitchFamily="34" charset="0"/>
                        </a:rPr>
                        <a:t>Offset 3</a:t>
                      </a:r>
                      <a:endParaRPr lang="en-CA" sz="2800" b="1" i="0" u="none" strike="noStrike" dirty="0">
                        <a:solidFill>
                          <a:srgbClr val="000000"/>
                        </a:solidFill>
                        <a:effectLst/>
                        <a:latin typeface="Arial" panose="020B0604020202020204" pitchFamily="34" charset="0"/>
                      </a:endParaRPr>
                    </a:p>
                  </a:txBody>
                  <a:tcPr marL="7007" marR="7007" marT="7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34433">
                <a:tc>
                  <a:txBody>
                    <a:bodyPr/>
                    <a:lstStyle/>
                    <a:p>
                      <a:pPr algn="l" fontAlgn="b"/>
                      <a:r>
                        <a:rPr lang="en-CA" sz="2800" b="0" i="0" u="none" strike="noStrike" dirty="0">
                          <a:solidFill>
                            <a:srgbClr val="000000"/>
                          </a:solidFill>
                          <a:effectLst/>
                          <a:latin typeface="Arial" panose="020B0604020202020204" pitchFamily="34" charset="0"/>
                        </a:rPr>
                        <a:t>12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2</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18 inch teddy bear</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r" fontAlgn="b"/>
                      <a:r>
                        <a:rPr lang="en-CA" sz="2800" b="0" i="0" u="none" strike="noStrike" dirty="0">
                          <a:solidFill>
                            <a:srgbClr val="000000"/>
                          </a:solidFill>
                          <a:effectLst/>
                          <a:latin typeface="Arial" panose="020B0604020202020204" pitchFamily="34" charset="0"/>
                        </a:rPr>
                        <a:t>3</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Fish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1</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rowSpan="4">
                  <a:txBody>
                    <a:bodyPr/>
                    <a:lstStyle/>
                    <a:p>
                      <a:pPr algn="ctr" fontAlgn="ctr"/>
                      <a:r>
                        <a:rPr lang="en-CA" sz="2800" b="1" i="0" u="none" strike="noStrike" dirty="0">
                          <a:solidFill>
                            <a:srgbClr val="000000"/>
                          </a:solidFill>
                          <a:effectLst/>
                          <a:latin typeface="Arial" panose="020B0604020202020204" pitchFamily="34" charset="0"/>
                        </a:rPr>
                        <a:t>Limit 4</a:t>
                      </a:r>
                      <a:endParaRPr lang="en-CA" sz="2800" b="1" i="0" u="none" strike="noStrike" dirty="0">
                        <a:solidFill>
                          <a:srgbClr val="000000"/>
                        </a:solidFill>
                        <a:effectLst/>
                        <a:latin typeface="Arial" panose="020B0604020202020204" pitchFamily="34" charset="0"/>
                      </a:endParaRPr>
                    </a:p>
                  </a:txBody>
                  <a:tcPr marL="7007" marR="7007" marT="70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r>
              <a:tr h="434433">
                <a:tc>
                  <a:txBody>
                    <a:bodyPr/>
                    <a:lstStyle/>
                    <a:p>
                      <a:pPr algn="l" fontAlgn="b"/>
                      <a:r>
                        <a:rPr lang="en-CA" sz="2800" b="0" i="0" u="none" strike="noStrike" dirty="0">
                          <a:solidFill>
                            <a:srgbClr val="000000"/>
                          </a:solidFill>
                          <a:effectLst/>
                          <a:latin typeface="Arial" panose="020B0604020202020204" pitchFamily="34" charset="0"/>
                        </a:rPr>
                        <a:t>Bird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2</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Rabbit bean bag toy</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3</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Raggedy Ann</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a:txBody>
                    <a:bodyPr/>
                    <a:lstStyle/>
                    <a:p>
                      <a:pPr algn="r" fontAlgn="b"/>
                      <a:r>
                        <a:rPr lang="en-CA" sz="2800" b="0" i="0" u="none" strike="noStrike" dirty="0">
                          <a:solidFill>
                            <a:srgbClr val="000000"/>
                          </a:solidFill>
                          <a:effectLst/>
                          <a:latin typeface="Arial" panose="020B0604020202020204" pitchFamily="34" charset="0"/>
                        </a:rPr>
                        <a:t>4</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04230"/>
                    </a:solidFill>
                  </a:tcPr>
                </a:tc>
                <a:tc vMerge="1">
                  <a:tcPr/>
                </a:tc>
              </a:tr>
              <a:tr h="434433">
                <a:tc>
                  <a:txBody>
                    <a:bodyPr/>
                    <a:lstStyle/>
                    <a:p>
                      <a:pPr algn="l" fontAlgn="b"/>
                      <a:r>
                        <a:rPr lang="en-CA" sz="2800" b="0" i="0" u="none" strike="noStrike" dirty="0">
                          <a:solidFill>
                            <a:srgbClr val="000000"/>
                          </a:solidFill>
                          <a:effectLst/>
                          <a:latin typeface="Arial" panose="020B0604020202020204" pitchFamily="34" charset="0"/>
                        </a:rPr>
                        <a:t>King doll</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4433">
                <a:tc>
                  <a:txBody>
                    <a:bodyPr/>
                    <a:lstStyle/>
                    <a:p>
                      <a:pPr algn="l" fontAlgn="b"/>
                      <a:r>
                        <a:rPr lang="en-CA" sz="2800" b="0" i="0" u="none" strike="noStrike" dirty="0">
                          <a:solidFill>
                            <a:srgbClr val="000000"/>
                          </a:solidFill>
                          <a:effectLst/>
                          <a:latin typeface="Arial" panose="020B0604020202020204" pitchFamily="34" charset="0"/>
                        </a:rPr>
                        <a:t>Queen doll</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2800" b="0" i="0" u="none" strike="noStrike" dirty="0">
                          <a:solidFill>
                            <a:srgbClr val="000000"/>
                          </a:solidFill>
                          <a:effectLst/>
                          <a:latin typeface="Arial" panose="020B0604020202020204" pitchFamily="34" charset="0"/>
                        </a:rPr>
                        <a:t> </a:t>
                      </a:r>
                      <a:endParaRPr lang="en-CA" sz="2800" b="0" i="0" u="none" strike="noStrike" dirty="0">
                        <a:solidFill>
                          <a:srgbClr val="000000"/>
                        </a:solidFill>
                        <a:effectLst/>
                        <a:latin typeface="Arial" panose="020B0604020202020204" pitchFamily="34" charset="0"/>
                      </a:endParaRPr>
                    </a:p>
                  </a:txBody>
                  <a:tcPr marL="7007" marR="7007" marT="700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8360"/>
          </a:xfrm>
        </p:spPr>
        <p:txBody>
          <a:bodyPr/>
          <a:lstStyle/>
          <a:p>
            <a:r>
              <a:rPr lang="en-CA" b="1" dirty="0">
                <a:latin typeface="Arial" panose="020B0604020202020204" pitchFamily="34" charset="0"/>
                <a:cs typeface="Arial" panose="020B0604020202020204" pitchFamily="34" charset="0"/>
              </a:rPr>
              <a:t>Exercise </a:t>
            </a:r>
            <a:r>
              <a:rPr lang="en-US" altLang="en-CA" b="1" dirty="0">
                <a:latin typeface="Arial" panose="020B0604020202020204" pitchFamily="34" charset="0"/>
                <a:cs typeface="Arial" panose="020B0604020202020204" pitchFamily="34" charset="0"/>
              </a:rPr>
              <a:t>4</a:t>
            </a:r>
            <a:endParaRPr lang="en-US" alt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80342" y="1503486"/>
            <a:ext cx="10231315" cy="4751022"/>
          </a:xfrm>
        </p:spPr>
        <p:txBody>
          <a:bodyPr>
            <a:noAutofit/>
          </a:bodyPr>
          <a:lstStyle/>
          <a:p>
            <a:pPr marL="0" algn="l">
              <a:buClrTx/>
              <a:buSzTx/>
              <a:buNone/>
            </a:pPr>
            <a:r>
              <a:rPr lang="en-US" altLang="en-CA" sz="3600" dirty="0">
                <a:latin typeface="Arial" panose="020B0604020202020204" pitchFamily="34" charset="0"/>
                <a:cs typeface="Arial" panose="020B0604020202020204" pitchFamily="34" charset="0"/>
              </a:rPr>
              <a:t>4</a:t>
            </a:r>
            <a:r>
              <a:rPr lang="en-CA" sz="3600" dirty="0">
                <a:latin typeface="Arial" panose="020B0604020202020204" pitchFamily="34" charset="0"/>
                <a:cs typeface="Arial" panose="020B0604020202020204" pitchFamily="34" charset="0"/>
              </a:rPr>
              <a:t>.1 Display a list of  t</a:t>
            </a:r>
            <a:r>
              <a:rPr lang="en-CA" sz="3600" b="1" dirty="0">
                <a:latin typeface="Arial" panose="020B0604020202020204" pitchFamily="34" charset="0"/>
                <a:cs typeface="Arial" panose="020B0604020202020204" pitchFamily="34" charset="0"/>
              </a:rPr>
              <a:t>rader_name</a:t>
            </a:r>
            <a:r>
              <a:rPr lang="en-CA" sz="3600" dirty="0">
                <a:latin typeface="Arial" panose="020B0604020202020204" pitchFamily="34" charset="0"/>
                <a:cs typeface="Arial" panose="020B0604020202020204" pitchFamily="34" charset="0"/>
              </a:rPr>
              <a:t>, </a:t>
            </a:r>
            <a:r>
              <a:rPr lang="en-CA" sz="3600" b="1" dirty="0">
                <a:latin typeface="Arial" panose="020B0604020202020204" pitchFamily="34" charset="0"/>
                <a:cs typeface="Arial" panose="020B0604020202020204" pitchFamily="34" charset="0"/>
              </a:rPr>
              <a:t>portfolio_id </a:t>
            </a:r>
            <a:r>
              <a:rPr lang="en-CA" sz="3600" dirty="0">
                <a:latin typeface="Arial" panose="020B0604020202020204" pitchFamily="34" charset="0"/>
                <a:cs typeface="Arial" panose="020B0604020202020204" pitchFamily="34" charset="0"/>
              </a:rPr>
              <a:t>and </a:t>
            </a:r>
            <a:r>
              <a:rPr lang="en-CA" sz="3600" b="1" dirty="0">
                <a:latin typeface="Arial" panose="020B0604020202020204" pitchFamily="34" charset="0"/>
                <a:cs typeface="Arial" panose="020B0604020202020204" pitchFamily="34" charset="0"/>
              </a:rPr>
              <a:t>security_id</a:t>
            </a:r>
            <a:r>
              <a:rPr lang="en-CA" sz="3600" dirty="0">
                <a:latin typeface="Arial" panose="020B0604020202020204" pitchFamily="34" charset="0"/>
                <a:cs typeface="Arial" panose="020B0604020202020204" pitchFamily="34" charset="0"/>
              </a:rPr>
              <a:t>,</a:t>
            </a:r>
            <a:r>
              <a:rPr lang="en-CA" sz="3600" b="1" dirty="0">
                <a:latin typeface="Arial" panose="020B0604020202020204" pitchFamily="34" charset="0"/>
                <a:cs typeface="Arial" panose="020B0604020202020204" pitchFamily="34" charset="0"/>
              </a:rPr>
              <a:t>quantity</a:t>
            </a:r>
            <a:r>
              <a:rPr lang="en-US" altLang="en-CA" sz="3600"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in trade_orders table.</a:t>
            </a:r>
            <a:r>
              <a:rPr lang="en-CA" sz="3600" b="1" dirty="0">
                <a:latin typeface="Arial" panose="020B0604020202020204" pitchFamily="34" charset="0"/>
                <a:cs typeface="Arial" panose="020B0604020202020204" pitchFamily="34" charset="0"/>
              </a:rPr>
              <a:t>Sort</a:t>
            </a:r>
            <a:r>
              <a:rPr lang="en-CA" sz="3600" dirty="0">
                <a:latin typeface="Arial" panose="020B0604020202020204" pitchFamily="34" charset="0"/>
                <a:cs typeface="Arial" panose="020B0604020202020204" pitchFamily="34" charset="0"/>
              </a:rPr>
              <a:t> the output by trader_name</a:t>
            </a:r>
            <a:r>
              <a:rPr lang="en-US" altLang="en-CA" sz="3600"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first in </a:t>
            </a:r>
            <a:r>
              <a:rPr lang="en-CA" sz="3600" b="1" dirty="0">
                <a:latin typeface="Arial" panose="020B0604020202020204" pitchFamily="34" charset="0"/>
                <a:cs typeface="Arial" panose="020B0604020202020204" pitchFamily="34" charset="0"/>
              </a:rPr>
              <a:t>asceding</a:t>
            </a:r>
            <a:r>
              <a:rPr lang="en-CA" sz="3600" dirty="0">
                <a:latin typeface="Arial" panose="020B0604020202020204" pitchFamily="34" charset="0"/>
                <a:cs typeface="Arial" panose="020B0604020202020204" pitchFamily="34" charset="0"/>
              </a:rPr>
              <a:t> order and then by quantity in </a:t>
            </a:r>
            <a:r>
              <a:rPr lang="en-CA" sz="3600" b="1" dirty="0">
                <a:latin typeface="Arial" panose="020B0604020202020204" pitchFamily="34" charset="0"/>
                <a:cs typeface="Arial" panose="020B0604020202020204" pitchFamily="34" charset="0"/>
              </a:rPr>
              <a:t>desceding</a:t>
            </a:r>
            <a:r>
              <a:rPr lang="en-CA" sz="3600" dirty="0">
                <a:latin typeface="Arial" panose="020B0604020202020204" pitchFamily="34" charset="0"/>
                <a:cs typeface="Arial" panose="020B0604020202020204" pitchFamily="34" charset="0"/>
              </a:rPr>
              <a:t> order</a:t>
            </a:r>
            <a:endParaRPr lang="en-CA" sz="3600" dirty="0">
              <a:latin typeface="Arial" panose="020B0604020202020204" pitchFamily="34" charset="0"/>
              <a:cs typeface="Arial" panose="020B0604020202020204" pitchFamily="34" charset="0"/>
            </a:endParaRPr>
          </a:p>
          <a:p>
            <a:pPr marL="0" indent="0">
              <a:buNone/>
            </a:pPr>
            <a:endParaRPr lang="en-CA" sz="3600" i="1"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4</a:t>
            </a:r>
            <a:r>
              <a:rPr lang="en-CA" sz="3600" dirty="0">
                <a:latin typeface="Arial" panose="020B0604020202020204" pitchFamily="34" charset="0"/>
                <a:cs typeface="Arial" panose="020B0604020202020204" pitchFamily="34" charset="0"/>
              </a:rPr>
              <a:t>.2</a:t>
            </a:r>
            <a:r>
              <a:rPr lang="en-CA" sz="3600" i="1"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Get top 5 customers(</a:t>
            </a:r>
            <a:r>
              <a:rPr lang="en-CA" sz="3600" b="1" dirty="0">
                <a:latin typeface="Arial" panose="020B0604020202020204" pitchFamily="34" charset="0"/>
                <a:cs typeface="Arial" panose="020B0604020202020204" pitchFamily="34" charset="0"/>
              </a:rPr>
              <a:t>Name, Phonenumber,  Address,PointsEarned) </a:t>
            </a:r>
            <a:r>
              <a:rPr lang="en-CA" sz="3600" dirty="0">
                <a:latin typeface="Arial" panose="020B0604020202020204" pitchFamily="34" charset="0"/>
                <a:cs typeface="Arial" panose="020B0604020202020204" pitchFamily="34" charset="0"/>
              </a:rPr>
              <a:t>who earned most points.</a:t>
            </a:r>
            <a:endParaRPr lang="en-CA" sz="3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Exercise </a:t>
            </a:r>
            <a:r>
              <a:rPr lang="en-US" altLang="en-CA" b="1" dirty="0">
                <a:latin typeface="Arial" panose="020B0604020202020204" pitchFamily="34" charset="0"/>
                <a:cs typeface="Arial" panose="020B0604020202020204" pitchFamily="34" charset="0"/>
              </a:rPr>
              <a:t>4</a:t>
            </a:r>
            <a:endParaRPr lang="en-US" alt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80342" y="1808040"/>
            <a:ext cx="10231315" cy="2939806"/>
          </a:xfrm>
        </p:spPr>
        <p:txBody>
          <a:bodyPr/>
          <a:lstStyle/>
          <a:p>
            <a:pPr marL="0" indent="0">
              <a:buNone/>
            </a:pPr>
            <a:endParaRPr lang="en-CA" i="1" dirty="0">
              <a:latin typeface="Arial" panose="020B0604020202020204" pitchFamily="34" charset="0"/>
              <a:cs typeface="Arial" panose="020B0604020202020204" pitchFamily="34" charset="0"/>
            </a:endParaRPr>
          </a:p>
          <a:p>
            <a:pPr marL="0" indent="0">
              <a:buNone/>
            </a:pPr>
            <a:r>
              <a:rPr lang="en-US" altLang="en-CA" sz="3600" dirty="0">
                <a:latin typeface="Arial" panose="020B0604020202020204" pitchFamily="34" charset="0"/>
                <a:cs typeface="Arial" panose="020B0604020202020204" pitchFamily="34" charset="0"/>
              </a:rPr>
              <a:t>4</a:t>
            </a:r>
            <a:r>
              <a:rPr lang="en-CA" sz="3600" dirty="0">
                <a:latin typeface="Arial" panose="020B0604020202020204" pitchFamily="34" charset="0"/>
                <a:cs typeface="Arial" panose="020B0604020202020204" pitchFamily="34" charset="0"/>
              </a:rPr>
              <a:t>.3</a:t>
            </a:r>
            <a:r>
              <a:rPr lang="en-CA" sz="3600" i="1" dirty="0">
                <a:latin typeface="Arial" panose="020B0604020202020204" pitchFamily="34" charset="0"/>
                <a:cs typeface="Arial" panose="020B0604020202020204" pitchFamily="34" charset="0"/>
              </a:rPr>
              <a:t> </a:t>
            </a:r>
            <a:r>
              <a:rPr lang="en-CA" sz="3600" dirty="0">
                <a:latin typeface="Arial" panose="020B0604020202020204" pitchFamily="34" charset="0"/>
                <a:cs typeface="Arial" panose="020B0604020202020204" pitchFamily="34" charset="0"/>
              </a:rPr>
              <a:t>Get customers(</a:t>
            </a:r>
            <a:r>
              <a:rPr lang="en-CA" sz="3600" b="1" dirty="0">
                <a:latin typeface="Arial" panose="020B0604020202020204" pitchFamily="34" charset="0"/>
                <a:cs typeface="Arial" panose="020B0604020202020204" pitchFamily="34" charset="0"/>
              </a:rPr>
              <a:t>Name, Phonenumber,  Address, PointsEarned) </a:t>
            </a:r>
            <a:r>
              <a:rPr lang="en-CA" sz="3600" dirty="0">
                <a:latin typeface="Arial" panose="020B0604020202020204" pitchFamily="34" charset="0"/>
                <a:cs typeface="Arial" panose="020B0604020202020204" pitchFamily="34" charset="0"/>
              </a:rPr>
              <a:t>who ranked 4 to 10 in points earned.</a:t>
            </a:r>
            <a:endParaRPr lang="en-CA" sz="3600"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i="1" dirty="0">
              <a:latin typeface="Arial" panose="020B0604020202020204" pitchFamily="34" charset="0"/>
              <a:cs typeface="Arial" panose="020B0604020202020204" pitchFamily="34" charset="0"/>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5.Use wildcard filtering</a:t>
            </a:r>
            <a:endParaRPr lang="en-CA" dirty="0">
              <a:latin typeface="Arial" panose="020B0604020202020204" pitchFamily="34" charset="0"/>
              <a:cs typeface="Arial" panose="020B0604020202020204" pitchFamily="34" charset="0"/>
            </a:endParaRPr>
          </a:p>
        </p:txBody>
      </p:sp>
      <p:sp>
        <p:nvSpPr>
          <p:cNvPr id="2" name="TextBox 1"/>
          <p:cNvSpPr txBox="1"/>
          <p:nvPr/>
        </p:nvSpPr>
        <p:spPr>
          <a:xfrm>
            <a:off x="1055370" y="1459855"/>
            <a:ext cx="9102383" cy="1200329"/>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Wildcards</a:t>
            </a:r>
            <a:r>
              <a:rPr lang="en-US" sz="3600" dirty="0">
                <a:latin typeface="Arial" panose="020B0604020202020204" pitchFamily="34" charset="0"/>
                <a:cs typeface="Arial" panose="020B0604020202020204" pitchFamily="34" charset="0"/>
              </a:rPr>
              <a:t> are special characters used to match parts of  a value.</a:t>
            </a:r>
            <a:endParaRPr lang="en-CA" sz="3600" dirty="0">
              <a:latin typeface="Arial" panose="020B0604020202020204" pitchFamily="34" charset="0"/>
              <a:cs typeface="Arial" panose="020B0604020202020204" pitchFamily="34" charset="0"/>
            </a:endParaRPr>
          </a:p>
        </p:txBody>
      </p:sp>
      <p:graphicFrame>
        <p:nvGraphicFramePr>
          <p:cNvPr id="3" name="Object 2"/>
          <p:cNvGraphicFramePr>
            <a:graphicFrameLocks noChangeAspect="1"/>
          </p:cNvGraphicFramePr>
          <p:nvPr/>
        </p:nvGraphicFramePr>
        <p:xfrm>
          <a:off x="1158509" y="2860919"/>
          <a:ext cx="9540875" cy="1660525"/>
        </p:xfrm>
        <a:graphic>
          <a:graphicData uri="http://schemas.openxmlformats.org/presentationml/2006/ole">
            <mc:AlternateContent xmlns:mc="http://schemas.openxmlformats.org/markup-compatibility/2006">
              <mc:Choice xmlns:v="urn:schemas-microsoft-com:vml" Requires="v">
                <p:oleObj spid="_x0000_s4795" name="Worksheet" r:id="rId1" imgW="8126095" imgH="1420495" progId="Excel.Sheet.12">
                  <p:embed/>
                </p:oleObj>
              </mc:Choice>
              <mc:Fallback>
                <p:oleObj name="Worksheet" r:id="rId1" imgW="8126095" imgH="1420495" progId="Excel.Sheet.12">
                  <p:embed/>
                  <p:pic>
                    <p:nvPicPr>
                      <p:cNvPr id="0" name="Picture 4794"/>
                      <p:cNvPicPr/>
                      <p:nvPr/>
                    </p:nvPicPr>
                    <p:blipFill>
                      <a:blip r:embed="rId2"/>
                      <a:stretch>
                        <a:fillRect/>
                      </a:stretch>
                    </p:blipFill>
                    <p:spPr>
                      <a:xfrm>
                        <a:off x="1158509" y="2860919"/>
                        <a:ext cx="9540875" cy="1660525"/>
                      </a:xfrm>
                      <a:prstGeom prst="rect">
                        <a:avLst/>
                      </a:prstGeom>
                    </p:spPr>
                  </p:pic>
                </p:oleObj>
              </mc:Fallback>
            </mc:AlternateContent>
          </a:graphicData>
        </a:graphic>
      </p:graphicFrame>
      <p:sp>
        <p:nvSpPr>
          <p:cNvPr id="5" name="Slide Number Placeholder 4"/>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12150" y="1631316"/>
            <a:ext cx="10950896" cy="418465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The </a:t>
            </a:r>
            <a:r>
              <a:rPr lang="en-CA" sz="3600" b="1" dirty="0">
                <a:latin typeface="Arial" panose="020B0604020202020204" pitchFamily="34" charset="0"/>
                <a:cs typeface="Arial" panose="020B0604020202020204" pitchFamily="34" charset="0"/>
              </a:rPr>
              <a:t>Percent Sign (%)</a:t>
            </a:r>
            <a:r>
              <a:rPr lang="en-CA" sz="3600" dirty="0">
                <a:latin typeface="Arial" panose="020B0604020202020204" pitchFamily="34" charset="0"/>
                <a:cs typeface="Arial" panose="020B0604020202020204" pitchFamily="34" charset="0"/>
              </a:rPr>
              <a:t> Wildcard</a:t>
            </a:r>
            <a:r>
              <a:rPr lang="en-US" altLang="en-CA" sz="3600" dirty="0">
                <a:latin typeface="Arial" panose="020B0604020202020204" pitchFamily="34" charset="0"/>
                <a:cs typeface="Arial" panose="020B0604020202020204" pitchFamily="34" charset="0"/>
              </a:rPr>
              <a:t>:match any number of different characters</a:t>
            </a:r>
            <a:endParaRPr lang="en-CA" sz="3600" dirty="0">
              <a:latin typeface="Arial" panose="020B0604020202020204" pitchFamily="34" charset="0"/>
              <a:cs typeface="Arial" panose="020B0604020202020204" pitchFamily="34" charset="0"/>
            </a:endParaRPr>
          </a:p>
          <a:p>
            <a:endParaRPr lang="en-CA" b="1" dirty="0"/>
          </a:p>
          <a:p>
            <a:endParaRPr lang="en-CA" b="1" dirty="0"/>
          </a:p>
          <a:p>
            <a:r>
              <a:rPr lang="en-CA" sz="3600" dirty="0">
                <a:solidFill>
                  <a:srgbClr val="034EA3"/>
                </a:solidFill>
                <a:latin typeface="Arial" panose="020B0604020202020204" pitchFamily="34" charset="0"/>
                <a:cs typeface="Arial" panose="020B0604020202020204" pitchFamily="34" charset="0"/>
              </a:rPr>
              <a:t>SELECT </a:t>
            </a:r>
            <a:r>
              <a:rPr lang="en-US" altLang="en-CA" sz="3600" dirty="0">
                <a:solidFill>
                  <a:srgbClr val="0097A6"/>
                </a:solidFill>
                <a:latin typeface="Arial" panose="020B0604020202020204" pitchFamily="34" charset="0"/>
                <a:cs typeface="Arial" panose="020B0604020202020204" pitchFamily="34" charset="0"/>
              </a:rPr>
              <a:t>*</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rPr>
              <a:t>FROM </a:t>
            </a:r>
            <a:r>
              <a:rPr lang="en-US" altLang="en-CA" sz="3600" dirty="0">
                <a:solidFill>
                  <a:srgbClr val="0097A6"/>
                </a:solidFill>
                <a:latin typeface="Arial" panose="020B0604020202020204" pitchFamily="34" charset="0"/>
                <a:cs typeface="Arial" panose="020B0604020202020204" pitchFamily="34" charset="0"/>
              </a:rPr>
              <a:t>sp500_holdings</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rPr>
              <a:t>WHERE </a:t>
            </a:r>
            <a:r>
              <a:rPr lang="en-US" altLang="en-CA" sz="3600" dirty="0">
                <a:solidFill>
                  <a:srgbClr val="0097A6"/>
                </a:solidFill>
                <a:latin typeface="Arial" panose="020B0604020202020204" pitchFamily="34" charset="0"/>
                <a:cs typeface="Arial" panose="020B0604020202020204" pitchFamily="34" charset="0"/>
              </a:rPr>
              <a:t>industry</a:t>
            </a:r>
            <a:r>
              <a:rPr lang="en-CA" sz="3600" dirty="0">
                <a:solidFill>
                  <a:srgbClr val="0097A6"/>
                </a:solidFill>
                <a:latin typeface="Arial" panose="020B0604020202020204" pitchFamily="34" charset="0"/>
                <a:cs typeface="Arial" panose="020B0604020202020204" pitchFamily="34" charset="0"/>
              </a:rPr>
              <a:t> </a:t>
            </a:r>
            <a:r>
              <a:rPr lang="en-CA" sz="3600" dirty="0">
                <a:solidFill>
                  <a:srgbClr val="949699"/>
                </a:solidFill>
                <a:latin typeface="Arial" panose="020B0604020202020204" pitchFamily="34" charset="0"/>
                <a:cs typeface="Arial" panose="020B0604020202020204" pitchFamily="34" charset="0"/>
              </a:rPr>
              <a:t>LIKE </a:t>
            </a:r>
            <a:r>
              <a:rPr lang="en-CA" sz="3600" dirty="0">
                <a:solidFill>
                  <a:srgbClr val="EE1C24"/>
                </a:solidFill>
                <a:latin typeface="Arial" panose="020B0604020202020204" pitchFamily="34" charset="0"/>
                <a:cs typeface="Arial" panose="020B0604020202020204" pitchFamily="34" charset="0"/>
              </a:rPr>
              <a:t>'</a:t>
            </a:r>
            <a:r>
              <a:rPr lang="en-US" altLang="en-CA" sz="3600" dirty="0">
                <a:solidFill>
                  <a:srgbClr val="EE1C24"/>
                </a:solidFill>
                <a:latin typeface="Arial" panose="020B0604020202020204" pitchFamily="34" charset="0"/>
                <a:cs typeface="Arial" panose="020B0604020202020204" pitchFamily="34" charset="0"/>
              </a:rPr>
              <a:t>%oil</a:t>
            </a:r>
            <a:r>
              <a:rPr lang="en-CA" sz="3600" dirty="0">
                <a:solidFill>
                  <a:srgbClr val="EE1C24"/>
                </a:solidFill>
                <a:latin typeface="Arial" panose="020B0604020202020204" pitchFamily="34" charset="0"/>
                <a:cs typeface="Arial" panose="020B0604020202020204" pitchFamily="34" charset="0"/>
              </a:rPr>
              <a:t>%'</a:t>
            </a:r>
            <a:r>
              <a:rPr lang="en-CA" sz="3600" dirty="0">
                <a:solidFill>
                  <a:srgbClr val="949699"/>
                </a:solidFill>
                <a:latin typeface="Arial" panose="020B0604020202020204" pitchFamily="34" charset="0"/>
                <a:cs typeface="Arial" panose="020B0604020202020204" pitchFamily="34" charset="0"/>
              </a:rPr>
              <a:t>;</a:t>
            </a:r>
            <a:endParaRPr lang="en-CA" sz="3600" dirty="0">
              <a:solidFill>
                <a:srgbClr val="949699"/>
              </a:solidFill>
              <a:latin typeface="Arial" panose="020B0604020202020204" pitchFamily="34" charset="0"/>
              <a:cs typeface="Arial" panose="020B0604020202020204" pitchFamily="34" charset="0"/>
            </a:endParaRPr>
          </a:p>
          <a:p>
            <a:endParaRPr lang="en-US" sz="1400" dirty="0">
              <a:solidFill>
                <a:srgbClr val="949699"/>
              </a:solidFill>
              <a:latin typeface="Arial" panose="020B0604020202020204" pitchFamily="34" charset="0"/>
              <a:cs typeface="Arial" panose="020B0604020202020204" pitchFamily="34" charset="0"/>
            </a:endParaRPr>
          </a:p>
          <a:p>
            <a:endParaRPr lang="en-US" sz="3600" dirty="0">
              <a:solidFill>
                <a:srgbClr val="EE1C24"/>
              </a:solidFill>
              <a:latin typeface="Arial" panose="020B0604020202020204" pitchFamily="34" charset="0"/>
              <a:cs typeface="Arial" panose="020B0604020202020204" pitchFamily="34" charset="0"/>
            </a:endParaRPr>
          </a:p>
        </p:txBody>
      </p:sp>
      <p:sp>
        <p:nvSpPr>
          <p:cNvPr id="6" name="Title 1"/>
          <p:cNvSpPr txBox="1"/>
          <p:nvPr/>
        </p:nvSpPr>
        <p:spPr>
          <a:xfrm>
            <a:off x="1002030" y="46132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5. Use wildcard filtering</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0778" y="1436077"/>
            <a:ext cx="11251222" cy="258445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The Underscore (</a:t>
            </a:r>
            <a:r>
              <a:rPr lang="en-CA" sz="3600" b="1" dirty="0">
                <a:latin typeface="Arial" panose="020B0604020202020204" pitchFamily="34" charset="0"/>
                <a:cs typeface="Arial" panose="020B0604020202020204" pitchFamily="34" charset="0"/>
              </a:rPr>
              <a:t>_</a:t>
            </a:r>
            <a:r>
              <a:rPr lang="en-CA" sz="3600" dirty="0">
                <a:latin typeface="Arial" panose="020B0604020202020204" pitchFamily="34" charset="0"/>
                <a:cs typeface="Arial" panose="020B0604020202020204" pitchFamily="34" charset="0"/>
              </a:rPr>
              <a:t>) Wildcard</a:t>
            </a:r>
            <a:r>
              <a:rPr lang="en-US" altLang="en-CA" sz="3600" dirty="0">
                <a:latin typeface="Arial" panose="020B0604020202020204" pitchFamily="34" charset="0"/>
                <a:cs typeface="Arial" panose="020B0604020202020204" pitchFamily="34" charset="0"/>
              </a:rPr>
              <a:t>:match a single character</a:t>
            </a:r>
            <a:endParaRPr lang="en-US" altLang="en-CA" sz="3600" dirty="0">
              <a:latin typeface="Arial" panose="020B0604020202020204" pitchFamily="34" charset="0"/>
              <a:cs typeface="Arial" panose="020B0604020202020204" pitchFamily="34" charset="0"/>
            </a:endParaRPr>
          </a:p>
          <a:p>
            <a:endParaRPr lang="en-CA" b="1" dirty="0">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sym typeface="+mn-ea"/>
              </a:rPr>
              <a:t>SELECT </a:t>
            </a:r>
            <a:r>
              <a:rPr lang="en-US" altLang="en-CA" sz="3600" dirty="0">
                <a:solidFill>
                  <a:srgbClr val="0097A6"/>
                </a:solidFill>
                <a:latin typeface="Arial" panose="020B0604020202020204" pitchFamily="34" charset="0"/>
                <a:cs typeface="Arial" panose="020B0604020202020204" pitchFamily="34" charset="0"/>
                <a:sym typeface="+mn-ea"/>
              </a:rPr>
              <a:t>*</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sym typeface="+mn-ea"/>
              </a:rPr>
              <a:t>FROM </a:t>
            </a:r>
            <a:r>
              <a:rPr lang="en-US" altLang="en-CA" sz="3600" dirty="0">
                <a:solidFill>
                  <a:srgbClr val="0097A6"/>
                </a:solidFill>
                <a:latin typeface="Arial" panose="020B0604020202020204" pitchFamily="34" charset="0"/>
                <a:cs typeface="Arial" panose="020B0604020202020204" pitchFamily="34" charset="0"/>
                <a:sym typeface="+mn-ea"/>
              </a:rPr>
              <a:t>sp500_holdings</a:t>
            </a:r>
            <a:endParaRPr lang="en-CA" sz="3600" dirty="0">
              <a:solidFill>
                <a:srgbClr val="0097A6"/>
              </a:solidFill>
              <a:latin typeface="Arial" panose="020B0604020202020204" pitchFamily="34" charset="0"/>
              <a:cs typeface="Arial" panose="020B0604020202020204" pitchFamily="34" charset="0"/>
            </a:endParaRPr>
          </a:p>
          <a:p>
            <a:r>
              <a:rPr lang="en-CA" sz="3600" dirty="0">
                <a:solidFill>
                  <a:srgbClr val="034EA3"/>
                </a:solidFill>
                <a:latin typeface="Arial" panose="020B0604020202020204" pitchFamily="34" charset="0"/>
                <a:cs typeface="Arial" panose="020B0604020202020204" pitchFamily="34" charset="0"/>
                <a:sym typeface="+mn-ea"/>
              </a:rPr>
              <a:t>WHERE </a:t>
            </a:r>
            <a:r>
              <a:rPr lang="en-US" altLang="en-CA" sz="3600" dirty="0">
                <a:solidFill>
                  <a:srgbClr val="0097A6"/>
                </a:solidFill>
                <a:latin typeface="Arial" panose="020B0604020202020204" pitchFamily="34" charset="0"/>
                <a:cs typeface="Arial" panose="020B0604020202020204" pitchFamily="34" charset="0"/>
                <a:sym typeface="+mn-ea"/>
              </a:rPr>
              <a:t>industry</a:t>
            </a:r>
            <a:r>
              <a:rPr lang="en-CA" sz="3600" dirty="0">
                <a:solidFill>
                  <a:srgbClr val="0097A6"/>
                </a:solidFill>
                <a:latin typeface="Arial" panose="020B0604020202020204" pitchFamily="34" charset="0"/>
                <a:cs typeface="Arial" panose="020B0604020202020204" pitchFamily="34" charset="0"/>
                <a:sym typeface="+mn-ea"/>
              </a:rPr>
              <a:t> </a:t>
            </a:r>
            <a:r>
              <a:rPr lang="en-CA" sz="3600" dirty="0">
                <a:solidFill>
                  <a:srgbClr val="949699"/>
                </a:solidFill>
                <a:latin typeface="Arial" panose="020B0604020202020204" pitchFamily="34" charset="0"/>
                <a:cs typeface="Arial" panose="020B0604020202020204" pitchFamily="34" charset="0"/>
                <a:sym typeface="+mn-ea"/>
              </a:rPr>
              <a:t>LIKE </a:t>
            </a:r>
            <a:r>
              <a:rPr lang="en-CA" sz="3600" dirty="0">
                <a:solidFill>
                  <a:srgbClr val="EE1C24"/>
                </a:solidFill>
                <a:latin typeface="Arial" panose="020B0604020202020204" pitchFamily="34" charset="0"/>
                <a:cs typeface="Arial" panose="020B0604020202020204" pitchFamily="34" charset="0"/>
                <a:sym typeface="+mn-ea"/>
              </a:rPr>
              <a:t>'</a:t>
            </a:r>
            <a:r>
              <a:rPr lang="en-US" sz="3600" dirty="0">
                <a:solidFill>
                  <a:srgbClr val="EE1C24"/>
                </a:solidFill>
                <a:latin typeface="Arial" panose="020B0604020202020204" pitchFamily="34" charset="0"/>
                <a:cs typeface="Arial" panose="020B0604020202020204" pitchFamily="34" charset="0"/>
                <a:sym typeface="+mn-ea"/>
              </a:rPr>
              <a:t>_echnology</a:t>
            </a:r>
            <a:r>
              <a:rPr lang="en-CA" sz="3600" dirty="0">
                <a:solidFill>
                  <a:srgbClr val="EE1C24"/>
                </a:solidFill>
                <a:latin typeface="Arial" panose="020B0604020202020204" pitchFamily="34" charset="0"/>
                <a:cs typeface="Arial" panose="020B0604020202020204" pitchFamily="34" charset="0"/>
                <a:sym typeface="+mn-ea"/>
              </a:rPr>
              <a:t>'</a:t>
            </a:r>
            <a:r>
              <a:rPr lang="en-CA" sz="3600" dirty="0">
                <a:solidFill>
                  <a:srgbClr val="949699"/>
                </a:solidFill>
                <a:latin typeface="Arial" panose="020B0604020202020204" pitchFamily="34" charset="0"/>
                <a:cs typeface="Arial" panose="020B0604020202020204" pitchFamily="34" charset="0"/>
                <a:sym typeface="+mn-ea"/>
              </a:rPr>
              <a:t>;</a:t>
            </a:r>
            <a:endParaRPr lang="en-CA" sz="3600" dirty="0">
              <a:latin typeface="CourierNewPSMT"/>
              <a:cs typeface="Arial" panose="020B0604020202020204" pitchFamily="34" charset="0"/>
            </a:endParaRPr>
          </a:p>
        </p:txBody>
      </p:sp>
      <p:sp>
        <p:nvSpPr>
          <p:cNvPr id="4" name="Title 1"/>
          <p:cNvSpPr txBox="1"/>
          <p:nvPr/>
        </p:nvSpPr>
        <p:spPr>
          <a:xfrm>
            <a:off x="940778" y="29307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5. Use wildcard filtering</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Exercise 5</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77340"/>
            <a:ext cx="10637520" cy="4599623"/>
          </a:xfrm>
        </p:spPr>
        <p:txBody>
          <a:bodyPr>
            <a:normAutofit/>
          </a:bodyPr>
          <a:lstStyle/>
          <a:p>
            <a:pPr marL="0" indent="0" algn="ctr">
              <a:buNone/>
            </a:pPr>
            <a:endParaRPr lang="en-CA" i="1" dirty="0">
              <a:latin typeface="Arial" panose="020B0604020202020204" pitchFamily="34" charset="0"/>
              <a:cs typeface="Arial" panose="020B0604020202020204" pitchFamily="34" charset="0"/>
            </a:endParaRPr>
          </a:p>
          <a:p>
            <a:pPr marL="0" indent="0">
              <a:buNone/>
            </a:pPr>
            <a:r>
              <a:rPr lang="en-CA" sz="3600" dirty="0">
                <a:latin typeface="Arial" panose="020B0604020202020204" pitchFamily="34" charset="0"/>
                <a:cs typeface="Arial" panose="020B0604020202020204" pitchFamily="34" charset="0"/>
              </a:rPr>
              <a:t>5. </a:t>
            </a:r>
            <a:r>
              <a:rPr lang="en-US" altLang="en-CA" sz="3600" dirty="0">
                <a:latin typeface="Arial" panose="020B0604020202020204" pitchFamily="34" charset="0"/>
                <a:cs typeface="Arial" panose="020B0604020202020204" pitchFamily="34" charset="0"/>
              </a:rPr>
              <a:t>Find all tickers that has the word “Software” in their Industry column in sp500_holdings</a:t>
            </a:r>
            <a:r>
              <a:rPr lang="en-CA" sz="3600" dirty="0">
                <a:latin typeface="Arial" panose="020B0604020202020204" pitchFamily="34" charset="0"/>
                <a:cs typeface="Arial" panose="020B0604020202020204" pitchFamily="34" charset="0"/>
              </a:rPr>
              <a:t>.</a:t>
            </a:r>
            <a:endParaRPr lang="en-CA" sz="3600"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201615" y="42123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6. Calculated fields</a:t>
            </a:r>
            <a:endParaRPr lang="en-CA" b="1"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1535722" y="2029473"/>
          <a:ext cx="7188200" cy="3398520"/>
        </p:xfrm>
        <a:graphic>
          <a:graphicData uri="http://schemas.openxmlformats.org/drawingml/2006/table">
            <a:tbl>
              <a:tblPr/>
              <a:tblGrid>
                <a:gridCol w="2183154"/>
                <a:gridCol w="5005046"/>
              </a:tblGrid>
              <a:tr h="571500">
                <a:tc gridSpan="2">
                  <a:txBody>
                    <a:bodyPr/>
                    <a:lstStyle/>
                    <a:p>
                      <a:pPr algn="ctr" fontAlgn="b"/>
                      <a:r>
                        <a:rPr lang="en-CA" sz="3600" b="1" i="0" u="none" strike="noStrike" dirty="0">
                          <a:solidFill>
                            <a:srgbClr val="000000"/>
                          </a:solidFill>
                          <a:effectLst/>
                          <a:latin typeface="Arial" panose="020B0604020202020204" pitchFamily="34" charset="0"/>
                        </a:rPr>
                        <a:t>SQL Mathematical Operators</a:t>
                      </a:r>
                      <a:endParaRPr lang="en-CA" sz="3600" b="1"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cPr/>
                </a:tc>
              </a:tr>
              <a:tr h="571500">
                <a:tc>
                  <a:txBody>
                    <a:bodyPr/>
                    <a:lstStyle/>
                    <a:p>
                      <a:pPr algn="l" fontAlgn="b"/>
                      <a:r>
                        <a:rPr lang="en-CA" sz="3600" b="1" i="0" u="none" strike="noStrike" dirty="0">
                          <a:solidFill>
                            <a:srgbClr val="FFFFFF"/>
                          </a:solidFill>
                          <a:effectLst/>
                          <a:latin typeface="Arial" panose="020B0604020202020204" pitchFamily="34" charset="0"/>
                        </a:rPr>
                        <a:t>Operator</a:t>
                      </a:r>
                      <a:endParaRPr lang="en-CA" sz="3600" b="1" i="0" u="none" strike="noStrike" dirty="0">
                        <a:solidFill>
                          <a:srgbClr val="FFFFFF"/>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CA" sz="3600" b="1" i="0" u="none" strike="noStrike" dirty="0">
                          <a:solidFill>
                            <a:srgbClr val="FFFFFF"/>
                          </a:solidFill>
                          <a:effectLst/>
                          <a:latin typeface="Arial" panose="020B0604020202020204" pitchFamily="34" charset="0"/>
                        </a:rPr>
                        <a:t>Description</a:t>
                      </a:r>
                      <a:endParaRPr lang="en-CA" sz="3600" b="1" i="0" u="none" strike="noStrike" dirty="0">
                        <a:solidFill>
                          <a:srgbClr val="FFFFFF"/>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Addition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Subtraction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Multiplication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3880">
                <a:tc>
                  <a:txBody>
                    <a:bodyPr/>
                    <a:lstStyle/>
                    <a:p>
                      <a:pPr algn="ctr" fontAlgn="b"/>
                      <a:r>
                        <a:rPr lang="en-CA" sz="3600" b="0" i="0" u="none" strike="noStrike" dirty="0">
                          <a:solidFill>
                            <a:srgbClr val="000000"/>
                          </a:solidFill>
                          <a:effectLst/>
                          <a:latin typeface="Arial" panose="020B0604020202020204" pitchFamily="34" charset="0"/>
                        </a:rPr>
                        <a:t>/</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CA" sz="3600" b="0" i="0" u="none" strike="noStrike" dirty="0">
                          <a:solidFill>
                            <a:srgbClr val="000000"/>
                          </a:solidFill>
                          <a:effectLst/>
                          <a:latin typeface="Arial" panose="020B0604020202020204" pitchFamily="34" charset="0"/>
                        </a:rPr>
                        <a:t>Division</a:t>
                      </a:r>
                      <a:endParaRPr lang="en-CA" sz="3600" b="0" i="0" u="none" strike="noStrike" dirty="0">
                        <a:solidFill>
                          <a:srgbClr val="000000"/>
                        </a:solidFill>
                        <a:effectLst/>
                        <a:latin typeface="Arial" panose="020B06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7508" y="1554645"/>
            <a:ext cx="10906857" cy="443103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Concatenating Fields</a:t>
            </a:r>
            <a:endParaRPr lang="en-CA" sz="3600" dirty="0">
              <a:latin typeface="Arial" panose="020B0604020202020204" pitchFamily="34" charset="0"/>
              <a:cs typeface="Arial" panose="020B0604020202020204" pitchFamily="34" charset="0"/>
            </a:endParaRPr>
          </a:p>
          <a:p>
            <a:endParaRPr lang="en-CA" sz="3600" dirty="0">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ticker, sector</a:t>
            </a:r>
            <a:r>
              <a:rPr lang="en-CA" sz="4000" dirty="0">
                <a:solidFill>
                  <a:srgbClr val="0096A5"/>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ED1C24"/>
                </a:solidFill>
                <a:latin typeface="Arial" panose="020B0604020202020204" pitchFamily="34" charset="0"/>
                <a:cs typeface="Arial" panose="020B0604020202020204" pitchFamily="34" charset="0"/>
              </a:rPr>
              <a:t>' (' </a:t>
            </a:r>
            <a:r>
              <a:rPr 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0096A5"/>
                </a:solidFill>
                <a:latin typeface="Arial" panose="020B0604020202020204" pitchFamily="34" charset="0"/>
                <a:cs typeface="Arial" panose="020B0604020202020204" pitchFamily="34" charset="0"/>
              </a:rPr>
              <a:t>industry</a:t>
            </a:r>
            <a:r>
              <a:rPr lang="en-CA" sz="4000" dirty="0">
                <a:solidFill>
                  <a:srgbClr val="0096A5"/>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ED1C24"/>
                </a:solidFill>
                <a:latin typeface="Arial" panose="020B0604020202020204" pitchFamily="34" charset="0"/>
                <a:cs typeface="Arial" panose="020B0604020202020204" pitchFamily="34" charset="0"/>
              </a:rPr>
              <a:t>')'</a:t>
            </a:r>
            <a:br>
              <a:rPr lang="en-CA" sz="4000" dirty="0">
                <a:solidFill>
                  <a:srgbClr val="ED1C24"/>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sp500_holdings</a:t>
            </a:r>
            <a:r>
              <a:rPr lang="en-CA" sz="4000" dirty="0">
                <a:solidFill>
                  <a:srgbClr val="0096A5"/>
                </a:solidFill>
                <a:latin typeface="Arial" panose="020B0604020202020204" pitchFamily="34" charset="0"/>
                <a:cs typeface="Arial" panose="020B0604020202020204" pitchFamily="34" charset="0"/>
              </a:rPr>
              <a:t>;</a:t>
            </a:r>
            <a:br>
              <a:rPr lang="en-CA" sz="3600" dirty="0">
                <a:solidFill>
                  <a:srgbClr val="034EA2"/>
                </a:solidFill>
                <a:latin typeface="CourierNewPSMT"/>
              </a:rPr>
            </a:br>
            <a:endParaRPr lang="en-CA" sz="3600" dirty="0">
              <a:latin typeface="Arial" panose="020B0604020202020204" pitchFamily="34" charset="0"/>
              <a:cs typeface="Arial" panose="020B0604020202020204" pitchFamily="34" charset="0"/>
            </a:endParaRPr>
          </a:p>
          <a:p>
            <a:br>
              <a:rPr lang="en-CA" dirty="0"/>
            </a:br>
            <a:endParaRPr lang="en-CA" b="1" dirty="0"/>
          </a:p>
          <a:p>
            <a:endParaRPr lang="en-CA" dirty="0"/>
          </a:p>
        </p:txBody>
      </p:sp>
      <p:sp>
        <p:nvSpPr>
          <p:cNvPr id="6" name="Title 1"/>
          <p:cNvSpPr txBox="1"/>
          <p:nvPr/>
        </p:nvSpPr>
        <p:spPr>
          <a:xfrm>
            <a:off x="867508" y="411709"/>
            <a:ext cx="8229600" cy="114300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6. Calculated fields: use || sign</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1562" y="1690688"/>
            <a:ext cx="10515600" cy="4351338"/>
          </a:xfrm>
        </p:spPr>
        <p:txBody>
          <a:bodyPr/>
          <a:lstStyle/>
          <a:p>
            <a:pPr marL="0" indent="0">
              <a:buNone/>
            </a:pPr>
            <a:r>
              <a:rPr lang="en-CA" sz="3600" dirty="0">
                <a:latin typeface="Arial" panose="020B0604020202020204" pitchFamily="34" charset="0"/>
                <a:cs typeface="Arial" panose="020B0604020202020204" pitchFamily="34" charset="0"/>
              </a:rPr>
              <a:t>We use database management system(DBMS) to store, modify and extract data from a database.</a:t>
            </a:r>
            <a:endParaRPr lang="en-CA" sz="3600" dirty="0">
              <a:latin typeface="Arial" panose="020B0604020202020204" pitchFamily="34" charset="0"/>
              <a:cs typeface="Arial" panose="020B0604020202020204" pitchFamily="34" charset="0"/>
            </a:endParaRPr>
          </a:p>
          <a:p>
            <a:pPr marL="0" indent="0">
              <a:buNone/>
            </a:pPr>
            <a:r>
              <a:rPr lang="en-CA" dirty="0">
                <a:hlinkClick r:id="rId1"/>
              </a:rPr>
              <a:t>https://sqlite.org/download.html</a:t>
            </a:r>
            <a:r>
              <a:rPr lang="en-CA" dirty="0"/>
              <a:t> </a:t>
            </a:r>
            <a:endParaRPr lang="en-CA" dirty="0"/>
          </a:p>
        </p:txBody>
      </p:sp>
      <p:sp>
        <p:nvSpPr>
          <p:cNvPr id="4" name="Title 1"/>
          <p:cNvSpPr>
            <a:spLocks noGrp="1"/>
          </p:cNvSpPr>
          <p:nvPr>
            <p:ph type="title"/>
          </p:nvPr>
        </p:nvSpPr>
        <p:spPr/>
        <p:txBody>
          <a:bodyPr/>
          <a:lstStyle/>
          <a:p>
            <a:pPr marL="720090" indent="-742950">
              <a:buFont typeface="+mj-lt"/>
              <a:buAutoNum type="arabicPeriod"/>
            </a:pPr>
            <a:r>
              <a:rPr lang="en-US" altLang="en-CA" b="1" dirty="0">
                <a:latin typeface="Arial" panose="020B0604020202020204" pitchFamily="34" charset="0"/>
                <a:cs typeface="Arial" panose="020B0604020202020204" pitchFamily="34" charset="0"/>
              </a:rPr>
              <a:t>ss</a:t>
            </a:r>
            <a:endParaRPr lang="en-US" altLang="en-CA"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 y="3310071"/>
            <a:ext cx="2790825" cy="215265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2717" y="3635802"/>
            <a:ext cx="2753198" cy="1305475"/>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2853" y="1564234"/>
            <a:ext cx="10906857" cy="4431030"/>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Using Aliases</a:t>
            </a:r>
            <a:endParaRPr lang="en-CA" sz="3600" dirty="0">
              <a:latin typeface="Arial" panose="020B0604020202020204" pitchFamily="34" charset="0"/>
              <a:cs typeface="Arial" panose="020B0604020202020204" pitchFamily="34" charset="0"/>
            </a:endParaRPr>
          </a:p>
          <a:p>
            <a:endParaRPr lang="en-CA" sz="3600" dirty="0">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SELECT </a:t>
            </a:r>
            <a:r>
              <a:rPr lang="en-US" altLang="en-CA" sz="4000" dirty="0">
                <a:solidFill>
                  <a:srgbClr val="0096A5"/>
                </a:solidFill>
                <a:latin typeface="Arial" panose="020B0604020202020204" pitchFamily="34" charset="0"/>
                <a:cs typeface="Arial" panose="020B0604020202020204" pitchFamily="34" charset="0"/>
                <a:sym typeface="+mn-ea"/>
              </a:rPr>
              <a:t>ticker, sector</a:t>
            </a:r>
            <a:r>
              <a:rPr lang="en-CA" sz="4000" dirty="0">
                <a:solidFill>
                  <a:srgbClr val="0096A5"/>
                </a:solidFill>
                <a:latin typeface="Arial" panose="020B0604020202020204" pitchFamily="34" charset="0"/>
                <a:cs typeface="Arial" panose="020B0604020202020204" pitchFamily="34" charset="0"/>
                <a:sym typeface="+mn-ea"/>
              </a:rPr>
              <a:t> </a:t>
            </a:r>
            <a:r>
              <a:rPr lang="en-CA" sz="4000" dirty="0">
                <a:solidFill>
                  <a:srgbClr val="939598"/>
                </a:solidFill>
                <a:latin typeface="Arial" panose="020B0604020202020204" pitchFamily="34" charset="0"/>
                <a:cs typeface="Arial" panose="020B0604020202020204" pitchFamily="34" charset="0"/>
                <a:sym typeface="+mn-ea"/>
              </a:rPr>
              <a:t>||</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ED1C24"/>
                </a:solidFill>
                <a:latin typeface="Arial" panose="020B0604020202020204" pitchFamily="34" charset="0"/>
                <a:cs typeface="Arial" panose="020B0604020202020204" pitchFamily="34" charset="0"/>
                <a:sym typeface="+mn-ea"/>
              </a:rPr>
              <a:t>' (' </a:t>
            </a:r>
            <a:r>
              <a:rPr lang="en-CA" sz="4000" dirty="0">
                <a:solidFill>
                  <a:srgbClr val="939598"/>
                </a:solidFill>
                <a:latin typeface="Arial" panose="020B0604020202020204" pitchFamily="34" charset="0"/>
                <a:cs typeface="Arial" panose="020B0604020202020204" pitchFamily="34" charset="0"/>
                <a:sym typeface="+mn-ea"/>
              </a:rPr>
              <a:t>|| </a:t>
            </a:r>
            <a:r>
              <a:rPr lang="en-US" altLang="en-CA" sz="4000" dirty="0">
                <a:solidFill>
                  <a:srgbClr val="0096A5"/>
                </a:solidFill>
                <a:latin typeface="Arial" panose="020B0604020202020204" pitchFamily="34" charset="0"/>
                <a:cs typeface="Arial" panose="020B0604020202020204" pitchFamily="34" charset="0"/>
                <a:sym typeface="+mn-ea"/>
              </a:rPr>
              <a:t>industry</a:t>
            </a:r>
            <a:r>
              <a:rPr lang="en-CA" sz="4000" dirty="0">
                <a:solidFill>
                  <a:srgbClr val="0096A5"/>
                </a:solidFill>
                <a:latin typeface="Arial" panose="020B0604020202020204" pitchFamily="34" charset="0"/>
                <a:cs typeface="Arial" panose="020B0604020202020204" pitchFamily="34" charset="0"/>
                <a:sym typeface="+mn-ea"/>
              </a:rPr>
              <a:t> </a:t>
            </a:r>
            <a:r>
              <a:rPr lang="en-CA" sz="4000" dirty="0">
                <a:solidFill>
                  <a:srgbClr val="939598"/>
                </a:solidFill>
                <a:latin typeface="Arial" panose="020B0604020202020204" pitchFamily="34" charset="0"/>
                <a:cs typeface="Arial" panose="020B0604020202020204" pitchFamily="34" charset="0"/>
                <a:sym typeface="+mn-ea"/>
              </a:rPr>
              <a:t>||</a:t>
            </a:r>
            <a:r>
              <a:rPr lang="en-CA" sz="4000" dirty="0">
                <a:solidFill>
                  <a:srgbClr val="ED1C24"/>
                </a:solidFill>
                <a:latin typeface="Arial" panose="020B0604020202020204" pitchFamily="34" charset="0"/>
                <a:cs typeface="Arial" panose="020B0604020202020204" pitchFamily="34" charset="0"/>
                <a:sym typeface="+mn-ea"/>
              </a:rPr>
              <a:t>')'</a:t>
            </a:r>
            <a:r>
              <a:rPr lang="en-US" altLang="en-CA" sz="4000" dirty="0">
                <a:solidFill>
                  <a:srgbClr val="ED1C24"/>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a:t>
            </a:r>
            <a:r>
              <a:rPr lang="en-US" altLang="en-CA" sz="4000" dirty="0">
                <a:solidFill>
                  <a:srgbClr val="ED1C24"/>
                </a:solidFill>
                <a:latin typeface="Arial" panose="020B0604020202020204" pitchFamily="34" charset="0"/>
                <a:cs typeface="Arial" panose="020B0604020202020204" pitchFamily="34" charset="0"/>
                <a:sym typeface="+mn-ea"/>
              </a:rPr>
              <a:t> </a:t>
            </a:r>
            <a:r>
              <a:rPr lang="en-US" altLang="en-CA" sz="4000" dirty="0">
                <a:solidFill>
                  <a:srgbClr val="0096A5"/>
                </a:solidFill>
                <a:latin typeface="Arial" panose="020B0604020202020204" pitchFamily="34" charset="0"/>
                <a:cs typeface="Arial" panose="020B0604020202020204" pitchFamily="34" charset="0"/>
                <a:sym typeface="+mn-ea"/>
              </a:rPr>
              <a:t>sector_industry</a:t>
            </a:r>
            <a:br>
              <a:rPr lang="en-CA" sz="4000" dirty="0">
                <a:solidFill>
                  <a:srgbClr val="ED1C24"/>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sp500_holdings</a:t>
            </a:r>
            <a:r>
              <a:rPr lang="en-CA" sz="4000" dirty="0">
                <a:solidFill>
                  <a:srgbClr val="0096A5"/>
                </a:solidFill>
                <a:latin typeface="Arial" panose="020B0604020202020204" pitchFamily="34" charset="0"/>
                <a:cs typeface="Arial" panose="020B0604020202020204" pitchFamily="34" charset="0"/>
                <a:sym typeface="+mn-ea"/>
              </a:rPr>
              <a:t>;</a:t>
            </a:r>
            <a:br>
              <a:rPr lang="en-CA" sz="3600" dirty="0">
                <a:solidFill>
                  <a:srgbClr val="034EA2"/>
                </a:solidFill>
                <a:latin typeface="CourierNewPSMT"/>
              </a:rPr>
            </a:br>
            <a:endParaRPr lang="en-CA" sz="3600" dirty="0">
              <a:latin typeface="Arial" panose="020B0604020202020204" pitchFamily="34" charset="0"/>
              <a:cs typeface="Arial" panose="020B0604020202020204" pitchFamily="34" charset="0"/>
            </a:endParaRPr>
          </a:p>
          <a:p>
            <a:br>
              <a:rPr lang="en-CA" dirty="0"/>
            </a:br>
            <a:endParaRPr lang="en-CA" b="1" dirty="0"/>
          </a:p>
          <a:p>
            <a:endParaRPr lang="en-CA" dirty="0"/>
          </a:p>
        </p:txBody>
      </p:sp>
      <p:sp>
        <p:nvSpPr>
          <p:cNvPr id="6" name="Title 1"/>
          <p:cNvSpPr txBox="1"/>
          <p:nvPr/>
        </p:nvSpPr>
        <p:spPr>
          <a:xfrm>
            <a:off x="694592" y="42123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6. Calculated fields</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42291" y="1564234"/>
            <a:ext cx="9736017" cy="4246245"/>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Performing Mathematical Calculations </a:t>
            </a:r>
            <a:endParaRPr lang="en-CA" sz="3600" dirty="0">
              <a:latin typeface="Arial" panose="020B0604020202020204" pitchFamily="34" charset="0"/>
              <a:cs typeface="Arial" panose="020B0604020202020204" pitchFamily="34" charset="0"/>
            </a:endParaRPr>
          </a:p>
          <a:p>
            <a:br>
              <a:rPr lang="en-CA" dirty="0"/>
            </a:br>
            <a:endParaRPr lang="en-CA" dirty="0"/>
          </a:p>
          <a:p>
            <a:r>
              <a:rPr lang="en-CA" sz="3600" dirty="0">
                <a:solidFill>
                  <a:srgbClr val="034EA2"/>
                </a:solidFill>
                <a:latin typeface="Arial" panose="020B0604020202020204" pitchFamily="34" charset="0"/>
                <a:cs typeface="Arial" panose="020B0604020202020204" pitchFamily="34" charset="0"/>
              </a:rPr>
              <a:t>SELECT </a:t>
            </a:r>
            <a:r>
              <a:rPr lang="en-US" altLang="en-CA" sz="3600" dirty="0">
                <a:solidFill>
                  <a:srgbClr val="0096A5"/>
                </a:solidFill>
                <a:latin typeface="Arial" panose="020B0604020202020204" pitchFamily="34" charset="0"/>
                <a:cs typeface="Arial" panose="020B0604020202020204" pitchFamily="34" charset="0"/>
              </a:rPr>
              <a:t>ticker, date, close, close*0.8 </a:t>
            </a:r>
            <a:r>
              <a:rPr lang="en-CA" sz="3600" dirty="0">
                <a:solidFill>
                  <a:srgbClr val="034EA2"/>
                </a:solidFill>
                <a:latin typeface="Arial" panose="020B0604020202020204" pitchFamily="34" charset="0"/>
                <a:cs typeface="Arial" panose="020B0604020202020204" pitchFamily="34" charset="0"/>
                <a:sym typeface="+mn-ea"/>
              </a:rPr>
              <a:t>AS</a:t>
            </a:r>
            <a:r>
              <a:rPr lang="en-US" altLang="en-CA" sz="3600" dirty="0">
                <a:solidFill>
                  <a:srgbClr val="0096A5"/>
                </a:solidFill>
                <a:latin typeface="Arial" panose="020B0604020202020204" pitchFamily="34" charset="0"/>
                <a:cs typeface="Arial" panose="020B0604020202020204" pitchFamily="34" charset="0"/>
              </a:rPr>
              <a:t> adjsuted_close</a:t>
            </a:r>
            <a:r>
              <a:rPr lang="en-CA" sz="3600" dirty="0">
                <a:solidFill>
                  <a:srgbClr val="0096A5"/>
                </a:solidFill>
                <a:latin typeface="Arial" panose="020B0604020202020204" pitchFamily="34" charset="0"/>
                <a:cs typeface="Arial" panose="020B0604020202020204" pitchFamily="34" charset="0"/>
              </a:rPr>
              <a:t> </a:t>
            </a:r>
            <a:br>
              <a:rPr lang="en-CA" sz="3600" dirty="0">
                <a:solidFill>
                  <a:srgbClr val="0096A5"/>
                </a:solidFill>
                <a:latin typeface="Arial" panose="020B0604020202020204" pitchFamily="34" charset="0"/>
                <a:cs typeface="Arial" panose="020B0604020202020204" pitchFamily="34" charset="0"/>
              </a:rPr>
            </a:br>
            <a:r>
              <a:rPr lang="en-CA" sz="3600" dirty="0">
                <a:solidFill>
                  <a:srgbClr val="034EA2"/>
                </a:solidFill>
                <a:latin typeface="Arial" panose="020B0604020202020204" pitchFamily="34" charset="0"/>
                <a:cs typeface="Arial" panose="020B0604020202020204" pitchFamily="34" charset="0"/>
              </a:rPr>
              <a:t>FROM </a:t>
            </a:r>
            <a:r>
              <a:rPr lang="en-US" altLang="en-CA" sz="3600" dirty="0">
                <a:solidFill>
                  <a:srgbClr val="0096A5"/>
                </a:solidFill>
                <a:latin typeface="Arial" panose="020B0604020202020204" pitchFamily="34" charset="0"/>
                <a:cs typeface="Arial" panose="020B0604020202020204" pitchFamily="34" charset="0"/>
              </a:rPr>
              <a:t>stocks_price</a:t>
            </a:r>
            <a:endParaRPr lang="en-US" altLang="en-CA" sz="3600" dirty="0">
              <a:solidFill>
                <a:srgbClr val="0096A5"/>
              </a:solidFill>
              <a:latin typeface="Arial" panose="020B0604020202020204" pitchFamily="34" charset="0"/>
              <a:cs typeface="Arial" panose="020B0604020202020204" pitchFamily="34" charset="0"/>
            </a:endParaRPr>
          </a:p>
          <a:p>
            <a:br>
              <a:rPr lang="en-CA" sz="3600" dirty="0">
                <a:solidFill>
                  <a:srgbClr val="0096A5"/>
                </a:solidFill>
                <a:latin typeface="CourierNewPSMT"/>
              </a:rPr>
            </a:br>
            <a:endParaRPr lang="en-CA" sz="3600" b="1" dirty="0"/>
          </a:p>
          <a:p>
            <a:endParaRPr lang="en-CA" dirty="0"/>
          </a:p>
        </p:txBody>
      </p:sp>
      <p:sp>
        <p:nvSpPr>
          <p:cNvPr id="6" name="Title 1"/>
          <p:cNvSpPr txBox="1"/>
          <p:nvPr/>
        </p:nvSpPr>
        <p:spPr>
          <a:xfrm>
            <a:off x="1201615" y="42123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Arial" panose="020B0604020202020204" pitchFamily="34" charset="0"/>
                <a:cs typeface="Arial" panose="020B0604020202020204" pitchFamily="34" charset="0"/>
              </a:rPr>
              <a:t>6. Calculated fields</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graphicFrame>
        <p:nvGraphicFramePr>
          <p:cNvPr id="3" name="Object 2"/>
          <p:cNvGraphicFramePr>
            <a:graphicFrameLocks noChangeAspect="1"/>
          </p:cNvGraphicFramePr>
          <p:nvPr/>
        </p:nvGraphicFramePr>
        <p:xfrm>
          <a:off x="570350" y="1649291"/>
          <a:ext cx="11273744" cy="3722687"/>
        </p:xfrm>
        <a:graphic>
          <a:graphicData uri="http://schemas.openxmlformats.org/presentationml/2006/ole">
            <mc:AlternateContent xmlns:mc="http://schemas.openxmlformats.org/markup-compatibility/2006">
              <mc:Choice xmlns:v="urn:schemas-microsoft-com:vml" Requires="v">
                <p:oleObj spid="_x0000_s8517" name="Worksheet" r:id="rId1" imgW="10240010" imgH="3385185" progId="Excel.Sheet.12">
                  <p:embed/>
                </p:oleObj>
              </mc:Choice>
              <mc:Fallback>
                <p:oleObj name="Worksheet" r:id="rId1" imgW="10240010" imgH="3385185" progId="Excel.Sheet.12">
                  <p:embed/>
                  <p:pic>
                    <p:nvPicPr>
                      <p:cNvPr id="0" name="Picture 8516"/>
                      <p:cNvPicPr/>
                      <p:nvPr/>
                    </p:nvPicPr>
                    <p:blipFill>
                      <a:blip r:embed="rId2"/>
                      <a:stretch>
                        <a:fillRect/>
                      </a:stretch>
                    </p:blipFill>
                    <p:spPr>
                      <a:xfrm>
                        <a:off x="570350" y="1649291"/>
                        <a:ext cx="11273744" cy="3722687"/>
                      </a:xfrm>
                      <a:prstGeom prst="rect">
                        <a:avLst/>
                      </a:prstGeom>
                    </p:spPr>
                  </p:pic>
                </p:oleObj>
              </mc:Fallback>
            </mc:AlternateContent>
          </a:graphicData>
        </a:graphic>
      </p:graphicFrame>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9873761" cy="396938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AVG</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3600" dirty="0">
                <a:solidFill>
                  <a:srgbClr val="034EA2"/>
                </a:solidFill>
                <a:latin typeface="Arial" panose="020B0604020202020204" pitchFamily="34" charset="0"/>
                <a:cs typeface="Arial" panose="020B0604020202020204" pitchFamily="34" charset="0"/>
              </a:rPr>
              <a:t>SELECT </a:t>
            </a:r>
            <a:r>
              <a:rPr lang="en-CA" sz="3600" dirty="0">
                <a:solidFill>
                  <a:srgbClr val="B33F97"/>
                </a:solidFill>
                <a:latin typeface="Arial" panose="020B0604020202020204" pitchFamily="34" charset="0"/>
                <a:cs typeface="Arial" panose="020B0604020202020204" pitchFamily="34" charset="0"/>
              </a:rPr>
              <a:t>AVG</a:t>
            </a:r>
            <a:r>
              <a:rPr lang="en-CA" sz="3600" dirty="0">
                <a:solidFill>
                  <a:srgbClr val="939598"/>
                </a:solidFill>
                <a:latin typeface="Arial" panose="020B0604020202020204" pitchFamily="34" charset="0"/>
                <a:cs typeface="Arial" panose="020B0604020202020204" pitchFamily="34" charset="0"/>
              </a:rPr>
              <a:t>(</a:t>
            </a:r>
            <a:r>
              <a:rPr lang="en-US" altLang="en-CA" sz="3600" dirty="0">
                <a:solidFill>
                  <a:srgbClr val="0096A5"/>
                </a:solidFill>
                <a:latin typeface="Arial" panose="020B0604020202020204" pitchFamily="34" charset="0"/>
                <a:cs typeface="Arial" panose="020B0604020202020204" pitchFamily="34" charset="0"/>
              </a:rPr>
              <a:t>close</a:t>
            </a:r>
            <a:r>
              <a:rPr lang="en-CA" sz="3600" dirty="0">
                <a:solidFill>
                  <a:srgbClr val="939598"/>
                </a:solidFill>
                <a:latin typeface="Arial" panose="020B0604020202020204" pitchFamily="34" charset="0"/>
                <a:cs typeface="Arial" panose="020B0604020202020204" pitchFamily="34" charset="0"/>
              </a:rPr>
              <a:t>) </a:t>
            </a:r>
            <a:r>
              <a:rPr lang="en-CA" sz="3600" dirty="0">
                <a:solidFill>
                  <a:srgbClr val="034EA2"/>
                </a:solidFill>
                <a:latin typeface="Arial" panose="020B0604020202020204" pitchFamily="34" charset="0"/>
                <a:cs typeface="Arial" panose="020B0604020202020204" pitchFamily="34" charset="0"/>
              </a:rPr>
              <a:t>AS </a:t>
            </a:r>
            <a:r>
              <a:rPr lang="en-CA" sz="3600" dirty="0">
                <a:solidFill>
                  <a:srgbClr val="0096A5"/>
                </a:solidFill>
                <a:latin typeface="Arial" panose="020B0604020202020204" pitchFamily="34" charset="0"/>
                <a:cs typeface="Arial" panose="020B0604020202020204" pitchFamily="34" charset="0"/>
              </a:rPr>
              <a:t>avg_</a:t>
            </a:r>
            <a:r>
              <a:rPr lang="en-US" altLang="en-CA" sz="3600" dirty="0">
                <a:solidFill>
                  <a:srgbClr val="0096A5"/>
                </a:solidFill>
                <a:latin typeface="Arial" panose="020B0604020202020204" pitchFamily="34" charset="0"/>
                <a:cs typeface="Arial" panose="020B0604020202020204" pitchFamily="34" charset="0"/>
              </a:rPr>
              <a:t>close</a:t>
            </a:r>
            <a:br>
              <a:rPr lang="en-CA" sz="3600" dirty="0">
                <a:solidFill>
                  <a:srgbClr val="0096A5"/>
                </a:solidFill>
                <a:latin typeface="Arial" panose="020B0604020202020204" pitchFamily="34" charset="0"/>
                <a:cs typeface="Arial" panose="020B0604020202020204" pitchFamily="34" charset="0"/>
              </a:rPr>
            </a:br>
            <a:r>
              <a:rPr lang="en-CA" sz="3600" dirty="0">
                <a:solidFill>
                  <a:srgbClr val="034EA2"/>
                </a:solidFill>
                <a:latin typeface="Arial" panose="020B0604020202020204" pitchFamily="34" charset="0"/>
                <a:cs typeface="Arial" panose="020B0604020202020204" pitchFamily="34" charset="0"/>
              </a:rPr>
              <a:t>FROM </a:t>
            </a:r>
            <a:r>
              <a:rPr lang="en-US" altLang="en-CA" sz="3600" dirty="0">
                <a:solidFill>
                  <a:srgbClr val="0096A5"/>
                </a:solidFill>
                <a:latin typeface="Arial" panose="020B0604020202020204" pitchFamily="34" charset="0"/>
                <a:cs typeface="Arial" panose="020B0604020202020204" pitchFamily="34" charset="0"/>
              </a:rPr>
              <a:t>stocks_price</a:t>
            </a:r>
            <a:r>
              <a:rPr lang="en-CA" sz="3600" dirty="0">
                <a:solidFill>
                  <a:srgbClr val="939598"/>
                </a:solidFill>
                <a:latin typeface="Arial" panose="020B0604020202020204" pitchFamily="34" charset="0"/>
                <a:cs typeface="Arial" panose="020B0604020202020204" pitchFamily="34" charset="0"/>
              </a:rPr>
              <a:t>;</a:t>
            </a:r>
            <a:endParaRPr lang="en-CA" sz="3600" dirty="0">
              <a:solidFill>
                <a:srgbClr val="939598"/>
              </a:solidFill>
              <a:latin typeface="Arial" panose="020B0604020202020204" pitchFamily="34" charset="0"/>
              <a:cs typeface="Arial" panose="020B0604020202020204" pitchFamily="34" charset="0"/>
            </a:endParaRPr>
          </a:p>
          <a:p>
            <a:r>
              <a:rPr lang="en-CA" sz="3600" dirty="0">
                <a:solidFill>
                  <a:srgbClr val="034EA2"/>
                </a:solidFill>
                <a:latin typeface="Arial" panose="020B0604020202020204" pitchFamily="34" charset="0"/>
                <a:cs typeface="Arial" panose="020B0604020202020204" pitchFamily="34" charset="0"/>
                <a:sym typeface="+mn-ea"/>
              </a:rPr>
              <a:t>WHERE</a:t>
            </a:r>
            <a:r>
              <a:rPr lang="en-US" altLang="en-CA" sz="3600" dirty="0">
                <a:solidFill>
                  <a:srgbClr val="034EA2"/>
                </a:solidFill>
                <a:latin typeface="Arial" panose="020B0604020202020204" pitchFamily="34" charset="0"/>
                <a:cs typeface="Arial" panose="020B0604020202020204" pitchFamily="34" charset="0"/>
                <a:sym typeface="+mn-ea"/>
              </a:rPr>
              <a:t> ticker = </a:t>
            </a:r>
            <a:r>
              <a:rPr lang="en-CA" sz="3600" dirty="0">
                <a:solidFill>
                  <a:srgbClr val="ED1C24"/>
                </a:solidFill>
                <a:latin typeface="Arial" panose="020B0604020202020204" pitchFamily="34" charset="0"/>
                <a:cs typeface="Arial" panose="020B0604020202020204" pitchFamily="34" charset="0"/>
                <a:sym typeface="+mn-ea"/>
              </a:rPr>
              <a:t>'</a:t>
            </a:r>
            <a:r>
              <a:rPr lang="en-US" altLang="en-CA" sz="3600" dirty="0">
                <a:solidFill>
                  <a:srgbClr val="ED1C24"/>
                </a:solidFill>
                <a:latin typeface="Arial" panose="020B0604020202020204" pitchFamily="34" charset="0"/>
                <a:cs typeface="Arial" panose="020B0604020202020204" pitchFamily="34" charset="0"/>
                <a:sym typeface="+mn-ea"/>
              </a:rPr>
              <a:t>AAPL</a:t>
            </a:r>
            <a:r>
              <a:rPr lang="en-CA" sz="3600" dirty="0">
                <a:solidFill>
                  <a:srgbClr val="ED1C24"/>
                </a:solidFill>
                <a:latin typeface="Arial" panose="020B0604020202020204" pitchFamily="34" charset="0"/>
                <a:cs typeface="Arial" panose="020B0604020202020204" pitchFamily="34" charset="0"/>
                <a:sym typeface="+mn-ea"/>
              </a:rPr>
              <a:t>'</a:t>
            </a:r>
            <a:endParaRPr lang="en-CA" sz="3600" dirty="0">
              <a:solidFill>
                <a:srgbClr val="939598"/>
              </a:solidFill>
              <a:latin typeface="Arial" panose="020B0604020202020204" pitchFamily="34" charset="0"/>
              <a:cs typeface="Arial" panose="020B0604020202020204" pitchFamily="34" charset="0"/>
            </a:endParaRPr>
          </a:p>
          <a:p>
            <a:br>
              <a:rPr lang="en-CA" sz="3600" dirty="0">
                <a:solidFill>
                  <a:srgbClr val="939598"/>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618553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96A5"/>
                </a:solidFill>
                <a:latin typeface="Arial" panose="020B0604020202020204" pitchFamily="34" charset="0"/>
                <a:cs typeface="Arial" panose="020B0604020202020204" pitchFamily="34" charset="0"/>
              </a:rPr>
              <a:t>*</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0000"/>
                </a:solidFill>
                <a:latin typeface="Arial" panose="020B0604020202020204" pitchFamily="34" charset="0"/>
                <a:cs typeface="Arial" panose="020B0604020202020204" pitchFamily="34" charset="0"/>
              </a:rPr>
              <a:t>count the number of rows in a table, whether columns contain values or NULL.</a:t>
            </a:r>
            <a:br>
              <a:rPr lang="en-CA" sz="3600" dirty="0">
                <a:solidFill>
                  <a:srgbClr val="000000"/>
                </a:solidFill>
                <a:latin typeface="Arial" panose="020B0604020202020204" pitchFamily="34" charset="0"/>
                <a:cs typeface="Arial" panose="020B0604020202020204" pitchFamily="34" charset="0"/>
              </a:rPr>
            </a:br>
            <a:endParaRPr lang="en-CA" sz="3600" dirty="0">
              <a:solidFill>
                <a:srgbClr val="939598"/>
              </a:solidFill>
              <a:latin typeface="Arial" panose="020B0604020202020204" pitchFamily="34" charset="0"/>
              <a:cs typeface="Arial" panose="020B0604020202020204" pitchFamily="34" charset="0"/>
            </a:endParaRPr>
          </a:p>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96A5"/>
                </a:solidFill>
                <a:latin typeface="Arial" panose="020B0604020202020204" pitchFamily="34" charset="0"/>
                <a:cs typeface="Arial" panose="020B0604020202020204" pitchFamily="34" charset="0"/>
              </a:rPr>
              <a:t>column</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000000"/>
                </a:solidFill>
                <a:latin typeface="Arial" panose="020B0604020202020204" pitchFamily="34" charset="0"/>
                <a:cs typeface="Arial" panose="020B0604020202020204" pitchFamily="34" charset="0"/>
              </a:rPr>
              <a:t>count the number of rows that have values in a specific column, ignoring NULL values.</a:t>
            </a:r>
            <a:br>
              <a:rPr lang="en-CA" dirty="0"/>
            </a:br>
            <a:br>
              <a:rPr lang="en-CA" sz="3600" dirty="0">
                <a:solidFill>
                  <a:srgbClr val="0096A5"/>
                </a:solidFill>
                <a:latin typeface="CourierNewPSMT"/>
              </a:rPr>
            </a:br>
            <a:br>
              <a:rPr lang="en-CA" sz="3600" dirty="0">
                <a:solidFill>
                  <a:srgbClr val="939598"/>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476948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COUNT</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COUNT</a:t>
            </a:r>
            <a:r>
              <a:rPr lang="en-CA" sz="4000" dirty="0">
                <a:solidFill>
                  <a:srgbClr val="939598"/>
                </a:solidFill>
                <a:latin typeface="Arial" panose="020B0604020202020204" pitchFamily="34" charset="0"/>
                <a:cs typeface="Arial" panose="020B0604020202020204" pitchFamily="34" charset="0"/>
              </a:rPr>
              <a:t>(*) </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sp500_holdings</a:t>
            </a:r>
            <a:r>
              <a:rPr lang="en-CA" sz="4000" dirty="0">
                <a:solidFill>
                  <a:srgbClr val="939598"/>
                </a:solidFill>
                <a:latin typeface="Arial" panose="020B0604020202020204" pitchFamily="34" charset="0"/>
                <a:cs typeface="Arial" panose="020B0604020202020204" pitchFamily="34" charset="0"/>
              </a:rPr>
              <a:t>;</a:t>
            </a:r>
            <a:br>
              <a:rPr lang="en-CA" sz="3600" dirty="0">
                <a:solidFill>
                  <a:srgbClr val="0096A5"/>
                </a:solidFill>
                <a:latin typeface="Arial" panose="020B0604020202020204" pitchFamily="34" charset="0"/>
                <a:cs typeface="Arial" panose="020B0604020202020204" pitchFamily="34" charset="0"/>
              </a:rPr>
            </a:br>
            <a:endParaRPr lang="en-CA" sz="3600" dirty="0">
              <a:solidFill>
                <a:srgbClr val="B33F97"/>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SELECT </a:t>
            </a:r>
            <a:r>
              <a:rPr lang="en-CA" sz="4000" dirty="0">
                <a:solidFill>
                  <a:srgbClr val="B33F97"/>
                </a:solidFill>
                <a:latin typeface="Arial" panose="020B0604020202020204" pitchFamily="34" charset="0"/>
                <a:cs typeface="Arial" panose="020B0604020202020204" pitchFamily="34" charset="0"/>
                <a:sym typeface="+mn-ea"/>
              </a:rPr>
              <a:t>COUNT</a:t>
            </a:r>
            <a:r>
              <a:rPr lang="en-CA" sz="4000" dirty="0">
                <a:solidFill>
                  <a:srgbClr val="939598"/>
                </a:solidFill>
                <a:latin typeface="Arial" panose="020B0604020202020204" pitchFamily="34" charset="0"/>
                <a:cs typeface="Arial" panose="020B0604020202020204" pitchFamily="34" charset="0"/>
                <a:sym typeface="+mn-ea"/>
              </a:rPr>
              <a:t>(</a:t>
            </a:r>
            <a:r>
              <a:rPr lang="en-US" altLang="en-US" sz="4000" dirty="0">
                <a:solidFill>
                  <a:srgbClr val="939598"/>
                </a:solidFill>
                <a:latin typeface="Arial" panose="020B0604020202020204" pitchFamily="34" charset="0"/>
                <a:cs typeface="Arial" panose="020B0604020202020204" pitchFamily="34" charset="0"/>
                <a:sym typeface="+mn-ea"/>
              </a:rPr>
              <a:t>industry</a:t>
            </a:r>
            <a:r>
              <a:rPr lang="en-CA" sz="4000" dirty="0">
                <a:solidFill>
                  <a:srgbClr val="939598"/>
                </a:solidFill>
                <a:latin typeface="Arial" panose="020B0604020202020204" pitchFamily="34" charset="0"/>
                <a:cs typeface="Arial" panose="020B0604020202020204" pitchFamily="34" charset="0"/>
                <a:sym typeface="+mn-ea"/>
              </a:rPr>
              <a:t>) </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sp500_holdings</a:t>
            </a:r>
            <a:r>
              <a:rPr lang="en-CA" sz="4000" dirty="0">
                <a:solidFill>
                  <a:srgbClr val="939598"/>
                </a:solidFill>
                <a:latin typeface="Arial" panose="020B0604020202020204" pitchFamily="34" charset="0"/>
                <a:cs typeface="Arial" panose="020B0604020202020204" pitchFamily="34" charset="0"/>
                <a:sym typeface="+mn-ea"/>
              </a:rPr>
              <a:t>;</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endParaRPr lang="en-CA" sz="3600" dirty="0">
              <a:solidFill>
                <a:srgbClr val="939598"/>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1271738" cy="5507990"/>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Max</a:t>
            </a:r>
            <a:r>
              <a:rPr lang="en-CA" sz="3600" dirty="0">
                <a:solidFill>
                  <a:srgbClr val="939598"/>
                </a:solidFill>
                <a:latin typeface="Arial" panose="020B0604020202020204" pitchFamily="34" charset="0"/>
                <a:cs typeface="Arial" panose="020B0604020202020204" pitchFamily="34" charset="0"/>
              </a:rPr>
              <a:t>(),</a:t>
            </a:r>
            <a:r>
              <a:rPr lang="en-CA" sz="3600" dirty="0">
                <a:solidFill>
                  <a:srgbClr val="B33F97"/>
                </a:solidFill>
                <a:latin typeface="Arial" panose="020B0604020202020204" pitchFamily="34" charset="0"/>
                <a:cs typeface="Arial" panose="020B0604020202020204" pitchFamily="34" charset="0"/>
              </a:rPr>
              <a:t>Min</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2000" dirty="0">
              <a:solidFill>
                <a:srgbClr val="034EA2"/>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Max</a:t>
            </a:r>
            <a:r>
              <a:rPr lang="en-CA" sz="4000" dirty="0">
                <a:solidFill>
                  <a:srgbClr val="939598"/>
                </a:solidFill>
                <a:latin typeface="Arial" panose="020B0604020202020204" pitchFamily="34" charset="0"/>
                <a:cs typeface="Arial" panose="020B0604020202020204" pitchFamily="34" charset="0"/>
              </a:rPr>
              <a:t>(</a:t>
            </a:r>
            <a:r>
              <a:rPr lang="en-US" altLang="en-CA" sz="4000" dirty="0">
                <a:solidFill>
                  <a:srgbClr val="0096A5"/>
                </a:solidFill>
                <a:latin typeface="Arial" panose="020B0604020202020204" pitchFamily="34" charset="0"/>
                <a:cs typeface="Arial" panose="020B0604020202020204" pitchFamily="34" charset="0"/>
              </a:rPr>
              <a:t>close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max_</a:t>
            </a:r>
            <a:r>
              <a:rPr lang="en-US" altLang="en-CA" sz="4000" dirty="0">
                <a:solidFill>
                  <a:srgbClr val="0096A5"/>
                </a:solidFill>
                <a:latin typeface="Arial" panose="020B0604020202020204" pitchFamily="34" charset="0"/>
                <a:cs typeface="Arial" panose="020B0604020202020204" pitchFamily="34" charset="0"/>
              </a:rPr>
              <a:t>close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939598"/>
                </a:solidFill>
                <a:latin typeface="Arial" panose="020B0604020202020204" pitchFamily="34" charset="0"/>
                <a:cs typeface="Arial" panose="020B0604020202020204" pitchFamily="34" charset="0"/>
              </a:rPr>
              <a:t>;</a:t>
            </a:r>
            <a:endParaRPr lang="en-CA" sz="4000" dirty="0">
              <a:solidFill>
                <a:srgbClr val="939598"/>
              </a:solidFill>
              <a:latin typeface="Arial" panose="020B0604020202020204" pitchFamily="34" charset="0"/>
              <a:cs typeface="Arial" panose="020B0604020202020204" pitchFamily="34" charset="0"/>
            </a:endParaRPr>
          </a:p>
          <a:p>
            <a:endParaRPr lang="en-CA" sz="2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Min</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min_price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096A5"/>
                </a:solidFill>
                <a:latin typeface="Arial" panose="020B0604020202020204" pitchFamily="34" charset="0"/>
                <a:cs typeface="Arial" panose="020B0604020202020204" pitchFamily="34" charset="0"/>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6062345"/>
          </a:xfrm>
          <a:prstGeom prst="rect">
            <a:avLst/>
          </a:prstGeom>
          <a:noFill/>
        </p:spPr>
        <p:txBody>
          <a:bodyPr wrap="square" rtlCol="0">
            <a:spAutoFit/>
          </a:bodyPr>
          <a:lstStyle/>
          <a:p>
            <a:r>
              <a:rPr lang="en-CA" sz="3600" dirty="0">
                <a:solidFill>
                  <a:srgbClr val="B33F97"/>
                </a:solidFill>
                <a:latin typeface="Arial" panose="020B0604020202020204" pitchFamily="34" charset="0"/>
                <a:cs typeface="Arial" panose="020B0604020202020204" pitchFamily="34" charset="0"/>
              </a:rPr>
              <a:t>SUM</a:t>
            </a:r>
            <a:r>
              <a:rPr lang="en-CA" sz="3600" dirty="0">
                <a:solidFill>
                  <a:srgbClr val="939598"/>
                </a:solidFill>
                <a:latin typeface="Arial" panose="020B0604020202020204" pitchFamily="34" charset="0"/>
                <a:cs typeface="Arial" panose="020B0604020202020204" pitchFamily="34" charset="0"/>
              </a:rPr>
              <a:t>()function</a:t>
            </a:r>
            <a:endParaRPr lang="en-CA" sz="3600" dirty="0">
              <a:solidFill>
                <a:srgbClr val="939598"/>
              </a:solidFill>
              <a:latin typeface="Arial" panose="020B0604020202020204" pitchFamily="34" charset="0"/>
              <a:cs typeface="Arial" panose="020B0604020202020204" pitchFamily="34" charset="0"/>
            </a:endParaRPr>
          </a:p>
          <a:p>
            <a:endParaRPr lang="en-CA" sz="3600" dirty="0">
              <a:solidFill>
                <a:srgbClr val="034EA2"/>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SUM</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quantity</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items_ordered</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trade_orders</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WHERE </a:t>
            </a:r>
            <a:r>
              <a:rPr lang="en-US" altLang="en-CA" sz="4000" dirty="0">
                <a:solidFill>
                  <a:srgbClr val="0096A5"/>
                </a:solidFill>
                <a:latin typeface="Arial" panose="020B0604020202020204" pitchFamily="34" charset="0"/>
                <a:cs typeface="Arial" panose="020B0604020202020204" pitchFamily="34" charset="0"/>
              </a:rPr>
              <a:t>security_id</a:t>
            </a:r>
            <a:r>
              <a:rPr lang="en-CA" sz="4000" dirty="0">
                <a:solidFill>
                  <a:srgbClr val="0096A5"/>
                </a:solidFill>
                <a:latin typeface="Arial" panose="020B0604020202020204" pitchFamily="34" charset="0"/>
                <a:cs typeface="Arial" panose="020B0604020202020204" pitchFamily="34" charset="0"/>
              </a:rPr>
              <a:t> </a:t>
            </a:r>
            <a:r>
              <a:rPr 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939598"/>
                </a:solidFill>
                <a:latin typeface="Arial" panose="020B0604020202020204" pitchFamily="34" charset="0"/>
                <a:cs typeface="Arial" panose="020B0604020202020204" pitchFamily="34" charset="0"/>
              </a:rPr>
              <a:t>‘AAPL’ </a:t>
            </a:r>
            <a:r>
              <a:rPr lang="en-US" altLang="en-CA" sz="4000" dirty="0">
                <a:solidFill>
                  <a:srgbClr val="034EA2"/>
                </a:solidFill>
                <a:latin typeface="Arial" panose="020B0604020202020204" pitchFamily="34" charset="0"/>
                <a:cs typeface="Arial" panose="020B0604020202020204" pitchFamily="34" charset="0"/>
              </a:rPr>
              <a:t>AND</a:t>
            </a:r>
            <a:r>
              <a:rPr lang="en-US" alt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0096A5"/>
                </a:solidFill>
                <a:latin typeface="Arial" panose="020B0604020202020204" pitchFamily="34" charset="0"/>
                <a:cs typeface="Arial" panose="020B0604020202020204" pitchFamily="34" charset="0"/>
              </a:rPr>
              <a:t>side</a:t>
            </a:r>
            <a:r>
              <a:rPr lang="en-US" altLang="en-CA" sz="4000" dirty="0">
                <a:solidFill>
                  <a:srgbClr val="939598"/>
                </a:solidFill>
                <a:latin typeface="Arial" panose="020B0604020202020204" pitchFamily="34" charset="0"/>
                <a:cs typeface="Arial" panose="020B0604020202020204" pitchFamily="34" charset="0"/>
              </a:rPr>
              <a:t> = ‘BUY’</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7908925"/>
          </a:xfrm>
          <a:prstGeom prst="rect">
            <a:avLst/>
          </a:prstGeom>
          <a:noFill/>
        </p:spPr>
        <p:txBody>
          <a:bodyPr wrap="square" rtlCol="0">
            <a:spAutoFit/>
          </a:bodyPr>
          <a:lstStyle/>
          <a:p>
            <a:r>
              <a:rPr lang="en-CA" sz="3600" dirty="0">
                <a:solidFill>
                  <a:srgbClr val="000000"/>
                </a:solidFill>
                <a:latin typeface="Arial" panose="020B0604020202020204" pitchFamily="34" charset="0"/>
                <a:cs typeface="Arial" panose="020B0604020202020204" pitchFamily="34" charset="0"/>
              </a:rPr>
              <a:t>Aggregates on Distinct Values</a:t>
            </a:r>
            <a:br>
              <a:rPr lang="en-CA" sz="3600" dirty="0">
                <a:solidFill>
                  <a:srgbClr val="000000"/>
                </a:solidFill>
                <a:latin typeface="TimesNewRomanPS-BoldMT"/>
              </a:rPr>
            </a:br>
            <a:endParaRPr lang="en-CA" sz="3600" dirty="0">
              <a:solidFill>
                <a:srgbClr val="034EA2"/>
              </a:solidFill>
              <a:latin typeface="CourierNewPSMT"/>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AVG</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34EA2"/>
                </a:solidFill>
                <a:latin typeface="Arial" panose="020B0604020202020204" pitchFamily="34" charset="0"/>
                <a:cs typeface="Arial" panose="020B0604020202020204" pitchFamily="34" charset="0"/>
              </a:rPr>
              <a:t>DISTINCT </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avg_price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CA" sz="4000" dirty="0">
                <a:solidFill>
                  <a:srgbClr val="0096A5"/>
                </a:solidFill>
                <a:latin typeface="Arial" panose="020B0604020202020204" pitchFamily="34" charset="0"/>
                <a:cs typeface="Arial" panose="020B0604020202020204" pitchFamily="34" charset="0"/>
              </a:rPr>
              <a:t>Products</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WHERE </a:t>
            </a:r>
            <a:r>
              <a:rPr lang="en-CA" sz="4000" dirty="0">
                <a:solidFill>
                  <a:srgbClr val="0096A5"/>
                </a:solidFill>
                <a:latin typeface="Arial" panose="020B0604020202020204" pitchFamily="34" charset="0"/>
                <a:cs typeface="Arial" panose="020B0604020202020204" pitchFamily="34" charset="0"/>
              </a:rPr>
              <a:t>vend_id </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ED1C24"/>
                </a:solidFill>
                <a:latin typeface="Arial" panose="020B0604020202020204" pitchFamily="34" charset="0"/>
                <a:cs typeface="Arial" panose="020B0604020202020204" pitchFamily="34" charset="0"/>
              </a:rPr>
              <a:t>'DLL01'</a:t>
            </a:r>
            <a:r>
              <a:rPr lang="en-CA" sz="4000" dirty="0">
                <a:solidFill>
                  <a:srgbClr val="939598"/>
                </a:solidFill>
                <a:latin typeface="Arial" panose="020B0604020202020204" pitchFamily="34" charset="0"/>
                <a:cs typeface="Arial" panose="020B0604020202020204" pitchFamily="34" charset="0"/>
              </a:rPr>
              <a:t>;</a:t>
            </a:r>
            <a:endParaRPr lang="en-CA" sz="2000" dirty="0">
              <a:solidFill>
                <a:srgbClr val="939598"/>
              </a:solidFill>
              <a:latin typeface="Arial" panose="020B0604020202020204" pitchFamily="34" charset="0"/>
              <a:cs typeface="Arial" panose="020B0604020202020204" pitchFamily="34" charset="0"/>
            </a:endParaRPr>
          </a:p>
          <a:p>
            <a:br>
              <a:rPr lang="en-CA" sz="4000" dirty="0">
                <a:solidFill>
                  <a:srgbClr val="939598"/>
                </a:solidFill>
                <a:latin typeface="CourierNewPSMT"/>
              </a:rPr>
            </a:br>
            <a:r>
              <a:rPr lang="en-CA" sz="4000" b="1" dirty="0">
                <a:solidFill>
                  <a:srgbClr val="000000"/>
                </a:solidFill>
                <a:latin typeface="Arial" panose="020B0604020202020204" pitchFamily="34" charset="0"/>
                <a:cs typeface="Arial" panose="020B0604020202020204" pitchFamily="34" charset="0"/>
              </a:rPr>
              <a:t>No </a:t>
            </a:r>
            <a:r>
              <a:rPr lang="en-CA" sz="4000" dirty="0">
                <a:solidFill>
                  <a:srgbClr val="000000"/>
                </a:solidFill>
                <a:latin typeface="Arial" panose="020B0604020202020204" pitchFamily="34" charset="0"/>
                <a:cs typeface="Arial" panose="020B0604020202020204" pitchFamily="34" charset="0"/>
              </a:rPr>
              <a:t>DISTINCT </a:t>
            </a:r>
            <a:r>
              <a:rPr lang="en-CA" sz="4000" b="1" dirty="0">
                <a:solidFill>
                  <a:srgbClr val="000000"/>
                </a:solidFill>
                <a:latin typeface="Arial" panose="020B0604020202020204" pitchFamily="34" charset="0"/>
                <a:cs typeface="Arial" panose="020B0604020202020204" pitchFamily="34" charset="0"/>
              </a:rPr>
              <a:t>With </a:t>
            </a:r>
            <a:r>
              <a:rPr lang="en-CA" sz="4000" dirty="0">
                <a:solidFill>
                  <a:srgbClr val="000000"/>
                </a:solidFill>
                <a:latin typeface="Arial" panose="020B0604020202020204" pitchFamily="34" charset="0"/>
                <a:cs typeface="Arial" panose="020B0604020202020204" pitchFamily="34" charset="0"/>
              </a:rPr>
              <a:t>COUNT(*)</a:t>
            </a:r>
            <a:br>
              <a:rPr lang="en-CA" sz="4000" dirty="0">
                <a:solidFill>
                  <a:srgbClr val="000000"/>
                </a:solidFill>
                <a:latin typeface="CourierNewPSMT"/>
              </a:rPr>
            </a:br>
            <a:br>
              <a:rPr lang="en-CA" sz="4000" dirty="0">
                <a:solidFill>
                  <a:srgbClr val="939598"/>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64931" y="1529862"/>
            <a:ext cx="10709031" cy="7847330"/>
          </a:xfrm>
          <a:prstGeom prst="rect">
            <a:avLst/>
          </a:prstGeom>
          <a:noFill/>
        </p:spPr>
        <p:txBody>
          <a:bodyPr wrap="square" rtlCol="0">
            <a:spAutoFit/>
          </a:bodyPr>
          <a:lstStyle/>
          <a:p>
            <a:r>
              <a:rPr lang="en-US" altLang="en-CA" sz="3600" dirty="0">
                <a:solidFill>
                  <a:srgbClr val="000000"/>
                </a:solidFill>
                <a:latin typeface="Arial" panose="020B0604020202020204" pitchFamily="34" charset="0"/>
                <a:cs typeface="Arial" panose="020B0604020202020204" pitchFamily="34" charset="0"/>
                <a:sym typeface="+mn-ea"/>
              </a:rPr>
              <a:t>Apply multiple aggregation functions on same column</a:t>
            </a:r>
            <a:br>
              <a:rPr lang="en-CA" sz="3600" b="1" dirty="0">
                <a:solidFill>
                  <a:srgbClr val="000000"/>
                </a:solidFill>
                <a:latin typeface="TimesNewRomanPS-BoldMT"/>
                <a:sym typeface="+mn-ea"/>
              </a:rPr>
            </a:br>
            <a:endParaRPr lang="en-CA" sz="3600" dirty="0">
              <a:solidFill>
                <a:srgbClr val="034EA2"/>
              </a:solidFill>
              <a:latin typeface="CourierNewPSMT"/>
            </a:endParaRPr>
          </a:p>
          <a:p>
            <a:r>
              <a:rPr lang="en-CA" sz="4000" dirty="0">
                <a:solidFill>
                  <a:srgbClr val="034EA2"/>
                </a:solidFill>
                <a:latin typeface="Arial" panose="020B0604020202020204" pitchFamily="34" charset="0"/>
                <a:cs typeface="Arial" panose="020B0604020202020204" pitchFamily="34" charset="0"/>
              </a:rPr>
              <a:t>SELECT </a:t>
            </a:r>
            <a:r>
              <a:rPr lang="en-CA" sz="4000" dirty="0">
                <a:solidFill>
                  <a:srgbClr val="B33F97"/>
                </a:solidFill>
                <a:latin typeface="Arial" panose="020B0604020202020204" pitchFamily="34" charset="0"/>
                <a:cs typeface="Arial" panose="020B0604020202020204" pitchFamily="34" charset="0"/>
              </a:rPr>
              <a:t>COUNT</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num_items</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Arial" panose="020B0604020202020204" pitchFamily="34" charset="0"/>
                <a:cs typeface="Arial" panose="020B0604020202020204" pitchFamily="34" charset="0"/>
              </a:rPr>
            </a:br>
            <a:r>
              <a:rPr lang="en-CA" sz="4000" dirty="0">
                <a:solidFill>
                  <a:srgbClr val="B33F97"/>
                </a:solidFill>
                <a:latin typeface="Arial" panose="020B0604020202020204" pitchFamily="34" charset="0"/>
                <a:cs typeface="Arial" panose="020B0604020202020204" pitchFamily="34" charset="0"/>
              </a:rPr>
              <a:t>MIN</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price_min</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Arial" panose="020B0604020202020204" pitchFamily="34" charset="0"/>
                <a:cs typeface="Arial" panose="020B0604020202020204" pitchFamily="34" charset="0"/>
              </a:rPr>
            </a:br>
            <a:r>
              <a:rPr lang="en-CA" sz="4000" dirty="0">
                <a:solidFill>
                  <a:srgbClr val="B33F97"/>
                </a:solidFill>
                <a:latin typeface="Arial" panose="020B0604020202020204" pitchFamily="34" charset="0"/>
                <a:cs typeface="Arial" panose="020B0604020202020204" pitchFamily="34" charset="0"/>
              </a:rPr>
              <a:t>MAX</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price_max</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939598"/>
                </a:solidFill>
                <a:latin typeface="Arial" panose="020B0604020202020204" pitchFamily="34" charset="0"/>
                <a:cs typeface="Arial" panose="020B0604020202020204" pitchFamily="34" charset="0"/>
              </a:rPr>
            </a:br>
            <a:r>
              <a:rPr lang="en-CA" sz="4000" dirty="0">
                <a:solidFill>
                  <a:srgbClr val="B33F97"/>
                </a:solidFill>
                <a:latin typeface="Arial" panose="020B0604020202020204" pitchFamily="34" charset="0"/>
                <a:cs typeface="Arial" panose="020B0604020202020204" pitchFamily="34" charset="0"/>
              </a:rPr>
              <a:t>AVG</a:t>
            </a:r>
            <a:r>
              <a:rPr lang="en-CA" sz="4000" dirty="0">
                <a:solidFill>
                  <a:srgbClr val="939598"/>
                </a:solidFill>
                <a:latin typeface="Arial" panose="020B0604020202020204" pitchFamily="34" charset="0"/>
                <a:cs typeface="Arial" panose="020B0604020202020204" pitchFamily="34" charset="0"/>
              </a:rPr>
              <a:t>(</a:t>
            </a:r>
            <a:r>
              <a:rPr lang="en-CA" sz="4000" dirty="0">
                <a:solidFill>
                  <a:srgbClr val="0096A5"/>
                </a:solidFill>
                <a:latin typeface="Arial" panose="020B0604020202020204" pitchFamily="34" charset="0"/>
                <a:cs typeface="Arial" panose="020B0604020202020204" pitchFamily="34" charset="0"/>
              </a:rPr>
              <a:t>prod_price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CA" sz="4000" dirty="0">
                <a:solidFill>
                  <a:srgbClr val="0096A5"/>
                </a:solidFill>
                <a:latin typeface="Arial" panose="020B0604020202020204" pitchFamily="34" charset="0"/>
                <a:cs typeface="Arial" panose="020B0604020202020204" pitchFamily="34" charset="0"/>
              </a:rPr>
              <a:t>price_avg</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CA" sz="4000" dirty="0">
                <a:solidFill>
                  <a:srgbClr val="000000"/>
                </a:solidFill>
                <a:latin typeface="Arial" panose="020B0604020202020204" pitchFamily="34" charset="0"/>
                <a:cs typeface="Arial" panose="020B0604020202020204" pitchFamily="34" charset="0"/>
              </a:rPr>
              <a:t>Products</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34EA2"/>
                </a:solidFill>
                <a:latin typeface="CourierNewPSMT"/>
              </a:rPr>
            </a:br>
            <a:br>
              <a:rPr lang="en-CA" sz="4000" dirty="0">
                <a:solidFill>
                  <a:srgbClr val="939598"/>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1.2 Tables</a:t>
            </a:r>
            <a:endParaRPr lang="en-CA" b="1" dirty="0">
              <a:latin typeface="Arial" panose="020B0604020202020204" pitchFamily="34" charset="0"/>
              <a:cs typeface="Arial" panose="020B0604020202020204" pitchFamily="34" charset="0"/>
            </a:endParaRPr>
          </a:p>
        </p:txBody>
      </p:sp>
      <p:sp>
        <p:nvSpPr>
          <p:cNvPr id="6" name="TextBox 5"/>
          <p:cNvSpPr txBox="1"/>
          <p:nvPr/>
        </p:nvSpPr>
        <p:spPr>
          <a:xfrm>
            <a:off x="1016046" y="1369342"/>
            <a:ext cx="9884019" cy="1200329"/>
          </a:xfrm>
          <a:prstGeom prst="rect">
            <a:avLst/>
          </a:prstGeom>
          <a:noFill/>
        </p:spPr>
        <p:txBody>
          <a:bodyPr wrap="square" rtlCol="0">
            <a:spAutoFit/>
          </a:bodyPr>
          <a:lstStyle/>
          <a:p>
            <a:r>
              <a:rPr lang="en-CA" sz="3600" dirty="0">
                <a:latin typeface="Arial" panose="020B0604020202020204" pitchFamily="34" charset="0"/>
                <a:cs typeface="Arial" panose="020B0604020202020204" pitchFamily="34" charset="0"/>
              </a:rPr>
              <a:t>A table is a structured file that can store data of a specific type.</a:t>
            </a:r>
            <a:endParaRPr lang="en-CA" sz="3600" dirty="0">
              <a:latin typeface="Arial" panose="020B0604020202020204" pitchFamily="34" charset="0"/>
              <a:cs typeface="Arial" panose="020B0604020202020204" pitchFamily="34" charset="0"/>
            </a:endParaRPr>
          </a:p>
        </p:txBody>
      </p:sp>
      <p:pic>
        <p:nvPicPr>
          <p:cNvPr id="8" name="Content Placeholder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4926" y="2674405"/>
            <a:ext cx="2945511" cy="2226877"/>
          </a:xfrm>
        </p:spPr>
      </p:pic>
      <p:pic>
        <p:nvPicPr>
          <p:cNvPr id="11" name="Picture 10"/>
          <p:cNvPicPr>
            <a:picLocks noChangeAspect="1"/>
          </p:cNvPicPr>
          <p:nvPr/>
        </p:nvPicPr>
        <p:blipFill>
          <a:blip r:embed="rId2"/>
          <a:stretch>
            <a:fillRect/>
          </a:stretch>
        </p:blipFill>
        <p:spPr>
          <a:xfrm>
            <a:off x="3782291" y="2652286"/>
            <a:ext cx="8104198" cy="3986574"/>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1072336" y="1487855"/>
            <a:ext cx="10709031" cy="5262979"/>
          </a:xfrm>
          <a:prstGeom prst="rect">
            <a:avLst/>
          </a:prstGeom>
          <a:noFill/>
        </p:spPr>
        <p:txBody>
          <a:bodyPr wrap="square" rtlCol="0">
            <a:spAutoFit/>
          </a:bodyPr>
          <a:lstStyle/>
          <a:p>
            <a:r>
              <a:rPr lang="en-CA" sz="4400" dirty="0">
                <a:latin typeface="Arial" panose="020B0604020202020204" pitchFamily="34" charset="0"/>
                <a:ea typeface="+mj-ea"/>
                <a:cs typeface="Arial" panose="020B0604020202020204" pitchFamily="34" charset="0"/>
              </a:rPr>
              <a:t>Grouping data</a:t>
            </a:r>
            <a:endParaRPr lang="en-CA" dirty="0">
              <a:latin typeface="Arial" panose="020B0604020202020204" pitchFamily="34" charset="0"/>
              <a:ea typeface="+mj-ea"/>
              <a:cs typeface="Arial" panose="020B0604020202020204" pitchFamily="34" charset="0"/>
            </a:endParaRPr>
          </a:p>
          <a:p>
            <a:endParaRPr lang="en-CA" sz="1600" dirty="0">
              <a:solidFill>
                <a:srgbClr val="939598"/>
              </a:solidFill>
              <a:latin typeface="CourierNewPSMT"/>
            </a:endParaRPr>
          </a:p>
          <a:p>
            <a:r>
              <a:rPr lang="en-CA" sz="4000" dirty="0">
                <a:solidFill>
                  <a:srgbClr val="000000"/>
                </a:solidFill>
                <a:latin typeface="Arial" panose="020B0604020202020204" pitchFamily="34" charset="0"/>
                <a:cs typeface="Arial" panose="020B0604020202020204" pitchFamily="34" charset="0"/>
              </a:rPr>
              <a:t>Grouping lets you divide data into logical sets</a:t>
            </a:r>
            <a:br>
              <a:rPr lang="en-CA" sz="4000" dirty="0">
                <a:solidFill>
                  <a:srgbClr val="000000"/>
                </a:solidFill>
                <a:latin typeface="Arial" panose="020B0604020202020204" pitchFamily="34" charset="0"/>
                <a:cs typeface="Arial" panose="020B0604020202020204" pitchFamily="34" charset="0"/>
              </a:rPr>
            </a:br>
            <a:r>
              <a:rPr lang="en-CA" sz="4000" dirty="0">
                <a:solidFill>
                  <a:srgbClr val="000000"/>
                </a:solidFill>
                <a:latin typeface="Arial" panose="020B0604020202020204" pitchFamily="34" charset="0"/>
                <a:cs typeface="Arial" panose="020B0604020202020204" pitchFamily="34" charset="0"/>
              </a:rPr>
              <a:t>so that you can perform aggregate calculations on each group.</a:t>
            </a:r>
            <a:br>
              <a:rPr lang="en-CA" sz="4000" dirty="0">
                <a:solidFill>
                  <a:srgbClr val="000000"/>
                </a:solidFill>
                <a:latin typeface="TimesNewRoman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9408" y="180487"/>
            <a:ext cx="10515600" cy="1325563"/>
          </a:xfrm>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1002322" y="1104120"/>
            <a:ext cx="9777047" cy="7908925"/>
          </a:xfrm>
          <a:prstGeom prst="rect">
            <a:avLst/>
          </a:prstGeom>
          <a:noFill/>
        </p:spPr>
        <p:txBody>
          <a:bodyPr wrap="square" rtlCol="0">
            <a:spAutoFit/>
          </a:bodyPr>
          <a:lstStyle/>
          <a:p>
            <a:r>
              <a:rPr lang="en-CA" sz="4400" dirty="0">
                <a:latin typeface="Arial" panose="020B0604020202020204" pitchFamily="34" charset="0"/>
                <a:ea typeface="+mj-ea"/>
                <a:cs typeface="Arial" panose="020B0604020202020204" pitchFamily="34" charset="0"/>
              </a:rPr>
              <a:t>Grouping data</a:t>
            </a:r>
            <a:endParaRPr lang="en-CA" sz="4400" dirty="0">
              <a:latin typeface="Arial" panose="020B0604020202020204" pitchFamily="34" charset="0"/>
              <a:ea typeface="+mj-ea"/>
              <a:cs typeface="Arial" panose="020B0604020202020204" pitchFamily="34" charset="0"/>
            </a:endParaRPr>
          </a:p>
          <a:p>
            <a:br>
              <a:rPr lang="en-CA" sz="4000" dirty="0">
                <a:solidFill>
                  <a:srgbClr val="939598"/>
                </a:solidFill>
                <a:latin typeface="CourierNewPSMT"/>
              </a:rPr>
            </a:br>
            <a:r>
              <a:rPr lang="en-CA" sz="4000" dirty="0">
                <a:solidFill>
                  <a:srgbClr val="034EA2"/>
                </a:solidFill>
                <a:latin typeface="Arial" panose="020B0604020202020204" pitchFamily="34" charset="0"/>
                <a:cs typeface="Arial" panose="020B0604020202020204" pitchFamily="34" charset="0"/>
                <a:sym typeface="+mn-ea"/>
              </a:rPr>
              <a:t>SELECT </a:t>
            </a:r>
            <a:r>
              <a:rPr lang="en-CA" sz="4000" dirty="0">
                <a:solidFill>
                  <a:srgbClr val="B33F97"/>
                </a:solidFill>
                <a:latin typeface="Arial" panose="020B0604020202020204" pitchFamily="34" charset="0"/>
                <a:cs typeface="Arial" panose="020B0604020202020204" pitchFamily="34" charset="0"/>
                <a:sym typeface="+mn-ea"/>
              </a:rPr>
              <a:t>AVG</a:t>
            </a:r>
            <a:r>
              <a:rPr lang="en-CA" sz="4000" dirty="0">
                <a:solidFill>
                  <a:srgbClr val="939598"/>
                </a:solidFill>
                <a:latin typeface="Arial" panose="020B0604020202020204" pitchFamily="34" charset="0"/>
                <a:cs typeface="Arial" panose="020B0604020202020204" pitchFamily="34" charset="0"/>
                <a:sym typeface="+mn-ea"/>
              </a:rPr>
              <a:t>(</a:t>
            </a:r>
            <a:r>
              <a:rPr lang="en-US" altLang="en-CA" sz="4000" dirty="0">
                <a:solidFill>
                  <a:srgbClr val="0096A5"/>
                </a:solidFill>
                <a:latin typeface="Arial" panose="020B0604020202020204" pitchFamily="34" charset="0"/>
                <a:cs typeface="Arial" panose="020B0604020202020204" pitchFamily="34" charset="0"/>
                <a:sym typeface="+mn-ea"/>
              </a:rPr>
              <a:t>close</a:t>
            </a:r>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 </a:t>
            </a:r>
            <a:r>
              <a:rPr lang="en-CA" sz="4000" dirty="0">
                <a:solidFill>
                  <a:srgbClr val="0096A5"/>
                </a:solidFill>
                <a:latin typeface="Arial" panose="020B0604020202020204" pitchFamily="34" charset="0"/>
                <a:cs typeface="Arial" panose="020B0604020202020204" pitchFamily="34" charset="0"/>
                <a:sym typeface="+mn-ea"/>
              </a:rPr>
              <a:t>avg_</a:t>
            </a:r>
            <a:r>
              <a:rPr lang="en-US" altLang="en-CA" sz="4000" dirty="0">
                <a:solidFill>
                  <a:srgbClr val="0096A5"/>
                </a:solidFill>
                <a:latin typeface="Arial" panose="020B0604020202020204" pitchFamily="34" charset="0"/>
                <a:cs typeface="Arial" panose="020B0604020202020204" pitchFamily="34" charset="0"/>
                <a:sym typeface="+mn-ea"/>
              </a:rPr>
              <a:t>close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stocks_price</a:t>
            </a:r>
            <a:r>
              <a:rPr lang="en-CA" sz="4000" dirty="0">
                <a:solidFill>
                  <a:srgbClr val="939598"/>
                </a:solidFill>
                <a:latin typeface="Arial" panose="020B0604020202020204" pitchFamily="34" charset="0"/>
                <a:cs typeface="Arial" panose="020B0604020202020204" pitchFamily="34" charset="0"/>
                <a:sym typeface="+mn-ea"/>
              </a:rPr>
              <a:t>;</a:t>
            </a:r>
            <a:endParaRPr lang="en-CA" sz="40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sym typeface="+mn-ea"/>
              </a:rPr>
              <a:t>WHERE</a:t>
            </a:r>
            <a:r>
              <a:rPr lang="en-US" altLang="en-CA" sz="4000" dirty="0">
                <a:solidFill>
                  <a:srgbClr val="034EA2"/>
                </a:solidFill>
                <a:latin typeface="Arial" panose="020B0604020202020204" pitchFamily="34" charset="0"/>
                <a:cs typeface="Arial" panose="020B0604020202020204" pitchFamily="34" charset="0"/>
                <a:sym typeface="+mn-ea"/>
              </a:rPr>
              <a:t> ticker = </a:t>
            </a:r>
            <a:r>
              <a:rPr lang="en-CA" sz="4000" dirty="0">
                <a:solidFill>
                  <a:srgbClr val="ED1C24"/>
                </a:solidFill>
                <a:latin typeface="Arial" panose="020B0604020202020204" pitchFamily="34" charset="0"/>
                <a:cs typeface="Arial" panose="020B0604020202020204" pitchFamily="34" charset="0"/>
                <a:sym typeface="+mn-ea"/>
              </a:rPr>
              <a:t>'</a:t>
            </a:r>
            <a:r>
              <a:rPr lang="en-US" altLang="en-CA" sz="4000" dirty="0">
                <a:solidFill>
                  <a:srgbClr val="ED1C24"/>
                </a:solidFill>
                <a:latin typeface="Arial" panose="020B0604020202020204" pitchFamily="34" charset="0"/>
                <a:cs typeface="Arial" panose="020B0604020202020204" pitchFamily="34" charset="0"/>
                <a:sym typeface="+mn-ea"/>
              </a:rPr>
              <a:t>AAPL</a:t>
            </a:r>
            <a:r>
              <a:rPr lang="en-CA" sz="4000" dirty="0">
                <a:solidFill>
                  <a:srgbClr val="ED1C24"/>
                </a:solidFill>
                <a:latin typeface="Arial" panose="020B0604020202020204" pitchFamily="34" charset="0"/>
                <a:cs typeface="Arial" panose="020B0604020202020204" pitchFamily="34" charset="0"/>
                <a:sym typeface="+mn-ea"/>
              </a:rPr>
              <a:t>'</a:t>
            </a:r>
            <a:endParaRPr lang="en-CA" sz="4000" dirty="0">
              <a:solidFill>
                <a:srgbClr val="939598"/>
              </a:solidFill>
              <a:latin typeface="Arial" panose="020B0604020202020204" pitchFamily="34" charset="0"/>
              <a:cs typeface="Arial" panose="020B0604020202020204" pitchFamily="34" charset="0"/>
            </a:endParaRPr>
          </a:p>
          <a:p>
            <a:endParaRPr lang="en-CA" sz="2800" dirty="0">
              <a:solidFill>
                <a:srgbClr val="939598"/>
              </a:solidFill>
              <a:latin typeface="Arial" panose="020B0604020202020204" pitchFamily="34" charset="0"/>
              <a:cs typeface="Arial" panose="020B0604020202020204" pitchFamily="34" charset="0"/>
            </a:endParaRPr>
          </a:p>
          <a:p>
            <a:r>
              <a:rPr lang="en-CA" sz="4000" dirty="0">
                <a:solidFill>
                  <a:srgbClr val="034EA2"/>
                </a:solidFill>
                <a:latin typeface="Arial" panose="020B0604020202020204" pitchFamily="34" charset="0"/>
                <a:cs typeface="Arial" panose="020B0604020202020204" pitchFamily="34" charset="0"/>
              </a:rPr>
              <a:t>SELECT </a:t>
            </a:r>
            <a:r>
              <a:rPr lang="en-US" altLang="en-CA" sz="4000" dirty="0">
                <a:solidFill>
                  <a:srgbClr val="0096A5"/>
                </a:solidFill>
                <a:latin typeface="Arial" panose="020B0604020202020204" pitchFamily="34" charset="0"/>
                <a:cs typeface="Arial" panose="020B0604020202020204" pitchFamily="34" charset="0"/>
              </a:rPr>
              <a:t>ticker</a:t>
            </a:r>
            <a:r>
              <a:rPr lang="en-CA" sz="4000" dirty="0">
                <a:solidFill>
                  <a:srgbClr val="939598"/>
                </a:solidFill>
                <a:latin typeface="Arial" panose="020B0604020202020204" pitchFamily="34" charset="0"/>
                <a:cs typeface="Arial" panose="020B0604020202020204" pitchFamily="34" charset="0"/>
              </a:rPr>
              <a:t>, </a:t>
            </a:r>
            <a:r>
              <a:rPr lang="en-US" altLang="en-CA" sz="4000" dirty="0">
                <a:solidFill>
                  <a:srgbClr val="B33F97"/>
                </a:solidFill>
                <a:latin typeface="Arial" panose="020B0604020202020204" pitchFamily="34" charset="0"/>
                <a:cs typeface="Arial" panose="020B0604020202020204" pitchFamily="34" charset="0"/>
              </a:rPr>
              <a:t>AVG</a:t>
            </a:r>
            <a:r>
              <a:rPr lang="en-CA" sz="4000" dirty="0">
                <a:solidFill>
                  <a:srgbClr val="939598"/>
                </a:solidFill>
                <a:latin typeface="Arial" panose="020B0604020202020204" pitchFamily="34" charset="0"/>
                <a:cs typeface="Arial" panose="020B0604020202020204" pitchFamily="34" charset="0"/>
              </a:rPr>
              <a:t>(</a:t>
            </a:r>
            <a:r>
              <a:rPr lang="en-US" altLang="en-CA" sz="4000" dirty="0">
                <a:solidFill>
                  <a:srgbClr val="939598"/>
                </a:solidFill>
                <a:latin typeface="Arial" panose="020B0604020202020204" pitchFamily="34" charset="0"/>
                <a:cs typeface="Arial" panose="020B0604020202020204" pitchFamily="34" charset="0"/>
              </a:rPr>
              <a:t>close</a:t>
            </a:r>
            <a:r>
              <a:rPr lang="en-CA" sz="4000" dirty="0">
                <a:solidFill>
                  <a:srgbClr val="939598"/>
                </a:solidFill>
                <a:latin typeface="Arial" panose="020B0604020202020204" pitchFamily="34" charset="0"/>
                <a:cs typeface="Arial" panose="020B0604020202020204" pitchFamily="34" charset="0"/>
              </a:rPr>
              <a:t>) </a:t>
            </a:r>
            <a:r>
              <a:rPr lang="en-CA" sz="4000" dirty="0">
                <a:solidFill>
                  <a:srgbClr val="034EA2"/>
                </a:solidFill>
                <a:latin typeface="Arial" panose="020B0604020202020204" pitchFamily="34" charset="0"/>
                <a:cs typeface="Arial" panose="020B0604020202020204" pitchFamily="34" charset="0"/>
              </a:rPr>
              <a:t>AS </a:t>
            </a:r>
            <a:r>
              <a:rPr lang="en-US" altLang="en-CA" sz="4000" dirty="0">
                <a:solidFill>
                  <a:srgbClr val="034EA2"/>
                </a:solidFill>
                <a:latin typeface="Arial" panose="020B0604020202020204" pitchFamily="34" charset="0"/>
                <a:cs typeface="Arial" panose="020B0604020202020204" pitchFamily="34" charset="0"/>
              </a:rPr>
              <a:t>avg_close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FROM </a:t>
            </a:r>
            <a:r>
              <a:rPr lang="en-US" altLang="en-CA" sz="4000" dirty="0">
                <a:solidFill>
                  <a:srgbClr val="0096A5"/>
                </a:solidFill>
                <a:latin typeface="Arial" panose="020B0604020202020204" pitchFamily="34" charset="0"/>
                <a:cs typeface="Arial" panose="020B0604020202020204" pitchFamily="34" charset="0"/>
              </a:rPr>
              <a:t>stocks_price</a:t>
            </a:r>
            <a:br>
              <a:rPr lang="en-CA" sz="4000" dirty="0">
                <a:solidFill>
                  <a:srgbClr val="0096A5"/>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rPr>
              <a:t>GROUP BY </a:t>
            </a:r>
            <a:r>
              <a:rPr lang="en-US" altLang="en-CA" sz="4000" dirty="0">
                <a:solidFill>
                  <a:srgbClr val="0096A5"/>
                </a:solidFill>
                <a:latin typeface="Arial" panose="020B0604020202020204" pitchFamily="34" charset="0"/>
                <a:cs typeface="Arial" panose="020B0604020202020204" pitchFamily="34" charset="0"/>
              </a:rPr>
              <a:t>ticker</a:t>
            </a:r>
            <a:r>
              <a:rPr lang="en-CA" sz="4000" dirty="0">
                <a:solidFill>
                  <a:srgbClr val="939598"/>
                </a:solidFill>
                <a:latin typeface="Arial" panose="020B0604020202020204" pitchFamily="34" charset="0"/>
                <a:cs typeface="Arial" panose="020B0604020202020204" pitchFamily="34" charset="0"/>
              </a:rPr>
              <a:t>;</a:t>
            </a:r>
            <a:br>
              <a:rPr lang="en-CA" sz="4000" dirty="0">
                <a:solidFill>
                  <a:srgbClr val="034EA2"/>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9408" y="180487"/>
            <a:ext cx="10515600" cy="1325563"/>
          </a:xfrm>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.Summarizing </a:t>
            </a:r>
            <a:r>
              <a:rPr lang="en-CA" dirty="0">
                <a:latin typeface="Arial" panose="020B0604020202020204" pitchFamily="34" charset="0"/>
                <a:cs typeface="Arial" panose="020B0604020202020204" pitchFamily="34" charset="0"/>
              </a:rPr>
              <a:t>and grouping data</a:t>
            </a:r>
            <a:endParaRPr lang="en-CA"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pic>
        <p:nvPicPr>
          <p:cNvPr id="3" name="Picture 2"/>
          <p:cNvPicPr>
            <a:picLocks noChangeAspect="1"/>
          </p:cNvPicPr>
          <p:nvPr/>
        </p:nvPicPr>
        <p:blipFill>
          <a:blip r:embed="rId1"/>
          <a:stretch>
            <a:fillRect/>
          </a:stretch>
        </p:blipFill>
        <p:spPr>
          <a:xfrm>
            <a:off x="1612900" y="1342390"/>
            <a:ext cx="7218680" cy="520573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931985" y="1441940"/>
            <a:ext cx="10920046" cy="6863417"/>
          </a:xfrm>
          <a:prstGeom prst="rect">
            <a:avLst/>
          </a:prstGeom>
          <a:noFill/>
        </p:spPr>
        <p:txBody>
          <a:bodyPr wrap="square" rtlCol="0">
            <a:spAutoFit/>
          </a:bodyPr>
          <a:lstStyle/>
          <a:p>
            <a:r>
              <a:rPr lang="en-CA" sz="4400" dirty="0">
                <a:latin typeface="Arial" panose="020B0604020202020204" pitchFamily="34" charset="0"/>
                <a:ea typeface="+mj-ea"/>
                <a:cs typeface="Arial" panose="020B0604020202020204" pitchFamily="34" charset="0"/>
              </a:rPr>
              <a:t>Grouping data</a:t>
            </a:r>
            <a:endParaRPr lang="en-CA" sz="4400" dirty="0">
              <a:latin typeface="Arial" panose="020B0604020202020204" pitchFamily="34" charset="0"/>
              <a:ea typeface="+mj-ea"/>
              <a:cs typeface="Arial" panose="020B0604020202020204" pitchFamily="34" charset="0"/>
            </a:endParaRPr>
          </a:p>
          <a:p>
            <a:br>
              <a:rPr lang="en-CA" sz="4000" dirty="0">
                <a:solidFill>
                  <a:srgbClr val="939598"/>
                </a:solidFill>
                <a:latin typeface="CourierNewPSMT"/>
              </a:rPr>
            </a:br>
            <a:r>
              <a:rPr lang="en-CA" sz="4000" dirty="0">
                <a:solidFill>
                  <a:srgbClr val="000000"/>
                </a:solidFill>
                <a:latin typeface="Arial" panose="020B0604020202020204" pitchFamily="34" charset="0"/>
                <a:cs typeface="Arial" panose="020B0604020202020204" pitchFamily="34" charset="0"/>
              </a:rPr>
              <a:t>Every column(except for column in aggregation function) in your select statement must be present in the group by clause.</a:t>
            </a:r>
            <a:br>
              <a:rPr lang="en-CA" sz="4000" dirty="0">
                <a:solidFill>
                  <a:srgbClr val="000000"/>
                </a:solidFill>
                <a:latin typeface="CourierNewPSMT"/>
              </a:rPr>
            </a:br>
            <a:br>
              <a:rPr lang="en-CA" sz="4000" dirty="0">
                <a:solidFill>
                  <a:srgbClr val="000000"/>
                </a:solidFill>
                <a:latin typeface="Arial" panose="020B0604020202020204" pitchFamily="34" charset="0"/>
                <a:cs typeface="Arial" panose="020B0604020202020204" pitchFamily="34" charset="0"/>
              </a:rPr>
            </a:br>
            <a:br>
              <a:rPr lang="en-CA" sz="4000" dirty="0">
                <a:solidFill>
                  <a:srgbClr val="034EA2"/>
                </a:solidFill>
                <a:latin typeface="CourierNewPSMT"/>
              </a:rPr>
            </a:br>
            <a:br>
              <a:rPr lang="en-CA" sz="4000" dirty="0">
                <a:solidFill>
                  <a:srgbClr val="0096A5"/>
                </a:solidFill>
                <a:latin typeface="CourierNewPSMT"/>
              </a:rPr>
            </a:br>
            <a:br>
              <a:rPr lang="en-CA" sz="4000" dirty="0">
                <a:solidFill>
                  <a:srgbClr val="0096A5"/>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1046284" y="1301263"/>
            <a:ext cx="9777047" cy="5077460"/>
          </a:xfrm>
          <a:prstGeom prst="rect">
            <a:avLst/>
          </a:prstGeom>
          <a:noFill/>
        </p:spPr>
        <p:txBody>
          <a:bodyPr wrap="square" rtlCol="0">
            <a:spAutoFit/>
          </a:bodyPr>
          <a:lstStyle/>
          <a:p>
            <a:r>
              <a:rPr lang="en-CA" sz="4400" dirty="0">
                <a:solidFill>
                  <a:srgbClr val="000000"/>
                </a:solidFill>
                <a:latin typeface="Arial" panose="020B0604020202020204" pitchFamily="34" charset="0"/>
                <a:cs typeface="Arial" panose="020B0604020202020204" pitchFamily="34" charset="0"/>
              </a:rPr>
              <a:t>Filtering Groups</a:t>
            </a:r>
            <a:r>
              <a:rPr lang="en-US" altLang="en-CA" sz="4400" b="1" dirty="0">
                <a:solidFill>
                  <a:srgbClr val="000000"/>
                </a:solidFill>
                <a:latin typeface="Arial" panose="020B0604020202020204" pitchFamily="34" charset="0"/>
                <a:cs typeface="Arial" panose="020B0604020202020204" pitchFamily="34" charset="0"/>
              </a:rPr>
              <a:t>:HAVING </a:t>
            </a:r>
            <a:r>
              <a:rPr lang="en-US" altLang="en-CA" sz="4400" dirty="0">
                <a:solidFill>
                  <a:srgbClr val="000000"/>
                </a:solidFill>
                <a:latin typeface="Arial" panose="020B0604020202020204" pitchFamily="34" charset="0"/>
                <a:cs typeface="Arial" panose="020B0604020202020204" pitchFamily="34" charset="0"/>
              </a:rPr>
              <a:t>keyword</a:t>
            </a:r>
            <a:endParaRPr lang="en-CA" sz="4400" b="1" dirty="0">
              <a:solidFill>
                <a:srgbClr val="000000"/>
              </a:solidFill>
              <a:latin typeface="Arial" panose="020B0604020202020204" pitchFamily="34" charset="0"/>
              <a:cs typeface="Arial" panose="020B0604020202020204" pitchFamily="34" charset="0"/>
            </a:endParaRPr>
          </a:p>
          <a:p>
            <a:br>
              <a:rPr lang="en-CA" sz="44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sym typeface="+mn-ea"/>
              </a:rPr>
              <a:t>SELECT </a:t>
            </a:r>
            <a:r>
              <a:rPr lang="en-US" altLang="en-CA" sz="4000" dirty="0">
                <a:solidFill>
                  <a:srgbClr val="0096A5"/>
                </a:solidFill>
                <a:latin typeface="Arial" panose="020B0604020202020204" pitchFamily="34" charset="0"/>
                <a:cs typeface="Arial" panose="020B0604020202020204" pitchFamily="34" charset="0"/>
                <a:sym typeface="+mn-ea"/>
              </a:rPr>
              <a:t>ticker</a:t>
            </a:r>
            <a:r>
              <a:rPr lang="en-CA" sz="4000" dirty="0">
                <a:solidFill>
                  <a:srgbClr val="939598"/>
                </a:solidFill>
                <a:latin typeface="Arial" panose="020B0604020202020204" pitchFamily="34" charset="0"/>
                <a:cs typeface="Arial" panose="020B0604020202020204" pitchFamily="34" charset="0"/>
                <a:sym typeface="+mn-ea"/>
              </a:rPr>
              <a:t>, </a:t>
            </a:r>
            <a:r>
              <a:rPr lang="en-US" altLang="en-CA" sz="4000" dirty="0">
                <a:solidFill>
                  <a:srgbClr val="B33F97"/>
                </a:solidFill>
                <a:latin typeface="Arial" panose="020B0604020202020204" pitchFamily="34" charset="0"/>
                <a:cs typeface="Arial" panose="020B0604020202020204" pitchFamily="34" charset="0"/>
                <a:sym typeface="+mn-ea"/>
              </a:rPr>
              <a:t>AVG</a:t>
            </a:r>
            <a:r>
              <a:rPr lang="en-CA" sz="4000" dirty="0">
                <a:solidFill>
                  <a:srgbClr val="939598"/>
                </a:solidFill>
                <a:latin typeface="Arial" panose="020B0604020202020204" pitchFamily="34" charset="0"/>
                <a:cs typeface="Arial" panose="020B0604020202020204" pitchFamily="34" charset="0"/>
                <a:sym typeface="+mn-ea"/>
              </a:rPr>
              <a:t>(</a:t>
            </a:r>
            <a:r>
              <a:rPr lang="en-US" altLang="en-CA" sz="4000" dirty="0">
                <a:solidFill>
                  <a:srgbClr val="939598"/>
                </a:solidFill>
                <a:latin typeface="Arial" panose="020B0604020202020204" pitchFamily="34" charset="0"/>
                <a:cs typeface="Arial" panose="020B0604020202020204" pitchFamily="34" charset="0"/>
                <a:sym typeface="+mn-ea"/>
              </a:rPr>
              <a:t>close</a:t>
            </a:r>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 </a:t>
            </a:r>
            <a:r>
              <a:rPr lang="en-US" altLang="en-CA" sz="4000" dirty="0">
                <a:solidFill>
                  <a:srgbClr val="034EA2"/>
                </a:solidFill>
                <a:latin typeface="Arial" panose="020B0604020202020204" pitchFamily="34" charset="0"/>
                <a:cs typeface="Arial" panose="020B0604020202020204" pitchFamily="34" charset="0"/>
                <a:sym typeface="+mn-ea"/>
              </a:rPr>
              <a:t>avg_close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stocks_price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GROUP BY </a:t>
            </a:r>
            <a:r>
              <a:rPr lang="en-US" altLang="en-CA" sz="4000" dirty="0">
                <a:solidFill>
                  <a:srgbClr val="0096A5"/>
                </a:solidFill>
                <a:latin typeface="Arial" panose="020B0604020202020204" pitchFamily="34" charset="0"/>
                <a:cs typeface="Arial" panose="020B0604020202020204" pitchFamily="34" charset="0"/>
                <a:sym typeface="+mn-ea"/>
              </a:rPr>
              <a:t>ticker</a:t>
            </a:r>
            <a:endParaRPr lang="en-US" altLang="en-CA" sz="4000" dirty="0">
              <a:solidFill>
                <a:srgbClr val="0096A5"/>
              </a:solidFill>
              <a:latin typeface="Arial" panose="020B0604020202020204" pitchFamily="34" charset="0"/>
              <a:cs typeface="Arial" panose="020B0604020202020204" pitchFamily="34" charset="0"/>
              <a:sym typeface="+mn-ea"/>
            </a:endParaRPr>
          </a:p>
          <a:p>
            <a:r>
              <a:rPr lang="en-US" altLang="en-CA" sz="4000" dirty="0">
                <a:solidFill>
                  <a:srgbClr val="034EA2"/>
                </a:solidFill>
                <a:latin typeface="Arial" panose="020B0604020202020204" pitchFamily="34" charset="0"/>
                <a:cs typeface="Arial" panose="020B0604020202020204" pitchFamily="34" charset="0"/>
              </a:rPr>
              <a:t>HAVING </a:t>
            </a:r>
            <a:r>
              <a:rPr lang="en-US" altLang="en-CA" sz="4000" dirty="0">
                <a:solidFill>
                  <a:srgbClr val="B33F97"/>
                </a:solidFill>
                <a:latin typeface="Arial" panose="020B0604020202020204" pitchFamily="34" charset="0"/>
                <a:cs typeface="Arial" panose="020B0604020202020204" pitchFamily="34" charset="0"/>
              </a:rPr>
              <a:t>AVG</a:t>
            </a:r>
            <a:r>
              <a:rPr lang="en-US" altLang="en-CA" sz="4000" dirty="0">
                <a:solidFill>
                  <a:srgbClr val="034EA2"/>
                </a:solidFill>
                <a:latin typeface="Arial" panose="020B0604020202020204" pitchFamily="34" charset="0"/>
                <a:cs typeface="Arial" panose="020B0604020202020204" pitchFamily="34" charset="0"/>
              </a:rPr>
              <a:t>(</a:t>
            </a:r>
            <a:r>
              <a:rPr lang="en-US" altLang="en-CA" sz="4000" dirty="0">
                <a:solidFill>
                  <a:srgbClr val="939598"/>
                </a:solidFill>
                <a:latin typeface="Arial" panose="020B0604020202020204" pitchFamily="34" charset="0"/>
                <a:cs typeface="Arial" panose="020B0604020202020204" pitchFamily="34" charset="0"/>
              </a:rPr>
              <a:t>close</a:t>
            </a:r>
            <a:r>
              <a:rPr lang="en-US" altLang="en-CA" sz="4000" dirty="0">
                <a:solidFill>
                  <a:srgbClr val="034EA2"/>
                </a:solidFill>
                <a:latin typeface="Arial" panose="020B0604020202020204" pitchFamily="34" charset="0"/>
                <a:cs typeface="Arial" panose="020B0604020202020204" pitchFamily="34" charset="0"/>
              </a:rPr>
              <a:t>) &gt; 150</a:t>
            </a:r>
            <a:br>
              <a:rPr lang="en-CA" sz="4000" dirty="0">
                <a:solidFill>
                  <a:srgbClr val="034EA2"/>
                </a:solidFill>
                <a:latin typeface="Arial" panose="020B0604020202020204" pitchFamily="34" charset="0"/>
                <a:cs typeface="Arial" panose="020B0604020202020204" pitchFamily="34" charset="0"/>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3723" y="347540"/>
            <a:ext cx="10515600" cy="1325563"/>
          </a:xfrm>
        </p:spPr>
        <p:txBody>
          <a:bodyPr/>
          <a:lstStyle/>
          <a:p>
            <a:r>
              <a:rPr lang="en-CA" b="1" dirty="0">
                <a:latin typeface="Arial" panose="020B0604020202020204" pitchFamily="34" charset="0"/>
                <a:cs typeface="Arial" panose="020B0604020202020204" pitchFamily="34" charset="0"/>
              </a:rPr>
              <a:t>7</a:t>
            </a:r>
            <a:r>
              <a:rPr lang="en-CA" b="1" dirty="0" smtClean="0">
                <a:latin typeface="Arial" panose="020B0604020202020204" pitchFamily="34" charset="0"/>
                <a:cs typeface="Arial" panose="020B0604020202020204" pitchFamily="34" charset="0"/>
              </a:rPr>
              <a:t>.Summarizing </a:t>
            </a:r>
            <a:r>
              <a:rPr lang="en-CA" b="1" dirty="0">
                <a:latin typeface="Arial" panose="020B0604020202020204" pitchFamily="34" charset="0"/>
                <a:cs typeface="Arial" panose="020B0604020202020204" pitchFamily="34" charset="0"/>
              </a:rPr>
              <a:t>and grouping data</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773723" y="1318847"/>
            <a:ext cx="10659207" cy="6308725"/>
          </a:xfrm>
          <a:prstGeom prst="rect">
            <a:avLst/>
          </a:prstGeom>
          <a:noFill/>
        </p:spPr>
        <p:txBody>
          <a:bodyPr wrap="square" rtlCol="0">
            <a:spAutoFit/>
          </a:bodyPr>
          <a:lstStyle/>
          <a:p>
            <a:r>
              <a:rPr lang="en-CA" sz="4400" dirty="0">
                <a:solidFill>
                  <a:srgbClr val="000000"/>
                </a:solidFill>
                <a:latin typeface="Arial" panose="020B0604020202020204" pitchFamily="34" charset="0"/>
                <a:cs typeface="Arial" panose="020B0604020202020204" pitchFamily="34" charset="0"/>
              </a:rPr>
              <a:t>Filtering Groups </a:t>
            </a:r>
            <a:endParaRPr lang="en-CA" sz="2000" dirty="0">
              <a:solidFill>
                <a:srgbClr val="000000"/>
              </a:solidFill>
              <a:latin typeface="Arial" panose="020B0604020202020204" pitchFamily="34" charset="0"/>
              <a:cs typeface="Arial" panose="020B0604020202020204" pitchFamily="34" charset="0"/>
            </a:endParaRPr>
          </a:p>
          <a:p>
            <a:r>
              <a:rPr lang="en-CA" sz="4400" dirty="0">
                <a:solidFill>
                  <a:srgbClr val="000000"/>
                </a:solidFill>
                <a:latin typeface="Arial" panose="020B0604020202020204" pitchFamily="34" charset="0"/>
                <a:cs typeface="Arial" panose="020B0604020202020204" pitchFamily="34" charset="0"/>
              </a:rPr>
              <a:t> </a:t>
            </a:r>
            <a:r>
              <a:rPr lang="en-US" altLang="en-CA" sz="4400" dirty="0">
                <a:solidFill>
                  <a:srgbClr val="000000"/>
                </a:solidFill>
                <a:latin typeface="Arial" panose="020B0604020202020204" pitchFamily="34" charset="0"/>
                <a:cs typeface="Arial" panose="020B0604020202020204" pitchFamily="34" charset="0"/>
              </a:rPr>
              <a:t>s</a:t>
            </a:r>
            <a:br>
              <a:rPr lang="en-CA" sz="4400" dirty="0">
                <a:solidFill>
                  <a:srgbClr val="000000"/>
                </a:solidFill>
                <a:latin typeface="Arial" panose="020B0604020202020204" pitchFamily="34" charset="0"/>
                <a:cs typeface="Arial" panose="020B0604020202020204" pitchFamily="34" charset="0"/>
              </a:rPr>
            </a:br>
            <a:r>
              <a:rPr lang="en-CA" sz="4000" dirty="0">
                <a:solidFill>
                  <a:srgbClr val="034EA2"/>
                </a:solidFill>
                <a:latin typeface="Arial" panose="020B0604020202020204" pitchFamily="34" charset="0"/>
                <a:cs typeface="Arial" panose="020B0604020202020204" pitchFamily="34" charset="0"/>
                <a:sym typeface="+mn-ea"/>
              </a:rPr>
              <a:t>SELECT </a:t>
            </a:r>
            <a:r>
              <a:rPr lang="en-US" altLang="en-CA" sz="4000" dirty="0">
                <a:solidFill>
                  <a:srgbClr val="0096A5"/>
                </a:solidFill>
                <a:latin typeface="Arial" panose="020B0604020202020204" pitchFamily="34" charset="0"/>
                <a:cs typeface="Arial" panose="020B0604020202020204" pitchFamily="34" charset="0"/>
                <a:sym typeface="+mn-ea"/>
              </a:rPr>
              <a:t>ticker</a:t>
            </a:r>
            <a:r>
              <a:rPr lang="en-CA" sz="4000" dirty="0">
                <a:solidFill>
                  <a:srgbClr val="939598"/>
                </a:solidFill>
                <a:latin typeface="Arial" panose="020B0604020202020204" pitchFamily="34" charset="0"/>
                <a:cs typeface="Arial" panose="020B0604020202020204" pitchFamily="34" charset="0"/>
                <a:sym typeface="+mn-ea"/>
              </a:rPr>
              <a:t>, </a:t>
            </a:r>
            <a:r>
              <a:rPr lang="en-US" altLang="en-CA" sz="4000" dirty="0">
                <a:solidFill>
                  <a:srgbClr val="B33F97"/>
                </a:solidFill>
                <a:latin typeface="Arial" panose="020B0604020202020204" pitchFamily="34" charset="0"/>
                <a:cs typeface="Arial" panose="020B0604020202020204" pitchFamily="34" charset="0"/>
                <a:sym typeface="+mn-ea"/>
              </a:rPr>
              <a:t>AVG</a:t>
            </a:r>
            <a:r>
              <a:rPr lang="en-CA" sz="4000" dirty="0">
                <a:solidFill>
                  <a:srgbClr val="939598"/>
                </a:solidFill>
                <a:latin typeface="Arial" panose="020B0604020202020204" pitchFamily="34" charset="0"/>
                <a:cs typeface="Arial" panose="020B0604020202020204" pitchFamily="34" charset="0"/>
                <a:sym typeface="+mn-ea"/>
              </a:rPr>
              <a:t>(</a:t>
            </a:r>
            <a:r>
              <a:rPr lang="en-US" altLang="en-CA" sz="4000" dirty="0">
                <a:solidFill>
                  <a:srgbClr val="939598"/>
                </a:solidFill>
                <a:latin typeface="Arial" panose="020B0604020202020204" pitchFamily="34" charset="0"/>
                <a:cs typeface="Arial" panose="020B0604020202020204" pitchFamily="34" charset="0"/>
                <a:sym typeface="+mn-ea"/>
              </a:rPr>
              <a:t>close</a:t>
            </a:r>
            <a:r>
              <a:rPr lang="en-CA" sz="4000" dirty="0">
                <a:solidFill>
                  <a:srgbClr val="939598"/>
                </a:solidFill>
                <a:latin typeface="Arial" panose="020B0604020202020204" pitchFamily="34" charset="0"/>
                <a:cs typeface="Arial" panose="020B0604020202020204" pitchFamily="34" charset="0"/>
                <a:sym typeface="+mn-ea"/>
              </a:rPr>
              <a:t>) </a:t>
            </a:r>
            <a:r>
              <a:rPr lang="en-CA" sz="4000" dirty="0">
                <a:solidFill>
                  <a:srgbClr val="034EA2"/>
                </a:solidFill>
                <a:latin typeface="Arial" panose="020B0604020202020204" pitchFamily="34" charset="0"/>
                <a:cs typeface="Arial" panose="020B0604020202020204" pitchFamily="34" charset="0"/>
                <a:sym typeface="+mn-ea"/>
              </a:rPr>
              <a:t>AS </a:t>
            </a:r>
            <a:r>
              <a:rPr lang="en-US" altLang="en-CA" sz="4000" dirty="0">
                <a:solidFill>
                  <a:srgbClr val="034EA2"/>
                </a:solidFill>
                <a:latin typeface="Arial" panose="020B0604020202020204" pitchFamily="34" charset="0"/>
                <a:cs typeface="Arial" panose="020B0604020202020204" pitchFamily="34" charset="0"/>
                <a:sym typeface="+mn-ea"/>
              </a:rPr>
              <a:t>avg_close</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FROM </a:t>
            </a:r>
            <a:r>
              <a:rPr lang="en-US" altLang="en-CA" sz="4000" dirty="0">
                <a:solidFill>
                  <a:srgbClr val="0096A5"/>
                </a:solidFill>
                <a:latin typeface="Arial" panose="020B0604020202020204" pitchFamily="34" charset="0"/>
                <a:cs typeface="Arial" panose="020B0604020202020204" pitchFamily="34" charset="0"/>
                <a:sym typeface="+mn-ea"/>
              </a:rPr>
              <a:t>stocks_price</a:t>
            </a:r>
            <a:endParaRPr lang="en-US" altLang="en-CA" sz="4000" dirty="0">
              <a:solidFill>
                <a:srgbClr val="0096A5"/>
              </a:solidFill>
              <a:latin typeface="Arial" panose="020B0604020202020204" pitchFamily="34" charset="0"/>
              <a:cs typeface="Arial" panose="020B0604020202020204" pitchFamily="34" charset="0"/>
              <a:sym typeface="+mn-ea"/>
            </a:endParaRPr>
          </a:p>
          <a:p>
            <a:r>
              <a:rPr lang="en-CA" sz="4000" dirty="0">
                <a:solidFill>
                  <a:srgbClr val="034EA2"/>
                </a:solidFill>
                <a:latin typeface="Arial" panose="020B0604020202020204" pitchFamily="34" charset="0"/>
                <a:cs typeface="Arial" panose="020B0604020202020204" pitchFamily="34" charset="0"/>
                <a:sym typeface="+mn-ea"/>
              </a:rPr>
              <a:t>WHERE</a:t>
            </a:r>
            <a:r>
              <a:rPr lang="en-US" altLang="en-CA" sz="4000" dirty="0">
                <a:solidFill>
                  <a:srgbClr val="0096A5"/>
                </a:solidFill>
                <a:latin typeface="Arial" panose="020B0604020202020204" pitchFamily="34" charset="0"/>
                <a:cs typeface="Arial" panose="020B0604020202020204" pitchFamily="34" charset="0"/>
                <a:sym typeface="+mn-ea"/>
              </a:rPr>
              <a:t> ticker in (‘META’,’GOOG’,’COST’)</a:t>
            </a:r>
            <a:br>
              <a:rPr lang="en-CA" sz="4000" dirty="0">
                <a:solidFill>
                  <a:srgbClr val="0096A5"/>
                </a:solidFill>
                <a:latin typeface="Arial" panose="020B0604020202020204" pitchFamily="34" charset="0"/>
                <a:cs typeface="Arial" panose="020B0604020202020204" pitchFamily="34" charset="0"/>
                <a:sym typeface="+mn-ea"/>
              </a:rPr>
            </a:br>
            <a:r>
              <a:rPr lang="en-CA" sz="4000" dirty="0">
                <a:solidFill>
                  <a:srgbClr val="034EA2"/>
                </a:solidFill>
                <a:latin typeface="Arial" panose="020B0604020202020204" pitchFamily="34" charset="0"/>
                <a:cs typeface="Arial" panose="020B0604020202020204" pitchFamily="34" charset="0"/>
                <a:sym typeface="+mn-ea"/>
              </a:rPr>
              <a:t>GROUP BY </a:t>
            </a:r>
            <a:r>
              <a:rPr lang="en-US" altLang="en-CA" sz="4000" dirty="0">
                <a:solidFill>
                  <a:srgbClr val="0096A5"/>
                </a:solidFill>
                <a:latin typeface="Arial" panose="020B0604020202020204" pitchFamily="34" charset="0"/>
                <a:cs typeface="Arial" panose="020B0604020202020204" pitchFamily="34" charset="0"/>
                <a:sym typeface="+mn-ea"/>
              </a:rPr>
              <a:t>ticker</a:t>
            </a:r>
            <a:endParaRPr lang="en-US" altLang="en-CA" sz="4000" dirty="0">
              <a:solidFill>
                <a:srgbClr val="0096A5"/>
              </a:solidFill>
              <a:latin typeface="Arial" panose="020B0604020202020204" pitchFamily="34" charset="0"/>
              <a:cs typeface="Arial" panose="020B0604020202020204" pitchFamily="34" charset="0"/>
              <a:sym typeface="+mn-ea"/>
            </a:endParaRPr>
          </a:p>
          <a:p>
            <a:r>
              <a:rPr lang="en-US" altLang="en-CA" sz="4000" dirty="0">
                <a:solidFill>
                  <a:srgbClr val="034EA2"/>
                </a:solidFill>
                <a:latin typeface="Arial" panose="020B0604020202020204" pitchFamily="34" charset="0"/>
                <a:cs typeface="Arial" panose="020B0604020202020204" pitchFamily="34" charset="0"/>
                <a:sym typeface="+mn-ea"/>
              </a:rPr>
              <a:t>HAVING </a:t>
            </a:r>
            <a:r>
              <a:rPr lang="en-US" altLang="en-CA" sz="4000" dirty="0">
                <a:solidFill>
                  <a:srgbClr val="B33F97"/>
                </a:solidFill>
                <a:latin typeface="Arial" panose="020B0604020202020204" pitchFamily="34" charset="0"/>
                <a:cs typeface="Arial" panose="020B0604020202020204" pitchFamily="34" charset="0"/>
                <a:sym typeface="+mn-ea"/>
              </a:rPr>
              <a:t>AVG</a:t>
            </a:r>
            <a:r>
              <a:rPr lang="en-US" altLang="en-CA" sz="4000" dirty="0">
                <a:solidFill>
                  <a:srgbClr val="034EA2"/>
                </a:solidFill>
                <a:latin typeface="Arial" panose="020B0604020202020204" pitchFamily="34" charset="0"/>
                <a:cs typeface="Arial" panose="020B0604020202020204" pitchFamily="34" charset="0"/>
                <a:sym typeface="+mn-ea"/>
              </a:rPr>
              <a:t>(</a:t>
            </a:r>
            <a:r>
              <a:rPr lang="en-US" altLang="en-CA" sz="4000" dirty="0">
                <a:solidFill>
                  <a:srgbClr val="939598"/>
                </a:solidFill>
                <a:latin typeface="Arial" panose="020B0604020202020204" pitchFamily="34" charset="0"/>
                <a:cs typeface="Arial" panose="020B0604020202020204" pitchFamily="34" charset="0"/>
                <a:sym typeface="+mn-ea"/>
              </a:rPr>
              <a:t>close</a:t>
            </a:r>
            <a:r>
              <a:rPr lang="en-US" altLang="en-CA" sz="4000" dirty="0">
                <a:solidFill>
                  <a:srgbClr val="034EA2"/>
                </a:solidFill>
                <a:latin typeface="Arial" panose="020B0604020202020204" pitchFamily="34" charset="0"/>
                <a:cs typeface="Arial" panose="020B0604020202020204" pitchFamily="34" charset="0"/>
                <a:sym typeface="+mn-ea"/>
              </a:rPr>
              <a:t>) &gt; 200</a:t>
            </a:r>
            <a:br>
              <a:rPr lang="en-CA" sz="4000" dirty="0">
                <a:solidFill>
                  <a:srgbClr val="034EA2"/>
                </a:solidFill>
                <a:latin typeface="Arial" panose="020B0604020202020204" pitchFamily="34" charset="0"/>
                <a:cs typeface="Arial" panose="020B0604020202020204" pitchFamily="34" charset="0"/>
              </a:rPr>
            </a:br>
            <a:br>
              <a:rPr lang="en-CA" sz="4000" dirty="0">
                <a:solidFill>
                  <a:srgbClr val="034EA2"/>
                </a:solidFill>
                <a:latin typeface="CourierNewPSMT"/>
              </a:rPr>
            </a:br>
            <a:br>
              <a:rPr lang="en-CA" sz="4000" dirty="0">
                <a:solidFill>
                  <a:srgbClr val="0096A5"/>
                </a:solidFill>
                <a:latin typeface="CourierNewPSMT"/>
              </a:rPr>
            </a:br>
            <a:endParaRPr lang="en-CA" sz="3600" dirty="0">
              <a:solidFill>
                <a:srgbClr val="939598"/>
              </a:solidFill>
              <a:latin typeface="CourierNewPSMT"/>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3723" y="347540"/>
            <a:ext cx="10515600" cy="1325563"/>
          </a:xfrm>
        </p:spPr>
        <p:txBody>
          <a:bodyPr/>
          <a:lstStyle/>
          <a:p>
            <a:r>
              <a:rPr lang="en-CA" dirty="0">
                <a:latin typeface="Arial" panose="020B0604020202020204" pitchFamily="34" charset="0"/>
                <a:cs typeface="Arial" panose="020B0604020202020204" pitchFamily="34" charset="0"/>
              </a:rPr>
              <a:t>7</a:t>
            </a:r>
            <a:r>
              <a:rPr lang="en-CA" dirty="0" smtClean="0">
                <a:latin typeface="Arial" panose="020B0604020202020204" pitchFamily="34" charset="0"/>
                <a:cs typeface="Arial" panose="020B0604020202020204" pitchFamily="34" charset="0"/>
              </a:rPr>
              <a:t>.Exercise</a:t>
            </a:r>
            <a:endParaRPr lang="en-CA" dirty="0">
              <a:latin typeface="Arial" panose="020B0604020202020204" pitchFamily="34" charset="0"/>
              <a:cs typeface="Arial" panose="020B0604020202020204" pitchFamily="34" charset="0"/>
            </a:endParaRPr>
          </a:p>
        </p:txBody>
      </p:sp>
      <p:sp>
        <p:nvSpPr>
          <p:cNvPr id="3" name="TextBox 2"/>
          <p:cNvSpPr txBox="1"/>
          <p:nvPr/>
        </p:nvSpPr>
        <p:spPr>
          <a:xfrm>
            <a:off x="849106" y="1673103"/>
            <a:ext cx="10659207" cy="4276725"/>
          </a:xfrm>
          <a:prstGeom prst="rect">
            <a:avLst/>
          </a:prstGeom>
          <a:noFill/>
        </p:spPr>
        <p:txBody>
          <a:bodyPr wrap="square" rtlCol="0">
            <a:spAutoFit/>
          </a:bodyPr>
          <a:lstStyle/>
          <a:p>
            <a:r>
              <a:rPr lang="en-CA" sz="4000" dirty="0">
                <a:latin typeface="Arial" panose="020B0604020202020204" pitchFamily="34" charset="0"/>
                <a:cs typeface="Arial" panose="020B0604020202020204" pitchFamily="34" charset="0"/>
              </a:rPr>
              <a:t>7</a:t>
            </a:r>
            <a:r>
              <a:rPr lang="en-CA" sz="4000" dirty="0" smtClean="0">
                <a:latin typeface="Arial" panose="020B0604020202020204" pitchFamily="34" charset="0"/>
                <a:cs typeface="Arial" panose="020B0604020202020204" pitchFamily="34" charset="0"/>
              </a:rPr>
              <a:t>.1 </a:t>
            </a:r>
            <a:r>
              <a:rPr lang="en-CA" sz="4000" dirty="0">
                <a:latin typeface="Arial" panose="020B0604020202020204" pitchFamily="34" charset="0"/>
                <a:cs typeface="Arial" panose="020B0604020202020204" pitchFamily="34" charset="0"/>
              </a:rPr>
              <a:t>Get  maximum, minimum, average </a:t>
            </a:r>
            <a:r>
              <a:rPr lang="en-US" altLang="en-CA" sz="4000" dirty="0">
                <a:latin typeface="Arial" panose="020B0604020202020204" pitchFamily="34" charset="0"/>
                <a:cs typeface="Arial" panose="020B0604020202020204" pitchFamily="34" charset="0"/>
              </a:rPr>
              <a:t>trading volume for ticker COST between 2024-01-01 to 2024-02-01 in table stocks_price</a:t>
            </a:r>
            <a:r>
              <a:rPr lang="en-CA" sz="4000" dirty="0">
                <a:latin typeface="Arial" panose="020B0604020202020204" pitchFamily="34" charset="0"/>
                <a:cs typeface="Arial" panose="020B0604020202020204" pitchFamily="34" charset="0"/>
              </a:rPr>
              <a:t>.</a:t>
            </a:r>
            <a:endParaRPr lang="en-CA" sz="4000" dirty="0">
              <a:latin typeface="Arial" panose="020B0604020202020204" pitchFamily="34" charset="0"/>
              <a:cs typeface="Arial" panose="020B0604020202020204" pitchFamily="34" charset="0"/>
            </a:endParaRPr>
          </a:p>
          <a:p>
            <a:endParaRPr lang="en-CA" sz="4000" dirty="0">
              <a:latin typeface="Arial" panose="020B0604020202020204" pitchFamily="34" charset="0"/>
              <a:cs typeface="Arial" panose="020B0604020202020204" pitchFamily="34" charset="0"/>
            </a:endParaRPr>
          </a:p>
          <a:p>
            <a:r>
              <a:rPr lang="en-CA" sz="4000" dirty="0">
                <a:latin typeface="Arial" panose="020B0604020202020204" pitchFamily="34" charset="0"/>
                <a:cs typeface="Arial" panose="020B0604020202020204" pitchFamily="34" charset="0"/>
              </a:rPr>
              <a:t>7</a:t>
            </a:r>
            <a:r>
              <a:rPr lang="en-CA" sz="4000" dirty="0" smtClean="0">
                <a:latin typeface="Arial" panose="020B0604020202020204" pitchFamily="34" charset="0"/>
                <a:cs typeface="Arial" panose="020B0604020202020204" pitchFamily="34" charset="0"/>
              </a:rPr>
              <a:t>.2 </a:t>
            </a:r>
            <a:r>
              <a:rPr lang="en-US" altLang="en-US" sz="3600" dirty="0">
                <a:latin typeface="Arial" panose="020B0604020202020204" pitchFamily="34" charset="0"/>
                <a:cs typeface="Arial" panose="020B0604020202020204" pitchFamily="34" charset="0"/>
              </a:rPr>
              <a:t>Get each porfolio's total long position in table trade_orders</a:t>
            </a:r>
            <a:endParaRPr lang="en-US" altLang="en-US" sz="3600" dirty="0">
              <a:latin typeface="Arial" panose="020B0604020202020204" pitchFamily="34" charset="0"/>
              <a:cs typeface="Arial" panose="020B0604020202020204" pitchFamily="34" charset="0"/>
            </a:endParaRPr>
          </a:p>
          <a:p>
            <a:r>
              <a:rPr lang="en-US" altLang="en-US" sz="3600" dirty="0">
                <a:latin typeface="Arial" panose="020B0604020202020204" pitchFamily="34" charset="0"/>
                <a:cs typeface="Arial" panose="020B0604020202020204" pitchFamily="34" charset="0"/>
              </a:rPr>
              <a:t>*long position = price* quantity and side is BUY </a:t>
            </a:r>
            <a:endParaRPr lang="en-US" altLang="en-US" sz="36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50632" y="391501"/>
            <a:ext cx="10515600" cy="1325563"/>
          </a:xfrm>
        </p:spPr>
        <p:txBody>
          <a:bodyPr/>
          <a:lstStyle/>
          <a:p>
            <a:r>
              <a:rPr lang="en-CA" b="1" dirty="0">
                <a:latin typeface="Arial" panose="020B0604020202020204" pitchFamily="34" charset="0"/>
                <a:cs typeface="Arial" panose="020B0604020202020204" pitchFamily="34" charset="0"/>
              </a:rPr>
              <a:t>7</a:t>
            </a:r>
            <a:r>
              <a:rPr lang="en-US" altLang="en-CA" b="1" dirty="0">
                <a:latin typeface="Arial" panose="020B0604020202020204" pitchFamily="34" charset="0"/>
                <a:cs typeface="Arial" panose="020B0604020202020204" pitchFamily="34" charset="0"/>
              </a:rPr>
              <a:t>. </a:t>
            </a:r>
            <a:r>
              <a:rPr lang="en-CA" b="1" dirty="0" smtClean="0">
                <a:latin typeface="Arial" panose="020B0604020202020204" pitchFamily="34" charset="0"/>
                <a:cs typeface="Arial" panose="020B0604020202020204" pitchFamily="34" charset="0"/>
              </a:rPr>
              <a:t>Exercise</a:t>
            </a:r>
            <a:endParaRPr lang="en-CA" b="1" dirty="0">
              <a:latin typeface="Arial" panose="020B0604020202020204" pitchFamily="34" charset="0"/>
              <a:cs typeface="Arial" panose="020B0604020202020204" pitchFamily="34" charset="0"/>
            </a:endParaRPr>
          </a:p>
        </p:txBody>
      </p:sp>
      <p:sp>
        <p:nvSpPr>
          <p:cNvPr id="3" name="TextBox 2"/>
          <p:cNvSpPr txBox="1"/>
          <p:nvPr/>
        </p:nvSpPr>
        <p:spPr>
          <a:xfrm>
            <a:off x="650632" y="1640498"/>
            <a:ext cx="11086282" cy="4399915"/>
          </a:xfrm>
          <a:prstGeom prst="rect">
            <a:avLst/>
          </a:prstGeom>
          <a:noFill/>
        </p:spPr>
        <p:txBody>
          <a:bodyPr wrap="square" rtlCol="0">
            <a:spAutoFit/>
          </a:bodyPr>
          <a:lstStyle/>
          <a:p>
            <a:r>
              <a:rPr lang="en-CA" sz="4000" dirty="0">
                <a:latin typeface="Arial" panose="020B0604020202020204" pitchFamily="34" charset="0"/>
                <a:cs typeface="Arial" panose="020B0604020202020204" pitchFamily="34" charset="0"/>
              </a:rPr>
              <a:t>7</a:t>
            </a:r>
            <a:r>
              <a:rPr lang="en-CA" sz="4000" dirty="0" smtClean="0">
                <a:latin typeface="Arial" panose="020B0604020202020204" pitchFamily="34" charset="0"/>
                <a:cs typeface="Arial" panose="020B0604020202020204" pitchFamily="34" charset="0"/>
              </a:rPr>
              <a:t>.3 </a:t>
            </a:r>
            <a:r>
              <a:rPr lang="en-US" altLang="en-US" sz="4000" dirty="0">
                <a:latin typeface="Arial" panose="020B0604020202020204" pitchFamily="34" charset="0"/>
                <a:cs typeface="Arial" panose="020B0604020202020204" pitchFamily="34" charset="0"/>
                <a:sym typeface="+mn-ea"/>
              </a:rPr>
              <a:t>Pull the data for </a:t>
            </a:r>
            <a:r>
              <a:rPr lang="en-US" altLang="en-US" sz="4000" dirty="0">
                <a:latin typeface="Arial" panose="020B0604020202020204" pitchFamily="34" charset="0"/>
                <a:cs typeface="Arial" panose="020B0604020202020204" pitchFamily="34" charset="0"/>
                <a:sym typeface="+mn-ea"/>
              </a:rPr>
              <a:t> porfolio that has short position  in table trade_orders</a:t>
            </a:r>
            <a:r>
              <a:rPr lang="en-CA" sz="4000" dirty="0">
                <a:latin typeface="Arial" panose="020B0604020202020204" pitchFamily="34" charset="0"/>
                <a:cs typeface="Arial" panose="020B0604020202020204" pitchFamily="34" charset="0"/>
              </a:rPr>
              <a:t> that meets the following criteria.</a:t>
            </a:r>
            <a:endParaRPr lang="en-CA" sz="4000" dirty="0">
              <a:latin typeface="Arial" panose="020B0604020202020204" pitchFamily="34" charset="0"/>
              <a:cs typeface="Arial" panose="020B0604020202020204" pitchFamily="34" charset="0"/>
            </a:endParaRPr>
          </a:p>
          <a:p>
            <a:endParaRPr lang="en-CA" sz="4000" dirty="0">
              <a:latin typeface="Arial" panose="020B0604020202020204" pitchFamily="34" charset="0"/>
              <a:cs typeface="Arial" panose="020B0604020202020204" pitchFamily="34" charset="0"/>
            </a:endParaRPr>
          </a:p>
          <a:p>
            <a:r>
              <a:rPr lang="en-CA" sz="4000" dirty="0">
                <a:latin typeface="Arial" panose="020B0604020202020204" pitchFamily="34" charset="0"/>
                <a:cs typeface="Arial" panose="020B0604020202020204" pitchFamily="34" charset="0"/>
              </a:rPr>
              <a:t>1.</a:t>
            </a:r>
            <a:r>
              <a:rPr lang="en-US" altLang="en-CA" sz="4000" dirty="0">
                <a:latin typeface="Arial" panose="020B0604020202020204" pitchFamily="34" charset="0"/>
                <a:cs typeface="Arial" panose="020B0604020202020204" pitchFamily="34" charset="0"/>
              </a:rPr>
              <a:t>side is sell and quantity is greater than 500</a:t>
            </a:r>
            <a:endParaRPr lang="en-CA" sz="4000" dirty="0">
              <a:latin typeface="Arial" panose="020B0604020202020204" pitchFamily="34" charset="0"/>
              <a:cs typeface="Arial" panose="020B0604020202020204" pitchFamily="34" charset="0"/>
            </a:endParaRPr>
          </a:p>
          <a:p>
            <a:r>
              <a:rPr lang="en-CA" sz="4000" dirty="0">
                <a:latin typeface="Arial" panose="020B0604020202020204" pitchFamily="34" charset="0"/>
                <a:cs typeface="Arial" panose="020B0604020202020204" pitchFamily="34" charset="0"/>
              </a:rPr>
              <a:t>2.</a:t>
            </a:r>
            <a:r>
              <a:rPr lang="en-US" altLang="en-CA" sz="4000" dirty="0">
                <a:latin typeface="Arial" panose="020B0604020202020204" pitchFamily="34" charset="0"/>
                <a:cs typeface="Arial" panose="020B0604020202020204" pitchFamily="34" charset="0"/>
              </a:rPr>
              <a:t>portfolio’s short position is greater than 50000s</a:t>
            </a:r>
            <a:endParaRPr lang="en-US" altLang="en-CA" sz="4000"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ClrTx/>
              <a:buSzTx/>
              <a:buFontTx/>
            </a:pPr>
            <a:r>
              <a:rPr lang="en-CA" b="1" dirty="0" smtClean="0">
                <a:latin typeface="Arial" panose="020B0604020202020204" pitchFamily="34" charset="0"/>
                <a:cs typeface="Arial" panose="020B0604020202020204" pitchFamily="34" charset="0"/>
              </a:rPr>
              <a:t>8 Join</a:t>
            </a:r>
            <a:r>
              <a:rPr lang="en-US" altLang="en-CA" b="1" dirty="0" smtClean="0">
                <a:latin typeface="Arial" panose="020B0604020202020204" pitchFamily="34" charset="0"/>
                <a:cs typeface="Arial" panose="020B0604020202020204" pitchFamily="34" charset="0"/>
              </a:rPr>
              <a:t> Tables</a:t>
            </a:r>
            <a:endParaRPr lang="en-US" altLang="en-CA" b="1" dirty="0" smtClean="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CA" dirty="0"/>
              <a:t>Cross joins</a:t>
            </a:r>
            <a:r>
              <a:rPr lang="en-US" altLang="en-CA" dirty="0"/>
              <a:t>:</a:t>
            </a:r>
            <a:r>
              <a:rPr lang="en-US" altLang="en-US" dirty="0"/>
              <a:t>returns the Cartesian product of two tables — that means:Every row in the first table is matched with every row in the second table.</a:t>
            </a:r>
            <a:endParaRPr lang="en-US" altLang="en-US" dirty="0"/>
          </a:p>
          <a:p>
            <a:endParaRPr lang="en-CA" dirty="0"/>
          </a:p>
          <a:p>
            <a:r>
              <a:rPr lang="en-CA" dirty="0"/>
              <a:t>Inner joins</a:t>
            </a:r>
            <a:r>
              <a:rPr lang="en-US" altLang="en-CA" dirty="0"/>
              <a:t>:only return records that have match between two tables</a:t>
            </a:r>
            <a:endParaRPr lang="en-CA" dirty="0"/>
          </a:p>
          <a:p>
            <a:endParaRPr lang="en-CA" dirty="0"/>
          </a:p>
          <a:p>
            <a:r>
              <a:rPr lang="en-CA" dirty="0"/>
              <a:t>Outer joins</a:t>
            </a:r>
            <a:r>
              <a:rPr lang="en-US" altLang="en-CA" dirty="0"/>
              <a:t>:</a:t>
            </a:r>
            <a:r>
              <a:rPr lang="en-US" altLang="en-US" dirty="0"/>
              <a:t>returns all records from one or both tables, even if there’s no match between them.</a:t>
            </a:r>
            <a:endParaRPr lang="en-US" altLang="en-US" dirty="0"/>
          </a:p>
          <a:p>
            <a:endParaRPr lang="en-US" altLang="en-US" dirty="0"/>
          </a:p>
          <a:p>
            <a:pPr marL="0" indent="0">
              <a:buNone/>
            </a:pPr>
            <a:endParaRPr lang="en-US" altLang="en-US"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90" y="76436"/>
            <a:ext cx="10515600" cy="1325563"/>
          </a:xfrm>
        </p:spPr>
        <p:txBody>
          <a:bodyPr/>
          <a:lstStyle/>
          <a:p>
            <a:r>
              <a:rPr lang="en-US" altLang="en-CA" b="1" dirty="0" smtClean="0">
                <a:latin typeface="Arial" panose="020B0604020202020204" pitchFamily="34" charset="0"/>
                <a:cs typeface="Arial" panose="020B0604020202020204" pitchFamily="34" charset="0"/>
              </a:rPr>
              <a:t>8.1</a:t>
            </a:r>
            <a:r>
              <a:rPr lang="en-CA" b="1" dirty="0" smtClean="0">
                <a:latin typeface="Arial" panose="020B0604020202020204" pitchFamily="34" charset="0"/>
                <a:cs typeface="Arial" panose="020B0604020202020204" pitchFamily="34" charset="0"/>
              </a:rPr>
              <a:t> </a:t>
            </a:r>
            <a:r>
              <a:rPr lang="en-US" altLang="en-CA" b="1" dirty="0">
                <a:latin typeface="Arial" panose="020B0604020202020204" pitchFamily="34" charset="0"/>
                <a:cs typeface="Arial" panose="020B0604020202020204" pitchFamily="34" charset="0"/>
              </a:rPr>
              <a:t>Cross</a:t>
            </a:r>
            <a:r>
              <a:rPr lang="en-CA" b="1" dirty="0">
                <a:latin typeface="Arial" panose="020B0604020202020204" pitchFamily="34" charset="0"/>
                <a:cs typeface="Arial" panose="020B0604020202020204" pitchFamily="34" charset="0"/>
              </a:rPr>
              <a:t> Joins</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1468" y="1111486"/>
            <a:ext cx="10515600" cy="4351338"/>
          </a:xfrm>
        </p:spPr>
        <p:txBody>
          <a:bodyPr/>
          <a:lstStyle/>
          <a:p>
            <a:pPr marL="0" indent="0">
              <a:buNone/>
            </a:pPr>
            <a:r>
              <a:rPr lang="en-CA"/>
              <a:t>Cross joins: It performs a multiplication between the tables , yielding a row for each combination of  rows from both sides</a:t>
            </a:r>
            <a:endParaRPr lang="en-CA"/>
          </a:p>
          <a:p>
            <a:pPr marL="0" indent="0">
              <a:buNone/>
            </a:pPr>
            <a:endParaRPr lang="en-CA"/>
          </a:p>
          <a:p>
            <a:pPr marL="0" indent="0">
              <a:buNone/>
            </a:pPr>
            <a:endParaRPr lang="en-CA"/>
          </a:p>
          <a:p>
            <a:pPr marL="0" indent="0">
              <a:buNone/>
            </a:pPr>
            <a:endParaRPr lang="en-CA" dirty="0"/>
          </a:p>
        </p:txBody>
      </p:sp>
      <p:sp>
        <p:nvSpPr>
          <p:cNvPr id="4" name="Slide Number Placeholder 3"/>
          <p:cNvSpPr>
            <a:spLocks noGrp="1"/>
          </p:cNvSpPr>
          <p:nvPr>
            <p:ph type="sldNum" sz="quarter" idx="12"/>
          </p:nvPr>
        </p:nvSpPr>
        <p:spPr>
          <a:xfrm>
            <a:off x="8610600" y="6356350"/>
            <a:ext cx="2743200" cy="365125"/>
          </a:xfrm>
        </p:spPr>
        <p:txBody>
          <a:bodyPr/>
          <a:lstStyle/>
          <a:p>
            <a:fld id="{59368BA9-11F6-4176-AA9C-12CF57CA08D0}" type="slidenum">
              <a:rPr lang="en-CA" smtClean="0"/>
            </a:fld>
            <a:endParaRPr lang="en-CA" dirty="0"/>
          </a:p>
        </p:txBody>
      </p:sp>
      <p:pic>
        <p:nvPicPr>
          <p:cNvPr id="6" name="Picture 5"/>
          <p:cNvPicPr>
            <a:picLocks noChangeAspect="1"/>
          </p:cNvPicPr>
          <p:nvPr/>
        </p:nvPicPr>
        <p:blipFill>
          <a:blip r:embed="rId1"/>
          <a:stretch>
            <a:fillRect/>
          </a:stretch>
        </p:blipFill>
        <p:spPr>
          <a:xfrm>
            <a:off x="2607013" y="1919050"/>
            <a:ext cx="5311302" cy="4664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912525" y="1859244"/>
            <a:ext cx="9849260" cy="2564805"/>
          </a:xfrm>
          <a:prstGeom prst="rect">
            <a:avLst/>
          </a:prstGeom>
          <a:noFill/>
        </p:spPr>
        <p:txBody>
          <a:bodyPr wrap="square" rtlCol="0">
            <a:spAutoFit/>
          </a:bodyPr>
          <a:lstStyle/>
          <a:p>
            <a:r>
              <a:rPr lang="en-CA" sz="4000" b="1" dirty="0">
                <a:latin typeface="Arial" panose="020B0604020202020204" pitchFamily="34" charset="0"/>
                <a:cs typeface="Arial" panose="020B0604020202020204" pitchFamily="34" charset="0"/>
              </a:rPr>
              <a:t>Row </a:t>
            </a:r>
            <a:r>
              <a:rPr lang="en-CA" sz="4000" dirty="0">
                <a:latin typeface="Arial" panose="020B0604020202020204" pitchFamily="34" charset="0"/>
                <a:cs typeface="Arial" panose="020B0604020202020204" pitchFamily="34" charset="0"/>
              </a:rPr>
              <a:t>is a record in a table</a:t>
            </a:r>
            <a:endParaRPr lang="en-CA" sz="4000" dirty="0">
              <a:latin typeface="Arial" panose="020B0604020202020204" pitchFamily="34" charset="0"/>
              <a:cs typeface="Arial" panose="020B0604020202020204" pitchFamily="34" charset="0"/>
            </a:endParaRPr>
          </a:p>
          <a:p>
            <a:pPr marL="0" indent="0">
              <a:buNone/>
            </a:pPr>
            <a:endParaRPr lang="en-CA" sz="4000" dirty="0">
              <a:latin typeface="Arial" panose="020B0604020202020204" pitchFamily="34" charset="0"/>
              <a:cs typeface="Arial" panose="020B0604020202020204" pitchFamily="34" charset="0"/>
            </a:endParaRPr>
          </a:p>
          <a:p>
            <a:r>
              <a:rPr lang="en-CA" sz="4000" b="1" dirty="0">
                <a:latin typeface="Arial" panose="020B0604020202020204" pitchFamily="34" charset="0"/>
                <a:cs typeface="Arial" panose="020B0604020202020204" pitchFamily="34" charset="0"/>
              </a:rPr>
              <a:t>Column</a:t>
            </a:r>
            <a:r>
              <a:rPr lang="en-CA" sz="4000" dirty="0">
                <a:latin typeface="Arial" panose="020B0604020202020204" pitchFamily="34" charset="0"/>
                <a:cs typeface="Arial" panose="020B0604020202020204" pitchFamily="34" charset="0"/>
              </a:rPr>
              <a:t> is single field in a table. A table is made up of one or more columns.</a:t>
            </a:r>
            <a:endParaRPr lang="en-CA" sz="40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838200" y="365125"/>
            <a:ext cx="10515600" cy="1208787"/>
          </a:xfrm>
        </p:spPr>
        <p:txBody>
          <a:bodyPr/>
          <a:lstStyle/>
          <a:p>
            <a:r>
              <a:rPr lang="en-CA" b="1" dirty="0">
                <a:latin typeface="Arial" panose="020B0604020202020204" pitchFamily="34" charset="0"/>
                <a:cs typeface="Arial" panose="020B0604020202020204" pitchFamily="34" charset="0"/>
              </a:rPr>
              <a:t>1.2 Tables</a:t>
            </a:r>
            <a:endParaRPr lang="en-CA" b="1"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Inner Join</a:t>
            </a:r>
            <a:endParaRPr lang="en-CA"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1"/>
          <a:stretch>
            <a:fillRect/>
          </a:stretch>
        </p:blipFill>
        <p:spPr>
          <a:xfrm>
            <a:off x="1905000" y="2910994"/>
            <a:ext cx="6705600" cy="3705225"/>
          </a:xfrm>
          <a:prstGeom prst="rect">
            <a:avLst/>
          </a:prstGeom>
        </p:spPr>
      </p:pic>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TextBox 5"/>
          <p:cNvSpPr txBox="1"/>
          <p:nvPr/>
        </p:nvSpPr>
        <p:spPr>
          <a:xfrm>
            <a:off x="1138136" y="1690688"/>
            <a:ext cx="9688749" cy="1077218"/>
          </a:xfrm>
          <a:prstGeom prst="rect">
            <a:avLst/>
          </a:prstGeom>
          <a:noFill/>
        </p:spPr>
        <p:txBody>
          <a:bodyPr wrap="square" rtlCol="0">
            <a:spAutoFit/>
          </a:bodyPr>
          <a:lstStyle/>
          <a:p>
            <a:r>
              <a:rPr lang="en-CA" sz="3200" dirty="0"/>
              <a:t>The INNER JOIN keyword selects records that have </a:t>
            </a:r>
            <a:r>
              <a:rPr lang="en-CA" sz="3200" b="1" dirty="0">
                <a:solidFill>
                  <a:srgbClr val="FF0000"/>
                </a:solidFill>
              </a:rPr>
              <a:t>matching</a:t>
            </a:r>
            <a:r>
              <a:rPr lang="en-CA" sz="3200" dirty="0"/>
              <a:t> values in both tables.</a:t>
            </a:r>
            <a:endParaRPr lang="en-CA" sz="32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Inner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TextBox 5"/>
          <p:cNvSpPr txBox="1"/>
          <p:nvPr/>
        </p:nvSpPr>
        <p:spPr>
          <a:xfrm>
            <a:off x="1137920" y="1691005"/>
            <a:ext cx="9688830" cy="2656205"/>
          </a:xfrm>
          <a:prstGeom prst="rect">
            <a:avLst/>
          </a:prstGeom>
          <a:noFill/>
        </p:spPr>
        <p:txBody>
          <a:bodyPr wrap="square" rtlCol="0">
            <a:noAutofit/>
          </a:bodyPr>
          <a:lstStyle/>
          <a:p>
            <a:r>
              <a:rPr lang="en-US" altLang="en-CA" sz="3200" b="1" dirty="0"/>
              <a:t>Foreign key</a:t>
            </a:r>
            <a:r>
              <a:rPr lang="en-US" altLang="en-CA" sz="3200" dirty="0"/>
              <a:t>:</a:t>
            </a:r>
            <a:r>
              <a:rPr lang="en-US" altLang="en-US" sz="3200" dirty="0"/>
              <a:t>A foreign key is a column (or group of columns) in one table that refers to the primary key in another table.</a:t>
            </a:r>
            <a:endParaRPr lang="en-US" altLang="en-US" sz="3200" dirty="0"/>
          </a:p>
          <a:p>
            <a:endParaRPr lang="en-US" altLang="en-US" sz="3200" dirty="0"/>
          </a:p>
          <a:p>
            <a:r>
              <a:rPr lang="en-US" altLang="en-US" sz="3200" dirty="0"/>
              <a:t>It is used to create a relationship between two tables</a:t>
            </a:r>
            <a:endParaRPr lang="en-US" altLang="en-US" sz="32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Inner Join</a:t>
            </a:r>
            <a:endParaRPr lang="en-CA" b="1" dirty="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1"/>
          <a:stretch>
            <a:fillRect/>
          </a:stretch>
        </p:blipFill>
        <p:spPr>
          <a:xfrm>
            <a:off x="1228348" y="2187574"/>
            <a:ext cx="9155011" cy="4351338"/>
          </a:xfrm>
          <a:prstGeom prst="rect">
            <a:avLst/>
          </a:prstGeom>
        </p:spPr>
      </p:pic>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TextBox 5"/>
          <p:cNvSpPr txBox="1"/>
          <p:nvPr/>
        </p:nvSpPr>
        <p:spPr>
          <a:xfrm>
            <a:off x="993531" y="1415927"/>
            <a:ext cx="9135207" cy="738664"/>
          </a:xfrm>
          <a:prstGeom prst="rect">
            <a:avLst/>
          </a:prstGeom>
          <a:noFill/>
        </p:spPr>
        <p:txBody>
          <a:bodyPr wrap="square" rtlCol="0">
            <a:spAutoFit/>
          </a:bodyPr>
          <a:lstStyle/>
          <a:p>
            <a:r>
              <a:rPr lang="en-CA" dirty="0"/>
              <a:t>In this case, we want to find out our products’ supplier name. We can join Products and Suppliers table and select the records that have the same </a:t>
            </a:r>
            <a:r>
              <a:rPr lang="en-CA" sz="2400" b="1" dirty="0" err="1">
                <a:solidFill>
                  <a:srgbClr val="FF0000"/>
                </a:solidFill>
              </a:rPr>
              <a:t>supplierid</a:t>
            </a:r>
            <a:r>
              <a:rPr lang="en-CA" dirty="0"/>
              <a:t> from both tables</a:t>
            </a:r>
            <a:endParaRPr lang="en-CA"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a:bodyPr>
          <a:lstStyle/>
          <a:p>
            <a:pPr marL="0" indent="0">
              <a:buNone/>
            </a:pP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SELECT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productname</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unitprice</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companyname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supplier_name</a:t>
            </a:r>
            <a:endPar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production</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INNER</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JOIN</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production</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008080"/>
                </a:solidFill>
                <a:latin typeface="Arial" panose="020B0604020202020204" pitchFamily="34" charset="0"/>
                <a:ea typeface="新宋体" panose="02010609030101010101" pitchFamily="49" charset="-122"/>
                <a:cs typeface="Arial" panose="020B0604020202020204" pitchFamily="34" charset="0"/>
              </a:rPr>
              <a:t>s</a:t>
            </a:r>
            <a:endPar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endParaRPr lang="en-CA" sz="4000" dirty="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indent="0">
              <a:buNone/>
            </a:pPr>
            <a:endParaRPr lang="en-CA" dirty="0">
              <a:solidFill>
                <a:srgbClr val="008080"/>
              </a:solidFill>
              <a:latin typeface="新宋体" panose="02010609030101010101" pitchFamily="49" charset="-122"/>
              <a:ea typeface="新宋体" panose="02010609030101010101" pitchFamily="49" charset="-122"/>
            </a:endParaRPr>
          </a:p>
          <a:p>
            <a:pPr marL="0" indent="0">
              <a:buNone/>
            </a:pPr>
            <a:r>
              <a:rPr lang="en-CA" dirty="0"/>
              <a:t>Remember that an inner join does not return rows that don’t find matches</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5"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Inner Join</a:t>
            </a:r>
            <a:endParaRPr lang="en-CA" b="1" dirty="0">
              <a:latin typeface="Arial" panose="020B0604020202020204" pitchFamily="34" charset="0"/>
              <a:cs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20675"/>
            <a:ext cx="10515600" cy="1325563"/>
          </a:xfrm>
        </p:spPr>
        <p:txBody>
          <a:bodyPr/>
          <a:lstStyle/>
          <a:p>
            <a:r>
              <a:rPr lang="en-CA" b="1" dirty="0">
                <a:latin typeface="Arial" panose="020B0604020202020204" pitchFamily="34" charset="0"/>
                <a:cs typeface="Arial" panose="020B0604020202020204" pitchFamily="34" charset="0"/>
              </a:rPr>
              <a:t>Self Join</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1825625"/>
            <a:ext cx="10972800" cy="4351655"/>
          </a:xfrm>
        </p:spPr>
        <p:txBody>
          <a:bodyPr>
            <a:normAutofit fontScale="90000"/>
          </a:bodyPr>
          <a:lstStyle/>
          <a:p>
            <a:pPr marL="0" algn="l">
              <a:buClrTx/>
              <a:buSzTx/>
              <a:buFontTx/>
              <a:buNone/>
            </a:pPr>
            <a:r>
              <a:rPr lang="en-CA" sz="4400" dirty="0">
                <a:latin typeface="+mj-lt"/>
                <a:ea typeface="+mj-ea"/>
                <a:cs typeface="+mj-cs"/>
              </a:rPr>
              <a:t>A self join in SQL is a regular join where a table is joined with itself.</a:t>
            </a:r>
            <a:endParaRPr lang="en-CA" sz="4400" dirty="0">
              <a:latin typeface="+mj-lt"/>
              <a:ea typeface="+mj-ea"/>
              <a:cs typeface="+mj-cs"/>
            </a:endParaRPr>
          </a:p>
          <a:p>
            <a:pPr marL="0" algn="l">
              <a:buClrTx/>
              <a:buSzTx/>
              <a:buFontTx/>
              <a:buNone/>
            </a:pPr>
            <a:endParaRPr lang="en-CA" sz="4400" dirty="0">
              <a:latin typeface="+mj-lt"/>
              <a:ea typeface="+mj-ea"/>
              <a:cs typeface="+mj-cs"/>
            </a:endParaRPr>
          </a:p>
          <a:p>
            <a:pPr marL="0" indent="0">
              <a:buNone/>
            </a:pP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e</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firstname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FF0000"/>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e</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lastname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emp</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endPar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m</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firstname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FF0000"/>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m</a:t>
            </a:r>
            <a:r>
              <a:rPr lang="en-CA" sz="4000"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lastname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mgr</a:t>
            </a:r>
            <a:endPar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employees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008080"/>
                </a:solidFill>
                <a:latin typeface="Arial" panose="020B0604020202020204" pitchFamily="34" charset="0"/>
                <a:ea typeface="新宋体" panose="02010609030101010101" pitchFamily="49" charset="-122"/>
                <a:cs typeface="Arial" panose="020B0604020202020204" pitchFamily="34" charset="0"/>
              </a:rPr>
              <a:t>e</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S</a:t>
            </a:r>
            <a:r>
              <a:rPr lang="en-US" altLang="en-CA" sz="4000" dirty="0">
                <a:solidFill>
                  <a:srgbClr val="808080"/>
                </a:solidFill>
                <a:latin typeface="Arial" panose="020B0604020202020204" pitchFamily="34" charset="0"/>
                <a:ea typeface="新宋体" panose="02010609030101010101" pitchFamily="49" charset="-122"/>
                <a:cs typeface="Arial" panose="020B0604020202020204" pitchFamily="34" charset="0"/>
              </a:rPr>
              <a:t>INNER JOIN</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err="1">
                <a:solidFill>
                  <a:srgbClr val="008080"/>
                </a:solidFill>
                <a:latin typeface="Arial" panose="020B0604020202020204" pitchFamily="34" charset="0"/>
                <a:ea typeface="新宋体" panose="02010609030101010101" pitchFamily="49" charset="-122"/>
                <a:cs typeface="Arial" panose="020B0604020202020204" pitchFamily="34" charset="0"/>
              </a:rPr>
              <a:t>Employees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sz="4000"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sz="4000" dirty="0">
                <a:solidFill>
                  <a:srgbClr val="008080"/>
                </a:solidFill>
                <a:latin typeface="Arial" panose="020B0604020202020204" pitchFamily="34" charset="0"/>
                <a:ea typeface="新宋体" panose="02010609030101010101" pitchFamily="49" charset="-122"/>
                <a:cs typeface="Arial" panose="020B0604020202020204" pitchFamily="34" charset="0"/>
              </a:rPr>
              <a:t>m</a:t>
            </a:r>
            <a:r>
              <a:rPr lang="en-US" altLang="en-CA" sz="4000" dirty="0">
                <a:solidFill>
                  <a:srgbClr val="008080"/>
                </a:solidFill>
                <a:latin typeface="Arial" panose="020B0604020202020204" pitchFamily="34" charset="0"/>
                <a:ea typeface="新宋体" panose="02010609030101010101" pitchFamily="49" charset="-122"/>
                <a:cs typeface="Arial" panose="020B0604020202020204" pitchFamily="34" charset="0"/>
              </a:rPr>
              <a:t> </a:t>
            </a:r>
            <a:r>
              <a:rPr lang="en-US" altLang="fi-FI" sz="4000"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fi-FI" sz="4000"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fi-FI" sz="4000" dirty="0" smtClean="0">
                <a:solidFill>
                  <a:srgbClr val="008080"/>
                </a:solidFill>
                <a:latin typeface="Arial" panose="020B0604020202020204" pitchFamily="34" charset="0"/>
                <a:ea typeface="新宋体" panose="02010609030101010101" pitchFamily="49" charset="-122"/>
                <a:cs typeface="Arial" panose="020B0604020202020204" pitchFamily="34" charset="0"/>
              </a:rPr>
              <a:t>e</a:t>
            </a:r>
            <a:r>
              <a:rPr lang="fi-FI" sz="4000" dirty="0" smtClean="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fi-FI" sz="4000" dirty="0" smtClean="0">
                <a:solidFill>
                  <a:srgbClr val="008080"/>
                </a:solidFill>
                <a:latin typeface="Arial" panose="020B0604020202020204" pitchFamily="34" charset="0"/>
                <a:ea typeface="新宋体" panose="02010609030101010101" pitchFamily="49" charset="-122"/>
                <a:cs typeface="Arial" panose="020B0604020202020204" pitchFamily="34" charset="0"/>
              </a:rPr>
              <a:t>mgrid</a:t>
            </a:r>
            <a:r>
              <a:rPr lang="fi-FI" sz="4000" dirty="0" smtClean="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fi-FI" sz="4000" dirty="0" smtClean="0">
                <a:solidFill>
                  <a:srgbClr val="008080"/>
                </a:solidFill>
                <a:latin typeface="Arial" panose="020B0604020202020204" pitchFamily="34" charset="0"/>
                <a:ea typeface="新宋体" panose="02010609030101010101" pitchFamily="49" charset="-122"/>
                <a:cs typeface="Arial" panose="020B0604020202020204" pitchFamily="34" charset="0"/>
              </a:rPr>
              <a:t>m</a:t>
            </a:r>
            <a:r>
              <a:rPr lang="fi-FI" sz="4000" dirty="0" smtClean="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fi-FI" sz="4000" dirty="0" smtClean="0">
                <a:solidFill>
                  <a:srgbClr val="008080"/>
                </a:solidFill>
                <a:latin typeface="Arial" panose="020B0604020202020204" pitchFamily="34" charset="0"/>
                <a:ea typeface="新宋体" panose="02010609030101010101" pitchFamily="49" charset="-122"/>
                <a:cs typeface="Arial" panose="020B0604020202020204" pitchFamily="34" charset="0"/>
              </a:rPr>
              <a:t>empid</a:t>
            </a:r>
            <a:endParaRPr lang="fi-FI" sz="4000" dirty="0" smtClean="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indent="0">
              <a:buNone/>
            </a:pPr>
            <a:endParaRPr lang="fi-FI" dirty="0">
              <a:solidFill>
                <a:srgbClr val="008080"/>
              </a:solidFill>
              <a:latin typeface="新宋体" panose="02010609030101010101" pitchFamily="49" charset="-122"/>
              <a:ea typeface="新宋体" panose="02010609030101010101" pitchFamily="49" charset="-122"/>
            </a:endParaRPr>
          </a:p>
          <a:p>
            <a:pPr marL="0" indent="0">
              <a:buNone/>
            </a:pPr>
            <a:endParaRPr lang="en-CA" dirty="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Outer Joins-Left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Content Placeholder 5"/>
          <p:cNvSpPr>
            <a:spLocks noGrp="1"/>
          </p:cNvSpPr>
          <p:nvPr>
            <p:ph idx="1"/>
          </p:nvPr>
        </p:nvSpPr>
        <p:spPr/>
        <p:txBody>
          <a:bodyPr/>
          <a:lstStyle/>
          <a:p>
            <a:pPr marL="0" indent="0">
              <a:buNone/>
            </a:pPr>
            <a:endParaRPr lang="en-CA" dirty="0"/>
          </a:p>
        </p:txBody>
      </p:sp>
      <p:pic>
        <p:nvPicPr>
          <p:cNvPr id="7" name="Picture 6"/>
          <p:cNvPicPr>
            <a:picLocks noChangeAspect="1"/>
          </p:cNvPicPr>
          <p:nvPr/>
        </p:nvPicPr>
        <p:blipFill>
          <a:blip r:embed="rId1"/>
          <a:stretch>
            <a:fillRect/>
          </a:stretch>
        </p:blipFill>
        <p:spPr>
          <a:xfrm>
            <a:off x="914298" y="1866107"/>
            <a:ext cx="5324475" cy="29337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CA" b="1" dirty="0">
                <a:latin typeface="Arial" panose="020B0604020202020204" pitchFamily="34" charset="0"/>
                <a:cs typeface="Arial" panose="020B0604020202020204" pitchFamily="34" charset="0"/>
              </a:rPr>
              <a:t>Outer Joins-Left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6" name="TextBox 5"/>
          <p:cNvSpPr txBox="1"/>
          <p:nvPr/>
        </p:nvSpPr>
        <p:spPr>
          <a:xfrm>
            <a:off x="756139" y="2138215"/>
            <a:ext cx="10867292" cy="2677656"/>
          </a:xfrm>
          <a:prstGeom prst="rect">
            <a:avLst/>
          </a:prstGeom>
          <a:noFill/>
        </p:spPr>
        <p:txBody>
          <a:bodyPr wrap="square" rtlCol="0">
            <a:spAutoFit/>
          </a:bodyPr>
          <a:lstStyle/>
          <a:p>
            <a:r>
              <a:rPr lang="en-CA" sz="2800" dirty="0"/>
              <a:t>By using the keywords LEFT OUTER JOIN (or LEFT JOIN for short), you ask to preserve the left table. The join returns what an inner join normally would—that is, matches (call those inner rows). In addition, the join also returns rows from the left that had no matches in the right</a:t>
            </a:r>
            <a:endParaRPr lang="en-CA" sz="2800" dirty="0"/>
          </a:p>
          <a:p>
            <a:r>
              <a:rPr lang="en-CA" sz="2800" dirty="0"/>
              <a:t>table (call those outer rows), with NULLs used as placeholders in the right side</a:t>
            </a:r>
            <a:endParaRPr lang="en-CA" sz="2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Outer Joins-Left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pic>
        <p:nvPicPr>
          <p:cNvPr id="5" name="Content Placeholder 4"/>
          <p:cNvPicPr>
            <a:picLocks noGrp="1" noChangeAspect="1"/>
          </p:cNvPicPr>
          <p:nvPr>
            <p:ph idx="1"/>
          </p:nvPr>
        </p:nvPicPr>
        <p:blipFill>
          <a:blip r:embed="rId1"/>
          <a:stretch>
            <a:fillRect/>
          </a:stretch>
        </p:blipFill>
        <p:spPr>
          <a:xfrm>
            <a:off x="3576121" y="1825625"/>
            <a:ext cx="5039758" cy="4351338"/>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Outer Joins-Left Join</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algn="l">
              <a:buClrTx/>
              <a:buSzTx/>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c.customerid,</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    c.name,</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    c.address,</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    o.order_id,</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    o.product,</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    o.amount </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cutomers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prstClr val="black"/>
                </a:solidFill>
                <a:latin typeface="Arial" panose="020B0604020202020204" pitchFamily="34" charset="0"/>
                <a:ea typeface="新宋体" panose="02010609030101010101" pitchFamily="49" charset="-122"/>
                <a:cs typeface="Arial" panose="020B0604020202020204" pitchFamily="34" charset="0"/>
              </a:rPr>
              <a:t>c</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chemeClr val="bg1">
                    <a:lumMod val="50000"/>
                  </a:schemeClr>
                </a:solidFill>
                <a:latin typeface="Arial" panose="020B0604020202020204" pitchFamily="34" charset="0"/>
                <a:ea typeface="新宋体" panose="02010609030101010101" pitchFamily="49" charset="-122"/>
                <a:cs typeface="Arial" panose="020B0604020202020204" pitchFamily="34" charset="0"/>
              </a:rPr>
              <a:t>LEFT JOIN</a:t>
            </a:r>
            <a:r>
              <a:rPr lang="en-CA" dirty="0">
                <a:solidFill>
                  <a:schemeClr val="bg1">
                    <a:lumMod val="50000"/>
                  </a:schemeClr>
                </a:solidFill>
                <a:latin typeface="Arial" panose="020B0604020202020204" pitchFamily="34" charset="0"/>
                <a:ea typeface="新宋体" panose="02010609030101010101" pitchFamily="49" charset="-122"/>
                <a:cs typeface="Arial" panose="020B0604020202020204" pitchFamily="34" charset="0"/>
              </a:rPr>
              <a:t> </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orders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prstClr val="black"/>
                </a:solidFill>
                <a:latin typeface="Arial" panose="020B0604020202020204" pitchFamily="34" charset="0"/>
                <a:ea typeface="新宋体" panose="02010609030101010101" pitchFamily="49" charset="-122"/>
                <a:cs typeface="Arial" panose="020B0604020202020204" pitchFamily="34" charset="0"/>
              </a:rPr>
              <a:t>o</a:t>
            </a:r>
            <a:endParaRPr lang="en-US" alt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c.customerid</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o.customer_id</a:t>
            </a:r>
            <a:endParaRPr lang="en-US" altLang="en-CA" dirty="0" err="1">
              <a:solidFill>
                <a:srgbClr val="008080"/>
              </a:solidFill>
              <a:latin typeface="Arial" panose="020B0604020202020204" pitchFamily="34" charset="0"/>
              <a:ea typeface="新宋体" panose="02010609030101010101" pitchFamily="49" charset="-122"/>
              <a:cs typeface="Arial" panose="020B0604020202020204" pitchFamily="34" charset="0"/>
            </a:endParaRPr>
          </a:p>
          <a:p>
            <a:endParaRPr lang="en-CA" dirty="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539" y="489195"/>
            <a:ext cx="11509130" cy="6061074"/>
          </a:xfrm>
        </p:spPr>
        <p:txBody>
          <a:bodyPr>
            <a:normAutofit fontScale="92500"/>
          </a:bodyPr>
          <a:lstStyle/>
          <a:p>
            <a:pPr marL="0" indent="0">
              <a:buNone/>
            </a:pPr>
            <a:r>
              <a:rPr lang="en-CA" dirty="0">
                <a:latin typeface="Arial" panose="020B0604020202020204" pitchFamily="34" charset="0"/>
                <a:cs typeface="Arial" panose="020B0604020202020204" pitchFamily="34" charset="0"/>
              </a:rPr>
              <a:t>Difference between AND </a:t>
            </a:r>
            <a:r>
              <a:rPr lang="en-CA" dirty="0" err="1">
                <a:latin typeface="Arial" panose="020B0604020202020204" pitchFamily="34" charset="0"/>
                <a:cs typeface="Arial" panose="020B0604020202020204" pitchFamily="34" charset="0"/>
              </a:rPr>
              <a:t>and</a:t>
            </a:r>
            <a:r>
              <a:rPr lang="en-CA" dirty="0">
                <a:latin typeface="Arial" panose="020B0604020202020204" pitchFamily="34" charset="0"/>
                <a:cs typeface="Arial" panose="020B0604020202020204" pitchFamily="34" charset="0"/>
              </a:rPr>
              <a:t> WHERE in outer join</a:t>
            </a:r>
            <a:endParaRPr lang="en-CA" dirty="0">
              <a:latin typeface="Arial" panose="020B0604020202020204" pitchFamily="34" charset="0"/>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companyname</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supplier_name</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productname</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unitprice</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chemeClr val="bg1">
                    <a:lumMod val="50000"/>
                  </a:schemeClr>
                </a:solidFill>
                <a:latin typeface="Arial" panose="020B0604020202020204" pitchFamily="34" charset="0"/>
                <a:ea typeface="新宋体" panose="02010609030101010101" pitchFamily="49" charset="-122"/>
                <a:cs typeface="Arial" panose="020B0604020202020204" pitchFamily="34" charset="0"/>
              </a:rPr>
              <a:t>LEFT JOIN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and</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FF0000"/>
                </a:solidFill>
                <a:latin typeface="Arial" panose="020B0604020202020204" pitchFamily="34" charset="0"/>
                <a:ea typeface="新宋体" panose="02010609030101010101" pitchFamily="49" charset="-122"/>
                <a:cs typeface="Arial" panose="020B0604020202020204" pitchFamily="34" charset="0"/>
              </a:rPr>
              <a:t>'Japan’</a:t>
            </a:r>
            <a:endParaRPr lang="en-CA" dirty="0">
              <a:solidFill>
                <a:srgbClr val="FF0000"/>
              </a:solidFill>
              <a:latin typeface="Arial" panose="020B0604020202020204" pitchFamily="34" charset="0"/>
              <a:ea typeface="新宋体" panose="02010609030101010101" pitchFamily="49" charset="-122"/>
              <a:cs typeface="Arial" panose="020B0604020202020204" pitchFamily="34" charset="0"/>
            </a:endParaRPr>
          </a:p>
          <a:p>
            <a:pPr marL="0" indent="0">
              <a:buNone/>
            </a:pPr>
            <a:endParaRPr lang="en-CA" dirty="0">
              <a:latin typeface="Arial" panose="020B0604020202020204" pitchFamily="34" charset="0"/>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companyname</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supplier_name</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productname</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unitprice</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chemeClr val="bg1">
                    <a:lumMod val="50000"/>
                  </a:schemeClr>
                </a:solidFill>
                <a:latin typeface="Arial" panose="020B0604020202020204" pitchFamily="34" charset="0"/>
                <a:ea typeface="新宋体" panose="02010609030101010101" pitchFamily="49" charset="-122"/>
                <a:cs typeface="Arial" panose="020B0604020202020204" pitchFamily="34" charset="0"/>
              </a:rPr>
              <a:t>LEFT JOIN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supplierid</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0000FF"/>
                </a:solidFill>
                <a:latin typeface="Arial" panose="020B0604020202020204" pitchFamily="34" charset="0"/>
                <a:ea typeface="新宋体" panose="02010609030101010101" pitchFamily="49" charset="-122"/>
                <a:cs typeface="Arial" panose="020B0604020202020204" pitchFamily="34" charset="0"/>
              </a:rPr>
              <a:t>WHERE</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FF0000"/>
                </a:solidFill>
                <a:latin typeface="Arial" panose="020B0604020202020204" pitchFamily="34" charset="0"/>
                <a:ea typeface="新宋体" panose="02010609030101010101" pitchFamily="49" charset="-122"/>
                <a:cs typeface="Arial" panose="020B0604020202020204" pitchFamily="34" charset="0"/>
              </a:rPr>
              <a:t>'Japan'</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endParaRPr lang="en-US" dirty="0" smtClean="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5" name="Rectangle 4"/>
          <p:cNvSpPr/>
          <p:nvPr/>
        </p:nvSpPr>
        <p:spPr>
          <a:xfrm>
            <a:off x="527537" y="2851273"/>
            <a:ext cx="5117123" cy="6066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527537" y="5822551"/>
            <a:ext cx="5117123" cy="6066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218" name="Picture 2" descr="Image result for differenc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441966" y="2268292"/>
            <a:ext cx="3080468" cy="125144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a:stCxn id="9218" idx="1"/>
          </p:cNvCxnSpPr>
          <p:nvPr/>
        </p:nvCxnSpPr>
        <p:spPr>
          <a:xfrm flipH="1">
            <a:off x="5644661" y="2894012"/>
            <a:ext cx="2797305" cy="469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p:cNvCxnSpPr/>
          <p:nvPr/>
        </p:nvCxnSpPr>
        <p:spPr>
          <a:xfrm rot="5400000">
            <a:off x="6480724" y="2526993"/>
            <a:ext cx="2665412" cy="433753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06233" y="210637"/>
            <a:ext cx="10515600" cy="1208787"/>
          </a:xfrm>
        </p:spPr>
        <p:txBody>
          <a:bodyPr/>
          <a:lstStyle/>
          <a:p>
            <a:r>
              <a:rPr lang="en-CA" b="1" dirty="0">
                <a:latin typeface="Arial" panose="020B0604020202020204" pitchFamily="34" charset="0"/>
                <a:cs typeface="Arial" panose="020B0604020202020204" pitchFamily="34" charset="0"/>
              </a:rPr>
              <a:t>1.2 Tables</a:t>
            </a:r>
            <a:endParaRPr lang="en-CA" b="1" dirty="0">
              <a:latin typeface="Arial" panose="020B0604020202020204" pitchFamily="34" charset="0"/>
              <a:cs typeface="Arial" panose="020B0604020202020204" pitchFamily="34" charset="0"/>
            </a:endParaRPr>
          </a:p>
        </p:txBody>
      </p:sp>
      <p:sp>
        <p:nvSpPr>
          <p:cNvPr id="7" name="TextBox 6"/>
          <p:cNvSpPr txBox="1"/>
          <p:nvPr/>
        </p:nvSpPr>
        <p:spPr>
          <a:xfrm>
            <a:off x="3711672" y="902764"/>
            <a:ext cx="1651109" cy="584775"/>
          </a:xfrm>
          <a:prstGeom prst="rect">
            <a:avLst/>
          </a:prstGeom>
          <a:noFill/>
        </p:spPr>
        <p:txBody>
          <a:bodyPr wrap="square" rtlCol="0">
            <a:spAutoFit/>
          </a:bodyPr>
          <a:lstStyle/>
          <a:p>
            <a:r>
              <a:rPr lang="en-CA" sz="3200" dirty="0">
                <a:latin typeface="Arial" panose="020B0604020202020204" pitchFamily="34" charset="0"/>
                <a:cs typeface="Arial" panose="020B0604020202020204" pitchFamily="34" charset="0"/>
              </a:rPr>
              <a:t>Column</a:t>
            </a:r>
            <a:endParaRPr lang="en-CA" sz="3200" dirty="0">
              <a:latin typeface="Arial" panose="020B0604020202020204" pitchFamily="34" charset="0"/>
              <a:cs typeface="Arial" panose="020B0604020202020204" pitchFamily="34" charset="0"/>
            </a:endParaRPr>
          </a:p>
        </p:txBody>
      </p:sp>
      <p:sp>
        <p:nvSpPr>
          <p:cNvPr id="8" name="Arrow: Down 7"/>
          <p:cNvSpPr/>
          <p:nvPr/>
        </p:nvSpPr>
        <p:spPr>
          <a:xfrm>
            <a:off x="4130728" y="1462158"/>
            <a:ext cx="233524" cy="479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TextBox 8"/>
          <p:cNvSpPr txBox="1"/>
          <p:nvPr/>
        </p:nvSpPr>
        <p:spPr>
          <a:xfrm>
            <a:off x="806233" y="2465115"/>
            <a:ext cx="1142357" cy="584775"/>
          </a:xfrm>
          <a:prstGeom prst="rect">
            <a:avLst/>
          </a:prstGeom>
          <a:noFill/>
        </p:spPr>
        <p:txBody>
          <a:bodyPr wrap="square" rtlCol="0">
            <a:spAutoFit/>
          </a:bodyPr>
          <a:lstStyle/>
          <a:p>
            <a:r>
              <a:rPr lang="en-CA" sz="3200" dirty="0">
                <a:latin typeface="Arial" panose="020B0604020202020204" pitchFamily="34" charset="0"/>
                <a:cs typeface="Arial" panose="020B0604020202020204" pitchFamily="34" charset="0"/>
              </a:rPr>
              <a:t>Row</a:t>
            </a:r>
            <a:endParaRPr lang="en-CA" sz="3200" dirty="0">
              <a:latin typeface="Arial" panose="020B0604020202020204" pitchFamily="34" charset="0"/>
              <a:cs typeface="Arial" panose="020B0604020202020204" pitchFamily="34" charset="0"/>
            </a:endParaRPr>
          </a:p>
        </p:txBody>
      </p:sp>
      <p:sp>
        <p:nvSpPr>
          <p:cNvPr id="10" name="Arrow: Down 9"/>
          <p:cNvSpPr/>
          <p:nvPr/>
        </p:nvSpPr>
        <p:spPr>
          <a:xfrm rot="16200000">
            <a:off x="2222076" y="2517699"/>
            <a:ext cx="202093" cy="4796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3" name="Picture 2"/>
          <p:cNvPicPr>
            <a:picLocks noChangeAspect="1"/>
          </p:cNvPicPr>
          <p:nvPr/>
        </p:nvPicPr>
        <p:blipFill>
          <a:blip r:embed="rId1"/>
          <a:stretch>
            <a:fillRect/>
          </a:stretch>
        </p:blipFill>
        <p:spPr>
          <a:xfrm>
            <a:off x="2697655" y="2009881"/>
            <a:ext cx="8453414" cy="3203399"/>
          </a:xfrm>
          <a:prstGeom prst="rect">
            <a:avLst/>
          </a:prstGeom>
        </p:spPr>
      </p:pic>
      <p:sp>
        <p:nvSpPr>
          <p:cNvPr id="2" name="Slide Number Placeholder 1"/>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Difference between AND </a:t>
            </a:r>
            <a:r>
              <a:rPr lang="en-CA" dirty="0" err="1"/>
              <a:t>and</a:t>
            </a:r>
            <a:r>
              <a:rPr lang="en-CA" dirty="0"/>
              <a:t> WHERE in outer join</a:t>
            </a:r>
            <a:br>
              <a:rPr lang="en-CA" dirty="0"/>
            </a:br>
            <a:endParaRPr lang="en-CA" dirty="0"/>
          </a:p>
        </p:txBody>
      </p:sp>
      <p:sp>
        <p:nvSpPr>
          <p:cNvPr id="3" name="Content Placeholder 2"/>
          <p:cNvSpPr>
            <a:spLocks noGrp="1"/>
          </p:cNvSpPr>
          <p:nvPr>
            <p:ph idx="1"/>
          </p:nvPr>
        </p:nvSpPr>
        <p:spPr/>
        <p:txBody>
          <a:bodyPr>
            <a:normAutofit lnSpcReduction="10000"/>
          </a:bodyPr>
          <a:lstStyle/>
          <a:p>
            <a:pPr marL="0" indent="0">
              <a:buNone/>
            </a:pPr>
            <a:r>
              <a:rPr lang="en-CA" dirty="0"/>
              <a:t>In left join:</a:t>
            </a:r>
            <a:endParaRPr lang="en-CA" dirty="0"/>
          </a:p>
          <a:p>
            <a:pPr marL="0" indent="0">
              <a:buNone/>
            </a:pPr>
            <a:endParaRPr lang="en-CA" dirty="0"/>
          </a:p>
          <a:p>
            <a:pPr marL="0" indent="0">
              <a:buNone/>
            </a:pPr>
            <a:r>
              <a:rPr lang="en-CA" dirty="0"/>
              <a:t>conditions after “ON” are only used to </a:t>
            </a:r>
            <a:r>
              <a:rPr lang="en-CA" b="1" dirty="0">
                <a:solidFill>
                  <a:srgbClr val="FF0000"/>
                </a:solidFill>
              </a:rPr>
              <a:t>match</a:t>
            </a:r>
            <a:r>
              <a:rPr lang="en-CA" dirty="0"/>
              <a:t> rows from right table to the left table(preserved table).It </a:t>
            </a:r>
            <a:r>
              <a:rPr lang="en-CA" b="1" dirty="0">
                <a:solidFill>
                  <a:srgbClr val="FF0000"/>
                </a:solidFill>
              </a:rPr>
              <a:t>will not filter out </a:t>
            </a:r>
            <a:r>
              <a:rPr lang="en-CA" dirty="0"/>
              <a:t>any rows. Thus, number of rows will not change no matter how many conditions you add after “ON” clause.</a:t>
            </a:r>
            <a:endParaRPr lang="en-CA" dirty="0"/>
          </a:p>
          <a:p>
            <a:pPr marL="0" indent="0">
              <a:buNone/>
            </a:pPr>
            <a:endParaRPr lang="en-CA" dirty="0"/>
          </a:p>
          <a:p>
            <a:pPr marL="0" indent="0">
              <a:buNone/>
            </a:pPr>
            <a:r>
              <a:rPr lang="en-CA" dirty="0"/>
              <a:t>Conditions after “Where” are only used to </a:t>
            </a:r>
            <a:r>
              <a:rPr lang="en-CA" b="1" dirty="0">
                <a:solidFill>
                  <a:srgbClr val="FF0000"/>
                </a:solidFill>
              </a:rPr>
              <a:t>filter out</a:t>
            </a:r>
            <a:r>
              <a:rPr lang="en-CA" dirty="0"/>
              <a:t> rows that do not meet the conditions. Thus, number of rows will change depending on your conditions after “WHERE” clause</a:t>
            </a:r>
            <a:endParaRPr lang="en-CA" dirty="0"/>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38" y="46747"/>
            <a:ext cx="10515600" cy="1325563"/>
          </a:xfrm>
        </p:spPr>
        <p:txBody>
          <a:bodyPr/>
          <a:lstStyle/>
          <a:p>
            <a:r>
              <a:rPr lang="en-CA" b="1" dirty="0">
                <a:latin typeface="Arial" panose="020B0604020202020204" pitchFamily="34" charset="0"/>
                <a:cs typeface="Arial" panose="020B0604020202020204" pitchFamily="34" charset="0"/>
              </a:rPr>
              <a:t>Right outer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pic>
        <p:nvPicPr>
          <p:cNvPr id="6" name="Content Placeholder 5"/>
          <p:cNvPicPr>
            <a:picLocks noChangeAspect="1"/>
          </p:cNvPicPr>
          <p:nvPr/>
        </p:nvPicPr>
        <p:blipFill>
          <a:blip r:embed="rId1"/>
          <a:stretch>
            <a:fillRect/>
          </a:stretch>
        </p:blipFill>
        <p:spPr>
          <a:xfrm>
            <a:off x="6920781" y="2370137"/>
            <a:ext cx="5162043" cy="4351338"/>
          </a:xfrm>
          <a:prstGeom prst="rect">
            <a:avLst/>
          </a:prstGeom>
        </p:spPr>
      </p:pic>
      <p:pic>
        <p:nvPicPr>
          <p:cNvPr id="10" name="Content Placeholder 9"/>
          <p:cNvPicPr>
            <a:picLocks noGrp="1" noChangeAspect="1"/>
          </p:cNvPicPr>
          <p:nvPr>
            <p:ph idx="1"/>
          </p:nvPr>
        </p:nvPicPr>
        <p:blipFill>
          <a:blip r:embed="rId2"/>
          <a:stretch>
            <a:fillRect/>
          </a:stretch>
        </p:blipFill>
        <p:spPr>
          <a:xfrm>
            <a:off x="767167" y="2702635"/>
            <a:ext cx="5210175" cy="2952750"/>
          </a:xfrm>
          <a:prstGeom prst="rect">
            <a:avLst/>
          </a:prstGeom>
        </p:spPr>
      </p:pic>
      <p:sp>
        <p:nvSpPr>
          <p:cNvPr id="11" name="TextBox 10"/>
          <p:cNvSpPr txBox="1"/>
          <p:nvPr/>
        </p:nvSpPr>
        <p:spPr>
          <a:xfrm>
            <a:off x="618391" y="1169808"/>
            <a:ext cx="10952286" cy="830997"/>
          </a:xfrm>
          <a:prstGeom prst="rect">
            <a:avLst/>
          </a:prstGeom>
          <a:noFill/>
        </p:spPr>
        <p:txBody>
          <a:bodyPr wrap="square" rtlCol="0">
            <a:spAutoFit/>
          </a:bodyPr>
          <a:lstStyle/>
          <a:p>
            <a:r>
              <a:rPr lang="en-CA" sz="2400" dirty="0"/>
              <a:t>Just like you can use a left outer join to preserve the left side, you can use a right outer</a:t>
            </a:r>
            <a:endParaRPr lang="en-CA" sz="2400" dirty="0"/>
          </a:p>
          <a:p>
            <a:r>
              <a:rPr lang="en-CA" sz="2400" dirty="0"/>
              <a:t>join to preserve the right side</a:t>
            </a:r>
            <a:endParaRPr lang="en-CA"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Right outer join</a:t>
            </a:r>
            <a:endParaRPr lang="en-CA" b="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
        <p:nvSpPr>
          <p:cNvPr id="7" name="Content Placeholder 6"/>
          <p:cNvSpPr>
            <a:spLocks noGrp="1"/>
          </p:cNvSpPr>
          <p:nvPr>
            <p:ph idx="1"/>
          </p:nvPr>
        </p:nvSpPr>
        <p:spPr/>
        <p:txBody>
          <a:bodyPr>
            <a:normAutofit fontScale="65000"/>
          </a:bodyPr>
          <a:lstStyle/>
          <a:p>
            <a:pPr marL="0" indent="0">
              <a:buNone/>
            </a:pPr>
            <a:endParaRPr lang="en-CA" dirty="0"/>
          </a:p>
          <a:p>
            <a:pPr marL="0" algn="l">
              <a:buClrTx/>
              <a:buSzTx/>
              <a:buNone/>
            </a:pPr>
            <a:r>
              <a:rPr lang="en-CA" sz="5715"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sz="4440" dirty="0">
                <a:solidFill>
                  <a:srgbClr val="0000FF"/>
                </a:solidFill>
                <a:latin typeface="Arial" panose="020B0604020202020204" pitchFamily="34" charset="0"/>
                <a:ea typeface="新宋体" panose="02010609030101010101" pitchFamily="49" charset="-122"/>
                <a:cs typeface="Arial" panose="020B0604020202020204" pitchFamily="34" charset="0"/>
              </a:rPr>
              <a:t> </a:t>
            </a:r>
            <a:r>
              <a:rPr lang="en-US" altLang="en-CA" sz="4440" dirty="0">
                <a:solidFill>
                  <a:srgbClr val="0000FF"/>
                </a:solidFill>
                <a:latin typeface="Arial" panose="020B0604020202020204" pitchFamily="34" charset="0"/>
                <a:ea typeface="新宋体" panose="02010609030101010101" pitchFamily="49" charset="-122"/>
                <a:cs typeface="Arial" panose="020B0604020202020204" pitchFamily="34" charset="0"/>
              </a:rPr>
              <a:t>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c.customerid,</a:t>
            </a:r>
            <a:r>
              <a:rPr lang="en-US" alt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c.name,</a:t>
            </a:r>
            <a:r>
              <a:rPr lang="en-US" alt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c.address,</a:t>
            </a:r>
            <a:r>
              <a:rPr lang="en-US" alt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o.order_id,o.product,</a:t>
            </a:r>
            <a:endPar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o.amount</a:t>
            </a:r>
            <a:endPar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CA" sz="5715" dirty="0">
                <a:solidFill>
                  <a:srgbClr val="0000FF"/>
                </a:solidFill>
                <a:latin typeface="Arial" panose="020B0604020202020204" pitchFamily="34" charset="0"/>
                <a:ea typeface="新宋体" panose="02010609030101010101" pitchFamily="49" charset="-122"/>
                <a:cs typeface="Arial" panose="020B0604020202020204" pitchFamily="34" charset="0"/>
              </a:rPr>
              <a:t>FROM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customers c</a:t>
            </a:r>
            <a:r>
              <a:rPr lang="en-US" alt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a:t>
            </a:r>
            <a:r>
              <a:rPr lang="en-CA" sz="6665" dirty="0">
                <a:solidFill>
                  <a:schemeClr val="bg1">
                    <a:lumMod val="50000"/>
                  </a:schemeClr>
                </a:solidFill>
                <a:latin typeface="Arial" panose="020B0604020202020204" pitchFamily="34" charset="0"/>
                <a:ea typeface="新宋体" panose="02010609030101010101" pitchFamily="49" charset="-122"/>
                <a:cs typeface="Arial" panose="020B0604020202020204" pitchFamily="34" charset="0"/>
              </a:rPr>
              <a:t>RIGHT JOIN</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 orders o </a:t>
            </a:r>
            <a:endPar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algn="l">
              <a:buClrTx/>
              <a:buSzTx/>
              <a:buNone/>
            </a:pPr>
            <a:r>
              <a:rPr lang="en-CA" sz="5715" dirty="0">
                <a:solidFill>
                  <a:srgbClr val="0000FF"/>
                </a:solidFill>
                <a:latin typeface="Arial" panose="020B0604020202020204" pitchFamily="34" charset="0"/>
                <a:ea typeface="新宋体" panose="02010609030101010101" pitchFamily="49" charset="-122"/>
                <a:cs typeface="Arial" panose="020B0604020202020204" pitchFamily="34" charset="0"/>
              </a:rPr>
              <a:t>ON </a:t>
            </a:r>
            <a:r>
              <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rPr>
              <a:t>c.customerid = o.customer_id;</a:t>
            </a:r>
            <a:endParaRPr lang="en-CA" sz="6665" dirty="0">
              <a:solidFill>
                <a:srgbClr val="008080"/>
              </a:solidFill>
              <a:latin typeface="Arial" panose="020B0604020202020204" pitchFamily="34" charset="0"/>
              <a:ea typeface="新宋体" panose="02010609030101010101" pitchFamily="49" charset="-122"/>
              <a:cs typeface="Arial" panose="020B060402020202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Multi-Join Queries</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CA" dirty="0"/>
              <a:t>As an example, suppose that you wanted to return all suppliers from Japan, and matching products where relevant. For this, you need an outer join between </a:t>
            </a:r>
            <a:r>
              <a:rPr lang="en-CA" dirty="0" err="1"/>
              <a:t>Production.Suppliers</a:t>
            </a:r>
            <a:r>
              <a:rPr lang="en-CA" dirty="0"/>
              <a:t> and </a:t>
            </a:r>
            <a:r>
              <a:rPr lang="en-CA" dirty="0" err="1"/>
              <a:t>Production.Products</a:t>
            </a:r>
            <a:r>
              <a:rPr lang="en-CA" dirty="0"/>
              <a:t>, preserving Suppliers. But you also want to include product category information, so you add an inner join to </a:t>
            </a:r>
            <a:r>
              <a:rPr lang="en-CA" dirty="0" err="1"/>
              <a:t>Production.Categories</a:t>
            </a:r>
            <a:r>
              <a:rPr lang="en-CA" dirty="0"/>
              <a:t>, as follows.</a:t>
            </a: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pic>
        <p:nvPicPr>
          <p:cNvPr id="5" name="Picture 4"/>
          <p:cNvPicPr>
            <a:picLocks noChangeAspect="1"/>
          </p:cNvPicPr>
          <p:nvPr/>
        </p:nvPicPr>
        <p:blipFill>
          <a:blip r:embed="rId1"/>
          <a:stretch>
            <a:fillRect/>
          </a:stretch>
        </p:blipFill>
        <p:spPr>
          <a:xfrm>
            <a:off x="502846" y="1499289"/>
            <a:ext cx="11010090" cy="5039623"/>
          </a:xfrm>
          <a:prstGeom prst="rect">
            <a:avLst/>
          </a:prstGeom>
        </p:spPr>
      </p:pic>
      <p:sp>
        <p:nvSpPr>
          <p:cNvPr id="6" name="Title 1"/>
          <p:cNvSpPr>
            <a:spLocks noGrp="1"/>
          </p:cNvSpPr>
          <p:nvPr>
            <p:ph type="title"/>
          </p:nvPr>
        </p:nvSpPr>
        <p:spPr>
          <a:xfrm>
            <a:off x="838200" y="365125"/>
            <a:ext cx="10515600" cy="1325563"/>
          </a:xfrm>
        </p:spPr>
        <p:txBody>
          <a:bodyPr/>
          <a:lstStyle/>
          <a:p>
            <a:r>
              <a:rPr lang="en-CA" b="1" dirty="0">
                <a:latin typeface="Arial" panose="020B0604020202020204" pitchFamily="34" charset="0"/>
                <a:cs typeface="Arial" panose="020B0604020202020204" pitchFamily="34" charset="0"/>
              </a:rPr>
              <a:t>Multi-Join Queries</a:t>
            </a:r>
            <a:endParaRPr lang="en-CA" b="1" dirty="0">
              <a:latin typeface="Arial" panose="020B0604020202020204" pitchFamily="34" charset="0"/>
              <a:cs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latin typeface="Arial" panose="020B0604020202020204" pitchFamily="34" charset="0"/>
                <a:cs typeface="Arial" panose="020B0604020202020204" pitchFamily="34" charset="0"/>
              </a:rPr>
              <a:t>Multi-Join Queries</a:t>
            </a:r>
            <a:endParaRPr lang="en-CA"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marL="0" indent="0">
              <a:buNone/>
            </a:pP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companyname</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supplier</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productid</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productname</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unitprice</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categoryname</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Suppliers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S</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US" altLang="en-CA" dirty="0">
                <a:solidFill>
                  <a:srgbClr val="808080"/>
                </a:solidFill>
                <a:latin typeface="Arial" panose="020B0604020202020204" pitchFamily="34" charset="0"/>
                <a:ea typeface="新宋体" panose="02010609030101010101" pitchFamily="49" charset="-122"/>
                <a:cs typeface="Arial" panose="020B0604020202020204" pitchFamily="34" charset="0"/>
              </a:rPr>
              <a:t>INNER</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JOIN</a:t>
            </a:r>
            <a:r>
              <a:rPr lang="en-US" altLang="en-CA"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Products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P</a:t>
            </a:r>
            <a:endParaRPr lang="en-CA" dirty="0">
              <a:solidFill>
                <a:srgbClr val="008080"/>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sym typeface="+mn-ea"/>
              </a:rPr>
              <a:t>ON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sym typeface="+mn-ea"/>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sym typeface="+mn-ea"/>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sym typeface="+mn-ea"/>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sym typeface="+mn-ea"/>
              </a:rPr>
              <a:t>supplierid</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sym typeface="+mn-ea"/>
              </a:rPr>
              <a:t> </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sym typeface="+mn-ea"/>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sym typeface="+mn-ea"/>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sym typeface="+mn-ea"/>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sym typeface="+mn-ea"/>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sym typeface="+mn-ea"/>
              </a:rPr>
              <a:t>supplierid</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INNER</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JOIN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Categories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AS</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008080"/>
                </a:solidFill>
                <a:latin typeface="Arial" panose="020B0604020202020204" pitchFamily="34" charset="0"/>
                <a:ea typeface="新宋体" panose="02010609030101010101" pitchFamily="49" charset="-122"/>
                <a:cs typeface="Arial" panose="020B0604020202020204" pitchFamily="34" charset="0"/>
              </a:rPr>
              <a:t>C</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ON</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categoryid</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P</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categoryid</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pPr marL="0" indent="0">
              <a:buNone/>
            </a:pPr>
            <a:r>
              <a:rPr lang="en-CA" dirty="0">
                <a:solidFill>
                  <a:srgbClr val="0000FF"/>
                </a:solidFill>
                <a:latin typeface="Arial" panose="020B0604020202020204" pitchFamily="34" charset="0"/>
                <a:ea typeface="新宋体" panose="02010609030101010101" pitchFamily="49" charset="-122"/>
                <a:cs typeface="Arial" panose="020B0604020202020204" pitchFamily="34" charset="0"/>
              </a:rPr>
              <a:t>WHERE</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S</a:t>
            </a:r>
            <a:r>
              <a:rPr lang="en-CA" dirty="0" err="1">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err="1">
                <a:solidFill>
                  <a:srgbClr val="008080"/>
                </a:solidFill>
                <a:latin typeface="Arial" panose="020B0604020202020204" pitchFamily="34" charset="0"/>
                <a:ea typeface="新宋体" panose="02010609030101010101" pitchFamily="49" charset="-122"/>
                <a:cs typeface="Arial" panose="020B0604020202020204" pitchFamily="34" charset="0"/>
              </a:rPr>
              <a:t>country</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lang="en-CA" dirty="0">
                <a:solidFill>
                  <a:prstClr val="black"/>
                </a:solidFill>
                <a:latin typeface="Arial" panose="020B0604020202020204" pitchFamily="34" charset="0"/>
                <a:ea typeface="新宋体" panose="02010609030101010101" pitchFamily="49" charset="-122"/>
                <a:cs typeface="Arial" panose="020B0604020202020204" pitchFamily="34" charset="0"/>
              </a:rPr>
              <a:t> </a:t>
            </a:r>
            <a:r>
              <a:rPr lang="en-CA" dirty="0" err="1">
                <a:solidFill>
                  <a:srgbClr val="FF0000"/>
                </a:solidFill>
                <a:latin typeface="Arial" panose="020B0604020202020204" pitchFamily="34" charset="0"/>
                <a:ea typeface="新宋体" panose="02010609030101010101" pitchFamily="49" charset="-122"/>
                <a:cs typeface="Arial" panose="020B0604020202020204" pitchFamily="34" charset="0"/>
              </a:rPr>
              <a:t>'Japan</a:t>
            </a:r>
            <a:r>
              <a:rPr lang="en-CA" dirty="0">
                <a:solidFill>
                  <a:srgbClr val="FF0000"/>
                </a:solidFill>
                <a:latin typeface="Arial" panose="020B0604020202020204" pitchFamily="34" charset="0"/>
                <a:ea typeface="新宋体" panose="02010609030101010101" pitchFamily="49" charset="-122"/>
                <a:cs typeface="Arial" panose="020B0604020202020204" pitchFamily="34" charset="0"/>
              </a:rPr>
              <a:t>'</a:t>
            </a:r>
            <a:r>
              <a:rPr lang="en-CA" dirty="0">
                <a:solidFill>
                  <a:srgbClr val="808080"/>
                </a:solidFill>
                <a:latin typeface="Arial" panose="020B0604020202020204" pitchFamily="34" charset="0"/>
                <a:ea typeface="新宋体" panose="02010609030101010101" pitchFamily="49" charset="-122"/>
                <a:cs typeface="Arial" panose="020B0604020202020204" pitchFamily="34" charset="0"/>
              </a:rPr>
              <a:t>;</a:t>
            </a:r>
            <a:endParaRPr lang="en-CA" dirty="0">
              <a:solidFill>
                <a:prstClr val="black"/>
              </a:solidFill>
              <a:latin typeface="Arial" panose="020B0604020202020204" pitchFamily="34" charset="0"/>
              <a:ea typeface="新宋体" panose="02010609030101010101" pitchFamily="49" charset="-122"/>
              <a:cs typeface="Arial" panose="020B0604020202020204" pitchFamily="34" charset="0"/>
            </a:endParaRPr>
          </a:p>
          <a:p>
            <a:endParaRPr lang="en-CA" dirty="0">
              <a:solidFill>
                <a:prstClr val="black"/>
              </a:solidFill>
              <a:latin typeface="新宋体" panose="02010609030101010101" pitchFamily="49" charset="-122"/>
              <a:ea typeface="新宋体" panose="02010609030101010101" pitchFamily="49" charset="-122"/>
            </a:endParaRPr>
          </a:p>
          <a:p>
            <a:pPr marL="0" indent="0">
              <a:buNone/>
            </a:pPr>
            <a:endParaRPr lang="en-CA" dirty="0"/>
          </a:p>
        </p:txBody>
      </p:sp>
      <p:sp>
        <p:nvSpPr>
          <p:cNvPr id="4" name="Slide Number Placeholder 3"/>
          <p:cNvSpPr>
            <a:spLocks noGrp="1"/>
          </p:cNvSpPr>
          <p:nvPr>
            <p:ph type="sldNum" sz="quarter" idx="12"/>
          </p:nvPr>
        </p:nvSpPr>
        <p:spPr/>
        <p:txBody>
          <a:bodyPr/>
          <a:lstStyle/>
          <a:p>
            <a:fld id="{59368BA9-11F6-4176-AA9C-12CF57CA08D0}" type="slidenum">
              <a:rPr lang="en-CA" smtClean="0"/>
            </a:fld>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157287" y="1771321"/>
            <a:ext cx="9849260" cy="2343206"/>
          </a:xfrm>
          <a:prstGeom prst="rect">
            <a:avLst/>
          </a:prstGeom>
          <a:noFill/>
        </p:spPr>
        <p:txBody>
          <a:bodyPr wrap="square" rtlCol="0">
            <a:spAutoFit/>
          </a:bodyPr>
          <a:lstStyle/>
          <a:p>
            <a:pPr marL="0" indent="0">
              <a:buNone/>
            </a:pPr>
            <a:r>
              <a:rPr lang="en-CA" sz="3600" b="1" dirty="0">
                <a:latin typeface="Arial" panose="020B0604020202020204" pitchFamily="34" charset="0"/>
                <a:cs typeface="Arial" panose="020B0604020202020204" pitchFamily="34" charset="0"/>
              </a:rPr>
              <a:t>Data type </a:t>
            </a:r>
            <a:r>
              <a:rPr lang="en-CA" sz="3600" dirty="0">
                <a:latin typeface="Arial" panose="020B0604020202020204" pitchFamily="34" charset="0"/>
                <a:cs typeface="Arial" panose="020B0604020202020204" pitchFamily="34" charset="0"/>
              </a:rPr>
              <a:t>restrict the type of data that can be stored in a column.</a:t>
            </a:r>
            <a:endParaRPr lang="en-CA" sz="3600" dirty="0">
              <a:latin typeface="Arial" panose="020B0604020202020204" pitchFamily="34" charset="0"/>
              <a:cs typeface="Arial" panose="020B0604020202020204" pitchFamily="34" charset="0"/>
            </a:endParaRPr>
          </a:p>
          <a:p>
            <a:pPr marL="0" indent="0">
              <a:buNone/>
            </a:pPr>
            <a:endParaRPr lang="en-CA" sz="3600" b="1" dirty="0">
              <a:latin typeface="Arial" panose="020B0604020202020204" pitchFamily="34" charset="0"/>
              <a:cs typeface="Arial" panose="020B0604020202020204" pitchFamily="34" charset="0"/>
            </a:endParaRPr>
          </a:p>
          <a:p>
            <a:pPr marL="0" indent="0">
              <a:buNone/>
            </a:pPr>
            <a:endParaRPr lang="en-CA" sz="3600" dirty="0">
              <a:latin typeface="Arial" panose="020B0604020202020204" pitchFamily="34" charset="0"/>
              <a:cs typeface="Arial" panose="020B0604020202020204" pitchFamily="34" charset="0"/>
            </a:endParaRPr>
          </a:p>
        </p:txBody>
      </p:sp>
      <p:sp>
        <p:nvSpPr>
          <p:cNvPr id="5" name="Title 1"/>
          <p:cNvSpPr>
            <a:spLocks noGrp="1"/>
          </p:cNvSpPr>
          <p:nvPr>
            <p:ph type="title"/>
          </p:nvPr>
        </p:nvSpPr>
        <p:spPr>
          <a:xfrm>
            <a:off x="838200" y="365125"/>
            <a:ext cx="10515600" cy="1208787"/>
          </a:xfrm>
        </p:spPr>
        <p:txBody>
          <a:bodyPr/>
          <a:lstStyle/>
          <a:p>
            <a:r>
              <a:rPr lang="en-CA" b="1" dirty="0">
                <a:latin typeface="Arial" panose="020B0604020202020204" pitchFamily="34" charset="0"/>
                <a:cs typeface="Arial" panose="020B0604020202020204" pitchFamily="34" charset="0"/>
              </a:rPr>
              <a:t>1.2 Tables</a:t>
            </a:r>
            <a:endParaRPr lang="en-CA"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9368BA9-11F6-4176-AA9C-12CF57CA08D0}" type="slidenum">
              <a:rPr lang="en-CA" smtClean="0"/>
            </a:fld>
            <a:endParaRPr lang="en-CA" dirty="0"/>
          </a:p>
        </p:txBody>
      </p:sp>
      <p:pic>
        <p:nvPicPr>
          <p:cNvPr id="7" name="Picture 6"/>
          <p:cNvPicPr>
            <a:picLocks noChangeAspect="1"/>
          </p:cNvPicPr>
          <p:nvPr/>
        </p:nvPicPr>
        <p:blipFill>
          <a:blip r:embed="rId1"/>
          <a:stretch>
            <a:fillRect/>
          </a:stretch>
        </p:blipFill>
        <p:spPr>
          <a:xfrm>
            <a:off x="1270000" y="3100705"/>
            <a:ext cx="4791075" cy="3105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12513</Words>
  <Application>WPS Slides</Application>
  <PresentationFormat>宽屏</PresentationFormat>
  <Paragraphs>873</Paragraphs>
  <Slides>85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102" baseType="lpstr">
      <vt:lpstr>Arial</vt:lpstr>
      <vt:lpstr>宋体</vt:lpstr>
      <vt:lpstr>Wingdings</vt:lpstr>
      <vt:lpstr>Calibri</vt:lpstr>
      <vt:lpstr>微软雅黑</vt:lpstr>
      <vt:lpstr>Arial Unicode MS</vt:lpstr>
      <vt:lpstr>Calibri Light</vt:lpstr>
      <vt:lpstr>CourierNewPSMT</vt:lpstr>
      <vt:lpstr>Segoe Print</vt:lpstr>
      <vt:lpstr>TimesNewRomanPS-BoldMT</vt:lpstr>
      <vt:lpstr>TimesNewRomanPSMT</vt:lpstr>
      <vt:lpstr>Times New Roman</vt:lpstr>
      <vt:lpstr>新宋体</vt:lpstr>
      <vt:lpstr>Stencil</vt:lpstr>
      <vt:lpstr>Office Theme</vt:lpstr>
      <vt:lpstr>Excel.Sheet.12</vt:lpstr>
      <vt:lpstr>Excel.Sheet.12</vt:lpstr>
      <vt:lpstr>SQL-Structured Query Language</vt:lpstr>
      <vt:lpstr>Introduction</vt:lpstr>
      <vt:lpstr>Introduction</vt:lpstr>
      <vt:lpstr>Introduction</vt:lpstr>
      <vt:lpstr>Introduction</vt:lpstr>
      <vt:lpstr>1.2 Tables</vt:lpstr>
      <vt:lpstr>1.2 Tables</vt:lpstr>
      <vt:lpstr>1.2 Tables</vt:lpstr>
      <vt:lpstr>1.2 Tables</vt:lpstr>
      <vt:lpstr>1.2 Tables</vt:lpstr>
      <vt:lpstr>1.3 Primary key</vt:lpstr>
      <vt:lpstr>1.3 Primary key</vt:lpstr>
      <vt:lpstr>1.3 Primary key</vt:lpstr>
      <vt:lpstr>Retrieving Data</vt:lpstr>
      <vt:lpstr>Retrieving Data</vt:lpstr>
      <vt:lpstr>Retrieving Data</vt:lpstr>
      <vt:lpstr>Retrieving Data</vt:lpstr>
      <vt:lpstr>Retrieving Data</vt:lpstr>
      <vt:lpstr>Retrieving Data</vt:lpstr>
      <vt:lpstr>Exercise 2.1</vt:lpstr>
      <vt:lpstr>3.Filtering Data</vt:lpstr>
      <vt:lpstr>3.Filtering Data</vt:lpstr>
      <vt:lpstr>3.Filtering Data</vt:lpstr>
      <vt:lpstr>3.Filtering Data</vt:lpstr>
      <vt:lpstr>3.Filtering Data</vt:lpstr>
      <vt:lpstr>3.Filtering Data</vt:lpstr>
      <vt:lpstr>PowerPoint 演示文稿</vt:lpstr>
      <vt:lpstr>3.Filtering Data</vt:lpstr>
      <vt:lpstr>3.Filtering Data</vt:lpstr>
      <vt:lpstr>3.Filtering Data</vt:lpstr>
      <vt:lpstr>3.Filtering Data</vt:lpstr>
      <vt:lpstr>3.Filtering Data</vt:lpstr>
      <vt:lpstr>Exercise 3</vt:lpstr>
      <vt:lpstr>Exercise 3</vt:lpstr>
      <vt:lpstr>4.Sorting Data</vt:lpstr>
      <vt:lpstr>4.Sorting Data</vt:lpstr>
      <vt:lpstr>4.Sorting Data</vt:lpstr>
      <vt:lpstr>4.Sorting Data</vt:lpstr>
      <vt:lpstr>4.Sorting Data</vt:lpstr>
      <vt:lpstr>4.Sorting Data</vt:lpstr>
      <vt:lpstr>4.Sorting Data</vt:lpstr>
      <vt:lpstr>Exercise 4</vt:lpstr>
      <vt:lpstr>Exercise 4</vt:lpstr>
      <vt:lpstr>5.Use wildcard filtering</vt:lpstr>
      <vt:lpstr>PowerPoint 演示文稿</vt:lpstr>
      <vt:lpstr>PowerPoint 演示文稿</vt:lpstr>
      <vt:lpstr>Exercise 5</vt:lpstr>
      <vt:lpstr>PowerPoint 演示文稿</vt:lpstr>
      <vt:lpstr>PowerPoint 演示文稿</vt:lpstr>
      <vt:lpstr>PowerPoint 演示文稿</vt:lpstr>
      <vt:lpstr>PowerPoint 演示文稿</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7.Summarizing and grouping data</vt:lpstr>
      <vt:lpstr>7.Exercise</vt:lpstr>
      <vt:lpstr>7.Exercise</vt:lpstr>
      <vt:lpstr>8 Join Tables</vt:lpstr>
      <vt:lpstr>8.1 Cross Joins</vt:lpstr>
      <vt:lpstr>Inner Join</vt:lpstr>
      <vt:lpstr>Inner Join</vt:lpstr>
      <vt:lpstr>Inner Join</vt:lpstr>
      <vt:lpstr>Inner Join</vt:lpstr>
      <vt:lpstr>Self Join</vt:lpstr>
      <vt:lpstr>Outer Joins-Left Join</vt:lpstr>
      <vt:lpstr>Outer Joins-Left Join</vt:lpstr>
      <vt:lpstr>Outer Joins-Left Join</vt:lpstr>
      <vt:lpstr>Outer Joins-Left Join</vt:lpstr>
      <vt:lpstr>PowerPoint 演示文稿</vt:lpstr>
      <vt:lpstr>Difference between AND and WHERE in outer join </vt:lpstr>
      <vt:lpstr>Right outer join</vt:lpstr>
      <vt:lpstr>Right outer join</vt:lpstr>
      <vt:lpstr>Multi-Join Queries</vt:lpstr>
      <vt:lpstr>Multi-Join Queries</vt:lpstr>
      <vt:lpstr>Multi-Join 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kobe gao</dc:creator>
  <cp:lastModifiedBy>Kobe Byrant</cp:lastModifiedBy>
  <cp:revision>836</cp:revision>
  <dcterms:created xsi:type="dcterms:W3CDTF">2017-05-06T16:40:00Z</dcterms:created>
  <dcterms:modified xsi:type="dcterms:W3CDTF">2025-05-16T14:39:09Z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926646FA32154A328086676ACD2FABA9_13</vt:lpwstr>
  </property>
  <property fmtid="{D5CDD505-2E9C-101B-9397-08002B2CF9AE}" pid="3" name="KSOProductBuildVer">
    <vt:lpwstr>1033-12.2.0.20795</vt:lpwstr>
  </property>
</Properties>
</file>