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6"/>
  </p:notesMasterIdLst>
  <p:sldIdLst>
    <p:sldId id="256" r:id="rId3"/>
    <p:sldId id="257" r:id="rId4"/>
    <p:sldId id="342" r:id="rId5"/>
    <p:sldId id="258" r:id="rId6"/>
    <p:sldId id="259" r:id="rId7"/>
    <p:sldId id="260" r:id="rId8"/>
    <p:sldId id="311" r:id="rId9"/>
    <p:sldId id="261" r:id="rId10"/>
    <p:sldId id="344" r:id="rId11"/>
    <p:sldId id="414" r:id="rId12"/>
    <p:sldId id="262" r:id="rId13"/>
    <p:sldId id="312" r:id="rId14"/>
    <p:sldId id="313" r:id="rId15"/>
    <p:sldId id="263" r:id="rId16"/>
    <p:sldId id="314" r:id="rId17"/>
    <p:sldId id="310" r:id="rId18"/>
    <p:sldId id="315" r:id="rId19"/>
    <p:sldId id="264" r:id="rId20"/>
    <p:sldId id="345" r:id="rId21"/>
    <p:sldId id="265" r:id="rId22"/>
    <p:sldId id="415" r:id="rId23"/>
    <p:sldId id="316" r:id="rId24"/>
    <p:sldId id="298"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33" r:id="rId39"/>
    <p:sldId id="266" r:id="rId40"/>
    <p:sldId id="317" r:id="rId41"/>
    <p:sldId id="318" r:id="rId42"/>
    <p:sldId id="268" r:id="rId43"/>
    <p:sldId id="417" r:id="rId44"/>
    <p:sldId id="418" r:id="rId45"/>
    <p:sldId id="419" r:id="rId46"/>
    <p:sldId id="299" r:id="rId47"/>
    <p:sldId id="319" r:id="rId48"/>
    <p:sldId id="279" r:id="rId49"/>
    <p:sldId id="280" r:id="rId50"/>
    <p:sldId id="281" r:id="rId51"/>
    <p:sldId id="302" r:id="rId52"/>
    <p:sldId id="335" r:id="rId53"/>
    <p:sldId id="340" r:id="rId54"/>
    <p:sldId id="336" r:id="rId55"/>
    <p:sldId id="337" r:id="rId56"/>
    <p:sldId id="322" r:id="rId57"/>
    <p:sldId id="324" r:id="rId58"/>
    <p:sldId id="323" r:id="rId59"/>
    <p:sldId id="325" r:id="rId60"/>
    <p:sldId id="326" r:id="rId61"/>
    <p:sldId id="327" r:id="rId62"/>
    <p:sldId id="328" r:id="rId63"/>
    <p:sldId id="329" r:id="rId64"/>
    <p:sldId id="330" r:id="rId65"/>
    <p:sldId id="331" r:id="rId66"/>
    <p:sldId id="351" r:id="rId67"/>
    <p:sldId id="332" r:id="rId68"/>
    <p:sldId id="333" r:id="rId69"/>
    <p:sldId id="334" r:id="rId70"/>
    <p:sldId id="352" r:id="rId71"/>
    <p:sldId id="353" r:id="rId72"/>
    <p:sldId id="357" r:id="rId73"/>
    <p:sldId id="355" r:id="rId74"/>
    <p:sldId id="381" r:id="rId75"/>
    <p:sldId id="382" r:id="rId76"/>
    <p:sldId id="383" r:id="rId77"/>
    <p:sldId id="387" r:id="rId78"/>
    <p:sldId id="385" r:id="rId79"/>
    <p:sldId id="386" r:id="rId80"/>
    <p:sldId id="388" r:id="rId81"/>
    <p:sldId id="389" r:id="rId82"/>
    <p:sldId id="390" r:id="rId83"/>
    <p:sldId id="391" r:id="rId84"/>
    <p:sldId id="392" r:id="rId85"/>
    <p:sldId id="384" r:id="rId86"/>
    <p:sldId id="393" r:id="rId87"/>
    <p:sldId id="394" r:id="rId88"/>
    <p:sldId id="395" r:id="rId89"/>
    <p:sldId id="397" r:id="rId90"/>
    <p:sldId id="398" r:id="rId91"/>
    <p:sldId id="396" r:id="rId92"/>
    <p:sldId id="399" r:id="rId93"/>
    <p:sldId id="407" r:id="rId94"/>
    <p:sldId id="40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89" d="100"/>
          <a:sy n="89" d="100"/>
        </p:scale>
        <p:origin x="3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notesMaster" Target="notesMasters/notesMaster1.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9F129-8087-4C19-B9AE-C9A8C8915AC7}" type="datetimeFigureOut">
              <a:rPr lang="en-CA" smtClean="0"/>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62B3F-1E7A-45D2-B650-E664BAFBA222}" type="slidenum">
              <a:rPr lang="en-CA" smtClean="0"/>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3DBE1F64-3558-496E-BB6B-B06A106E8104}"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3177F3F6-0087-45F1-9D1F-39ABBA3CF847}"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67BA4240-F27E-4D78-B79A-C583B88969E5}"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234DF895-7BD7-468E-8C8E-7167D225041B}"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FFE066B-7551-48D8-8A0B-E5152F70170F}"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Date Placeholder 4"/>
          <p:cNvSpPr>
            <a:spLocks noGrp="1"/>
          </p:cNvSpPr>
          <p:nvPr>
            <p:ph type="dt" sz="half" idx="10"/>
          </p:nvPr>
        </p:nvSpPr>
        <p:spPr/>
        <p:txBody>
          <a:bodyPr/>
          <a:lstStyle/>
          <a:p>
            <a:fld id="{A0BC168C-F901-4FD3-9E2E-B61EF8A9E4EA}"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7" name="Date Placeholder 6"/>
          <p:cNvSpPr>
            <a:spLocks noGrp="1"/>
          </p:cNvSpPr>
          <p:nvPr>
            <p:ph type="dt" sz="half" idx="10"/>
          </p:nvPr>
        </p:nvSpPr>
        <p:spPr/>
        <p:txBody>
          <a:bodyPr/>
          <a:lstStyle/>
          <a:p>
            <a:fld id="{6D8F9F94-F5DA-43EE-A22C-3455170AD848}" type="datetime1">
              <a:rPr lang="en-CA" smtClean="0"/>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922E75E-D4B2-44E4-A200-75D56F1079F9}" type="datetime1">
              <a:rPr lang="en-CA" smtClean="0"/>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FBCC2-B5B2-4F96-B431-E3910AEE8DC8}" type="datetime1">
              <a:rPr lang="en-CA" smtClean="0"/>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E1DCA8B-786B-4475-A93C-A8A054F0B66B}"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E5EC126-CE36-457B-8F03-7FC3C299A824}"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95490-C2A2-477B-9CF1-9A9250A1F785}" type="datetime1">
              <a:rPr lang="en-CA" smtClean="0"/>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68BA9-11F6-4176-AA9C-12CF57CA08D0}" type="slidenum">
              <a:rPr lang="en-CA" smtClean="0"/>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sqlite.org/download.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285" y="1412509"/>
            <a:ext cx="9144000" cy="2387600"/>
          </a:xfrm>
        </p:spPr>
        <p:txBody>
          <a:bodyPr anchor="ctr">
            <a:normAutofit/>
          </a:bodyPr>
          <a:lstStyle/>
          <a:p>
            <a:r>
              <a:rPr lang="en-CA" sz="4400" dirty="0">
                <a:latin typeface="Arial" panose="020B0604020202020204" pitchFamily="34" charset="0"/>
                <a:cs typeface="Arial" panose="020B0604020202020204" pitchFamily="34" charset="0"/>
              </a:rPr>
              <a:t>SQL-Structured Query Language</a:t>
            </a:r>
            <a:endParaRPr lang="en-CA" sz="4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157287" y="1771321"/>
            <a:ext cx="9849260" cy="1842135"/>
          </a:xfrm>
          <a:prstGeom prst="rect">
            <a:avLst/>
          </a:prstGeom>
          <a:noFill/>
        </p:spPr>
        <p:txBody>
          <a:bodyPr wrap="square" rtlCol="0">
            <a:spAutoFit/>
          </a:bodyPr>
          <a:lstStyle/>
          <a:p>
            <a:pPr marL="0" indent="0">
              <a:buNone/>
            </a:pPr>
            <a:r>
              <a:rPr lang="en-US" altLang="en-CA" sz="3600" b="1" dirty="0">
                <a:latin typeface="Arial" panose="020B0604020202020204" pitchFamily="34" charset="0"/>
                <a:cs typeface="Arial" panose="020B0604020202020204" pitchFamily="34" charset="0"/>
              </a:rPr>
              <a:t>Common Data Types:</a:t>
            </a:r>
            <a:endParaRPr lang="en-CA" sz="3600" dirty="0">
              <a:latin typeface="Arial" panose="020B0604020202020204" pitchFamily="34" charset="0"/>
              <a:cs typeface="Arial" panose="020B0604020202020204" pitchFamily="34" charset="0"/>
            </a:endParaRPr>
          </a:p>
          <a:p>
            <a:pPr marL="0" indent="0">
              <a:buNone/>
            </a:pPr>
            <a:endParaRPr lang="en-CA" sz="3600" b="1" dirty="0">
              <a:latin typeface="Arial" panose="020B0604020202020204" pitchFamily="34" charset="0"/>
              <a:cs typeface="Arial" panose="020B0604020202020204" pitchFamily="34" charset="0"/>
            </a:endParaRPr>
          </a:p>
          <a:p>
            <a:pPr marL="0" indent="0">
              <a:buNone/>
            </a:pPr>
            <a:endParaRPr lang="en-CA" sz="3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dirty="0">
                <a:latin typeface="Arial" panose="020B0604020202020204" pitchFamily="34" charset="0"/>
                <a:cs typeface="Arial" panose="020B0604020202020204" pitchFamily="34" charset="0"/>
              </a:rPr>
              <a:t>1.2 Tables</a:t>
            </a:r>
            <a:endParaRPr lang="en-CA"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pic>
        <p:nvPicPr>
          <p:cNvPr id="6" name="Picture 5"/>
          <p:cNvPicPr>
            <a:picLocks noChangeAspect="1"/>
          </p:cNvPicPr>
          <p:nvPr/>
        </p:nvPicPr>
        <p:blipFill>
          <a:blip r:embed="rId1"/>
          <a:stretch>
            <a:fillRect/>
          </a:stretch>
        </p:blipFill>
        <p:spPr>
          <a:xfrm>
            <a:off x="1095375" y="1574165"/>
            <a:ext cx="9782175" cy="4476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208" y="1835456"/>
            <a:ext cx="10439400" cy="1565275"/>
          </a:xfrm>
        </p:spPr>
        <p:txBody>
          <a:bodyPr>
            <a:normAutofit fontScale="70000" lnSpcReduction="20000"/>
          </a:bodyPr>
          <a:lstStyle/>
          <a:p>
            <a:pPr marL="0" indent="0">
              <a:buNone/>
            </a:pPr>
            <a:r>
              <a:rPr lang="en-CA" sz="4000" b="1" dirty="0">
                <a:latin typeface="Arial" panose="020B0604020202020204" pitchFamily="34" charset="0"/>
                <a:cs typeface="Arial" panose="020B0604020202020204" pitchFamily="34" charset="0"/>
              </a:rPr>
              <a:t>Primary key </a:t>
            </a:r>
            <a:r>
              <a:rPr lang="en-CA" sz="4000" dirty="0">
                <a:latin typeface="Arial" panose="020B0604020202020204" pitchFamily="34" charset="0"/>
                <a:cs typeface="Arial" panose="020B0604020202020204" pitchFamily="34" charset="0"/>
              </a:rPr>
              <a:t>is a column(multiple columns) whose values uniquely identify each row</a:t>
            </a:r>
            <a:r>
              <a:rPr lang="en-CA" sz="4000" dirty="0" smtClean="0">
                <a:latin typeface="Arial" panose="020B0604020202020204" pitchFamily="34" charset="0"/>
                <a:cs typeface="Arial" panose="020B0604020202020204" pitchFamily="34" charset="0"/>
              </a:rPr>
              <a:t>.</a:t>
            </a:r>
            <a:endParaRPr lang="en-CA" sz="4000" dirty="0" smtClean="0">
              <a:latin typeface="Arial" panose="020B0604020202020204" pitchFamily="34" charset="0"/>
              <a:cs typeface="Arial" panose="020B0604020202020204" pitchFamily="34" charset="0"/>
            </a:endParaRPr>
          </a:p>
          <a:p>
            <a:pPr marL="0" indent="0">
              <a:buNone/>
            </a:pPr>
            <a:endParaRPr lang="en-CA" sz="4000" dirty="0" smtClean="0">
              <a:latin typeface="Arial" panose="020B0604020202020204" pitchFamily="34" charset="0"/>
              <a:cs typeface="Arial" panose="020B0604020202020204" pitchFamily="34" charset="0"/>
            </a:endParaRPr>
          </a:p>
          <a:p>
            <a:pPr marL="0" indent="0">
              <a:buNone/>
            </a:pPr>
            <a:r>
              <a:rPr lang="en-CA" sz="4000" dirty="0" smtClean="0">
                <a:latin typeface="Arial" panose="020B0604020202020204" pitchFamily="34" charset="0"/>
                <a:cs typeface="Arial" panose="020B0604020202020204" pitchFamily="34" charset="0"/>
              </a:rPr>
              <a:t>Primary key cannot have null value</a:t>
            </a:r>
            <a:endParaRPr lang="en-CA" sz="4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1.3 Primary key</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1.3 Primary key</a:t>
            </a:r>
            <a:endParaRPr lang="en-CA" dirty="0">
              <a:latin typeface="Arial" panose="020B0604020202020204" pitchFamily="34" charset="0"/>
              <a:cs typeface="Arial" panose="020B0604020202020204" pitchFamily="34" charset="0"/>
            </a:endParaRPr>
          </a:p>
        </p:txBody>
      </p:sp>
      <p:sp>
        <p:nvSpPr>
          <p:cNvPr id="11" name="Arrow: Down 10"/>
          <p:cNvSpPr/>
          <p:nvPr/>
        </p:nvSpPr>
        <p:spPr>
          <a:xfrm>
            <a:off x="2503975" y="1889522"/>
            <a:ext cx="241788" cy="397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TextBox 12"/>
          <p:cNvSpPr txBox="1"/>
          <p:nvPr/>
        </p:nvSpPr>
        <p:spPr>
          <a:xfrm>
            <a:off x="1784838" y="1347509"/>
            <a:ext cx="2989385" cy="646331"/>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One column</a:t>
            </a:r>
            <a:endParaRPr lang="en-CA" sz="3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1721459" y="2391508"/>
            <a:ext cx="5681663" cy="4107069"/>
          </a:xfrm>
          <a:prstGeom prst="rect">
            <a:avLst/>
          </a:prstGeom>
        </p:spPr>
      </p:pic>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1.3 Primary key</a:t>
            </a:r>
            <a:endParaRPr lang="en-CA"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55396" y="2670465"/>
            <a:ext cx="7258044" cy="3689618"/>
          </a:xfrm>
          <a:prstGeom prst="rect">
            <a:avLst/>
          </a:prstGeom>
        </p:spPr>
      </p:pic>
      <p:sp>
        <p:nvSpPr>
          <p:cNvPr id="14" name="TextBox 13"/>
          <p:cNvSpPr txBox="1"/>
          <p:nvPr/>
        </p:nvSpPr>
        <p:spPr>
          <a:xfrm>
            <a:off x="1204546" y="1690688"/>
            <a:ext cx="3930161" cy="646331"/>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multiple columns</a:t>
            </a:r>
            <a:endParaRPr lang="en-CA" sz="3600" dirty="0">
              <a:latin typeface="Arial" panose="020B0604020202020204" pitchFamily="34" charset="0"/>
              <a:cs typeface="Arial" panose="020B0604020202020204" pitchFamily="34" charset="0"/>
            </a:endParaRPr>
          </a:p>
        </p:txBody>
      </p:sp>
      <p:sp>
        <p:nvSpPr>
          <p:cNvPr id="15" name="Arrow: Down 14"/>
          <p:cNvSpPr/>
          <p:nvPr/>
        </p:nvSpPr>
        <p:spPr>
          <a:xfrm>
            <a:off x="2620108" y="2272797"/>
            <a:ext cx="241788" cy="397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63113" y="189279"/>
            <a:ext cx="10515600" cy="1325563"/>
          </a:xfrm>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5" name="TextBox 4"/>
          <p:cNvSpPr txBox="1"/>
          <p:nvPr/>
        </p:nvSpPr>
        <p:spPr>
          <a:xfrm>
            <a:off x="1592875" y="1514842"/>
            <a:ext cx="6434502" cy="4493538"/>
          </a:xfrm>
          <a:prstGeom prst="rect">
            <a:avLst/>
          </a:prstGeom>
          <a:noFill/>
        </p:spPr>
        <p:txBody>
          <a:bodyPr wrap="square" rtlCol="0">
            <a:spAutoFit/>
          </a:bodyPr>
          <a:lstStyle/>
          <a:p>
            <a:r>
              <a:rPr lang="en-CA" sz="3600" b="1" dirty="0">
                <a:solidFill>
                  <a:srgbClr val="FF0000"/>
                </a:solidFill>
              </a:rPr>
              <a:t>SELECT</a:t>
            </a:r>
            <a:endParaRPr lang="en-CA" sz="3600" b="1" dirty="0">
              <a:solidFill>
                <a:srgbClr val="FF0000"/>
              </a:solidFill>
            </a:endParaRPr>
          </a:p>
          <a:p>
            <a:endParaRPr lang="en-CA" sz="1400" b="1" dirty="0">
              <a:solidFill>
                <a:srgbClr val="FF0000"/>
              </a:solidFill>
            </a:endParaRPr>
          </a:p>
          <a:p>
            <a:r>
              <a:rPr lang="en-CA" sz="3600" b="1" dirty="0">
                <a:solidFill>
                  <a:srgbClr val="FF0000"/>
                </a:solidFill>
              </a:rPr>
              <a:t>FROM</a:t>
            </a:r>
            <a:endParaRPr lang="en-CA" sz="3600" b="1" dirty="0">
              <a:solidFill>
                <a:srgbClr val="FF0000"/>
              </a:solidFill>
            </a:endParaRPr>
          </a:p>
          <a:p>
            <a:endParaRPr lang="en-CA" sz="1400" dirty="0"/>
          </a:p>
          <a:p>
            <a:r>
              <a:rPr lang="en-CA" sz="3600" b="1" dirty="0"/>
              <a:t>WHERE</a:t>
            </a:r>
            <a:endParaRPr lang="en-CA" sz="3600" b="1" dirty="0"/>
          </a:p>
          <a:p>
            <a:endParaRPr lang="en-CA" sz="1400" dirty="0"/>
          </a:p>
          <a:p>
            <a:r>
              <a:rPr lang="en-CA" sz="3600" b="1" dirty="0"/>
              <a:t>GROUP BY</a:t>
            </a:r>
            <a:endParaRPr lang="en-CA" sz="3600" b="1" dirty="0"/>
          </a:p>
          <a:p>
            <a:endParaRPr lang="en-CA" sz="1400" b="1" dirty="0"/>
          </a:p>
          <a:p>
            <a:r>
              <a:rPr lang="en-CA" sz="3600" b="1" dirty="0"/>
              <a:t>HAVING</a:t>
            </a:r>
            <a:endParaRPr lang="en-CA" sz="3600" b="1" dirty="0"/>
          </a:p>
          <a:p>
            <a:endParaRPr lang="en-CA" sz="1400" b="1" dirty="0"/>
          </a:p>
          <a:p>
            <a:r>
              <a:rPr lang="en-CA" sz="3600" b="1" dirty="0"/>
              <a:t>ORDER BY</a:t>
            </a:r>
            <a:r>
              <a:rPr lang="en-CA" sz="3600" dirty="0"/>
              <a:t>;</a:t>
            </a:r>
            <a:endParaRPr lang="en-CA" sz="3600" dirty="0"/>
          </a:p>
        </p:txBody>
      </p:sp>
      <p:sp>
        <p:nvSpPr>
          <p:cNvPr id="6" name="Arrow: Left 5"/>
          <p:cNvSpPr/>
          <p:nvPr/>
        </p:nvSpPr>
        <p:spPr>
          <a:xfrm>
            <a:off x="3450979" y="2085059"/>
            <a:ext cx="685800" cy="3341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p:cNvSpPr txBox="1"/>
          <p:nvPr/>
        </p:nvSpPr>
        <p:spPr>
          <a:xfrm>
            <a:off x="4517779" y="1928947"/>
            <a:ext cx="2589335" cy="646331"/>
          </a:xfrm>
          <a:prstGeom prst="rect">
            <a:avLst/>
          </a:prstGeom>
          <a:noFill/>
        </p:spPr>
        <p:txBody>
          <a:bodyPr wrap="square" rtlCol="0">
            <a:spAutoFit/>
          </a:bodyPr>
          <a:lstStyle/>
          <a:p>
            <a:r>
              <a:rPr lang="en-CA" sz="3600" dirty="0">
                <a:solidFill>
                  <a:srgbClr val="FF0000"/>
                </a:solidFill>
              </a:rPr>
              <a:t>Required</a:t>
            </a:r>
            <a:endParaRPr lang="en-CA" sz="3600" dirty="0">
              <a:solidFill>
                <a:srgbClr val="FF0000"/>
              </a:solidFill>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8" name="TextBox 7"/>
          <p:cNvSpPr txBox="1"/>
          <p:nvPr/>
        </p:nvSpPr>
        <p:spPr>
          <a:xfrm>
            <a:off x="1169377" y="2286000"/>
            <a:ext cx="8335108" cy="2492990"/>
          </a:xfrm>
          <a:prstGeom prst="rect">
            <a:avLst/>
          </a:prstGeom>
          <a:noFill/>
        </p:spPr>
        <p:txBody>
          <a:bodyPr wrap="square" rtlCol="0">
            <a:spAutoFit/>
          </a:bodyPr>
          <a:lstStyle/>
          <a:p>
            <a:r>
              <a:rPr lang="en-CA" sz="4000" b="1" dirty="0"/>
              <a:t>SELECT</a:t>
            </a:r>
            <a:r>
              <a:rPr lang="en-CA" sz="4000" dirty="0"/>
              <a:t>  the column(s) I want</a:t>
            </a:r>
            <a:endParaRPr lang="en-CA" sz="4000" dirty="0"/>
          </a:p>
          <a:p>
            <a:endParaRPr lang="en-CA" sz="4000" dirty="0"/>
          </a:p>
          <a:p>
            <a:r>
              <a:rPr lang="en-CA" sz="4000" b="1" dirty="0"/>
              <a:t>FROM  </a:t>
            </a:r>
            <a:r>
              <a:rPr lang="en-CA" sz="4000" dirty="0"/>
              <a:t>these database and tables</a:t>
            </a:r>
            <a:endParaRPr lang="en-CA" sz="4000" dirty="0"/>
          </a:p>
          <a:p>
            <a:endParaRPr lang="en-CA" sz="3600"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878" y="1535479"/>
            <a:ext cx="10374922" cy="4443290"/>
          </a:xfrm>
        </p:spPr>
        <p:txBody>
          <a:bodyPr>
            <a:normAutofit fontScale="60000" lnSpcReduction="20000"/>
          </a:bodyPr>
          <a:lstStyle/>
          <a:p>
            <a:pPr marL="0" indent="0">
              <a:buNone/>
            </a:pPr>
            <a:r>
              <a:rPr lang="en-CA" sz="7600" b="1" dirty="0">
                <a:latin typeface="Arial" panose="020B0604020202020204" pitchFamily="34" charset="0"/>
                <a:cs typeface="Arial" panose="020B0604020202020204" pitchFamily="34" charset="0"/>
              </a:rPr>
              <a:t>SELECT</a:t>
            </a:r>
            <a:r>
              <a:rPr lang="en-CA" sz="7600" dirty="0">
                <a:latin typeface="Arial" panose="020B0604020202020204" pitchFamily="34" charset="0"/>
                <a:cs typeface="Arial" panose="020B0604020202020204" pitchFamily="34" charset="0"/>
              </a:rPr>
              <a:t> statement specify what you want to select , and from where you want to select it.</a:t>
            </a:r>
            <a:endParaRPr lang="en-CA" sz="7600"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lnSpc>
                <a:spcPct val="120000"/>
              </a:lnSpc>
              <a:buNone/>
            </a:pPr>
            <a:r>
              <a:rPr lang="en-CA" sz="8400" dirty="0">
                <a:solidFill>
                  <a:srgbClr val="034EA2"/>
                </a:solidFill>
                <a:latin typeface="Arial" panose="020B0604020202020204" pitchFamily="34" charset="0"/>
                <a:cs typeface="Arial" panose="020B0604020202020204" pitchFamily="34" charset="0"/>
              </a:rPr>
              <a:t>SELECT </a:t>
            </a:r>
            <a:r>
              <a:rPr lang="en-US" altLang="en-CA" sz="8400" dirty="0">
                <a:solidFill>
                  <a:srgbClr val="0096A5"/>
                </a:solidFill>
                <a:latin typeface="Arial" panose="020B0604020202020204" pitchFamily="34" charset="0"/>
                <a:cs typeface="Arial" panose="020B0604020202020204" pitchFamily="34" charset="0"/>
              </a:rPr>
              <a:t>ticker, close</a:t>
            </a:r>
            <a:br>
              <a:rPr lang="en-CA" sz="8400" dirty="0">
                <a:solidFill>
                  <a:srgbClr val="0096A5"/>
                </a:solidFill>
                <a:latin typeface="Arial" panose="020B0604020202020204" pitchFamily="34" charset="0"/>
                <a:cs typeface="Arial" panose="020B0604020202020204" pitchFamily="34" charset="0"/>
              </a:rPr>
            </a:br>
            <a:r>
              <a:rPr lang="en-CA" sz="8400" dirty="0">
                <a:solidFill>
                  <a:srgbClr val="034EA2"/>
                </a:solidFill>
                <a:latin typeface="Arial" panose="020B0604020202020204" pitchFamily="34" charset="0"/>
                <a:cs typeface="Arial" panose="020B0604020202020204" pitchFamily="34" charset="0"/>
              </a:rPr>
              <a:t>FROM </a:t>
            </a:r>
            <a:r>
              <a:rPr lang="en-US" altLang="en-CA" sz="8400" dirty="0">
                <a:solidFill>
                  <a:srgbClr val="0096A5"/>
                </a:solidFill>
                <a:latin typeface="Arial" panose="020B0604020202020204" pitchFamily="34" charset="0"/>
                <a:cs typeface="Arial" panose="020B0604020202020204" pitchFamily="34" charset="0"/>
              </a:rPr>
              <a:t>stocks_price</a:t>
            </a:r>
            <a:r>
              <a:rPr lang="en-CA" sz="8400" dirty="0">
                <a:solidFill>
                  <a:srgbClr val="939598"/>
                </a:solidFill>
                <a:latin typeface="Arial" panose="020B0604020202020204" pitchFamily="34" charset="0"/>
                <a:cs typeface="Arial" panose="020B0604020202020204" pitchFamily="34" charset="0"/>
              </a:rPr>
              <a:t>;</a:t>
            </a:r>
            <a:br>
              <a:rPr lang="en-CA" sz="3800" dirty="0">
                <a:solidFill>
                  <a:srgbClr val="0096A5"/>
                </a:solidFill>
                <a:latin typeface="Arial" panose="020B0604020202020204" pitchFamily="34" charset="0"/>
                <a:cs typeface="Arial" panose="020B0604020202020204" pitchFamily="34" charset="0"/>
              </a:rPr>
            </a:br>
            <a:endParaRPr lang="en-CA" sz="3800" dirty="0">
              <a:solidFill>
                <a:srgbClr val="0096A5"/>
              </a:solidFill>
              <a:latin typeface="Arial" panose="020B0604020202020204" pitchFamily="34" charset="0"/>
              <a:cs typeface="Arial" panose="020B0604020202020204" pitchFamily="34" charset="0"/>
            </a:endParaRPr>
          </a:p>
          <a:p>
            <a:pPr marL="0" indent="0">
              <a:lnSpc>
                <a:spcPct val="120000"/>
              </a:lnSpc>
              <a:buNone/>
            </a:pPr>
            <a:endParaRPr lang="en-CA" sz="10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5" name="Content Placeholder 2"/>
          <p:cNvSpPr txBox="1"/>
          <p:nvPr/>
        </p:nvSpPr>
        <p:spPr>
          <a:xfrm>
            <a:off x="745436" y="1687879"/>
            <a:ext cx="10237304" cy="3974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600" dirty="0">
                <a:latin typeface="Arial" panose="020B0604020202020204" pitchFamily="34" charset="0"/>
                <a:cs typeface="Arial" panose="020B0604020202020204" pitchFamily="34" charset="0"/>
              </a:rPr>
              <a:t>The asterisk (*) wildcard character can be used to request all columns without having to list them</a:t>
            </a:r>
            <a:br>
              <a:rPr lang="en-CA" sz="3600" dirty="0">
                <a:latin typeface="Arial" panose="020B0604020202020204" pitchFamily="34" charset="0"/>
                <a:cs typeface="Arial" panose="020B0604020202020204" pitchFamily="34" charset="0"/>
              </a:rPr>
            </a:br>
            <a:r>
              <a:rPr lang="en-CA" sz="3600" dirty="0">
                <a:latin typeface="Arial" panose="020B0604020202020204" pitchFamily="34" charset="0"/>
                <a:cs typeface="Arial" panose="020B0604020202020204" pitchFamily="34" charset="0"/>
              </a:rPr>
              <a:t>individually. </a:t>
            </a:r>
            <a:br>
              <a:rPr lang="en-CA" dirty="0"/>
            </a:br>
            <a:endParaRPr lang="en-CA" sz="3800" dirty="0">
              <a:solidFill>
                <a:srgbClr val="0096A5"/>
              </a:solidFill>
              <a:latin typeface="CourierNewPSMT"/>
            </a:endParaRPr>
          </a:p>
          <a:p>
            <a:pPr marL="0" indent="0">
              <a:buFont typeface="Arial" panose="020B0604020202020204" pitchFamily="34" charset="0"/>
              <a:buNone/>
            </a:pPr>
            <a:r>
              <a:rPr lang="en-CA" sz="4700" dirty="0">
                <a:solidFill>
                  <a:srgbClr val="034EA2"/>
                </a:solidFill>
                <a:latin typeface="Arial" panose="020B0604020202020204" pitchFamily="34" charset="0"/>
                <a:cs typeface="Arial" panose="020B0604020202020204" pitchFamily="34" charset="0"/>
              </a:rPr>
              <a:t>SELECT </a:t>
            </a:r>
            <a:r>
              <a:rPr lang="en-CA" sz="4700" dirty="0">
                <a:solidFill>
                  <a:schemeClr val="bg1">
                    <a:lumMod val="50000"/>
                  </a:schemeClr>
                </a:solidFill>
                <a:latin typeface="Arial" panose="020B0604020202020204" pitchFamily="34" charset="0"/>
                <a:cs typeface="Arial" panose="020B0604020202020204" pitchFamily="34" charset="0"/>
              </a:rPr>
              <a:t>*</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FROM </a:t>
            </a:r>
            <a:r>
              <a:rPr lang="en-US" altLang="en-CA" sz="4700" dirty="0">
                <a:solidFill>
                  <a:srgbClr val="0096A5"/>
                </a:solidFill>
                <a:latin typeface="Arial" panose="020B0604020202020204" pitchFamily="34" charset="0"/>
                <a:cs typeface="Arial" panose="020B0604020202020204" pitchFamily="34" charset="0"/>
              </a:rPr>
              <a:t>stocks_price</a:t>
            </a:r>
            <a:r>
              <a:rPr lang="en-CA" sz="4700" dirty="0">
                <a:solidFill>
                  <a:srgbClr val="939598"/>
                </a:solidFill>
                <a:latin typeface="Arial" panose="020B0604020202020204" pitchFamily="34" charset="0"/>
                <a:cs typeface="Arial" panose="020B0604020202020204" pitchFamily="34" charset="0"/>
              </a:rPr>
              <a:t>;</a:t>
            </a:r>
            <a:endParaRPr lang="en-CA" sz="47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5" y="1690688"/>
            <a:ext cx="10515600" cy="4351338"/>
          </a:xfrm>
        </p:spPr>
        <p:txBody>
          <a:bodyPr>
            <a:normAutofit fontScale="92500" lnSpcReduction="10000"/>
          </a:bodyPr>
          <a:lstStyle/>
          <a:p>
            <a:pPr marL="0" indent="0">
              <a:buNone/>
            </a:pPr>
            <a:r>
              <a:rPr lang="en-CA" sz="3600" b="1" dirty="0">
                <a:latin typeface="Arial" panose="020B0604020202020204" pitchFamily="34" charset="0"/>
                <a:cs typeface="Arial" panose="020B0604020202020204" pitchFamily="34" charset="0"/>
              </a:rPr>
              <a:t>DISTINCT</a:t>
            </a:r>
            <a:r>
              <a:rPr lang="en-CA" sz="3600" dirty="0">
                <a:latin typeface="Arial" panose="020B0604020202020204" pitchFamily="34" charset="0"/>
                <a:cs typeface="Arial" panose="020B0604020202020204" pitchFamily="34" charset="0"/>
              </a:rPr>
              <a:t> keyword instructs database to only return distinct values</a:t>
            </a:r>
            <a:endParaRPr lang="en-CA" sz="3600"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a:t>
            </a:r>
            <a:r>
              <a:rPr lang="en-US" altLang="en-CA" sz="4300" dirty="0">
                <a:solidFill>
                  <a:srgbClr val="0096A5"/>
                </a:solidFill>
                <a:latin typeface="Arial" panose="020B0604020202020204" pitchFamily="34" charset="0"/>
                <a:cs typeface="Arial" panose="020B0604020202020204" pitchFamily="34" charset="0"/>
              </a:rPr>
              <a:t>ticker</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rPr>
              <a:t>stocks_price</a:t>
            </a:r>
            <a:r>
              <a:rPr lang="en-CA" sz="4300" dirty="0">
                <a:solidFill>
                  <a:srgbClr val="939598"/>
                </a:solidFill>
                <a:latin typeface="Arial" panose="020B0604020202020204" pitchFamily="34" charset="0"/>
                <a:cs typeface="Arial" panose="020B0604020202020204" pitchFamily="34" charset="0"/>
              </a:rPr>
              <a:t>;</a:t>
            </a:r>
            <a:endParaRPr lang="en-CA" sz="4300" dirty="0">
              <a:solidFill>
                <a:srgbClr val="939598"/>
              </a:solidFill>
              <a:latin typeface="Arial" panose="020B0604020202020204" pitchFamily="34" charset="0"/>
              <a:cs typeface="Arial" panose="020B0604020202020204" pitchFamily="34" charset="0"/>
            </a:endParaRPr>
          </a:p>
          <a:p>
            <a:pPr marL="0" indent="0">
              <a:buNone/>
            </a:pPr>
            <a:endParaRPr lang="en-CA" sz="4000" dirty="0">
              <a:solidFill>
                <a:srgbClr val="939598"/>
              </a:solidFill>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DISTINCT </a:t>
            </a:r>
            <a:r>
              <a:rPr lang="en-US" altLang="en-CA" sz="4300" dirty="0">
                <a:solidFill>
                  <a:srgbClr val="0096A5"/>
                </a:solidFill>
                <a:latin typeface="Arial" panose="020B0604020202020204" pitchFamily="34" charset="0"/>
                <a:cs typeface="Arial" panose="020B0604020202020204" pitchFamily="34" charset="0"/>
                <a:sym typeface="+mn-ea"/>
              </a:rPr>
              <a:t>ticker</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sym typeface="+mn-ea"/>
              </a:rPr>
              <a:t>stocks_prices</a:t>
            </a:r>
            <a:r>
              <a:rPr lang="en-CA" sz="4300" dirty="0">
                <a:solidFill>
                  <a:srgbClr val="939598"/>
                </a:solidFill>
                <a:latin typeface="Arial" panose="020B0604020202020204" pitchFamily="34" charset="0"/>
                <a:cs typeface="Arial" panose="020B0604020202020204" pitchFamily="34" charset="0"/>
              </a:rPr>
              <a:t>;</a:t>
            </a:r>
            <a:endParaRPr lang="en-CA"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5" y="1690688"/>
            <a:ext cx="10515600" cy="4351338"/>
          </a:xfrm>
        </p:spPr>
        <p:txBody>
          <a:bodyPr>
            <a:normAutofit lnSpcReduction="10000"/>
          </a:bodyPr>
          <a:lstStyle/>
          <a:p>
            <a:pPr marL="0" indent="0">
              <a:buNone/>
            </a:pPr>
            <a:r>
              <a:rPr lang="en-CA" sz="3600" b="1" dirty="0">
                <a:latin typeface="Arial" panose="020B0604020202020204" pitchFamily="34" charset="0"/>
                <a:cs typeface="Arial" panose="020B0604020202020204" pitchFamily="34" charset="0"/>
              </a:rPr>
              <a:t>DISTINCT</a:t>
            </a:r>
            <a:r>
              <a:rPr lang="en-CA" sz="3600" dirty="0">
                <a:latin typeface="Arial" panose="020B0604020202020204" pitchFamily="34" charset="0"/>
                <a:cs typeface="Arial" panose="020B0604020202020204" pitchFamily="34" charset="0"/>
              </a:rPr>
              <a:t> keyword applies to all columns, not just the one it precedes</a:t>
            </a:r>
            <a:endParaRPr lang="en-CA" sz="3600" dirty="0">
              <a:latin typeface="Arial" panose="020B0604020202020204" pitchFamily="34" charset="0"/>
              <a:cs typeface="Arial" panose="020B0604020202020204" pitchFamily="34" charset="0"/>
            </a:endParaRPr>
          </a:p>
          <a:p>
            <a:pPr marL="0" indent="0">
              <a:buNone/>
            </a:pPr>
            <a:endParaRPr lang="en-CA" sz="2000" dirty="0">
              <a:solidFill>
                <a:srgbClr val="939598"/>
              </a:solidFill>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DISTINCT </a:t>
            </a:r>
            <a:r>
              <a:rPr lang="en-CA" sz="4300" dirty="0">
                <a:solidFill>
                  <a:srgbClr val="0096A5"/>
                </a:solidFill>
                <a:latin typeface="Arial" panose="020B0604020202020204" pitchFamily="34" charset="0"/>
                <a:cs typeface="Arial" panose="020B0604020202020204" pitchFamily="34" charset="0"/>
              </a:rPr>
              <a:t>vend_id</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CA" sz="4300" dirty="0">
                <a:solidFill>
                  <a:srgbClr val="0096A5"/>
                </a:solidFill>
                <a:latin typeface="Arial" panose="020B0604020202020204" pitchFamily="34" charset="0"/>
                <a:cs typeface="Arial" panose="020B0604020202020204" pitchFamily="34" charset="0"/>
              </a:rPr>
              <a:t>Products</a:t>
            </a:r>
            <a:r>
              <a:rPr lang="en-CA" sz="4300" dirty="0">
                <a:solidFill>
                  <a:srgbClr val="939598"/>
                </a:solidFill>
                <a:latin typeface="Arial" panose="020B0604020202020204" pitchFamily="34" charset="0"/>
                <a:cs typeface="Arial" panose="020B0604020202020204" pitchFamily="34" charset="0"/>
              </a:rPr>
              <a:t>;</a:t>
            </a:r>
            <a:endParaRPr lang="en-CA" sz="4300" dirty="0">
              <a:solidFill>
                <a:srgbClr val="939598"/>
              </a:solidFill>
              <a:latin typeface="Arial" panose="020B0604020202020204" pitchFamily="34" charset="0"/>
              <a:cs typeface="Arial" panose="020B0604020202020204" pitchFamily="34" charset="0"/>
            </a:endParaRPr>
          </a:p>
          <a:p>
            <a:pPr marL="0" indent="0">
              <a:buNone/>
            </a:pPr>
            <a:endParaRPr lang="en-CA" sz="1800" dirty="0">
              <a:solidFill>
                <a:srgbClr val="939598"/>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SELECT DISTINCT </a:t>
            </a:r>
            <a:r>
              <a:rPr lang="en-CA" sz="4000" dirty="0">
                <a:solidFill>
                  <a:srgbClr val="0096A5"/>
                </a:solidFill>
                <a:latin typeface="Arial" panose="020B0604020202020204" pitchFamily="34" charset="0"/>
                <a:cs typeface="Arial" panose="020B0604020202020204" pitchFamily="34" charset="0"/>
              </a:rPr>
              <a:t>vend_id,prod_name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CA" sz="4000" dirty="0">
                <a:solidFill>
                  <a:srgbClr val="0096A5"/>
                </a:solidFill>
                <a:latin typeface="Arial" panose="020B0604020202020204" pitchFamily="34" charset="0"/>
                <a:cs typeface="Arial" panose="020B0604020202020204" pitchFamily="34" charset="0"/>
              </a:rPr>
              <a:t>Products</a:t>
            </a:r>
            <a:r>
              <a:rPr lang="en-CA" sz="4000" dirty="0">
                <a:solidFill>
                  <a:srgbClr val="939598"/>
                </a:solidFill>
                <a:latin typeface="Arial" panose="020B0604020202020204" pitchFamily="34" charset="0"/>
                <a:cs typeface="Arial" panose="020B0604020202020204" pitchFamily="34" charset="0"/>
              </a:rPr>
              <a:t>;</a:t>
            </a:r>
            <a:endParaRPr lang="en-CA" sz="4000" dirty="0"/>
          </a:p>
          <a:p>
            <a:pPr marL="0" indent="0">
              <a:buNone/>
            </a:pPr>
            <a:endParaRPr lang="en-CA" dirty="0"/>
          </a:p>
        </p:txBody>
      </p:sp>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1502"/>
            <a:ext cx="10515600" cy="1325563"/>
          </a:xfrm>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6862" y="1852002"/>
            <a:ext cx="11447584" cy="4258652"/>
          </a:xfrm>
        </p:spPr>
        <p:txBody>
          <a:bodyPr>
            <a:normAutofit/>
          </a:bodyPr>
          <a:lstStyle/>
          <a:p>
            <a:r>
              <a:rPr lang="en-CA" dirty="0"/>
              <a:t> </a:t>
            </a:r>
            <a:r>
              <a:rPr lang="en-CA" sz="3600" dirty="0">
                <a:latin typeface="Arial" panose="020B0604020202020204" pitchFamily="34" charset="0"/>
                <a:cs typeface="Arial" panose="020B0604020202020204" pitchFamily="34" charset="0"/>
              </a:rPr>
              <a:t>It is a </a:t>
            </a:r>
            <a:r>
              <a:rPr lang="en-CA" sz="3600" b="1" dirty="0">
                <a:latin typeface="Arial" panose="020B0604020202020204" pitchFamily="34" charset="0"/>
                <a:cs typeface="Arial" panose="020B0604020202020204" pitchFamily="34" charset="0"/>
              </a:rPr>
              <a:t>query language </a:t>
            </a:r>
            <a:r>
              <a:rPr lang="en-CA" sz="3600" dirty="0">
                <a:latin typeface="Arial" panose="020B0604020202020204" pitchFamily="34" charset="0"/>
                <a:cs typeface="Arial" panose="020B0604020202020204" pitchFamily="34" charset="0"/>
              </a:rPr>
              <a:t>designed for managing data in a  </a:t>
            </a:r>
            <a:r>
              <a:rPr lang="en-CA" sz="3600" b="1" dirty="0">
                <a:latin typeface="Arial" panose="020B0604020202020204" pitchFamily="34" charset="0"/>
                <a:cs typeface="Arial" panose="020B0604020202020204" pitchFamily="34" charset="0"/>
              </a:rPr>
              <a:t>database</a:t>
            </a:r>
            <a:r>
              <a:rPr lang="en-CA" sz="3600" dirty="0">
                <a:latin typeface="Arial" panose="020B0604020202020204" pitchFamily="34" charset="0"/>
                <a:cs typeface="Arial" panose="020B0604020202020204" pitchFamily="34" charset="0"/>
              </a:rPr>
              <a:t> management system (DBMS).</a:t>
            </a:r>
            <a:endParaRPr lang="en-CA" sz="3600" dirty="0">
              <a:latin typeface="Arial" panose="020B0604020202020204" pitchFamily="34" charset="0"/>
              <a:cs typeface="Arial" panose="020B0604020202020204" pitchFamily="34" charset="0"/>
            </a:endParaRPr>
          </a:p>
          <a:p>
            <a:pPr marL="0" indent="0">
              <a:buNone/>
            </a:pPr>
            <a:endParaRPr lang="en-CA" dirty="0"/>
          </a:p>
          <a:p>
            <a:r>
              <a:rPr lang="en-CA" sz="3600" dirty="0">
                <a:latin typeface="Arial" panose="020B0604020202020204" pitchFamily="34" charset="0"/>
                <a:cs typeface="Arial" panose="020B0604020202020204" pitchFamily="34" charset="0"/>
              </a:rPr>
              <a:t>We use database all the time whether you are aware of it or not.</a:t>
            </a:r>
            <a:endParaRPr lang="en-CA" sz="3600" dirty="0">
              <a:latin typeface="Arial" panose="020B0604020202020204" pitchFamily="34" charset="0"/>
              <a:cs typeface="Arial" panose="020B0604020202020204" pitchFamily="34" charset="0"/>
            </a:endParaRPr>
          </a:p>
          <a:p>
            <a:pPr marL="0" indent="0">
              <a:buNone/>
            </a:pPr>
            <a:r>
              <a:rPr lang="en-CA" sz="3600" dirty="0">
                <a:latin typeface="Arial" panose="020B0604020202020204" pitchFamily="34" charset="0"/>
                <a:cs typeface="Arial" panose="020B0604020202020204" pitchFamily="34" charset="0"/>
              </a:rPr>
              <a:t>   (Facebook, WeChat store our data in their database)</a:t>
            </a:r>
            <a:endParaRPr lang="en-CA" dirty="0"/>
          </a:p>
          <a:p>
            <a:pPr marL="0" indent="0">
              <a:buNone/>
            </a:pP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LIMIT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specify number of rows returned by user.</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LIMIT5</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OFFSET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a:t>
            </a:r>
            <a:r>
              <a:rPr lang="en-US" altLang="en-CA" sz="3600" dirty="0">
                <a:latin typeface="Arial" panose="020B0604020202020204" pitchFamily="34" charset="0"/>
                <a:cs typeface="Arial" panose="020B0604020202020204" pitchFamily="34" charset="0"/>
              </a:rPr>
              <a:t>skip number of rows data. Must use with limit</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 </a:t>
            </a:r>
            <a:r>
              <a:rPr lang="en-US" altLang="en-CA" sz="4000" dirty="0">
                <a:solidFill>
                  <a:schemeClr val="tx1"/>
                </a:solidFill>
                <a:latin typeface="Arial" panose="020B0604020202020204" pitchFamily="34" charset="0"/>
                <a:cs typeface="Arial" panose="020B0604020202020204" pitchFamily="34" charset="0"/>
                <a:sym typeface="+mn-ea"/>
              </a:rPr>
              <a:t>4</a:t>
            </a:r>
            <a:r>
              <a:rPr lang="en-US" altLang="en-CA" sz="4000" dirty="0">
                <a:solidFill>
                  <a:srgbClr val="034EA2"/>
                </a:solidFill>
                <a:latin typeface="Arial" panose="020B0604020202020204" pitchFamily="34" charset="0"/>
                <a:cs typeface="Arial" panose="020B0604020202020204" pitchFamily="34" charset="0"/>
                <a:sym typeface="+mn-ea"/>
              </a:rPr>
              <a:t> OFFSET </a:t>
            </a:r>
            <a:r>
              <a:rPr lang="en-US" altLang="en-CA" sz="4000" dirty="0">
                <a:solidFill>
                  <a:schemeClr val="tx1"/>
                </a:solidFill>
                <a:latin typeface="Arial" panose="020B0604020202020204" pitchFamily="34" charset="0"/>
                <a:cs typeface="Arial" panose="020B0604020202020204" pitchFamily="34" charset="0"/>
                <a:sym typeface="+mn-ea"/>
              </a:rPr>
              <a:t>3</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742950" indent="-742950">
              <a:buFont typeface="+mj-lt"/>
              <a:buAutoNum type="arabicPeriod" startAt="2"/>
            </a:pPr>
            <a:r>
              <a:rPr lang="en-CA" dirty="0">
                <a:latin typeface="Arial" panose="020B0604020202020204" pitchFamily="34" charset="0"/>
                <a:cs typeface="Arial" panose="020B0604020202020204" pitchFamily="34" charset="0"/>
              </a:rPr>
              <a:t>Retrieving Data</a:t>
            </a:r>
            <a:endParaRPr lang="en-CA"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1477360" y="1578961"/>
          <a:ext cx="8598623" cy="4351337"/>
        </p:xfrm>
        <a:graphic>
          <a:graphicData uri="http://schemas.openxmlformats.org/drawingml/2006/table">
            <a:tbl>
              <a:tblPr/>
              <a:tblGrid>
                <a:gridCol w="3498839"/>
                <a:gridCol w="2349774"/>
                <a:gridCol w="2750010"/>
              </a:tblGrid>
              <a:tr h="441440">
                <a:tc>
                  <a:txBody>
                    <a:bodyPr/>
                    <a:lstStyle/>
                    <a:p>
                      <a:pPr algn="l" fontAlgn="b"/>
                      <a:r>
                        <a:rPr lang="en-CA" sz="2800" b="0" i="0" u="none" strike="noStrike" dirty="0">
                          <a:solidFill>
                            <a:srgbClr val="000000"/>
                          </a:solidFill>
                          <a:effectLst/>
                          <a:latin typeface="Arial" panose="020B0604020202020204" pitchFamily="34" charset="0"/>
                        </a:rPr>
                        <a:t>Prod_name</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Row_Count</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1" i="0" u="none" strike="noStrike" dirty="0">
                          <a:solidFill>
                            <a:srgbClr val="000000"/>
                          </a:solidFill>
                          <a:effectLst/>
                          <a:latin typeface="Arial" panose="020B0604020202020204" pitchFamily="34" charset="0"/>
                        </a:rPr>
                        <a:t>Limit 4 offset 3</a:t>
                      </a:r>
                      <a:endParaRPr lang="en-CA" sz="2800" b="1"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3">
                  <a:txBody>
                    <a:bodyPr/>
                    <a:lstStyle/>
                    <a:p>
                      <a:pPr algn="ctr" fontAlgn="ctr"/>
                      <a:r>
                        <a:rPr lang="en-CA" sz="2800" b="1" i="0" u="none" strike="noStrike" dirty="0">
                          <a:solidFill>
                            <a:srgbClr val="000000"/>
                          </a:solidFill>
                          <a:effectLst/>
                          <a:latin typeface="Arial" panose="020B0604020202020204" pitchFamily="34" charset="0"/>
                        </a:rPr>
                        <a:t>Offset 3</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12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18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Fish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rowSpan="4">
                  <a:txBody>
                    <a:bodyPr/>
                    <a:lstStyle/>
                    <a:p>
                      <a:pPr algn="ctr" fontAlgn="ctr"/>
                      <a:r>
                        <a:rPr lang="en-CA" sz="2800" b="1" i="0" u="none" strike="noStrike" dirty="0">
                          <a:solidFill>
                            <a:srgbClr val="000000"/>
                          </a:solidFill>
                          <a:effectLst/>
                          <a:latin typeface="Arial" panose="020B0604020202020204" pitchFamily="34" charset="0"/>
                        </a:rPr>
                        <a:t>Limit 4</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Bird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Rabbit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Raggedy Ann</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4</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King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Queen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Exercise </a:t>
            </a:r>
            <a:r>
              <a:rPr lang="en-US" altLang="en-CA" dirty="0">
                <a:latin typeface="Arial" panose="020B0604020202020204" pitchFamily="34" charset="0"/>
                <a:cs typeface="Arial" panose="020B0604020202020204" pitchFamily="34" charset="0"/>
              </a:rPr>
              <a:t>2.1</a:t>
            </a:r>
            <a:endParaRPr lang="en-US" alt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CA" sz="4000" dirty="0">
                <a:latin typeface="Arial" panose="020B0604020202020204" pitchFamily="34" charset="0"/>
                <a:cs typeface="Arial" panose="020B0604020202020204" pitchFamily="34" charset="0"/>
              </a:rPr>
              <a:t>Display a list of unique </a:t>
            </a:r>
            <a:r>
              <a:rPr lang="en-US" altLang="en-CA" sz="4000" dirty="0">
                <a:latin typeface="Arial" panose="020B0604020202020204" pitchFamily="34" charset="0"/>
                <a:cs typeface="Arial" panose="020B0604020202020204" pitchFamily="34" charset="0"/>
              </a:rPr>
              <a:t>portfolio_id</a:t>
            </a:r>
            <a:r>
              <a:rPr lang="en-CA" sz="4000" dirty="0">
                <a:latin typeface="Arial" panose="020B0604020202020204" pitchFamily="34" charset="0"/>
                <a:cs typeface="Arial" panose="020B0604020202020204" pitchFamily="34" charset="0"/>
              </a:rPr>
              <a:t> and </a:t>
            </a:r>
            <a:r>
              <a:rPr lang="en-US" altLang="en-CA" sz="4000" dirty="0">
                <a:latin typeface="Arial" panose="020B0604020202020204" pitchFamily="34" charset="0"/>
                <a:cs typeface="Arial" panose="020B0604020202020204" pitchFamily="34" charset="0"/>
              </a:rPr>
              <a:t>security_id</a:t>
            </a:r>
            <a:r>
              <a:rPr lang="en-CA" sz="4000" dirty="0">
                <a:latin typeface="Arial" panose="020B0604020202020204" pitchFamily="34" charset="0"/>
                <a:cs typeface="Arial" panose="020B0604020202020204" pitchFamily="34" charset="0"/>
              </a:rPr>
              <a:t> </a:t>
            </a:r>
            <a:r>
              <a:rPr lang="en-US" altLang="en-CA" sz="4000" dirty="0">
                <a:latin typeface="Arial" panose="020B0604020202020204" pitchFamily="34" charset="0"/>
                <a:cs typeface="Arial" panose="020B0604020202020204" pitchFamily="34" charset="0"/>
              </a:rPr>
              <a:t>in trade_orders table</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pPr marL="0" indent="0">
              <a:buNone/>
            </a:pPr>
            <a:endParaRPr lang="en-CA" sz="4000"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8" y="1825624"/>
            <a:ext cx="10515600" cy="4399329"/>
          </a:xfrm>
        </p:spPr>
        <p:txBody>
          <a:bodyPr>
            <a:normAutofit fontScale="90000"/>
          </a:bodyPr>
          <a:lstStyle/>
          <a:p>
            <a:pPr marL="0" indent="0">
              <a:buNone/>
            </a:pPr>
            <a:r>
              <a:rPr lang="en-CA" sz="3900" b="1" dirty="0">
                <a:latin typeface="Arial" panose="020B0604020202020204" pitchFamily="34" charset="0"/>
                <a:cs typeface="Arial" panose="020B0604020202020204" pitchFamily="34" charset="0"/>
              </a:rPr>
              <a:t>WHERE </a:t>
            </a:r>
            <a:r>
              <a:rPr lang="en-CA" sz="3900" dirty="0">
                <a:latin typeface="Arial" panose="020B0604020202020204" pitchFamily="34" charset="0"/>
                <a:cs typeface="Arial" panose="020B0604020202020204" pitchFamily="34" charset="0"/>
              </a:rPr>
              <a:t>is used to filter data that meets certain criteria.</a:t>
            </a:r>
            <a:endParaRPr lang="en-CA" sz="3900" dirty="0">
              <a:latin typeface="Arial" panose="020B0604020202020204" pitchFamily="34" charset="0"/>
              <a:cs typeface="Arial" panose="020B0604020202020204" pitchFamily="34" charset="0"/>
            </a:endParaRPr>
          </a:p>
          <a:p>
            <a:pPr marL="0" indent="0">
              <a:buNone/>
            </a:pPr>
            <a:endParaRPr lang="en-CA" dirty="0"/>
          </a:p>
          <a:p>
            <a:pPr marL="0" indent="0">
              <a:lnSpc>
                <a:spcPct val="12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000000"/>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META</a:t>
            </a:r>
            <a:r>
              <a:rPr lang="en-CA" sz="4000" dirty="0">
                <a:solidFill>
                  <a:srgbClr val="ED1C24"/>
                </a:solidFill>
                <a:latin typeface="Arial" panose="020B0604020202020204" pitchFamily="34" charset="0"/>
                <a:cs typeface="Arial" panose="020B0604020202020204" pitchFamily="34" charset="0"/>
                <a:sym typeface="+mn-ea"/>
              </a:rPr>
              <a:t>'</a:t>
            </a:r>
            <a:r>
              <a:rPr lang="en-CA" sz="4000" dirty="0">
                <a:solidFill>
                  <a:srgbClr val="939598"/>
                </a:solidFill>
                <a:latin typeface="CourierNewPSMT"/>
              </a:rPr>
              <a:t>;</a:t>
            </a:r>
            <a:br>
              <a:rPr lang="en-CA" sz="4000" dirty="0">
                <a:solidFill>
                  <a:srgbClr val="939598"/>
                </a:solidFill>
                <a:latin typeface="CourierNewPSMT"/>
              </a:rPr>
            </a:br>
            <a:endParaRPr lang="en-CA" sz="4000" dirty="0"/>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3908" y="791458"/>
            <a:ext cx="4999892" cy="756626"/>
          </a:xfrm>
        </p:spPr>
        <p:txBody>
          <a:bodyPr>
            <a:normAutofit/>
          </a:bodyPr>
          <a:lstStyle/>
          <a:p>
            <a:pPr marL="0" indent="0">
              <a:buNone/>
            </a:pPr>
            <a:r>
              <a:rPr lang="en-CA" sz="3600" b="1" dirty="0"/>
              <a:t>WHERE</a:t>
            </a:r>
            <a:r>
              <a:rPr lang="en-CA" sz="3600" dirty="0"/>
              <a:t> Clause Operators</a:t>
            </a:r>
            <a:endParaRPr lang="en-CA" sz="3600" dirty="0"/>
          </a:p>
          <a:p>
            <a:pPr marL="0" indent="0">
              <a:buNone/>
            </a:pPr>
            <a:endParaRPr lang="en-CA" dirty="0"/>
          </a:p>
          <a:p>
            <a:pPr marL="0" indent="0">
              <a:buNone/>
            </a:pPr>
            <a:endParaRPr lang="en-CA" dirty="0"/>
          </a:p>
        </p:txBody>
      </p:sp>
      <p:sp>
        <p:nvSpPr>
          <p:cNvPr id="4" name="Title 1"/>
          <p:cNvSpPr>
            <a:spLocks noGrp="1"/>
          </p:cNvSpPr>
          <p:nvPr>
            <p:ph type="title"/>
          </p:nvPr>
        </p:nvSpPr>
        <p:spPr>
          <a:xfrm>
            <a:off x="838200" y="222521"/>
            <a:ext cx="10515600" cy="1325563"/>
          </a:xfrm>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8513" t="20353" r="6513"/>
          <a:stretch>
            <a:fillRect/>
          </a:stretch>
        </p:blipFill>
        <p:spPr>
          <a:xfrm>
            <a:off x="1116623" y="1548084"/>
            <a:ext cx="5594839" cy="5210255"/>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44" y="1690688"/>
            <a:ext cx="6769787" cy="3004404"/>
          </a:xfrm>
        </p:spPr>
        <p:txBody>
          <a:bodyPr>
            <a:normAutofit fontScale="60000"/>
          </a:bodyPr>
          <a:lstStyle/>
          <a:p>
            <a:pPr marL="0" indent="0">
              <a:lnSpc>
                <a:spcPct val="120000"/>
              </a:lnSpc>
              <a:buNone/>
            </a:pPr>
            <a:r>
              <a:rPr lang="en-CA" sz="7300" dirty="0">
                <a:solidFill>
                  <a:srgbClr val="034EA2"/>
                </a:solidFill>
                <a:latin typeface="Arial" panose="020B0604020202020204" pitchFamily="34" charset="0"/>
                <a:cs typeface="Arial" panose="020B0604020202020204" pitchFamily="34" charset="0"/>
                <a:sym typeface="+mn-ea"/>
              </a:rPr>
              <a:t>SELECT </a:t>
            </a:r>
            <a:r>
              <a:rPr lang="en-US" altLang="en-CA" sz="7300" dirty="0">
                <a:solidFill>
                  <a:srgbClr val="0096A5"/>
                </a:solidFill>
                <a:latin typeface="Arial" panose="020B0604020202020204" pitchFamily="34" charset="0"/>
                <a:cs typeface="Arial" panose="020B0604020202020204" pitchFamily="34" charset="0"/>
                <a:sym typeface="+mn-ea"/>
              </a:rPr>
              <a:t>*</a:t>
            </a:r>
            <a:br>
              <a:rPr lang="en-CA" sz="7300" dirty="0">
                <a:solidFill>
                  <a:srgbClr val="000000"/>
                </a:solidFill>
                <a:latin typeface="Arial" panose="020B0604020202020204" pitchFamily="34" charset="0"/>
                <a:cs typeface="Arial" panose="020B0604020202020204" pitchFamily="34" charset="0"/>
                <a:sym typeface="+mn-ea"/>
              </a:rPr>
            </a:br>
            <a:r>
              <a:rPr lang="en-CA" sz="7300" dirty="0">
                <a:solidFill>
                  <a:srgbClr val="034EA2"/>
                </a:solidFill>
                <a:latin typeface="Arial" panose="020B0604020202020204" pitchFamily="34" charset="0"/>
                <a:cs typeface="Arial" panose="020B0604020202020204" pitchFamily="34" charset="0"/>
                <a:sym typeface="+mn-ea"/>
              </a:rPr>
              <a:t>FROM </a:t>
            </a:r>
            <a:r>
              <a:rPr lang="en-US" altLang="en-CA" sz="7300" dirty="0">
                <a:solidFill>
                  <a:srgbClr val="0096A5"/>
                </a:solidFill>
                <a:latin typeface="Arial" panose="020B0604020202020204" pitchFamily="34" charset="0"/>
                <a:cs typeface="Arial" panose="020B0604020202020204" pitchFamily="34" charset="0"/>
                <a:sym typeface="+mn-ea"/>
              </a:rPr>
              <a:t>stocks_price</a:t>
            </a:r>
            <a:br>
              <a:rPr lang="en-CA" sz="7300" dirty="0">
                <a:solidFill>
                  <a:srgbClr val="000000"/>
                </a:solidFill>
                <a:latin typeface="Arial" panose="020B0604020202020204" pitchFamily="34" charset="0"/>
                <a:cs typeface="Arial" panose="020B0604020202020204" pitchFamily="34" charset="0"/>
                <a:sym typeface="+mn-ea"/>
              </a:rPr>
            </a:br>
            <a:r>
              <a:rPr lang="en-CA" sz="7300" dirty="0">
                <a:solidFill>
                  <a:srgbClr val="034EA2"/>
                </a:solidFill>
                <a:latin typeface="Arial" panose="020B0604020202020204" pitchFamily="34" charset="0"/>
                <a:cs typeface="Arial" panose="020B0604020202020204" pitchFamily="34" charset="0"/>
                <a:sym typeface="+mn-ea"/>
              </a:rPr>
              <a:t>WHERE </a:t>
            </a:r>
            <a:r>
              <a:rPr lang="en-US" altLang="en-CA" sz="7300" dirty="0">
                <a:solidFill>
                  <a:srgbClr val="0096A5"/>
                </a:solidFill>
                <a:latin typeface="Arial" panose="020B0604020202020204" pitchFamily="34" charset="0"/>
                <a:cs typeface="Arial" panose="020B0604020202020204" pitchFamily="34" charset="0"/>
                <a:sym typeface="+mn-ea"/>
              </a:rPr>
              <a:t>ticker</a:t>
            </a:r>
            <a:r>
              <a:rPr lang="en-CA" sz="7300" dirty="0">
                <a:solidFill>
                  <a:srgbClr val="000000"/>
                </a:solidFill>
                <a:latin typeface="Arial" panose="020B0604020202020204" pitchFamily="34" charset="0"/>
                <a:cs typeface="Arial" panose="020B0604020202020204" pitchFamily="34" charset="0"/>
                <a:sym typeface="+mn-ea"/>
              </a:rPr>
              <a:t> </a:t>
            </a:r>
            <a:r>
              <a:rPr lang="en-CA" sz="7300" dirty="0">
                <a:solidFill>
                  <a:srgbClr val="939598"/>
                </a:solidFill>
                <a:latin typeface="Arial" panose="020B0604020202020204" pitchFamily="34" charset="0"/>
                <a:cs typeface="Arial" panose="020B0604020202020204" pitchFamily="34" charset="0"/>
                <a:sym typeface="+mn-ea"/>
              </a:rPr>
              <a:t>= </a:t>
            </a:r>
            <a:r>
              <a:rPr lang="en-CA" sz="7300" dirty="0">
                <a:solidFill>
                  <a:srgbClr val="ED1C24"/>
                </a:solidFill>
                <a:latin typeface="Arial" panose="020B0604020202020204" pitchFamily="34" charset="0"/>
                <a:cs typeface="Arial" panose="020B0604020202020204" pitchFamily="34" charset="0"/>
                <a:sym typeface="+mn-ea"/>
              </a:rPr>
              <a:t>'</a:t>
            </a:r>
            <a:r>
              <a:rPr lang="en-US" altLang="en-CA" sz="7300" dirty="0">
                <a:solidFill>
                  <a:srgbClr val="ED1C24"/>
                </a:solidFill>
                <a:latin typeface="Arial" panose="020B0604020202020204" pitchFamily="34" charset="0"/>
                <a:cs typeface="Arial" panose="020B0604020202020204" pitchFamily="34" charset="0"/>
                <a:sym typeface="+mn-ea"/>
              </a:rPr>
              <a:t>META</a:t>
            </a:r>
            <a:r>
              <a:rPr lang="en-CA" sz="7300" dirty="0">
                <a:solidFill>
                  <a:srgbClr val="ED1C24"/>
                </a:solidFill>
                <a:latin typeface="Arial" panose="020B0604020202020204" pitchFamily="34" charset="0"/>
                <a:cs typeface="Arial" panose="020B0604020202020204" pitchFamily="34" charset="0"/>
                <a:sym typeface="+mn-ea"/>
              </a:rPr>
              <a:t>'</a:t>
            </a:r>
            <a:r>
              <a:rPr lang="en-CA" sz="7300" dirty="0">
                <a:solidFill>
                  <a:srgbClr val="939598"/>
                </a:solidFill>
                <a:latin typeface="CourierNewPSMT"/>
              </a:rPr>
              <a:t>;</a:t>
            </a:r>
            <a:br>
              <a:rPr lang="en-CA" dirty="0">
                <a:solidFill>
                  <a:srgbClr val="939598"/>
                </a:solidFill>
                <a:latin typeface="CourierNewPSMT"/>
              </a:rPr>
            </a:br>
            <a:endParaRPr lang="en-CA" dirty="0"/>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sp>
        <p:nvSpPr>
          <p:cNvPr id="5" name="TextBox 4"/>
          <p:cNvSpPr txBox="1"/>
          <p:nvPr/>
        </p:nvSpPr>
        <p:spPr>
          <a:xfrm>
            <a:off x="6184900" y="1379855"/>
            <a:ext cx="5786755" cy="1198880"/>
          </a:xfrm>
          <a:prstGeom prst="rect">
            <a:avLst/>
          </a:prstGeom>
          <a:noFill/>
        </p:spPr>
        <p:txBody>
          <a:bodyPr wrap="square" rtlCol="0">
            <a:spAutoFit/>
          </a:bodyPr>
          <a:lstStyle/>
          <a:p>
            <a:r>
              <a:rPr lang="en-CA" sz="3600" dirty="0"/>
              <a:t>Quotes are required for string</a:t>
            </a:r>
            <a:r>
              <a:rPr lang="en-US" altLang="en-CA" sz="3600" dirty="0"/>
              <a:t> value</a:t>
            </a:r>
            <a:r>
              <a:rPr lang="en-CA" sz="3600" dirty="0"/>
              <a:t> datatype</a:t>
            </a:r>
            <a:endParaRPr lang="en-CA" sz="3600"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5" name="Picture 4"/>
          <p:cNvPicPr>
            <a:picLocks noChangeAspect="1"/>
          </p:cNvPicPr>
          <p:nvPr/>
        </p:nvPicPr>
        <p:blipFill>
          <a:blip r:embed="rId1"/>
          <a:stretch>
            <a:fillRect/>
          </a:stretch>
        </p:blipFill>
        <p:spPr>
          <a:xfrm>
            <a:off x="592455" y="2474595"/>
            <a:ext cx="10761345" cy="21443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9640" y="1690688"/>
            <a:ext cx="8539675" cy="3317875"/>
          </a:xfrm>
        </p:spPr>
        <p:txBody>
          <a:bodyPr>
            <a:normAutofit fontScale="25000" lnSpcReduction="20000"/>
          </a:bodyPr>
          <a:lstStyle/>
          <a:p>
            <a:pPr marL="0" indent="0">
              <a:buNone/>
            </a:pPr>
            <a:r>
              <a:rPr lang="en-US" sz="14400" dirty="0">
                <a:latin typeface="Arial" panose="020B0604020202020204" pitchFamily="34" charset="0"/>
                <a:cs typeface="Arial" panose="020B0604020202020204" pitchFamily="34" charset="0"/>
              </a:rPr>
              <a:t>To determine if a value is NULL, we cannot use “=“. </a:t>
            </a:r>
            <a:endParaRPr lang="en-US" sz="14400" dirty="0">
              <a:latin typeface="Arial" panose="020B0604020202020204" pitchFamily="34" charset="0"/>
              <a:cs typeface="Arial" panose="020B0604020202020204" pitchFamily="34" charset="0"/>
            </a:endParaRPr>
          </a:p>
          <a:p>
            <a:pPr marL="0" indent="0">
              <a:buNone/>
            </a:pPr>
            <a:endParaRPr lang="en-US" sz="5600" dirty="0">
              <a:latin typeface="Arial" panose="020B0604020202020204" pitchFamily="34" charset="0"/>
              <a:cs typeface="Arial" panose="020B0604020202020204" pitchFamily="34" charset="0"/>
            </a:endParaRPr>
          </a:p>
          <a:p>
            <a:pPr marL="0" indent="0">
              <a:buNone/>
            </a:pPr>
            <a:r>
              <a:rPr lang="en-US" sz="14400" dirty="0">
                <a:latin typeface="Arial" panose="020B0604020202020204" pitchFamily="34" charset="0"/>
                <a:cs typeface="Arial" panose="020B0604020202020204" pitchFamily="34" charset="0"/>
              </a:rPr>
              <a:t>Instead, IS NULL clause is used.</a:t>
            </a:r>
            <a:endParaRPr lang="en-US" sz="14400" dirty="0">
              <a:latin typeface="Arial" panose="020B0604020202020204" pitchFamily="34" charset="0"/>
              <a:cs typeface="Arial" panose="020B0604020202020204" pitchFamily="34" charset="0"/>
            </a:endParaRPr>
          </a:p>
          <a:p>
            <a:pPr marL="0" indent="0">
              <a:buNone/>
            </a:pPr>
            <a:endParaRPr lang="en-CA" sz="8000" dirty="0">
              <a:latin typeface="Arial" panose="020B0604020202020204" pitchFamily="34" charset="0"/>
              <a:cs typeface="Arial" panose="020B0604020202020204" pitchFamily="34" charset="0"/>
            </a:endParaRPr>
          </a:p>
          <a:p>
            <a:pPr marL="0" indent="0">
              <a:buNone/>
            </a:pPr>
            <a:endParaRPr lang="en-CA" sz="4800" dirty="0">
              <a:solidFill>
                <a:srgbClr val="949699"/>
              </a:solidFill>
              <a:latin typeface="CourierNewPSMT"/>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SELECT</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a:t>
            </a:r>
            <a:r>
              <a:rPr lang="en-CA" sz="16000" dirty="0">
                <a:solidFill>
                  <a:prstClr val="black"/>
                </a:solidFill>
                <a:latin typeface="Arial" panose="020B0604020202020204" pitchFamily="34" charset="0"/>
                <a:cs typeface="Arial" panose="020B0604020202020204" pitchFamily="34" charset="0"/>
              </a:rPr>
              <a:t> </a:t>
            </a:r>
            <a:endParaRPr lang="en-CA" sz="16000" dirty="0">
              <a:solidFill>
                <a:prstClr val="black"/>
              </a:solidFill>
              <a:latin typeface="Arial" panose="020B0604020202020204" pitchFamily="34" charset="0"/>
              <a:cs typeface="Arial" panose="020B0604020202020204" pitchFamily="34" charset="0"/>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FROM</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customers</a:t>
            </a:r>
            <a:endParaRPr lang="en-CA" sz="16000" dirty="0">
              <a:solidFill>
                <a:srgbClr val="0096A5"/>
              </a:solidFill>
              <a:latin typeface="Arial" panose="020B0604020202020204" pitchFamily="34" charset="0"/>
              <a:cs typeface="Arial" panose="020B0604020202020204" pitchFamily="34" charset="0"/>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WHERE</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cust_email </a:t>
            </a:r>
            <a:r>
              <a:rPr lang="en-CA" sz="16000" dirty="0">
                <a:solidFill>
                  <a:srgbClr val="949699"/>
                </a:solidFill>
                <a:latin typeface="Arial" panose="020B0604020202020204" pitchFamily="34" charset="0"/>
                <a:cs typeface="Arial" panose="020B0604020202020204" pitchFamily="34" charset="0"/>
              </a:rPr>
              <a:t>IS NULL;</a:t>
            </a:r>
            <a:endParaRPr lang="en-CA" sz="16000" dirty="0">
              <a:solidFill>
                <a:srgbClr val="949699"/>
              </a:solidFill>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812995" y="365125"/>
            <a:ext cx="10515600" cy="1325563"/>
          </a:xfrm>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9377" y="1690688"/>
            <a:ext cx="1359876" cy="1540333"/>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9979" y="1722279"/>
            <a:ext cx="8968740" cy="3317875"/>
          </a:xfrm>
        </p:spPr>
        <p:txBody>
          <a:bodyPr>
            <a:normAutofit/>
          </a:bodyPr>
          <a:lstStyle/>
          <a:p>
            <a:pPr marL="0" indent="0">
              <a:buNone/>
            </a:pPr>
            <a:r>
              <a:rPr lang="en-US" sz="4000" dirty="0">
                <a:latin typeface="Arial" panose="020B0604020202020204" pitchFamily="34" charset="0"/>
                <a:cs typeface="Arial" panose="020B0604020202020204" pitchFamily="34" charset="0"/>
              </a:rPr>
              <a:t>Checking for NULL</a:t>
            </a:r>
            <a:endParaRPr lang="en-CA" sz="4000" dirty="0">
              <a:latin typeface="Arial" panose="020B0604020202020204" pitchFamily="34" charset="0"/>
              <a:cs typeface="Arial" panose="020B0604020202020204" pitchFamily="34" charset="0"/>
            </a:endParaRPr>
          </a:p>
          <a:p>
            <a:pPr marL="0" indent="0">
              <a:buNone/>
            </a:pPr>
            <a:endParaRPr lang="en-CA" dirty="0"/>
          </a:p>
          <a:p>
            <a:pPr marL="0" indent="0">
              <a:buNone/>
            </a:pPr>
            <a:endParaRPr lang="en-CA" dirty="0">
              <a:solidFill>
                <a:srgbClr val="939598"/>
              </a:solidFill>
              <a:latin typeface="CourierNewPSMT"/>
            </a:endParaRPr>
          </a:p>
          <a:p>
            <a:pPr marL="0" indent="0">
              <a:buNone/>
            </a:pPr>
            <a:endParaRPr lang="en-CA" dirty="0">
              <a:solidFill>
                <a:srgbClr val="939598"/>
              </a:solidFill>
              <a:latin typeface="CourierNewPSMT"/>
            </a:endParaRPr>
          </a:p>
          <a:p>
            <a:pPr marL="0" indent="0">
              <a:buNone/>
            </a:pPr>
            <a:br>
              <a:rPr lang="en-CA" dirty="0">
                <a:solidFill>
                  <a:srgbClr val="939598"/>
                </a:solidFill>
                <a:latin typeface="CourierNewPSMT"/>
              </a:rPr>
            </a:br>
            <a:endParaRPr lang="en-CA" dirty="0"/>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1102849" y="2569708"/>
          <a:ext cx="8762999" cy="2781300"/>
        </p:xfrm>
        <a:graphic>
          <a:graphicData uri="http://schemas.openxmlformats.org/drawingml/2006/table">
            <a:tbl>
              <a:tblPr/>
              <a:tblGrid>
                <a:gridCol w="3793243"/>
                <a:gridCol w="2332743"/>
                <a:gridCol w="2637013"/>
              </a:tblGrid>
              <a:tr h="449580">
                <a:tc>
                  <a:txBody>
                    <a:bodyPr/>
                    <a:lstStyle/>
                    <a:p>
                      <a:pPr algn="l" fontAlgn="b"/>
                      <a:r>
                        <a:rPr lang="en-CA" sz="3600" b="0" i="0" u="none" strike="noStrike" dirty="0">
                          <a:solidFill>
                            <a:srgbClr val="000000"/>
                          </a:solidFill>
                          <a:effectLst/>
                          <a:latin typeface="Arial" panose="020B0604020202020204" pitchFamily="34" charset="0"/>
                        </a:rPr>
                        <a:t> </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Length</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Datatype</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Space</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1</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String</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Empty string</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0</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String</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0</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1</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Integer</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FF0000"/>
                          </a:solidFill>
                          <a:effectLst/>
                          <a:latin typeface="Arial" panose="020B0604020202020204" pitchFamily="34" charset="0"/>
                        </a:rPr>
                        <a:t>NULL</a:t>
                      </a:r>
                      <a:endParaRPr lang="en-CA" sz="3600" b="1" i="0" u="none" strike="noStrike" dirty="0">
                        <a:solidFill>
                          <a:srgbClr val="FF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NULL</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Null</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45895" y="2006600"/>
            <a:ext cx="8250555" cy="3763645"/>
          </a:xfrm>
          <a:prstGeom prst="rect">
            <a:avLst/>
          </a:prstGeom>
        </p:spPr>
      </p:pic>
      <p:sp>
        <p:nvSpPr>
          <p:cNvPr id="6" name="TextBox 5"/>
          <p:cNvSpPr txBox="1"/>
          <p:nvPr/>
        </p:nvSpPr>
        <p:spPr>
          <a:xfrm>
            <a:off x="1981874" y="2151247"/>
            <a:ext cx="3238607" cy="646331"/>
          </a:xfrm>
          <a:prstGeom prst="rect">
            <a:avLst/>
          </a:prstGeom>
          <a:noFill/>
        </p:spPr>
        <p:txBody>
          <a:bodyPr wrap="square" rtlCol="0">
            <a:spAutoFit/>
          </a:bodyPr>
          <a:lstStyle/>
          <a:p>
            <a:r>
              <a:rPr lang="en-CA" sz="3600" b="1" dirty="0"/>
              <a:t>Query language</a:t>
            </a:r>
            <a:endParaRPr lang="en-CA" sz="3600" b="1" dirty="0"/>
          </a:p>
        </p:txBody>
      </p:sp>
      <p:sp>
        <p:nvSpPr>
          <p:cNvPr id="7" name="TextBox 6"/>
          <p:cNvSpPr txBox="1"/>
          <p:nvPr/>
        </p:nvSpPr>
        <p:spPr>
          <a:xfrm>
            <a:off x="5944235" y="2151380"/>
            <a:ext cx="3680460" cy="645160"/>
          </a:xfrm>
          <a:prstGeom prst="rect">
            <a:avLst/>
          </a:prstGeom>
          <a:noFill/>
        </p:spPr>
        <p:txBody>
          <a:bodyPr wrap="square" rtlCol="0">
            <a:spAutoFit/>
          </a:bodyPr>
          <a:lstStyle/>
          <a:p>
            <a:r>
              <a:rPr lang="en-CA" sz="3600" b="1" dirty="0"/>
              <a:t>Database</a:t>
            </a:r>
            <a:r>
              <a:rPr lang="en-US" altLang="en-CA" sz="3600" b="1" dirty="0"/>
              <a:t> </a:t>
            </a:r>
            <a:r>
              <a:rPr lang="en-US" altLang="en-CA" sz="3600" b="1" dirty="0"/>
              <a:t>server</a:t>
            </a:r>
            <a:endParaRPr lang="en-US" altLang="en-CA" sz="3600" b="1" dirty="0"/>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216" y="1808040"/>
            <a:ext cx="8455270" cy="3477895"/>
          </a:xfrm>
        </p:spPr>
        <p:txBody>
          <a:bodyPr>
            <a:normAutofit lnSpcReduction="20000"/>
          </a:bodyPr>
          <a:lstStyle/>
          <a:p>
            <a:pPr marL="0" indent="0">
              <a:buNone/>
            </a:pPr>
            <a:r>
              <a:rPr lang="en-US" sz="4000" b="1" dirty="0"/>
              <a:t>AND</a:t>
            </a:r>
            <a:r>
              <a:rPr lang="en-US" sz="4000" dirty="0"/>
              <a:t> Logical operator</a:t>
            </a:r>
            <a:endParaRPr lang="en-US" sz="4000" dirty="0"/>
          </a:p>
          <a:p>
            <a:pPr marL="0" indent="0">
              <a:buNone/>
            </a:pPr>
            <a:endParaRPr lang="en-US" sz="4000" dirty="0"/>
          </a:p>
          <a:p>
            <a:pPr marL="0" indent="0">
              <a:buNone/>
            </a:pPr>
            <a:r>
              <a:rPr lang="en-CA" sz="4000" dirty="0">
                <a:solidFill>
                  <a:srgbClr val="034EA3"/>
                </a:solidFill>
                <a:latin typeface="Arial" panose="020B0604020202020204" pitchFamily="34" charset="0"/>
                <a:cs typeface="Arial" panose="020B0604020202020204" pitchFamily="34" charset="0"/>
              </a:rPr>
              <a:t>SELECT </a:t>
            </a:r>
            <a:r>
              <a:rPr lang="en-US" altLang="en-CA" sz="4000" dirty="0">
                <a:solidFill>
                  <a:srgbClr val="0097A6"/>
                </a:solidFill>
                <a:latin typeface="Arial" panose="020B0604020202020204" pitchFamily="34" charset="0"/>
                <a:cs typeface="Arial" panose="020B0604020202020204" pitchFamily="34" charset="0"/>
              </a:rPr>
              <a:t>*</a:t>
            </a:r>
            <a:endParaRPr lang="en-CA" sz="4000" dirty="0">
              <a:solidFill>
                <a:srgbClr val="0097A6"/>
              </a:solidFill>
              <a:latin typeface="Arial" panose="020B0604020202020204" pitchFamily="34" charset="0"/>
              <a:cs typeface="Arial" panose="020B0604020202020204" pitchFamily="34" charset="0"/>
            </a:endParaRPr>
          </a:p>
          <a:p>
            <a:pPr marL="0" indent="0">
              <a:buNone/>
            </a:pPr>
            <a:r>
              <a:rPr lang="en-CA" sz="4000" dirty="0">
                <a:solidFill>
                  <a:srgbClr val="034EA3"/>
                </a:solidFill>
                <a:latin typeface="Arial" panose="020B0604020202020204" pitchFamily="34" charset="0"/>
                <a:cs typeface="Arial" panose="020B0604020202020204" pitchFamily="34" charset="0"/>
              </a:rPr>
              <a:t>FROM </a:t>
            </a:r>
            <a:r>
              <a:rPr lang="en-US" altLang="en-CA" sz="4000" dirty="0">
                <a:solidFill>
                  <a:srgbClr val="0097A6"/>
                </a:solidFill>
                <a:latin typeface="Arial" panose="020B0604020202020204" pitchFamily="34" charset="0"/>
                <a:cs typeface="Arial" panose="020B0604020202020204" pitchFamily="34" charset="0"/>
              </a:rPr>
              <a:t>stocks_price</a:t>
            </a:r>
            <a:endParaRPr lang="en-CA" sz="4000" dirty="0">
              <a:solidFill>
                <a:srgbClr val="0097A6"/>
              </a:solidFill>
              <a:latin typeface="Arial" panose="020B0604020202020204" pitchFamily="34" charset="0"/>
              <a:cs typeface="Arial" panose="020B0604020202020204" pitchFamily="34" charset="0"/>
            </a:endParaRPr>
          </a:p>
          <a:p>
            <a:pPr marL="0" indent="0">
              <a:buNone/>
            </a:pPr>
            <a:r>
              <a:rPr lang="en-US" sz="4000" dirty="0">
                <a:solidFill>
                  <a:srgbClr val="034EA3"/>
                </a:solidFill>
                <a:latin typeface="Arial" panose="020B0604020202020204" pitchFamily="34" charset="0"/>
                <a:cs typeface="Arial" panose="020B0604020202020204" pitchFamily="34" charset="0"/>
              </a:rPr>
              <a:t>WHERE </a:t>
            </a:r>
            <a:r>
              <a:rPr lang="en-US" sz="4000" dirty="0">
                <a:solidFill>
                  <a:srgbClr val="0097A6"/>
                </a:solidFill>
                <a:latin typeface="Arial" panose="020B0604020202020204" pitchFamily="34" charset="0"/>
                <a:cs typeface="Arial" panose="020B0604020202020204" pitchFamily="34" charset="0"/>
              </a:rPr>
              <a:t>ticker </a:t>
            </a:r>
            <a:r>
              <a:rPr lang="en-US" sz="4000" dirty="0">
                <a:solidFill>
                  <a:srgbClr val="949699"/>
                </a:solidFill>
                <a:latin typeface="Arial" panose="020B0604020202020204" pitchFamily="34" charset="0"/>
                <a:cs typeface="Arial" panose="020B0604020202020204" pitchFamily="34" charset="0"/>
              </a:rPr>
              <a:t>= </a:t>
            </a:r>
            <a:r>
              <a:rPr lang="en-US" sz="4000" dirty="0">
                <a:solidFill>
                  <a:srgbClr val="EE1C24"/>
                </a:solidFill>
                <a:latin typeface="Arial" panose="020B0604020202020204" pitchFamily="34" charset="0"/>
                <a:cs typeface="Arial" panose="020B0604020202020204" pitchFamily="34" charset="0"/>
              </a:rPr>
              <a:t>'AAPL' </a:t>
            </a:r>
            <a:r>
              <a:rPr lang="en-US" sz="4000" dirty="0">
                <a:solidFill>
                  <a:srgbClr val="949699"/>
                </a:solidFill>
                <a:latin typeface="Arial" panose="020B0604020202020204" pitchFamily="34" charset="0"/>
                <a:cs typeface="Arial" panose="020B0604020202020204" pitchFamily="34" charset="0"/>
              </a:rPr>
              <a:t>AND </a:t>
            </a:r>
            <a:r>
              <a:rPr lang="en-US" sz="4000" dirty="0">
                <a:solidFill>
                  <a:srgbClr val="0097A6"/>
                </a:solidFill>
                <a:latin typeface="Arial" panose="020B0604020202020204" pitchFamily="34" charset="0"/>
                <a:cs typeface="Arial" panose="020B0604020202020204" pitchFamily="34" charset="0"/>
              </a:rPr>
              <a:t>date </a:t>
            </a:r>
            <a:r>
              <a:rPr lang="en-US" sz="4000" dirty="0">
                <a:solidFill>
                  <a:srgbClr val="949699"/>
                </a:solidFill>
                <a:latin typeface="Arial" panose="020B0604020202020204" pitchFamily="34" charset="0"/>
                <a:cs typeface="Arial" panose="020B0604020202020204" pitchFamily="34" charset="0"/>
                <a:sym typeface="+mn-ea"/>
              </a:rPr>
              <a:t>=</a:t>
            </a:r>
            <a:r>
              <a:rPr lang="en-US" sz="4000" dirty="0">
                <a:solidFill>
                  <a:srgbClr val="EE1C24"/>
                </a:solidFill>
                <a:latin typeface="Arial" panose="020B0604020202020204" pitchFamily="34" charset="0"/>
                <a:cs typeface="Arial" panose="020B0604020202020204" pitchFamily="34" charset="0"/>
                <a:sym typeface="+mn-ea"/>
              </a:rPr>
              <a:t>'2025-01-06'</a:t>
            </a:r>
            <a:r>
              <a:rPr lang="en-US" sz="4000" dirty="0">
                <a:solidFill>
                  <a:srgbClr val="949699"/>
                </a:solidFill>
                <a:latin typeface="CourierNewPSMT"/>
                <a:cs typeface="Arial" panose="020B0604020202020204" pitchFamily="34" charset="0"/>
              </a:rPr>
              <a:t>;</a:t>
            </a:r>
            <a:endParaRPr lang="en-US" sz="4000" dirty="0">
              <a:solidFill>
                <a:srgbClr val="949699"/>
              </a:solidFill>
              <a:latin typeface="CourierNewPSMT"/>
              <a:cs typeface="Arial" panose="020B0604020202020204" pitchFamily="34" charset="0"/>
            </a:endParaRPr>
          </a:p>
          <a:p>
            <a:pPr marL="0" indent="0">
              <a:buNone/>
            </a:pPr>
            <a:endParaRPr lang="en-US" sz="2000" dirty="0">
              <a:solidFill>
                <a:srgbClr val="949699"/>
              </a:solidFill>
              <a:latin typeface="Arial" panose="020B0604020202020204" pitchFamily="34" charset="0"/>
              <a:cs typeface="Arial" panose="020B0604020202020204" pitchFamily="34" charset="0"/>
            </a:endParaRPr>
          </a:p>
        </p:txBody>
      </p:sp>
      <p:sp>
        <p:nvSpPr>
          <p:cNvPr id="5" name="Title 1"/>
          <p:cNvSpPr txBox="1"/>
          <p:nvPr/>
        </p:nvSpPr>
        <p:spPr>
          <a:xfrm>
            <a:off x="838200" y="5861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580" y="1691005"/>
            <a:ext cx="10031730" cy="4191000"/>
          </a:xfrm>
        </p:spPr>
        <p:txBody>
          <a:bodyPr>
            <a:normAutofit fontScale="90000"/>
          </a:bodyPr>
          <a:lstStyle/>
          <a:p>
            <a:pPr marL="0" indent="0">
              <a:buNone/>
            </a:pPr>
            <a:r>
              <a:rPr lang="en-US" sz="4300" b="1" dirty="0"/>
              <a:t>OR </a:t>
            </a:r>
            <a:r>
              <a:rPr lang="en-US" sz="4300" dirty="0"/>
              <a:t>l</a:t>
            </a:r>
            <a:r>
              <a:rPr lang="en-US" sz="4300" dirty="0">
                <a:sym typeface="+mn-ea"/>
              </a:rPr>
              <a:t>ogical operator</a:t>
            </a:r>
            <a:endParaRPr lang="en-US" sz="4300" dirty="0">
              <a:sym typeface="+mn-ea"/>
            </a:endParaRPr>
          </a:p>
          <a:p>
            <a:pPr marL="0" indent="0">
              <a:buNone/>
            </a:pPr>
            <a:endParaRPr lang="en-US" sz="4300" b="1" dirty="0"/>
          </a:p>
          <a:p>
            <a:pPr marL="0" indent="0">
              <a:buNone/>
            </a:pPr>
            <a:r>
              <a:rPr lang="en-CA" sz="4300" dirty="0">
                <a:solidFill>
                  <a:srgbClr val="034EA3"/>
                </a:solidFill>
                <a:latin typeface="Arial" panose="020B0604020202020204" pitchFamily="34" charset="0"/>
                <a:cs typeface="Arial" panose="020B0604020202020204" pitchFamily="34" charset="0"/>
                <a:sym typeface="+mn-ea"/>
              </a:rPr>
              <a:t>SELECT </a:t>
            </a:r>
            <a:r>
              <a:rPr lang="en-US" altLang="en-CA" sz="4300" dirty="0">
                <a:solidFill>
                  <a:srgbClr val="0097A6"/>
                </a:solidFill>
                <a:latin typeface="Arial" panose="020B0604020202020204" pitchFamily="34" charset="0"/>
                <a:cs typeface="Arial" panose="020B0604020202020204" pitchFamily="34" charset="0"/>
                <a:sym typeface="+mn-ea"/>
              </a:rPr>
              <a:t>*</a:t>
            </a:r>
            <a:endParaRPr lang="en-CA" sz="4300" dirty="0">
              <a:solidFill>
                <a:srgbClr val="0097A6"/>
              </a:solidFill>
              <a:latin typeface="Arial" panose="020B0604020202020204" pitchFamily="34" charset="0"/>
              <a:cs typeface="Arial" panose="020B0604020202020204" pitchFamily="34" charset="0"/>
            </a:endParaRPr>
          </a:p>
          <a:p>
            <a:pPr marL="0" indent="0">
              <a:buNone/>
            </a:pPr>
            <a:r>
              <a:rPr lang="en-CA" sz="4300" dirty="0">
                <a:solidFill>
                  <a:srgbClr val="034EA3"/>
                </a:solidFill>
                <a:latin typeface="Arial" panose="020B0604020202020204" pitchFamily="34" charset="0"/>
                <a:cs typeface="Arial" panose="020B0604020202020204" pitchFamily="34" charset="0"/>
                <a:sym typeface="+mn-ea"/>
              </a:rPr>
              <a:t>FROM </a:t>
            </a:r>
            <a:r>
              <a:rPr lang="en-US" altLang="en-CA" sz="4300" dirty="0">
                <a:solidFill>
                  <a:srgbClr val="0097A6"/>
                </a:solidFill>
                <a:latin typeface="Arial" panose="020B0604020202020204" pitchFamily="34" charset="0"/>
                <a:cs typeface="Arial" panose="020B0604020202020204" pitchFamily="34" charset="0"/>
                <a:sym typeface="+mn-ea"/>
              </a:rPr>
              <a:t>stocks_price</a:t>
            </a:r>
            <a:endParaRPr lang="en-CA" sz="4300" dirty="0">
              <a:solidFill>
                <a:srgbClr val="0097A6"/>
              </a:solidFill>
              <a:latin typeface="Arial" panose="020B0604020202020204" pitchFamily="34" charset="0"/>
              <a:cs typeface="Arial" panose="020B0604020202020204" pitchFamily="34" charset="0"/>
            </a:endParaRPr>
          </a:p>
          <a:p>
            <a:pPr marL="0" indent="0">
              <a:buNone/>
            </a:pPr>
            <a:r>
              <a:rPr lang="en-US" sz="4300" dirty="0">
                <a:solidFill>
                  <a:srgbClr val="034EA3"/>
                </a:solidFill>
                <a:latin typeface="Arial" panose="020B0604020202020204" pitchFamily="34" charset="0"/>
                <a:cs typeface="Arial" panose="020B0604020202020204" pitchFamily="34" charset="0"/>
                <a:sym typeface="+mn-ea"/>
              </a:rPr>
              <a:t>WHERE </a:t>
            </a:r>
            <a:r>
              <a:rPr lang="en-US" sz="4300" dirty="0">
                <a:solidFill>
                  <a:srgbClr val="0097A6"/>
                </a:solidFill>
                <a:latin typeface="Arial" panose="020B0604020202020204" pitchFamily="34" charset="0"/>
                <a:cs typeface="Arial" panose="020B0604020202020204" pitchFamily="34" charset="0"/>
                <a:sym typeface="+mn-ea"/>
              </a:rPr>
              <a:t>ticker </a:t>
            </a:r>
            <a:r>
              <a:rPr lang="en-US" sz="4300" dirty="0">
                <a:solidFill>
                  <a:srgbClr val="949699"/>
                </a:solidFill>
                <a:latin typeface="Arial" panose="020B0604020202020204" pitchFamily="34" charset="0"/>
                <a:cs typeface="Arial" panose="020B0604020202020204" pitchFamily="34" charset="0"/>
                <a:sym typeface="+mn-ea"/>
              </a:rPr>
              <a:t>= </a:t>
            </a:r>
            <a:r>
              <a:rPr lang="en-US" sz="4300" dirty="0">
                <a:solidFill>
                  <a:srgbClr val="EE1C24"/>
                </a:solidFill>
                <a:latin typeface="Arial" panose="020B0604020202020204" pitchFamily="34" charset="0"/>
                <a:cs typeface="Arial" panose="020B0604020202020204" pitchFamily="34" charset="0"/>
                <a:sym typeface="+mn-ea"/>
              </a:rPr>
              <a:t>'AAPL' </a:t>
            </a:r>
            <a:r>
              <a:rPr lang="en-US" sz="4300" dirty="0">
                <a:solidFill>
                  <a:srgbClr val="949699"/>
                </a:solidFill>
                <a:latin typeface="Arial" panose="020B0604020202020204" pitchFamily="34" charset="0"/>
                <a:cs typeface="Arial" panose="020B0604020202020204" pitchFamily="34" charset="0"/>
                <a:sym typeface="+mn-ea"/>
              </a:rPr>
              <a:t>OR</a:t>
            </a:r>
            <a:r>
              <a:rPr lang="en-US" sz="4300" dirty="0">
                <a:solidFill>
                  <a:srgbClr val="949699"/>
                </a:solidFill>
                <a:latin typeface="Arial" panose="020B0604020202020204" pitchFamily="34" charset="0"/>
                <a:cs typeface="Arial" panose="020B0604020202020204" pitchFamily="34" charset="0"/>
                <a:sym typeface="+mn-ea"/>
              </a:rPr>
              <a:t> </a:t>
            </a:r>
            <a:r>
              <a:rPr lang="en-US" sz="4300" dirty="0">
                <a:solidFill>
                  <a:srgbClr val="0097A6"/>
                </a:solidFill>
                <a:latin typeface="Arial" panose="020B0604020202020204" pitchFamily="34" charset="0"/>
                <a:cs typeface="Arial" panose="020B0604020202020204" pitchFamily="34" charset="0"/>
                <a:sym typeface="+mn-ea"/>
              </a:rPr>
              <a:t>date </a:t>
            </a:r>
            <a:r>
              <a:rPr lang="en-US" sz="4300" dirty="0">
                <a:solidFill>
                  <a:srgbClr val="949699"/>
                </a:solidFill>
                <a:latin typeface="Arial" panose="020B0604020202020204" pitchFamily="34" charset="0"/>
                <a:cs typeface="Arial" panose="020B0604020202020204" pitchFamily="34" charset="0"/>
                <a:sym typeface="+mn-ea"/>
              </a:rPr>
              <a:t>=</a:t>
            </a:r>
            <a:r>
              <a:rPr lang="en-US" sz="4300" dirty="0">
                <a:solidFill>
                  <a:srgbClr val="EE1C24"/>
                </a:solidFill>
                <a:latin typeface="Arial" panose="020B0604020202020204" pitchFamily="34" charset="0"/>
                <a:cs typeface="Arial" panose="020B0604020202020204" pitchFamily="34" charset="0"/>
                <a:sym typeface="+mn-ea"/>
              </a:rPr>
              <a:t>'2025-01-06'</a:t>
            </a:r>
            <a:r>
              <a:rPr lang="en-US" sz="4300" dirty="0">
                <a:solidFill>
                  <a:srgbClr val="949699"/>
                </a:solidFill>
                <a:latin typeface="CourierNewPSMT"/>
                <a:cs typeface="Arial" panose="020B0604020202020204" pitchFamily="34" charset="0"/>
                <a:sym typeface="+mn-ea"/>
              </a:rPr>
              <a:t>;</a:t>
            </a:r>
            <a:endParaRPr lang="en-US" sz="4300" dirty="0">
              <a:solidFill>
                <a:srgbClr val="949699"/>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762" y="1570648"/>
            <a:ext cx="11043138" cy="4351338"/>
          </a:xfrm>
        </p:spPr>
        <p:txBody>
          <a:bodyPr>
            <a:normAutofit/>
          </a:bodyPr>
          <a:lstStyle/>
          <a:p>
            <a:pPr marL="0" indent="0">
              <a:buNone/>
            </a:pPr>
            <a:endParaRPr lang="en-CA" sz="2000" dirty="0">
              <a:solidFill>
                <a:srgbClr val="034EA3"/>
              </a:solidFill>
              <a:latin typeface="CourierNewPSMT"/>
            </a:endParaRPr>
          </a:p>
          <a:p>
            <a:pPr marL="0" indent="0">
              <a:buNone/>
            </a:pPr>
            <a:r>
              <a:rPr lang="en-CA" sz="3600" dirty="0">
                <a:latin typeface="Arial" panose="020B0604020202020204" pitchFamily="34" charset="0"/>
                <a:cs typeface="Arial" panose="020B0604020202020204" pitchFamily="34" charset="0"/>
              </a:rPr>
              <a:t>Understanding Order of Evaluation</a:t>
            </a:r>
            <a:r>
              <a:rPr lang="en-US" altLang="en-CA" sz="3600" dirty="0">
                <a:latin typeface="Arial" panose="020B0604020202020204" pitchFamily="34" charset="0"/>
                <a:cs typeface="Arial" panose="020B0604020202020204" pitchFamily="34" charset="0"/>
              </a:rPr>
              <a:t>(SQL evalulate AND before OR)</a:t>
            </a:r>
            <a:endParaRPr lang="en-CA" sz="3600" dirty="0">
              <a:solidFill>
                <a:srgbClr val="034EA3"/>
              </a:solidFill>
              <a:latin typeface="Arial" panose="020B0604020202020204" pitchFamily="34" charset="0"/>
              <a:cs typeface="Arial" panose="020B0604020202020204" pitchFamily="34" charset="0"/>
            </a:endParaRPr>
          </a:p>
          <a:p>
            <a:pPr marL="0" indent="0">
              <a:buNone/>
            </a:pPr>
            <a:endParaRPr lang="en-CA" sz="2600" dirty="0">
              <a:solidFill>
                <a:srgbClr val="034EA3"/>
              </a:solidFill>
              <a:latin typeface="Arial" panose="020B0604020202020204" pitchFamily="34" charset="0"/>
              <a:cs typeface="Arial" panose="020B0604020202020204" pitchFamily="34" charset="0"/>
            </a:endParaRPr>
          </a:p>
          <a:p>
            <a:pPr marL="0" indent="0">
              <a:buNone/>
            </a:pPr>
            <a:r>
              <a:rPr lang="en-CA" sz="3000" dirty="0">
                <a:solidFill>
                  <a:srgbClr val="034EA3"/>
                </a:solidFill>
                <a:latin typeface="Arial" panose="020B0604020202020204" pitchFamily="34" charset="0"/>
                <a:cs typeface="Arial" panose="020B0604020202020204" pitchFamily="34" charset="0"/>
              </a:rPr>
              <a:t>SELECT </a:t>
            </a:r>
            <a:r>
              <a:rPr lang="en-US" altLang="en-CA" sz="3000" dirty="0">
                <a:solidFill>
                  <a:srgbClr val="0097A6"/>
                </a:solidFill>
                <a:latin typeface="Arial" panose="020B0604020202020204" pitchFamily="34" charset="0"/>
                <a:cs typeface="Arial" panose="020B0604020202020204" pitchFamily="34" charset="0"/>
              </a:rPr>
              <a:t>*</a:t>
            </a:r>
            <a:endParaRPr lang="en-CA" sz="3000" dirty="0">
              <a:solidFill>
                <a:srgbClr val="0097A6"/>
              </a:solidFill>
              <a:latin typeface="Arial" panose="020B0604020202020204" pitchFamily="34" charset="0"/>
              <a:cs typeface="Arial" panose="020B0604020202020204" pitchFamily="34" charset="0"/>
            </a:endParaRPr>
          </a:p>
          <a:p>
            <a:pPr marL="0" indent="0">
              <a:buNone/>
            </a:pPr>
            <a:r>
              <a:rPr lang="en-CA" sz="3000" dirty="0">
                <a:solidFill>
                  <a:srgbClr val="034EA3"/>
                </a:solidFill>
                <a:latin typeface="Arial" panose="020B0604020202020204" pitchFamily="34" charset="0"/>
                <a:cs typeface="Arial" panose="020B0604020202020204" pitchFamily="34" charset="0"/>
              </a:rPr>
              <a:t>FROM </a:t>
            </a:r>
            <a:r>
              <a:rPr lang="en-US" altLang="en-CA" sz="3000" dirty="0">
                <a:solidFill>
                  <a:srgbClr val="0097A6"/>
                </a:solidFill>
                <a:latin typeface="Arial" panose="020B0604020202020204" pitchFamily="34" charset="0"/>
                <a:cs typeface="Arial" panose="020B0604020202020204" pitchFamily="34" charset="0"/>
              </a:rPr>
              <a:t>stocks_price</a:t>
            </a:r>
            <a:endParaRPr lang="en-CA" sz="3000" dirty="0">
              <a:solidFill>
                <a:srgbClr val="0097A6"/>
              </a:solidFill>
              <a:latin typeface="Arial" panose="020B0604020202020204" pitchFamily="34" charset="0"/>
              <a:cs typeface="Arial" panose="020B0604020202020204" pitchFamily="34" charset="0"/>
            </a:endParaRPr>
          </a:p>
          <a:p>
            <a:pPr marL="0" indent="0">
              <a:buNone/>
            </a:pPr>
            <a:r>
              <a:rPr lang="en-US" sz="3000" dirty="0">
                <a:solidFill>
                  <a:srgbClr val="034EA3"/>
                </a:solidFill>
                <a:latin typeface="Arial" panose="020B0604020202020204" pitchFamily="34" charset="0"/>
                <a:cs typeface="Arial" panose="020B0604020202020204" pitchFamily="34" charset="0"/>
              </a:rPr>
              <a:t>WHERE </a:t>
            </a:r>
            <a:r>
              <a:rPr lang="en-US" sz="3000" dirty="0">
                <a:solidFill>
                  <a:srgbClr val="0097A6"/>
                </a:solidFill>
                <a:latin typeface="Arial" panose="020B0604020202020204" pitchFamily="34" charset="0"/>
                <a:cs typeface="Arial" panose="020B0604020202020204" pitchFamily="34" charset="0"/>
              </a:rPr>
              <a:t>ticker </a:t>
            </a:r>
            <a:r>
              <a:rPr lang="en-US"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rPr>
              <a:t>'AAPL' </a:t>
            </a:r>
            <a:r>
              <a:rPr lang="en-US" sz="3000" dirty="0">
                <a:solidFill>
                  <a:srgbClr val="949699"/>
                </a:solidFill>
                <a:latin typeface="Arial" panose="020B0604020202020204" pitchFamily="34" charset="0"/>
                <a:cs typeface="Arial" panose="020B0604020202020204" pitchFamily="34" charset="0"/>
              </a:rPr>
              <a:t>OR </a:t>
            </a:r>
            <a:r>
              <a:rPr lang="en-US" sz="3000" dirty="0">
                <a:solidFill>
                  <a:srgbClr val="0097A6"/>
                </a:solidFill>
                <a:latin typeface="Arial" panose="020B0604020202020204" pitchFamily="34" charset="0"/>
                <a:cs typeface="Arial" panose="020B0604020202020204" pitchFamily="34" charset="0"/>
              </a:rPr>
              <a:t>ticker </a:t>
            </a:r>
            <a:r>
              <a:rPr lang="en-US"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rPr>
              <a:t>'META’</a:t>
            </a:r>
            <a:endParaRPr lang="en-US" sz="3000" dirty="0">
              <a:solidFill>
                <a:srgbClr val="EE1C24"/>
              </a:solidFill>
              <a:latin typeface="Arial" panose="020B0604020202020204" pitchFamily="34" charset="0"/>
              <a:cs typeface="Arial" panose="020B0604020202020204" pitchFamily="34" charset="0"/>
            </a:endParaRPr>
          </a:p>
          <a:p>
            <a:pPr marL="0" indent="0">
              <a:buNone/>
            </a:pPr>
            <a:r>
              <a:rPr lang="en-CA" sz="3000" dirty="0">
                <a:solidFill>
                  <a:srgbClr val="949699"/>
                </a:solidFill>
                <a:latin typeface="Arial" panose="020B0604020202020204" pitchFamily="34" charset="0"/>
                <a:cs typeface="Arial" panose="020B0604020202020204" pitchFamily="34" charset="0"/>
              </a:rPr>
              <a:t>AND </a:t>
            </a:r>
            <a:r>
              <a:rPr lang="en-US" altLang="en-CA" sz="3000" dirty="0">
                <a:solidFill>
                  <a:srgbClr val="0097A6"/>
                </a:solidFill>
                <a:latin typeface="Arial" panose="020B0604020202020204" pitchFamily="34" charset="0"/>
                <a:cs typeface="Arial" panose="020B0604020202020204" pitchFamily="34" charset="0"/>
              </a:rPr>
              <a:t>date</a:t>
            </a:r>
            <a:r>
              <a:rPr lang="en-CA" sz="3000" dirty="0">
                <a:solidFill>
                  <a:srgbClr val="0097A6"/>
                </a:solidFill>
                <a:latin typeface="Arial" panose="020B0604020202020204" pitchFamily="34" charset="0"/>
                <a:cs typeface="Arial" panose="020B0604020202020204" pitchFamily="34" charset="0"/>
              </a:rPr>
              <a:t> </a:t>
            </a:r>
            <a:r>
              <a:rPr lang="en-CA"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sym typeface="+mn-ea"/>
              </a:rPr>
              <a:t>'2025-01-06'</a:t>
            </a:r>
            <a:r>
              <a:rPr lang="en-CA" sz="3000" dirty="0">
                <a:solidFill>
                  <a:srgbClr val="949699"/>
                </a:solidFill>
                <a:latin typeface="Arial" panose="020B0604020202020204" pitchFamily="34" charset="0"/>
                <a:cs typeface="Arial" panose="020B0604020202020204" pitchFamily="34" charset="0"/>
              </a:rPr>
              <a:t>;</a:t>
            </a:r>
            <a:endParaRPr lang="en-CA" sz="3000" dirty="0">
              <a:solidFill>
                <a:srgbClr val="949699"/>
              </a:solidFill>
              <a:latin typeface="Arial" panose="020B0604020202020204" pitchFamily="34" charset="0"/>
              <a:cs typeface="Arial" panose="020B0604020202020204" pitchFamily="34" charset="0"/>
            </a:endParaRPr>
          </a:p>
          <a:p>
            <a:pPr marL="0" indent="0">
              <a:buNone/>
            </a:pPr>
            <a:endParaRPr lang="en-US" sz="2000" dirty="0">
              <a:solidFill>
                <a:srgbClr val="949699"/>
              </a:solidFill>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62354" y="365125"/>
            <a:ext cx="10515600" cy="1325563"/>
          </a:xfrm>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3531" y="1690688"/>
            <a:ext cx="10879015" cy="4351338"/>
          </a:xfrm>
        </p:spPr>
        <p:txBody>
          <a:bodyPr>
            <a:normAutofit/>
          </a:bodyPr>
          <a:lstStyle/>
          <a:p>
            <a:pPr marL="0" indent="0">
              <a:buNone/>
            </a:pPr>
            <a:r>
              <a:rPr lang="en-US" altLang="en-CA" sz="3600" dirty="0">
                <a:solidFill>
                  <a:schemeClr val="tx1"/>
                </a:solidFill>
                <a:latin typeface="Arial" panose="020B0604020202020204" pitchFamily="34" charset="0"/>
                <a:cs typeface="Arial" panose="020B0604020202020204" pitchFamily="34" charset="0"/>
                <a:sym typeface="+mn-ea"/>
              </a:rPr>
              <a:t>Use bracket to ensure the intended behavior</a:t>
            </a:r>
            <a:endParaRPr lang="en-US" altLang="en-CA" sz="3600" dirty="0">
              <a:solidFill>
                <a:srgbClr val="034EA3"/>
              </a:solidFill>
              <a:latin typeface="Arial" panose="020B0604020202020204" pitchFamily="34" charset="0"/>
              <a:cs typeface="Arial" panose="020B0604020202020204" pitchFamily="34" charset="0"/>
              <a:sym typeface="+mn-ea"/>
            </a:endParaRPr>
          </a:p>
          <a:p>
            <a:pPr marL="0" indent="0">
              <a:buNone/>
            </a:pPr>
            <a:endParaRPr lang="en-CA" sz="3600" dirty="0">
              <a:solidFill>
                <a:srgbClr val="034EA3"/>
              </a:solidFill>
              <a:latin typeface="Arial" panose="020B0604020202020204" pitchFamily="34" charset="0"/>
              <a:cs typeface="Arial" panose="020B0604020202020204" pitchFamily="34" charset="0"/>
              <a:sym typeface="+mn-ea"/>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chemeClr val="tx1"/>
                </a:solidFill>
                <a:latin typeface="Arial" panose="020B0604020202020204" pitchFamily="34" charset="0"/>
                <a:cs typeface="Arial" panose="020B0604020202020204" pitchFamily="34" charset="0"/>
                <a:sym typeface="+mn-ea"/>
              </a:rPr>
              <a:t>(</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 </a:t>
            </a:r>
            <a:r>
              <a:rPr lang="en-US" sz="3600" dirty="0">
                <a:solidFill>
                  <a:srgbClr val="949699"/>
                </a:solidFill>
                <a:latin typeface="Arial" panose="020B0604020202020204" pitchFamily="34" charset="0"/>
                <a:cs typeface="Arial" panose="020B0604020202020204" pitchFamily="34" charset="0"/>
                <a:sym typeface="+mn-ea"/>
              </a:rPr>
              <a:t>OR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'META’</a:t>
            </a:r>
            <a:r>
              <a:rPr lang="en-US" sz="3600" dirty="0">
                <a:solidFill>
                  <a:schemeClr val="tx1"/>
                </a:solidFill>
                <a:latin typeface="Arial" panose="020B0604020202020204" pitchFamily="34" charset="0"/>
                <a:cs typeface="Arial" panose="020B0604020202020204" pitchFamily="34" charset="0"/>
                <a:sym typeface="+mn-ea"/>
              </a:rPr>
              <a:t>)</a:t>
            </a:r>
            <a:endParaRPr lang="en-US" sz="3600" dirty="0">
              <a:solidFill>
                <a:srgbClr val="EE1C24"/>
              </a:solidFill>
              <a:latin typeface="Arial" panose="020B0604020202020204" pitchFamily="34" charset="0"/>
              <a:cs typeface="Arial" panose="020B0604020202020204" pitchFamily="34" charset="0"/>
            </a:endParaRPr>
          </a:p>
          <a:p>
            <a:pPr marL="0" indent="0">
              <a:buNone/>
            </a:pPr>
            <a:r>
              <a:rPr lang="en-CA" sz="3600" dirty="0">
                <a:solidFill>
                  <a:srgbClr val="949699"/>
                </a:solidFill>
                <a:latin typeface="Arial" panose="020B0604020202020204" pitchFamily="34" charset="0"/>
                <a:cs typeface="Arial" panose="020B0604020202020204" pitchFamily="34" charset="0"/>
                <a:sym typeface="+mn-ea"/>
              </a:rPr>
              <a:t>AND </a:t>
            </a:r>
            <a:r>
              <a:rPr lang="en-US" altLang="en-CA" sz="3600" dirty="0">
                <a:solidFill>
                  <a:srgbClr val="0097A6"/>
                </a:solidFill>
                <a:latin typeface="Arial" panose="020B0604020202020204" pitchFamily="34" charset="0"/>
                <a:cs typeface="Arial" panose="020B0604020202020204" pitchFamily="34" charset="0"/>
                <a:sym typeface="+mn-ea"/>
              </a:rPr>
              <a:t>date</a:t>
            </a:r>
            <a:r>
              <a:rPr lang="en-CA" sz="3600" dirty="0">
                <a:solidFill>
                  <a:srgbClr val="0097A6"/>
                </a:solidFill>
                <a:latin typeface="Arial" panose="020B0604020202020204" pitchFamily="34" charset="0"/>
                <a:cs typeface="Arial" panose="020B0604020202020204" pitchFamily="34" charset="0"/>
                <a:sym typeface="+mn-ea"/>
              </a:rPr>
              <a:t> </a:t>
            </a:r>
            <a:r>
              <a:rPr lang="en-CA"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'2025-01-06'</a:t>
            </a:r>
            <a:r>
              <a:rPr lang="en-CA" sz="3600" dirty="0">
                <a:solidFill>
                  <a:srgbClr val="949699"/>
                </a:solidFill>
                <a:latin typeface="Arial" panose="020B0604020202020204" pitchFamily="34" charset="0"/>
                <a:cs typeface="Arial" panose="020B0604020202020204" pitchFamily="34" charset="0"/>
                <a:sym typeface="+mn-ea"/>
              </a:rPr>
              <a:t>;</a:t>
            </a:r>
            <a:endParaRPr lang="en-CA" sz="3600" dirty="0">
              <a:solidFill>
                <a:srgbClr val="949699"/>
              </a:solidFill>
              <a:latin typeface="Arial" panose="020B0604020202020204" pitchFamily="34" charset="0"/>
              <a:cs typeface="Arial" panose="020B0604020202020204" pitchFamily="34" charset="0"/>
            </a:endParaRPr>
          </a:p>
          <a:p>
            <a:pPr marL="0" indent="0">
              <a:buNone/>
            </a:pPr>
            <a:endParaRPr lang="en-CA" sz="3600" dirty="0">
              <a:solidFill>
                <a:srgbClr val="949699"/>
              </a:solidFill>
              <a:latin typeface="Arial" panose="020B0604020202020204" pitchFamily="34" charset="0"/>
              <a:cs typeface="Arial" panose="020B0604020202020204" pitchFamily="34" charset="0"/>
            </a:endParaRPr>
          </a:p>
          <a:p>
            <a:pPr marL="0" indent="0">
              <a:buNone/>
            </a:pPr>
            <a:endParaRPr lang="en-CA" dirty="0">
              <a:solidFill>
                <a:srgbClr val="949699"/>
              </a:solidFill>
              <a:latin typeface="CourierNewPSMT"/>
            </a:endParaRPr>
          </a:p>
          <a:p>
            <a:pPr marL="0" indent="0">
              <a:buNone/>
            </a:pPr>
            <a:endParaRPr lang="en-CA" dirty="0"/>
          </a:p>
          <a:p>
            <a:endParaRPr lang="en-CA" dirty="0"/>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876" y="1474470"/>
            <a:ext cx="8229600" cy="1295400"/>
          </a:xfrm>
        </p:spPr>
        <p:txBody>
          <a:bodyPr/>
          <a:lstStyle/>
          <a:p>
            <a:pPr marL="0" indent="0">
              <a:buNone/>
            </a:pP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operator</a:t>
            </a:r>
            <a:endParaRPr lang="en-US" dirty="0">
              <a:latin typeface="Arial" panose="020B0604020202020204" pitchFamily="34" charset="0"/>
              <a:cs typeface="Arial" panose="020B0604020202020204" pitchFamily="34" charset="0"/>
            </a:endParaRPr>
          </a:p>
          <a:p>
            <a:pPr marL="0" indent="0">
              <a:buNone/>
            </a:pPr>
            <a:r>
              <a:rPr lang="en-US" dirty="0"/>
              <a:t> </a:t>
            </a:r>
            <a:endParaRPr lang="en-CA" dirty="0"/>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3</a:t>
            </a:r>
            <a:r>
              <a:rPr lang="en-CA" dirty="0">
                <a:latin typeface="Arial" panose="020B0604020202020204" pitchFamily="34" charset="0"/>
                <a:cs typeface="Arial" panose="020B0604020202020204" pitchFamily="34" charset="0"/>
              </a:rPr>
              <a:t>.Filtering Data</a:t>
            </a:r>
            <a:endParaRPr lang="en-CA" dirty="0"/>
          </a:p>
        </p:txBody>
      </p:sp>
      <p:sp>
        <p:nvSpPr>
          <p:cNvPr id="2" name="TextBox 1"/>
          <p:cNvSpPr txBox="1"/>
          <p:nvPr/>
        </p:nvSpPr>
        <p:spPr>
          <a:xfrm>
            <a:off x="1054991" y="1840816"/>
            <a:ext cx="10401386" cy="4799965"/>
          </a:xfrm>
          <a:prstGeom prst="rect">
            <a:avLst/>
          </a:prstGeom>
          <a:noFill/>
        </p:spPr>
        <p:txBody>
          <a:bodyPr wrap="square" rtlCol="0">
            <a:spAutoFit/>
          </a:bodyPr>
          <a:lstStyle/>
          <a:p>
            <a:endParaRPr lang="en-CA" dirty="0">
              <a:latin typeface="CourierNewPSMT"/>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in </a:t>
            </a:r>
            <a:r>
              <a:rPr lang="en-US" sz="3600" dirty="0">
                <a:solidFill>
                  <a:schemeClr val="tx1"/>
                </a:solidFill>
                <a:latin typeface="Arial" panose="020B0604020202020204" pitchFamily="34" charset="0"/>
                <a:cs typeface="Arial" panose="020B0604020202020204" pitchFamily="34" charset="0"/>
                <a:sym typeface="+mn-ea"/>
              </a:rPr>
              <a:t>(</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'AAPL','META’</a:t>
            </a:r>
            <a:r>
              <a:rPr lang="en-US" sz="3600" dirty="0">
                <a:solidFill>
                  <a:schemeClr val="tx1"/>
                </a:solidFill>
                <a:latin typeface="Arial" panose="020B0604020202020204" pitchFamily="34" charset="0"/>
                <a:cs typeface="Arial" panose="020B0604020202020204" pitchFamily="34" charset="0"/>
                <a:sym typeface="+mn-ea"/>
              </a:rPr>
              <a:t>)</a:t>
            </a:r>
            <a:endParaRPr lang="en-US" sz="3600" dirty="0">
              <a:solidFill>
                <a:srgbClr val="EE1C24"/>
              </a:solidFill>
              <a:latin typeface="Arial" panose="020B0604020202020204" pitchFamily="34" charset="0"/>
              <a:cs typeface="Arial" panose="020B0604020202020204" pitchFamily="34" charset="0"/>
            </a:endParaRPr>
          </a:p>
          <a:p>
            <a:endParaRPr lang="en-CA" sz="3600" dirty="0">
              <a:solidFill>
                <a:srgbClr val="949699"/>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 </a:t>
            </a:r>
            <a:r>
              <a:rPr lang="en-US" sz="3600" dirty="0">
                <a:solidFill>
                  <a:srgbClr val="949699"/>
                </a:solidFill>
                <a:latin typeface="Arial" panose="020B0604020202020204" pitchFamily="34" charset="0"/>
                <a:cs typeface="Arial" panose="020B0604020202020204" pitchFamily="34" charset="0"/>
                <a:sym typeface="+mn-ea"/>
              </a:rPr>
              <a:t>OR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'META’</a:t>
            </a:r>
            <a:endParaRPr lang="en-US" sz="3600" dirty="0">
              <a:solidFill>
                <a:srgbClr val="EE1C24"/>
              </a:solidFill>
              <a:latin typeface="Arial" panose="020B0604020202020204" pitchFamily="34" charset="0"/>
              <a:cs typeface="Arial" panose="020B0604020202020204" pitchFamily="34" charset="0"/>
            </a:endParaRPr>
          </a:p>
          <a:p>
            <a:endParaRPr lang="en-US" sz="3600" dirty="0">
              <a:solidFill>
                <a:srgbClr val="EE1C24"/>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266" y="1084019"/>
            <a:ext cx="8919003" cy="5046345"/>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Not operator</a:t>
            </a:r>
            <a:endParaRPr lang="en-CA" sz="3600"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NOT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a:t>
            </a:r>
            <a:endParaRPr lang="en-CA" sz="3600" dirty="0">
              <a:solidFill>
                <a:srgbClr val="949699"/>
              </a:solidFill>
              <a:latin typeface="Arial" panose="020B0604020202020204" pitchFamily="34" charset="0"/>
              <a:cs typeface="Arial" panose="020B0604020202020204" pitchFamily="34" charset="0"/>
            </a:endParaRPr>
          </a:p>
          <a:p>
            <a:endParaRPr lang="en-CA" sz="1600" dirty="0">
              <a:solidFill>
                <a:srgbClr val="949699"/>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&lt;&gt;</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a:t>
            </a:r>
            <a:endParaRPr lang="en-CA" sz="3600" dirty="0">
              <a:solidFill>
                <a:srgbClr val="949699"/>
              </a:solidFill>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846993" y="0"/>
            <a:ext cx="10515600" cy="1325563"/>
          </a:xfrm>
        </p:spPr>
        <p:txBody>
          <a:bodyPr/>
          <a:lstStyle/>
          <a:p>
            <a:r>
              <a:rPr lang="en-US" altLang="en-CA" dirty="0">
                <a:latin typeface="Arial" panose="020B0604020202020204" pitchFamily="34" charset="0"/>
                <a:cs typeface="Arial" panose="020B0604020202020204" pitchFamily="34" charset="0"/>
              </a:rPr>
              <a:t>3</a:t>
            </a:r>
            <a:r>
              <a:rPr lang="en-CA" dirty="0">
                <a:latin typeface="Arial" panose="020B0604020202020204" pitchFamily="34" charset="0"/>
                <a:cs typeface="Arial" panose="020B0604020202020204" pitchFamily="34" charset="0"/>
              </a:rPr>
              <a:t>.Filtering Data</a:t>
            </a:r>
            <a:endParaRPr lang="en-CA" dirty="0"/>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Exercise </a:t>
            </a:r>
            <a:r>
              <a:rPr lang="en-US" altLang="en-CA" dirty="0">
                <a:latin typeface="Arial" panose="020B0604020202020204" pitchFamily="34" charset="0"/>
                <a:cs typeface="Arial" panose="020B0604020202020204" pitchFamily="34" charset="0"/>
              </a:rPr>
              <a:t>3</a:t>
            </a:r>
            <a:endParaRPr lang="en-US" alt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lnSpcReduction="10000"/>
          </a:bodyPr>
          <a:lstStyle/>
          <a:p>
            <a:pPr marL="0" indent="0">
              <a:buNone/>
            </a:pPr>
            <a:endParaRPr lang="en-CA" sz="2400"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3</a:t>
            </a:r>
            <a:r>
              <a:rPr lang="en-CA" sz="3600" dirty="0">
                <a:latin typeface="Arial" panose="020B0604020202020204" pitchFamily="34" charset="0"/>
                <a:cs typeface="Arial" panose="020B0604020202020204" pitchFamily="34" charset="0"/>
              </a:rPr>
              <a:t>.1</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a:t>
            </a:r>
            <a:r>
              <a:rPr lang="en-US" altLang="en-CA" sz="3600" dirty="0">
                <a:latin typeface="Arial" panose="020B0604020202020204" pitchFamily="34" charset="0"/>
                <a:cs typeface="Arial" panose="020B0604020202020204" pitchFamily="34" charset="0"/>
              </a:rPr>
              <a:t>AAPL’s ticker, date, close, volume columns from stocks_price table. Sort data by date</a:t>
            </a:r>
            <a:r>
              <a:rPr lang="en-CA" sz="3600" dirty="0">
                <a:latin typeface="Arial" panose="020B0604020202020204" pitchFamily="34" charset="0"/>
                <a:cs typeface="Arial" panose="020B0604020202020204" pitchFamily="34" charset="0"/>
              </a:rPr>
              <a:t>. </a:t>
            </a:r>
            <a:endParaRPr lang="en-CA" sz="3600" dirty="0">
              <a:latin typeface="Arial" panose="020B0604020202020204" pitchFamily="34" charset="0"/>
              <a:cs typeface="Arial" panose="020B0604020202020204" pitchFamily="34" charset="0"/>
            </a:endParaRPr>
          </a:p>
          <a:p>
            <a:pPr marL="0" indent="0">
              <a:buNone/>
            </a:pPr>
            <a:endParaRPr lang="en-CA" sz="3600"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3</a:t>
            </a:r>
            <a:r>
              <a:rPr lang="en-CA" sz="3600" dirty="0">
                <a:latin typeface="Arial" panose="020B0604020202020204" pitchFamily="34" charset="0"/>
                <a:cs typeface="Arial" panose="020B0604020202020204" pitchFamily="34" charset="0"/>
              </a:rPr>
              <a:t>.2 </a:t>
            </a:r>
            <a:r>
              <a:rPr lang="en-US" altLang="en-CA" sz="3600" dirty="0">
                <a:latin typeface="Arial" panose="020B0604020202020204" pitchFamily="34" charset="0"/>
                <a:cs typeface="Arial" panose="020B0604020202020204" pitchFamily="34" charset="0"/>
              </a:rPr>
              <a:t>Find date, volume of AAPL’s trading volume that is greater than 3 million. Sort data by date</a:t>
            </a:r>
            <a:r>
              <a:rPr lang="en-CA" sz="3600" dirty="0">
                <a:latin typeface="Arial" panose="020B0604020202020204" pitchFamily="34" charset="0"/>
                <a:cs typeface="Arial" panose="020B0604020202020204" pitchFamily="34" charset="0"/>
              </a:rPr>
              <a:t>. </a:t>
            </a:r>
            <a:endParaRPr lang="en-CA" sz="36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Exercise </a:t>
            </a:r>
            <a:r>
              <a:rPr lang="en-US" altLang="en-CA" dirty="0">
                <a:latin typeface="Arial" panose="020B0604020202020204" pitchFamily="34" charset="0"/>
                <a:cs typeface="Arial" panose="020B0604020202020204" pitchFamily="34" charset="0"/>
              </a:rPr>
              <a:t>3</a:t>
            </a:r>
            <a:endParaRPr lang="en-US" alt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a:bodyPr>
          <a:lstStyle/>
          <a:p>
            <a:pPr marL="0" indent="0" algn="ctr">
              <a:buNone/>
            </a:pPr>
            <a:endParaRPr lang="en-CA" i="1" dirty="0">
              <a:latin typeface="Arial" panose="020B0604020202020204" pitchFamily="34" charset="0"/>
              <a:cs typeface="Arial" panose="020B0604020202020204" pitchFamily="34" charset="0"/>
            </a:endParaRPr>
          </a:p>
          <a:p>
            <a:pPr marL="0" indent="0">
              <a:buNone/>
            </a:pPr>
            <a:r>
              <a:rPr lang="en-US" altLang="en-CA" sz="4000" dirty="0">
                <a:latin typeface="Arial" panose="020B0604020202020204" pitchFamily="34" charset="0"/>
                <a:cs typeface="Arial" panose="020B0604020202020204" pitchFamily="34" charset="0"/>
              </a:rPr>
              <a:t>3</a:t>
            </a:r>
            <a:r>
              <a:rPr lang="en-CA" sz="4000" dirty="0">
                <a:latin typeface="Arial" panose="020B0604020202020204" pitchFamily="34" charset="0"/>
                <a:cs typeface="Arial" panose="020B0604020202020204" pitchFamily="34" charset="0"/>
              </a:rPr>
              <a:t>.3 </a:t>
            </a:r>
            <a:r>
              <a:rPr lang="en-US" altLang="en-CA" sz="4000" dirty="0">
                <a:latin typeface="Arial" panose="020B0604020202020204" pitchFamily="34" charset="0"/>
                <a:cs typeface="Arial" panose="020B0604020202020204" pitchFamily="34" charset="0"/>
                <a:sym typeface="+mn-ea"/>
              </a:rPr>
              <a:t>Find date,volume,ticker of AAPL, META, NVDA ’s trading volume that is greater than 3 million</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708" y="1825625"/>
            <a:ext cx="10515600" cy="4346575"/>
          </a:xfrm>
        </p:spPr>
        <p:txBody>
          <a:bodyPr>
            <a:normAutofit/>
          </a:bodyPr>
          <a:lstStyle/>
          <a:p>
            <a:pPr marL="0" indent="0">
              <a:buNone/>
            </a:pPr>
            <a:r>
              <a:rPr lang="en-CA" sz="3600" b="1" dirty="0">
                <a:latin typeface="Arial" panose="020B0604020202020204" pitchFamily="34" charset="0"/>
                <a:cs typeface="Arial" panose="020B0604020202020204" pitchFamily="34" charset="0"/>
              </a:rPr>
              <a:t>ORDER BY </a:t>
            </a:r>
            <a:r>
              <a:rPr lang="en-CA" sz="3600" dirty="0">
                <a:latin typeface="Arial" panose="020B0604020202020204" pitchFamily="34" charset="0"/>
                <a:cs typeface="Arial" panose="020B0604020202020204" pitchFamily="34" charset="0"/>
              </a:rPr>
              <a:t>clause takes the name of one or more columns by which to sort the output.</a:t>
            </a:r>
            <a:endParaRPr lang="en-CA" sz="3600" dirty="0">
              <a:latin typeface="Arial" panose="020B0604020202020204" pitchFamily="34" charset="0"/>
              <a:cs typeface="Arial" panose="020B0604020202020204" pitchFamily="34" charset="0"/>
            </a:endParaRPr>
          </a:p>
          <a:p>
            <a:pPr marL="0" indent="0">
              <a:buNone/>
            </a:pPr>
            <a:endParaRPr lang="en-CA" sz="2400" dirty="0"/>
          </a:p>
          <a:p>
            <a:pPr marL="0" indent="0">
              <a:lnSpc>
                <a:spcPct val="10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ORDER BY </a:t>
            </a:r>
            <a:r>
              <a:rPr lang="en-US" altLang="en-CA" sz="4000" dirty="0">
                <a:solidFill>
                  <a:srgbClr val="0096A5"/>
                </a:solidFill>
                <a:latin typeface="Arial" panose="020B0604020202020204" pitchFamily="34" charset="0"/>
                <a:cs typeface="Arial" panose="020B0604020202020204" pitchFamily="34" charset="0"/>
              </a:rPr>
              <a:t>date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939598"/>
                </a:solidFill>
                <a:latin typeface="CourierNewPSMT"/>
              </a:rPr>
              <a:t>  </a:t>
            </a:r>
            <a:endParaRPr lang="en-CA" sz="4000" dirty="0">
              <a:solidFill>
                <a:srgbClr val="034EA2"/>
              </a:solidFill>
              <a:latin typeface="CourierNewPSMT"/>
            </a:endParaRPr>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rPr>
              <a:t>4</a:t>
            </a:r>
            <a:r>
              <a:rPr lang="en-CA" dirty="0">
                <a:latin typeface="Arial" panose="020B0604020202020204" pitchFamily="34" charset="0"/>
                <a:cs typeface="Arial" panose="020B0604020202020204" pitchFamily="34" charset="0"/>
              </a:rPr>
              <a:t>.Sorting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708" y="1825625"/>
            <a:ext cx="10515600" cy="3906960"/>
          </a:xfrm>
        </p:spPr>
        <p:txBody>
          <a:bodyPr>
            <a:normAutofit/>
          </a:bodyPr>
          <a:lstStyle/>
          <a:p>
            <a:pPr marL="0" indent="0">
              <a:buNone/>
            </a:pPr>
            <a:r>
              <a:rPr lang="en-CA" sz="3600" b="1" dirty="0">
                <a:latin typeface="Arial" panose="020B0604020202020204" pitchFamily="34" charset="0"/>
                <a:cs typeface="Arial" panose="020B0604020202020204" pitchFamily="34" charset="0"/>
              </a:rPr>
              <a:t>ORDER BY </a:t>
            </a:r>
            <a:r>
              <a:rPr lang="en-CA" sz="3600" dirty="0">
                <a:latin typeface="Arial" panose="020B0604020202020204" pitchFamily="34" charset="0"/>
                <a:cs typeface="Arial" panose="020B0604020202020204" pitchFamily="34" charset="0"/>
              </a:rPr>
              <a:t>clause takes the name of on</a:t>
            </a:r>
            <a:r>
              <a:rPr lang="en-US" altLang="en-CA" sz="3600" dirty="0">
                <a:latin typeface="Arial" panose="020B0604020202020204" pitchFamily="34" charset="0"/>
                <a:cs typeface="Arial" panose="020B0604020202020204" pitchFamily="34" charset="0"/>
              </a:rPr>
              <a:t>e</a:t>
            </a:r>
            <a:r>
              <a:rPr lang="en-CA" sz="3600" dirty="0">
                <a:latin typeface="Arial" panose="020B0604020202020204" pitchFamily="34" charset="0"/>
                <a:cs typeface="Arial" panose="020B0604020202020204" pitchFamily="34" charset="0"/>
              </a:rPr>
              <a:t> or more columns by which to sort the output.</a:t>
            </a:r>
            <a:endParaRPr lang="en-CA" sz="3600" dirty="0">
              <a:latin typeface="Arial" panose="020B0604020202020204" pitchFamily="34" charset="0"/>
              <a:cs typeface="Arial" panose="020B0604020202020204" pitchFamily="34" charset="0"/>
            </a:endParaRPr>
          </a:p>
          <a:p>
            <a:pPr marL="0" indent="0">
              <a:buNone/>
            </a:pPr>
            <a:endParaRPr lang="en-CA" sz="3600" dirty="0"/>
          </a:p>
          <a:p>
            <a:pPr marL="0" indent="0">
              <a:lnSpc>
                <a:spcPct val="11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ORDER BY </a:t>
            </a:r>
            <a:r>
              <a:rPr lang="en-US" altLang="en-CA" sz="4000" dirty="0">
                <a:solidFill>
                  <a:srgbClr val="0096A5"/>
                </a:solidFill>
                <a:latin typeface="Arial" panose="020B0604020202020204" pitchFamily="34" charset="0"/>
                <a:cs typeface="Arial" panose="020B0604020202020204" pitchFamily="34" charset="0"/>
              </a:rPr>
              <a:t>date,close</a:t>
            </a:r>
            <a:r>
              <a:rPr lang="en-CA" sz="4000" dirty="0">
                <a:solidFill>
                  <a:srgbClr val="939598"/>
                </a:solidFill>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4</a:t>
            </a:r>
            <a:r>
              <a:rPr lang="en-CA" dirty="0">
                <a:latin typeface="Arial" panose="020B0604020202020204" pitchFamily="34" charset="0"/>
                <a:cs typeface="Arial" panose="020B0604020202020204" pitchFamily="34" charset="0"/>
              </a:rPr>
              <a:t>.Sorting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sp>
        <p:nvSpPr>
          <p:cNvPr id="7" name="TextBox 6"/>
          <p:cNvSpPr txBox="1"/>
          <p:nvPr/>
        </p:nvSpPr>
        <p:spPr>
          <a:xfrm>
            <a:off x="2007342" y="2866720"/>
            <a:ext cx="2212965" cy="584775"/>
          </a:xfrm>
          <a:prstGeom prst="rect">
            <a:avLst/>
          </a:prstGeom>
          <a:noFill/>
        </p:spPr>
        <p:txBody>
          <a:bodyPr wrap="square" rtlCol="0">
            <a:spAutoFit/>
          </a:bodyPr>
          <a:lstStyle/>
          <a:p>
            <a:r>
              <a:rPr lang="en-CA" sz="3200" dirty="0"/>
              <a:t>Database</a:t>
            </a:r>
            <a:endParaRPr lang="en-CA" sz="32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09665" y="3897188"/>
            <a:ext cx="2764448" cy="2073336"/>
          </a:xfrm>
          <a:prstGeom prst="rect">
            <a:avLst/>
          </a:prstGeom>
        </p:spPr>
      </p:pic>
      <p:sp>
        <p:nvSpPr>
          <p:cNvPr id="11" name="Arrow: Down 10"/>
          <p:cNvSpPr/>
          <p:nvPr/>
        </p:nvSpPr>
        <p:spPr>
          <a:xfrm rot="16200000">
            <a:off x="4752645" y="4355167"/>
            <a:ext cx="1122778" cy="762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p:cNvSpPr txBox="1"/>
          <p:nvPr/>
        </p:nvSpPr>
        <p:spPr>
          <a:xfrm>
            <a:off x="6970944" y="2975264"/>
            <a:ext cx="2674218"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File cabinet</a:t>
            </a:r>
            <a:endParaRPr lang="en-CA" sz="3200" dirty="0">
              <a:latin typeface="Arial" panose="020B0604020202020204" pitchFamily="34" charset="0"/>
              <a:cs typeface="Arial" panose="020B0604020202020204" pitchFamily="34" charset="0"/>
            </a:endParaRPr>
          </a:p>
        </p:txBody>
      </p:sp>
      <p:sp>
        <p:nvSpPr>
          <p:cNvPr id="14" name="TextBox 13"/>
          <p:cNvSpPr txBox="1"/>
          <p:nvPr/>
        </p:nvSpPr>
        <p:spPr>
          <a:xfrm>
            <a:off x="1023917" y="1669950"/>
            <a:ext cx="9958110" cy="1200329"/>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A </a:t>
            </a:r>
            <a:r>
              <a:rPr lang="en-CA" sz="3600" b="1" dirty="0">
                <a:latin typeface="Arial" panose="020B0604020202020204" pitchFamily="34" charset="0"/>
                <a:cs typeface="Arial" panose="020B0604020202020204" pitchFamily="34" charset="0"/>
              </a:rPr>
              <a:t>database</a:t>
            </a:r>
            <a:r>
              <a:rPr lang="en-CA" sz="3600" dirty="0">
                <a:latin typeface="Arial" panose="020B0604020202020204" pitchFamily="34" charset="0"/>
                <a:cs typeface="Arial" panose="020B0604020202020204" pitchFamily="34" charset="0"/>
              </a:rPr>
              <a:t> is a collection of data stored in organized fashion.</a:t>
            </a:r>
            <a:endParaRPr lang="en-CA" sz="36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676" y="3569675"/>
            <a:ext cx="2698223" cy="2690447"/>
          </a:xfrm>
          <a:prstGeom prst="rect">
            <a:avLst/>
          </a:prstGeom>
        </p:spPr>
      </p:pic>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4" y="1544271"/>
            <a:ext cx="10515600" cy="4144352"/>
          </a:xfrm>
        </p:spPr>
        <p:txBody>
          <a:bodyPr>
            <a:normAutofit fontScale="85000"/>
          </a:bodyPr>
          <a:lstStyle/>
          <a:p>
            <a:pPr marL="0" indent="0">
              <a:buNone/>
            </a:pPr>
            <a:r>
              <a:rPr lang="en-CA" sz="3600" b="1" dirty="0">
                <a:latin typeface="Arial" panose="020B0604020202020204" pitchFamily="34" charset="0"/>
                <a:cs typeface="Arial" panose="020B0604020202020204" pitchFamily="34" charset="0"/>
              </a:rPr>
              <a:t>DESC </a:t>
            </a:r>
            <a:r>
              <a:rPr lang="en-CA" sz="3600" dirty="0">
                <a:latin typeface="Arial" panose="020B0604020202020204" pitchFamily="34" charset="0"/>
                <a:cs typeface="Arial" panose="020B0604020202020204" pitchFamily="34" charset="0"/>
              </a:rPr>
              <a:t>is used to instruct the database to sort data in descending order. The default sorting order is ascending.</a:t>
            </a:r>
            <a:endParaRPr lang="en-CA" sz="3600" dirty="0">
              <a:latin typeface="Arial" panose="020B0604020202020204" pitchFamily="34" charset="0"/>
              <a:cs typeface="Arial" panose="020B0604020202020204" pitchFamily="34" charset="0"/>
            </a:endParaRPr>
          </a:p>
          <a:p>
            <a:pPr marL="0" indent="0">
              <a:buNone/>
            </a:pPr>
            <a:endParaRPr lang="en-CA" sz="1900" dirty="0">
              <a:latin typeface="Arial" panose="020B0604020202020204" pitchFamily="34" charset="0"/>
              <a:cs typeface="Arial" panose="020B0604020202020204" pitchFamily="34" charset="0"/>
            </a:endParaRPr>
          </a:p>
          <a:p>
            <a:pPr marL="0" indent="0">
              <a:lnSpc>
                <a:spcPct val="120000"/>
              </a:lnSpc>
              <a:buNone/>
            </a:pPr>
            <a:r>
              <a:rPr lang="en-CA" sz="4700" dirty="0">
                <a:solidFill>
                  <a:srgbClr val="034EA2"/>
                </a:solidFill>
                <a:latin typeface="Arial" panose="020B0604020202020204" pitchFamily="34" charset="0"/>
                <a:cs typeface="Arial" panose="020B0604020202020204" pitchFamily="34" charset="0"/>
              </a:rPr>
              <a:t>SELECT </a:t>
            </a:r>
            <a:r>
              <a:rPr lang="en-US" altLang="en-CA" sz="4700" dirty="0">
                <a:solidFill>
                  <a:srgbClr val="0096A5"/>
                </a:solidFill>
                <a:latin typeface="Arial" panose="020B0604020202020204" pitchFamily="34" charset="0"/>
                <a:cs typeface="Arial" panose="020B0604020202020204" pitchFamily="34" charset="0"/>
              </a:rPr>
              <a:t>*</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FROM </a:t>
            </a:r>
            <a:r>
              <a:rPr lang="en-US" altLang="en-CA" sz="4700" dirty="0">
                <a:solidFill>
                  <a:srgbClr val="0096A5"/>
                </a:solidFill>
                <a:latin typeface="Arial" panose="020B0604020202020204" pitchFamily="34" charset="0"/>
                <a:cs typeface="Arial" panose="020B0604020202020204" pitchFamily="34" charset="0"/>
              </a:rPr>
              <a:t>stocks_price</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ORDER BY </a:t>
            </a:r>
            <a:r>
              <a:rPr lang="en-US" altLang="en-CA" sz="4700" dirty="0">
                <a:solidFill>
                  <a:srgbClr val="0096A5"/>
                </a:solidFill>
                <a:latin typeface="Arial" panose="020B0604020202020204" pitchFamily="34" charset="0"/>
                <a:cs typeface="Arial" panose="020B0604020202020204" pitchFamily="34" charset="0"/>
              </a:rPr>
              <a:t>date</a:t>
            </a:r>
            <a:r>
              <a:rPr lang="en-CA" sz="4700" dirty="0">
                <a:solidFill>
                  <a:srgbClr val="0096A5"/>
                </a:solidFill>
                <a:latin typeface="Arial" panose="020B0604020202020204" pitchFamily="34" charset="0"/>
                <a:cs typeface="Arial" panose="020B0604020202020204" pitchFamily="34" charset="0"/>
              </a:rPr>
              <a:t> </a:t>
            </a:r>
            <a:r>
              <a:rPr lang="en-CA" sz="4700" dirty="0">
                <a:solidFill>
                  <a:srgbClr val="034EA2"/>
                </a:solidFill>
                <a:latin typeface="Arial" panose="020B0604020202020204" pitchFamily="34" charset="0"/>
                <a:cs typeface="Arial" panose="020B0604020202020204" pitchFamily="34" charset="0"/>
              </a:rPr>
              <a:t>DESC</a:t>
            </a:r>
            <a:r>
              <a:rPr lang="en-CA" sz="4700" dirty="0">
                <a:solidFill>
                  <a:srgbClr val="939598"/>
                </a:solidFill>
                <a:latin typeface="Arial" panose="020B0604020202020204" pitchFamily="34" charset="0"/>
                <a:cs typeface="Arial" panose="020B0604020202020204" pitchFamily="34" charset="0"/>
              </a:rPr>
              <a:t>;</a:t>
            </a:r>
            <a:br>
              <a:rPr lang="en-CA" sz="3000" dirty="0">
                <a:solidFill>
                  <a:srgbClr val="0096A5"/>
                </a:solidFill>
                <a:latin typeface="Arial" panose="020B0604020202020204" pitchFamily="34" charset="0"/>
                <a:cs typeface="Arial" panose="020B0604020202020204" pitchFamily="34" charset="0"/>
              </a:rPr>
            </a:br>
            <a:endParaRPr lang="en-CA" sz="3000" dirty="0">
              <a:solidFill>
                <a:srgbClr val="0096A5"/>
              </a:solidFill>
              <a:latin typeface="CourierNewPSMT"/>
            </a:endParaRPr>
          </a:p>
          <a:p>
            <a:pPr marL="0" indent="0">
              <a:buNone/>
            </a:pPr>
            <a:endParaRPr lang="en-CA" dirty="0"/>
          </a:p>
        </p:txBody>
      </p:sp>
      <p:sp>
        <p:nvSpPr>
          <p:cNvPr id="5"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4</a:t>
            </a:r>
            <a:r>
              <a:rPr lang="en-CA" dirty="0">
                <a:latin typeface="Arial" panose="020B0604020202020204" pitchFamily="34" charset="0"/>
                <a:cs typeface="Arial" panose="020B0604020202020204" pitchFamily="34" charset="0"/>
              </a:rPr>
              <a:t>.Sorting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4" y="1825625"/>
            <a:ext cx="10515600" cy="4144352"/>
          </a:xfrm>
        </p:spPr>
        <p:txBody>
          <a:bodyPr>
            <a:normAutofit/>
          </a:bodyPr>
          <a:lstStyle/>
          <a:p>
            <a:pPr marL="0" indent="0">
              <a:buNone/>
            </a:pPr>
            <a:r>
              <a:rPr lang="en-US" altLang="en-CA" sz="3600" b="1" dirty="0">
                <a:latin typeface="Arial" panose="020B0604020202020204" pitchFamily="34" charset="0"/>
                <a:cs typeface="Arial" panose="020B0604020202020204" pitchFamily="34" charset="0"/>
              </a:rPr>
              <a:t>Sort Data </a:t>
            </a:r>
            <a:r>
              <a:rPr lang="en-US" altLang="en-CA" sz="3600" dirty="0">
                <a:latin typeface="Arial" panose="020B0604020202020204" pitchFamily="34" charset="0"/>
                <a:cs typeface="Arial" panose="020B0604020202020204" pitchFamily="34" charset="0"/>
              </a:rPr>
              <a:t>by multiple columns in different order</a:t>
            </a:r>
            <a:r>
              <a:rPr lang="en-CA" sz="3600" dirty="0">
                <a:latin typeface="Arial" panose="020B0604020202020204" pitchFamily="34" charset="0"/>
                <a:cs typeface="Arial" panose="020B0604020202020204" pitchFamily="34" charset="0"/>
              </a:rPr>
              <a:t>.</a:t>
            </a:r>
            <a:endParaRPr lang="en-CA" sz="3600" dirty="0">
              <a:latin typeface="Arial" panose="020B0604020202020204" pitchFamily="34" charset="0"/>
              <a:cs typeface="Arial" panose="020B0604020202020204" pitchFamily="34" charset="0"/>
            </a:endParaRPr>
          </a:p>
          <a:p>
            <a:pPr marL="0" indent="0">
              <a:buNone/>
            </a:pPr>
            <a:endParaRPr lang="en-CA" sz="1900" dirty="0">
              <a:latin typeface="Arial" panose="020B0604020202020204" pitchFamily="34" charset="0"/>
              <a:cs typeface="Arial" panose="020B0604020202020204" pitchFamily="34" charset="0"/>
            </a:endParaRPr>
          </a:p>
          <a:p>
            <a:pPr marL="0" indent="0">
              <a:lnSpc>
                <a:spcPct val="120000"/>
              </a:lnSpc>
              <a:buNone/>
            </a:pPr>
            <a:r>
              <a:rPr lang="en-CA" sz="4300" dirty="0">
                <a:solidFill>
                  <a:srgbClr val="034EA2"/>
                </a:solidFill>
                <a:latin typeface="Arial" panose="020B0604020202020204" pitchFamily="34" charset="0"/>
                <a:cs typeface="Arial" panose="020B0604020202020204" pitchFamily="34" charset="0"/>
              </a:rPr>
              <a:t>SELECT </a:t>
            </a:r>
            <a:r>
              <a:rPr lang="en-US" altLang="en-CA" sz="4300" dirty="0">
                <a:solidFill>
                  <a:srgbClr val="0096A5"/>
                </a:solidFill>
                <a:latin typeface="Arial" panose="020B0604020202020204" pitchFamily="34" charset="0"/>
                <a:cs typeface="Arial" panose="020B0604020202020204" pitchFamily="34" charset="0"/>
              </a:rPr>
              <a:t>*</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rPr>
              <a:t>Stocks</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ORDER BY </a:t>
            </a:r>
            <a:r>
              <a:rPr lang="en-US" altLang="en-CA" sz="4300" dirty="0">
                <a:solidFill>
                  <a:srgbClr val="0096A5"/>
                </a:solidFill>
                <a:latin typeface="Arial" panose="020B0604020202020204" pitchFamily="34" charset="0"/>
                <a:cs typeface="Arial" panose="020B0604020202020204" pitchFamily="34" charset="0"/>
              </a:rPr>
              <a:t>date</a:t>
            </a:r>
            <a:r>
              <a:rPr lang="en-CA" sz="4300" dirty="0">
                <a:solidFill>
                  <a:srgbClr val="0096A5"/>
                </a:solidFill>
                <a:latin typeface="Arial" panose="020B0604020202020204" pitchFamily="34" charset="0"/>
                <a:cs typeface="Arial" panose="020B0604020202020204" pitchFamily="34" charset="0"/>
              </a:rPr>
              <a:t> </a:t>
            </a:r>
            <a:r>
              <a:rPr lang="en-CA" sz="4300" dirty="0">
                <a:solidFill>
                  <a:srgbClr val="034EA2"/>
                </a:solidFill>
                <a:latin typeface="Arial" panose="020B0604020202020204" pitchFamily="34" charset="0"/>
                <a:cs typeface="Arial" panose="020B0604020202020204" pitchFamily="34" charset="0"/>
              </a:rPr>
              <a:t>DESC</a:t>
            </a:r>
            <a:r>
              <a:rPr lang="en-CA" sz="4300" dirty="0">
                <a:solidFill>
                  <a:srgbClr val="939598"/>
                </a:solidFill>
                <a:latin typeface="Arial" panose="020B0604020202020204" pitchFamily="34" charset="0"/>
                <a:cs typeface="Arial" panose="020B0604020202020204" pitchFamily="34" charset="0"/>
              </a:rPr>
              <a:t>,</a:t>
            </a:r>
            <a:r>
              <a:rPr lang="en-US" altLang="en-CA" sz="4300" dirty="0">
                <a:solidFill>
                  <a:srgbClr val="0096A5"/>
                </a:solidFill>
                <a:latin typeface="Arial" panose="020B0604020202020204" pitchFamily="34" charset="0"/>
                <a:cs typeface="Arial" panose="020B0604020202020204" pitchFamily="34" charset="0"/>
              </a:rPr>
              <a:t>close</a:t>
            </a:r>
            <a:r>
              <a:rPr lang="en-CA" sz="4300" dirty="0">
                <a:solidFill>
                  <a:srgbClr val="939598"/>
                </a:solidFill>
                <a:latin typeface="Arial" panose="020B0604020202020204" pitchFamily="34" charset="0"/>
                <a:cs typeface="Arial" panose="020B0604020202020204" pitchFamily="34" charset="0"/>
              </a:rPr>
              <a:t>;</a:t>
            </a:r>
            <a:endParaRPr lang="en-CA" sz="43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p:txBody>
          <a:bodyPr/>
          <a:lstStyle/>
          <a:p>
            <a:r>
              <a:rPr lang="en-US" altLang="en-CA" dirty="0">
                <a:latin typeface="Arial" panose="020B0604020202020204" pitchFamily="34" charset="0"/>
                <a:cs typeface="Arial" panose="020B0604020202020204" pitchFamily="34" charset="0"/>
                <a:sym typeface="+mn-ea"/>
              </a:rPr>
              <a:t>4</a:t>
            </a:r>
            <a:r>
              <a:rPr lang="en-CA" dirty="0">
                <a:latin typeface="Arial" panose="020B0604020202020204" pitchFamily="34" charset="0"/>
                <a:cs typeface="Arial" panose="020B0604020202020204" pitchFamily="34" charset="0"/>
              </a:rPr>
              <a:t>.Sorting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LIMIT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specify number of rows returned by user.</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endParaRPr lang="en-US" alt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ORDER BY</a:t>
            </a:r>
            <a:r>
              <a:rPr lang="en-US" altLang="en-CA" sz="4000" dirty="0">
                <a:solidFill>
                  <a:srgbClr val="0096A5"/>
                </a:solidFill>
                <a:latin typeface="Arial" panose="020B0604020202020204" pitchFamily="34" charset="0"/>
                <a:cs typeface="Arial" panose="020B0604020202020204" pitchFamily="34" charset="0"/>
              </a:rPr>
              <a:t> close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LIMIT5</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0" indent="0">
              <a:buFont typeface="+mj-lt"/>
            </a:pPr>
            <a:r>
              <a:rPr lang="en-US" altLang="en-CA" dirty="0">
                <a:latin typeface="Arial" panose="020B0604020202020204" pitchFamily="34" charset="0"/>
                <a:cs typeface="Arial" panose="020B0604020202020204" pitchFamily="34" charset="0"/>
                <a:sym typeface="+mn-ea"/>
              </a:rPr>
              <a:t>4</a:t>
            </a:r>
            <a:r>
              <a:rPr lang="en-CA" dirty="0">
                <a:latin typeface="Arial" panose="020B0604020202020204" pitchFamily="34" charset="0"/>
                <a:cs typeface="Arial" panose="020B0604020202020204" pitchFamily="34" charset="0"/>
                <a:sym typeface="+mn-ea"/>
              </a:rPr>
              <a:t>.Sorting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OFFSET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a:t>
            </a:r>
            <a:r>
              <a:rPr lang="en-US" altLang="en-CA" sz="3600" dirty="0">
                <a:latin typeface="Arial" panose="020B0604020202020204" pitchFamily="34" charset="0"/>
                <a:cs typeface="Arial" panose="020B0604020202020204" pitchFamily="34" charset="0"/>
              </a:rPr>
              <a:t>skip number of rows data. Must use with limit</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sym typeface="+mn-ea"/>
              </a:rPr>
              <a:t>ORDER BY</a:t>
            </a:r>
            <a:r>
              <a:rPr lang="en-US" altLang="en-CA" sz="4000" dirty="0">
                <a:solidFill>
                  <a:srgbClr val="0096A5"/>
                </a:solidFill>
                <a:latin typeface="Arial" panose="020B0604020202020204" pitchFamily="34" charset="0"/>
                <a:cs typeface="Arial" panose="020B0604020202020204" pitchFamily="34" charset="0"/>
                <a:sym typeface="+mn-ea"/>
              </a:rPr>
              <a:t> close</a:t>
            </a:r>
            <a:r>
              <a:rPr lang="en-CA" sz="4000" dirty="0">
                <a:solidFill>
                  <a:srgbClr val="0096A5"/>
                </a:solidFill>
                <a:latin typeface="Arial" panose="020B0604020202020204" pitchFamily="34" charset="0"/>
                <a:cs typeface="Arial" panose="020B0604020202020204" pitchFamily="34" charset="0"/>
                <a:sym typeface="+mn-ea"/>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 5</a:t>
            </a:r>
            <a:r>
              <a:rPr lang="en-CA" sz="4000" dirty="0">
                <a:solidFill>
                  <a:srgbClr val="0096A5"/>
                </a:solidFill>
                <a:latin typeface="CourierNewPSMT"/>
                <a:cs typeface="Arial" panose="020B0604020202020204" pitchFamily="34" charset="0"/>
                <a:sym typeface="+mn-ea"/>
              </a:rPr>
              <a:t> </a:t>
            </a:r>
            <a:r>
              <a:rPr lang="en-US" altLang="en-CA" sz="4000" dirty="0">
                <a:solidFill>
                  <a:srgbClr val="034EA2"/>
                </a:solidFill>
                <a:latin typeface="Arial" panose="020B0604020202020204" pitchFamily="34" charset="0"/>
                <a:cs typeface="Arial" panose="020B0604020202020204" pitchFamily="34" charset="0"/>
                <a:sym typeface="+mn-ea"/>
              </a:rPr>
              <a:t>OFFSET 3 </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0" indent="0">
              <a:buFont typeface="+mj-lt"/>
            </a:pPr>
            <a:r>
              <a:rPr lang="en-US" altLang="en-CA" dirty="0">
                <a:latin typeface="Arial" panose="020B0604020202020204" pitchFamily="34" charset="0"/>
                <a:cs typeface="Arial" panose="020B0604020202020204" pitchFamily="34" charset="0"/>
                <a:sym typeface="+mn-ea"/>
              </a:rPr>
              <a:t>4</a:t>
            </a:r>
            <a:r>
              <a:rPr lang="en-CA" dirty="0">
                <a:latin typeface="Arial" panose="020B0604020202020204" pitchFamily="34" charset="0"/>
                <a:cs typeface="Arial" panose="020B0604020202020204" pitchFamily="34" charset="0"/>
                <a:sym typeface="+mn-ea"/>
              </a:rPr>
              <a:t>.Sorting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0" indent="0">
              <a:buFont typeface="+mj-lt"/>
            </a:pPr>
            <a:r>
              <a:rPr lang="en-US" altLang="en-CA" dirty="0">
                <a:latin typeface="Arial" panose="020B0604020202020204" pitchFamily="34" charset="0"/>
                <a:cs typeface="Arial" panose="020B0604020202020204" pitchFamily="34" charset="0"/>
                <a:sym typeface="+mn-ea"/>
              </a:rPr>
              <a:t>4</a:t>
            </a:r>
            <a:r>
              <a:rPr lang="en-CA" dirty="0">
                <a:latin typeface="Arial" panose="020B0604020202020204" pitchFamily="34" charset="0"/>
                <a:cs typeface="Arial" panose="020B0604020202020204" pitchFamily="34" charset="0"/>
                <a:sym typeface="+mn-ea"/>
              </a:rPr>
              <a:t>.Sorting Data</a:t>
            </a:r>
            <a:endParaRPr lang="en-CA"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1477360" y="1578961"/>
          <a:ext cx="8598623" cy="4351337"/>
        </p:xfrm>
        <a:graphic>
          <a:graphicData uri="http://schemas.openxmlformats.org/drawingml/2006/table">
            <a:tbl>
              <a:tblPr/>
              <a:tblGrid>
                <a:gridCol w="3498839"/>
                <a:gridCol w="2349774"/>
                <a:gridCol w="2750010"/>
              </a:tblGrid>
              <a:tr h="441440">
                <a:tc>
                  <a:txBody>
                    <a:bodyPr/>
                    <a:lstStyle/>
                    <a:p>
                      <a:pPr algn="l" fontAlgn="b"/>
                      <a:r>
                        <a:rPr lang="en-CA" sz="2800" b="0" i="0" u="none" strike="noStrike" dirty="0">
                          <a:solidFill>
                            <a:srgbClr val="000000"/>
                          </a:solidFill>
                          <a:effectLst/>
                          <a:latin typeface="Arial" panose="020B0604020202020204" pitchFamily="34" charset="0"/>
                        </a:rPr>
                        <a:t>Prod_name</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Row_Count</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1" i="0" u="none" strike="noStrike" dirty="0">
                          <a:solidFill>
                            <a:srgbClr val="000000"/>
                          </a:solidFill>
                          <a:effectLst/>
                          <a:latin typeface="Arial" panose="020B0604020202020204" pitchFamily="34" charset="0"/>
                        </a:rPr>
                        <a:t>Limit 4 offset 3</a:t>
                      </a:r>
                      <a:endParaRPr lang="en-CA" sz="2800" b="1"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3">
                  <a:txBody>
                    <a:bodyPr/>
                    <a:lstStyle/>
                    <a:p>
                      <a:pPr algn="ctr" fontAlgn="ctr"/>
                      <a:r>
                        <a:rPr lang="en-CA" sz="2800" b="1" i="0" u="none" strike="noStrike" dirty="0">
                          <a:solidFill>
                            <a:srgbClr val="000000"/>
                          </a:solidFill>
                          <a:effectLst/>
                          <a:latin typeface="Arial" panose="020B0604020202020204" pitchFamily="34" charset="0"/>
                        </a:rPr>
                        <a:t>Offset 3</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12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18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Fish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rowSpan="4">
                  <a:txBody>
                    <a:bodyPr/>
                    <a:lstStyle/>
                    <a:p>
                      <a:pPr algn="ctr" fontAlgn="ctr"/>
                      <a:r>
                        <a:rPr lang="en-CA" sz="2800" b="1" i="0" u="none" strike="noStrike" dirty="0">
                          <a:solidFill>
                            <a:srgbClr val="000000"/>
                          </a:solidFill>
                          <a:effectLst/>
                          <a:latin typeface="Arial" panose="020B0604020202020204" pitchFamily="34" charset="0"/>
                        </a:rPr>
                        <a:t>Limit 4</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Bird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Rabbit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Raggedy Ann</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4</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King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Queen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8360"/>
          </a:xfrm>
        </p:spPr>
        <p:txBody>
          <a:bodyPr/>
          <a:lstStyle/>
          <a:p>
            <a:r>
              <a:rPr lang="en-CA" dirty="0">
                <a:latin typeface="Arial" panose="020B0604020202020204" pitchFamily="34" charset="0"/>
                <a:cs typeface="Arial" panose="020B0604020202020204" pitchFamily="34" charset="0"/>
              </a:rPr>
              <a:t>Exercise </a:t>
            </a:r>
            <a:r>
              <a:rPr lang="en-US" altLang="en-CA" dirty="0">
                <a:latin typeface="Arial" panose="020B0604020202020204" pitchFamily="34" charset="0"/>
                <a:cs typeface="Arial" panose="020B0604020202020204" pitchFamily="34" charset="0"/>
              </a:rPr>
              <a:t>4</a:t>
            </a:r>
            <a:endParaRPr lang="en-US" alt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80342" y="1503486"/>
            <a:ext cx="10231315" cy="4751022"/>
          </a:xfrm>
        </p:spPr>
        <p:txBody>
          <a:bodyPr>
            <a:noAutofit/>
          </a:bodyPr>
          <a:lstStyle/>
          <a:p>
            <a:pPr marL="0" algn="l">
              <a:buClrTx/>
              <a:buSzTx/>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.1 Display a list of  t</a:t>
            </a:r>
            <a:r>
              <a:rPr lang="en-CA" sz="3600" b="1" dirty="0">
                <a:latin typeface="Arial" panose="020B0604020202020204" pitchFamily="34" charset="0"/>
                <a:cs typeface="Arial" panose="020B0604020202020204" pitchFamily="34" charset="0"/>
              </a:rPr>
              <a:t>rader_name</a:t>
            </a:r>
            <a:r>
              <a:rPr lang="en-CA" sz="3600" dirty="0">
                <a:latin typeface="Arial" panose="020B0604020202020204" pitchFamily="34" charset="0"/>
                <a:cs typeface="Arial" panose="020B0604020202020204" pitchFamily="34" charset="0"/>
              </a:rPr>
              <a:t>, </a:t>
            </a:r>
            <a:r>
              <a:rPr lang="en-CA" sz="3600" b="1" dirty="0">
                <a:latin typeface="Arial" panose="020B0604020202020204" pitchFamily="34" charset="0"/>
                <a:cs typeface="Arial" panose="020B0604020202020204" pitchFamily="34" charset="0"/>
              </a:rPr>
              <a:t>portfolio_id </a:t>
            </a:r>
            <a:r>
              <a:rPr lang="en-CA" sz="3600" dirty="0">
                <a:latin typeface="Arial" panose="020B0604020202020204" pitchFamily="34" charset="0"/>
                <a:cs typeface="Arial" panose="020B0604020202020204" pitchFamily="34" charset="0"/>
              </a:rPr>
              <a:t>and </a:t>
            </a:r>
            <a:r>
              <a:rPr lang="en-CA" sz="3600" b="1" dirty="0">
                <a:latin typeface="Arial" panose="020B0604020202020204" pitchFamily="34" charset="0"/>
                <a:cs typeface="Arial" panose="020B0604020202020204" pitchFamily="34" charset="0"/>
              </a:rPr>
              <a:t>security_id</a:t>
            </a:r>
            <a:r>
              <a:rPr lang="en-CA" sz="3600" dirty="0">
                <a:latin typeface="Arial" panose="020B0604020202020204" pitchFamily="34" charset="0"/>
                <a:cs typeface="Arial" panose="020B0604020202020204" pitchFamily="34" charset="0"/>
              </a:rPr>
              <a:t>,</a:t>
            </a:r>
            <a:r>
              <a:rPr lang="en-CA" sz="3600" b="1" dirty="0">
                <a:latin typeface="Arial" panose="020B0604020202020204" pitchFamily="34" charset="0"/>
                <a:cs typeface="Arial" panose="020B0604020202020204" pitchFamily="34" charset="0"/>
              </a:rPr>
              <a:t>quantity</a:t>
            </a:r>
            <a:r>
              <a:rPr lang="en-US" altLang="en-CA" sz="3600"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in trade_orders table.</a:t>
            </a:r>
            <a:r>
              <a:rPr lang="en-CA" sz="3600" b="1" dirty="0">
                <a:latin typeface="Arial" panose="020B0604020202020204" pitchFamily="34" charset="0"/>
                <a:cs typeface="Arial" panose="020B0604020202020204" pitchFamily="34" charset="0"/>
              </a:rPr>
              <a:t>Sort</a:t>
            </a:r>
            <a:r>
              <a:rPr lang="en-CA" sz="3600" dirty="0">
                <a:latin typeface="Arial" panose="020B0604020202020204" pitchFamily="34" charset="0"/>
                <a:cs typeface="Arial" panose="020B0604020202020204" pitchFamily="34" charset="0"/>
              </a:rPr>
              <a:t> the output by trader_name</a:t>
            </a:r>
            <a:r>
              <a:rPr lang="en-US" altLang="en-CA" sz="3600"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first in </a:t>
            </a:r>
            <a:r>
              <a:rPr lang="en-CA" sz="3600" b="1" dirty="0">
                <a:latin typeface="Arial" panose="020B0604020202020204" pitchFamily="34" charset="0"/>
                <a:cs typeface="Arial" panose="020B0604020202020204" pitchFamily="34" charset="0"/>
              </a:rPr>
              <a:t>asceding</a:t>
            </a:r>
            <a:r>
              <a:rPr lang="en-CA" sz="3600" dirty="0">
                <a:latin typeface="Arial" panose="020B0604020202020204" pitchFamily="34" charset="0"/>
                <a:cs typeface="Arial" panose="020B0604020202020204" pitchFamily="34" charset="0"/>
              </a:rPr>
              <a:t> order and then by quantity in </a:t>
            </a:r>
            <a:r>
              <a:rPr lang="en-CA" sz="3600" b="1" dirty="0">
                <a:latin typeface="Arial" panose="020B0604020202020204" pitchFamily="34" charset="0"/>
                <a:cs typeface="Arial" panose="020B0604020202020204" pitchFamily="34" charset="0"/>
              </a:rPr>
              <a:t>desceding</a:t>
            </a:r>
            <a:r>
              <a:rPr lang="en-CA" sz="3600" dirty="0">
                <a:latin typeface="Arial" panose="020B0604020202020204" pitchFamily="34" charset="0"/>
                <a:cs typeface="Arial" panose="020B0604020202020204" pitchFamily="34" charset="0"/>
              </a:rPr>
              <a:t> order</a:t>
            </a:r>
            <a:endParaRPr lang="en-CA" sz="3600" dirty="0">
              <a:latin typeface="Arial" panose="020B0604020202020204" pitchFamily="34" charset="0"/>
              <a:cs typeface="Arial" panose="020B0604020202020204" pitchFamily="34" charset="0"/>
            </a:endParaRPr>
          </a:p>
          <a:p>
            <a:pPr marL="0" indent="0">
              <a:buNone/>
            </a:pPr>
            <a:endParaRPr lang="en-CA" sz="3600"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.2</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top 5 customers(</a:t>
            </a:r>
            <a:r>
              <a:rPr lang="en-CA" sz="3600" b="1" dirty="0">
                <a:latin typeface="Arial" panose="020B0604020202020204" pitchFamily="34" charset="0"/>
                <a:cs typeface="Arial" panose="020B0604020202020204" pitchFamily="34" charset="0"/>
              </a:rPr>
              <a:t>Name, Phonenumber,  Address,PointsEarned) </a:t>
            </a:r>
            <a:r>
              <a:rPr lang="en-CA" sz="3600" dirty="0">
                <a:latin typeface="Arial" panose="020B0604020202020204" pitchFamily="34" charset="0"/>
                <a:cs typeface="Arial" panose="020B0604020202020204" pitchFamily="34" charset="0"/>
              </a:rPr>
              <a:t>who earned most points.</a:t>
            </a:r>
            <a:endParaRPr lang="en-CA" sz="3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Exercise </a:t>
            </a:r>
            <a:r>
              <a:rPr lang="en-US" altLang="en-CA" dirty="0">
                <a:latin typeface="Arial" panose="020B0604020202020204" pitchFamily="34" charset="0"/>
                <a:cs typeface="Arial" panose="020B0604020202020204" pitchFamily="34" charset="0"/>
              </a:rPr>
              <a:t>4</a:t>
            </a:r>
            <a:endParaRPr lang="en-US" alt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80342" y="1808040"/>
            <a:ext cx="10231315" cy="2939806"/>
          </a:xfrm>
        </p:spPr>
        <p:txBody>
          <a:bodyPr/>
          <a:lstStyle/>
          <a:p>
            <a:pPr marL="0" indent="0">
              <a:buNone/>
            </a:pPr>
            <a:endParaRPr lang="en-CA"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.3</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customers(</a:t>
            </a:r>
            <a:r>
              <a:rPr lang="en-CA" sz="3600" b="1" dirty="0">
                <a:latin typeface="Arial" panose="020B0604020202020204" pitchFamily="34" charset="0"/>
                <a:cs typeface="Arial" panose="020B0604020202020204" pitchFamily="34" charset="0"/>
              </a:rPr>
              <a:t>Name, Phonenumber,  Address, PointsEarned) </a:t>
            </a:r>
            <a:r>
              <a:rPr lang="en-CA" sz="3600" dirty="0">
                <a:latin typeface="Arial" panose="020B0604020202020204" pitchFamily="34" charset="0"/>
                <a:cs typeface="Arial" panose="020B0604020202020204" pitchFamily="34" charset="0"/>
              </a:rPr>
              <a:t>who ranked 4 to 10 in points earned.</a:t>
            </a:r>
            <a:endParaRPr lang="en-CA" sz="36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5.Use wildcard filtering</a:t>
            </a:r>
            <a:endParaRPr lang="en-CA" dirty="0">
              <a:latin typeface="Arial" panose="020B0604020202020204" pitchFamily="34" charset="0"/>
              <a:cs typeface="Arial" panose="020B0604020202020204" pitchFamily="34" charset="0"/>
            </a:endParaRPr>
          </a:p>
        </p:txBody>
      </p:sp>
      <p:sp>
        <p:nvSpPr>
          <p:cNvPr id="2" name="TextBox 1"/>
          <p:cNvSpPr txBox="1"/>
          <p:nvPr/>
        </p:nvSpPr>
        <p:spPr>
          <a:xfrm>
            <a:off x="1055370" y="1459855"/>
            <a:ext cx="9102383" cy="120032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Wildcards</a:t>
            </a:r>
            <a:r>
              <a:rPr lang="en-US" sz="3600" dirty="0">
                <a:latin typeface="Arial" panose="020B0604020202020204" pitchFamily="34" charset="0"/>
                <a:cs typeface="Arial" panose="020B0604020202020204" pitchFamily="34" charset="0"/>
              </a:rPr>
              <a:t> are special characters used to match parts of  a value.</a:t>
            </a:r>
            <a:endParaRPr lang="en-CA" sz="3600" dirty="0">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nvGraphicFramePr>
        <p:xfrm>
          <a:off x="1158509" y="2860919"/>
          <a:ext cx="9540875" cy="1660525"/>
        </p:xfrm>
        <a:graphic>
          <a:graphicData uri="http://schemas.openxmlformats.org/presentationml/2006/ole">
            <mc:AlternateContent xmlns:mc="http://schemas.openxmlformats.org/markup-compatibility/2006">
              <mc:Choice xmlns:v="urn:schemas-microsoft-com:vml" Requires="v">
                <p:oleObj spid="_x0000_s4795" name="Worksheet" r:id="rId1" imgW="8126095" imgH="1420495" progId="Excel.Sheet.12">
                  <p:embed/>
                </p:oleObj>
              </mc:Choice>
              <mc:Fallback>
                <p:oleObj name="Worksheet" r:id="rId1" imgW="8126095" imgH="1420495" progId="Excel.Sheet.12">
                  <p:embed/>
                  <p:pic>
                    <p:nvPicPr>
                      <p:cNvPr id="0" name="Picture 4794"/>
                      <p:cNvPicPr/>
                      <p:nvPr/>
                    </p:nvPicPr>
                    <p:blipFill>
                      <a:blip r:embed="rId2"/>
                      <a:stretch>
                        <a:fillRect/>
                      </a:stretch>
                    </p:blipFill>
                    <p:spPr>
                      <a:xfrm>
                        <a:off x="1158509" y="2860919"/>
                        <a:ext cx="9540875" cy="1660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2150" y="1631316"/>
            <a:ext cx="10950896" cy="418465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The </a:t>
            </a:r>
            <a:r>
              <a:rPr lang="en-CA" sz="3600" b="1" dirty="0">
                <a:latin typeface="Arial" panose="020B0604020202020204" pitchFamily="34" charset="0"/>
                <a:cs typeface="Arial" panose="020B0604020202020204" pitchFamily="34" charset="0"/>
              </a:rPr>
              <a:t>Percent Sign (%)</a:t>
            </a:r>
            <a:r>
              <a:rPr lang="en-CA" sz="3600" dirty="0">
                <a:latin typeface="Arial" panose="020B0604020202020204" pitchFamily="34" charset="0"/>
                <a:cs typeface="Arial" panose="020B0604020202020204" pitchFamily="34" charset="0"/>
              </a:rPr>
              <a:t> Wildcard</a:t>
            </a:r>
            <a:r>
              <a:rPr lang="en-US" altLang="en-CA" sz="3600" dirty="0">
                <a:latin typeface="Arial" panose="020B0604020202020204" pitchFamily="34" charset="0"/>
                <a:cs typeface="Arial" panose="020B0604020202020204" pitchFamily="34" charset="0"/>
              </a:rPr>
              <a:t>:match any number of different characters</a:t>
            </a:r>
            <a:endParaRPr lang="en-CA" sz="3600" dirty="0">
              <a:latin typeface="Arial" panose="020B0604020202020204" pitchFamily="34" charset="0"/>
              <a:cs typeface="Arial" panose="020B0604020202020204" pitchFamily="34" charset="0"/>
            </a:endParaRPr>
          </a:p>
          <a:p>
            <a:endParaRPr lang="en-CA" b="1" dirty="0"/>
          </a:p>
          <a:p>
            <a:endParaRPr lang="en-CA" b="1" dirty="0"/>
          </a:p>
          <a:p>
            <a:r>
              <a:rPr lang="en-CA" sz="3600" dirty="0">
                <a:solidFill>
                  <a:srgbClr val="034EA3"/>
                </a:solidFill>
                <a:latin typeface="Arial" panose="020B0604020202020204" pitchFamily="34" charset="0"/>
                <a:cs typeface="Arial" panose="020B0604020202020204" pitchFamily="34" charset="0"/>
              </a:rPr>
              <a:t>SELECT </a:t>
            </a:r>
            <a:r>
              <a:rPr lang="en-US" altLang="en-CA" sz="3600" dirty="0">
                <a:solidFill>
                  <a:srgbClr val="0097A6"/>
                </a:solidFill>
                <a:latin typeface="Arial" panose="020B0604020202020204" pitchFamily="34" charset="0"/>
                <a:cs typeface="Arial" panose="020B0604020202020204" pitchFamily="34" charset="0"/>
              </a:rPr>
              <a:t>*</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rPr>
              <a:t>FROM </a:t>
            </a:r>
            <a:r>
              <a:rPr lang="en-US" altLang="en-CA" sz="3600" dirty="0">
                <a:solidFill>
                  <a:srgbClr val="0097A6"/>
                </a:solidFill>
                <a:latin typeface="Arial" panose="020B0604020202020204" pitchFamily="34" charset="0"/>
                <a:cs typeface="Arial" panose="020B0604020202020204" pitchFamily="34" charset="0"/>
              </a:rPr>
              <a:t>sp500_holdings</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rPr>
              <a:t>WHERE </a:t>
            </a:r>
            <a:r>
              <a:rPr lang="en-US" altLang="en-CA" sz="3600" dirty="0">
                <a:solidFill>
                  <a:srgbClr val="0097A6"/>
                </a:solidFill>
                <a:latin typeface="Arial" panose="020B0604020202020204" pitchFamily="34" charset="0"/>
                <a:cs typeface="Arial" panose="020B0604020202020204" pitchFamily="34" charset="0"/>
              </a:rPr>
              <a:t>industry</a:t>
            </a:r>
            <a:r>
              <a:rPr lang="en-CA" sz="3600" dirty="0">
                <a:solidFill>
                  <a:srgbClr val="0097A6"/>
                </a:solidFill>
                <a:latin typeface="Arial" panose="020B0604020202020204" pitchFamily="34" charset="0"/>
                <a:cs typeface="Arial" panose="020B0604020202020204" pitchFamily="34" charset="0"/>
              </a:rPr>
              <a:t> </a:t>
            </a:r>
            <a:r>
              <a:rPr lang="en-CA" sz="3600" dirty="0">
                <a:solidFill>
                  <a:srgbClr val="949699"/>
                </a:solidFill>
                <a:latin typeface="Arial" panose="020B0604020202020204" pitchFamily="34" charset="0"/>
                <a:cs typeface="Arial" panose="020B0604020202020204" pitchFamily="34" charset="0"/>
              </a:rPr>
              <a:t>LIKE </a:t>
            </a:r>
            <a:r>
              <a:rPr lang="en-CA" sz="3600" dirty="0">
                <a:solidFill>
                  <a:srgbClr val="EE1C24"/>
                </a:solidFill>
                <a:latin typeface="Arial" panose="020B0604020202020204" pitchFamily="34" charset="0"/>
                <a:cs typeface="Arial" panose="020B0604020202020204" pitchFamily="34" charset="0"/>
              </a:rPr>
              <a:t>'</a:t>
            </a:r>
            <a:r>
              <a:rPr lang="en-US" altLang="en-CA" sz="3600" dirty="0">
                <a:solidFill>
                  <a:srgbClr val="EE1C24"/>
                </a:solidFill>
                <a:latin typeface="Arial" panose="020B0604020202020204" pitchFamily="34" charset="0"/>
                <a:cs typeface="Arial" panose="020B0604020202020204" pitchFamily="34" charset="0"/>
              </a:rPr>
              <a:t>%oil</a:t>
            </a:r>
            <a:r>
              <a:rPr lang="en-CA" sz="3600" dirty="0">
                <a:solidFill>
                  <a:srgbClr val="EE1C24"/>
                </a:solidFill>
                <a:latin typeface="Arial" panose="020B0604020202020204" pitchFamily="34" charset="0"/>
                <a:cs typeface="Arial" panose="020B0604020202020204" pitchFamily="34" charset="0"/>
              </a:rPr>
              <a:t>%'</a:t>
            </a:r>
            <a:r>
              <a:rPr lang="en-CA" sz="3600" dirty="0">
                <a:solidFill>
                  <a:srgbClr val="949699"/>
                </a:solidFill>
                <a:latin typeface="Arial" panose="020B0604020202020204" pitchFamily="34" charset="0"/>
                <a:cs typeface="Arial" panose="020B0604020202020204" pitchFamily="34" charset="0"/>
              </a:rPr>
              <a:t>;</a:t>
            </a:r>
            <a:endParaRPr lang="en-CA" sz="3600" dirty="0">
              <a:solidFill>
                <a:srgbClr val="949699"/>
              </a:solidFill>
              <a:latin typeface="Arial" panose="020B0604020202020204" pitchFamily="34" charset="0"/>
              <a:cs typeface="Arial" panose="020B0604020202020204" pitchFamily="34" charset="0"/>
            </a:endParaRPr>
          </a:p>
          <a:p>
            <a:endParaRPr lang="en-US" sz="1400" dirty="0">
              <a:solidFill>
                <a:srgbClr val="949699"/>
              </a:solidFill>
              <a:latin typeface="Arial" panose="020B0604020202020204" pitchFamily="34" charset="0"/>
              <a:cs typeface="Arial" panose="020B0604020202020204" pitchFamily="34" charset="0"/>
            </a:endParaRPr>
          </a:p>
          <a:p>
            <a:endParaRPr lang="en-US" sz="3600" dirty="0">
              <a:solidFill>
                <a:srgbClr val="EE1C24"/>
              </a:solidFill>
              <a:latin typeface="Arial" panose="020B0604020202020204" pitchFamily="34" charset="0"/>
              <a:cs typeface="Arial" panose="020B0604020202020204" pitchFamily="34" charset="0"/>
            </a:endParaRPr>
          </a:p>
        </p:txBody>
      </p:sp>
      <p:sp>
        <p:nvSpPr>
          <p:cNvPr id="6" name="Title 1"/>
          <p:cNvSpPr txBox="1"/>
          <p:nvPr/>
        </p:nvSpPr>
        <p:spPr>
          <a:xfrm>
            <a:off x="1002030" y="46132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5. Use wildcard filtering</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778" y="1436077"/>
            <a:ext cx="11251222" cy="258445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The Underscore (</a:t>
            </a:r>
            <a:r>
              <a:rPr lang="en-CA" sz="3600" b="1" dirty="0">
                <a:latin typeface="Arial" panose="020B0604020202020204" pitchFamily="34" charset="0"/>
                <a:cs typeface="Arial" panose="020B0604020202020204" pitchFamily="34" charset="0"/>
              </a:rPr>
              <a:t>_</a:t>
            </a:r>
            <a:r>
              <a:rPr lang="en-CA" sz="3600" dirty="0">
                <a:latin typeface="Arial" panose="020B0604020202020204" pitchFamily="34" charset="0"/>
                <a:cs typeface="Arial" panose="020B0604020202020204" pitchFamily="34" charset="0"/>
              </a:rPr>
              <a:t>) Wildcard</a:t>
            </a:r>
            <a:r>
              <a:rPr lang="en-US" altLang="en-CA" sz="3600" dirty="0">
                <a:latin typeface="Arial" panose="020B0604020202020204" pitchFamily="34" charset="0"/>
                <a:cs typeface="Arial" panose="020B0604020202020204" pitchFamily="34" charset="0"/>
              </a:rPr>
              <a:t>:match a single character</a:t>
            </a:r>
            <a:endParaRPr lang="en-US" altLang="en-CA" sz="3600" dirty="0">
              <a:latin typeface="Arial" panose="020B0604020202020204" pitchFamily="34" charset="0"/>
              <a:cs typeface="Arial" panose="020B0604020202020204" pitchFamily="34" charset="0"/>
            </a:endParaRPr>
          </a:p>
          <a:p>
            <a:endParaRPr lang="en-CA" b="1" dirty="0">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sp500_holdings</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WHERE </a:t>
            </a:r>
            <a:r>
              <a:rPr lang="en-US" altLang="en-CA" sz="3600" dirty="0">
                <a:solidFill>
                  <a:srgbClr val="0097A6"/>
                </a:solidFill>
                <a:latin typeface="Arial" panose="020B0604020202020204" pitchFamily="34" charset="0"/>
                <a:cs typeface="Arial" panose="020B0604020202020204" pitchFamily="34" charset="0"/>
                <a:sym typeface="+mn-ea"/>
              </a:rPr>
              <a:t>industry</a:t>
            </a:r>
            <a:r>
              <a:rPr lang="en-CA" sz="3600" dirty="0">
                <a:solidFill>
                  <a:srgbClr val="0097A6"/>
                </a:solidFill>
                <a:latin typeface="Arial" panose="020B0604020202020204" pitchFamily="34" charset="0"/>
                <a:cs typeface="Arial" panose="020B0604020202020204" pitchFamily="34" charset="0"/>
                <a:sym typeface="+mn-ea"/>
              </a:rPr>
              <a:t> </a:t>
            </a:r>
            <a:r>
              <a:rPr lang="en-CA" sz="3600" dirty="0">
                <a:solidFill>
                  <a:srgbClr val="949699"/>
                </a:solidFill>
                <a:latin typeface="Arial" panose="020B0604020202020204" pitchFamily="34" charset="0"/>
                <a:cs typeface="Arial" panose="020B0604020202020204" pitchFamily="34" charset="0"/>
                <a:sym typeface="+mn-ea"/>
              </a:rPr>
              <a:t>LIKE </a:t>
            </a:r>
            <a:r>
              <a:rPr lang="en-CA" sz="3600" dirty="0">
                <a:solidFill>
                  <a:srgbClr val="EE1C24"/>
                </a:solidFill>
                <a:latin typeface="Arial" panose="020B0604020202020204" pitchFamily="34" charset="0"/>
                <a:cs typeface="Arial" panose="020B0604020202020204" pitchFamily="34" charset="0"/>
                <a:sym typeface="+mn-ea"/>
              </a:rPr>
              <a:t>'</a:t>
            </a:r>
            <a:r>
              <a:rPr lang="en-US" sz="3600" dirty="0">
                <a:solidFill>
                  <a:srgbClr val="EE1C24"/>
                </a:solidFill>
                <a:latin typeface="Arial" panose="020B0604020202020204" pitchFamily="34" charset="0"/>
                <a:cs typeface="Arial" panose="020B0604020202020204" pitchFamily="34" charset="0"/>
                <a:sym typeface="+mn-ea"/>
              </a:rPr>
              <a:t>_echnology</a:t>
            </a:r>
            <a:r>
              <a:rPr lang="en-CA" sz="3600" dirty="0">
                <a:solidFill>
                  <a:srgbClr val="EE1C24"/>
                </a:solidFill>
                <a:latin typeface="Arial" panose="020B0604020202020204" pitchFamily="34" charset="0"/>
                <a:cs typeface="Arial" panose="020B0604020202020204" pitchFamily="34" charset="0"/>
                <a:sym typeface="+mn-ea"/>
              </a:rPr>
              <a:t>'</a:t>
            </a:r>
            <a:r>
              <a:rPr lang="en-CA" sz="3600" dirty="0">
                <a:solidFill>
                  <a:srgbClr val="949699"/>
                </a:solidFill>
                <a:latin typeface="Arial" panose="020B0604020202020204" pitchFamily="34" charset="0"/>
                <a:cs typeface="Arial" panose="020B0604020202020204" pitchFamily="34" charset="0"/>
                <a:sym typeface="+mn-ea"/>
              </a:rPr>
              <a:t>;</a:t>
            </a:r>
            <a:endParaRPr lang="en-CA" sz="3600" dirty="0">
              <a:latin typeface="CourierNewPSMT"/>
              <a:cs typeface="Arial" panose="020B0604020202020204" pitchFamily="34" charset="0"/>
            </a:endParaRPr>
          </a:p>
        </p:txBody>
      </p:sp>
      <p:sp>
        <p:nvSpPr>
          <p:cNvPr id="4" name="Title 1"/>
          <p:cNvSpPr txBox="1"/>
          <p:nvPr/>
        </p:nvSpPr>
        <p:spPr>
          <a:xfrm>
            <a:off x="940778" y="29307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5. Use wildcard filtering</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62" y="1690688"/>
            <a:ext cx="10515600" cy="4351338"/>
          </a:xfrm>
        </p:spPr>
        <p:txBody>
          <a:bodyPr/>
          <a:lstStyle/>
          <a:p>
            <a:pPr marL="0" indent="0">
              <a:buNone/>
            </a:pPr>
            <a:r>
              <a:rPr lang="en-CA" sz="3600" dirty="0">
                <a:latin typeface="Arial" panose="020B0604020202020204" pitchFamily="34" charset="0"/>
                <a:cs typeface="Arial" panose="020B0604020202020204" pitchFamily="34" charset="0"/>
              </a:rPr>
              <a:t>We use database management system(DBMS) to store, modify and extract data from a database.</a:t>
            </a:r>
            <a:endParaRPr lang="en-CA" sz="3600" dirty="0">
              <a:latin typeface="Arial" panose="020B0604020202020204" pitchFamily="34" charset="0"/>
              <a:cs typeface="Arial" panose="020B0604020202020204" pitchFamily="34" charset="0"/>
            </a:endParaRPr>
          </a:p>
          <a:p>
            <a:pPr marL="0" indent="0">
              <a:buNone/>
            </a:pPr>
            <a:r>
              <a:rPr lang="en-CA" dirty="0">
                <a:hlinkClick r:id="rId1"/>
              </a:rPr>
              <a:t>https://sqlite.org/download.html</a:t>
            </a:r>
            <a:r>
              <a:rPr lang="en-CA" dirty="0"/>
              <a:t> </a:t>
            </a:r>
            <a:endParaRPr lang="en-CA" dirty="0"/>
          </a:p>
        </p:txBody>
      </p:sp>
      <p:sp>
        <p:nvSpPr>
          <p:cNvPr id="4" name="Title 1"/>
          <p:cNvSpPr>
            <a:spLocks noGrp="1"/>
          </p:cNvSpPr>
          <p:nvPr>
            <p:ph type="title"/>
          </p:nvPr>
        </p:nvSpPr>
        <p:spPr/>
        <p:txBody>
          <a:bodyPr/>
          <a:lstStyle/>
          <a:p>
            <a:pPr marL="72009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3310071"/>
            <a:ext cx="2790825" cy="2152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2717" y="3635802"/>
            <a:ext cx="2753198" cy="1305475"/>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Exercise 5</a:t>
            </a:r>
            <a:endParaRPr 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a:bodyPr>
          <a:lstStyle/>
          <a:p>
            <a:pPr marL="0" indent="0" algn="ctr">
              <a:buNone/>
            </a:pPr>
            <a:endParaRPr lang="en-CA" i="1" dirty="0">
              <a:latin typeface="Arial" panose="020B0604020202020204" pitchFamily="34" charset="0"/>
              <a:cs typeface="Arial" panose="020B0604020202020204" pitchFamily="34" charset="0"/>
            </a:endParaRPr>
          </a:p>
          <a:p>
            <a:pPr marL="0" indent="0">
              <a:buNone/>
            </a:pPr>
            <a:r>
              <a:rPr lang="en-CA" sz="3600" dirty="0">
                <a:latin typeface="Arial" panose="020B0604020202020204" pitchFamily="34" charset="0"/>
                <a:cs typeface="Arial" panose="020B0604020202020204" pitchFamily="34" charset="0"/>
              </a:rPr>
              <a:t>5. </a:t>
            </a:r>
            <a:r>
              <a:rPr lang="en-US" altLang="en-CA" sz="3600" dirty="0">
                <a:latin typeface="Arial" panose="020B0604020202020204" pitchFamily="34" charset="0"/>
                <a:cs typeface="Arial" panose="020B0604020202020204" pitchFamily="34" charset="0"/>
              </a:rPr>
              <a:t>Find all tickers that has the word “Software” in their Industry column in sp500_holdings</a:t>
            </a:r>
            <a:r>
              <a:rPr lang="en-CA" sz="3600" dirty="0">
                <a:latin typeface="Arial" panose="020B0604020202020204" pitchFamily="34" charset="0"/>
                <a:cs typeface="Arial" panose="020B0604020202020204" pitchFamily="34" charset="0"/>
              </a:rPr>
              <a:t>.</a:t>
            </a:r>
            <a:endParaRPr lang="en-CA" sz="3600"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7508" y="1554645"/>
            <a:ext cx="10906857" cy="443103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Concatenating Fields</a:t>
            </a:r>
            <a:endParaRPr lang="en-CA" sz="3600" dirty="0">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ticker, sector</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rPr>
              <a:t>' (' </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0096A5"/>
                </a:solidFill>
                <a:latin typeface="Arial" panose="020B0604020202020204" pitchFamily="34" charset="0"/>
                <a:cs typeface="Arial" panose="020B0604020202020204" pitchFamily="34" charset="0"/>
              </a:rPr>
              <a:t>industry</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ED1C24"/>
                </a:solidFill>
                <a:latin typeface="Arial" panose="020B0604020202020204" pitchFamily="34" charset="0"/>
                <a:cs typeface="Arial" panose="020B0604020202020204" pitchFamily="34" charset="0"/>
              </a:rPr>
              <a:t>')'</a:t>
            </a:r>
            <a:br>
              <a:rPr lang="en-CA" sz="4000" dirty="0">
                <a:solidFill>
                  <a:srgbClr val="ED1C24"/>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sp500_holdings</a:t>
            </a:r>
            <a:r>
              <a:rPr lang="en-CA" sz="4000" dirty="0">
                <a:solidFill>
                  <a:srgbClr val="0096A5"/>
                </a:solidFill>
                <a:latin typeface="Arial" panose="020B0604020202020204" pitchFamily="34" charset="0"/>
                <a:cs typeface="Arial" panose="020B0604020202020204" pitchFamily="34" charset="0"/>
              </a:rPr>
              <a:t>;</a:t>
            </a:r>
            <a:br>
              <a:rPr lang="en-CA" sz="3600" dirty="0">
                <a:solidFill>
                  <a:srgbClr val="034EA2"/>
                </a:solidFill>
                <a:latin typeface="CourierNewPSMT"/>
              </a:rPr>
            </a:br>
            <a:endParaRPr lang="en-CA" sz="3600" dirty="0">
              <a:latin typeface="Arial" panose="020B0604020202020204" pitchFamily="34" charset="0"/>
              <a:cs typeface="Arial" panose="020B0604020202020204" pitchFamily="34" charset="0"/>
            </a:endParaRPr>
          </a:p>
          <a:p>
            <a:br>
              <a:rPr lang="en-CA" dirty="0"/>
            </a:br>
            <a:endParaRPr lang="en-CA" b="1" dirty="0"/>
          </a:p>
          <a:p>
            <a:endParaRPr lang="en-CA" dirty="0"/>
          </a:p>
        </p:txBody>
      </p:sp>
      <p:sp>
        <p:nvSpPr>
          <p:cNvPr id="6" name="Title 1"/>
          <p:cNvSpPr txBox="1"/>
          <p:nvPr/>
        </p:nvSpPr>
        <p:spPr>
          <a:xfrm>
            <a:off x="867508" y="41170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6. Calculated fields: use || sign</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2853" y="1564234"/>
            <a:ext cx="10906857" cy="443103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Using Aliases</a:t>
            </a:r>
            <a:endParaRPr lang="en-CA" sz="3600" dirty="0">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 sector</a:t>
            </a:r>
            <a:r>
              <a:rPr lang="en-CA" sz="4000" dirty="0">
                <a:solidFill>
                  <a:srgbClr val="0096A5"/>
                </a:solidFill>
                <a:latin typeface="Arial" panose="020B0604020202020204" pitchFamily="34" charset="0"/>
                <a:cs typeface="Arial" panose="020B0604020202020204" pitchFamily="34" charset="0"/>
                <a:sym typeface="+mn-ea"/>
              </a:rPr>
              <a:t> </a:t>
            </a:r>
            <a:r>
              <a:rPr lang="en-CA" sz="4000" dirty="0">
                <a:solidFill>
                  <a:srgbClr val="939598"/>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ED1C24"/>
                </a:solidFill>
                <a:latin typeface="Arial" panose="020B0604020202020204" pitchFamily="34" charset="0"/>
                <a:cs typeface="Arial" panose="020B0604020202020204" pitchFamily="34" charset="0"/>
                <a:sym typeface="+mn-ea"/>
              </a:rPr>
              <a:t>' (' </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0096A5"/>
                </a:solidFill>
                <a:latin typeface="Arial" panose="020B0604020202020204" pitchFamily="34" charset="0"/>
                <a:cs typeface="Arial" panose="020B0604020202020204" pitchFamily="34" charset="0"/>
                <a:sym typeface="+mn-ea"/>
              </a:rPr>
              <a:t>industry</a:t>
            </a:r>
            <a:r>
              <a:rPr lang="en-CA" sz="4000" dirty="0">
                <a:solidFill>
                  <a:srgbClr val="0096A5"/>
                </a:solidFill>
                <a:latin typeface="Arial" panose="020B0604020202020204" pitchFamily="34" charset="0"/>
                <a:cs typeface="Arial" panose="020B0604020202020204" pitchFamily="34" charset="0"/>
                <a:sym typeface="+mn-ea"/>
              </a:rPr>
              <a:t> </a:t>
            </a:r>
            <a:r>
              <a:rPr lang="en-CA" sz="4000" dirty="0">
                <a:solidFill>
                  <a:srgbClr val="939598"/>
                </a:solidFill>
                <a:latin typeface="Arial" panose="020B0604020202020204" pitchFamily="34" charset="0"/>
                <a:cs typeface="Arial" panose="020B0604020202020204" pitchFamily="34" charset="0"/>
                <a:sym typeface="+mn-ea"/>
              </a:rPr>
              <a:t>||</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a:t>
            </a:r>
            <a:r>
              <a:rPr lang="en-US" altLang="en-CA" sz="4000" dirty="0">
                <a:solidFill>
                  <a:srgbClr val="ED1C24"/>
                </a:solidFill>
                <a:latin typeface="Arial" panose="020B0604020202020204" pitchFamily="34" charset="0"/>
                <a:cs typeface="Arial" panose="020B0604020202020204" pitchFamily="34" charset="0"/>
                <a:sym typeface="+mn-ea"/>
              </a:rPr>
              <a:t> </a:t>
            </a:r>
            <a:r>
              <a:rPr lang="en-US" altLang="en-CA" sz="4000" dirty="0">
                <a:solidFill>
                  <a:srgbClr val="0096A5"/>
                </a:solidFill>
                <a:latin typeface="Arial" panose="020B0604020202020204" pitchFamily="34" charset="0"/>
                <a:cs typeface="Arial" panose="020B0604020202020204" pitchFamily="34" charset="0"/>
                <a:sym typeface="+mn-ea"/>
              </a:rPr>
              <a:t>sector_industry</a:t>
            </a:r>
            <a:br>
              <a:rPr lang="en-CA" sz="4000" dirty="0">
                <a:solidFill>
                  <a:srgbClr val="ED1C24"/>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sp500_holdings</a:t>
            </a:r>
            <a:r>
              <a:rPr lang="en-CA" sz="4000" dirty="0">
                <a:solidFill>
                  <a:srgbClr val="0096A5"/>
                </a:solidFill>
                <a:latin typeface="Arial" panose="020B0604020202020204" pitchFamily="34" charset="0"/>
                <a:cs typeface="Arial" panose="020B0604020202020204" pitchFamily="34" charset="0"/>
                <a:sym typeface="+mn-ea"/>
              </a:rPr>
              <a:t>;</a:t>
            </a:r>
            <a:br>
              <a:rPr lang="en-CA" sz="3600" dirty="0">
                <a:solidFill>
                  <a:srgbClr val="034EA2"/>
                </a:solidFill>
                <a:latin typeface="CourierNewPSMT"/>
              </a:rPr>
            </a:br>
            <a:endParaRPr lang="en-CA" sz="3600" dirty="0">
              <a:latin typeface="Arial" panose="020B0604020202020204" pitchFamily="34" charset="0"/>
              <a:cs typeface="Arial" panose="020B0604020202020204" pitchFamily="34" charset="0"/>
            </a:endParaRPr>
          </a:p>
          <a:p>
            <a:br>
              <a:rPr lang="en-CA" dirty="0"/>
            </a:br>
            <a:endParaRPr lang="en-CA" b="1" dirty="0"/>
          </a:p>
          <a:p>
            <a:endParaRPr lang="en-CA" dirty="0"/>
          </a:p>
        </p:txBody>
      </p:sp>
      <p:sp>
        <p:nvSpPr>
          <p:cNvPr id="6" name="Title 1"/>
          <p:cNvSpPr txBox="1"/>
          <p:nvPr/>
        </p:nvSpPr>
        <p:spPr>
          <a:xfrm>
            <a:off x="694592"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6. Calculated fields</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2291" y="1564234"/>
            <a:ext cx="9736017" cy="4246245"/>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Performing Mathematical Calculations </a:t>
            </a:r>
            <a:endParaRPr lang="en-CA" sz="3600" dirty="0">
              <a:latin typeface="Arial" panose="020B0604020202020204" pitchFamily="34" charset="0"/>
              <a:cs typeface="Arial" panose="020B0604020202020204" pitchFamily="34" charset="0"/>
            </a:endParaRPr>
          </a:p>
          <a:p>
            <a:br>
              <a:rPr lang="en-CA" dirty="0"/>
            </a:br>
            <a:endParaRPr lang="en-CA" dirty="0"/>
          </a:p>
          <a:p>
            <a:r>
              <a:rPr lang="en-CA" sz="3600" dirty="0">
                <a:solidFill>
                  <a:srgbClr val="034EA2"/>
                </a:solidFill>
                <a:latin typeface="Arial" panose="020B0604020202020204" pitchFamily="34" charset="0"/>
                <a:cs typeface="Arial" panose="020B0604020202020204" pitchFamily="34" charset="0"/>
              </a:rPr>
              <a:t>SELECT </a:t>
            </a:r>
            <a:r>
              <a:rPr lang="en-US" altLang="en-CA" sz="3600" dirty="0">
                <a:solidFill>
                  <a:srgbClr val="0096A5"/>
                </a:solidFill>
                <a:latin typeface="Arial" panose="020B0604020202020204" pitchFamily="34" charset="0"/>
                <a:cs typeface="Arial" panose="020B0604020202020204" pitchFamily="34" charset="0"/>
              </a:rPr>
              <a:t>ticker, date, close, close*0.8 </a:t>
            </a:r>
            <a:r>
              <a:rPr lang="en-CA" sz="3600" dirty="0">
                <a:solidFill>
                  <a:srgbClr val="034EA2"/>
                </a:solidFill>
                <a:latin typeface="Arial" panose="020B0604020202020204" pitchFamily="34" charset="0"/>
                <a:cs typeface="Arial" panose="020B0604020202020204" pitchFamily="34" charset="0"/>
                <a:sym typeface="+mn-ea"/>
              </a:rPr>
              <a:t>AS</a:t>
            </a:r>
            <a:r>
              <a:rPr lang="en-US" altLang="en-CA" sz="3600" dirty="0">
                <a:solidFill>
                  <a:srgbClr val="0096A5"/>
                </a:solidFill>
                <a:latin typeface="Arial" panose="020B0604020202020204" pitchFamily="34" charset="0"/>
                <a:cs typeface="Arial" panose="020B0604020202020204" pitchFamily="34" charset="0"/>
              </a:rPr>
              <a:t> adjsuted_close</a:t>
            </a:r>
            <a:r>
              <a:rPr lang="en-CA" sz="3600" dirty="0">
                <a:solidFill>
                  <a:srgbClr val="0096A5"/>
                </a:solidFill>
                <a:latin typeface="Arial" panose="020B0604020202020204" pitchFamily="34" charset="0"/>
                <a:cs typeface="Arial" panose="020B0604020202020204" pitchFamily="34" charset="0"/>
              </a:rPr>
              <a:t> </a:t>
            </a:r>
            <a:br>
              <a:rPr lang="en-CA" sz="3600" dirty="0">
                <a:solidFill>
                  <a:srgbClr val="0096A5"/>
                </a:solidFill>
                <a:latin typeface="Arial" panose="020B0604020202020204" pitchFamily="34" charset="0"/>
                <a:cs typeface="Arial" panose="020B0604020202020204" pitchFamily="34" charset="0"/>
              </a:rPr>
            </a:br>
            <a:r>
              <a:rPr lang="en-CA" sz="3600" dirty="0">
                <a:solidFill>
                  <a:srgbClr val="034EA2"/>
                </a:solidFill>
                <a:latin typeface="Arial" panose="020B0604020202020204" pitchFamily="34" charset="0"/>
                <a:cs typeface="Arial" panose="020B0604020202020204" pitchFamily="34" charset="0"/>
              </a:rPr>
              <a:t>FROM </a:t>
            </a:r>
            <a:r>
              <a:rPr lang="en-US" altLang="en-CA" sz="3600" dirty="0">
                <a:solidFill>
                  <a:srgbClr val="0096A5"/>
                </a:solidFill>
                <a:latin typeface="Arial" panose="020B0604020202020204" pitchFamily="34" charset="0"/>
                <a:cs typeface="Arial" panose="020B0604020202020204" pitchFamily="34" charset="0"/>
              </a:rPr>
              <a:t>stocks_price</a:t>
            </a:r>
            <a:endParaRPr lang="en-US" altLang="en-CA" sz="3600" dirty="0">
              <a:solidFill>
                <a:srgbClr val="0096A5"/>
              </a:solidFill>
              <a:latin typeface="Arial" panose="020B0604020202020204" pitchFamily="34" charset="0"/>
              <a:cs typeface="Arial" panose="020B0604020202020204" pitchFamily="34" charset="0"/>
            </a:endParaRPr>
          </a:p>
          <a:p>
            <a:br>
              <a:rPr lang="en-CA" sz="3600" dirty="0">
                <a:solidFill>
                  <a:srgbClr val="0096A5"/>
                </a:solidFill>
                <a:latin typeface="CourierNewPSMT"/>
              </a:rPr>
            </a:br>
            <a:endParaRPr lang="en-CA" sz="3600" b="1" dirty="0"/>
          </a:p>
          <a:p>
            <a:endParaRPr lang="en-CA" dirty="0"/>
          </a:p>
        </p:txBody>
      </p:sp>
      <p:sp>
        <p:nvSpPr>
          <p:cNvPr id="6" name="Title 1"/>
          <p:cNvSpPr txBox="1"/>
          <p:nvPr/>
        </p:nvSpPr>
        <p:spPr>
          <a:xfrm>
            <a:off x="1201615"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6. Calculated fields</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201615"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6. Calculated fields</a:t>
            </a:r>
            <a:endParaRPr lang="en-CA"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1535722" y="2029473"/>
          <a:ext cx="7188200" cy="3398520"/>
        </p:xfrm>
        <a:graphic>
          <a:graphicData uri="http://schemas.openxmlformats.org/drawingml/2006/table">
            <a:tbl>
              <a:tblPr/>
              <a:tblGrid>
                <a:gridCol w="2183154"/>
                <a:gridCol w="5005046"/>
              </a:tblGrid>
              <a:tr h="571500">
                <a:tc gridSpan="2">
                  <a:txBody>
                    <a:bodyPr/>
                    <a:lstStyle/>
                    <a:p>
                      <a:pPr algn="ctr" fontAlgn="b"/>
                      <a:r>
                        <a:rPr lang="en-CA" sz="3600" b="1" i="0" u="none" strike="noStrike" dirty="0">
                          <a:solidFill>
                            <a:srgbClr val="000000"/>
                          </a:solidFill>
                          <a:effectLst/>
                          <a:latin typeface="Arial" panose="020B0604020202020204" pitchFamily="34" charset="0"/>
                        </a:rPr>
                        <a:t>SQL Mathematical Operators</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571500">
                <a:tc>
                  <a:txBody>
                    <a:bodyPr/>
                    <a:lstStyle/>
                    <a:p>
                      <a:pPr algn="l" fontAlgn="b"/>
                      <a:r>
                        <a:rPr lang="en-CA" sz="3600" b="1" i="0" u="none" strike="noStrike" dirty="0">
                          <a:solidFill>
                            <a:srgbClr val="FFFFFF"/>
                          </a:solidFill>
                          <a:effectLst/>
                          <a:latin typeface="Arial" panose="020B0604020202020204" pitchFamily="34" charset="0"/>
                        </a:rPr>
                        <a:t>Operator</a:t>
                      </a:r>
                      <a:endParaRPr lang="en-CA" sz="3600" b="1" i="0" u="none" strike="noStrike" dirty="0">
                        <a:solidFill>
                          <a:srgbClr val="FFFFFF"/>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CA" sz="3600" b="1" i="0" u="none" strike="noStrike" dirty="0">
                          <a:solidFill>
                            <a:srgbClr val="FFFFFF"/>
                          </a:solidFill>
                          <a:effectLst/>
                          <a:latin typeface="Arial" panose="020B0604020202020204" pitchFamily="34" charset="0"/>
                        </a:rPr>
                        <a:t>Description</a:t>
                      </a:r>
                      <a:endParaRPr lang="en-CA" sz="3600" b="1" i="0" u="none" strike="noStrike" dirty="0">
                        <a:solidFill>
                          <a:srgbClr val="FFFFFF"/>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Addition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Subtraction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Multiplication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Division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nvGraphicFramePr>
        <p:xfrm>
          <a:off x="570350" y="1649291"/>
          <a:ext cx="11273744" cy="3722687"/>
        </p:xfrm>
        <a:graphic>
          <a:graphicData uri="http://schemas.openxmlformats.org/presentationml/2006/ole">
            <mc:AlternateContent xmlns:mc="http://schemas.openxmlformats.org/markup-compatibility/2006">
              <mc:Choice xmlns:v="urn:schemas-microsoft-com:vml" Requires="v">
                <p:oleObj spid="_x0000_s8517" name="Worksheet" r:id="rId1" imgW="10240010" imgH="3385185" progId="Excel.Sheet.12">
                  <p:embed/>
                </p:oleObj>
              </mc:Choice>
              <mc:Fallback>
                <p:oleObj name="Worksheet" r:id="rId1" imgW="10240010" imgH="3385185" progId="Excel.Sheet.12">
                  <p:embed/>
                  <p:pic>
                    <p:nvPicPr>
                      <p:cNvPr id="0" name="Picture 8516"/>
                      <p:cNvPicPr/>
                      <p:nvPr/>
                    </p:nvPicPr>
                    <p:blipFill>
                      <a:blip r:embed="rId2"/>
                      <a:stretch>
                        <a:fillRect/>
                      </a:stretch>
                    </p:blipFill>
                    <p:spPr>
                      <a:xfrm>
                        <a:off x="570350" y="1649291"/>
                        <a:ext cx="11273744" cy="3722687"/>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9873761" cy="396938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AVG</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3600" dirty="0">
                <a:solidFill>
                  <a:srgbClr val="034EA2"/>
                </a:solidFill>
                <a:latin typeface="Arial" panose="020B0604020202020204" pitchFamily="34" charset="0"/>
                <a:cs typeface="Arial" panose="020B0604020202020204" pitchFamily="34" charset="0"/>
              </a:rPr>
              <a:t>SELECT </a:t>
            </a:r>
            <a:r>
              <a:rPr lang="en-CA" sz="3600" dirty="0">
                <a:solidFill>
                  <a:srgbClr val="B33F97"/>
                </a:solidFill>
                <a:latin typeface="Arial" panose="020B0604020202020204" pitchFamily="34" charset="0"/>
                <a:cs typeface="Arial" panose="020B0604020202020204" pitchFamily="34" charset="0"/>
              </a:rPr>
              <a:t>AVG</a:t>
            </a:r>
            <a:r>
              <a:rPr lang="en-CA" sz="3600" dirty="0">
                <a:solidFill>
                  <a:srgbClr val="939598"/>
                </a:solidFill>
                <a:latin typeface="Arial" panose="020B0604020202020204" pitchFamily="34" charset="0"/>
                <a:cs typeface="Arial" panose="020B0604020202020204" pitchFamily="34" charset="0"/>
              </a:rPr>
              <a:t>(</a:t>
            </a:r>
            <a:r>
              <a:rPr lang="en-US" altLang="en-CA" sz="3600" dirty="0">
                <a:solidFill>
                  <a:srgbClr val="0096A5"/>
                </a:solidFill>
                <a:latin typeface="Arial" panose="020B0604020202020204" pitchFamily="34" charset="0"/>
                <a:cs typeface="Arial" panose="020B0604020202020204" pitchFamily="34" charset="0"/>
              </a:rPr>
              <a:t>close</a:t>
            </a:r>
            <a:r>
              <a:rPr lang="en-CA" sz="3600" dirty="0">
                <a:solidFill>
                  <a:srgbClr val="939598"/>
                </a:solidFill>
                <a:latin typeface="Arial" panose="020B0604020202020204" pitchFamily="34" charset="0"/>
                <a:cs typeface="Arial" panose="020B0604020202020204" pitchFamily="34" charset="0"/>
              </a:rPr>
              <a:t>) </a:t>
            </a:r>
            <a:r>
              <a:rPr lang="en-CA" sz="3600" dirty="0">
                <a:solidFill>
                  <a:srgbClr val="034EA2"/>
                </a:solidFill>
                <a:latin typeface="Arial" panose="020B0604020202020204" pitchFamily="34" charset="0"/>
                <a:cs typeface="Arial" panose="020B0604020202020204" pitchFamily="34" charset="0"/>
              </a:rPr>
              <a:t>AS </a:t>
            </a:r>
            <a:r>
              <a:rPr lang="en-CA" sz="3600" dirty="0">
                <a:solidFill>
                  <a:srgbClr val="0096A5"/>
                </a:solidFill>
                <a:latin typeface="Arial" panose="020B0604020202020204" pitchFamily="34" charset="0"/>
                <a:cs typeface="Arial" panose="020B0604020202020204" pitchFamily="34" charset="0"/>
              </a:rPr>
              <a:t>avg_</a:t>
            </a:r>
            <a:r>
              <a:rPr lang="en-US" altLang="en-CA" sz="3600" dirty="0">
                <a:solidFill>
                  <a:srgbClr val="0096A5"/>
                </a:solidFill>
                <a:latin typeface="Arial" panose="020B0604020202020204" pitchFamily="34" charset="0"/>
                <a:cs typeface="Arial" panose="020B0604020202020204" pitchFamily="34" charset="0"/>
              </a:rPr>
              <a:t>close</a:t>
            </a:r>
            <a:br>
              <a:rPr lang="en-CA" sz="3600" dirty="0">
                <a:solidFill>
                  <a:srgbClr val="0096A5"/>
                </a:solidFill>
                <a:latin typeface="Arial" panose="020B0604020202020204" pitchFamily="34" charset="0"/>
                <a:cs typeface="Arial" panose="020B0604020202020204" pitchFamily="34" charset="0"/>
              </a:rPr>
            </a:br>
            <a:r>
              <a:rPr lang="en-CA" sz="3600" dirty="0">
                <a:solidFill>
                  <a:srgbClr val="034EA2"/>
                </a:solidFill>
                <a:latin typeface="Arial" panose="020B0604020202020204" pitchFamily="34" charset="0"/>
                <a:cs typeface="Arial" panose="020B0604020202020204" pitchFamily="34" charset="0"/>
              </a:rPr>
              <a:t>FROM </a:t>
            </a:r>
            <a:r>
              <a:rPr lang="en-US" altLang="en-CA" sz="3600" dirty="0">
                <a:solidFill>
                  <a:srgbClr val="0096A5"/>
                </a:solidFill>
                <a:latin typeface="Arial" panose="020B0604020202020204" pitchFamily="34" charset="0"/>
                <a:cs typeface="Arial" panose="020B0604020202020204" pitchFamily="34" charset="0"/>
              </a:rPr>
              <a:t>stocks_price</a:t>
            </a:r>
            <a:r>
              <a:rPr lang="en-CA" sz="3600" dirty="0">
                <a:solidFill>
                  <a:srgbClr val="939598"/>
                </a:solidFill>
                <a:latin typeface="Arial" panose="020B0604020202020204" pitchFamily="34" charset="0"/>
                <a:cs typeface="Arial" panose="020B0604020202020204" pitchFamily="34" charset="0"/>
              </a:rPr>
              <a:t>;</a:t>
            </a:r>
            <a:endParaRPr lang="en-CA" sz="3600" dirty="0">
              <a:solidFill>
                <a:srgbClr val="939598"/>
              </a:solidFill>
              <a:latin typeface="Arial" panose="020B0604020202020204" pitchFamily="34" charset="0"/>
              <a:cs typeface="Arial" panose="020B0604020202020204" pitchFamily="34" charset="0"/>
            </a:endParaRPr>
          </a:p>
          <a:p>
            <a:r>
              <a:rPr lang="en-CA" sz="3600" dirty="0">
                <a:solidFill>
                  <a:srgbClr val="034EA2"/>
                </a:solidFill>
                <a:latin typeface="Arial" panose="020B0604020202020204" pitchFamily="34" charset="0"/>
                <a:cs typeface="Arial" panose="020B0604020202020204" pitchFamily="34" charset="0"/>
                <a:sym typeface="+mn-ea"/>
              </a:rPr>
              <a:t>WHERE</a:t>
            </a:r>
            <a:r>
              <a:rPr lang="en-US" altLang="en-CA" sz="3600" dirty="0">
                <a:solidFill>
                  <a:srgbClr val="034EA2"/>
                </a:solidFill>
                <a:latin typeface="Arial" panose="020B0604020202020204" pitchFamily="34" charset="0"/>
                <a:cs typeface="Arial" panose="020B0604020202020204" pitchFamily="34" charset="0"/>
                <a:sym typeface="+mn-ea"/>
              </a:rPr>
              <a:t> ticker = </a:t>
            </a:r>
            <a:r>
              <a:rPr lang="en-CA" sz="3600" dirty="0">
                <a:solidFill>
                  <a:srgbClr val="ED1C24"/>
                </a:solidFill>
                <a:latin typeface="Arial" panose="020B0604020202020204" pitchFamily="34" charset="0"/>
                <a:cs typeface="Arial" panose="020B0604020202020204" pitchFamily="34" charset="0"/>
                <a:sym typeface="+mn-ea"/>
              </a:rPr>
              <a:t>'</a:t>
            </a:r>
            <a:r>
              <a:rPr lang="en-US" altLang="en-CA" sz="3600" dirty="0">
                <a:solidFill>
                  <a:srgbClr val="ED1C24"/>
                </a:solidFill>
                <a:latin typeface="Arial" panose="020B0604020202020204" pitchFamily="34" charset="0"/>
                <a:cs typeface="Arial" panose="020B0604020202020204" pitchFamily="34" charset="0"/>
                <a:sym typeface="+mn-ea"/>
              </a:rPr>
              <a:t>AAPL</a:t>
            </a:r>
            <a:r>
              <a:rPr lang="en-CA" sz="3600" dirty="0">
                <a:solidFill>
                  <a:srgbClr val="ED1C24"/>
                </a:solidFill>
                <a:latin typeface="Arial" panose="020B0604020202020204" pitchFamily="34" charset="0"/>
                <a:cs typeface="Arial" panose="020B0604020202020204" pitchFamily="34" charset="0"/>
                <a:sym typeface="+mn-ea"/>
              </a:rPr>
              <a:t>'</a:t>
            </a:r>
            <a:endParaRPr lang="en-CA" sz="3600" dirty="0">
              <a:solidFill>
                <a:srgbClr val="939598"/>
              </a:solidFill>
              <a:latin typeface="Arial" panose="020B0604020202020204" pitchFamily="34" charset="0"/>
              <a:cs typeface="Arial" panose="020B0604020202020204" pitchFamily="34" charset="0"/>
            </a:endParaRPr>
          </a:p>
          <a:p>
            <a:br>
              <a:rPr lang="en-CA" sz="3600" dirty="0">
                <a:solidFill>
                  <a:srgbClr val="939598"/>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618553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96A5"/>
                </a:solidFill>
                <a:latin typeface="Arial" panose="020B0604020202020204" pitchFamily="34" charset="0"/>
                <a:cs typeface="Arial" panose="020B0604020202020204" pitchFamily="34" charset="0"/>
              </a:rPr>
              <a: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0000"/>
                </a:solidFill>
                <a:latin typeface="Arial" panose="020B0604020202020204" pitchFamily="34" charset="0"/>
                <a:cs typeface="Arial" panose="020B0604020202020204" pitchFamily="34" charset="0"/>
              </a:rPr>
              <a:t>count the number of rows in a table, whether columns contain values or NULL.</a:t>
            </a:r>
            <a:br>
              <a:rPr lang="en-CA" sz="3600" dirty="0">
                <a:solidFill>
                  <a:srgbClr val="000000"/>
                </a:solidFill>
                <a:latin typeface="Arial" panose="020B0604020202020204" pitchFamily="34" charset="0"/>
                <a:cs typeface="Arial" panose="020B0604020202020204" pitchFamily="34" charset="0"/>
              </a:rPr>
            </a:br>
            <a:endParaRPr lang="en-CA" sz="3600" dirty="0">
              <a:solidFill>
                <a:srgbClr val="939598"/>
              </a:solidFill>
              <a:latin typeface="Arial" panose="020B0604020202020204" pitchFamily="34" charset="0"/>
              <a:cs typeface="Arial" panose="020B0604020202020204" pitchFamily="34" charset="0"/>
            </a:endParaRPr>
          </a:p>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96A5"/>
                </a:solidFill>
                <a:latin typeface="Arial" panose="020B0604020202020204" pitchFamily="34" charset="0"/>
                <a:cs typeface="Arial" panose="020B0604020202020204" pitchFamily="34" charset="0"/>
              </a:rPr>
              <a:t>column</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0000"/>
                </a:solidFill>
                <a:latin typeface="Arial" panose="020B0604020202020204" pitchFamily="34" charset="0"/>
                <a:cs typeface="Arial" panose="020B0604020202020204" pitchFamily="34" charset="0"/>
              </a:rPr>
              <a:t>count the number of rows that have values in a specific column, ignoring NULL values.</a:t>
            </a:r>
            <a:br>
              <a:rPr lang="en-CA" dirty="0"/>
            </a:br>
            <a:br>
              <a:rPr lang="en-CA" sz="3600" dirty="0">
                <a:solidFill>
                  <a:srgbClr val="0096A5"/>
                </a:solidFill>
                <a:latin typeface="CourierNewPSMT"/>
              </a:rPr>
            </a:br>
            <a:br>
              <a:rPr lang="en-CA" sz="3600" dirty="0">
                <a:solidFill>
                  <a:srgbClr val="939598"/>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476948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COUNT</a:t>
            </a:r>
            <a:r>
              <a:rPr lang="en-CA" sz="4000" dirty="0">
                <a:solidFill>
                  <a:srgbClr val="939598"/>
                </a:solidFill>
                <a:latin typeface="Arial" panose="020B0604020202020204" pitchFamily="34" charset="0"/>
                <a:cs typeface="Arial" panose="020B0604020202020204" pitchFamily="34" charset="0"/>
              </a:rPr>
              <a:t>(*) </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sp500_holdings</a:t>
            </a:r>
            <a:r>
              <a:rPr lang="en-CA" sz="4000" dirty="0">
                <a:solidFill>
                  <a:srgbClr val="939598"/>
                </a:solidFill>
                <a:latin typeface="Arial" panose="020B0604020202020204" pitchFamily="34" charset="0"/>
                <a:cs typeface="Arial" panose="020B0604020202020204" pitchFamily="34" charset="0"/>
              </a:rPr>
              <a:t>;</a:t>
            </a:r>
            <a:br>
              <a:rPr lang="en-CA" sz="3600" dirty="0">
                <a:solidFill>
                  <a:srgbClr val="0096A5"/>
                </a:solidFill>
                <a:latin typeface="Arial" panose="020B0604020202020204" pitchFamily="34" charset="0"/>
                <a:cs typeface="Arial" panose="020B0604020202020204" pitchFamily="34" charset="0"/>
              </a:rPr>
            </a:br>
            <a:endParaRPr lang="en-CA" sz="3600" dirty="0">
              <a:solidFill>
                <a:srgbClr val="B33F97"/>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SELECT </a:t>
            </a:r>
            <a:r>
              <a:rPr lang="en-CA" sz="4000" dirty="0">
                <a:solidFill>
                  <a:srgbClr val="B33F97"/>
                </a:solidFill>
                <a:latin typeface="Arial" panose="020B0604020202020204" pitchFamily="34" charset="0"/>
                <a:cs typeface="Arial" panose="020B0604020202020204" pitchFamily="34" charset="0"/>
                <a:sym typeface="+mn-ea"/>
              </a:rPr>
              <a:t>COUNT</a:t>
            </a:r>
            <a:r>
              <a:rPr lang="en-CA" sz="4000" dirty="0">
                <a:solidFill>
                  <a:srgbClr val="939598"/>
                </a:solidFill>
                <a:latin typeface="Arial" panose="020B0604020202020204" pitchFamily="34" charset="0"/>
                <a:cs typeface="Arial" panose="020B0604020202020204" pitchFamily="34" charset="0"/>
                <a:sym typeface="+mn-ea"/>
              </a:rPr>
              <a:t>(</a:t>
            </a:r>
            <a:r>
              <a:rPr lang="en-US" altLang="en-US" sz="4000" dirty="0">
                <a:solidFill>
                  <a:srgbClr val="939598"/>
                </a:solidFill>
                <a:latin typeface="Arial" panose="020B0604020202020204" pitchFamily="34" charset="0"/>
                <a:cs typeface="Arial" panose="020B0604020202020204" pitchFamily="34" charset="0"/>
                <a:sym typeface="+mn-ea"/>
              </a:rPr>
              <a:t>industry</a:t>
            </a:r>
            <a:r>
              <a:rPr lang="en-CA" sz="4000" dirty="0">
                <a:solidFill>
                  <a:srgbClr val="939598"/>
                </a:solidFill>
                <a:latin typeface="Arial" panose="020B0604020202020204" pitchFamily="34" charset="0"/>
                <a:cs typeface="Arial" panose="020B0604020202020204" pitchFamily="34" charset="0"/>
                <a:sym typeface="+mn-ea"/>
              </a:rPr>
              <a:t>) </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sp500_holdings</a:t>
            </a:r>
            <a:r>
              <a:rPr lang="en-CA" sz="4000" dirty="0">
                <a:solidFill>
                  <a:srgbClr val="939598"/>
                </a:solidFill>
                <a:latin typeface="Arial" panose="020B0604020202020204" pitchFamily="34" charset="0"/>
                <a:cs typeface="Arial" panose="020B0604020202020204" pitchFamily="34" charset="0"/>
                <a:sym typeface="+mn-ea"/>
              </a:rPr>
              <a:t>;</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endParaRPr lang="en-CA" sz="3600" dirty="0">
              <a:solidFill>
                <a:srgbClr val="939598"/>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1271738" cy="5507990"/>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Max</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B33F97"/>
                </a:solidFill>
                <a:latin typeface="Arial" panose="020B0604020202020204" pitchFamily="34" charset="0"/>
                <a:cs typeface="Arial" panose="020B0604020202020204" pitchFamily="34" charset="0"/>
              </a:rPr>
              <a:t>Min</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20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Max</a:t>
            </a:r>
            <a:r>
              <a:rPr lang="en-CA" sz="4000" dirty="0">
                <a:solidFill>
                  <a:srgbClr val="939598"/>
                </a:solidFill>
                <a:latin typeface="Arial" panose="020B0604020202020204" pitchFamily="34" charset="0"/>
                <a:cs typeface="Arial" panose="020B0604020202020204" pitchFamily="34" charset="0"/>
              </a:rPr>
              <a:t>(</a:t>
            </a:r>
            <a:r>
              <a:rPr lang="en-US" altLang="en-CA" sz="4000" dirty="0">
                <a:solidFill>
                  <a:srgbClr val="0096A5"/>
                </a:solidFill>
                <a:latin typeface="Arial" panose="020B0604020202020204" pitchFamily="34" charset="0"/>
                <a:cs typeface="Arial" panose="020B0604020202020204" pitchFamily="34" charset="0"/>
              </a:rPr>
              <a:t>close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max_</a:t>
            </a:r>
            <a:r>
              <a:rPr lang="en-US" altLang="en-CA" sz="4000" dirty="0">
                <a:solidFill>
                  <a:srgbClr val="0096A5"/>
                </a:solidFill>
                <a:latin typeface="Arial" panose="020B0604020202020204" pitchFamily="34" charset="0"/>
                <a:cs typeface="Arial" panose="020B0604020202020204" pitchFamily="34" charset="0"/>
              </a:rPr>
              <a:t>close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939598"/>
                </a:solidFill>
                <a:latin typeface="Arial" panose="020B0604020202020204" pitchFamily="34" charset="0"/>
                <a:cs typeface="Arial" panose="020B0604020202020204" pitchFamily="34" charset="0"/>
              </a:rPr>
              <a:t>;</a:t>
            </a:r>
            <a:endParaRPr lang="en-CA" sz="4000" dirty="0">
              <a:solidFill>
                <a:srgbClr val="939598"/>
              </a:solidFill>
              <a:latin typeface="Arial" panose="020B0604020202020204" pitchFamily="34" charset="0"/>
              <a:cs typeface="Arial" panose="020B0604020202020204" pitchFamily="34" charset="0"/>
            </a:endParaRPr>
          </a:p>
          <a:p>
            <a:endParaRPr lang="en-CA" sz="2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Min</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min_price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1.2 Tables</a:t>
            </a:r>
            <a:endParaRPr lang="en-CA" dirty="0">
              <a:latin typeface="Arial" panose="020B0604020202020204" pitchFamily="34" charset="0"/>
              <a:cs typeface="Arial" panose="020B0604020202020204" pitchFamily="34" charset="0"/>
            </a:endParaRPr>
          </a:p>
        </p:txBody>
      </p:sp>
      <p:sp>
        <p:nvSpPr>
          <p:cNvPr id="6" name="TextBox 5"/>
          <p:cNvSpPr txBox="1"/>
          <p:nvPr/>
        </p:nvSpPr>
        <p:spPr>
          <a:xfrm>
            <a:off x="1016046" y="1369342"/>
            <a:ext cx="9884019" cy="1200329"/>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A table is a structured file that can store data of a specific type.</a:t>
            </a:r>
            <a:endParaRPr lang="en-CA" sz="3600" dirty="0">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4926" y="2674405"/>
            <a:ext cx="2945511" cy="2226877"/>
          </a:xfrm>
        </p:spPr>
      </p:pic>
      <p:pic>
        <p:nvPicPr>
          <p:cNvPr id="11" name="Picture 10"/>
          <p:cNvPicPr>
            <a:picLocks noChangeAspect="1"/>
          </p:cNvPicPr>
          <p:nvPr/>
        </p:nvPicPr>
        <p:blipFill>
          <a:blip r:embed="rId2"/>
          <a:stretch>
            <a:fillRect/>
          </a:stretch>
        </p:blipFill>
        <p:spPr>
          <a:xfrm>
            <a:off x="3782291" y="2652286"/>
            <a:ext cx="8104198" cy="3986574"/>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606234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SUM</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SUM</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quantity</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items_ordered</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trade_orders</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US" altLang="en-CA" sz="4000" dirty="0">
                <a:solidFill>
                  <a:srgbClr val="0096A5"/>
                </a:solidFill>
                <a:latin typeface="Arial" panose="020B0604020202020204" pitchFamily="34" charset="0"/>
                <a:cs typeface="Arial" panose="020B0604020202020204" pitchFamily="34" charset="0"/>
              </a:rPr>
              <a:t>security_id</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939598"/>
                </a:solidFill>
                <a:latin typeface="Arial" panose="020B0604020202020204" pitchFamily="34" charset="0"/>
                <a:cs typeface="Arial" panose="020B0604020202020204" pitchFamily="34" charset="0"/>
              </a:rPr>
              <a:t>‘AAPL’ </a:t>
            </a:r>
            <a:r>
              <a:rPr lang="en-US" altLang="en-CA" sz="4000" dirty="0">
                <a:solidFill>
                  <a:srgbClr val="034EA2"/>
                </a:solidFill>
                <a:latin typeface="Arial" panose="020B0604020202020204" pitchFamily="34" charset="0"/>
                <a:cs typeface="Arial" panose="020B0604020202020204" pitchFamily="34" charset="0"/>
              </a:rPr>
              <a:t>AND</a:t>
            </a:r>
            <a:r>
              <a:rPr lang="en-US" alt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0096A5"/>
                </a:solidFill>
                <a:latin typeface="Arial" panose="020B0604020202020204" pitchFamily="34" charset="0"/>
                <a:cs typeface="Arial" panose="020B0604020202020204" pitchFamily="34" charset="0"/>
              </a:rPr>
              <a:t>side</a:t>
            </a:r>
            <a:r>
              <a:rPr lang="en-US" altLang="en-CA" sz="4000" dirty="0">
                <a:solidFill>
                  <a:srgbClr val="939598"/>
                </a:solidFill>
                <a:latin typeface="Arial" panose="020B0604020202020204" pitchFamily="34" charset="0"/>
                <a:cs typeface="Arial" panose="020B0604020202020204" pitchFamily="34" charset="0"/>
              </a:rPr>
              <a:t> = ‘BUY’</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7908925"/>
          </a:xfrm>
          <a:prstGeom prst="rect">
            <a:avLst/>
          </a:prstGeom>
          <a:noFill/>
        </p:spPr>
        <p:txBody>
          <a:bodyPr wrap="square" rtlCol="0">
            <a:spAutoFit/>
          </a:bodyPr>
          <a:lstStyle/>
          <a:p>
            <a:r>
              <a:rPr lang="en-CA" sz="3600" b="1" dirty="0">
                <a:solidFill>
                  <a:srgbClr val="000000"/>
                </a:solidFill>
                <a:latin typeface="Arial" panose="020B0604020202020204" pitchFamily="34" charset="0"/>
                <a:cs typeface="Arial" panose="020B0604020202020204" pitchFamily="34" charset="0"/>
              </a:rPr>
              <a:t>Aggregates on Distinct Values</a:t>
            </a:r>
            <a:br>
              <a:rPr lang="en-CA" sz="3600" dirty="0">
                <a:solidFill>
                  <a:srgbClr val="000000"/>
                </a:solidFill>
                <a:latin typeface="TimesNewRomanPS-BoldMT"/>
              </a:rPr>
            </a:br>
            <a:endParaRPr lang="en-CA" sz="3600" dirty="0">
              <a:solidFill>
                <a:srgbClr val="034EA2"/>
              </a:solidFill>
              <a:latin typeface="CourierNewPSMT"/>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34EA2"/>
                </a:solidFill>
                <a:latin typeface="Arial" panose="020B0604020202020204" pitchFamily="34" charset="0"/>
                <a:cs typeface="Arial" panose="020B0604020202020204" pitchFamily="34" charset="0"/>
              </a:rPr>
              <a:t>DISTINCT </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avg_price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CA" sz="4000" dirty="0">
                <a:solidFill>
                  <a:srgbClr val="0096A5"/>
                </a:solidFill>
                <a:latin typeface="Arial" panose="020B0604020202020204" pitchFamily="34" charset="0"/>
                <a:cs typeface="Arial" panose="020B0604020202020204" pitchFamily="34" charset="0"/>
              </a:rPr>
              <a:t>Products</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CA" sz="4000" dirty="0">
                <a:solidFill>
                  <a:srgbClr val="0096A5"/>
                </a:solidFill>
                <a:latin typeface="Arial" panose="020B0604020202020204" pitchFamily="34" charset="0"/>
                <a:cs typeface="Arial" panose="020B0604020202020204" pitchFamily="34" charset="0"/>
              </a:rPr>
              <a:t>vend_id </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rPr>
              <a:t>'DLL01'</a:t>
            </a:r>
            <a:r>
              <a:rPr lang="en-CA" sz="4000" dirty="0">
                <a:solidFill>
                  <a:srgbClr val="939598"/>
                </a:solidFill>
                <a:latin typeface="Arial" panose="020B0604020202020204" pitchFamily="34" charset="0"/>
                <a:cs typeface="Arial" panose="020B0604020202020204" pitchFamily="34" charset="0"/>
              </a:rPr>
              <a:t>;</a:t>
            </a:r>
            <a:endParaRPr lang="en-CA" sz="2000" dirty="0">
              <a:solidFill>
                <a:srgbClr val="939598"/>
              </a:solidFill>
              <a:latin typeface="Arial" panose="020B0604020202020204" pitchFamily="34" charset="0"/>
              <a:cs typeface="Arial" panose="020B0604020202020204" pitchFamily="34" charset="0"/>
            </a:endParaRPr>
          </a:p>
          <a:p>
            <a:br>
              <a:rPr lang="en-CA" sz="4000" dirty="0">
                <a:solidFill>
                  <a:srgbClr val="939598"/>
                </a:solidFill>
                <a:latin typeface="CourierNewPSMT"/>
              </a:rPr>
            </a:br>
            <a:r>
              <a:rPr lang="en-CA" sz="4000" b="1" dirty="0">
                <a:solidFill>
                  <a:srgbClr val="000000"/>
                </a:solidFill>
                <a:latin typeface="Arial" panose="020B0604020202020204" pitchFamily="34" charset="0"/>
                <a:cs typeface="Arial" panose="020B0604020202020204" pitchFamily="34" charset="0"/>
              </a:rPr>
              <a:t>No </a:t>
            </a:r>
            <a:r>
              <a:rPr lang="en-CA" sz="4000" dirty="0">
                <a:solidFill>
                  <a:srgbClr val="000000"/>
                </a:solidFill>
                <a:latin typeface="Arial" panose="020B0604020202020204" pitchFamily="34" charset="0"/>
                <a:cs typeface="Arial" panose="020B0604020202020204" pitchFamily="34" charset="0"/>
              </a:rPr>
              <a:t>DISTINCT </a:t>
            </a:r>
            <a:r>
              <a:rPr lang="en-CA" sz="4000" b="1" dirty="0">
                <a:solidFill>
                  <a:srgbClr val="000000"/>
                </a:solidFill>
                <a:latin typeface="Arial" panose="020B0604020202020204" pitchFamily="34" charset="0"/>
                <a:cs typeface="Arial" panose="020B0604020202020204" pitchFamily="34" charset="0"/>
              </a:rPr>
              <a:t>With </a:t>
            </a:r>
            <a:r>
              <a:rPr lang="en-CA" sz="4000" dirty="0">
                <a:solidFill>
                  <a:srgbClr val="000000"/>
                </a:solidFill>
                <a:latin typeface="Arial" panose="020B0604020202020204" pitchFamily="34" charset="0"/>
                <a:cs typeface="Arial" panose="020B0604020202020204" pitchFamily="34" charset="0"/>
              </a:rPr>
              <a:t>COUNT(*)</a:t>
            </a:r>
            <a:br>
              <a:rPr lang="en-CA" sz="4000" dirty="0">
                <a:solidFill>
                  <a:srgbClr val="000000"/>
                </a:solidFill>
                <a:latin typeface="CourierNewPSMT"/>
              </a:rPr>
            </a:b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7847330"/>
          </a:xfrm>
          <a:prstGeom prst="rect">
            <a:avLst/>
          </a:prstGeom>
          <a:noFill/>
        </p:spPr>
        <p:txBody>
          <a:bodyPr wrap="square" rtlCol="0">
            <a:spAutoFit/>
          </a:bodyPr>
          <a:lstStyle/>
          <a:p>
            <a:r>
              <a:rPr lang="en-US" altLang="en-CA" sz="3600" b="1" dirty="0">
                <a:solidFill>
                  <a:srgbClr val="000000"/>
                </a:solidFill>
                <a:latin typeface="Arial" panose="020B0604020202020204" pitchFamily="34" charset="0"/>
                <a:cs typeface="Arial" panose="020B0604020202020204" pitchFamily="34" charset="0"/>
                <a:sym typeface="+mn-ea"/>
              </a:rPr>
              <a:t>Apply multiple aggregation functions on same column</a:t>
            </a:r>
            <a:br>
              <a:rPr lang="en-CA" sz="3600" dirty="0">
                <a:solidFill>
                  <a:srgbClr val="000000"/>
                </a:solidFill>
                <a:latin typeface="TimesNewRomanPS-BoldMT"/>
                <a:sym typeface="+mn-ea"/>
              </a:rPr>
            </a:br>
            <a:endParaRPr lang="en-CA" sz="3600" dirty="0">
              <a:solidFill>
                <a:srgbClr val="034EA2"/>
              </a:solidFill>
              <a:latin typeface="CourierNewPSMT"/>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COUNT</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num_items</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MIN</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price_min</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MAX</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price_max</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price_avg</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CA" sz="4000" dirty="0">
                <a:solidFill>
                  <a:srgbClr val="000000"/>
                </a:solidFill>
                <a:latin typeface="Arial" panose="020B0604020202020204" pitchFamily="34" charset="0"/>
                <a:cs typeface="Arial" panose="020B0604020202020204" pitchFamily="34" charset="0"/>
              </a:rPr>
              <a:t>Products</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34EA2"/>
                </a:solidFill>
                <a:latin typeface="CourierNewPSMT"/>
              </a:rPr>
            </a:b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1072336" y="1487855"/>
            <a:ext cx="10709031" cy="5262979"/>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dirty="0">
              <a:latin typeface="Arial" panose="020B0604020202020204" pitchFamily="34" charset="0"/>
              <a:ea typeface="+mj-ea"/>
              <a:cs typeface="Arial" panose="020B0604020202020204" pitchFamily="34" charset="0"/>
            </a:endParaRPr>
          </a:p>
          <a:p>
            <a:endParaRPr lang="en-CA" sz="1600" dirty="0">
              <a:solidFill>
                <a:srgbClr val="939598"/>
              </a:solidFill>
              <a:latin typeface="CourierNewPSMT"/>
            </a:endParaRPr>
          </a:p>
          <a:p>
            <a:r>
              <a:rPr lang="en-CA" sz="4000" dirty="0">
                <a:solidFill>
                  <a:srgbClr val="000000"/>
                </a:solidFill>
                <a:latin typeface="Arial" panose="020B0604020202020204" pitchFamily="34" charset="0"/>
                <a:cs typeface="Arial" panose="020B0604020202020204" pitchFamily="34" charset="0"/>
              </a:rPr>
              <a:t>Grouping lets you divide data into logical sets</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00000"/>
                </a:solidFill>
                <a:latin typeface="Arial" panose="020B0604020202020204" pitchFamily="34" charset="0"/>
                <a:cs typeface="Arial" panose="020B0604020202020204" pitchFamily="34" charset="0"/>
              </a:rPr>
              <a:t>so that you can perform aggregate calculations on each group.</a:t>
            </a:r>
            <a:br>
              <a:rPr lang="en-CA" sz="4000" dirty="0">
                <a:solidFill>
                  <a:srgbClr val="000000"/>
                </a:solidFill>
                <a:latin typeface="TimesNewRoman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9408" y="180487"/>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1002322" y="1104120"/>
            <a:ext cx="9777047" cy="7908925"/>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sz="4400" dirty="0">
              <a:latin typeface="Arial" panose="020B0604020202020204" pitchFamily="34" charset="0"/>
              <a:ea typeface="+mj-ea"/>
              <a:cs typeface="Arial" panose="020B0604020202020204" pitchFamily="34" charset="0"/>
            </a:endParaRPr>
          </a:p>
          <a:p>
            <a:br>
              <a:rPr lang="en-CA" sz="4000" dirty="0">
                <a:solidFill>
                  <a:srgbClr val="939598"/>
                </a:solidFill>
                <a:latin typeface="CourierNewPSMT"/>
              </a:rPr>
            </a:br>
            <a:r>
              <a:rPr lang="en-CA" sz="4000" dirty="0">
                <a:solidFill>
                  <a:srgbClr val="034EA2"/>
                </a:solidFill>
                <a:latin typeface="Arial" panose="020B0604020202020204" pitchFamily="34" charset="0"/>
                <a:cs typeface="Arial" panose="020B0604020202020204" pitchFamily="34" charset="0"/>
                <a:sym typeface="+mn-ea"/>
              </a:rPr>
              <a:t>SELECT </a:t>
            </a:r>
            <a:r>
              <a:rPr 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0096A5"/>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CA" sz="4000" dirty="0">
                <a:solidFill>
                  <a:srgbClr val="0096A5"/>
                </a:solidFill>
                <a:latin typeface="Arial" panose="020B0604020202020204" pitchFamily="34" charset="0"/>
                <a:cs typeface="Arial" panose="020B0604020202020204" pitchFamily="34" charset="0"/>
                <a:sym typeface="+mn-ea"/>
              </a:rPr>
              <a:t>avg_</a:t>
            </a:r>
            <a:r>
              <a:rPr lang="en-US" altLang="en-CA" sz="4000" dirty="0">
                <a:solidFill>
                  <a:srgbClr val="0096A5"/>
                </a:solidFill>
                <a:latin typeface="Arial" panose="020B0604020202020204" pitchFamily="34" charset="0"/>
                <a:cs typeface="Arial" panose="020B0604020202020204" pitchFamily="34" charset="0"/>
                <a:sym typeface="+mn-ea"/>
              </a:rPr>
              <a:t>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r>
              <a:rPr lang="en-CA" sz="4000" dirty="0">
                <a:solidFill>
                  <a:srgbClr val="939598"/>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WHERE</a:t>
            </a:r>
            <a:r>
              <a:rPr lang="en-US" altLang="en-CA" sz="4000" dirty="0">
                <a:solidFill>
                  <a:srgbClr val="034EA2"/>
                </a:solidFill>
                <a:latin typeface="Arial" panose="020B0604020202020204" pitchFamily="34" charset="0"/>
                <a:cs typeface="Arial" panose="020B0604020202020204" pitchFamily="34" charset="0"/>
                <a:sym typeface="+mn-ea"/>
              </a:rPr>
              <a:t> ticker = </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AAPL</a:t>
            </a:r>
            <a:r>
              <a:rPr lang="en-CA" sz="4000" dirty="0">
                <a:solidFill>
                  <a:srgbClr val="ED1C24"/>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endParaRPr lang="en-CA" sz="28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US" altLang="en-CA" sz="4000" dirty="0">
                <a:solidFill>
                  <a:srgbClr val="939598"/>
                </a:solidFill>
                <a:latin typeface="Arial" panose="020B0604020202020204" pitchFamily="34" charset="0"/>
                <a:cs typeface="Arial" panose="020B0604020202020204" pitchFamily="34" charset="0"/>
              </a:rPr>
              <a:t>close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US" altLang="en-CA" sz="4000" dirty="0">
                <a:solidFill>
                  <a:srgbClr val="034EA2"/>
                </a:solidFill>
                <a:latin typeface="Arial" panose="020B0604020202020204" pitchFamily="34" charset="0"/>
                <a:cs typeface="Arial" panose="020B0604020202020204" pitchFamily="34" charset="0"/>
              </a:rPr>
              <a:t>avg_close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GROUP BY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34EA2"/>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9408" y="180487"/>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3" name="Picture 2"/>
          <p:cNvPicPr>
            <a:picLocks noChangeAspect="1"/>
          </p:cNvPicPr>
          <p:nvPr/>
        </p:nvPicPr>
        <p:blipFill>
          <a:blip r:embed="rId1"/>
          <a:stretch>
            <a:fillRect/>
          </a:stretch>
        </p:blipFill>
        <p:spPr>
          <a:xfrm>
            <a:off x="1612900" y="1342390"/>
            <a:ext cx="7218680" cy="520573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931985" y="1441940"/>
            <a:ext cx="10920046" cy="6863417"/>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sz="4400" dirty="0">
              <a:latin typeface="Arial" panose="020B0604020202020204" pitchFamily="34" charset="0"/>
              <a:ea typeface="+mj-ea"/>
              <a:cs typeface="Arial" panose="020B0604020202020204" pitchFamily="34" charset="0"/>
            </a:endParaRPr>
          </a:p>
          <a:p>
            <a:br>
              <a:rPr lang="en-CA" sz="4000" dirty="0">
                <a:solidFill>
                  <a:srgbClr val="939598"/>
                </a:solidFill>
                <a:latin typeface="CourierNewPSMT"/>
              </a:rPr>
            </a:br>
            <a:r>
              <a:rPr lang="en-CA" sz="4000" dirty="0">
                <a:solidFill>
                  <a:srgbClr val="000000"/>
                </a:solidFill>
                <a:latin typeface="Arial" panose="020B0604020202020204" pitchFamily="34" charset="0"/>
                <a:cs typeface="Arial" panose="020B0604020202020204" pitchFamily="34" charset="0"/>
              </a:rPr>
              <a:t>Every column(except for column in aggregation function) in your select statement must be present in the group by clause.</a:t>
            </a:r>
            <a:br>
              <a:rPr lang="en-CA" sz="4000" dirty="0">
                <a:solidFill>
                  <a:srgbClr val="000000"/>
                </a:solidFill>
                <a:latin typeface="CourierNewPSMT"/>
              </a:rPr>
            </a:br>
            <a:br>
              <a:rPr lang="en-CA" sz="4000" dirty="0">
                <a:solidFill>
                  <a:srgbClr val="000000"/>
                </a:solidFill>
                <a:latin typeface="Arial" panose="020B0604020202020204" pitchFamily="34" charset="0"/>
                <a:cs typeface="Arial" panose="020B0604020202020204" pitchFamily="34" charset="0"/>
              </a:rPr>
            </a:br>
            <a:br>
              <a:rPr lang="en-CA" sz="4000" dirty="0">
                <a:solidFill>
                  <a:srgbClr val="034EA2"/>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1046284" y="1301263"/>
            <a:ext cx="9777047" cy="5077460"/>
          </a:xfrm>
          <a:prstGeom prst="rect">
            <a:avLst/>
          </a:prstGeom>
          <a:noFill/>
        </p:spPr>
        <p:txBody>
          <a:bodyPr wrap="square" rtlCol="0">
            <a:spAutoFit/>
          </a:bodyPr>
          <a:lstStyle/>
          <a:p>
            <a:r>
              <a:rPr lang="en-CA" sz="4400" dirty="0">
                <a:solidFill>
                  <a:srgbClr val="000000"/>
                </a:solidFill>
                <a:latin typeface="Arial" panose="020B0604020202020204" pitchFamily="34" charset="0"/>
                <a:cs typeface="Arial" panose="020B0604020202020204" pitchFamily="34" charset="0"/>
              </a:rPr>
              <a:t>Filtering Groups</a:t>
            </a:r>
            <a:r>
              <a:rPr lang="en-US" altLang="en-CA" sz="4400" b="1" dirty="0">
                <a:solidFill>
                  <a:srgbClr val="000000"/>
                </a:solidFill>
                <a:latin typeface="Arial" panose="020B0604020202020204" pitchFamily="34" charset="0"/>
                <a:cs typeface="Arial" panose="020B0604020202020204" pitchFamily="34" charset="0"/>
              </a:rPr>
              <a:t>:HAVING </a:t>
            </a:r>
            <a:r>
              <a:rPr lang="en-US" altLang="en-CA" sz="4400" dirty="0">
                <a:solidFill>
                  <a:srgbClr val="000000"/>
                </a:solidFill>
                <a:latin typeface="Arial" panose="020B0604020202020204" pitchFamily="34" charset="0"/>
                <a:cs typeface="Arial" panose="020B0604020202020204" pitchFamily="34" charset="0"/>
              </a:rPr>
              <a:t>keyword</a:t>
            </a:r>
            <a:endParaRPr lang="en-CA" sz="4400" b="1" dirty="0">
              <a:solidFill>
                <a:srgbClr val="000000"/>
              </a:solidFill>
              <a:latin typeface="Arial" panose="020B0604020202020204" pitchFamily="34" charset="0"/>
              <a:cs typeface="Arial" panose="020B0604020202020204" pitchFamily="34" charset="0"/>
            </a:endParaRPr>
          </a:p>
          <a:p>
            <a:br>
              <a:rPr lang="en-CA" sz="44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US" altLang="en-CA" sz="4000" dirty="0">
                <a:solidFill>
                  <a:srgbClr val="034EA2"/>
                </a:solidFill>
                <a:latin typeface="Arial" panose="020B0604020202020204" pitchFamily="34" charset="0"/>
                <a:cs typeface="Arial" panose="020B0604020202020204" pitchFamily="34" charset="0"/>
                <a:sym typeface="+mn-ea"/>
              </a:rPr>
              <a:t>avg_close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GROUP BY </a:t>
            </a:r>
            <a:r>
              <a:rPr lang="en-US" altLang="en-CA" sz="4000" dirty="0">
                <a:solidFill>
                  <a:srgbClr val="0096A5"/>
                </a:solidFill>
                <a:latin typeface="Arial" panose="020B0604020202020204" pitchFamily="34" charset="0"/>
                <a:cs typeface="Arial" panose="020B0604020202020204" pitchFamily="34" charset="0"/>
                <a:sym typeface="+mn-ea"/>
              </a:rPr>
              <a:t>ticker</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US" altLang="en-CA" sz="4000" dirty="0">
                <a:solidFill>
                  <a:srgbClr val="034EA2"/>
                </a:solidFill>
                <a:latin typeface="Arial" panose="020B0604020202020204" pitchFamily="34" charset="0"/>
                <a:cs typeface="Arial" panose="020B0604020202020204" pitchFamily="34" charset="0"/>
              </a:rPr>
              <a:t>HAVING </a:t>
            </a:r>
            <a:r>
              <a:rPr lang="en-US" altLang="en-CA" sz="4000" dirty="0">
                <a:solidFill>
                  <a:srgbClr val="B33F97"/>
                </a:solidFill>
                <a:latin typeface="Arial" panose="020B0604020202020204" pitchFamily="34" charset="0"/>
                <a:cs typeface="Arial" panose="020B0604020202020204" pitchFamily="34" charset="0"/>
              </a:rPr>
              <a:t>AVG</a:t>
            </a:r>
            <a:r>
              <a:rPr lang="en-US" altLang="en-CA" sz="4000" dirty="0">
                <a:solidFill>
                  <a:srgbClr val="034EA2"/>
                </a:solidFill>
                <a:latin typeface="Arial" panose="020B0604020202020204" pitchFamily="34" charset="0"/>
                <a:cs typeface="Arial" panose="020B0604020202020204" pitchFamily="34" charset="0"/>
              </a:rPr>
              <a:t>(</a:t>
            </a:r>
            <a:r>
              <a:rPr lang="en-US" altLang="en-CA" sz="4000" dirty="0">
                <a:solidFill>
                  <a:srgbClr val="939598"/>
                </a:solidFill>
                <a:latin typeface="Arial" panose="020B0604020202020204" pitchFamily="34" charset="0"/>
                <a:cs typeface="Arial" panose="020B0604020202020204" pitchFamily="34" charset="0"/>
              </a:rPr>
              <a:t>close</a:t>
            </a:r>
            <a:r>
              <a:rPr lang="en-US" altLang="en-CA" sz="4000" dirty="0">
                <a:solidFill>
                  <a:srgbClr val="034EA2"/>
                </a:solidFill>
                <a:latin typeface="Arial" panose="020B0604020202020204" pitchFamily="34" charset="0"/>
                <a:cs typeface="Arial" panose="020B0604020202020204" pitchFamily="34" charset="0"/>
              </a:rPr>
              <a:t>) &gt; 150</a:t>
            </a:r>
            <a:br>
              <a:rPr lang="en-CA" sz="4000" dirty="0">
                <a:solidFill>
                  <a:srgbClr val="034EA2"/>
                </a:solidFill>
                <a:latin typeface="Arial" panose="020B0604020202020204" pitchFamily="34" charset="0"/>
                <a:cs typeface="Arial" panose="020B0604020202020204" pitchFamily="34" charset="0"/>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3723" y="347540"/>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773723" y="1318847"/>
            <a:ext cx="10659207" cy="6308725"/>
          </a:xfrm>
          <a:prstGeom prst="rect">
            <a:avLst/>
          </a:prstGeom>
          <a:noFill/>
        </p:spPr>
        <p:txBody>
          <a:bodyPr wrap="square" rtlCol="0">
            <a:spAutoFit/>
          </a:bodyPr>
          <a:lstStyle/>
          <a:p>
            <a:r>
              <a:rPr lang="en-CA" sz="4400" b="1" dirty="0">
                <a:solidFill>
                  <a:srgbClr val="000000"/>
                </a:solidFill>
                <a:latin typeface="Arial" panose="020B0604020202020204" pitchFamily="34" charset="0"/>
                <a:cs typeface="Arial" panose="020B0604020202020204" pitchFamily="34" charset="0"/>
              </a:rPr>
              <a:t>Filtering Groups </a:t>
            </a:r>
            <a:endParaRPr lang="en-CA" sz="2000" b="1" dirty="0">
              <a:solidFill>
                <a:srgbClr val="000000"/>
              </a:solidFill>
              <a:latin typeface="Arial" panose="020B0604020202020204" pitchFamily="34" charset="0"/>
              <a:cs typeface="Arial" panose="020B0604020202020204" pitchFamily="34" charset="0"/>
            </a:endParaRPr>
          </a:p>
          <a:p>
            <a:r>
              <a:rPr lang="en-CA" sz="4400" dirty="0">
                <a:solidFill>
                  <a:srgbClr val="000000"/>
                </a:solidFill>
                <a:latin typeface="Arial" panose="020B0604020202020204" pitchFamily="34" charset="0"/>
                <a:cs typeface="Arial" panose="020B0604020202020204" pitchFamily="34" charset="0"/>
              </a:rPr>
              <a:t> </a:t>
            </a:r>
            <a:br>
              <a:rPr lang="en-CA" sz="44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US" altLang="en-CA" sz="4000" dirty="0">
                <a:solidFill>
                  <a:srgbClr val="034EA2"/>
                </a:solidFill>
                <a:latin typeface="Arial" panose="020B0604020202020204" pitchFamily="34" charset="0"/>
                <a:cs typeface="Arial" panose="020B0604020202020204" pitchFamily="34" charset="0"/>
                <a:sym typeface="+mn-ea"/>
              </a:rPr>
              <a:t>avg_close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CA" sz="4000" dirty="0">
                <a:solidFill>
                  <a:srgbClr val="034EA2"/>
                </a:solidFill>
                <a:latin typeface="Arial" panose="020B0604020202020204" pitchFamily="34" charset="0"/>
                <a:cs typeface="Arial" panose="020B0604020202020204" pitchFamily="34" charset="0"/>
                <a:sym typeface="+mn-ea"/>
              </a:rPr>
              <a:t>WHERE</a:t>
            </a:r>
            <a:r>
              <a:rPr lang="en-US" altLang="en-CA" sz="4000" dirty="0">
                <a:solidFill>
                  <a:srgbClr val="0096A5"/>
                </a:solidFill>
                <a:latin typeface="Arial" panose="020B0604020202020204" pitchFamily="34" charset="0"/>
                <a:cs typeface="Arial" panose="020B0604020202020204" pitchFamily="34" charset="0"/>
                <a:sym typeface="+mn-ea"/>
              </a:rPr>
              <a:t> ticker in (‘META’,’GOOG’,’COST’)</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GROUP BY </a:t>
            </a:r>
            <a:r>
              <a:rPr lang="en-US" altLang="en-CA" sz="4000" dirty="0">
                <a:solidFill>
                  <a:srgbClr val="0096A5"/>
                </a:solidFill>
                <a:latin typeface="Arial" panose="020B0604020202020204" pitchFamily="34" charset="0"/>
                <a:cs typeface="Arial" panose="020B0604020202020204" pitchFamily="34" charset="0"/>
                <a:sym typeface="+mn-ea"/>
              </a:rPr>
              <a:t>ticker</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US" altLang="en-CA" sz="4000" dirty="0">
                <a:solidFill>
                  <a:srgbClr val="034EA2"/>
                </a:solidFill>
                <a:latin typeface="Arial" panose="020B0604020202020204" pitchFamily="34" charset="0"/>
                <a:cs typeface="Arial" panose="020B0604020202020204" pitchFamily="34" charset="0"/>
                <a:sym typeface="+mn-ea"/>
              </a:rPr>
              <a:t>HAVING </a:t>
            </a:r>
            <a:r>
              <a:rPr lang="en-US" altLang="en-CA" sz="4000" dirty="0">
                <a:solidFill>
                  <a:srgbClr val="B33F97"/>
                </a:solidFill>
                <a:latin typeface="Arial" panose="020B0604020202020204" pitchFamily="34" charset="0"/>
                <a:cs typeface="Arial" panose="020B0604020202020204" pitchFamily="34" charset="0"/>
                <a:sym typeface="+mn-ea"/>
              </a:rPr>
              <a:t>AVG</a:t>
            </a:r>
            <a:r>
              <a:rPr lang="en-US" altLang="en-CA" sz="4000" dirty="0">
                <a:solidFill>
                  <a:srgbClr val="034EA2"/>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US" altLang="en-CA" sz="4000" dirty="0">
                <a:solidFill>
                  <a:srgbClr val="034EA2"/>
                </a:solidFill>
                <a:latin typeface="Arial" panose="020B0604020202020204" pitchFamily="34" charset="0"/>
                <a:cs typeface="Arial" panose="020B0604020202020204" pitchFamily="34" charset="0"/>
                <a:sym typeface="+mn-ea"/>
              </a:rPr>
              <a:t>) &gt; 200</a:t>
            </a:r>
            <a:br>
              <a:rPr lang="en-CA" sz="4000" dirty="0">
                <a:solidFill>
                  <a:srgbClr val="034EA2"/>
                </a:solidFill>
                <a:latin typeface="Arial" panose="020B0604020202020204" pitchFamily="34" charset="0"/>
                <a:cs typeface="Arial" panose="020B0604020202020204" pitchFamily="34" charset="0"/>
              </a:rPr>
            </a:br>
            <a:br>
              <a:rPr lang="en-CA" sz="4000" dirty="0">
                <a:solidFill>
                  <a:srgbClr val="034EA2"/>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3723" y="347540"/>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.Exercise</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849106" y="1673103"/>
            <a:ext cx="10659207" cy="4276725"/>
          </a:xfrm>
          <a:prstGeom prst="rect">
            <a:avLst/>
          </a:prstGeom>
          <a:noFill/>
        </p:spPr>
        <p:txBody>
          <a:bodyPr wrap="square" rtlCol="0">
            <a:spAutoFit/>
          </a:bodyPr>
          <a:lstStyle/>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.1 </a:t>
            </a:r>
            <a:r>
              <a:rPr lang="en-CA" sz="4000" dirty="0">
                <a:latin typeface="Arial" panose="020B0604020202020204" pitchFamily="34" charset="0"/>
                <a:cs typeface="Arial" panose="020B0604020202020204" pitchFamily="34" charset="0"/>
              </a:rPr>
              <a:t>Get  maximum, minimum, average </a:t>
            </a:r>
            <a:r>
              <a:rPr lang="en-US" altLang="en-CA" sz="4000" dirty="0">
                <a:latin typeface="Arial" panose="020B0604020202020204" pitchFamily="34" charset="0"/>
                <a:cs typeface="Arial" panose="020B0604020202020204" pitchFamily="34" charset="0"/>
              </a:rPr>
              <a:t>trading volume for ticker COST between 2024-01-01 to 2024-02-01 in table stocks_price</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.2 </a:t>
            </a:r>
            <a:r>
              <a:rPr lang="en-US" altLang="en-US" sz="3600" dirty="0">
                <a:latin typeface="Arial" panose="020B0604020202020204" pitchFamily="34" charset="0"/>
                <a:cs typeface="Arial" panose="020B0604020202020204" pitchFamily="34" charset="0"/>
              </a:rPr>
              <a:t>Get each porfolio's total long position in table trade_orders</a:t>
            </a:r>
            <a:endParaRPr lang="en-US" altLang="en-US" sz="3600" dirty="0">
              <a:latin typeface="Arial" panose="020B0604020202020204" pitchFamily="34" charset="0"/>
              <a:cs typeface="Arial" panose="020B0604020202020204" pitchFamily="34" charset="0"/>
            </a:endParaRPr>
          </a:p>
          <a:p>
            <a:r>
              <a:rPr lang="en-US" altLang="en-US" sz="3600" dirty="0">
                <a:latin typeface="Arial" panose="020B0604020202020204" pitchFamily="34" charset="0"/>
                <a:cs typeface="Arial" panose="020B0604020202020204" pitchFamily="34" charset="0"/>
              </a:rPr>
              <a:t>*long position = price* quantity and side is BUY </a:t>
            </a:r>
            <a:endParaRPr lang="en-US" altLang="en-US" sz="3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912525" y="1859244"/>
            <a:ext cx="9849260" cy="2564805"/>
          </a:xfrm>
          <a:prstGeom prst="rect">
            <a:avLst/>
          </a:prstGeom>
          <a:noFill/>
        </p:spPr>
        <p:txBody>
          <a:bodyPr wrap="square" rtlCol="0">
            <a:spAutoFit/>
          </a:bodyPr>
          <a:lstStyle/>
          <a:p>
            <a:r>
              <a:rPr lang="en-CA" sz="4000" b="1" dirty="0">
                <a:latin typeface="Arial" panose="020B0604020202020204" pitchFamily="34" charset="0"/>
                <a:cs typeface="Arial" panose="020B0604020202020204" pitchFamily="34" charset="0"/>
              </a:rPr>
              <a:t>Row </a:t>
            </a:r>
            <a:r>
              <a:rPr lang="en-CA" sz="4000" dirty="0">
                <a:latin typeface="Arial" panose="020B0604020202020204" pitchFamily="34" charset="0"/>
                <a:cs typeface="Arial" panose="020B0604020202020204" pitchFamily="34" charset="0"/>
              </a:rPr>
              <a:t>is a record in a table</a:t>
            </a:r>
            <a:endParaRPr lang="en-CA" sz="4000" dirty="0">
              <a:latin typeface="Arial" panose="020B0604020202020204" pitchFamily="34" charset="0"/>
              <a:cs typeface="Arial" panose="020B0604020202020204" pitchFamily="34" charset="0"/>
            </a:endParaRPr>
          </a:p>
          <a:p>
            <a:pPr marL="0" indent="0">
              <a:buNone/>
            </a:pPr>
            <a:endParaRPr lang="en-CA" sz="4000" dirty="0">
              <a:latin typeface="Arial" panose="020B0604020202020204" pitchFamily="34" charset="0"/>
              <a:cs typeface="Arial" panose="020B0604020202020204" pitchFamily="34" charset="0"/>
            </a:endParaRPr>
          </a:p>
          <a:p>
            <a:r>
              <a:rPr lang="en-CA" sz="4000" b="1" dirty="0">
                <a:latin typeface="Arial" panose="020B0604020202020204" pitchFamily="34" charset="0"/>
                <a:cs typeface="Arial" panose="020B0604020202020204" pitchFamily="34" charset="0"/>
              </a:rPr>
              <a:t>Column</a:t>
            </a:r>
            <a:r>
              <a:rPr lang="en-CA" sz="4000" dirty="0">
                <a:latin typeface="Arial" panose="020B0604020202020204" pitchFamily="34" charset="0"/>
                <a:cs typeface="Arial" panose="020B0604020202020204" pitchFamily="34" charset="0"/>
              </a:rPr>
              <a:t> is single field in a table. A table is made up of one or more columns.</a:t>
            </a:r>
            <a:endParaRPr lang="en-CA" sz="40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dirty="0">
                <a:latin typeface="Arial" panose="020B0604020202020204" pitchFamily="34" charset="0"/>
                <a:cs typeface="Arial" panose="020B0604020202020204" pitchFamily="34" charset="0"/>
              </a:rPr>
              <a:t>1.2 Tables</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0632" y="391501"/>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.Exercise</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650632" y="1640498"/>
            <a:ext cx="11086282" cy="4399915"/>
          </a:xfrm>
          <a:prstGeom prst="rect">
            <a:avLst/>
          </a:prstGeom>
          <a:noFill/>
        </p:spPr>
        <p:txBody>
          <a:bodyPr wrap="square" rtlCol="0">
            <a:spAutoFit/>
          </a:bodyPr>
          <a:lstStyle/>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.3 </a:t>
            </a:r>
            <a:r>
              <a:rPr lang="en-US" altLang="en-US" sz="4000" dirty="0">
                <a:latin typeface="Arial" panose="020B0604020202020204" pitchFamily="34" charset="0"/>
                <a:cs typeface="Arial" panose="020B0604020202020204" pitchFamily="34" charset="0"/>
                <a:sym typeface="+mn-ea"/>
              </a:rPr>
              <a:t>Pull the data for </a:t>
            </a:r>
            <a:r>
              <a:rPr lang="en-US" altLang="en-US" sz="4000" dirty="0">
                <a:latin typeface="Arial" panose="020B0604020202020204" pitchFamily="34" charset="0"/>
                <a:cs typeface="Arial" panose="020B0604020202020204" pitchFamily="34" charset="0"/>
                <a:sym typeface="+mn-ea"/>
              </a:rPr>
              <a:t> porfolio that has short position  in table trade_orders</a:t>
            </a:r>
            <a:r>
              <a:rPr lang="en-CA" sz="4000" dirty="0">
                <a:latin typeface="Arial" panose="020B0604020202020204" pitchFamily="34" charset="0"/>
                <a:cs typeface="Arial" panose="020B0604020202020204" pitchFamily="34" charset="0"/>
              </a:rPr>
              <a:t> that meets the following criteria.</a:t>
            </a:r>
            <a:endParaRPr lang="en-CA" sz="4000" dirty="0">
              <a:latin typeface="Arial" panose="020B0604020202020204" pitchFamily="34" charset="0"/>
              <a:cs typeface="Arial" panose="020B0604020202020204" pitchFamily="34" charset="0"/>
            </a:endParaRPr>
          </a:p>
          <a:p>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1.</a:t>
            </a:r>
            <a:r>
              <a:rPr lang="en-US" altLang="en-CA" sz="4000" dirty="0">
                <a:latin typeface="Arial" panose="020B0604020202020204" pitchFamily="34" charset="0"/>
                <a:cs typeface="Arial" panose="020B0604020202020204" pitchFamily="34" charset="0"/>
              </a:rPr>
              <a:t>side is sell and quantity is greater than 500</a:t>
            </a:r>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2.</a:t>
            </a:r>
            <a:r>
              <a:rPr lang="en-US" altLang="en-CA" sz="4000" dirty="0">
                <a:latin typeface="Arial" panose="020B0604020202020204" pitchFamily="34" charset="0"/>
                <a:cs typeface="Arial" panose="020B0604020202020204" pitchFamily="34" charset="0"/>
              </a:rPr>
              <a:t>portfolio’s short position is greater than 50000s</a:t>
            </a:r>
            <a:endParaRPr lang="en-US" altLang="en-CA" sz="40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CA" dirty="0" smtClean="0">
                <a:latin typeface="Arial" panose="020B0604020202020204" pitchFamily="34" charset="0"/>
                <a:cs typeface="Arial" panose="020B0604020202020204" pitchFamily="34" charset="0"/>
              </a:rPr>
              <a:t>8 Join</a:t>
            </a:r>
            <a:r>
              <a:rPr lang="en-US" altLang="en-CA" dirty="0" smtClean="0">
                <a:latin typeface="Arial" panose="020B0604020202020204" pitchFamily="34" charset="0"/>
                <a:cs typeface="Arial" panose="020B0604020202020204" pitchFamily="34" charset="0"/>
              </a:rPr>
              <a:t> Tables</a:t>
            </a:r>
            <a:endParaRPr lang="en-US" altLang="en-CA" dirty="0"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CA" dirty="0"/>
              <a:t>Cross joins</a:t>
            </a:r>
            <a:endParaRPr lang="en-CA" dirty="0"/>
          </a:p>
          <a:p>
            <a:r>
              <a:rPr lang="en-CA" dirty="0"/>
              <a:t>Inner joins</a:t>
            </a:r>
            <a:endParaRPr lang="en-CA" dirty="0"/>
          </a:p>
          <a:p>
            <a:r>
              <a:rPr lang="en-CA" dirty="0"/>
              <a:t>Outer joins</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90" y="76436"/>
            <a:ext cx="10515600" cy="1325563"/>
          </a:xfrm>
        </p:spPr>
        <p:txBody>
          <a:bodyPr/>
          <a:lstStyle/>
          <a:p>
            <a:r>
              <a:rPr lang="en-US" altLang="en-CA" dirty="0" smtClean="0"/>
              <a:t>8.1</a:t>
            </a:r>
            <a:r>
              <a:rPr lang="en-CA" dirty="0" smtClean="0"/>
              <a:t> </a:t>
            </a:r>
            <a:r>
              <a:rPr lang="en-US" altLang="en-CA" dirty="0"/>
              <a:t>Cross</a:t>
            </a:r>
            <a:r>
              <a:rPr lang="en-CA" dirty="0"/>
              <a:t> Joins</a:t>
            </a:r>
            <a:endParaRPr lang="en-CA" dirty="0"/>
          </a:p>
        </p:txBody>
      </p:sp>
      <p:sp>
        <p:nvSpPr>
          <p:cNvPr id="3" name="Content Placeholder 2"/>
          <p:cNvSpPr>
            <a:spLocks noGrp="1"/>
          </p:cNvSpPr>
          <p:nvPr>
            <p:ph idx="1"/>
          </p:nvPr>
        </p:nvSpPr>
        <p:spPr>
          <a:xfrm>
            <a:off x="721468" y="1111486"/>
            <a:ext cx="10515600" cy="4351338"/>
          </a:xfrm>
        </p:spPr>
        <p:txBody>
          <a:bodyPr/>
          <a:lstStyle/>
          <a:p>
            <a:pPr marL="0" indent="0">
              <a:buNone/>
            </a:pPr>
            <a:r>
              <a:rPr lang="en-CA"/>
              <a:t>Cross joins: It performs a multiplication between the tables , yielding a row for each combination of  rows from both sides</a:t>
            </a:r>
            <a:endParaRPr lang="en-CA"/>
          </a:p>
          <a:p>
            <a:pPr marL="0" indent="0">
              <a:buNone/>
            </a:pPr>
            <a:endParaRPr lang="en-CA"/>
          </a:p>
          <a:p>
            <a:pPr marL="0" indent="0">
              <a:buNone/>
            </a:pPr>
            <a:endParaRPr lang="en-CA"/>
          </a:p>
          <a:p>
            <a:pPr marL="0" indent="0">
              <a:buNone/>
            </a:pPr>
            <a:endParaRPr lang="en-CA" dirty="0"/>
          </a:p>
        </p:txBody>
      </p:sp>
      <p:sp>
        <p:nvSpPr>
          <p:cNvPr id="4" name="Slide Number Placeholder 3"/>
          <p:cNvSpPr>
            <a:spLocks noGrp="1"/>
          </p:cNvSpPr>
          <p:nvPr>
            <p:ph type="sldNum" sz="quarter" idx="12"/>
          </p:nvPr>
        </p:nvSpPr>
        <p:spPr>
          <a:xfrm>
            <a:off x="8610600" y="6356350"/>
            <a:ext cx="2743200" cy="365125"/>
          </a:xfrm>
        </p:spPr>
        <p:txBody>
          <a:bodyPr/>
          <a:lstStyle/>
          <a:p>
            <a:fld id="{59368BA9-11F6-4176-AA9C-12CF57CA08D0}" type="slidenum">
              <a:rPr lang="en-CA" smtClean="0"/>
            </a:fld>
            <a:endParaRPr lang="en-CA" dirty="0"/>
          </a:p>
        </p:txBody>
      </p:sp>
      <p:pic>
        <p:nvPicPr>
          <p:cNvPr id="6" name="Picture 5"/>
          <p:cNvPicPr>
            <a:picLocks noChangeAspect="1"/>
          </p:cNvPicPr>
          <p:nvPr/>
        </p:nvPicPr>
        <p:blipFill>
          <a:blip r:embed="rId1"/>
          <a:stretch>
            <a:fillRect/>
          </a:stretch>
        </p:blipFill>
        <p:spPr>
          <a:xfrm>
            <a:off x="2607013" y="1919050"/>
            <a:ext cx="5311302" cy="46642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Inner Join</a:t>
            </a:r>
            <a:endParaRPr lang="en-CA" dirty="0"/>
          </a:p>
        </p:txBody>
      </p:sp>
      <p:pic>
        <p:nvPicPr>
          <p:cNvPr id="5" name="Content Placeholder 4"/>
          <p:cNvPicPr>
            <a:picLocks noGrp="1" noChangeAspect="1"/>
          </p:cNvPicPr>
          <p:nvPr>
            <p:ph idx="1"/>
          </p:nvPr>
        </p:nvPicPr>
        <p:blipFill>
          <a:blip r:embed="rId1"/>
          <a:stretch>
            <a:fillRect/>
          </a:stretch>
        </p:blipFill>
        <p:spPr>
          <a:xfrm>
            <a:off x="1905000" y="2910994"/>
            <a:ext cx="6705600" cy="3705225"/>
          </a:xfrm>
          <a:prstGeom prst="rect">
            <a:avLst/>
          </a:prstGeom>
        </p:spPr>
      </p:pic>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1138136" y="1690688"/>
            <a:ext cx="9688749" cy="1077218"/>
          </a:xfrm>
          <a:prstGeom prst="rect">
            <a:avLst/>
          </a:prstGeom>
          <a:noFill/>
        </p:spPr>
        <p:txBody>
          <a:bodyPr wrap="square" rtlCol="0">
            <a:spAutoFit/>
          </a:bodyPr>
          <a:lstStyle/>
          <a:p>
            <a:r>
              <a:rPr lang="en-CA" sz="3200" dirty="0"/>
              <a:t>The INNER JOIN keyword selects records that have </a:t>
            </a:r>
            <a:r>
              <a:rPr lang="en-CA" sz="3200" b="1" dirty="0">
                <a:solidFill>
                  <a:srgbClr val="FF0000"/>
                </a:solidFill>
              </a:rPr>
              <a:t>matching</a:t>
            </a:r>
            <a:r>
              <a:rPr lang="en-CA" sz="3200" dirty="0"/>
              <a:t> values in both tables.</a:t>
            </a:r>
            <a:endParaRPr lang="en-CA" sz="32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Inner Join</a:t>
            </a:r>
            <a:endParaRPr lang="en-CA" dirty="0"/>
          </a:p>
        </p:txBody>
      </p:sp>
      <p:pic>
        <p:nvPicPr>
          <p:cNvPr id="5" name="Content Placeholder 4"/>
          <p:cNvPicPr>
            <a:picLocks noGrp="1" noChangeAspect="1"/>
          </p:cNvPicPr>
          <p:nvPr>
            <p:ph idx="1"/>
          </p:nvPr>
        </p:nvPicPr>
        <p:blipFill>
          <a:blip r:embed="rId1"/>
          <a:stretch>
            <a:fillRect/>
          </a:stretch>
        </p:blipFill>
        <p:spPr>
          <a:xfrm>
            <a:off x="1228348" y="2187574"/>
            <a:ext cx="9155011" cy="4351338"/>
          </a:xfrm>
          <a:prstGeom prst="rect">
            <a:avLst/>
          </a:prstGeom>
        </p:spPr>
      </p:pic>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993531" y="1415927"/>
            <a:ext cx="9135207" cy="738664"/>
          </a:xfrm>
          <a:prstGeom prst="rect">
            <a:avLst/>
          </a:prstGeom>
          <a:noFill/>
        </p:spPr>
        <p:txBody>
          <a:bodyPr wrap="square" rtlCol="0">
            <a:spAutoFit/>
          </a:bodyPr>
          <a:lstStyle/>
          <a:p>
            <a:r>
              <a:rPr lang="en-CA" dirty="0"/>
              <a:t>In this case, we want to find out our products’ supplier name. We can join Products and Suppliers table and select the records that have the same </a:t>
            </a:r>
            <a:r>
              <a:rPr lang="en-CA" sz="2400" b="1" dirty="0" err="1">
                <a:solidFill>
                  <a:srgbClr val="FF0000"/>
                </a:solidFill>
              </a:rPr>
              <a:t>supplierid</a:t>
            </a:r>
            <a:r>
              <a:rPr lang="en-CA" dirty="0"/>
              <a:t> from both tables</a:t>
            </a:r>
            <a:endParaRPr lang="en-CA"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supplier_name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inner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srgbClr val="008080"/>
              </a:solidFill>
              <a:latin typeface="新宋体" panose="02010609030101010101" pitchFamily="49" charset="-122"/>
              <a:ea typeface="新宋体" panose="02010609030101010101" pitchFamily="49" charset="-122"/>
            </a:endParaRPr>
          </a:p>
          <a:p>
            <a:pPr marL="0" indent="0">
              <a:buNone/>
            </a:pPr>
            <a:endParaRPr lang="en-CA" dirty="0">
              <a:solidFill>
                <a:srgbClr val="008080"/>
              </a:solidFill>
              <a:latin typeface="新宋体" panose="02010609030101010101" pitchFamily="49" charset="-122"/>
              <a:ea typeface="新宋体" panose="02010609030101010101" pitchFamily="49" charset="-122"/>
            </a:endParaRPr>
          </a:p>
          <a:p>
            <a:pPr marL="0" indent="0">
              <a:buNone/>
            </a:pPr>
            <a:r>
              <a:rPr lang="en-CA" dirty="0"/>
              <a:t>Remember that an inner join does not return rows that don’t find matches</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5" name="Title 1"/>
          <p:cNvSpPr>
            <a:spLocks noGrp="1"/>
          </p:cNvSpPr>
          <p:nvPr>
            <p:ph type="title"/>
          </p:nvPr>
        </p:nvSpPr>
        <p:spPr/>
        <p:txBody>
          <a:bodyPr/>
          <a:lstStyle/>
          <a:p>
            <a:r>
              <a:rPr lang="en-CA" dirty="0"/>
              <a:t>Inner Join</a:t>
            </a:r>
            <a:endParaRPr lang="en-CA"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Self Join</a:t>
            </a:r>
            <a:endParaRPr lang="en-CA" dirty="0"/>
          </a:p>
        </p:txBody>
      </p:sp>
      <p:sp>
        <p:nvSpPr>
          <p:cNvPr id="3" name="Content Placeholder 2"/>
          <p:cNvSpPr>
            <a:spLocks noGrp="1"/>
          </p:cNvSpPr>
          <p:nvPr>
            <p:ph idx="1"/>
          </p:nvPr>
        </p:nvSpPr>
        <p:spPr/>
        <p:txBody>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firstname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FF0000"/>
                </a:solidFill>
                <a:latin typeface="新宋体" panose="02010609030101010101" pitchFamily="49" charset="-122"/>
                <a:ea typeface="新宋体" panose="02010609030101010101" pitchFamily="49" charset="-122"/>
              </a:rPr>
              <a:t>' '</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lastname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emp</a:t>
            </a:r>
            <a:r>
              <a:rPr lang="en-CA" dirty="0">
                <a:solidFill>
                  <a:srgbClr val="808080"/>
                </a:solidFill>
                <a:latin typeface="新宋体" panose="02010609030101010101" pitchFamily="49" charset="-122"/>
                <a:ea typeface="新宋体" panose="02010609030101010101" pitchFamily="49" charset="-122"/>
              </a:rPr>
              <a:t>,</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m</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firstname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FF0000"/>
                </a:solidFill>
                <a:latin typeface="新宋体" panose="02010609030101010101" pitchFamily="49" charset="-122"/>
                <a:ea typeface="新宋体" panose="02010609030101010101" pitchFamily="49" charset="-122"/>
              </a:rPr>
              <a:t>' '</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m</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lastname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mgr</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hr</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employees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inner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hr</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Employees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m</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fi-FI" dirty="0">
                <a:solidFill>
                  <a:srgbClr val="0000FF"/>
                </a:solidFill>
                <a:latin typeface="新宋体" panose="02010609030101010101" pitchFamily="49" charset="-122"/>
                <a:ea typeface="新宋体" panose="02010609030101010101" pitchFamily="49" charset="-122"/>
              </a:rPr>
              <a:t>on</a:t>
            </a:r>
            <a:r>
              <a:rPr lang="fi-FI" dirty="0">
                <a:solidFill>
                  <a:prstClr val="black"/>
                </a:solidFill>
                <a:latin typeface="新宋体" panose="02010609030101010101" pitchFamily="49" charset="-122"/>
                <a:ea typeface="新宋体" panose="02010609030101010101" pitchFamily="49" charset="-122"/>
              </a:rPr>
              <a:t> </a:t>
            </a:r>
            <a:r>
              <a:rPr lang="fi-FI" dirty="0" smtClean="0">
                <a:solidFill>
                  <a:srgbClr val="008080"/>
                </a:solidFill>
                <a:latin typeface="新宋体" panose="02010609030101010101" pitchFamily="49" charset="-122"/>
                <a:ea typeface="新宋体" panose="02010609030101010101" pitchFamily="49" charset="-122"/>
              </a:rPr>
              <a:t>e</a:t>
            </a:r>
            <a:r>
              <a:rPr lang="fi-FI" dirty="0" smtClean="0">
                <a:solidFill>
                  <a:srgbClr val="808080"/>
                </a:solidFill>
                <a:latin typeface="新宋体" panose="02010609030101010101" pitchFamily="49" charset="-122"/>
                <a:ea typeface="新宋体" panose="02010609030101010101" pitchFamily="49" charset="-122"/>
              </a:rPr>
              <a:t>.</a:t>
            </a:r>
            <a:r>
              <a:rPr lang="fi-FI" dirty="0" smtClean="0">
                <a:solidFill>
                  <a:srgbClr val="008080"/>
                </a:solidFill>
                <a:latin typeface="新宋体" panose="02010609030101010101" pitchFamily="49" charset="-122"/>
                <a:ea typeface="新宋体" panose="02010609030101010101" pitchFamily="49" charset="-122"/>
              </a:rPr>
              <a:t>mgrid</a:t>
            </a:r>
            <a:r>
              <a:rPr lang="fi-FI" dirty="0" smtClean="0">
                <a:solidFill>
                  <a:srgbClr val="808080"/>
                </a:solidFill>
                <a:latin typeface="新宋体" panose="02010609030101010101" pitchFamily="49" charset="-122"/>
                <a:ea typeface="新宋体" panose="02010609030101010101" pitchFamily="49" charset="-122"/>
              </a:rPr>
              <a:t>=</a:t>
            </a:r>
            <a:r>
              <a:rPr lang="fi-FI" dirty="0" smtClean="0">
                <a:solidFill>
                  <a:srgbClr val="008080"/>
                </a:solidFill>
                <a:latin typeface="新宋体" panose="02010609030101010101" pitchFamily="49" charset="-122"/>
                <a:ea typeface="新宋体" panose="02010609030101010101" pitchFamily="49" charset="-122"/>
              </a:rPr>
              <a:t>m</a:t>
            </a:r>
            <a:r>
              <a:rPr lang="fi-FI" dirty="0" smtClean="0">
                <a:solidFill>
                  <a:srgbClr val="808080"/>
                </a:solidFill>
                <a:latin typeface="新宋体" panose="02010609030101010101" pitchFamily="49" charset="-122"/>
                <a:ea typeface="新宋体" panose="02010609030101010101" pitchFamily="49" charset="-122"/>
              </a:rPr>
              <a:t>.</a:t>
            </a:r>
            <a:r>
              <a:rPr lang="fi-FI" dirty="0" smtClean="0">
                <a:solidFill>
                  <a:srgbClr val="008080"/>
                </a:solidFill>
                <a:latin typeface="新宋体" panose="02010609030101010101" pitchFamily="49" charset="-122"/>
                <a:ea typeface="新宋体" panose="02010609030101010101" pitchFamily="49" charset="-122"/>
              </a:rPr>
              <a:t>empid</a:t>
            </a:r>
            <a:endParaRPr lang="fi-FI" dirty="0" smtClean="0">
              <a:solidFill>
                <a:srgbClr val="008080"/>
              </a:solidFill>
              <a:latin typeface="新宋体" panose="02010609030101010101" pitchFamily="49" charset="-122"/>
              <a:ea typeface="新宋体" panose="02010609030101010101" pitchFamily="49" charset="-122"/>
            </a:endParaRPr>
          </a:p>
          <a:p>
            <a:pPr marL="0" indent="0">
              <a:buNone/>
            </a:pPr>
            <a:endParaRPr lang="fi-FI" dirty="0">
              <a:solidFill>
                <a:srgbClr val="008080"/>
              </a:solidFill>
              <a:latin typeface="新宋体" panose="02010609030101010101" pitchFamily="49" charset="-122"/>
              <a:ea typeface="新宋体" panose="02010609030101010101" pitchFamily="49" charset="-122"/>
            </a:endParaRPr>
          </a:p>
          <a:p>
            <a:pPr marL="0" indent="0">
              <a:buNone/>
            </a:pPr>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Outer Joins-Left Join</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Content Placeholder 5"/>
          <p:cNvSpPr>
            <a:spLocks noGrp="1"/>
          </p:cNvSpPr>
          <p:nvPr>
            <p:ph idx="1"/>
          </p:nvPr>
        </p:nvSpPr>
        <p:spPr/>
        <p:txBody>
          <a:bodyPr/>
          <a:lstStyle/>
          <a:p>
            <a:pPr marL="0" indent="0">
              <a:buNone/>
            </a:pPr>
            <a:endParaRPr lang="en-CA" dirty="0"/>
          </a:p>
        </p:txBody>
      </p:sp>
      <p:pic>
        <p:nvPicPr>
          <p:cNvPr id="7" name="Picture 6"/>
          <p:cNvPicPr>
            <a:picLocks noChangeAspect="1"/>
          </p:cNvPicPr>
          <p:nvPr/>
        </p:nvPicPr>
        <p:blipFill>
          <a:blip r:embed="rId1"/>
          <a:stretch>
            <a:fillRect/>
          </a:stretch>
        </p:blipFill>
        <p:spPr>
          <a:xfrm>
            <a:off x="914298" y="1866107"/>
            <a:ext cx="5324475" cy="29337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Outer Joins-Left Join</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756139" y="2138215"/>
            <a:ext cx="10867292" cy="2677656"/>
          </a:xfrm>
          <a:prstGeom prst="rect">
            <a:avLst/>
          </a:prstGeom>
          <a:noFill/>
        </p:spPr>
        <p:txBody>
          <a:bodyPr wrap="square" rtlCol="0">
            <a:spAutoFit/>
          </a:bodyPr>
          <a:lstStyle/>
          <a:p>
            <a:r>
              <a:rPr lang="en-CA" sz="2800" dirty="0"/>
              <a:t>By using the keywords LEFT OUTER JOIN (or LEFT JOIN for short), you ask to preserve the left table. The join returns what an inner join normally would—that is, matches (call those inner rows). In addition, the join also returns rows from the left that had no matches in the right</a:t>
            </a:r>
            <a:endParaRPr lang="en-CA" sz="2800" dirty="0"/>
          </a:p>
          <a:p>
            <a:r>
              <a:rPr lang="en-CA" sz="2800" dirty="0"/>
              <a:t>table (call those outer rows), with NULLs used as placeholders in the right side</a:t>
            </a:r>
            <a:endParaRPr lang="en-CA"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Outer Joins-Left Join</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5" name="Content Placeholder 4"/>
          <p:cNvPicPr>
            <a:picLocks noGrp="1" noChangeAspect="1"/>
          </p:cNvPicPr>
          <p:nvPr>
            <p:ph idx="1"/>
          </p:nvPr>
        </p:nvPicPr>
        <p:blipFill>
          <a:blip r:embed="rId1"/>
          <a:stretch>
            <a:fillRect/>
          </a:stretch>
        </p:blipFill>
        <p:spPr>
          <a:xfrm>
            <a:off x="3576121" y="1825625"/>
            <a:ext cx="5039758" cy="43513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06233" y="210637"/>
            <a:ext cx="10515600" cy="1208787"/>
          </a:xfrm>
        </p:spPr>
        <p:txBody>
          <a:bodyPr/>
          <a:lstStyle/>
          <a:p>
            <a:r>
              <a:rPr lang="en-CA" dirty="0">
                <a:latin typeface="Arial" panose="020B0604020202020204" pitchFamily="34" charset="0"/>
                <a:cs typeface="Arial" panose="020B0604020202020204" pitchFamily="34" charset="0"/>
              </a:rPr>
              <a:t>1.2 Tables</a:t>
            </a:r>
            <a:endParaRPr lang="en-CA" dirty="0">
              <a:latin typeface="Arial" panose="020B0604020202020204" pitchFamily="34" charset="0"/>
              <a:cs typeface="Arial" panose="020B0604020202020204" pitchFamily="34" charset="0"/>
            </a:endParaRPr>
          </a:p>
        </p:txBody>
      </p:sp>
      <p:sp>
        <p:nvSpPr>
          <p:cNvPr id="7" name="TextBox 6"/>
          <p:cNvSpPr txBox="1"/>
          <p:nvPr/>
        </p:nvSpPr>
        <p:spPr>
          <a:xfrm>
            <a:off x="3711672" y="902764"/>
            <a:ext cx="1651109"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Column</a:t>
            </a:r>
            <a:endParaRPr lang="en-CA" sz="3200" dirty="0">
              <a:latin typeface="Arial" panose="020B0604020202020204" pitchFamily="34" charset="0"/>
              <a:cs typeface="Arial" panose="020B0604020202020204" pitchFamily="34" charset="0"/>
            </a:endParaRPr>
          </a:p>
        </p:txBody>
      </p:sp>
      <p:sp>
        <p:nvSpPr>
          <p:cNvPr id="8" name="Arrow: Down 7"/>
          <p:cNvSpPr/>
          <p:nvPr/>
        </p:nvSpPr>
        <p:spPr>
          <a:xfrm>
            <a:off x="4130728" y="1462158"/>
            <a:ext cx="233524" cy="479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p:cNvSpPr txBox="1"/>
          <p:nvPr/>
        </p:nvSpPr>
        <p:spPr>
          <a:xfrm>
            <a:off x="806233" y="2465115"/>
            <a:ext cx="1142357"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Row</a:t>
            </a:r>
            <a:endParaRPr lang="en-CA" sz="3200" dirty="0">
              <a:latin typeface="Arial" panose="020B0604020202020204" pitchFamily="34" charset="0"/>
              <a:cs typeface="Arial" panose="020B0604020202020204" pitchFamily="34" charset="0"/>
            </a:endParaRPr>
          </a:p>
        </p:txBody>
      </p:sp>
      <p:sp>
        <p:nvSpPr>
          <p:cNvPr id="10" name="Arrow: Down 9"/>
          <p:cNvSpPr/>
          <p:nvPr/>
        </p:nvSpPr>
        <p:spPr>
          <a:xfrm rot="16200000">
            <a:off x="2222076" y="2517699"/>
            <a:ext cx="202093" cy="479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 name="Picture 2"/>
          <p:cNvPicPr>
            <a:picLocks noChangeAspect="1"/>
          </p:cNvPicPr>
          <p:nvPr/>
        </p:nvPicPr>
        <p:blipFill>
          <a:blip r:embed="rId1"/>
          <a:stretch>
            <a:fillRect/>
          </a:stretch>
        </p:blipFill>
        <p:spPr>
          <a:xfrm>
            <a:off x="2697655" y="2009881"/>
            <a:ext cx="8453414" cy="3203399"/>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Outer Joins-Left Join</a:t>
            </a:r>
            <a:endParaRPr lang="en-CA" dirty="0"/>
          </a:p>
        </p:txBody>
      </p:sp>
      <p:sp>
        <p:nvSpPr>
          <p:cNvPr id="3" name="Content Placeholder 2"/>
          <p:cNvSpPr>
            <a:spLocks noGrp="1"/>
          </p:cNvSpPr>
          <p:nvPr>
            <p:ph idx="1"/>
          </p:nvPr>
        </p:nvSpPr>
        <p:spPr/>
        <p:txBody>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supplier_name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left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outer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r>
              <a:rPr lang="en-CA" dirty="0">
                <a:solidFill>
                  <a:prstClr val="black"/>
                </a:solidFill>
                <a:latin typeface="新宋体" panose="02010609030101010101" pitchFamily="49" charset="-122"/>
                <a:ea typeface="新宋体" panose="02010609030101010101" pitchFamily="49" charset="-122"/>
              </a:rPr>
              <a:t> </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prstClr val="black"/>
              </a:solidFill>
              <a:latin typeface="新宋体" panose="02010609030101010101" pitchFamily="49" charset="-122"/>
              <a:ea typeface="新宋体" panose="02010609030101010101" pitchFamily="49" charset="-122"/>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539" y="489195"/>
            <a:ext cx="11509130" cy="6061074"/>
          </a:xfrm>
        </p:spPr>
        <p:txBody>
          <a:bodyPr>
            <a:normAutofit fontScale="92500" lnSpcReduction="10000"/>
          </a:bodyPr>
          <a:lstStyle/>
          <a:p>
            <a:pPr marL="0" indent="0">
              <a:buNone/>
            </a:pPr>
            <a:r>
              <a:rPr lang="en-CA" dirty="0"/>
              <a:t>Difference between AND </a:t>
            </a:r>
            <a:r>
              <a:rPr lang="en-CA" dirty="0" err="1"/>
              <a:t>and</a:t>
            </a:r>
            <a:r>
              <a:rPr lang="en-CA" dirty="0"/>
              <a:t> WHERE in outer join</a:t>
            </a:r>
            <a:endParaRPr lang="en-CA" dirty="0"/>
          </a:p>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supplier_name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r>
              <a:rPr lang="en-CA" dirty="0">
                <a:solidFill>
                  <a:prstClr val="black"/>
                </a:solidFill>
                <a:latin typeface="新宋体" panose="02010609030101010101" pitchFamily="49" charset="-122"/>
                <a:ea typeface="新宋体" panose="02010609030101010101" pitchFamily="49" charset="-122"/>
              </a:rPr>
              <a:t>  </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left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outer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r>
              <a:rPr lang="en-CA" dirty="0">
                <a:solidFill>
                  <a:prstClr val="black"/>
                </a:solidFill>
                <a:latin typeface="新宋体" panose="02010609030101010101" pitchFamily="49" charset="-122"/>
                <a:ea typeface="新宋体" panose="02010609030101010101" pitchFamily="49" charset="-122"/>
              </a:rPr>
              <a:t> </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and</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FF0000"/>
                </a:solidFill>
                <a:latin typeface="新宋体" panose="02010609030101010101" pitchFamily="49" charset="-122"/>
                <a:ea typeface="新宋体" panose="02010609030101010101" pitchFamily="49" charset="-122"/>
              </a:rPr>
              <a:t>'Japan’</a:t>
            </a:r>
            <a:endParaRPr lang="en-CA" dirty="0">
              <a:solidFill>
                <a:srgbClr val="FF0000"/>
              </a:solidFill>
              <a:latin typeface="新宋体" panose="02010609030101010101" pitchFamily="49" charset="-122"/>
              <a:ea typeface="新宋体" panose="02010609030101010101" pitchFamily="49" charset="-122"/>
            </a:endParaRPr>
          </a:p>
          <a:p>
            <a:pPr marL="0" indent="0">
              <a:buNone/>
            </a:pPr>
            <a:endParaRPr lang="en-CA" dirty="0"/>
          </a:p>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supplier_name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left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outer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r>
              <a:rPr lang="en-CA" dirty="0">
                <a:solidFill>
                  <a:prstClr val="black"/>
                </a:solidFill>
                <a:latin typeface="新宋体" panose="02010609030101010101" pitchFamily="49" charset="-122"/>
                <a:ea typeface="新宋体" panose="02010609030101010101" pitchFamily="49" charset="-122"/>
              </a:rPr>
              <a:t> </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where</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FF0000"/>
                </a:solidFill>
                <a:latin typeface="新宋体" panose="02010609030101010101" pitchFamily="49" charset="-122"/>
                <a:ea typeface="新宋体" panose="02010609030101010101" pitchFamily="49" charset="-122"/>
              </a:rPr>
              <a:t>'Japan'</a:t>
            </a:r>
            <a:endParaRPr lang="en-CA" dirty="0">
              <a:solidFill>
                <a:prstClr val="black"/>
              </a:solidFill>
              <a:latin typeface="新宋体" panose="02010609030101010101" pitchFamily="49" charset="-122"/>
              <a:ea typeface="新宋体" panose="02010609030101010101" pitchFamily="49" charset="-122"/>
            </a:endParaRPr>
          </a:p>
          <a:p>
            <a:endParaRPr lang="en-US" dirty="0" smtClean="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5" name="Rectangle 4"/>
          <p:cNvSpPr/>
          <p:nvPr/>
        </p:nvSpPr>
        <p:spPr>
          <a:xfrm>
            <a:off x="527537" y="2851273"/>
            <a:ext cx="5117123" cy="6066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527537" y="5822551"/>
            <a:ext cx="5117123" cy="6066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218" name="Picture 2" descr="Image result for differenc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41966" y="2268292"/>
            <a:ext cx="3080468" cy="125144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stCxn id="9218" idx="1"/>
          </p:cNvCxnSpPr>
          <p:nvPr/>
        </p:nvCxnSpPr>
        <p:spPr>
          <a:xfrm flipH="1">
            <a:off x="5644661" y="2894012"/>
            <a:ext cx="2797305" cy="469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p:nvPr/>
        </p:nvCxnSpPr>
        <p:spPr>
          <a:xfrm rot="5400000">
            <a:off x="6480724" y="2526993"/>
            <a:ext cx="2665412" cy="433753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Difference between AND </a:t>
            </a:r>
            <a:r>
              <a:rPr lang="en-CA" dirty="0" err="1"/>
              <a:t>and</a:t>
            </a:r>
            <a:r>
              <a:rPr lang="en-CA" dirty="0"/>
              <a:t> WHERE in outer join</a:t>
            </a:r>
            <a:br>
              <a:rPr lang="en-CA" dirty="0"/>
            </a:b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dirty="0"/>
              <a:t>In left join:</a:t>
            </a:r>
            <a:endParaRPr lang="en-CA" dirty="0"/>
          </a:p>
          <a:p>
            <a:pPr marL="0" indent="0">
              <a:buNone/>
            </a:pPr>
            <a:endParaRPr lang="en-CA" dirty="0"/>
          </a:p>
          <a:p>
            <a:pPr marL="0" indent="0">
              <a:buNone/>
            </a:pPr>
            <a:r>
              <a:rPr lang="en-CA" dirty="0"/>
              <a:t>conditions after “ON” are only used to </a:t>
            </a:r>
            <a:r>
              <a:rPr lang="en-CA" b="1" dirty="0">
                <a:solidFill>
                  <a:srgbClr val="FF0000"/>
                </a:solidFill>
              </a:rPr>
              <a:t>match</a:t>
            </a:r>
            <a:r>
              <a:rPr lang="en-CA" dirty="0"/>
              <a:t> rows from right table to the left table(preserved table).It </a:t>
            </a:r>
            <a:r>
              <a:rPr lang="en-CA" b="1" dirty="0">
                <a:solidFill>
                  <a:srgbClr val="FF0000"/>
                </a:solidFill>
              </a:rPr>
              <a:t>will not filter out </a:t>
            </a:r>
            <a:r>
              <a:rPr lang="en-CA" dirty="0"/>
              <a:t>any rows. Thus, number of rows will not change no matter how many conditions you add after “ON” clause.</a:t>
            </a:r>
            <a:endParaRPr lang="en-CA" dirty="0"/>
          </a:p>
          <a:p>
            <a:pPr marL="0" indent="0">
              <a:buNone/>
            </a:pPr>
            <a:endParaRPr lang="en-CA" dirty="0"/>
          </a:p>
          <a:p>
            <a:pPr marL="0" indent="0">
              <a:buNone/>
            </a:pPr>
            <a:r>
              <a:rPr lang="en-CA" dirty="0"/>
              <a:t>Conditions after “Where” are only used to </a:t>
            </a:r>
            <a:r>
              <a:rPr lang="en-CA" b="1" dirty="0">
                <a:solidFill>
                  <a:srgbClr val="FF0000"/>
                </a:solidFill>
              </a:rPr>
              <a:t>filter out</a:t>
            </a:r>
            <a:r>
              <a:rPr lang="en-CA" dirty="0"/>
              <a:t> rows that do not meet the conditions. Thus, number of rows will change depending on your conditions after “WHERE” clause</a:t>
            </a: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8" y="46747"/>
            <a:ext cx="10515600" cy="1325563"/>
          </a:xfrm>
        </p:spPr>
        <p:txBody>
          <a:bodyPr/>
          <a:lstStyle/>
          <a:p>
            <a:r>
              <a:rPr lang="en-CA" dirty="0"/>
              <a:t>Right outer join</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6" name="Content Placeholder 5"/>
          <p:cNvPicPr>
            <a:picLocks noChangeAspect="1"/>
          </p:cNvPicPr>
          <p:nvPr/>
        </p:nvPicPr>
        <p:blipFill>
          <a:blip r:embed="rId1"/>
          <a:stretch>
            <a:fillRect/>
          </a:stretch>
        </p:blipFill>
        <p:spPr>
          <a:xfrm>
            <a:off x="6920781" y="2370137"/>
            <a:ext cx="5162043" cy="4351338"/>
          </a:xfrm>
          <a:prstGeom prst="rect">
            <a:avLst/>
          </a:prstGeom>
        </p:spPr>
      </p:pic>
      <p:pic>
        <p:nvPicPr>
          <p:cNvPr id="10" name="Content Placeholder 9"/>
          <p:cNvPicPr>
            <a:picLocks noGrp="1" noChangeAspect="1"/>
          </p:cNvPicPr>
          <p:nvPr>
            <p:ph idx="1"/>
          </p:nvPr>
        </p:nvPicPr>
        <p:blipFill>
          <a:blip r:embed="rId2"/>
          <a:stretch>
            <a:fillRect/>
          </a:stretch>
        </p:blipFill>
        <p:spPr>
          <a:xfrm>
            <a:off x="767167" y="2702635"/>
            <a:ext cx="5210175" cy="2952750"/>
          </a:xfrm>
          <a:prstGeom prst="rect">
            <a:avLst/>
          </a:prstGeom>
        </p:spPr>
      </p:pic>
      <p:sp>
        <p:nvSpPr>
          <p:cNvPr id="11" name="TextBox 10"/>
          <p:cNvSpPr txBox="1"/>
          <p:nvPr/>
        </p:nvSpPr>
        <p:spPr>
          <a:xfrm>
            <a:off x="618391" y="1169808"/>
            <a:ext cx="10952286" cy="830997"/>
          </a:xfrm>
          <a:prstGeom prst="rect">
            <a:avLst/>
          </a:prstGeom>
          <a:noFill/>
        </p:spPr>
        <p:txBody>
          <a:bodyPr wrap="square" rtlCol="0">
            <a:spAutoFit/>
          </a:bodyPr>
          <a:lstStyle/>
          <a:p>
            <a:r>
              <a:rPr lang="en-CA" sz="2400" dirty="0"/>
              <a:t>Just like you can use a left outer join to preserve the left side, you can use a right outer</a:t>
            </a:r>
            <a:endParaRPr lang="en-CA" sz="2400" dirty="0"/>
          </a:p>
          <a:p>
            <a:r>
              <a:rPr lang="en-CA" sz="2400" dirty="0"/>
              <a:t>join to preserve the right side</a:t>
            </a:r>
            <a:endParaRPr lang="en-CA"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Right outer join</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7" name="Content Placeholder 6"/>
          <p:cNvSpPr>
            <a:spLocks noGrp="1"/>
          </p:cNvSpPr>
          <p:nvPr>
            <p:ph idx="1"/>
          </p:nvPr>
        </p:nvSpPr>
        <p:spPr/>
        <p:txBody>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supplier_name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production</a:t>
            </a:r>
            <a:r>
              <a:rPr lang="en-CA" dirty="0">
                <a:solidFill>
                  <a:srgbClr val="808080"/>
                </a:solidFill>
                <a:latin typeface="新宋体" panose="02010609030101010101" pitchFamily="49" charset="-122"/>
                <a:ea typeface="新宋体" panose="02010609030101010101" pitchFamily="49" charset="-122"/>
              </a:rPr>
              <a:t>.</a:t>
            </a:r>
            <a:r>
              <a:rPr lang="en-CA" dirty="0">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right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outer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r>
              <a:rPr lang="en-CA" dirty="0">
                <a:solidFill>
                  <a:prstClr val="black"/>
                </a:solidFill>
                <a:latin typeface="新宋体" panose="02010609030101010101" pitchFamily="49" charset="-122"/>
                <a:ea typeface="新宋体" panose="02010609030101010101" pitchFamily="49" charset="-122"/>
              </a:rPr>
              <a:t> </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and</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FF0000"/>
                </a:solidFill>
                <a:latin typeface="新宋体" panose="02010609030101010101" pitchFamily="49" charset="-122"/>
                <a:ea typeface="新宋体" panose="02010609030101010101" pitchFamily="49" charset="-122"/>
              </a:rPr>
              <a:t>'Japan'</a:t>
            </a:r>
            <a:endParaRPr lang="en-CA" dirty="0">
              <a:solidFill>
                <a:srgbClr val="FF0000"/>
              </a:solidFill>
              <a:latin typeface="新宋体" panose="02010609030101010101" pitchFamily="49" charset="-122"/>
              <a:ea typeface="新宋体" panose="02010609030101010101" pitchFamily="49" charset="-122"/>
            </a:endParaRPr>
          </a:p>
          <a:p>
            <a:endParaRPr lang="en-CA"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Full outer join</a:t>
            </a:r>
            <a:endParaRPr lang="en-CA" dirty="0"/>
          </a:p>
        </p:txBody>
      </p:sp>
      <p:pic>
        <p:nvPicPr>
          <p:cNvPr id="5" name="Content Placeholder 4"/>
          <p:cNvPicPr>
            <a:picLocks noGrp="1" noChangeAspect="1"/>
          </p:cNvPicPr>
          <p:nvPr>
            <p:ph idx="1"/>
          </p:nvPr>
        </p:nvPicPr>
        <p:blipFill>
          <a:blip r:embed="rId1"/>
          <a:stretch>
            <a:fillRect/>
          </a:stretch>
        </p:blipFill>
        <p:spPr>
          <a:xfrm>
            <a:off x="6689472" y="1847850"/>
            <a:ext cx="4664328" cy="4351338"/>
          </a:xfrm>
          <a:prstGeom prst="rect">
            <a:avLst/>
          </a:prstGeom>
        </p:spPr>
      </p:pic>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6" name="Picture 5"/>
          <p:cNvPicPr>
            <a:picLocks noChangeAspect="1"/>
          </p:cNvPicPr>
          <p:nvPr/>
        </p:nvPicPr>
        <p:blipFill>
          <a:blip r:embed="rId2"/>
          <a:stretch>
            <a:fillRect/>
          </a:stretch>
        </p:blipFill>
        <p:spPr>
          <a:xfrm>
            <a:off x="1049878" y="2687165"/>
            <a:ext cx="5267325" cy="296227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Full outer join</a:t>
            </a:r>
            <a:endParaRPr lang="en-CA" dirty="0"/>
          </a:p>
        </p:txBody>
      </p:sp>
      <p:sp>
        <p:nvSpPr>
          <p:cNvPr id="3" name="Content Placeholder 2"/>
          <p:cNvSpPr>
            <a:spLocks noGrp="1"/>
          </p:cNvSpPr>
          <p:nvPr>
            <p:ph idx="1"/>
          </p:nvPr>
        </p:nvSpPr>
        <p:spPr/>
        <p:txBody>
          <a:bodyPr/>
          <a:lstStyle/>
          <a:p>
            <a:pPr marL="0" indent="0">
              <a:buNone/>
            </a:pPr>
            <a:r>
              <a:rPr lang="en-CA" dirty="0"/>
              <a:t>A full outer join returns the inner rows that are normally returned from an inner join; plus rows from the left that don’t have matches in the right, with NULLs used as placeholders in the right side; plus rows from the right that don’t have matches in the left, with NULLs used as</a:t>
            </a:r>
            <a:endParaRPr lang="en-CA" dirty="0"/>
          </a:p>
          <a:p>
            <a:pPr marL="0" indent="0">
              <a:buNone/>
            </a:pPr>
            <a:r>
              <a:rPr lang="en-CA" dirty="0"/>
              <a:t>placeholders in the left side.</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Full outer join</a:t>
            </a:r>
            <a:endParaRPr lang="en-CA" dirty="0"/>
          </a:p>
        </p:txBody>
      </p:sp>
      <p:sp>
        <p:nvSpPr>
          <p:cNvPr id="3" name="Content Placeholder 2"/>
          <p:cNvSpPr>
            <a:spLocks noGrp="1"/>
          </p:cNvSpPr>
          <p:nvPr>
            <p:ph idx="1"/>
          </p:nvPr>
        </p:nvSpPr>
        <p:spPr/>
        <p:txBody>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supplier_name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production</a:t>
            </a:r>
            <a:r>
              <a:rPr lang="en-CA" dirty="0">
                <a:solidFill>
                  <a:srgbClr val="808080"/>
                </a:solidFill>
                <a:latin typeface="新宋体" panose="02010609030101010101" pitchFamily="49" charset="-122"/>
                <a:ea typeface="新宋体" panose="02010609030101010101" pitchFamily="49" charset="-122"/>
              </a:rPr>
              <a:t>.</a:t>
            </a:r>
            <a:r>
              <a:rPr lang="en-CA" dirty="0">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full</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outer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r>
              <a:rPr lang="en-CA" dirty="0">
                <a:solidFill>
                  <a:prstClr val="black"/>
                </a:solidFill>
                <a:latin typeface="新宋体" panose="02010609030101010101" pitchFamily="49" charset="-122"/>
                <a:ea typeface="新宋体" panose="02010609030101010101" pitchFamily="49" charset="-122"/>
              </a:rPr>
              <a:t> </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prstClr val="black"/>
              </a:solidFill>
              <a:latin typeface="新宋体" panose="02010609030101010101" pitchFamily="49" charset="-122"/>
              <a:ea typeface="新宋体" panose="02010609030101010101" pitchFamily="49" charset="-122"/>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Multi-Join Queries</a:t>
            </a:r>
            <a:endParaRPr lang="en-CA" dirty="0"/>
          </a:p>
        </p:txBody>
      </p:sp>
      <p:sp>
        <p:nvSpPr>
          <p:cNvPr id="3" name="Content Placeholder 2"/>
          <p:cNvSpPr>
            <a:spLocks noGrp="1"/>
          </p:cNvSpPr>
          <p:nvPr>
            <p:ph idx="1"/>
          </p:nvPr>
        </p:nvSpPr>
        <p:spPr/>
        <p:txBody>
          <a:bodyPr/>
          <a:lstStyle/>
          <a:p>
            <a:pPr marL="0" indent="0">
              <a:buNone/>
            </a:pPr>
            <a:r>
              <a:rPr lang="en-CA" dirty="0"/>
              <a:t>As an example, suppose that you wanted to return all suppliers from Japan, and matching products where relevant. For this, you need an outer join between </a:t>
            </a:r>
            <a:r>
              <a:rPr lang="en-CA" dirty="0" err="1"/>
              <a:t>Production.Suppliers</a:t>
            </a:r>
            <a:r>
              <a:rPr lang="en-CA" dirty="0"/>
              <a:t> and </a:t>
            </a:r>
            <a:r>
              <a:rPr lang="en-CA" dirty="0" err="1"/>
              <a:t>Production.Products</a:t>
            </a:r>
            <a:r>
              <a:rPr lang="en-CA" dirty="0"/>
              <a:t>, preserving Suppliers. But you also want to include product category information, so you add an inner join to </a:t>
            </a:r>
            <a:r>
              <a:rPr lang="en-CA" dirty="0" err="1"/>
              <a:t>Production.Categories</a:t>
            </a:r>
            <a:r>
              <a:rPr lang="en-CA" dirty="0"/>
              <a:t>, as follows.</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5" name="Picture 4"/>
          <p:cNvPicPr>
            <a:picLocks noChangeAspect="1"/>
          </p:cNvPicPr>
          <p:nvPr/>
        </p:nvPicPr>
        <p:blipFill>
          <a:blip r:embed="rId1"/>
          <a:stretch>
            <a:fillRect/>
          </a:stretch>
        </p:blipFill>
        <p:spPr>
          <a:xfrm>
            <a:off x="502846" y="1499289"/>
            <a:ext cx="11010090" cy="5039623"/>
          </a:xfrm>
          <a:prstGeom prst="rect">
            <a:avLst/>
          </a:prstGeom>
        </p:spPr>
      </p:pic>
      <p:sp>
        <p:nvSpPr>
          <p:cNvPr id="6" name="Title 1"/>
          <p:cNvSpPr>
            <a:spLocks noGrp="1"/>
          </p:cNvSpPr>
          <p:nvPr>
            <p:ph type="title"/>
          </p:nvPr>
        </p:nvSpPr>
        <p:spPr>
          <a:xfrm>
            <a:off x="838200" y="365125"/>
            <a:ext cx="10515600" cy="1325563"/>
          </a:xfrm>
        </p:spPr>
        <p:txBody>
          <a:bodyPr/>
          <a:lstStyle/>
          <a:p>
            <a:r>
              <a:rPr lang="en-CA" dirty="0"/>
              <a:t>Multi-Join Queries</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157287" y="1771321"/>
            <a:ext cx="9849260" cy="2343206"/>
          </a:xfrm>
          <a:prstGeom prst="rect">
            <a:avLst/>
          </a:prstGeom>
          <a:noFill/>
        </p:spPr>
        <p:txBody>
          <a:bodyPr wrap="square" rtlCol="0">
            <a:spAutoFit/>
          </a:bodyPr>
          <a:lstStyle/>
          <a:p>
            <a:pPr marL="0" indent="0">
              <a:buNone/>
            </a:pPr>
            <a:r>
              <a:rPr lang="en-CA" sz="3600" b="1" dirty="0">
                <a:latin typeface="Arial" panose="020B0604020202020204" pitchFamily="34" charset="0"/>
                <a:cs typeface="Arial" panose="020B0604020202020204" pitchFamily="34" charset="0"/>
              </a:rPr>
              <a:t>Data type </a:t>
            </a:r>
            <a:r>
              <a:rPr lang="en-CA" sz="3600" dirty="0">
                <a:latin typeface="Arial" panose="020B0604020202020204" pitchFamily="34" charset="0"/>
                <a:cs typeface="Arial" panose="020B0604020202020204" pitchFamily="34" charset="0"/>
              </a:rPr>
              <a:t>restrict the type of data that can be stored in a column.</a:t>
            </a:r>
            <a:endParaRPr lang="en-CA" sz="3600" dirty="0">
              <a:latin typeface="Arial" panose="020B0604020202020204" pitchFamily="34" charset="0"/>
              <a:cs typeface="Arial" panose="020B0604020202020204" pitchFamily="34" charset="0"/>
            </a:endParaRPr>
          </a:p>
          <a:p>
            <a:pPr marL="0" indent="0">
              <a:buNone/>
            </a:pPr>
            <a:endParaRPr lang="en-CA" sz="3600" b="1" dirty="0">
              <a:latin typeface="Arial" panose="020B0604020202020204" pitchFamily="34" charset="0"/>
              <a:cs typeface="Arial" panose="020B0604020202020204" pitchFamily="34" charset="0"/>
            </a:endParaRPr>
          </a:p>
          <a:p>
            <a:pPr marL="0" indent="0">
              <a:buNone/>
            </a:pPr>
            <a:endParaRPr lang="en-CA" sz="3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dirty="0">
                <a:latin typeface="Arial" panose="020B0604020202020204" pitchFamily="34" charset="0"/>
                <a:cs typeface="Arial" panose="020B0604020202020204" pitchFamily="34" charset="0"/>
              </a:rPr>
              <a:t>1.2 Tables</a:t>
            </a:r>
            <a:endParaRPr lang="en-CA"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pic>
        <p:nvPicPr>
          <p:cNvPr id="7" name="Picture 6"/>
          <p:cNvPicPr>
            <a:picLocks noChangeAspect="1"/>
          </p:cNvPicPr>
          <p:nvPr/>
        </p:nvPicPr>
        <p:blipFill>
          <a:blip r:embed="rId1"/>
          <a:stretch>
            <a:fillRect/>
          </a:stretch>
        </p:blipFill>
        <p:spPr>
          <a:xfrm>
            <a:off x="1270000" y="3100705"/>
            <a:ext cx="4791075" cy="310515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Multi-Join Queries</a:t>
            </a:r>
            <a:endParaRPr lang="en-CA" dirty="0"/>
          </a:p>
        </p:txBody>
      </p:sp>
      <p:sp>
        <p:nvSpPr>
          <p:cNvPr id="3" name="Content Placeholder 2"/>
          <p:cNvSpPr>
            <a:spLocks noGrp="1"/>
          </p:cNvSpPr>
          <p:nvPr>
            <p:ph idx="1"/>
          </p:nvPr>
        </p:nvSpPr>
        <p:spPr>
          <a:xfrm>
            <a:off x="1014046" y="1764079"/>
            <a:ext cx="10515600" cy="4351338"/>
          </a:xfrm>
        </p:spPr>
        <p:txBody>
          <a:bodyPr>
            <a:normAutofit lnSpcReduction="10000"/>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supplier</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a:solidFill>
                  <a:srgbClr val="808080"/>
                </a:solidFill>
                <a:latin typeface="新宋体" panose="02010609030101010101" pitchFamily="49" charset="-122"/>
                <a:ea typeface="新宋体" panose="02010609030101010101" pitchFamily="49" charset="-122"/>
              </a:rPr>
              <a:t>,</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8080"/>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productid</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r>
              <a:rPr lang="en-CA" dirty="0">
                <a:solidFill>
                  <a:srgbClr val="808080"/>
                </a:solidFill>
                <a:latin typeface="新宋体" panose="02010609030101010101" pitchFamily="49" charset="-122"/>
                <a:ea typeface="新宋体" panose="02010609030101010101" pitchFamily="49" charset="-122"/>
              </a:rPr>
              <a:t>,</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8080"/>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C</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categoryname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LEFT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OUTER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INNER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Categories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C</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C</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categoryid</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categoryid</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WHERE</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FF0000"/>
                </a:solidFill>
                <a:latin typeface="新宋体" panose="02010609030101010101" pitchFamily="49" charset="-122"/>
                <a:ea typeface="新宋体" panose="02010609030101010101" pitchFamily="49" charset="-122"/>
              </a:rPr>
              <a:t>N'Japan</a:t>
            </a:r>
            <a:r>
              <a:rPr lang="en-CA" dirty="0">
                <a:solidFill>
                  <a:srgbClr val="FF0000"/>
                </a:solidFill>
                <a:latin typeface="新宋体" panose="02010609030101010101" pitchFamily="49" charset="-122"/>
                <a:ea typeface="新宋体" panose="02010609030101010101" pitchFamily="49" charset="-122"/>
              </a:rPr>
              <a:t>'</a:t>
            </a:r>
            <a:r>
              <a:rPr lang="en-CA" dirty="0">
                <a:solidFill>
                  <a:srgbClr val="808080"/>
                </a:solidFill>
                <a:latin typeface="新宋体" panose="02010609030101010101" pitchFamily="49" charset="-122"/>
                <a:ea typeface="新宋体" panose="02010609030101010101" pitchFamily="49" charset="-122"/>
              </a:rPr>
              <a:t>;</a:t>
            </a:r>
            <a:endParaRPr lang="en-CA" dirty="0">
              <a:solidFill>
                <a:srgbClr val="808080"/>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10242" name="Picture 2" descr="Image result for software bu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96300" y="3158342"/>
            <a:ext cx="2857500" cy="2019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Multi-Join Queries</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companyname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supplier</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a:solidFill>
                  <a:srgbClr val="808080"/>
                </a:solidFill>
                <a:latin typeface="新宋体" panose="02010609030101010101" pitchFamily="49" charset="-122"/>
                <a:ea typeface="新宋体" panose="02010609030101010101" pitchFamily="49" charset="-122"/>
              </a:rPr>
              <a:t>,</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productid</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productname</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unitprice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categoryname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S</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LEFT</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OUTER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Products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P</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INNER</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JOIN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Production</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Categories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C</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C</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categoryid</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categoryid</a:t>
            </a:r>
            <a:r>
              <a:rPr lang="en-CA" dirty="0">
                <a:solidFill>
                  <a:srgbClr val="808080"/>
                </a:solidFill>
                <a:latin typeface="新宋体" panose="02010609030101010101" pitchFamily="49" charset="-122"/>
                <a:ea typeface="新宋体" panose="02010609030101010101" pitchFamily="49" charset="-122"/>
              </a:rPr>
              <a:t>)</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ON</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P</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supplierid</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WHERE</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country</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FF0000"/>
                </a:solidFill>
                <a:latin typeface="新宋体" panose="02010609030101010101" pitchFamily="49" charset="-122"/>
                <a:ea typeface="新宋体" panose="02010609030101010101" pitchFamily="49" charset="-122"/>
              </a:rPr>
              <a:t>N'Japan</a:t>
            </a:r>
            <a:r>
              <a:rPr lang="en-CA" dirty="0">
                <a:solidFill>
                  <a:srgbClr val="FF0000"/>
                </a:solidFill>
                <a:latin typeface="新宋体" panose="02010609030101010101" pitchFamily="49" charset="-122"/>
                <a:ea typeface="新宋体" panose="02010609030101010101" pitchFamily="49" charset="-122"/>
              </a:rPr>
              <a:t>'</a:t>
            </a:r>
            <a:r>
              <a:rPr lang="en-CA" dirty="0">
                <a:solidFill>
                  <a:srgbClr val="808080"/>
                </a:solidFill>
                <a:latin typeface="新宋体" panose="02010609030101010101" pitchFamily="49" charset="-122"/>
                <a:ea typeface="新宋体" panose="02010609030101010101" pitchFamily="49" charset="-122"/>
              </a:rPr>
              <a:t>;</a:t>
            </a:r>
            <a:endParaRPr lang="en-CA" dirty="0">
              <a:solidFill>
                <a:prstClr val="black"/>
              </a:solidFill>
              <a:latin typeface="新宋体" panose="02010609030101010101" pitchFamily="49" charset="-122"/>
              <a:ea typeface="新宋体" panose="02010609030101010101" pitchFamily="49" charset="-122"/>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7" name="Rectangle 6"/>
          <p:cNvSpPr/>
          <p:nvPr/>
        </p:nvSpPr>
        <p:spPr>
          <a:xfrm>
            <a:off x="641838" y="3701562"/>
            <a:ext cx="8510954" cy="13803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7" y="320675"/>
            <a:ext cx="10515600" cy="1325563"/>
          </a:xfrm>
        </p:spPr>
        <p:txBody>
          <a:bodyPr/>
          <a:lstStyle/>
          <a:p>
            <a:r>
              <a:rPr lang="en-CA" dirty="0" smtClean="0"/>
              <a:t>9.3Derived </a:t>
            </a:r>
            <a:r>
              <a:rPr lang="en-CA" dirty="0"/>
              <a:t>table</a:t>
            </a:r>
            <a:endParaRPr lang="en-CA" dirty="0"/>
          </a:p>
        </p:txBody>
      </p:sp>
      <p:sp>
        <p:nvSpPr>
          <p:cNvPr id="3" name="Content Placeholder 2"/>
          <p:cNvSpPr>
            <a:spLocks noGrp="1"/>
          </p:cNvSpPr>
          <p:nvPr>
            <p:ph idx="1"/>
          </p:nvPr>
        </p:nvSpPr>
        <p:spPr>
          <a:xfrm>
            <a:off x="545124" y="2089394"/>
            <a:ext cx="11218984" cy="4065221"/>
          </a:xfrm>
        </p:spPr>
        <p:txBody>
          <a:bodyPr>
            <a:normAutofit/>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 </a:t>
            </a:r>
            <a:r>
              <a:rPr lang="en-CA" dirty="0" err="1">
                <a:solidFill>
                  <a:srgbClr val="008080"/>
                </a:solidFill>
                <a:latin typeface="新宋体" panose="02010609030101010101" pitchFamily="49" charset="-122"/>
                <a:ea typeface="新宋体" panose="02010609030101010101" pitchFamily="49" charset="-122"/>
              </a:rPr>
              <a:t>restaurant</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00FF"/>
                </a:solidFill>
                <a:latin typeface="新宋体" panose="02010609030101010101" pitchFamily="49" charset="-122"/>
                <a:ea typeface="新宋体" panose="02010609030101010101" pitchFamily="49" charset="-122"/>
              </a:rPr>
              <a:t>type</a:t>
            </a:r>
            <a:r>
              <a:rPr lang="en-CA" dirty="0">
                <a:solidFill>
                  <a:srgbClr val="808080"/>
                </a:solidFill>
                <a:latin typeface="新宋体" panose="02010609030101010101" pitchFamily="49" charset="-122"/>
                <a:ea typeface="新宋体" panose="02010609030101010101" pitchFamily="49" charset="-122"/>
              </a:rPr>
              <a:t>,</a:t>
            </a:r>
            <a:endParaRPr lang="en-CA" dirty="0">
              <a:solidFill>
                <a:srgbClr val="808080"/>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	</a:t>
            </a:r>
            <a:r>
              <a:rPr lang="en-CA" dirty="0" err="1">
                <a:solidFill>
                  <a:srgbClr val="0000FF"/>
                </a:solidFill>
                <a:latin typeface="新宋体" panose="02010609030101010101" pitchFamily="49" charset="-122"/>
                <a:ea typeface="新宋体" panose="02010609030101010101" pitchFamily="49" charset="-122"/>
              </a:rPr>
              <a:t>address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priceEach</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priceEach</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0.5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SummerDelicious_Price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website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toronto_restaurants</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where</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SummerDelicious_Price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&lt;</a:t>
            </a:r>
            <a:r>
              <a:rPr lang="en-CA" dirty="0">
                <a:solidFill>
                  <a:prstClr val="black"/>
                </a:solidFill>
                <a:latin typeface="新宋体" panose="02010609030101010101" pitchFamily="49" charset="-122"/>
                <a:ea typeface="新宋体" panose="02010609030101010101" pitchFamily="49" charset="-122"/>
              </a:rPr>
              <a:t>20  </a:t>
            </a:r>
            <a:r>
              <a:rPr lang="en-CA" dirty="0">
                <a:solidFill>
                  <a:srgbClr val="008000"/>
                </a:solidFill>
                <a:latin typeface="新宋体" panose="02010609030101010101" pitchFamily="49" charset="-122"/>
                <a:ea typeface="新宋体" panose="02010609030101010101" pitchFamily="49" charset="-122"/>
              </a:rPr>
              <a:t>--Invalid column name '</a:t>
            </a:r>
            <a:r>
              <a:rPr lang="en-CA" dirty="0" err="1">
                <a:solidFill>
                  <a:srgbClr val="008000"/>
                </a:solidFill>
                <a:latin typeface="新宋体" panose="02010609030101010101" pitchFamily="49" charset="-122"/>
                <a:ea typeface="新宋体" panose="02010609030101010101" pitchFamily="49" charset="-122"/>
              </a:rPr>
              <a:t>SummerDelicious_Price</a:t>
            </a:r>
            <a:r>
              <a:rPr lang="en-CA" dirty="0">
                <a:solidFill>
                  <a:srgbClr val="008000"/>
                </a:solidFill>
                <a:latin typeface="新宋体" panose="02010609030101010101" pitchFamily="49" charset="-122"/>
                <a:ea typeface="新宋体" panose="02010609030101010101" pitchFamily="49" charset="-122"/>
              </a:rPr>
              <a:t>'.</a:t>
            </a:r>
            <a:endParaRPr lang="en-CA" dirty="0">
              <a:solidFill>
                <a:prstClr val="black"/>
              </a:solidFill>
              <a:latin typeface="新宋体" panose="02010609030101010101" pitchFamily="49" charset="-122"/>
              <a:ea typeface="新宋体" panose="02010609030101010101" pitchFamily="49" charset="-122"/>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Derived table</a:t>
            </a:r>
            <a:endParaRPr lang="en-CA" dirty="0"/>
          </a:p>
        </p:txBody>
      </p:sp>
      <p:sp>
        <p:nvSpPr>
          <p:cNvPr id="3" name="Content Placeholder 2"/>
          <p:cNvSpPr>
            <a:spLocks noGrp="1"/>
          </p:cNvSpPr>
          <p:nvPr>
            <p:ph idx="1"/>
          </p:nvPr>
        </p:nvSpPr>
        <p:spPr/>
        <p:txBody>
          <a:bodyPr/>
          <a:lstStyle/>
          <a:p>
            <a:pPr marL="0" indent="0">
              <a:buNone/>
            </a:pP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restaurant</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00FF"/>
                </a:solidFill>
                <a:latin typeface="新宋体" panose="02010609030101010101" pitchFamily="49" charset="-122"/>
                <a:ea typeface="新宋体" panose="02010609030101010101" pitchFamily="49" charset="-122"/>
              </a:rPr>
              <a:t>type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00FF"/>
                </a:solidFill>
                <a:latin typeface="新宋体" panose="02010609030101010101" pitchFamily="49" charset="-122"/>
                <a:ea typeface="新宋体" panose="02010609030101010101" pitchFamily="49" charset="-122"/>
              </a:rPr>
              <a:t>address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priceEach</a:t>
            </a:r>
            <a:r>
              <a:rPr lang="en-CA" dirty="0">
                <a:solidFill>
                  <a:srgbClr val="808080"/>
                </a:solidFill>
                <a:latin typeface="新宋体" panose="02010609030101010101" pitchFamily="49" charset="-122"/>
                <a:ea typeface="新宋体" panose="02010609030101010101" pitchFamily="49" charset="-122"/>
              </a:rPr>
              <a:t>,</a:t>
            </a:r>
            <a:endParaRPr lang="en-CA" dirty="0">
              <a:solidFill>
                <a:srgbClr val="808080"/>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SummerDelicious_Price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website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from</a:t>
            </a:r>
            <a:r>
              <a:rPr lang="en-CA" dirty="0">
                <a:solidFill>
                  <a:srgbClr val="808080"/>
                </a:solidFill>
                <a:latin typeface="新宋体" panose="02010609030101010101" pitchFamily="49" charset="-122"/>
                <a:ea typeface="新宋体" panose="02010609030101010101" pitchFamily="49" charset="-122"/>
              </a:rPr>
              <a:t>(</a:t>
            </a:r>
            <a:r>
              <a:rPr lang="en-CA" dirty="0">
                <a:solidFill>
                  <a:srgbClr val="0000FF"/>
                </a:solidFill>
                <a:latin typeface="新宋体" panose="02010609030101010101" pitchFamily="49" charset="-122"/>
                <a:ea typeface="新宋体" panose="02010609030101010101" pitchFamily="49" charset="-122"/>
              </a:rPr>
              <a:t>select</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restaurant</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category</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00FF"/>
                </a:solidFill>
                <a:latin typeface="新宋体" panose="02010609030101010101" pitchFamily="49" charset="-122"/>
                <a:ea typeface="新宋体" panose="02010609030101010101" pitchFamily="49" charset="-122"/>
              </a:rPr>
              <a:t>type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00FF"/>
                </a:solidFill>
                <a:latin typeface="新宋体" panose="02010609030101010101" pitchFamily="49" charset="-122"/>
                <a:ea typeface="新宋体" panose="02010609030101010101" pitchFamily="49" charset="-122"/>
              </a:rPr>
              <a:t>address</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priceEach</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priceEach</a:t>
            </a:r>
            <a:r>
              <a:rPr lang="en-CA" dirty="0">
                <a:solidFill>
                  <a:srgbClr val="008080"/>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a:t>
            </a:r>
            <a:r>
              <a:rPr lang="en-CA" dirty="0">
                <a:solidFill>
                  <a:prstClr val="black"/>
                </a:solidFill>
                <a:latin typeface="新宋体" panose="02010609030101010101" pitchFamily="49" charset="-122"/>
                <a:ea typeface="新宋体" panose="02010609030101010101" pitchFamily="49" charset="-122"/>
              </a:rPr>
              <a:t>0.5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SummerDelicious_Price</a:t>
            </a:r>
            <a:r>
              <a:rPr lang="en-CA" dirty="0" err="1">
                <a:solidFill>
                  <a:srgbClr val="808080"/>
                </a:solidFill>
                <a:latin typeface="新宋体" panose="02010609030101010101" pitchFamily="49" charset="-122"/>
                <a:ea typeface="新宋体" panose="02010609030101010101" pitchFamily="49" charset="-122"/>
              </a:rPr>
              <a:t>,</a:t>
            </a:r>
            <a:r>
              <a:rPr lang="en-CA" dirty="0" err="1">
                <a:solidFill>
                  <a:srgbClr val="008080"/>
                </a:solidFill>
                <a:latin typeface="新宋体" panose="02010609030101010101" pitchFamily="49" charset="-122"/>
                <a:ea typeface="新宋体" panose="02010609030101010101" pitchFamily="49" charset="-122"/>
              </a:rPr>
              <a:t>website</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	from</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toronto_restaurants</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808080"/>
                </a:solidFill>
                <a:latin typeface="新宋体" panose="02010609030101010101" pitchFamily="49" charset="-122"/>
                <a:ea typeface="新宋体" panose="02010609030101010101" pitchFamily="49" charset="-122"/>
              </a:rPr>
              <a:t>	)</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00FF"/>
                </a:solidFill>
                <a:latin typeface="新宋体" panose="02010609030101010101" pitchFamily="49" charset="-122"/>
                <a:ea typeface="新宋体" panose="02010609030101010101" pitchFamily="49" charset="-122"/>
              </a:rPr>
              <a:t>as</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008080"/>
                </a:solidFill>
                <a:latin typeface="新宋体" panose="02010609030101010101" pitchFamily="49" charset="-122"/>
                <a:ea typeface="新宋体" panose="02010609030101010101" pitchFamily="49" charset="-122"/>
              </a:rPr>
              <a:t>d1</a:t>
            </a:r>
            <a:endParaRPr lang="en-CA" dirty="0">
              <a:solidFill>
                <a:prstClr val="black"/>
              </a:solidFill>
              <a:latin typeface="新宋体" panose="02010609030101010101" pitchFamily="49" charset="-122"/>
              <a:ea typeface="新宋体" panose="02010609030101010101" pitchFamily="49" charset="-122"/>
            </a:endParaRPr>
          </a:p>
          <a:p>
            <a:pPr marL="0" indent="0">
              <a:buNone/>
            </a:pPr>
            <a:r>
              <a:rPr lang="en-CA" dirty="0">
                <a:solidFill>
                  <a:srgbClr val="0000FF"/>
                </a:solidFill>
                <a:latin typeface="新宋体" panose="02010609030101010101" pitchFamily="49" charset="-122"/>
                <a:ea typeface="新宋体" panose="02010609030101010101" pitchFamily="49" charset="-122"/>
              </a:rPr>
              <a:t>where</a:t>
            </a:r>
            <a:r>
              <a:rPr lang="en-CA" dirty="0">
                <a:solidFill>
                  <a:prstClr val="black"/>
                </a:solidFill>
                <a:latin typeface="新宋体" panose="02010609030101010101" pitchFamily="49" charset="-122"/>
                <a:ea typeface="新宋体" panose="02010609030101010101" pitchFamily="49" charset="-122"/>
              </a:rPr>
              <a:t> </a:t>
            </a:r>
            <a:r>
              <a:rPr lang="en-CA" dirty="0" err="1">
                <a:solidFill>
                  <a:srgbClr val="008080"/>
                </a:solidFill>
                <a:latin typeface="新宋体" panose="02010609030101010101" pitchFamily="49" charset="-122"/>
                <a:ea typeface="新宋体" panose="02010609030101010101" pitchFamily="49" charset="-122"/>
              </a:rPr>
              <a:t>SummerDelicious_Price</a:t>
            </a:r>
            <a:r>
              <a:rPr lang="en-CA" dirty="0">
                <a:solidFill>
                  <a:prstClr val="black"/>
                </a:solidFill>
                <a:latin typeface="新宋体" panose="02010609030101010101" pitchFamily="49" charset="-122"/>
                <a:ea typeface="新宋体" panose="02010609030101010101" pitchFamily="49" charset="-122"/>
              </a:rPr>
              <a:t> </a:t>
            </a:r>
            <a:r>
              <a:rPr lang="en-CA" dirty="0">
                <a:solidFill>
                  <a:srgbClr val="808080"/>
                </a:solidFill>
                <a:latin typeface="新宋体" panose="02010609030101010101" pitchFamily="49" charset="-122"/>
                <a:ea typeface="新宋体" panose="02010609030101010101" pitchFamily="49" charset="-122"/>
              </a:rPr>
              <a:t>&lt;</a:t>
            </a:r>
            <a:r>
              <a:rPr lang="en-CA" dirty="0">
                <a:solidFill>
                  <a:prstClr val="black"/>
                </a:solidFill>
                <a:latin typeface="新宋体" panose="02010609030101010101" pitchFamily="49" charset="-122"/>
                <a:ea typeface="新宋体" panose="02010609030101010101" pitchFamily="49" charset="-122"/>
              </a:rPr>
              <a:t>20 </a:t>
            </a:r>
            <a:endParaRPr lang="en-CA" dirty="0">
              <a:solidFill>
                <a:prstClr val="black"/>
              </a:solidFill>
              <a:latin typeface="新宋体" panose="02010609030101010101" pitchFamily="49" charset="-122"/>
              <a:ea typeface="新宋体" panose="02010609030101010101" pitchFamily="49" charset="-122"/>
            </a:endParaRPr>
          </a:p>
          <a:p>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5" name="Rectangle 4"/>
          <p:cNvSpPr/>
          <p:nvPr/>
        </p:nvSpPr>
        <p:spPr>
          <a:xfrm>
            <a:off x="1696915" y="2839915"/>
            <a:ext cx="9513277" cy="23475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7403122" y="4352192"/>
            <a:ext cx="3376246" cy="707886"/>
          </a:xfrm>
          <a:prstGeom prst="rect">
            <a:avLst/>
          </a:prstGeom>
          <a:noFill/>
        </p:spPr>
        <p:txBody>
          <a:bodyPr wrap="square" rtlCol="0">
            <a:spAutoFit/>
          </a:bodyPr>
          <a:lstStyle/>
          <a:p>
            <a:r>
              <a:rPr lang="en-CA" sz="4000" dirty="0">
                <a:solidFill>
                  <a:srgbClr val="FF0000"/>
                </a:solidFill>
              </a:rPr>
              <a:t>Derived table</a:t>
            </a:r>
            <a:endParaRPr lang="en-CA" sz="40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14070</Words>
  <Application>WPS Slides</Application>
  <PresentationFormat>宽屏</PresentationFormat>
  <Paragraphs>1005</Paragraphs>
  <Slides>93</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93</vt:i4>
      </vt:variant>
    </vt:vector>
  </HeadingPairs>
  <TitlesOfParts>
    <vt:vector size="110" baseType="lpstr">
      <vt:lpstr>Arial</vt:lpstr>
      <vt:lpstr>宋体</vt:lpstr>
      <vt:lpstr>Wingdings</vt:lpstr>
      <vt:lpstr>Calibri</vt:lpstr>
      <vt:lpstr>微软雅黑</vt:lpstr>
      <vt:lpstr>Arial Unicode MS</vt:lpstr>
      <vt:lpstr>Calibri Light</vt:lpstr>
      <vt:lpstr>CourierNewPSMT</vt:lpstr>
      <vt:lpstr>Segoe Print</vt:lpstr>
      <vt:lpstr>TimesNewRomanPS-BoldMT</vt:lpstr>
      <vt:lpstr>TimesNewRomanPSMT</vt:lpstr>
      <vt:lpstr>Times New Roman</vt:lpstr>
      <vt:lpstr>新宋体</vt:lpstr>
      <vt:lpstr>Helvetica Neue</vt:lpstr>
      <vt:lpstr>Office Theme</vt:lpstr>
      <vt:lpstr>Excel.Sheet.12</vt:lpstr>
      <vt:lpstr>Excel.Sheet.12</vt:lpstr>
      <vt:lpstr>SQL-Structured Query Language</vt:lpstr>
      <vt:lpstr>Introduction</vt:lpstr>
      <vt:lpstr>Introduction</vt:lpstr>
      <vt:lpstr>Introduction</vt:lpstr>
      <vt:lpstr>Introduction</vt:lpstr>
      <vt:lpstr>1.2 Tables</vt:lpstr>
      <vt:lpstr>1.2 Tables</vt:lpstr>
      <vt:lpstr>1.2 Tables</vt:lpstr>
      <vt:lpstr>1.2 Tables</vt:lpstr>
      <vt:lpstr>1.2 Tables</vt:lpstr>
      <vt:lpstr>1.3 Primary key</vt:lpstr>
      <vt:lpstr>1.3 Primary key</vt:lpstr>
      <vt:lpstr>1.3 Primary key</vt:lpstr>
      <vt:lpstr>Retrieving Data</vt:lpstr>
      <vt:lpstr>Retrieving Data</vt:lpstr>
      <vt:lpstr>Retrieving Data</vt:lpstr>
      <vt:lpstr>Retrieving Data</vt:lpstr>
      <vt:lpstr>Retrieving Data</vt:lpstr>
      <vt:lpstr>Retrieving Data</vt:lpstr>
      <vt:lpstr>Retrieving Data</vt:lpstr>
      <vt:lpstr>Retrieving Data</vt:lpstr>
      <vt:lpstr>Retrieving Data</vt:lpstr>
      <vt:lpstr>Exercise 1</vt:lpstr>
      <vt:lpstr>3.Filtering Data</vt:lpstr>
      <vt:lpstr>3.Filtering Data</vt:lpstr>
      <vt:lpstr>3.Filtering Data</vt:lpstr>
      <vt:lpstr>3.Filtering Data</vt:lpstr>
      <vt:lpstr>3.Filtering Data</vt:lpstr>
      <vt:lpstr>3.Filtering Data</vt:lpstr>
      <vt:lpstr>PowerPoint 演示文稿</vt:lpstr>
      <vt:lpstr>3.Filtering Data</vt:lpstr>
      <vt:lpstr>3.Filtering Data</vt:lpstr>
      <vt:lpstr>3.Filtering Data</vt:lpstr>
      <vt:lpstr>3.Filtering Data</vt:lpstr>
      <vt:lpstr>3.Filtering Data</vt:lpstr>
      <vt:lpstr>Exercise 3</vt:lpstr>
      <vt:lpstr>Exercise 3</vt:lpstr>
      <vt:lpstr>3.Sorting Data</vt:lpstr>
      <vt:lpstr>3.Sorting Data</vt:lpstr>
      <vt:lpstr>3.Sorting Data</vt:lpstr>
      <vt:lpstr>3.Sorting Data</vt:lpstr>
      <vt:lpstr>Retrieving Data</vt:lpstr>
      <vt:lpstr>Retrieving Data</vt:lpstr>
      <vt:lpstr>Retrieving Data</vt:lpstr>
      <vt:lpstr>Exercise 3</vt:lpstr>
      <vt:lpstr>Exercise 3</vt:lpstr>
      <vt:lpstr>5.Use wildcard filtering</vt:lpstr>
      <vt:lpstr>PowerPoint 演示文稿</vt:lpstr>
      <vt:lpstr>PowerPoint 演示文稿</vt:lpstr>
      <vt:lpstr>Exercise 5</vt:lpstr>
      <vt:lpstr>PowerPoint 演示文稿</vt:lpstr>
      <vt:lpstr>PowerPoint 演示文稿</vt:lpstr>
      <vt:lpstr>PowerPoint 演示文稿</vt:lpstr>
      <vt:lpstr>PowerPoint 演示文稿</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7.Exercise</vt:lpstr>
      <vt:lpstr>7.Exercise</vt:lpstr>
      <vt:lpstr>9.1 Using Joins</vt:lpstr>
      <vt:lpstr>9.1 Using Joins</vt:lpstr>
      <vt:lpstr>Inner Join</vt:lpstr>
      <vt:lpstr>Inner Join</vt:lpstr>
      <vt:lpstr>Inner Join</vt:lpstr>
      <vt:lpstr>Self Join</vt:lpstr>
      <vt:lpstr>Outer Joins-Left Join</vt:lpstr>
      <vt:lpstr>Outer Joins-Left Join</vt:lpstr>
      <vt:lpstr>Outer Joins-Left Join</vt:lpstr>
      <vt:lpstr>Outer Joins-Left Join</vt:lpstr>
      <vt:lpstr>PowerPoint 演示文稿</vt:lpstr>
      <vt:lpstr>Difference between AND and WHERE in outer join </vt:lpstr>
      <vt:lpstr>Right outer join</vt:lpstr>
      <vt:lpstr>Right outer join</vt:lpstr>
      <vt:lpstr>Full outer join</vt:lpstr>
      <vt:lpstr>Full outer join</vt:lpstr>
      <vt:lpstr>Full outer join</vt:lpstr>
      <vt:lpstr>Multi-Join Queries</vt:lpstr>
      <vt:lpstr>Multi-Join Queries</vt:lpstr>
      <vt:lpstr>Multi-Join Queries</vt:lpstr>
      <vt:lpstr>Multi-Join Queries</vt:lpstr>
      <vt:lpstr>9.3Derived table</vt:lpstr>
      <vt:lpstr>Derived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kobe gao</dc:creator>
  <cp:lastModifiedBy>Kobe Byrant</cp:lastModifiedBy>
  <cp:revision>768</cp:revision>
  <dcterms:created xsi:type="dcterms:W3CDTF">2017-05-06T16:40:00Z</dcterms:created>
  <dcterms:modified xsi:type="dcterms:W3CDTF">2025-05-13T20:25:33Z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926646FA32154A328086676ACD2FABA9_13</vt:lpwstr>
  </property>
  <property fmtid="{D5CDD505-2E9C-101B-9397-08002B2CF9AE}" pid="3" name="KSOProductBuildVer">
    <vt:lpwstr>1033-12.2.0.20795</vt:lpwstr>
  </property>
</Properties>
</file>