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50"/>
  </p:notesMasterIdLst>
  <p:handoutMasterIdLst>
    <p:handoutMasterId r:id="rId51"/>
  </p:handoutMasterIdLst>
  <p:sldIdLst>
    <p:sldId id="299" r:id="rId2"/>
    <p:sldId id="300" r:id="rId3"/>
    <p:sldId id="301" r:id="rId4"/>
    <p:sldId id="303" r:id="rId5"/>
    <p:sldId id="304" r:id="rId6"/>
    <p:sldId id="305" r:id="rId7"/>
    <p:sldId id="306" r:id="rId8"/>
    <p:sldId id="307" r:id="rId9"/>
    <p:sldId id="309" r:id="rId10"/>
    <p:sldId id="310" r:id="rId11"/>
    <p:sldId id="311" r:id="rId12"/>
    <p:sldId id="313" r:id="rId13"/>
    <p:sldId id="324" r:id="rId14"/>
    <p:sldId id="326" r:id="rId15"/>
    <p:sldId id="332" r:id="rId16"/>
    <p:sldId id="325" r:id="rId17"/>
    <p:sldId id="327" r:id="rId18"/>
    <p:sldId id="333" r:id="rId19"/>
    <p:sldId id="328" r:id="rId20"/>
    <p:sldId id="329" r:id="rId21"/>
    <p:sldId id="330" r:id="rId22"/>
    <p:sldId id="331" r:id="rId23"/>
    <p:sldId id="315" r:id="rId24"/>
    <p:sldId id="322" r:id="rId25"/>
    <p:sldId id="323" r:id="rId26"/>
    <p:sldId id="318" r:id="rId27"/>
    <p:sldId id="319" r:id="rId28"/>
    <p:sldId id="320" r:id="rId29"/>
    <p:sldId id="321" r:id="rId30"/>
    <p:sldId id="334" r:id="rId31"/>
    <p:sldId id="335" r:id="rId32"/>
    <p:sldId id="340" r:id="rId33"/>
    <p:sldId id="336" r:id="rId34"/>
    <p:sldId id="341" r:id="rId35"/>
    <p:sldId id="349" r:id="rId36"/>
    <p:sldId id="337" r:id="rId37"/>
    <p:sldId id="350" r:id="rId38"/>
    <p:sldId id="338" r:id="rId39"/>
    <p:sldId id="339" r:id="rId40"/>
    <p:sldId id="342" r:id="rId41"/>
    <p:sldId id="343" r:id="rId42"/>
    <p:sldId id="344" r:id="rId43"/>
    <p:sldId id="345" r:id="rId44"/>
    <p:sldId id="346" r:id="rId45"/>
    <p:sldId id="347" r:id="rId46"/>
    <p:sldId id="351" r:id="rId47"/>
    <p:sldId id="348" r:id="rId48"/>
    <p:sldId id="352"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2"/>
  </p:normalViewPr>
  <p:slideViewPr>
    <p:cSldViewPr>
      <p:cViewPr varScale="1">
        <p:scale>
          <a:sx n="73" d="100"/>
          <a:sy n="73" d="100"/>
        </p:scale>
        <p:origin x="1080" y="3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E1616A-0F57-F1B0-909F-A189529E065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1DD03A-F692-648E-D469-981363C88348}"/>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9C6450D0-9D81-B94F-97E7-C71BBC28DDD2}" type="datetimeFigureOut">
              <a:rPr lang="en-US" smtClean="0"/>
              <a:t>8/18/2025</a:t>
            </a:fld>
            <a:endParaRPr lang="en-US"/>
          </a:p>
        </p:txBody>
      </p:sp>
      <p:sp>
        <p:nvSpPr>
          <p:cNvPr id="4" name="Footer Placeholder 3">
            <a:extLst>
              <a:ext uri="{FF2B5EF4-FFF2-40B4-BE49-F238E27FC236}">
                <a16:creationId xmlns:a16="http://schemas.microsoft.com/office/drawing/2014/main" id="{D8CEBEE6-6C51-3987-C6E9-5F83878DD457}"/>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857B258-02C6-6D64-9931-967F618771A5}"/>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43C9BFC-6E1D-0441-A164-4BED596A87A4}" type="slidenum">
              <a:rPr lang="en-US" smtClean="0"/>
              <a:t>‹#›</a:t>
            </a:fld>
            <a:endParaRPr lang="en-US"/>
          </a:p>
        </p:txBody>
      </p:sp>
    </p:spTree>
    <p:extLst>
      <p:ext uri="{BB962C8B-B14F-4D97-AF65-F5344CB8AC3E}">
        <p14:creationId xmlns:p14="http://schemas.microsoft.com/office/powerpoint/2010/main" val="2848720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CDD9C9-DEC5-42B6-9F11-0BCA88D4BE4F}" type="datetimeFigureOut">
              <a:rPr lang="en-US" smtClean="0"/>
              <a:t>8/18/2025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A8CC55-8687-49EF-971D-0E6168AAFCE8}" type="slidenum">
              <a:rPr lang="en-US" smtClean="0"/>
              <a:t>‹#›</a:t>
            </a:fld>
            <a:endParaRPr lang="en-US"/>
          </a:p>
        </p:txBody>
      </p:sp>
    </p:spTree>
    <p:extLst>
      <p:ext uri="{BB962C8B-B14F-4D97-AF65-F5344CB8AC3E}">
        <p14:creationId xmlns:p14="http://schemas.microsoft.com/office/powerpoint/2010/main" val="2148093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7F861F-5E95-DE49-BE48-0F643A5F5560}"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533C0-0541-FE4D-8633-F0DDBCDD072F}"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8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7795DD-43F9-4641-81F8-4F65F0D43F73}"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8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06F764-32A4-4E40-B3C5-CBF2455B9686}"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a:xfrm>
            <a:off x="6096000" y="6400799"/>
            <a:ext cx="2895600" cy="365125"/>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2438400" y="6400798"/>
            <a:ext cx="2133600" cy="365125"/>
          </a:xfrm>
        </p:spPr>
        <p:txBody>
          <a:bodyPr/>
          <a:lstStyle/>
          <a:p>
            <a:fld id="{6A09AD9F-3255-A943-B1EE-3605224B2E9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0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623-5A1E-2B46-9D11-8BB174DBD95A}"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72C6A1-7CA7-9942-85CB-0F72D342F40E}" type="datetime1">
              <a:rPr lang="en-US" smtClean="0">
                <a:solidFill>
                  <a:prstClr val="black">
                    <a:tint val="75000"/>
                  </a:prstClr>
                </a:solidFill>
              </a:r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8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E5871A-732D-A24D-B659-4B54894EDB6B}" type="datetime1">
              <a:rPr lang="en-US" smtClean="0">
                <a:solidFill>
                  <a:prstClr val="black">
                    <a:tint val="75000"/>
                  </a:prstClr>
                </a:solidFill>
              </a:rPr>
              <a:t>8/18/2025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EDCB2A-87A1-8844-8947-5853F6EF32ED}" type="datetime1">
              <a:rPr lang="en-US" smtClean="0">
                <a:solidFill>
                  <a:prstClr val="black">
                    <a:tint val="75000"/>
                  </a:prstClr>
                </a:solidFill>
              </a:rPr>
              <a:t>8/18/2025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C645F-BD6A-A648-8480-7973C0D842B4}" type="datetime1">
              <a:rPr lang="en-US" smtClean="0">
                <a:solidFill>
                  <a:prstClr val="black">
                    <a:tint val="75000"/>
                  </a:prstClr>
                </a:solidFill>
              </a:rPr>
              <a:t>8/18/2025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7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D2A61-CCB8-3E4A-892B-B929AE756789}" type="datetime1">
              <a:rPr lang="en-US" smtClean="0">
                <a:solidFill>
                  <a:prstClr val="black">
                    <a:tint val="75000"/>
                  </a:prstClr>
                </a:solidFill>
              </a:r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FE993-0683-A44B-A3DF-0CD492932C6A}" type="datetime1">
              <a:rPr lang="en-US" smtClean="0">
                <a:solidFill>
                  <a:prstClr val="black">
                    <a:tint val="75000"/>
                  </a:prstClr>
                </a:solidFill>
              </a:r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3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13C2A05-9854-1746-8DC6-7EDC51CD007B}"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A09AD9F-3255-A943-B1EE-3605224B2E9C}" type="slidenum">
              <a:rPr lang="en-US" smtClean="0">
                <a:solidFill>
                  <a:prstClr val="black">
                    <a:tint val="75000"/>
                  </a:prstClr>
                </a:solidFill>
              </a:rPr>
              <a:pPr defTabSz="457200"/>
              <a:t>‹#›</a:t>
            </a:fld>
            <a:endParaRPr lang="en-US">
              <a:solidFill>
                <a:prstClr val="black">
                  <a:tint val="75000"/>
                </a:prstClr>
              </a:solidFill>
            </a:endParaRPr>
          </a:p>
        </p:txBody>
      </p:sp>
      <p:grpSp>
        <p:nvGrpSpPr>
          <p:cNvPr id="7" name="Group 6"/>
          <p:cNvGrpSpPr/>
          <p:nvPr userDrawn="1"/>
        </p:nvGrpSpPr>
        <p:grpSpPr>
          <a:xfrm>
            <a:off x="-152400" y="4724400"/>
            <a:ext cx="9345568" cy="2159000"/>
            <a:chOff x="-152400" y="4724400"/>
            <a:chExt cx="9345568" cy="2159000"/>
          </a:xfrm>
        </p:grpSpPr>
        <p:pic>
          <p:nvPicPr>
            <p:cNvPr id="8" name="Picture 7" descr="BottomSwoosh.png"/>
            <p:cNvPicPr>
              <a:picLocks noChangeAspect="1"/>
            </p:cNvPicPr>
            <p:nvPr/>
          </p:nvPicPr>
          <p:blipFill>
            <a:blip r:embed="rId13"/>
            <a:stretch>
              <a:fillRect/>
            </a:stretch>
          </p:blipFill>
          <p:spPr>
            <a:xfrm>
              <a:off x="-152400" y="4724400"/>
              <a:ext cx="9345568" cy="2159000"/>
            </a:xfrm>
            <a:prstGeom prst="rect">
              <a:avLst/>
            </a:prstGeom>
          </p:spPr>
        </p:pic>
        <p:pic>
          <p:nvPicPr>
            <p:cNvPr id="9" name="Picture 8" descr="RU Logo S-Rev.eps"/>
            <p:cNvPicPr>
              <a:picLocks noChangeAspect="1"/>
            </p:cNvPicPr>
            <p:nvPr/>
          </p:nvPicPr>
          <p:blipFill>
            <a:blip r:embed="rId14"/>
            <a:stretch>
              <a:fillRect/>
            </a:stretch>
          </p:blipFill>
          <p:spPr>
            <a:xfrm>
              <a:off x="7594600" y="5867400"/>
              <a:ext cx="1320800" cy="673697"/>
            </a:xfrm>
            <a:prstGeom prst="rect">
              <a:avLst/>
            </a:prstGeom>
          </p:spPr>
        </p:pic>
      </p:grpSp>
    </p:spTree>
    <p:extLst>
      <p:ext uri="{BB962C8B-B14F-4D97-AF65-F5344CB8AC3E}">
        <p14:creationId xmlns:p14="http://schemas.microsoft.com/office/powerpoint/2010/main" val="3135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3633" y="1854926"/>
            <a:ext cx="67367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on the GPU</a:t>
            </a:r>
          </a:p>
        </p:txBody>
      </p:sp>
      <p:sp>
        <p:nvSpPr>
          <p:cNvPr id="5" name="Content Placeholder 2"/>
          <p:cNvSpPr txBox="1">
            <a:spLocks/>
          </p:cNvSpPr>
          <p:nvPr/>
        </p:nvSpPr>
        <p:spPr>
          <a:xfrm>
            <a:off x="152400" y="1550989"/>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latin typeface="Bookman Old Style" panose="02050604050505020204" pitchFamily="18" charset="0"/>
            </a:endParaRPr>
          </a:p>
        </p:txBody>
      </p:sp>
      <p:sp>
        <p:nvSpPr>
          <p:cNvPr id="2" name="Content Placeholder 2">
            <a:extLst>
              <a:ext uri="{FF2B5EF4-FFF2-40B4-BE49-F238E27FC236}">
                <a16:creationId xmlns:a16="http://schemas.microsoft.com/office/drawing/2014/main" id="{4E393AB1-1C1F-4239-45D7-C2C3FEEC77CA}"/>
              </a:ext>
            </a:extLst>
          </p:cNvPr>
          <p:cNvSpPr txBox="1">
            <a:spLocks/>
          </p:cNvSpPr>
          <p:nvPr/>
        </p:nvSpPr>
        <p:spPr>
          <a:xfrm>
            <a:off x="1790700" y="3429537"/>
            <a:ext cx="5562600" cy="5054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latin typeface="Bookman Old Style" panose="02050604050505020204" pitchFamily="18" charset="0"/>
              </a:rPr>
              <a:t>Hunter Gareau Thesis Defense</a:t>
            </a:r>
          </a:p>
        </p:txBody>
      </p:sp>
    </p:spTree>
    <p:extLst>
      <p:ext uri="{BB962C8B-B14F-4D97-AF65-F5344CB8AC3E}">
        <p14:creationId xmlns:p14="http://schemas.microsoft.com/office/powerpoint/2010/main" val="27583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2916-941D-E49B-E574-8580D98AED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3B9F3B2-9248-FF2E-D44F-3B0F4E0FD7FD}"/>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Existing Solutions</a:t>
            </a:r>
          </a:p>
        </p:txBody>
      </p:sp>
      <p:sp>
        <p:nvSpPr>
          <p:cNvPr id="2" name="Content Placeholder 2">
            <a:extLst>
              <a:ext uri="{FF2B5EF4-FFF2-40B4-BE49-F238E27FC236}">
                <a16:creationId xmlns:a16="http://schemas.microsoft.com/office/drawing/2014/main" id="{B709CFE4-72A7-FFE4-A24C-1CE38F72E0BA}"/>
              </a:ext>
            </a:extLst>
          </p:cNvPr>
          <p:cNvSpPr txBox="1">
            <a:spLocks/>
          </p:cNvSpPr>
          <p:nvPr/>
        </p:nvSpPr>
        <p:spPr>
          <a:xfrm>
            <a:off x="228600" y="2205583"/>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first necessary step was deciding on an algorithm to adapt. Many exist due to the prevalence of the DSD.</a:t>
            </a:r>
          </a:p>
          <a:p>
            <a:r>
              <a:rPr lang="en-US" sz="2000" dirty="0">
                <a:latin typeface="Bookman Old Style" panose="02050604050505020204" pitchFamily="18" charset="0"/>
              </a:rPr>
              <a:t>A highly important one is Goldberg’s Maximum Flow algorithm which will be covered later. This is an exact solution to the DSD, but there are quicker algorithms that approximate the solution.</a:t>
            </a:r>
          </a:p>
        </p:txBody>
      </p:sp>
      <p:sp>
        <p:nvSpPr>
          <p:cNvPr id="6" name="Slide Number Placeholder 5">
            <a:extLst>
              <a:ext uri="{FF2B5EF4-FFF2-40B4-BE49-F238E27FC236}">
                <a16:creationId xmlns:a16="http://schemas.microsoft.com/office/drawing/2014/main" id="{084B63AF-97F5-FA5C-4E68-3725F27A8A6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336984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31E-F769-12F4-720E-A0339AC6E9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4429BF-B3AD-F3A5-F399-024BA032FB69}"/>
              </a:ext>
            </a:extLst>
          </p:cNvPr>
          <p:cNvSpPr txBox="1">
            <a:spLocks/>
          </p:cNvSpPr>
          <p:nvPr/>
        </p:nvSpPr>
        <p:spPr>
          <a:xfrm>
            <a:off x="710483" y="-46961"/>
            <a:ext cx="77230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Greedy Peeling and Greedy Peeling++</a:t>
            </a:r>
          </a:p>
        </p:txBody>
      </p:sp>
      <p:sp>
        <p:nvSpPr>
          <p:cNvPr id="2" name="Content Placeholder 2">
            <a:extLst>
              <a:ext uri="{FF2B5EF4-FFF2-40B4-BE49-F238E27FC236}">
                <a16:creationId xmlns:a16="http://schemas.microsoft.com/office/drawing/2014/main" id="{EB265E56-C354-0A4F-D6A3-CDE83644EAFC}"/>
              </a:ext>
            </a:extLst>
          </p:cNvPr>
          <p:cNvSpPr txBox="1">
            <a:spLocks/>
          </p:cNvSpPr>
          <p:nvPr/>
        </p:nvSpPr>
        <p:spPr>
          <a:xfrm>
            <a:off x="304800" y="1630360"/>
            <a:ext cx="5333999" cy="495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A famous approximation algorithm by Moses </a:t>
            </a:r>
            <a:r>
              <a:rPr lang="en-US" sz="2000" dirty="0" err="1">
                <a:latin typeface="Bookman Old Style" panose="02050604050505020204" pitchFamily="18" charset="0"/>
              </a:rPr>
              <a:t>Charikar</a:t>
            </a:r>
            <a:r>
              <a:rPr lang="en-US" sz="2000" dirty="0">
                <a:latin typeface="Bookman Old Style" panose="02050604050505020204" pitchFamily="18" charset="0"/>
              </a:rPr>
              <a:t> is the Greedy Peeling algorithm. This finds the vertex with the lowest degree (number of edges) and removes it. Keeping track of the densest subgraph found after each peel finds a denser subgraph.</a:t>
            </a:r>
          </a:p>
          <a:p>
            <a:r>
              <a:rPr lang="en-US" sz="2000" dirty="0">
                <a:latin typeface="Bookman Old Style" panose="02050604050505020204" pitchFamily="18" charset="0"/>
              </a:rPr>
              <a:t>Greedy++ is more accurate by running the Greedy algorithm multiple times and assigning priority each iteration.</a:t>
            </a:r>
          </a:p>
        </p:txBody>
      </p:sp>
      <p:pic>
        <p:nvPicPr>
          <p:cNvPr id="8" name="Picture 7">
            <a:extLst>
              <a:ext uri="{FF2B5EF4-FFF2-40B4-BE49-F238E27FC236}">
                <a16:creationId xmlns:a16="http://schemas.microsoft.com/office/drawing/2014/main" id="{298A76DE-F336-542B-924C-B66996CB0497}"/>
              </a:ext>
            </a:extLst>
          </p:cNvPr>
          <p:cNvPicPr>
            <a:picLocks noChangeAspect="1"/>
          </p:cNvPicPr>
          <p:nvPr/>
        </p:nvPicPr>
        <p:blipFill>
          <a:blip r:embed="rId2"/>
          <a:srcRect l="35833" t="39630" r="32500" b="15925"/>
          <a:stretch>
            <a:fillRect/>
          </a:stretch>
        </p:blipFill>
        <p:spPr>
          <a:xfrm>
            <a:off x="5715000" y="2057400"/>
            <a:ext cx="2805603" cy="2214950"/>
          </a:xfrm>
          <a:prstGeom prst="rect">
            <a:avLst/>
          </a:prstGeom>
        </p:spPr>
      </p:pic>
      <p:sp>
        <p:nvSpPr>
          <p:cNvPr id="6" name="Slide Number Placeholder 5">
            <a:extLst>
              <a:ext uri="{FF2B5EF4-FFF2-40B4-BE49-F238E27FC236}">
                <a16:creationId xmlns:a16="http://schemas.microsoft.com/office/drawing/2014/main" id="{82A5AD9F-9BE6-69F7-CC2F-C473F9543BB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96297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BE8E-1F8C-DE47-9F48-53FC00B145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262EE7C-6538-8242-6599-FAB96D29AA29}"/>
              </a:ext>
            </a:extLst>
          </p:cNvPr>
          <p:cNvSpPr txBox="1">
            <a:spLocks/>
          </p:cNvSpPr>
          <p:nvPr/>
        </p:nvSpPr>
        <p:spPr>
          <a:xfrm>
            <a:off x="1497165" y="19594"/>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CoreExact</a:t>
            </a:r>
          </a:p>
        </p:txBody>
      </p:sp>
      <p:sp>
        <p:nvSpPr>
          <p:cNvPr id="2" name="Content Placeholder 2">
            <a:extLst>
              <a:ext uri="{FF2B5EF4-FFF2-40B4-BE49-F238E27FC236}">
                <a16:creationId xmlns:a16="http://schemas.microsoft.com/office/drawing/2014/main" id="{EB2BA3A8-1018-AAD1-8B83-591E727EBBF9}"/>
              </a:ext>
            </a:extLst>
          </p:cNvPr>
          <p:cNvSpPr txBox="1">
            <a:spLocks/>
          </p:cNvSpPr>
          <p:nvPr/>
        </p:nvSpPr>
        <p:spPr>
          <a:xfrm>
            <a:off x="190498" y="1219200"/>
            <a:ext cx="8763000" cy="46974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latin typeface="Bookman Old Style" panose="02050604050505020204" pitchFamily="18" charset="0"/>
              </a:rPr>
              <a:t>The algorithm we decided on parallelizing was the CoreExact algorithm, from the paper “Efficient Algorithms For Densest Subgraph Discovery”.</a:t>
            </a:r>
          </a:p>
          <a:p>
            <a:r>
              <a:rPr lang="en-US" sz="2200" dirty="0">
                <a:latin typeface="Bookman Old Style" panose="02050604050505020204" pitchFamily="18" charset="0"/>
              </a:rPr>
              <a:t>To put it simply, this algorithm uses various methods to trim down the input graph before breaking it into smaller parts and running Goldberg’s exact algorithm on each piece.</a:t>
            </a:r>
          </a:p>
          <a:p>
            <a:r>
              <a:rPr lang="en-US" sz="2200" dirty="0">
                <a:latin typeface="Bookman Old Style" panose="02050604050505020204" pitchFamily="18" charset="0"/>
              </a:rPr>
              <a:t>There is a lot to unpack to understand the parallelization of CoreExact, so first we will cover important concepts and parts of how the original CoreExact algorithm works.</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FC2BDB7D-034B-9494-BFD9-270B43568055}"/>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74031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E45F-869F-4439-EBBB-9200B39487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AFA64A-E586-AF29-8125-6E51106686E7}"/>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Pruning and Decomposition</a:t>
            </a:r>
          </a:p>
        </p:txBody>
      </p:sp>
      <p:sp>
        <p:nvSpPr>
          <p:cNvPr id="2" name="Content Placeholder 2">
            <a:extLst>
              <a:ext uri="{FF2B5EF4-FFF2-40B4-BE49-F238E27FC236}">
                <a16:creationId xmlns:a16="http://schemas.microsoft.com/office/drawing/2014/main" id="{7D339860-5462-C269-1B51-1090B6AD9766}"/>
              </a:ext>
            </a:extLst>
          </p:cNvPr>
          <p:cNvSpPr txBox="1">
            <a:spLocks/>
          </p:cNvSpPr>
          <p:nvPr/>
        </p:nvSpPr>
        <p:spPr>
          <a:xfrm>
            <a:off x="228599" y="2038349"/>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first major step of CoreExact is pruning down the input graph. Smaller graphs are processed more quickly, so reducing the input graph to a smaller graph (or graphs) will make the search for the densest subgraph quicker.</a:t>
            </a:r>
          </a:p>
          <a:p>
            <a:r>
              <a:rPr lang="en-US" sz="2000" dirty="0">
                <a:latin typeface="Bookman Old Style" panose="02050604050505020204" pitchFamily="18" charset="0"/>
              </a:rPr>
              <a:t>This is done in two main steps, finding the densest k-core and breaking that down into connected components.</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626C7F52-8A64-9919-B843-07E8F53FEE9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96675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DF175-149F-A2E1-71B8-2063395BCA9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A372C7B-E00D-434A-5A90-69E90139386D}"/>
              </a:ext>
            </a:extLst>
          </p:cNvPr>
          <p:cNvSpPr txBox="1">
            <a:spLocks/>
          </p:cNvSpPr>
          <p:nvPr/>
        </p:nvSpPr>
        <p:spPr>
          <a:xfrm>
            <a:off x="1497166" y="68325"/>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DAG (Directed Acyclic Graph) Generation</a:t>
            </a:r>
          </a:p>
        </p:txBody>
      </p:sp>
      <p:sp>
        <p:nvSpPr>
          <p:cNvPr id="2" name="Content Placeholder 2">
            <a:extLst>
              <a:ext uri="{FF2B5EF4-FFF2-40B4-BE49-F238E27FC236}">
                <a16:creationId xmlns:a16="http://schemas.microsoft.com/office/drawing/2014/main" id="{EB89149A-7258-174E-2FC6-B27C28049C1A}"/>
              </a:ext>
            </a:extLst>
          </p:cNvPr>
          <p:cNvSpPr txBox="1">
            <a:spLocks/>
          </p:cNvSpPr>
          <p:nvPr/>
        </p:nvSpPr>
        <p:spPr>
          <a:xfrm>
            <a:off x="228600" y="1428309"/>
            <a:ext cx="5562600" cy="48896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Before the algorithm can start, every motif/clique instance must be found. </a:t>
            </a:r>
          </a:p>
          <a:p>
            <a:r>
              <a:rPr lang="en-US" sz="2000" dirty="0">
                <a:latin typeface="Bookman Old Style" panose="02050604050505020204" pitchFamily="18" charset="0"/>
              </a:rPr>
              <a:t>To do so, a DAG of the graph (directed acyclic graph) must be constructed. DAGs have no loops which allows us to branch down paths without duplicates.</a:t>
            </a:r>
          </a:p>
          <a:p>
            <a:r>
              <a:rPr lang="en-US" sz="2000" dirty="0">
                <a:latin typeface="Bookman Old Style" panose="02050604050505020204" pitchFamily="18" charset="0"/>
              </a:rPr>
              <a:t>The CoreExact DAG is designed so all edges are directed from higher core value to lower core value (core value is determined during edge-based core decomposition, a runtime negligible step before this).</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284F5536-C6CA-548A-13BC-AB26F9A1C64F}"/>
              </a:ext>
            </a:extLst>
          </p:cNvPr>
          <p:cNvPicPr>
            <a:picLocks noChangeAspect="1"/>
          </p:cNvPicPr>
          <p:nvPr/>
        </p:nvPicPr>
        <p:blipFill>
          <a:blip r:embed="rId2">
            <a:extLst>
              <a:ext uri="{28A0092B-C50C-407E-A947-70E740481C1C}">
                <a14:useLocalDpi xmlns:a14="http://schemas.microsoft.com/office/drawing/2010/main" val="0"/>
              </a:ext>
            </a:extLst>
          </a:blip>
          <a:srcRect l="31818" r="7955" b="25545"/>
          <a:stretch>
            <a:fillRect/>
          </a:stretch>
        </p:blipFill>
        <p:spPr>
          <a:xfrm>
            <a:off x="5638800" y="1905000"/>
            <a:ext cx="2755171" cy="2554517"/>
          </a:xfrm>
          <a:prstGeom prst="rect">
            <a:avLst/>
          </a:prstGeom>
        </p:spPr>
      </p:pic>
      <p:sp>
        <p:nvSpPr>
          <p:cNvPr id="7" name="Slide Number Placeholder 6">
            <a:extLst>
              <a:ext uri="{FF2B5EF4-FFF2-40B4-BE49-F238E27FC236}">
                <a16:creationId xmlns:a16="http://schemas.microsoft.com/office/drawing/2014/main" id="{64A24614-81E2-8632-16D2-901AB6DD7EB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06877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D603-703B-78FA-F7CC-13D0AF95B6F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E9797FF-41CB-CBFD-0047-F0597C937D13}"/>
              </a:ext>
            </a:extLst>
          </p:cNvPr>
          <p:cNvSpPr txBox="1">
            <a:spLocks/>
          </p:cNvSpPr>
          <p:nvPr/>
        </p:nvSpPr>
        <p:spPr>
          <a:xfrm>
            <a:off x="786683" y="228600"/>
            <a:ext cx="7570633"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Finding All Motifs in the Graph</a:t>
            </a:r>
          </a:p>
        </p:txBody>
      </p:sp>
      <p:sp>
        <p:nvSpPr>
          <p:cNvPr id="2" name="Content Placeholder 2">
            <a:extLst>
              <a:ext uri="{FF2B5EF4-FFF2-40B4-BE49-F238E27FC236}">
                <a16:creationId xmlns:a16="http://schemas.microsoft.com/office/drawing/2014/main" id="{4ED9D10E-AB5A-FC3F-768F-7DC1467CDFE6}"/>
              </a:ext>
            </a:extLst>
          </p:cNvPr>
          <p:cNvSpPr txBox="1">
            <a:spLocks/>
          </p:cNvSpPr>
          <p:nvPr/>
        </p:nvSpPr>
        <p:spPr>
          <a:xfrm>
            <a:off x="533399" y="1371600"/>
            <a:ext cx="8077200" cy="4572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process for finding motif/clique instances is done recursively.</a:t>
            </a:r>
          </a:p>
          <a:p>
            <a:r>
              <a:rPr lang="en-US" sz="2000" dirty="0">
                <a:latin typeface="Bookman Old Style" panose="02050604050505020204" pitchFamily="18" charset="0"/>
              </a:rPr>
              <a:t>All paths of size k (where k is the size of the motif/clique) are checked, storing path information down each iteration until k = 2.</a:t>
            </a:r>
          </a:p>
          <a:p>
            <a:r>
              <a:rPr lang="en-US" sz="2000" dirty="0">
                <a:latin typeface="Bookman Old Style" panose="02050604050505020204" pitchFamily="18" charset="0"/>
              </a:rPr>
              <a:t>At that point, every neighbor is checked to see if they complete the motif/clique, and if they do, that information is updated (it’s added to the list, the number of motifs/cliques is updated, the motif/clique degree of each vertex is updated, etc.).</a:t>
            </a:r>
          </a:p>
        </p:txBody>
      </p:sp>
      <p:sp>
        <p:nvSpPr>
          <p:cNvPr id="6" name="Slide Number Placeholder 5">
            <a:extLst>
              <a:ext uri="{FF2B5EF4-FFF2-40B4-BE49-F238E27FC236}">
                <a16:creationId xmlns:a16="http://schemas.microsoft.com/office/drawing/2014/main" id="{4A445854-A730-B1FB-C720-61794DE4DF35}"/>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69219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A565-4F05-778B-6435-47E9DE158D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A6A14D5-7D87-27FC-A48E-52AC25B8D8EC}"/>
              </a:ext>
            </a:extLst>
          </p:cNvPr>
          <p:cNvSpPr txBox="1">
            <a:spLocks/>
          </p:cNvSpPr>
          <p:nvPr/>
        </p:nvSpPr>
        <p:spPr>
          <a:xfrm>
            <a:off x="1497166" y="6159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DF2F61BA-5156-DDFF-9CDC-7BAF537606A4}"/>
              </a:ext>
            </a:extLst>
          </p:cNvPr>
          <p:cNvSpPr txBox="1">
            <a:spLocks/>
          </p:cNvSpPr>
          <p:nvPr/>
        </p:nvSpPr>
        <p:spPr>
          <a:xfrm>
            <a:off x="87086" y="1371598"/>
            <a:ext cx="5638800" cy="5029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A k-core is a graph where every vertex has a degree of at least k (is connected to at least k other vertices).</a:t>
            </a:r>
          </a:p>
          <a:p>
            <a:r>
              <a:rPr lang="en-US" sz="2000" dirty="0">
                <a:latin typeface="Bookman Old Style" panose="02050604050505020204" pitchFamily="18" charset="0"/>
              </a:rPr>
              <a:t>The core value of a vertex is the highest-level k-core they are part of in the graph.</a:t>
            </a:r>
          </a:p>
          <a:p>
            <a:r>
              <a:rPr lang="en-US" sz="2000" dirty="0">
                <a:latin typeface="Bookman Old Style" panose="02050604050505020204" pitchFamily="18" charset="0"/>
              </a:rPr>
              <a:t>Core values and every level k-core can be found by pruning a graph one vertex at a time, removing the vertex of lowest degree each iteration.</a:t>
            </a:r>
          </a:p>
          <a:p>
            <a:r>
              <a:rPr lang="en-US" sz="2000" dirty="0">
                <a:latin typeface="Bookman Old Style" panose="02050604050505020204" pitchFamily="18" charset="0"/>
              </a:rPr>
              <a:t>The example on the right uses edge degree.</a:t>
            </a:r>
          </a:p>
          <a:p>
            <a:endParaRPr lang="en-US" sz="2800" dirty="0">
              <a:latin typeface="Bookman Old Style" panose="02050604050505020204" pitchFamily="18" charset="0"/>
            </a:endParaRPr>
          </a:p>
        </p:txBody>
      </p:sp>
      <p:pic>
        <p:nvPicPr>
          <p:cNvPr id="5" name="Picture 4" descr="A group of circles with letters and numbers&#10;&#10;AI-generated content may be incorrect.">
            <a:extLst>
              <a:ext uri="{FF2B5EF4-FFF2-40B4-BE49-F238E27FC236}">
                <a16:creationId xmlns:a16="http://schemas.microsoft.com/office/drawing/2014/main" id="{154BFC8D-974F-A02F-3558-EF80602D7756}"/>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5715000" y="1524000"/>
            <a:ext cx="2973532" cy="2446406"/>
          </a:xfrm>
          <a:prstGeom prst="rect">
            <a:avLst/>
          </a:prstGeom>
        </p:spPr>
      </p:pic>
      <p:sp>
        <p:nvSpPr>
          <p:cNvPr id="6" name="Content Placeholder 2">
            <a:extLst>
              <a:ext uri="{FF2B5EF4-FFF2-40B4-BE49-F238E27FC236}">
                <a16:creationId xmlns:a16="http://schemas.microsoft.com/office/drawing/2014/main" id="{7EF4387F-8D19-A994-2AEF-17AEC4104837}"/>
              </a:ext>
            </a:extLst>
          </p:cNvPr>
          <p:cNvSpPr txBox="1">
            <a:spLocks/>
          </p:cNvSpPr>
          <p:nvPr/>
        </p:nvSpPr>
        <p:spPr>
          <a:xfrm>
            <a:off x="5791201" y="3995804"/>
            <a:ext cx="2897332" cy="7620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1-core</a:t>
            </a:r>
          </a:p>
          <a:p>
            <a:pPr marL="0" indent="0">
              <a:buNone/>
            </a:pPr>
            <a:r>
              <a:rPr lang="en-US" sz="2800" b="1" dirty="0">
                <a:latin typeface="Bookman Old Style" panose="02050604050505020204" pitchFamily="18" charset="0"/>
              </a:rPr>
              <a:t>Orange = 2-core and lower</a:t>
            </a:r>
          </a:p>
          <a:p>
            <a:pPr marL="0" indent="0">
              <a:buNone/>
            </a:pPr>
            <a:r>
              <a:rPr lang="en-US" sz="2800" b="1" dirty="0">
                <a:latin typeface="Bookman Old Style" panose="02050604050505020204" pitchFamily="18" charset="0"/>
              </a:rPr>
              <a:t>Red = 3-core and lower</a:t>
            </a:r>
          </a:p>
        </p:txBody>
      </p:sp>
      <p:sp>
        <p:nvSpPr>
          <p:cNvPr id="8" name="Slide Number Placeholder 7">
            <a:extLst>
              <a:ext uri="{FF2B5EF4-FFF2-40B4-BE49-F238E27FC236}">
                <a16:creationId xmlns:a16="http://schemas.microsoft.com/office/drawing/2014/main" id="{A1E4557B-3247-5214-830C-6430753CD0A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1311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B92A-4056-ED1C-685A-D5070B3BD45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95DFB5A-BE3E-5610-21F4-5ADFC8D02361}"/>
              </a:ext>
            </a:extLst>
          </p:cNvPr>
          <p:cNvSpPr txBox="1">
            <a:spLocks/>
          </p:cNvSpPr>
          <p:nvPr/>
        </p:nvSpPr>
        <p:spPr>
          <a:xfrm>
            <a:off x="1497166" y="124808"/>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B26CE6F1-17C8-8AC7-772A-E91017128D34}"/>
              </a:ext>
            </a:extLst>
          </p:cNvPr>
          <p:cNvSpPr txBox="1">
            <a:spLocks/>
          </p:cNvSpPr>
          <p:nvPr/>
        </p:nvSpPr>
        <p:spPr>
          <a:xfrm>
            <a:off x="522603" y="1436885"/>
            <a:ext cx="4876800" cy="50655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Degree (and thus k-cores) is also used for motifs/cliques. So, the amount of motif instances a vertex is a part of is the degree of that vertex.</a:t>
            </a:r>
          </a:p>
          <a:p>
            <a:r>
              <a:rPr lang="en-US" sz="2000" dirty="0">
                <a:latin typeface="Bookman Old Style" panose="02050604050505020204" pitchFamily="18" charset="0"/>
              </a:rPr>
              <a:t>As an example, 3-clique (or triangle) degree is how many 3-cliques a vertex is a part of.</a:t>
            </a:r>
          </a:p>
          <a:p>
            <a:r>
              <a:rPr lang="en-US" sz="2000" dirty="0">
                <a:latin typeface="Bookman Old Style" panose="02050604050505020204" pitchFamily="18" charset="0"/>
              </a:rPr>
              <a:t>The example on the right uses 3-cliques for determining k-cores.</a:t>
            </a:r>
          </a:p>
        </p:txBody>
      </p:sp>
      <p:pic>
        <p:nvPicPr>
          <p:cNvPr id="3" name="Picture 2" descr="A group of circles with letters and numbers&#10;&#10;AI-generated content may be incorrect.">
            <a:extLst>
              <a:ext uri="{FF2B5EF4-FFF2-40B4-BE49-F238E27FC236}">
                <a16:creationId xmlns:a16="http://schemas.microsoft.com/office/drawing/2014/main" id="{C4BFBA8D-0FDC-E504-E032-2AA42F39F2BA}"/>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5382984" y="1524000"/>
            <a:ext cx="2863034" cy="2355496"/>
          </a:xfrm>
          <a:prstGeom prst="rect">
            <a:avLst/>
          </a:prstGeom>
        </p:spPr>
      </p:pic>
      <p:sp>
        <p:nvSpPr>
          <p:cNvPr id="8" name="Slide Number Placeholder 7">
            <a:extLst>
              <a:ext uri="{FF2B5EF4-FFF2-40B4-BE49-F238E27FC236}">
                <a16:creationId xmlns:a16="http://schemas.microsoft.com/office/drawing/2014/main" id="{A28D0809-1CB1-AF23-63D7-59FE2EEE4F6E}"/>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16</a:t>
            </a:fld>
            <a:endParaRPr lang="en-US">
              <a:solidFill>
                <a:prstClr val="black">
                  <a:tint val="75000"/>
                </a:prstClr>
              </a:solidFill>
            </a:endParaRPr>
          </a:p>
        </p:txBody>
      </p:sp>
      <p:sp>
        <p:nvSpPr>
          <p:cNvPr id="6" name="Content Placeholder 2">
            <a:extLst>
              <a:ext uri="{FF2B5EF4-FFF2-40B4-BE49-F238E27FC236}">
                <a16:creationId xmlns:a16="http://schemas.microsoft.com/office/drawing/2014/main" id="{B89C5A66-1A90-5783-702B-BF1DC5EAE741}"/>
              </a:ext>
            </a:extLst>
          </p:cNvPr>
          <p:cNvSpPr txBox="1">
            <a:spLocks/>
          </p:cNvSpPr>
          <p:nvPr/>
        </p:nvSpPr>
        <p:spPr>
          <a:xfrm>
            <a:off x="5399403" y="3767204"/>
            <a:ext cx="2897332" cy="7620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76420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6A75-C0D4-2DD0-CF22-918DAEC176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204C9AC-0AF0-161E-C02B-2038B0332267}"/>
              </a:ext>
            </a:extLst>
          </p:cNvPr>
          <p:cNvSpPr txBox="1">
            <a:spLocks/>
          </p:cNvSpPr>
          <p:nvPr/>
        </p:nvSpPr>
        <p:spPr>
          <a:xfrm>
            <a:off x="1070420" y="-62428"/>
            <a:ext cx="73420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Motif/Clique Decomposition</a:t>
            </a:r>
          </a:p>
        </p:txBody>
      </p:sp>
      <p:sp>
        <p:nvSpPr>
          <p:cNvPr id="2" name="Content Placeholder 2">
            <a:extLst>
              <a:ext uri="{FF2B5EF4-FFF2-40B4-BE49-F238E27FC236}">
                <a16:creationId xmlns:a16="http://schemas.microsoft.com/office/drawing/2014/main" id="{A885085B-A547-8212-C631-CD983BF5F4D1}"/>
              </a:ext>
            </a:extLst>
          </p:cNvPr>
          <p:cNvSpPr txBox="1">
            <a:spLocks/>
          </p:cNvSpPr>
          <p:nvPr/>
        </p:nvSpPr>
        <p:spPr>
          <a:xfrm>
            <a:off x="457200" y="1066800"/>
            <a:ext cx="5048224" cy="49530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process for motif/clique core decomposition is like the Greedy peeling algorithm, just using motif/clique-based degrees.</a:t>
            </a:r>
          </a:p>
          <a:p>
            <a:r>
              <a:rPr lang="en-US" sz="2000" dirty="0">
                <a:latin typeface="Bookman Old Style" panose="02050604050505020204" pitchFamily="18" charset="0"/>
              </a:rPr>
              <a:t>At each step, the vertex of lowest motif/clique degree is identified, its k-core level is stored as its core value, then is removed from the graph. </a:t>
            </a:r>
          </a:p>
          <a:p>
            <a:r>
              <a:rPr lang="en-US" sz="2000" dirty="0">
                <a:latin typeface="Bookman Old Style" panose="02050604050505020204" pitchFamily="18" charset="0"/>
              </a:rPr>
              <a:t>A running densest k-core is stored and updated when the level of the k-core increases (e.g. going from 1-core to 2-core) and that k-core has a higher density.</a:t>
            </a:r>
          </a:p>
        </p:txBody>
      </p:sp>
      <p:sp>
        <p:nvSpPr>
          <p:cNvPr id="8" name="Slide Number Placeholder 7">
            <a:extLst>
              <a:ext uri="{FF2B5EF4-FFF2-40B4-BE49-F238E27FC236}">
                <a16:creationId xmlns:a16="http://schemas.microsoft.com/office/drawing/2014/main" id="{9AA0C52F-5FF8-6CBE-2C64-1B6CAEBE090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17</a:t>
            </a:fld>
            <a:endParaRPr lang="en-US">
              <a:solidFill>
                <a:prstClr val="black">
                  <a:tint val="75000"/>
                </a:prstClr>
              </a:solidFill>
            </a:endParaRPr>
          </a:p>
        </p:txBody>
      </p:sp>
      <p:pic>
        <p:nvPicPr>
          <p:cNvPr id="7" name="Picture 6" descr="A group of circles with letters and numbers&#10;&#10;AI-generated content may be incorrect.">
            <a:extLst>
              <a:ext uri="{FF2B5EF4-FFF2-40B4-BE49-F238E27FC236}">
                <a16:creationId xmlns:a16="http://schemas.microsoft.com/office/drawing/2014/main" id="{B46FCC67-7F50-48FB-1693-26985CAFB0DD}"/>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5382984" y="1524000"/>
            <a:ext cx="2863034" cy="2355496"/>
          </a:xfrm>
          <a:prstGeom prst="rect">
            <a:avLst/>
          </a:prstGeom>
        </p:spPr>
      </p:pic>
      <p:sp>
        <p:nvSpPr>
          <p:cNvPr id="9" name="Content Placeholder 2">
            <a:extLst>
              <a:ext uri="{FF2B5EF4-FFF2-40B4-BE49-F238E27FC236}">
                <a16:creationId xmlns:a16="http://schemas.microsoft.com/office/drawing/2014/main" id="{E8A24072-0481-67E3-CAC2-09FF3AFA1B32}"/>
              </a:ext>
            </a:extLst>
          </p:cNvPr>
          <p:cNvSpPr txBox="1">
            <a:spLocks/>
          </p:cNvSpPr>
          <p:nvPr/>
        </p:nvSpPr>
        <p:spPr>
          <a:xfrm>
            <a:off x="5399403" y="3767204"/>
            <a:ext cx="2897332" cy="7620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00709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D828-AD09-6C1E-6093-FC17D0BB7D0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4EA7EB-5B17-017F-A931-0D22227A2338}"/>
              </a:ext>
            </a:extLst>
          </p:cNvPr>
          <p:cNvSpPr txBox="1">
            <a:spLocks/>
          </p:cNvSpPr>
          <p:nvPr/>
        </p:nvSpPr>
        <p:spPr>
          <a:xfrm>
            <a:off x="1497166" y="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Why The Densest k-core?</a:t>
            </a:r>
          </a:p>
        </p:txBody>
      </p:sp>
      <p:sp>
        <p:nvSpPr>
          <p:cNvPr id="2" name="Content Placeholder 2">
            <a:extLst>
              <a:ext uri="{FF2B5EF4-FFF2-40B4-BE49-F238E27FC236}">
                <a16:creationId xmlns:a16="http://schemas.microsoft.com/office/drawing/2014/main" id="{C56B07FE-1859-3882-849D-208327E1646F}"/>
              </a:ext>
            </a:extLst>
          </p:cNvPr>
          <p:cNvSpPr txBox="1">
            <a:spLocks/>
          </p:cNvSpPr>
          <p:nvPr/>
        </p:nvSpPr>
        <p:spPr>
          <a:xfrm>
            <a:off x="152400" y="1277257"/>
            <a:ext cx="8839200" cy="4572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reason we find the densest k-core is that it was proven that it contains the densest subgraph (of the input graph).</a:t>
            </a:r>
          </a:p>
          <a:p>
            <a:r>
              <a:rPr lang="en-US" sz="2000" dirty="0">
                <a:latin typeface="Bookman Old Style" panose="02050604050505020204" pitchFamily="18" charset="0"/>
              </a:rPr>
              <a:t>Say the densest subgraph has density </a:t>
            </a:r>
            <a:r>
              <a:rPr lang="en-US" sz="2000" i="1" dirty="0">
                <a:latin typeface="Bookman Old Style" panose="02050604050505020204" pitchFamily="18" charset="0"/>
              </a:rPr>
              <a:t>p</a:t>
            </a:r>
            <a:r>
              <a:rPr lang="en-US" sz="2000" dirty="0">
                <a:latin typeface="Bookman Old Style" panose="02050604050505020204" pitchFamily="18" charset="0"/>
              </a:rPr>
              <a:t>. Removing a vertex will result in at least ⌈</a:t>
            </a:r>
            <a:r>
              <a:rPr lang="en-US" sz="2000" i="1" dirty="0">
                <a:latin typeface="Bookman Old Style" panose="02050604050505020204" pitchFamily="18" charset="0"/>
              </a:rPr>
              <a:t>p</a:t>
            </a:r>
            <a:r>
              <a:rPr lang="en-US" sz="2000" dirty="0">
                <a:latin typeface="Bookman Old Style" panose="02050604050505020204" pitchFamily="18" charset="0"/>
              </a:rPr>
              <a:t>⌉ motifs/cliques being removed from the subgraph. This is proven by contradiction, since if it was less than ⌈</a:t>
            </a:r>
            <a:r>
              <a:rPr lang="en-US" sz="2000" i="1" dirty="0">
                <a:latin typeface="Bookman Old Style" panose="02050604050505020204" pitchFamily="18" charset="0"/>
              </a:rPr>
              <a:t>p</a:t>
            </a:r>
            <a:r>
              <a:rPr lang="en-US" sz="2000" dirty="0">
                <a:latin typeface="Bookman Old Style" panose="02050604050505020204" pitchFamily="18" charset="0"/>
              </a:rPr>
              <a:t>⌉ motifs/cliques, the density after removal would be higher.</a:t>
            </a:r>
          </a:p>
          <a:p>
            <a:r>
              <a:rPr lang="en-US" sz="2000" dirty="0">
                <a:latin typeface="Bookman Old Style" panose="02050604050505020204" pitchFamily="18" charset="0"/>
              </a:rPr>
              <a:t>Intuitively, this means that any vertex in the densest subgraph has a degree of at least ⌈</a:t>
            </a:r>
            <a:r>
              <a:rPr lang="en-US" sz="2000" i="1" dirty="0">
                <a:latin typeface="Bookman Old Style" panose="02050604050505020204" pitchFamily="18" charset="0"/>
              </a:rPr>
              <a:t>p</a:t>
            </a:r>
            <a:r>
              <a:rPr lang="en-US" sz="2000" dirty="0">
                <a:latin typeface="Bookman Old Style" panose="02050604050505020204" pitchFamily="18" charset="0"/>
              </a:rPr>
              <a:t>⌉ (is in at least ⌈</a:t>
            </a:r>
            <a:r>
              <a:rPr lang="en-US" sz="2000" i="1" dirty="0">
                <a:latin typeface="Bookman Old Style" panose="02050604050505020204" pitchFamily="18" charset="0"/>
              </a:rPr>
              <a:t>p</a:t>
            </a:r>
            <a:r>
              <a:rPr lang="en-US" sz="2000" dirty="0">
                <a:latin typeface="Bookman Old Style" panose="02050604050505020204" pitchFamily="18" charset="0"/>
              </a:rPr>
              <a:t>⌉ motifs/cliques).</a:t>
            </a:r>
          </a:p>
          <a:p>
            <a:r>
              <a:rPr lang="en-US" sz="2000" dirty="0">
                <a:latin typeface="Bookman Old Style" panose="02050604050505020204" pitchFamily="18" charset="0"/>
              </a:rPr>
              <a:t>This distinction matches k-cores, where any vertex in a k-core has a degree of at least k. Therefore, we can conclude that the densest subgraph is in the k-core where k = ⌈</a:t>
            </a:r>
            <a:r>
              <a:rPr lang="en-US" sz="2000" i="1" dirty="0">
                <a:latin typeface="Bookman Old Style" panose="02050604050505020204" pitchFamily="18" charset="0"/>
              </a:rPr>
              <a:t>p</a:t>
            </a:r>
            <a:r>
              <a:rPr lang="en-US" sz="2000" dirty="0">
                <a:latin typeface="Bookman Old Style" panose="02050604050505020204" pitchFamily="18" charset="0"/>
              </a:rPr>
              <a:t>⌉.</a:t>
            </a:r>
          </a:p>
        </p:txBody>
      </p:sp>
      <p:sp>
        <p:nvSpPr>
          <p:cNvPr id="6" name="Slide Number Placeholder 5">
            <a:extLst>
              <a:ext uri="{FF2B5EF4-FFF2-40B4-BE49-F238E27FC236}">
                <a16:creationId xmlns:a16="http://schemas.microsoft.com/office/drawing/2014/main" id="{04EEEAD6-6FB8-D917-0362-F93733554C1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87572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A7AA-008D-1B98-CA9D-18552A6F4B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BB60B5-313C-6AB5-E6BF-30F148B7DF0A}"/>
              </a:ext>
            </a:extLst>
          </p:cNvPr>
          <p:cNvSpPr txBox="1">
            <a:spLocks/>
          </p:cNvSpPr>
          <p:nvPr/>
        </p:nvSpPr>
        <p:spPr>
          <a:xfrm>
            <a:off x="273666" y="228012"/>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Graphs and Graph Mining</a:t>
            </a:r>
          </a:p>
        </p:txBody>
      </p:sp>
      <p:sp>
        <p:nvSpPr>
          <p:cNvPr id="5" name="Content Placeholder 2">
            <a:extLst>
              <a:ext uri="{FF2B5EF4-FFF2-40B4-BE49-F238E27FC236}">
                <a16:creationId xmlns:a16="http://schemas.microsoft.com/office/drawing/2014/main" id="{0E0C8CE0-B8DE-24B0-137A-0824ECCA6181}"/>
              </a:ext>
            </a:extLst>
          </p:cNvPr>
          <p:cNvSpPr txBox="1">
            <a:spLocks/>
          </p:cNvSpPr>
          <p:nvPr/>
        </p:nvSpPr>
        <p:spPr>
          <a:xfrm>
            <a:off x="152400" y="1371600"/>
            <a:ext cx="49530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Graphs are a way of representing connections and relationships in data subjects.</a:t>
            </a:r>
          </a:p>
          <a:p>
            <a:r>
              <a:rPr lang="en-US" sz="2000" dirty="0">
                <a:latin typeface="Bookman Old Style" panose="02050604050505020204" pitchFamily="18" charset="0"/>
              </a:rPr>
              <a:t>They are composed of vertices and edges. Edges can be directed but we will be using undirected graphs.</a:t>
            </a:r>
          </a:p>
          <a:p>
            <a:endParaRPr lang="en-US" sz="2000" dirty="0">
              <a:latin typeface="Bookman Old Style" panose="02050604050505020204" pitchFamily="18" charset="0"/>
            </a:endParaRPr>
          </a:p>
        </p:txBody>
      </p:sp>
      <p:pic>
        <p:nvPicPr>
          <p:cNvPr id="3" name="Picture 2">
            <a:extLst>
              <a:ext uri="{FF2B5EF4-FFF2-40B4-BE49-F238E27FC236}">
                <a16:creationId xmlns:a16="http://schemas.microsoft.com/office/drawing/2014/main" id="{F8C28EFA-391E-CFCD-A33C-067BD8472819}"/>
              </a:ext>
            </a:extLst>
          </p:cNvPr>
          <p:cNvPicPr>
            <a:picLocks noChangeAspect="1"/>
          </p:cNvPicPr>
          <p:nvPr/>
        </p:nvPicPr>
        <p:blipFill>
          <a:blip r:embed="rId2"/>
          <a:srcRect l="32500" t="38148" r="32500" b="14444"/>
          <a:stretch>
            <a:fillRect/>
          </a:stretch>
        </p:blipFill>
        <p:spPr>
          <a:xfrm>
            <a:off x="5867400" y="1342697"/>
            <a:ext cx="2625349" cy="2000265"/>
          </a:xfrm>
          <a:prstGeom prst="rect">
            <a:avLst/>
          </a:prstGeom>
        </p:spPr>
      </p:pic>
      <p:sp>
        <p:nvSpPr>
          <p:cNvPr id="7" name="TextBox 6">
            <a:extLst>
              <a:ext uri="{FF2B5EF4-FFF2-40B4-BE49-F238E27FC236}">
                <a16:creationId xmlns:a16="http://schemas.microsoft.com/office/drawing/2014/main" id="{D2A856CC-3907-740F-D75D-A8A6D49E8D29}"/>
              </a:ext>
            </a:extLst>
          </p:cNvPr>
          <p:cNvSpPr txBox="1"/>
          <p:nvPr/>
        </p:nvSpPr>
        <p:spPr>
          <a:xfrm>
            <a:off x="152400" y="3124200"/>
            <a:ext cx="8507927" cy="1938992"/>
          </a:xfrm>
          <a:prstGeom prst="rect">
            <a:avLst/>
          </a:prstGeom>
          <a:noFill/>
        </p:spPr>
        <p:txBody>
          <a:bodyPr wrap="square">
            <a:spAutoFit/>
          </a:bodyPr>
          <a:lstStyle/>
          <a:p>
            <a:pPr marL="342900" indent="-342900">
              <a:buFont typeface="Arial" panose="020B0604020202020204" pitchFamily="34" charset="0"/>
              <a:buChar char="•"/>
            </a:pPr>
            <a:endParaRPr lang="en-US" sz="2000" dirty="0">
              <a:latin typeface="Bookman Old Style" panose="02050604050505020204" pitchFamily="18" charset="0"/>
            </a:endParaRPr>
          </a:p>
          <a:p>
            <a:pPr marL="342900" indent="-342900">
              <a:buFont typeface="Arial" panose="020B0604020202020204" pitchFamily="34" charset="0"/>
              <a:buChar char="•"/>
            </a:pPr>
            <a:r>
              <a:rPr lang="en-US" sz="2000" dirty="0">
                <a:latin typeface="Bookman Old Style" panose="02050604050505020204" pitchFamily="18" charset="0"/>
              </a:rPr>
              <a:t>They can represent data from social networks to neural networks to power grids.</a:t>
            </a:r>
          </a:p>
          <a:p>
            <a:pPr marL="342900" indent="-342900">
              <a:buFont typeface="Arial" panose="020B0604020202020204" pitchFamily="34" charset="0"/>
              <a:buChar char="•"/>
            </a:pPr>
            <a:endParaRPr lang="en-US" sz="2000" dirty="0">
              <a:latin typeface="Bookman Old Style" panose="02050604050505020204" pitchFamily="18" charset="0"/>
            </a:endParaRPr>
          </a:p>
          <a:p>
            <a:pPr marL="342900" indent="-342900">
              <a:buFont typeface="Arial" panose="020B0604020202020204" pitchFamily="34" charset="0"/>
              <a:buChar char="•"/>
            </a:pPr>
            <a:r>
              <a:rPr lang="en-US" sz="2000" dirty="0">
                <a:latin typeface="Bookman Old Style" panose="02050604050505020204" pitchFamily="18" charset="0"/>
              </a:rPr>
              <a:t>The analyzation of graphs to find patterns and information is called </a:t>
            </a:r>
            <a:r>
              <a:rPr lang="en-US" sz="2000" i="1" dirty="0">
                <a:latin typeface="Bookman Old Style" panose="02050604050505020204" pitchFamily="18" charset="0"/>
              </a:rPr>
              <a:t>Graph Mining</a:t>
            </a:r>
            <a:r>
              <a:rPr lang="en-US" sz="2000" dirty="0">
                <a:latin typeface="Bookman Old Style" panose="02050604050505020204" pitchFamily="18" charset="0"/>
              </a:rPr>
              <a:t>.</a:t>
            </a:r>
          </a:p>
        </p:txBody>
      </p:sp>
      <p:sp>
        <p:nvSpPr>
          <p:cNvPr id="9" name="Slide Number Placeholder 8">
            <a:extLst>
              <a:ext uri="{FF2B5EF4-FFF2-40B4-BE49-F238E27FC236}">
                <a16:creationId xmlns:a16="http://schemas.microsoft.com/office/drawing/2014/main" id="{04E70F6E-15E1-1B1F-81B1-17FD65326509}"/>
              </a:ext>
            </a:extLst>
          </p:cNvPr>
          <p:cNvSpPr>
            <a:spLocks noGrp="1"/>
          </p:cNvSpPr>
          <p:nvPr>
            <p:ph type="sldNum" sz="quarter" idx="12"/>
          </p:nvPr>
        </p:nvSpPr>
        <p:spPr>
          <a:xfrm>
            <a:off x="2438400" y="6273455"/>
            <a:ext cx="2133600" cy="365125"/>
          </a:xfrm>
        </p:spPr>
        <p:txBody>
          <a:bodyPr/>
          <a:lstStyle/>
          <a:p>
            <a:fld id="{6A09AD9F-3255-A943-B1EE-3605224B2E9C}"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0654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AC22-A761-F1DC-0E9D-1DF3DA471D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ED83F65-52CA-706E-CF49-DCD257FCF869}"/>
              </a:ext>
            </a:extLst>
          </p:cNvPr>
          <p:cNvSpPr txBox="1">
            <a:spLocks/>
          </p:cNvSpPr>
          <p:nvPr/>
        </p:nvSpPr>
        <p:spPr>
          <a:xfrm>
            <a:off x="1497166" y="97932"/>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Connected Components</a:t>
            </a:r>
          </a:p>
        </p:txBody>
      </p:sp>
      <p:sp>
        <p:nvSpPr>
          <p:cNvPr id="2" name="Content Placeholder 2">
            <a:extLst>
              <a:ext uri="{FF2B5EF4-FFF2-40B4-BE49-F238E27FC236}">
                <a16:creationId xmlns:a16="http://schemas.microsoft.com/office/drawing/2014/main" id="{A7A01F4C-C799-B1E3-83FD-E03CD830EB95}"/>
              </a:ext>
            </a:extLst>
          </p:cNvPr>
          <p:cNvSpPr txBox="1">
            <a:spLocks/>
          </p:cNvSpPr>
          <p:nvPr/>
        </p:nvSpPr>
        <p:spPr>
          <a:xfrm>
            <a:off x="457200" y="1752600"/>
            <a:ext cx="5007938"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We then break the densest k-core into its connected components.</a:t>
            </a:r>
          </a:p>
          <a:p>
            <a:r>
              <a:rPr lang="en-US" sz="2000" dirty="0">
                <a:latin typeface="Bookman Old Style" panose="02050604050505020204" pitchFamily="18" charset="0"/>
              </a:rPr>
              <a:t>Connected components are disjointed subgraphs of a larger graph, with each vertex in a component connected by some path.</a:t>
            </a:r>
          </a:p>
          <a:p>
            <a:r>
              <a:rPr lang="en-US" sz="2000" dirty="0">
                <a:latin typeface="Bookman Old Style" panose="02050604050505020204" pitchFamily="18" charset="0"/>
              </a:rPr>
              <a:t>This is done because connected components will be denser apart.</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EDB145F0-FD83-27EC-880C-41D17E566A96}"/>
              </a:ext>
            </a:extLst>
          </p:cNvPr>
          <p:cNvPicPr>
            <a:picLocks noChangeAspect="1"/>
          </p:cNvPicPr>
          <p:nvPr/>
        </p:nvPicPr>
        <p:blipFill>
          <a:blip r:embed="rId2">
            <a:extLst>
              <a:ext uri="{28A0092B-C50C-407E-A947-70E740481C1C}">
                <a14:useLocalDpi xmlns:a14="http://schemas.microsoft.com/office/drawing/2010/main" val="0"/>
              </a:ext>
            </a:extLst>
          </a:blip>
          <a:srcRect l="35833"/>
          <a:stretch>
            <a:fillRect/>
          </a:stretch>
        </p:blipFill>
        <p:spPr>
          <a:xfrm>
            <a:off x="5494529" y="1447800"/>
            <a:ext cx="2574541" cy="3009204"/>
          </a:xfrm>
          <a:prstGeom prst="rect">
            <a:avLst/>
          </a:prstGeom>
        </p:spPr>
      </p:pic>
      <p:sp>
        <p:nvSpPr>
          <p:cNvPr id="6" name="Content Placeholder 2">
            <a:extLst>
              <a:ext uri="{FF2B5EF4-FFF2-40B4-BE49-F238E27FC236}">
                <a16:creationId xmlns:a16="http://schemas.microsoft.com/office/drawing/2014/main" id="{21488658-00E3-EFC7-B509-C70C3AD66D64}"/>
              </a:ext>
            </a:extLst>
          </p:cNvPr>
          <p:cNvSpPr txBox="1">
            <a:spLocks/>
          </p:cNvSpPr>
          <p:nvPr/>
        </p:nvSpPr>
        <p:spPr>
          <a:xfrm>
            <a:off x="5474935" y="4211242"/>
            <a:ext cx="2438400" cy="93523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Connected Components: {A, B}, {C, D, E, F, G}, {H, I, J}</a:t>
            </a:r>
          </a:p>
        </p:txBody>
      </p:sp>
      <p:sp>
        <p:nvSpPr>
          <p:cNvPr id="8" name="Slide Number Placeholder 7">
            <a:extLst>
              <a:ext uri="{FF2B5EF4-FFF2-40B4-BE49-F238E27FC236}">
                <a16:creationId xmlns:a16="http://schemas.microsoft.com/office/drawing/2014/main" id="{E8877A1D-753A-06FE-3978-1C32CCC92A00}"/>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895029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0AAA-DFA9-33F6-8B02-3840A9ACE2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2F8C945-3F14-1101-52AC-3C2D405D520B}"/>
              </a:ext>
            </a:extLst>
          </p:cNvPr>
          <p:cNvSpPr txBox="1">
            <a:spLocks/>
          </p:cNvSpPr>
          <p:nvPr/>
        </p:nvSpPr>
        <p:spPr>
          <a:xfrm>
            <a:off x="748583" y="118500"/>
            <a:ext cx="76468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Summary of the Pruning and Decomposition of CoreExact</a:t>
            </a:r>
          </a:p>
        </p:txBody>
      </p:sp>
      <p:sp>
        <p:nvSpPr>
          <p:cNvPr id="2" name="Content Placeholder 2">
            <a:extLst>
              <a:ext uri="{FF2B5EF4-FFF2-40B4-BE49-F238E27FC236}">
                <a16:creationId xmlns:a16="http://schemas.microsoft.com/office/drawing/2014/main" id="{A65461CE-E6D5-C866-10F1-7DA9882B77BC}"/>
              </a:ext>
            </a:extLst>
          </p:cNvPr>
          <p:cNvSpPr txBox="1">
            <a:spLocks/>
          </p:cNvSpPr>
          <p:nvPr/>
        </p:nvSpPr>
        <p:spPr>
          <a:xfrm>
            <a:off x="718103" y="1884298"/>
            <a:ext cx="83820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The important steps of CoreExact so far are:</a:t>
            </a:r>
          </a:p>
          <a:p>
            <a:pPr marL="0" indent="0">
              <a:buNone/>
            </a:pPr>
            <a:r>
              <a:rPr lang="en-US" sz="2000" dirty="0">
                <a:latin typeface="Bookman Old Style" panose="02050604050505020204" pitchFamily="18" charset="0"/>
              </a:rPr>
              <a:t>1. Edge-based core decomposition (negligible runtime).</a:t>
            </a:r>
          </a:p>
          <a:p>
            <a:pPr marL="0" indent="0">
              <a:buNone/>
            </a:pPr>
            <a:r>
              <a:rPr lang="en-US" sz="2000" dirty="0">
                <a:latin typeface="Bookman Old Style" panose="02050604050505020204" pitchFamily="18" charset="0"/>
              </a:rPr>
              <a:t>2. Generating the DAG.</a:t>
            </a:r>
          </a:p>
          <a:p>
            <a:pPr marL="0" indent="0">
              <a:buNone/>
            </a:pPr>
            <a:r>
              <a:rPr lang="en-US" sz="2000" dirty="0">
                <a:latin typeface="Bookman Old Style" panose="02050604050505020204" pitchFamily="18" charset="0"/>
              </a:rPr>
              <a:t>3. Finding all motif/clique instances and the degree of every vertex.</a:t>
            </a:r>
          </a:p>
          <a:p>
            <a:pPr marL="0" indent="0">
              <a:buNone/>
            </a:pPr>
            <a:r>
              <a:rPr lang="en-US" sz="2000" dirty="0">
                <a:latin typeface="Bookman Old Style" panose="02050604050505020204" pitchFamily="18" charset="0"/>
              </a:rPr>
              <a:t>4. Motif/clique core decomposition to find the densest k-core.</a:t>
            </a:r>
          </a:p>
          <a:p>
            <a:pPr marL="0" indent="0">
              <a:buNone/>
            </a:pPr>
            <a:r>
              <a:rPr lang="en-US" sz="2000" dirty="0">
                <a:latin typeface="Bookman Old Style" panose="02050604050505020204" pitchFamily="18" charset="0"/>
              </a:rPr>
              <a:t>5. Splitting the densest k-core into its connected components.</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5C84481B-8C38-EC91-5742-70C14B35820E}"/>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408097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00EA-7C87-717D-B1EB-016DF7BD242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C91F83-54E5-6630-7A98-4FAF6FA5CAC5}"/>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Finding the Densest Subgraph</a:t>
            </a:r>
          </a:p>
        </p:txBody>
      </p:sp>
      <p:sp>
        <p:nvSpPr>
          <p:cNvPr id="2" name="Content Placeholder 2">
            <a:extLst>
              <a:ext uri="{FF2B5EF4-FFF2-40B4-BE49-F238E27FC236}">
                <a16:creationId xmlns:a16="http://schemas.microsoft.com/office/drawing/2014/main" id="{8562DEFB-D056-9B8B-41BD-AC50018BD098}"/>
              </a:ext>
            </a:extLst>
          </p:cNvPr>
          <p:cNvSpPr txBox="1">
            <a:spLocks/>
          </p:cNvSpPr>
          <p:nvPr/>
        </p:nvSpPr>
        <p:spPr>
          <a:xfrm>
            <a:off x="266699" y="2045089"/>
            <a:ext cx="86106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To find the densest subgraph, CoreExact runs Goldberg’s maximum flow-based algorithm on each connected component, keeping track of the densest subgraph found each iteration (with the starting densest subgraph being set as the densest k-core).</a:t>
            </a:r>
          </a:p>
          <a:p>
            <a:r>
              <a:rPr lang="en-US" sz="2000" dirty="0">
                <a:latin typeface="Bookman Old Style" panose="02050604050505020204" pitchFamily="18" charset="0"/>
              </a:rPr>
              <a:t>Now we must cover how Goldberg’s algorithm works to understand the parts that were parallelized.</a:t>
            </a:r>
          </a:p>
        </p:txBody>
      </p:sp>
      <p:sp>
        <p:nvSpPr>
          <p:cNvPr id="6" name="Slide Number Placeholder 5">
            <a:extLst>
              <a:ext uri="{FF2B5EF4-FFF2-40B4-BE49-F238E27FC236}">
                <a16:creationId xmlns:a16="http://schemas.microsoft.com/office/drawing/2014/main" id="{9ED2D19A-A779-93C8-57FD-24658A24D9B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55459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F4FB6-7334-DC23-1DF0-80C6A108EA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C8E159A-0E9F-6093-8E0D-BD42791C6E80}"/>
              </a:ext>
            </a:extLst>
          </p:cNvPr>
          <p:cNvSpPr txBox="1">
            <a:spLocks/>
          </p:cNvSpPr>
          <p:nvPr/>
        </p:nvSpPr>
        <p:spPr>
          <a:xfrm>
            <a:off x="1497166" y="14586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Flow Networks</a:t>
            </a:r>
          </a:p>
        </p:txBody>
      </p:sp>
      <p:sp>
        <p:nvSpPr>
          <p:cNvPr id="2" name="Content Placeholder 2">
            <a:extLst>
              <a:ext uri="{FF2B5EF4-FFF2-40B4-BE49-F238E27FC236}">
                <a16:creationId xmlns:a16="http://schemas.microsoft.com/office/drawing/2014/main" id="{B4AA095E-4D49-A40B-9DB4-59989F3A4DF0}"/>
              </a:ext>
            </a:extLst>
          </p:cNvPr>
          <p:cNvSpPr txBox="1">
            <a:spLocks/>
          </p:cNvSpPr>
          <p:nvPr/>
        </p:nvSpPr>
        <p:spPr>
          <a:xfrm>
            <a:off x="228600" y="1481997"/>
            <a:ext cx="5410200" cy="5257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Flow networks are a special type of directed graph where edges have flow “going through them”.</a:t>
            </a:r>
          </a:p>
          <a:p>
            <a:r>
              <a:rPr lang="en-US" sz="2000" dirty="0">
                <a:latin typeface="Bookman Old Style" panose="02050604050505020204" pitchFamily="18" charset="0"/>
              </a:rPr>
              <a:t>Each edge has a capacity (a maximum flow). This is often represented as x/y, where x is flow and y is capacity.</a:t>
            </a:r>
          </a:p>
          <a:p>
            <a:r>
              <a:rPr lang="en-US" sz="2000" dirty="0">
                <a:latin typeface="Bookman Old Style" panose="02050604050505020204" pitchFamily="18" charset="0"/>
              </a:rPr>
              <a:t>There are also two special vertices called the source and sink. Flow only comes out of the source and only flows into the sink.</a:t>
            </a:r>
          </a:p>
        </p:txBody>
      </p:sp>
      <p:pic>
        <p:nvPicPr>
          <p:cNvPr id="5" name="Picture 4" descr="A black background with blue circles&#10;&#10;AI-generated content may be incorrect.">
            <a:extLst>
              <a:ext uri="{FF2B5EF4-FFF2-40B4-BE49-F238E27FC236}">
                <a16:creationId xmlns:a16="http://schemas.microsoft.com/office/drawing/2014/main" id="{AA61E2CA-5D8B-7B30-E2EF-577D435A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676400"/>
            <a:ext cx="4114800" cy="3086100"/>
          </a:xfrm>
          <a:prstGeom prst="rect">
            <a:avLst/>
          </a:prstGeom>
        </p:spPr>
      </p:pic>
      <p:sp>
        <p:nvSpPr>
          <p:cNvPr id="7" name="Slide Number Placeholder 6">
            <a:extLst>
              <a:ext uri="{FF2B5EF4-FFF2-40B4-BE49-F238E27FC236}">
                <a16:creationId xmlns:a16="http://schemas.microsoft.com/office/drawing/2014/main" id="{7C4A1E58-D5DB-5551-01E8-1D1C6C60265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23961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3363-FA0C-713E-C232-0E4C8424A9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5E611F0-A1AC-2D02-6EBF-B5D08DD3E0F2}"/>
              </a:ext>
            </a:extLst>
          </p:cNvPr>
          <p:cNvSpPr txBox="1">
            <a:spLocks/>
          </p:cNvSpPr>
          <p:nvPr/>
        </p:nvSpPr>
        <p:spPr>
          <a:xfrm>
            <a:off x="1497166" y="157686"/>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st-cuts</a:t>
            </a:r>
          </a:p>
        </p:txBody>
      </p:sp>
      <p:sp>
        <p:nvSpPr>
          <p:cNvPr id="2" name="Content Placeholder 2">
            <a:extLst>
              <a:ext uri="{FF2B5EF4-FFF2-40B4-BE49-F238E27FC236}">
                <a16:creationId xmlns:a16="http://schemas.microsoft.com/office/drawing/2014/main" id="{8BB7FC3A-ED14-1C73-C2B3-852F8F839109}"/>
              </a:ext>
            </a:extLst>
          </p:cNvPr>
          <p:cNvSpPr txBox="1">
            <a:spLocks/>
          </p:cNvSpPr>
          <p:nvPr/>
        </p:nvSpPr>
        <p:spPr>
          <a:xfrm>
            <a:off x="457200" y="1325560"/>
            <a:ext cx="5414555" cy="5257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An st-cut is the division of a flow network into two disjointed subgraphs S and T, where S contains the source and T contains the sink.</a:t>
            </a:r>
          </a:p>
          <a:p>
            <a:r>
              <a:rPr lang="en-US" sz="2000" dirty="0">
                <a:latin typeface="Bookman Old Style" panose="02050604050505020204" pitchFamily="18" charset="0"/>
              </a:rPr>
              <a:t>This cut is made by removing edges until no connection between the subgraphs remains.</a:t>
            </a:r>
          </a:p>
          <a:p>
            <a:r>
              <a:rPr lang="en-US" sz="2000" dirty="0">
                <a:latin typeface="Bookman Old Style" panose="02050604050505020204" pitchFamily="18" charset="0"/>
              </a:rPr>
              <a:t>The cut capacity of an st-cut is the total sum of the capacities of the cut edges that flowed from S into T.</a:t>
            </a:r>
          </a:p>
        </p:txBody>
      </p:sp>
      <p:pic>
        <p:nvPicPr>
          <p:cNvPr id="8" name="Picture 7" descr="A blue circles with red line and a red line&#10;&#10;AI-generated content may be incorrect.">
            <a:extLst>
              <a:ext uri="{FF2B5EF4-FFF2-40B4-BE49-F238E27FC236}">
                <a16:creationId xmlns:a16="http://schemas.microsoft.com/office/drawing/2014/main" id="{2E8EE53F-B854-52CA-1638-691EB256D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1524000"/>
            <a:ext cx="3810000" cy="2857500"/>
          </a:xfrm>
          <a:prstGeom prst="rect">
            <a:avLst/>
          </a:prstGeom>
        </p:spPr>
      </p:pic>
      <p:sp>
        <p:nvSpPr>
          <p:cNvPr id="6" name="Slide Number Placeholder 5">
            <a:extLst>
              <a:ext uri="{FF2B5EF4-FFF2-40B4-BE49-F238E27FC236}">
                <a16:creationId xmlns:a16="http://schemas.microsoft.com/office/drawing/2014/main" id="{043C64E7-2302-3EAB-A9C7-122DE0F8B2FE}"/>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1535889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59C3-42C7-EC48-4E7C-F15B53F398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CE57EB-8F00-D2C3-C68A-BE05B3C6D6E6}"/>
              </a:ext>
            </a:extLst>
          </p:cNvPr>
          <p:cNvSpPr txBox="1">
            <a:spLocks/>
          </p:cNvSpPr>
          <p:nvPr/>
        </p:nvSpPr>
        <p:spPr>
          <a:xfrm>
            <a:off x="1497166" y="92077"/>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Minimum st-cuts</a:t>
            </a:r>
          </a:p>
        </p:txBody>
      </p:sp>
      <p:sp>
        <p:nvSpPr>
          <p:cNvPr id="2" name="Content Placeholder 2">
            <a:extLst>
              <a:ext uri="{FF2B5EF4-FFF2-40B4-BE49-F238E27FC236}">
                <a16:creationId xmlns:a16="http://schemas.microsoft.com/office/drawing/2014/main" id="{D455CD91-F6D6-56F4-4714-27AD36F6030B}"/>
              </a:ext>
            </a:extLst>
          </p:cNvPr>
          <p:cNvSpPr txBox="1">
            <a:spLocks/>
          </p:cNvSpPr>
          <p:nvPr/>
        </p:nvSpPr>
        <p:spPr>
          <a:xfrm>
            <a:off x="152400" y="1088251"/>
            <a:ext cx="5185954" cy="5486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minimum st-cut is the st-cut where the cut capacity is minimized.</a:t>
            </a:r>
          </a:p>
          <a:p>
            <a:r>
              <a:rPr lang="en-US" sz="2000" dirty="0">
                <a:latin typeface="Bookman Old Style" panose="02050604050505020204" pitchFamily="18" charset="0"/>
              </a:rPr>
              <a:t>The minimum st-cut capacity is equal to the maximum flow through the flow network. </a:t>
            </a:r>
          </a:p>
          <a:p>
            <a:r>
              <a:rPr lang="en-US" sz="2000" dirty="0">
                <a:latin typeface="Bookman Old Style" panose="02050604050505020204" pitchFamily="18" charset="0"/>
              </a:rPr>
              <a:t>In Goldberg’s algorithm, finding the minimum st-cut is needed. A Breadth First Search that pushes as much flow down every path possible is used to find the maximum flow. Then by taking the st-cut of this max flow graph, the minimum st-cut is found.</a:t>
            </a:r>
          </a:p>
        </p:txBody>
      </p:sp>
      <p:pic>
        <p:nvPicPr>
          <p:cNvPr id="10" name="Picture 9" descr="A blue circles with red line and white text&#10;&#10;AI-generated content may be incorrect.">
            <a:extLst>
              <a:ext uri="{FF2B5EF4-FFF2-40B4-BE49-F238E27FC236}">
                <a16:creationId xmlns:a16="http://schemas.microsoft.com/office/drawing/2014/main" id="{4307B9C0-1B42-7D96-4001-2FCBDFBD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943" y="1616683"/>
            <a:ext cx="4088673" cy="3066505"/>
          </a:xfrm>
          <a:prstGeom prst="rect">
            <a:avLst/>
          </a:prstGeom>
        </p:spPr>
      </p:pic>
      <p:sp>
        <p:nvSpPr>
          <p:cNvPr id="6" name="Slide Number Placeholder 5">
            <a:extLst>
              <a:ext uri="{FF2B5EF4-FFF2-40B4-BE49-F238E27FC236}">
                <a16:creationId xmlns:a16="http://schemas.microsoft.com/office/drawing/2014/main" id="{50B80640-A25C-21C6-F0EF-41E75486833D}"/>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71661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0E0D-D048-E8B1-8961-D9659DEEFE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5EFA7A-9CBB-52ED-91BB-17D87942AF6A}"/>
              </a:ext>
            </a:extLst>
          </p:cNvPr>
          <p:cNvSpPr txBox="1">
            <a:spLocks/>
          </p:cNvSpPr>
          <p:nvPr/>
        </p:nvSpPr>
        <p:spPr>
          <a:xfrm>
            <a:off x="0" y="152400"/>
            <a:ext cx="9144000" cy="8002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244D4B56-ACF7-D4BE-64DD-2989592856BA}"/>
                  </a:ext>
                </a:extLst>
              </p:cNvPr>
              <p:cNvSpPr txBox="1">
                <a:spLocks/>
              </p:cNvSpPr>
              <p:nvPr/>
            </p:nvSpPr>
            <p:spPr>
              <a:xfrm>
                <a:off x="152400" y="1295400"/>
                <a:ext cx="8686800" cy="45848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Goldberg’s exact algorithm uses an upper and lower bound on the highest density. Each iteration checks for a dense subgraph then tightens the bounds in a binary search.</a:t>
                </a:r>
              </a:p>
              <a:p>
                <a:r>
                  <a:rPr lang="en-US" sz="2000" dirty="0">
                    <a:latin typeface="Bookman Old Style" panose="02050604050505020204" pitchFamily="18" charset="0"/>
                  </a:rPr>
                  <a:t>Initially, the upper bound (</a:t>
                </a:r>
                <a:r>
                  <a:rPr lang="en-US" sz="2000" i="1" dirty="0">
                    <a:latin typeface="Bookman Old Style" panose="02050604050505020204" pitchFamily="18" charset="0"/>
                  </a:rPr>
                  <a:t>u</a:t>
                </a:r>
                <a:r>
                  <a:rPr lang="en-US" sz="2000" dirty="0">
                    <a:latin typeface="Bookman Old Style" panose="02050604050505020204" pitchFamily="18" charset="0"/>
                  </a:rPr>
                  <a:t>) is the k value of the densest k-core, and the lower bound (</a:t>
                </a:r>
                <a:r>
                  <a:rPr lang="en-US" sz="2000" i="1" dirty="0">
                    <a:latin typeface="Bookman Old Style" panose="02050604050505020204" pitchFamily="18" charset="0"/>
                  </a:rPr>
                  <a:t>l</a:t>
                </a:r>
                <a:r>
                  <a:rPr lang="en-US" sz="2000" dirty="0">
                    <a:latin typeface="Bookman Old Style" panose="02050604050505020204" pitchFamily="18" charset="0"/>
                  </a:rPr>
                  <a:t>) is the density of the k-core.</a:t>
                </a:r>
              </a:p>
              <a:p>
                <a:r>
                  <a:rPr lang="en-US" sz="2000" dirty="0">
                    <a:latin typeface="Bookman Old Style" panose="02050604050505020204" pitchFamily="18" charset="0"/>
                  </a:rPr>
                  <a:t>The iterations end when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−1)</m:t>
                        </m:r>
                      </m:den>
                    </m:f>
                  </m:oMath>
                </a14:m>
                <a:r>
                  <a:rPr lang="en-US" sz="2000" dirty="0">
                    <a:latin typeface="Bookman Old Style" panose="02050604050505020204" pitchFamily="18" charset="0"/>
                  </a:rPr>
                  <a:t> (where </a:t>
                </a:r>
                <a:r>
                  <a:rPr lang="en-US" sz="2000" i="1" dirty="0">
                    <a:latin typeface="Bookman Old Style" panose="02050604050505020204" pitchFamily="18" charset="0"/>
                  </a:rPr>
                  <a:t>v</a:t>
                </a:r>
                <a:r>
                  <a:rPr lang="en-US" sz="2000" dirty="0">
                    <a:latin typeface="Bookman Old Style" panose="02050604050505020204" pitchFamily="18" charset="0"/>
                  </a:rPr>
                  <a:t> is the number of vertices).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−1)</m:t>
                        </m:r>
                      </m:den>
                    </m:f>
                  </m:oMath>
                </a14:m>
                <a:r>
                  <a:rPr lang="en-US" sz="2000" dirty="0">
                    <a:latin typeface="Bookman Old Style" panose="02050604050505020204" pitchFamily="18" charset="0"/>
                  </a:rPr>
                  <a:t> is the smallest possible difference between two densities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𝑙</m:t>
                    </m:r>
                    <m:r>
                      <a:rPr lang="en-US" sz="2000" b="0" i="1" smtClean="0">
                        <a:latin typeface="Cambria Math" panose="02040503050406030204" pitchFamily="18" charset="0"/>
                      </a:rPr>
                      <m:t>=</m:t>
                    </m:r>
                  </m:oMath>
                </a14:m>
                <a:r>
                  <a:rPr lang="en-US" sz="2000" dirty="0">
                    <a:latin typeface="Bookman Old Style" panose="02050604050505020204" pitchFamily="18" charset="0"/>
                  </a:rPr>
                  <a:t>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2</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den>
                    </m:f>
                  </m:oMath>
                </a14:m>
                <a:r>
                  <a:rPr lang="en-US" sz="2000" dirty="0">
                    <a:latin typeface="Bookman Old Style" panose="02050604050505020204" pitchFamily="18" charset="0"/>
                  </a:rPr>
                  <a:t>, and since the smallest possible difference between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oMath>
                </a14:m>
                <a:r>
                  <a:rPr lang="en-US" sz="2000" dirty="0">
                    <a:latin typeface="Bookman Old Style" panose="02050604050505020204" pitchFamily="18" charset="0"/>
                  </a:rPr>
                  <a:t> is 1, we get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−1)</m:t>
                        </m:r>
                      </m:den>
                    </m:f>
                  </m:oMath>
                </a14:m>
                <a:r>
                  <a:rPr lang="en-US" sz="2000" dirty="0">
                    <a:latin typeface="Bookman Old Style" panose="02050604050505020204" pitchFamily="18" charset="0"/>
                  </a:rPr>
                  <a:t>.</a:t>
                </a:r>
                <a:r>
                  <a:rPr lang="en-US" sz="2200" dirty="0">
                    <a:latin typeface="Bookman Old Style" panose="02050604050505020204" pitchFamily="18" charset="0"/>
                  </a:rPr>
                  <a:t> </a:t>
                </a:r>
              </a:p>
              <a:p>
                <a:endParaRPr lang="en-US" sz="2800" dirty="0">
                  <a:latin typeface="Bookman Old Style" panose="02050604050505020204" pitchFamily="18" charset="0"/>
                </a:endParaRPr>
              </a:p>
            </p:txBody>
          </p:sp>
        </mc:Choice>
        <mc:Fallback>
          <p:sp>
            <p:nvSpPr>
              <p:cNvPr id="2" name="Content Placeholder 2">
                <a:extLst>
                  <a:ext uri="{FF2B5EF4-FFF2-40B4-BE49-F238E27FC236}">
                    <a16:creationId xmlns:a16="http://schemas.microsoft.com/office/drawing/2014/main" id="{244D4B56-ACF7-D4BE-64DD-2989592856BA}"/>
                  </a:ext>
                </a:extLst>
              </p:cNvPr>
              <p:cNvSpPr txBox="1">
                <a:spLocks noRot="1" noChangeAspect="1" noMove="1" noResize="1" noEditPoints="1" noAdjustHandles="1" noChangeArrowheads="1" noChangeShapeType="1" noTextEdit="1"/>
              </p:cNvSpPr>
              <p:nvPr/>
            </p:nvSpPr>
            <p:spPr>
              <a:xfrm>
                <a:off x="152400" y="1295400"/>
                <a:ext cx="8686800" cy="4584854"/>
              </a:xfrm>
              <a:prstGeom prst="rect">
                <a:avLst/>
              </a:prstGeom>
              <a:blipFill>
                <a:blip r:embed="rId2"/>
                <a:stretch>
                  <a:fillRect l="-632" t="-798" r="-63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F5D8A80-3E67-67C9-5410-D0E2DD2F159A}"/>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612717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1107-C9A6-5E86-C062-4545579A7D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5AA6D8-A317-6011-0863-509F90DC1C2E}"/>
              </a:ext>
            </a:extLst>
          </p:cNvPr>
          <p:cNvSpPr txBox="1">
            <a:spLocks/>
          </p:cNvSpPr>
          <p:nvPr/>
        </p:nvSpPr>
        <p:spPr>
          <a:xfrm>
            <a:off x="824783" y="0"/>
            <a:ext cx="74944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CACC8463-7C70-01A6-A592-7FCBDB37F67D}"/>
              </a:ext>
            </a:extLst>
          </p:cNvPr>
          <p:cNvSpPr txBox="1">
            <a:spLocks/>
          </p:cNvSpPr>
          <p:nvPr/>
        </p:nvSpPr>
        <p:spPr>
          <a:xfrm>
            <a:off x="10886" y="1413804"/>
            <a:ext cx="4746172"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Each iteration of the algorithm checks for a dense subgraph. The density check for is the average of </a:t>
            </a:r>
            <a:r>
              <a:rPr lang="en-US" sz="2000" i="1" dirty="0">
                <a:latin typeface="Bookman Old Style" panose="02050604050505020204" pitchFamily="18" charset="0"/>
              </a:rPr>
              <a:t>u</a:t>
            </a:r>
            <a:r>
              <a:rPr lang="en-US" sz="2000" dirty="0">
                <a:latin typeface="Bookman Old Style" panose="02050604050505020204" pitchFamily="18" charset="0"/>
              </a:rPr>
              <a:t> and </a:t>
            </a:r>
            <a:r>
              <a:rPr lang="en-US" sz="2000" i="1" dirty="0">
                <a:latin typeface="Bookman Old Style" panose="02050604050505020204" pitchFamily="18" charset="0"/>
              </a:rPr>
              <a:t>l</a:t>
            </a:r>
            <a:r>
              <a:rPr lang="en-US" sz="2000" dirty="0">
                <a:latin typeface="Bookman Old Style" panose="02050604050505020204" pitchFamily="18" charset="0"/>
              </a:rPr>
              <a:t>, represented as α.</a:t>
            </a:r>
          </a:p>
          <a:p>
            <a:r>
              <a:rPr lang="en-US" sz="2000" dirty="0">
                <a:latin typeface="Bookman Old Style" panose="02050604050505020204" pitchFamily="18" charset="0"/>
              </a:rPr>
              <a:t>To look for a subgraph of at least density α, a particular flow network is constructed, as seen on the right.</a:t>
            </a:r>
          </a:p>
          <a:p>
            <a:r>
              <a:rPr lang="en-US" sz="2000" dirty="0">
                <a:latin typeface="Bookman Old Style" panose="02050604050505020204" pitchFamily="18" charset="0"/>
              </a:rPr>
              <a:t>The edges connecting the original vertices (0 -&gt; x) are replaced by directed edges going both ways with a capacity of 1 each.</a:t>
            </a:r>
          </a:p>
        </p:txBody>
      </p:sp>
      <p:pic>
        <p:nvPicPr>
          <p:cNvPr id="6" name="Picture 5" descr="A black background with blue circles&#10;&#10;AI-generated content may be incorrect.">
            <a:extLst>
              <a:ext uri="{FF2B5EF4-FFF2-40B4-BE49-F238E27FC236}">
                <a16:creationId xmlns:a16="http://schemas.microsoft.com/office/drawing/2014/main" id="{374DBDBF-498B-6647-97D1-EBBBAA63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497" y="1364455"/>
            <a:ext cx="5029200" cy="3771900"/>
          </a:xfrm>
          <a:prstGeom prst="rect">
            <a:avLst/>
          </a:prstGeom>
        </p:spPr>
      </p:pic>
      <p:sp>
        <p:nvSpPr>
          <p:cNvPr id="7" name="Slide Number Placeholder 6">
            <a:extLst>
              <a:ext uri="{FF2B5EF4-FFF2-40B4-BE49-F238E27FC236}">
                <a16:creationId xmlns:a16="http://schemas.microsoft.com/office/drawing/2014/main" id="{73FBD5BC-EB56-37A4-6962-DC3A19B7A20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496906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140C-C96E-A9DB-954A-240A9F30CE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58E-10AD-9A2B-585B-B361AC933DE6}"/>
              </a:ext>
            </a:extLst>
          </p:cNvPr>
          <p:cNvSpPr txBox="1">
            <a:spLocks/>
          </p:cNvSpPr>
          <p:nvPr/>
        </p:nvSpPr>
        <p:spPr>
          <a:xfrm>
            <a:off x="1497163" y="126911"/>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62EB2C9E-19C2-75F6-A7AF-2E68E36877C1}"/>
              </a:ext>
            </a:extLst>
          </p:cNvPr>
          <p:cNvSpPr txBox="1">
            <a:spLocks/>
          </p:cNvSpPr>
          <p:nvPr/>
        </p:nvSpPr>
        <p:spPr>
          <a:xfrm>
            <a:off x="457196" y="1651749"/>
            <a:ext cx="8229602"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With this flow network, Goldberg proved that if you take the minimum st-cut and look at the subgraph S / {s}. Either this subgraph will not empty and be of density α or higher, or it will be empty meaning no such subgraph exists. </a:t>
            </a:r>
          </a:p>
          <a:p>
            <a:r>
              <a:rPr lang="en-US" sz="2000" dirty="0">
                <a:latin typeface="Bookman Old Style" panose="02050604050505020204" pitchFamily="18" charset="0"/>
              </a:rPr>
              <a:t>This gives two cases each iteration. If a denser subgraph is found (α or higher), the lower bound is set to α. If not, the upper bound is set to α.</a:t>
            </a:r>
          </a:p>
          <a:p>
            <a:r>
              <a:rPr lang="en-US" sz="2000" dirty="0">
                <a:latin typeface="Bookman Old Style" panose="02050604050505020204" pitchFamily="18" charset="0"/>
              </a:rPr>
              <a:t>Additionally, the flow network is updated to adjust for the new α value.</a:t>
            </a:r>
          </a:p>
        </p:txBody>
      </p:sp>
      <p:sp>
        <p:nvSpPr>
          <p:cNvPr id="6" name="Slide Number Placeholder 5">
            <a:extLst>
              <a:ext uri="{FF2B5EF4-FFF2-40B4-BE49-F238E27FC236}">
                <a16:creationId xmlns:a16="http://schemas.microsoft.com/office/drawing/2014/main" id="{9E188BA7-705E-F62E-C127-4DC47BB81052}"/>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139012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712-A901-A5AB-595A-C2145EF67E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A2B698-13F8-598F-26EA-3B35DBE5A6AC}"/>
              </a:ext>
            </a:extLst>
          </p:cNvPr>
          <p:cNvSpPr txBox="1">
            <a:spLocks/>
          </p:cNvSpPr>
          <p:nvPr/>
        </p:nvSpPr>
        <p:spPr>
          <a:xfrm>
            <a:off x="862883" y="114146"/>
            <a:ext cx="74182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 In Summary</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3578A0A7-65F9-3511-4D3E-86D08F8FC8BD}"/>
                  </a:ext>
                </a:extLst>
              </p:cNvPr>
              <p:cNvSpPr txBox="1">
                <a:spLocks/>
              </p:cNvSpPr>
              <p:nvPr/>
            </p:nvSpPr>
            <p:spPr>
              <a:xfrm>
                <a:off x="190499" y="1600200"/>
                <a:ext cx="8763000" cy="42800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So, the steps of Goldberg’s algorithm are:</a:t>
                </a:r>
              </a:p>
              <a:p>
                <a:pPr marL="0" indent="0">
                  <a:buNone/>
                </a:pPr>
                <a:r>
                  <a:rPr lang="en-US" sz="2000" dirty="0">
                    <a:latin typeface="Bookman Old Style" panose="02050604050505020204" pitchFamily="18" charset="0"/>
                  </a:rPr>
                  <a:t>1. The upper and lower bound are set from the densest k-core, and α is set as their average.</a:t>
                </a:r>
              </a:p>
              <a:p>
                <a:pPr marL="0" indent="0">
                  <a:buNone/>
                </a:pPr>
                <a:r>
                  <a:rPr lang="en-US" sz="2000" dirty="0">
                    <a:latin typeface="Bookman Old Style" panose="02050604050505020204" pitchFamily="18" charset="0"/>
                  </a:rPr>
                  <a:t>2. The flow network is constructed.</a:t>
                </a:r>
              </a:p>
              <a:p>
                <a:pPr marL="0" indent="0">
                  <a:buNone/>
                </a:pPr>
                <a:r>
                  <a:rPr lang="en-US" sz="2000" dirty="0">
                    <a:latin typeface="Bookman Old Style" panose="02050604050505020204" pitchFamily="18" charset="0"/>
                  </a:rPr>
                  <a:t>3. The minimum st-cut is taken.</a:t>
                </a:r>
              </a:p>
              <a:p>
                <a:pPr marL="0" indent="0">
                  <a:buNone/>
                </a:pPr>
                <a:r>
                  <a:rPr lang="en-US" sz="2000" dirty="0">
                    <a:latin typeface="Bookman Old Style" panose="02050604050505020204" pitchFamily="18" charset="0"/>
                  </a:rPr>
                  <a:t>4. Densest subgraph information, upper or lower bound, and the flow network are updated.</a:t>
                </a:r>
              </a:p>
              <a:p>
                <a:pPr marL="0" indent="0">
                  <a:buNone/>
                </a:pPr>
                <a:r>
                  <a:rPr lang="en-US" sz="2000" dirty="0">
                    <a:latin typeface="Bookman Old Style" panose="02050604050505020204" pitchFamily="18" charset="0"/>
                  </a:rPr>
                  <a:t>5. Repeat steps 3 and 4 until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𝑣</m:t>
                            </m:r>
                            <m:r>
                              <a:rPr lang="en-US" sz="2000" i="1">
                                <a:latin typeface="Cambria Math" panose="02040503050406030204" pitchFamily="18" charset="0"/>
                              </a:rPr>
                              <m:t>−1</m:t>
                            </m:r>
                          </m:e>
                        </m:d>
                      </m:den>
                    </m:f>
                    <m:r>
                      <a:rPr lang="en-US" sz="2000" b="0" i="1" smtClean="0">
                        <a:latin typeface="Cambria Math" panose="02040503050406030204" pitchFamily="18" charset="0"/>
                      </a:rPr>
                      <m:t>.</m:t>
                    </m:r>
                  </m:oMath>
                </a14:m>
                <a:endParaRPr lang="en-US" sz="2000" b="0" dirty="0">
                  <a:latin typeface="Bookman Old Style" panose="02050604050505020204" pitchFamily="18" charset="0"/>
                </a:endParaRPr>
              </a:p>
              <a:p>
                <a:pPr marL="0" indent="0">
                  <a:buNone/>
                </a:pPr>
                <a:r>
                  <a:rPr lang="en-US" sz="2000" dirty="0">
                    <a:latin typeface="Bookman Old Style" panose="02050604050505020204" pitchFamily="18" charset="0"/>
                  </a:rPr>
                  <a:t>6. The densest subgraph found is the output.</a:t>
                </a:r>
                <a:endParaRPr lang="en-US" sz="2000" b="0" dirty="0">
                  <a:latin typeface="Bookman Old Style" panose="02050604050505020204" pitchFamily="18" charset="0"/>
                </a:endParaRPr>
              </a:p>
              <a:p>
                <a:pPr marL="0" indent="0">
                  <a:buNone/>
                </a:pPr>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mc:Choice>
        <mc:Fallback>
          <p:sp>
            <p:nvSpPr>
              <p:cNvPr id="2" name="Content Placeholder 2">
                <a:extLst>
                  <a:ext uri="{FF2B5EF4-FFF2-40B4-BE49-F238E27FC236}">
                    <a16:creationId xmlns:a16="http://schemas.microsoft.com/office/drawing/2014/main" id="{3578A0A7-65F9-3511-4D3E-86D08F8FC8BD}"/>
                  </a:ext>
                </a:extLst>
              </p:cNvPr>
              <p:cNvSpPr txBox="1">
                <a:spLocks noRot="1" noChangeAspect="1" noMove="1" noResize="1" noEditPoints="1" noAdjustHandles="1" noChangeArrowheads="1" noChangeShapeType="1" noTextEdit="1"/>
              </p:cNvSpPr>
              <p:nvPr/>
            </p:nvSpPr>
            <p:spPr>
              <a:xfrm>
                <a:off x="190499" y="1600200"/>
                <a:ext cx="8763000" cy="4280054"/>
              </a:xfrm>
              <a:prstGeom prst="rect">
                <a:avLst/>
              </a:prstGeom>
              <a:blipFill>
                <a:blip r:embed="rId2"/>
                <a:stretch>
                  <a:fillRect l="-695" t="-855" r="-153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4D78074-83ED-D1C1-29E0-3E50F56B527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12682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3E33-C9B4-70CF-E32B-CA18B10810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CB50781-A9AD-15CC-2323-F335765D0E71}"/>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Densest Subgraph Discovery Problem</a:t>
            </a:r>
          </a:p>
        </p:txBody>
      </p:sp>
      <p:sp>
        <p:nvSpPr>
          <p:cNvPr id="2" name="Content Placeholder 2">
            <a:extLst>
              <a:ext uri="{FF2B5EF4-FFF2-40B4-BE49-F238E27FC236}">
                <a16:creationId xmlns:a16="http://schemas.microsoft.com/office/drawing/2014/main" id="{171A6E43-7FBC-91C0-DDBD-F5417BDEB3DC}"/>
              </a:ext>
            </a:extLst>
          </p:cNvPr>
          <p:cNvSpPr txBox="1">
            <a:spLocks/>
          </p:cNvSpPr>
          <p:nvPr/>
        </p:nvSpPr>
        <p:spPr>
          <a:xfrm>
            <a:off x="217333" y="3429000"/>
            <a:ext cx="8720600" cy="2057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DSD aims to find the subgraph of highest density in a given graph.</a:t>
            </a:r>
          </a:p>
          <a:p>
            <a:r>
              <a:rPr lang="en-US" sz="2000" dirty="0">
                <a:latin typeface="Bookman Old Style" panose="02050604050505020204" pitchFamily="18" charset="0"/>
              </a:rPr>
              <a:t>The densest subgraph has various uses depending on what the graph represents.</a:t>
            </a:r>
          </a:p>
        </p:txBody>
      </p:sp>
      <p:pic>
        <p:nvPicPr>
          <p:cNvPr id="6" name="Picture 5">
            <a:extLst>
              <a:ext uri="{FF2B5EF4-FFF2-40B4-BE49-F238E27FC236}">
                <a16:creationId xmlns:a16="http://schemas.microsoft.com/office/drawing/2014/main" id="{D2B7B139-DD04-36D1-2ADD-F64D23669B89}"/>
              </a:ext>
            </a:extLst>
          </p:cNvPr>
          <p:cNvPicPr>
            <a:picLocks noChangeAspect="1"/>
          </p:cNvPicPr>
          <p:nvPr/>
        </p:nvPicPr>
        <p:blipFill>
          <a:blip r:embed="rId2"/>
          <a:srcRect l="32500" t="39630" r="32253" b="15925"/>
          <a:stretch>
            <a:fillRect/>
          </a:stretch>
        </p:blipFill>
        <p:spPr>
          <a:xfrm>
            <a:off x="5410200" y="1501208"/>
            <a:ext cx="2658254" cy="1885478"/>
          </a:xfrm>
          <a:prstGeom prst="rect">
            <a:avLst/>
          </a:prstGeom>
        </p:spPr>
      </p:pic>
      <p:sp>
        <p:nvSpPr>
          <p:cNvPr id="7" name="Slide Number Placeholder 6">
            <a:extLst>
              <a:ext uri="{FF2B5EF4-FFF2-40B4-BE49-F238E27FC236}">
                <a16:creationId xmlns:a16="http://schemas.microsoft.com/office/drawing/2014/main" id="{BD2D5CD4-C88F-6E96-9659-C4BF3592957B}"/>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A52A743F-9A37-0C7C-1035-D672D9086387}"/>
              </a:ext>
            </a:extLst>
          </p:cNvPr>
          <p:cNvSpPr txBox="1">
            <a:spLocks/>
          </p:cNvSpPr>
          <p:nvPr/>
        </p:nvSpPr>
        <p:spPr>
          <a:xfrm>
            <a:off x="217333" y="1676400"/>
            <a:ext cx="5127933"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One fundamental Graph Mining problem is the Densest Subgraph Discovery Problem (DSD).</a:t>
            </a:r>
          </a:p>
          <a:p>
            <a:r>
              <a:rPr lang="en-US" sz="2000" dirty="0">
                <a:latin typeface="Bookman Old Style" panose="02050604050505020204" pitchFamily="18" charset="0"/>
              </a:rPr>
              <a:t>Edge density is the ratio of edges to vertices in a graph.</a:t>
            </a:r>
          </a:p>
        </p:txBody>
      </p:sp>
    </p:spTree>
    <p:extLst>
      <p:ext uri="{BB962C8B-B14F-4D97-AF65-F5344CB8AC3E}">
        <p14:creationId xmlns:p14="http://schemas.microsoft.com/office/powerpoint/2010/main" val="1584950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3F4A7-227B-8719-49EA-28B775EC67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C081FD5-52D8-4FA4-FD95-631087AB8027}"/>
              </a:ext>
            </a:extLst>
          </p:cNvPr>
          <p:cNvSpPr txBox="1">
            <a:spLocks/>
          </p:cNvSpPr>
          <p:nvPr/>
        </p:nvSpPr>
        <p:spPr>
          <a:xfrm>
            <a:off x="1497164" y="9207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CoreExact in Summary</a:t>
            </a:r>
          </a:p>
        </p:txBody>
      </p:sp>
      <p:sp>
        <p:nvSpPr>
          <p:cNvPr id="2" name="Content Placeholder 2">
            <a:extLst>
              <a:ext uri="{FF2B5EF4-FFF2-40B4-BE49-F238E27FC236}">
                <a16:creationId xmlns:a16="http://schemas.microsoft.com/office/drawing/2014/main" id="{5A364040-E809-7A53-ED93-504859708919}"/>
              </a:ext>
            </a:extLst>
          </p:cNvPr>
          <p:cNvSpPr txBox="1">
            <a:spLocks/>
          </p:cNvSpPr>
          <p:nvPr/>
        </p:nvSpPr>
        <p:spPr>
          <a:xfrm>
            <a:off x="1066798" y="1512093"/>
            <a:ext cx="7010401"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The major steps of the CoreExact algorithm are:</a:t>
            </a:r>
          </a:p>
          <a:p>
            <a:pPr marL="0" indent="0">
              <a:buNone/>
            </a:pPr>
            <a:r>
              <a:rPr lang="en-US" sz="2000" dirty="0">
                <a:latin typeface="Bookman Old Style" panose="02050604050505020204" pitchFamily="18" charset="0"/>
              </a:rPr>
              <a:t>1. Running motif/clique-based decomposition on the input graph to find the densest k-core.</a:t>
            </a:r>
          </a:p>
          <a:p>
            <a:pPr marL="0" indent="0">
              <a:buNone/>
            </a:pPr>
            <a:r>
              <a:rPr lang="en-US" sz="2000" dirty="0">
                <a:latin typeface="Bookman Old Style" panose="02050604050505020204" pitchFamily="18" charset="0"/>
              </a:rPr>
              <a:t>2. Splitting the k-core into its connected components.</a:t>
            </a:r>
          </a:p>
          <a:p>
            <a:pPr marL="0" indent="0">
              <a:buNone/>
            </a:pPr>
            <a:r>
              <a:rPr lang="en-US" sz="2000" dirty="0">
                <a:latin typeface="Bookman Old Style" panose="02050604050505020204" pitchFamily="18" charset="0"/>
              </a:rPr>
              <a:t>3. Running Goldberg’s algorithm on each component.</a:t>
            </a:r>
          </a:p>
          <a:p>
            <a:pPr marL="0" indent="0">
              <a:buNone/>
            </a:pPr>
            <a:r>
              <a:rPr lang="en-US" sz="2000" dirty="0">
                <a:latin typeface="Bookman Old Style" panose="02050604050505020204" pitchFamily="18" charset="0"/>
              </a:rPr>
              <a:t>All the while the information on the densest subgraph is kept track of between iterations.</a:t>
            </a:r>
          </a:p>
        </p:txBody>
      </p:sp>
      <p:sp>
        <p:nvSpPr>
          <p:cNvPr id="6" name="Slide Number Placeholder 5">
            <a:extLst>
              <a:ext uri="{FF2B5EF4-FFF2-40B4-BE49-F238E27FC236}">
                <a16:creationId xmlns:a16="http://schemas.microsoft.com/office/drawing/2014/main" id="{C544B41C-221D-1576-85CC-CFAF4F86866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88733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04E35-8B38-A56E-E0DB-F01DDF8AAE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9689C7-46F2-5812-3E11-094BBAE05927}"/>
              </a:ext>
            </a:extLst>
          </p:cNvPr>
          <p:cNvSpPr txBox="1">
            <a:spLocks/>
          </p:cNvSpPr>
          <p:nvPr/>
        </p:nvSpPr>
        <p:spPr>
          <a:xfrm>
            <a:off x="1497164" y="12255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Parallelization</a:t>
            </a:r>
          </a:p>
        </p:txBody>
      </p:sp>
      <p:sp>
        <p:nvSpPr>
          <p:cNvPr id="2" name="Content Placeholder 2">
            <a:extLst>
              <a:ext uri="{FF2B5EF4-FFF2-40B4-BE49-F238E27FC236}">
                <a16:creationId xmlns:a16="http://schemas.microsoft.com/office/drawing/2014/main" id="{6E4551A0-756D-297D-7CBB-E0503B03680D}"/>
              </a:ext>
            </a:extLst>
          </p:cNvPr>
          <p:cNvSpPr txBox="1">
            <a:spLocks/>
          </p:cNvSpPr>
          <p:nvPr/>
        </p:nvSpPr>
        <p:spPr>
          <a:xfrm>
            <a:off x="228598" y="1506140"/>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With CoreExact covered, we can explain how it was parallelized.</a:t>
            </a:r>
          </a:p>
          <a:p>
            <a:r>
              <a:rPr lang="en-US" sz="2000" dirty="0">
                <a:latin typeface="Bookman Old Style" panose="02050604050505020204" pitchFamily="18" charset="0"/>
              </a:rPr>
              <a:t>Of note, not all of it was parallelized due to either time constraints or sections of the code not being able to work in parallel (such as minimum st-cuts being too reliant on consecutive dependencies).</a:t>
            </a:r>
          </a:p>
          <a:p>
            <a:r>
              <a:rPr lang="en-US" sz="2000" dirty="0">
                <a:latin typeface="Bookman Old Style" panose="02050604050505020204" pitchFamily="18" charset="0"/>
              </a:rPr>
              <a:t>Additionally, while CoreExact worked for all motif types, not every motif type could be checked in parallel. So, our solution is limited to clique density.</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5D69646F-624F-3509-B4EA-3BBE6DBA0687}"/>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48281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02D11-258B-3063-EF78-1F02917206E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F94F62-06D2-A0F7-F71B-861577396499}"/>
              </a:ext>
            </a:extLst>
          </p:cNvPr>
          <p:cNvSpPr txBox="1">
            <a:spLocks/>
          </p:cNvSpPr>
          <p:nvPr/>
        </p:nvSpPr>
        <p:spPr>
          <a:xfrm>
            <a:off x="0" y="152400"/>
            <a:ext cx="9144000"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A Reminder of Hierarchal GPU Structure</a:t>
            </a:r>
          </a:p>
        </p:txBody>
      </p:sp>
      <p:sp>
        <p:nvSpPr>
          <p:cNvPr id="2" name="Content Placeholder 2">
            <a:extLst>
              <a:ext uri="{FF2B5EF4-FFF2-40B4-BE49-F238E27FC236}">
                <a16:creationId xmlns:a16="http://schemas.microsoft.com/office/drawing/2014/main" id="{7300998A-055B-63A0-D201-069994E128C2}"/>
              </a:ext>
            </a:extLst>
          </p:cNvPr>
          <p:cNvSpPr txBox="1">
            <a:spLocks/>
          </p:cNvSpPr>
          <p:nvPr/>
        </p:nvSpPr>
        <p:spPr>
          <a:xfrm>
            <a:off x="714103" y="1295398"/>
            <a:ext cx="4796246" cy="5105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Threads make up warps.</a:t>
            </a:r>
          </a:p>
          <a:p>
            <a:r>
              <a:rPr lang="en-US" sz="2000" dirty="0">
                <a:latin typeface="Bookman Old Style" panose="02050604050505020204" pitchFamily="18" charset="0"/>
              </a:rPr>
              <a:t>Warps make up blocks.</a:t>
            </a:r>
          </a:p>
          <a:p>
            <a:r>
              <a:rPr lang="en-US" sz="2000" dirty="0">
                <a:latin typeface="Bookman Old Style" panose="02050604050505020204" pitchFamily="18" charset="0"/>
              </a:rPr>
              <a:t>Blocks make up grids.</a:t>
            </a:r>
          </a:p>
          <a:p>
            <a:r>
              <a:rPr lang="en-US" sz="2000" dirty="0">
                <a:latin typeface="Bookman Old Style" panose="02050604050505020204" pitchFamily="18" charset="0"/>
              </a:rPr>
              <a:t>This grants versatility in how parallelization occurs (can be multilayered).</a:t>
            </a:r>
          </a:p>
          <a:p>
            <a:r>
              <a:rPr lang="en-US" sz="2000" dirty="0">
                <a:latin typeface="Bookman Old Style" panose="02050604050505020204" pitchFamily="18" charset="0"/>
              </a:rPr>
              <a:t>Sticking to lower levels of the hierarchy (threads &lt; warps &lt; blocks) in parallelization makes data transfers less costly.</a:t>
            </a:r>
          </a:p>
        </p:txBody>
      </p:sp>
      <p:pic>
        <p:nvPicPr>
          <p:cNvPr id="3" name="Picture 2" descr="A diagram of a computer code&#10;&#10;AI-generated content may be incorrect.">
            <a:extLst>
              <a:ext uri="{FF2B5EF4-FFF2-40B4-BE49-F238E27FC236}">
                <a16:creationId xmlns:a16="http://schemas.microsoft.com/office/drawing/2014/main" id="{4D6FDCB6-9679-9F43-B00C-46DE779EBD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1447800"/>
            <a:ext cx="2821577" cy="3045835"/>
          </a:xfrm>
          <a:prstGeom prst="rect">
            <a:avLst/>
          </a:prstGeom>
        </p:spPr>
      </p:pic>
      <p:sp>
        <p:nvSpPr>
          <p:cNvPr id="7" name="Slide Number Placeholder 6">
            <a:extLst>
              <a:ext uri="{FF2B5EF4-FFF2-40B4-BE49-F238E27FC236}">
                <a16:creationId xmlns:a16="http://schemas.microsoft.com/office/drawing/2014/main" id="{532E9349-80C8-8530-514C-BD084E90A942}"/>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3125349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9B1F4-4E3E-3F61-DAAE-60F6E51E54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D97772-9FD7-588F-7E8F-98B9C8C3D05A}"/>
              </a:ext>
            </a:extLst>
          </p:cNvPr>
          <p:cNvSpPr txBox="1">
            <a:spLocks/>
          </p:cNvSpPr>
          <p:nvPr/>
        </p:nvSpPr>
        <p:spPr>
          <a:xfrm>
            <a:off x="1497166" y="61597"/>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DAG Generation</a:t>
            </a:r>
          </a:p>
        </p:txBody>
      </p:sp>
      <p:sp>
        <p:nvSpPr>
          <p:cNvPr id="2" name="Content Placeholder 2">
            <a:extLst>
              <a:ext uri="{FF2B5EF4-FFF2-40B4-BE49-F238E27FC236}">
                <a16:creationId xmlns:a16="http://schemas.microsoft.com/office/drawing/2014/main" id="{5BF598FD-A02C-5CD8-DF2C-870A484A5E16}"/>
              </a:ext>
            </a:extLst>
          </p:cNvPr>
          <p:cNvSpPr txBox="1">
            <a:spLocks/>
          </p:cNvSpPr>
          <p:nvPr/>
        </p:nvSpPr>
        <p:spPr>
          <a:xfrm>
            <a:off x="282040" y="982660"/>
            <a:ext cx="4975760" cy="560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Step one is generating DAG degrees, which only account for the neighbors a vertex points to (high to low core). The vertices are all handled by warp, with each thread of the warp counting the valid neighbors of the vertex.</a:t>
            </a:r>
          </a:p>
          <a:p>
            <a:r>
              <a:rPr lang="en-US" sz="2000" dirty="0">
                <a:latin typeface="Bookman Old Style" panose="02050604050505020204" pitchFamily="18" charset="0"/>
              </a:rPr>
              <a:t>Step two is creating an adjacency list to represent the graph. This follows the same parallel structure as step one, with each thread processing a neighbor and adding it to the warp vertex’s array if the neighbor has a lower degree.</a:t>
            </a:r>
          </a:p>
        </p:txBody>
      </p:sp>
      <p:pic>
        <p:nvPicPr>
          <p:cNvPr id="3" name="Picture 2" descr="A diagram of a machine&#10;&#10;AI-generated content may be incorrect.">
            <a:extLst>
              <a:ext uri="{FF2B5EF4-FFF2-40B4-BE49-F238E27FC236}">
                <a16:creationId xmlns:a16="http://schemas.microsoft.com/office/drawing/2014/main" id="{861C3351-7737-C9B9-3E27-CD69C85EF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828800"/>
            <a:ext cx="3505200" cy="2306841"/>
          </a:xfrm>
          <a:prstGeom prst="rect">
            <a:avLst/>
          </a:prstGeom>
        </p:spPr>
      </p:pic>
      <p:sp>
        <p:nvSpPr>
          <p:cNvPr id="7" name="Slide Number Placeholder 6">
            <a:extLst>
              <a:ext uri="{FF2B5EF4-FFF2-40B4-BE49-F238E27FC236}">
                <a16:creationId xmlns:a16="http://schemas.microsoft.com/office/drawing/2014/main" id="{A398648B-3B6D-7B6E-564C-28232E5F922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3726284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1B8E-EB47-7BB3-32E6-050408BD6E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2F20963-EE21-A69D-E0B5-E673A15B3132}"/>
              </a:ext>
            </a:extLst>
          </p:cNvPr>
          <p:cNvSpPr txBox="1">
            <a:spLocks/>
          </p:cNvSpPr>
          <p:nvPr/>
        </p:nvSpPr>
        <p:spPr>
          <a:xfrm>
            <a:off x="1497166" y="92077"/>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Listing All Cliques</a:t>
            </a:r>
          </a:p>
        </p:txBody>
      </p:sp>
      <p:sp>
        <p:nvSpPr>
          <p:cNvPr id="2" name="Content Placeholder 2">
            <a:extLst>
              <a:ext uri="{FF2B5EF4-FFF2-40B4-BE49-F238E27FC236}">
                <a16:creationId xmlns:a16="http://schemas.microsoft.com/office/drawing/2014/main" id="{B6A83368-386B-7C2B-DA98-BF6B3D49E7B2}"/>
              </a:ext>
            </a:extLst>
          </p:cNvPr>
          <p:cNvSpPr txBox="1">
            <a:spLocks/>
          </p:cNvSpPr>
          <p:nvPr/>
        </p:nvSpPr>
        <p:spPr>
          <a:xfrm>
            <a:off x="282040" y="1219200"/>
            <a:ext cx="497576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first step is finding all pairs of vertices that could be part of a k-clique. This handles vertices by warp and their neighbors by thread. For each vertex and neighbor pair, if both have a degree of at least k the pair is added to the list of clique candidates.</a:t>
            </a:r>
          </a:p>
          <a:p>
            <a:r>
              <a:rPr lang="en-US" sz="2000" dirty="0">
                <a:latin typeface="Bookman Old Style" panose="02050604050505020204" pitchFamily="18" charset="0"/>
              </a:rPr>
              <a:t>Once the candidates are determined, a loop iterates down each k level (k-1 each iteration) until k=2.</a:t>
            </a:r>
          </a:p>
        </p:txBody>
      </p:sp>
      <p:pic>
        <p:nvPicPr>
          <p:cNvPr id="3" name="Picture 2" descr="A diagram of a machine&#10;&#10;AI-generated content may be incorrect.">
            <a:extLst>
              <a:ext uri="{FF2B5EF4-FFF2-40B4-BE49-F238E27FC236}">
                <a16:creationId xmlns:a16="http://schemas.microsoft.com/office/drawing/2014/main" id="{2F9F8B19-406A-2DBE-3F64-9F451BE6E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981200"/>
            <a:ext cx="3505200" cy="2306841"/>
          </a:xfrm>
          <a:prstGeom prst="rect">
            <a:avLst/>
          </a:prstGeom>
        </p:spPr>
      </p:pic>
      <p:sp>
        <p:nvSpPr>
          <p:cNvPr id="7" name="Slide Number Placeholder 6">
            <a:extLst>
              <a:ext uri="{FF2B5EF4-FFF2-40B4-BE49-F238E27FC236}">
                <a16:creationId xmlns:a16="http://schemas.microsoft.com/office/drawing/2014/main" id="{5D29F444-3249-DC12-05FC-1BD57C1D84FC}"/>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1510487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64315-441B-9913-2136-E2BE10FDEDF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B8161DA-19A8-8832-86D6-5AF188657846}"/>
              </a:ext>
            </a:extLst>
          </p:cNvPr>
          <p:cNvSpPr txBox="1">
            <a:spLocks/>
          </p:cNvSpPr>
          <p:nvPr/>
        </p:nvSpPr>
        <p:spPr>
          <a:xfrm>
            <a:off x="443783" y="-76200"/>
            <a:ext cx="8256434"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Listing All Cliques (continued)</a:t>
            </a:r>
          </a:p>
        </p:txBody>
      </p:sp>
      <p:sp>
        <p:nvSpPr>
          <p:cNvPr id="2" name="Content Placeholder 2">
            <a:extLst>
              <a:ext uri="{FF2B5EF4-FFF2-40B4-BE49-F238E27FC236}">
                <a16:creationId xmlns:a16="http://schemas.microsoft.com/office/drawing/2014/main" id="{4D5FB212-1BBF-CCC8-404A-CBCD0399944C}"/>
              </a:ext>
            </a:extLst>
          </p:cNvPr>
          <p:cNvSpPr txBox="1">
            <a:spLocks/>
          </p:cNvSpPr>
          <p:nvPr/>
        </p:nvSpPr>
        <p:spPr>
          <a:xfrm>
            <a:off x="275665" y="957623"/>
            <a:ext cx="497576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During each iteration, the candidates are handled by warp. Each thread checks a neighbor to see if it has at least k neighbors with the other vertices in the clique candidate. If so, the original candidate plus that vertex are added as a new candidate.</a:t>
            </a:r>
          </a:p>
          <a:p>
            <a:r>
              <a:rPr lang="en-US" sz="2000" dirty="0">
                <a:latin typeface="Bookman Old Style" panose="02050604050505020204" pitchFamily="18" charset="0"/>
              </a:rPr>
              <a:t>The final step handles the candidates by warp and the neighbors by thread again. For every neighbor that is connected to each vertex in the candidate, a complete clique is found and stored.</a:t>
            </a:r>
          </a:p>
          <a:p>
            <a:endParaRPr lang="en-US" sz="2800" dirty="0">
              <a:latin typeface="Bookman Old Style" panose="02050604050505020204" pitchFamily="18" charset="0"/>
            </a:endParaRPr>
          </a:p>
        </p:txBody>
      </p:sp>
      <p:pic>
        <p:nvPicPr>
          <p:cNvPr id="3" name="Picture 2" descr="A diagram of a machine&#10;&#10;AI-generated content may be incorrect.">
            <a:extLst>
              <a:ext uri="{FF2B5EF4-FFF2-40B4-BE49-F238E27FC236}">
                <a16:creationId xmlns:a16="http://schemas.microsoft.com/office/drawing/2014/main" id="{5F30D795-4E5E-4A02-BC01-94A41BBEB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425" y="2057400"/>
            <a:ext cx="3448792" cy="2269718"/>
          </a:xfrm>
          <a:prstGeom prst="rect">
            <a:avLst/>
          </a:prstGeom>
        </p:spPr>
      </p:pic>
      <p:sp>
        <p:nvSpPr>
          <p:cNvPr id="7" name="Slide Number Placeholder 6">
            <a:extLst>
              <a:ext uri="{FF2B5EF4-FFF2-40B4-BE49-F238E27FC236}">
                <a16:creationId xmlns:a16="http://schemas.microsoft.com/office/drawing/2014/main" id="{8E43D667-939E-C358-1ED8-6EF34465409A}"/>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230078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0218-07E2-8456-A490-EDCF6F2B72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6AFEA88-4EEA-8C45-0F0B-52882CCAC359}"/>
              </a:ext>
            </a:extLst>
          </p:cNvPr>
          <p:cNvSpPr txBox="1">
            <a:spLocks/>
          </p:cNvSpPr>
          <p:nvPr/>
        </p:nvSpPr>
        <p:spPr>
          <a:xfrm>
            <a:off x="228600" y="92077"/>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Clique-Based Core Decomposition</a:t>
            </a:r>
          </a:p>
        </p:txBody>
      </p:sp>
      <p:sp>
        <p:nvSpPr>
          <p:cNvPr id="2" name="Content Placeholder 2">
            <a:extLst>
              <a:ext uri="{FF2B5EF4-FFF2-40B4-BE49-F238E27FC236}">
                <a16:creationId xmlns:a16="http://schemas.microsoft.com/office/drawing/2014/main" id="{DAAF54DA-2BF9-0615-1591-D82AAB041D16}"/>
              </a:ext>
            </a:extLst>
          </p:cNvPr>
          <p:cNvSpPr txBox="1">
            <a:spLocks/>
          </p:cNvSpPr>
          <p:nvPr/>
        </p:nvSpPr>
        <p:spPr>
          <a:xfrm>
            <a:off x="304800" y="1447800"/>
            <a:ext cx="8534400" cy="29717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parallelization of this occurs in a serial loop, which checks each k-core level (0-core, 1-core, etc.) until all vertices have been peeled.</a:t>
            </a:r>
          </a:p>
          <a:p>
            <a:r>
              <a:rPr lang="en-US" sz="2000" dirty="0">
                <a:latin typeface="Bookman Old Style" panose="02050604050505020204" pitchFamily="18" charset="0"/>
              </a:rPr>
              <a:t>The first parallelized part is identifying all vertices that are only part of the current k-core. This handles all vertices by thread, where if the degree of the vertex equals k, it is added to the buffer of vertices to be peeled.</a:t>
            </a:r>
          </a:p>
        </p:txBody>
      </p:sp>
      <p:pic>
        <p:nvPicPr>
          <p:cNvPr id="3" name="Picture 2" descr="A line with black text&#10;&#10;AI-generated content may be incorrect.">
            <a:extLst>
              <a:ext uri="{FF2B5EF4-FFF2-40B4-BE49-F238E27FC236}">
                <a16:creationId xmlns:a16="http://schemas.microsoft.com/office/drawing/2014/main" id="{EE8F8F81-88D0-E740-7990-572A2C15928D}"/>
              </a:ext>
            </a:extLst>
          </p:cNvPr>
          <p:cNvPicPr>
            <a:picLocks noChangeAspect="1"/>
          </p:cNvPicPr>
          <p:nvPr/>
        </p:nvPicPr>
        <p:blipFill rotWithShape="1">
          <a:blip r:embed="rId2">
            <a:extLst>
              <a:ext uri="{28A0092B-C50C-407E-A947-70E740481C1C}">
                <a14:useLocalDpi xmlns:a14="http://schemas.microsoft.com/office/drawing/2010/main" val="0"/>
              </a:ext>
            </a:extLst>
          </a:blip>
          <a:srcRect l="701"/>
          <a:stretch/>
        </p:blipFill>
        <p:spPr bwMode="auto">
          <a:xfrm>
            <a:off x="2705100" y="3962400"/>
            <a:ext cx="3733800" cy="1142947"/>
          </a:xfrm>
          <a:prstGeom prst="rect">
            <a:avLst/>
          </a:prstGeom>
          <a:ln>
            <a:noFill/>
          </a:ln>
          <a:extLst>
            <a:ext uri="{53640926-AAD7-44D8-BBD7-CCE9431645EC}">
              <a14:shadowObscured xmlns:a14="http://schemas.microsoft.com/office/drawing/2010/main"/>
            </a:ext>
          </a:extLst>
        </p:spPr>
      </p:pic>
      <p:sp>
        <p:nvSpPr>
          <p:cNvPr id="7" name="Slide Number Placeholder 6">
            <a:extLst>
              <a:ext uri="{FF2B5EF4-FFF2-40B4-BE49-F238E27FC236}">
                <a16:creationId xmlns:a16="http://schemas.microsoft.com/office/drawing/2014/main" id="{E1D47102-F1AE-5271-7018-32280F70A390}"/>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244891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A3DF7-CE10-EDD3-4681-6B08A0A98D6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E60A40E-83A0-01C5-3454-7DB91F7250D8}"/>
              </a:ext>
            </a:extLst>
          </p:cNvPr>
          <p:cNvSpPr txBox="1">
            <a:spLocks/>
          </p:cNvSpPr>
          <p:nvPr/>
        </p:nvSpPr>
        <p:spPr>
          <a:xfrm>
            <a:off x="228600" y="92077"/>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Clique-Based Core Decomposition (continued)</a:t>
            </a:r>
          </a:p>
        </p:txBody>
      </p:sp>
      <p:sp>
        <p:nvSpPr>
          <p:cNvPr id="2" name="Content Placeholder 2">
            <a:extLst>
              <a:ext uri="{FF2B5EF4-FFF2-40B4-BE49-F238E27FC236}">
                <a16:creationId xmlns:a16="http://schemas.microsoft.com/office/drawing/2014/main" id="{3A40A5E0-2787-0497-003A-E97C82278054}"/>
              </a:ext>
            </a:extLst>
          </p:cNvPr>
          <p:cNvSpPr txBox="1">
            <a:spLocks/>
          </p:cNvSpPr>
          <p:nvPr/>
        </p:nvSpPr>
        <p:spPr>
          <a:xfrm>
            <a:off x="239486" y="1447799"/>
            <a:ext cx="4876800" cy="4952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second step handles every vertex in the removal buffer by warp. Every neighbor of the clique is handled by thread, decreasing the clique degree of that neighbor by 1 as the clique is removed. </a:t>
            </a:r>
          </a:p>
          <a:p>
            <a:r>
              <a:rPr lang="en-US" sz="2000" dirty="0">
                <a:latin typeface="Bookman Old Style" panose="02050604050505020204" pitchFamily="18" charset="0"/>
              </a:rPr>
              <a:t>That neighbor is added to the removal buffer for next iteration if its degree equals k. If its degree is below k, the degree is incremented by 1 to keep a running list of core values.</a:t>
            </a:r>
          </a:p>
        </p:txBody>
      </p:sp>
      <p:pic>
        <p:nvPicPr>
          <p:cNvPr id="5" name="Picture 4" descr="A diagram of a machine&#10;&#10;AI-generated content may be incorrect.">
            <a:extLst>
              <a:ext uri="{FF2B5EF4-FFF2-40B4-BE49-F238E27FC236}">
                <a16:creationId xmlns:a16="http://schemas.microsoft.com/office/drawing/2014/main" id="{0B9550BF-1790-CBA9-5863-FBB268A48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286" y="2057400"/>
            <a:ext cx="3431968" cy="2258647"/>
          </a:xfrm>
          <a:prstGeom prst="rect">
            <a:avLst/>
          </a:prstGeom>
        </p:spPr>
      </p:pic>
      <p:sp>
        <p:nvSpPr>
          <p:cNvPr id="7" name="Slide Number Placeholder 6">
            <a:extLst>
              <a:ext uri="{FF2B5EF4-FFF2-40B4-BE49-F238E27FC236}">
                <a16:creationId xmlns:a16="http://schemas.microsoft.com/office/drawing/2014/main" id="{21069057-5FF4-5028-D545-6736B738F92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935856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3285-C80E-CC9C-08BC-1D6E6A66878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168C1D-34B0-F08A-8A43-E21094144E05}"/>
              </a:ext>
            </a:extLst>
          </p:cNvPr>
          <p:cNvSpPr txBox="1">
            <a:spLocks/>
          </p:cNvSpPr>
          <p:nvPr/>
        </p:nvSpPr>
        <p:spPr>
          <a:xfrm>
            <a:off x="1205783" y="92077"/>
            <a:ext cx="67324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Component Decomposition</a:t>
            </a:r>
          </a:p>
        </p:txBody>
      </p:sp>
      <p:sp>
        <p:nvSpPr>
          <p:cNvPr id="2" name="Content Placeholder 2">
            <a:extLst>
              <a:ext uri="{FF2B5EF4-FFF2-40B4-BE49-F238E27FC236}">
                <a16:creationId xmlns:a16="http://schemas.microsoft.com/office/drawing/2014/main" id="{24EB9014-BD1B-D400-25C4-B33FA11F4E40}"/>
              </a:ext>
            </a:extLst>
          </p:cNvPr>
          <p:cNvSpPr txBox="1">
            <a:spLocks/>
          </p:cNvSpPr>
          <p:nvPr/>
        </p:nvSpPr>
        <p:spPr>
          <a:xfrm>
            <a:off x="226423" y="1295400"/>
            <a:ext cx="4876800" cy="49395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For identifying connected components, the vertex numbers used as component ids. The goal is to find the minimum id each vertex is connected to via some path through the graph.</a:t>
            </a:r>
          </a:p>
          <a:p>
            <a:r>
              <a:rPr lang="en-US" sz="2000" dirty="0">
                <a:latin typeface="Bookman Old Style" panose="02050604050505020204" pitchFamily="18" charset="0"/>
              </a:rPr>
              <a:t>This is done in parallel by handling vertices by warp, and their neighbors by thread. Each thread checks if the vertex has a neighbor with lower component id, and if it does, the vertex id is updated to that.</a:t>
            </a:r>
          </a:p>
        </p:txBody>
      </p:sp>
      <p:pic>
        <p:nvPicPr>
          <p:cNvPr id="3" name="Picture 2" descr="A diagram of a machine&#10;&#10;AI-generated content may be incorrect.">
            <a:extLst>
              <a:ext uri="{FF2B5EF4-FFF2-40B4-BE49-F238E27FC236}">
                <a16:creationId xmlns:a16="http://schemas.microsoft.com/office/drawing/2014/main" id="{36491462-D331-3DA9-E8F7-85DACE7E0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23" y="2057400"/>
            <a:ext cx="3507377" cy="2308274"/>
          </a:xfrm>
          <a:prstGeom prst="rect">
            <a:avLst/>
          </a:prstGeom>
        </p:spPr>
      </p:pic>
      <p:sp>
        <p:nvSpPr>
          <p:cNvPr id="7" name="Slide Number Placeholder 6">
            <a:extLst>
              <a:ext uri="{FF2B5EF4-FFF2-40B4-BE49-F238E27FC236}">
                <a16:creationId xmlns:a16="http://schemas.microsoft.com/office/drawing/2014/main" id="{B1E2944B-323E-CB6A-BB1E-2C2FCA106C0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424774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EEEB-F055-5FB7-9173-9B2F5C19366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A173DA-16DD-E319-F3A5-40C16D1C8A68}"/>
              </a:ext>
            </a:extLst>
          </p:cNvPr>
          <p:cNvSpPr txBox="1">
            <a:spLocks/>
          </p:cNvSpPr>
          <p:nvPr/>
        </p:nvSpPr>
        <p:spPr>
          <a:xfrm>
            <a:off x="1497166" y="-762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Bound Generation</a:t>
            </a:r>
          </a:p>
        </p:txBody>
      </p:sp>
      <p:sp>
        <p:nvSpPr>
          <p:cNvPr id="2" name="Content Placeholder 2">
            <a:extLst>
              <a:ext uri="{FF2B5EF4-FFF2-40B4-BE49-F238E27FC236}">
                <a16:creationId xmlns:a16="http://schemas.microsoft.com/office/drawing/2014/main" id="{2E7FD52A-FADB-F050-A9D4-0387F30D5CE2}"/>
              </a:ext>
            </a:extLst>
          </p:cNvPr>
          <p:cNvSpPr txBox="1">
            <a:spLocks/>
          </p:cNvSpPr>
          <p:nvPr/>
        </p:nvSpPr>
        <p:spPr>
          <a:xfrm>
            <a:off x="457197" y="1143000"/>
            <a:ext cx="8229601" cy="31224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First is generation of the upper and lower bounds. This will be different for each component, and the data will be stored in an array.</a:t>
            </a:r>
          </a:p>
          <a:p>
            <a:r>
              <a:rPr lang="en-US" sz="2000" dirty="0">
                <a:latin typeface="Bookman Old Style" panose="02050604050505020204" pitchFamily="18" charset="0"/>
              </a:rPr>
              <a:t>Each component is handled by a separate thread. The lower bound is set as the component’s density. The upper bound is set as whatever is lower between the densest k-core level and the optimal density of that component.</a:t>
            </a:r>
          </a:p>
        </p:txBody>
      </p:sp>
      <p:pic>
        <p:nvPicPr>
          <p:cNvPr id="3" name="Picture 2" descr="A diagram of a line with letters and numbers&#10;&#10;AI-generated content may be incorrect.">
            <a:extLst>
              <a:ext uri="{FF2B5EF4-FFF2-40B4-BE49-F238E27FC236}">
                <a16:creationId xmlns:a16="http://schemas.microsoft.com/office/drawing/2014/main" id="{EC1A47D5-0335-893B-BC71-C10067FB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8" y="3810000"/>
            <a:ext cx="3657600" cy="1247827"/>
          </a:xfrm>
          <a:prstGeom prst="rect">
            <a:avLst/>
          </a:prstGeom>
        </p:spPr>
      </p:pic>
      <p:sp>
        <p:nvSpPr>
          <p:cNvPr id="7" name="Slide Number Placeholder 6">
            <a:extLst>
              <a:ext uri="{FF2B5EF4-FFF2-40B4-BE49-F238E27FC236}">
                <a16:creationId xmlns:a16="http://schemas.microsoft.com/office/drawing/2014/main" id="{D8243185-2847-FEC9-1EE9-14A7465E8DB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137302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8ADE-9C5C-BA66-BCFF-705897C726A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3866342-E734-CCA8-78A9-C16FBD6A20D4}"/>
              </a:ext>
            </a:extLst>
          </p:cNvPr>
          <p:cNvSpPr txBox="1">
            <a:spLocks/>
          </p:cNvSpPr>
          <p:nvPr/>
        </p:nvSpPr>
        <p:spPr>
          <a:xfrm>
            <a:off x="1129583" y="-21771"/>
            <a:ext cx="68848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Cliques, Motifs, and Clique Density</a:t>
            </a:r>
          </a:p>
        </p:txBody>
      </p:sp>
      <p:sp>
        <p:nvSpPr>
          <p:cNvPr id="2" name="Content Placeholder 2">
            <a:extLst>
              <a:ext uri="{FF2B5EF4-FFF2-40B4-BE49-F238E27FC236}">
                <a16:creationId xmlns:a16="http://schemas.microsoft.com/office/drawing/2014/main" id="{FCCBFE36-CE8F-06F3-D2C3-0B6065512B72}"/>
              </a:ext>
            </a:extLst>
          </p:cNvPr>
          <p:cNvSpPr txBox="1">
            <a:spLocks/>
          </p:cNvSpPr>
          <p:nvPr/>
        </p:nvSpPr>
        <p:spPr>
          <a:xfrm>
            <a:off x="304800" y="1136573"/>
            <a:ext cx="5684520" cy="458485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Motifs are small subgraphs of a specific edge layout (such as triangles, squares, etc.), which are useful for examining more patterns and types of connections.</a:t>
            </a:r>
          </a:p>
          <a:p>
            <a:r>
              <a:rPr lang="en-US" sz="2000" dirty="0">
                <a:latin typeface="Bookman Old Style" panose="02050604050505020204" pitchFamily="18" charset="0"/>
              </a:rPr>
              <a:t>Cliques are a specific motif type where every vertex in a clique is connected to one another.</a:t>
            </a:r>
          </a:p>
          <a:p>
            <a:r>
              <a:rPr lang="en-US" sz="2000" dirty="0">
                <a:latin typeface="Bookman Old Style" panose="02050604050505020204" pitchFamily="18" charset="0"/>
              </a:rPr>
              <a:t>Motif/Clique density is the ratio of motif or clique instances to the number of vertices in a subgraph.</a:t>
            </a:r>
          </a:p>
          <a:p>
            <a:r>
              <a:rPr lang="en-US" sz="2000" dirty="0">
                <a:latin typeface="Bookman Old Style" panose="02050604050505020204" pitchFamily="18" charset="0"/>
              </a:rPr>
              <a:t>Because edges are covered under motif/cliques (as 2-cliques), we use motif/clique density for our purposes.</a:t>
            </a:r>
          </a:p>
        </p:txBody>
      </p:sp>
      <p:pic>
        <p:nvPicPr>
          <p:cNvPr id="5" name="Picture 4">
            <a:extLst>
              <a:ext uri="{FF2B5EF4-FFF2-40B4-BE49-F238E27FC236}">
                <a16:creationId xmlns:a16="http://schemas.microsoft.com/office/drawing/2014/main" id="{DC08FB7F-914F-E99C-9FC6-ABF57C182E71}"/>
              </a:ext>
            </a:extLst>
          </p:cNvPr>
          <p:cNvPicPr>
            <a:picLocks noChangeAspect="1"/>
          </p:cNvPicPr>
          <p:nvPr/>
        </p:nvPicPr>
        <p:blipFill>
          <a:blip r:embed="rId2"/>
          <a:srcRect l="35833" t="32222" r="45000" b="12369"/>
          <a:stretch>
            <a:fillRect/>
          </a:stretch>
        </p:blipFill>
        <p:spPr>
          <a:xfrm>
            <a:off x="6324600" y="1676400"/>
            <a:ext cx="1842216" cy="2995688"/>
          </a:xfrm>
          <a:prstGeom prst="rect">
            <a:avLst/>
          </a:prstGeom>
        </p:spPr>
      </p:pic>
      <p:sp>
        <p:nvSpPr>
          <p:cNvPr id="7" name="Slide Number Placeholder 6">
            <a:extLst>
              <a:ext uri="{FF2B5EF4-FFF2-40B4-BE49-F238E27FC236}">
                <a16:creationId xmlns:a16="http://schemas.microsoft.com/office/drawing/2014/main" id="{FEC6B7B9-D6DD-88F2-F16E-A19D2EFFE292}"/>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377093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B0AC7-BF59-3AE8-F9C1-8E33B1861D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8C532C-3941-5886-B505-E0DF216B6249}"/>
              </a:ext>
            </a:extLst>
          </p:cNvPr>
          <p:cNvSpPr txBox="1">
            <a:spLocks/>
          </p:cNvSpPr>
          <p:nvPr/>
        </p:nvSpPr>
        <p:spPr>
          <a:xfrm>
            <a:off x="1497166" y="9207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Flow Network Creation</a:t>
            </a:r>
          </a:p>
        </p:txBody>
      </p:sp>
      <p:sp>
        <p:nvSpPr>
          <p:cNvPr id="2" name="Content Placeholder 2">
            <a:extLst>
              <a:ext uri="{FF2B5EF4-FFF2-40B4-BE49-F238E27FC236}">
                <a16:creationId xmlns:a16="http://schemas.microsoft.com/office/drawing/2014/main" id="{D216BB2E-01D8-8F9F-FAB5-FF02A41BA5EF}"/>
              </a:ext>
            </a:extLst>
          </p:cNvPr>
          <p:cNvSpPr txBox="1">
            <a:spLocks/>
          </p:cNvSpPr>
          <p:nvPr/>
        </p:nvSpPr>
        <p:spPr>
          <a:xfrm>
            <a:off x="222069" y="1219200"/>
            <a:ext cx="5105400" cy="5029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components are handled by warp, and its vertices are handled by thread.</a:t>
            </a:r>
          </a:p>
          <a:p>
            <a:r>
              <a:rPr lang="en-US" sz="2000" dirty="0">
                <a:latin typeface="Bookman Old Style" panose="02050604050505020204" pitchFamily="18" charset="0"/>
              </a:rPr>
              <a:t>The flow network is stored as two linked arrays, one storing the edges and the other storing the capacities of those edges.</a:t>
            </a:r>
          </a:p>
          <a:p>
            <a:r>
              <a:rPr lang="en-US" sz="2000" dirty="0">
                <a:latin typeface="Bookman Old Style" panose="02050604050505020204" pitchFamily="18" charset="0"/>
              </a:rPr>
              <a:t>For each thread, an edge from the source to the vertex is created and given capacity equal to the vertex’s degree, and an edge from each vertex to the sink is created with capacity equal to α times clique size.</a:t>
            </a:r>
          </a:p>
        </p:txBody>
      </p:sp>
      <p:pic>
        <p:nvPicPr>
          <p:cNvPr id="3" name="Picture 2" descr="A diagram of a diagram&#10;&#10;AI-generated content may be incorrect.">
            <a:extLst>
              <a:ext uri="{FF2B5EF4-FFF2-40B4-BE49-F238E27FC236}">
                <a16:creationId xmlns:a16="http://schemas.microsoft.com/office/drawing/2014/main" id="{21BDA1A1-31A2-DE63-0E73-5578FE2BA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469" y="2286000"/>
            <a:ext cx="3297645" cy="2056396"/>
          </a:xfrm>
          <a:prstGeom prst="rect">
            <a:avLst/>
          </a:prstGeom>
        </p:spPr>
      </p:pic>
      <p:sp>
        <p:nvSpPr>
          <p:cNvPr id="7" name="Slide Number Placeholder 6">
            <a:extLst>
              <a:ext uri="{FF2B5EF4-FFF2-40B4-BE49-F238E27FC236}">
                <a16:creationId xmlns:a16="http://schemas.microsoft.com/office/drawing/2014/main" id="{DC16527D-9EDC-AE46-80DF-81EAE8202E27}"/>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236663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141C3-91D0-7D72-06F4-DA82DF451F3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176F97-3819-3A0D-705A-B4004523EB3C}"/>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Parallelization Summary</a:t>
            </a:r>
          </a:p>
        </p:txBody>
      </p:sp>
      <p:sp>
        <p:nvSpPr>
          <p:cNvPr id="2" name="Content Placeholder 2">
            <a:extLst>
              <a:ext uri="{FF2B5EF4-FFF2-40B4-BE49-F238E27FC236}">
                <a16:creationId xmlns:a16="http://schemas.microsoft.com/office/drawing/2014/main" id="{820384E2-6C89-5992-DC6E-939F1F858385}"/>
              </a:ext>
            </a:extLst>
          </p:cNvPr>
          <p:cNvSpPr txBox="1">
            <a:spLocks/>
          </p:cNvSpPr>
          <p:nvPr/>
        </p:nvSpPr>
        <p:spPr>
          <a:xfrm>
            <a:off x="1828799" y="1432769"/>
            <a:ext cx="54864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So, the main parts of CoreExact that were parallelized include:</a:t>
            </a:r>
          </a:p>
          <a:p>
            <a:r>
              <a:rPr lang="en-US" sz="2000" dirty="0">
                <a:latin typeface="Bookman Old Style" panose="02050604050505020204" pitchFamily="18" charset="0"/>
              </a:rPr>
              <a:t>DAG generation.</a:t>
            </a:r>
          </a:p>
          <a:p>
            <a:r>
              <a:rPr lang="en-US" sz="2000" dirty="0">
                <a:latin typeface="Bookman Old Style" panose="02050604050505020204" pitchFamily="18" charset="0"/>
              </a:rPr>
              <a:t>Listing all k-clique instances.</a:t>
            </a:r>
          </a:p>
          <a:p>
            <a:r>
              <a:rPr lang="en-US" sz="2000" dirty="0">
                <a:latin typeface="Bookman Old Style" panose="02050604050505020204" pitchFamily="18" charset="0"/>
              </a:rPr>
              <a:t>Clique-based core decomposition.</a:t>
            </a:r>
          </a:p>
          <a:p>
            <a:r>
              <a:rPr lang="en-US" sz="2000" dirty="0">
                <a:latin typeface="Bookman Old Style" panose="02050604050505020204" pitchFamily="18" charset="0"/>
              </a:rPr>
              <a:t>Component decomposition.</a:t>
            </a:r>
          </a:p>
          <a:p>
            <a:r>
              <a:rPr lang="en-US" sz="2000" dirty="0">
                <a:latin typeface="Bookman Old Style" panose="02050604050505020204" pitchFamily="18" charset="0"/>
              </a:rPr>
              <a:t>Bound generation.</a:t>
            </a:r>
          </a:p>
          <a:p>
            <a:r>
              <a:rPr lang="en-US" sz="2000" dirty="0">
                <a:latin typeface="Bookman Old Style" panose="02050604050505020204" pitchFamily="18" charset="0"/>
              </a:rPr>
              <a:t>Flow network creation.</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6C54600C-D4C9-2E33-E5E5-CF4F8ED190D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1787875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21CC5-2700-4FE7-FA1B-296CB9FF972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50BCB05-0405-FAC9-8F1A-35236CBBFE8F}"/>
              </a:ext>
            </a:extLst>
          </p:cNvPr>
          <p:cNvSpPr txBox="1">
            <a:spLocks/>
          </p:cNvSpPr>
          <p:nvPr/>
        </p:nvSpPr>
        <p:spPr>
          <a:xfrm>
            <a:off x="1497166" y="1270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Testing The Program</a:t>
            </a:r>
          </a:p>
        </p:txBody>
      </p:sp>
      <p:sp>
        <p:nvSpPr>
          <p:cNvPr id="2" name="Content Placeholder 2">
            <a:extLst>
              <a:ext uri="{FF2B5EF4-FFF2-40B4-BE49-F238E27FC236}">
                <a16:creationId xmlns:a16="http://schemas.microsoft.com/office/drawing/2014/main" id="{6FCBB0DB-EAE2-3C61-EC7C-E4A36CCDDF20}"/>
              </a:ext>
            </a:extLst>
          </p:cNvPr>
          <p:cNvSpPr txBox="1">
            <a:spLocks/>
          </p:cNvSpPr>
          <p:nvPr/>
        </p:nvSpPr>
        <p:spPr>
          <a:xfrm>
            <a:off x="838200" y="1447800"/>
            <a:ext cx="7620001"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With the program created, testing the parallelized solution was the final step.</a:t>
            </a:r>
          </a:p>
          <a:p>
            <a:r>
              <a:rPr lang="en-US" sz="2000" dirty="0">
                <a:latin typeface="Bookman Old Style" panose="02050604050505020204" pitchFamily="18" charset="0"/>
              </a:rPr>
              <a:t>To check its efficiency, we ran it against the original CoreExact algorithm (written in Java).</a:t>
            </a:r>
          </a:p>
          <a:p>
            <a:r>
              <a:rPr lang="en-US" sz="2000" dirty="0">
                <a:latin typeface="Bookman Old Style" panose="02050604050505020204" pitchFamily="18" charset="0"/>
              </a:rPr>
              <a:t>In theory, the CUDA program should handle large graphs and graphs with more connected components more efficiently due to vertices and components being handled across threads and warps.</a:t>
            </a:r>
          </a:p>
        </p:txBody>
      </p:sp>
      <p:sp>
        <p:nvSpPr>
          <p:cNvPr id="6" name="Slide Number Placeholder 5">
            <a:extLst>
              <a:ext uri="{FF2B5EF4-FFF2-40B4-BE49-F238E27FC236}">
                <a16:creationId xmlns:a16="http://schemas.microsoft.com/office/drawing/2014/main" id="{86FDD6B1-14E9-87D2-B1AD-533AE1339BCC}"/>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065277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EDCD-2C01-0323-EDFD-D5727306C4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EBD9B9-02AD-E614-4133-9B6AD3129931}"/>
              </a:ext>
            </a:extLst>
          </p:cNvPr>
          <p:cNvSpPr txBox="1">
            <a:spLocks/>
          </p:cNvSpPr>
          <p:nvPr/>
        </p:nvSpPr>
        <p:spPr>
          <a:xfrm>
            <a:off x="1497164" y="92077"/>
            <a:ext cx="6149667"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Test Data</a:t>
            </a:r>
          </a:p>
        </p:txBody>
      </p:sp>
      <p:sp>
        <p:nvSpPr>
          <p:cNvPr id="2" name="Content Placeholder 2">
            <a:extLst>
              <a:ext uri="{FF2B5EF4-FFF2-40B4-BE49-F238E27FC236}">
                <a16:creationId xmlns:a16="http://schemas.microsoft.com/office/drawing/2014/main" id="{A105C466-D5BD-72E2-F2C7-2AFE74404675}"/>
              </a:ext>
            </a:extLst>
          </p:cNvPr>
          <p:cNvSpPr txBox="1">
            <a:spLocks/>
          </p:cNvSpPr>
          <p:nvPr/>
        </p:nvSpPr>
        <p:spPr>
          <a:xfrm>
            <a:off x="457197" y="1257299"/>
            <a:ext cx="8229602" cy="4876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data was run on both programs and on edge (2-clique) and triangle (3-clique) density.</a:t>
            </a:r>
          </a:p>
          <a:p>
            <a:r>
              <a:rPr lang="en-US" sz="2000" dirty="0">
                <a:latin typeface="Bookman Old Style" panose="02050604050505020204" pitchFamily="18" charset="0"/>
              </a:rPr>
              <a:t>8 different graphs were used for the experiments.</a:t>
            </a:r>
          </a:p>
          <a:p>
            <a:r>
              <a:rPr lang="en-US" sz="2000" dirty="0">
                <a:latin typeface="Bookman Old Style" panose="02050604050505020204" pitchFamily="18" charset="0"/>
              </a:rPr>
              <a:t>3 are real data, being graphs that represent a network of the proteins in yeast, a social network of European users for the music streaming platform Deezer that are friends, and a network of authors on scientific papers that have co-authored together before.</a:t>
            </a:r>
          </a:p>
          <a:p>
            <a:r>
              <a:rPr lang="en-US" sz="2000" dirty="0">
                <a:latin typeface="Bookman Old Style" panose="02050604050505020204" pitchFamily="18" charset="0"/>
              </a:rPr>
              <a:t>5 are synthesized graphs, with varying probability of connections between any two pairs.</a:t>
            </a:r>
          </a:p>
        </p:txBody>
      </p:sp>
      <p:sp>
        <p:nvSpPr>
          <p:cNvPr id="6" name="Slide Number Placeholder 5">
            <a:extLst>
              <a:ext uri="{FF2B5EF4-FFF2-40B4-BE49-F238E27FC236}">
                <a16:creationId xmlns:a16="http://schemas.microsoft.com/office/drawing/2014/main" id="{C115B33C-7DA5-3CF5-8B2C-62FA9296F75C}"/>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599165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F0B0-9C13-9403-6C1F-441145FB2A1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D1542-CE3B-3969-B793-1DD63146281A}"/>
              </a:ext>
            </a:extLst>
          </p:cNvPr>
          <p:cNvSpPr txBox="1">
            <a:spLocks/>
          </p:cNvSpPr>
          <p:nvPr/>
        </p:nvSpPr>
        <p:spPr>
          <a:xfrm>
            <a:off x="1497166" y="0"/>
            <a:ext cx="6149667" cy="8764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Test Data (continued)</a:t>
            </a:r>
          </a:p>
        </p:txBody>
      </p:sp>
      <p:graphicFrame>
        <p:nvGraphicFramePr>
          <p:cNvPr id="3" name="Table 2">
            <a:extLst>
              <a:ext uri="{FF2B5EF4-FFF2-40B4-BE49-F238E27FC236}">
                <a16:creationId xmlns:a16="http://schemas.microsoft.com/office/drawing/2014/main" id="{7D54ECC2-3639-0B26-FC1E-AEA928294F36}"/>
              </a:ext>
            </a:extLst>
          </p:cNvPr>
          <p:cNvGraphicFramePr>
            <a:graphicFrameLocks noGrp="1"/>
          </p:cNvGraphicFramePr>
          <p:nvPr>
            <p:extLst>
              <p:ext uri="{D42A27DB-BD31-4B8C-83A1-F6EECF244321}">
                <p14:modId xmlns:p14="http://schemas.microsoft.com/office/powerpoint/2010/main" val="1439055576"/>
              </p:ext>
            </p:extLst>
          </p:nvPr>
        </p:nvGraphicFramePr>
        <p:xfrm>
          <a:off x="152399" y="1511804"/>
          <a:ext cx="4267199" cy="3467472"/>
        </p:xfrm>
        <a:graphic>
          <a:graphicData uri="http://schemas.openxmlformats.org/drawingml/2006/table">
            <a:tbl>
              <a:tblPr firstRow="1" firstCol="1" bandRow="1">
                <a:tableStyleId>{5C22544A-7EE6-4342-B048-85BDC9FD1C3A}</a:tableStyleId>
              </a:tblPr>
              <a:tblGrid>
                <a:gridCol w="1600201">
                  <a:extLst>
                    <a:ext uri="{9D8B030D-6E8A-4147-A177-3AD203B41FA5}">
                      <a16:colId xmlns:a16="http://schemas.microsoft.com/office/drawing/2014/main" val="3156954410"/>
                    </a:ext>
                  </a:extLst>
                </a:gridCol>
                <a:gridCol w="1371600">
                  <a:extLst>
                    <a:ext uri="{9D8B030D-6E8A-4147-A177-3AD203B41FA5}">
                      <a16:colId xmlns:a16="http://schemas.microsoft.com/office/drawing/2014/main" val="2477683744"/>
                    </a:ext>
                  </a:extLst>
                </a:gridCol>
                <a:gridCol w="1295398">
                  <a:extLst>
                    <a:ext uri="{9D8B030D-6E8A-4147-A177-3AD203B41FA5}">
                      <a16:colId xmlns:a16="http://schemas.microsoft.com/office/drawing/2014/main" val="967879937"/>
                    </a:ext>
                  </a:extLst>
                </a:gridCol>
              </a:tblGrid>
              <a:tr h="755311">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Number of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Number of Edges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7454256"/>
                  </a:ext>
                </a:extLst>
              </a:tr>
              <a:tr h="499132">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1,459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963371"/>
                  </a:ext>
                </a:extLst>
              </a:tr>
              <a:tr h="499132">
                <a:tc>
                  <a:txBody>
                    <a:bodyPr/>
                    <a:lstStyle/>
                    <a:p>
                      <a:pPr marL="0" marR="0" algn="ctr">
                        <a:lnSpc>
                          <a:spcPct val="115000"/>
                        </a:lnSpc>
                        <a:spcAft>
                          <a:spcPts val="800"/>
                        </a:spcAft>
                        <a:buNone/>
                        <a:tabLst>
                          <a:tab pos="457200" algn="l"/>
                          <a:tab pos="5029200" algn="r"/>
                          <a:tab pos="5486400" algn="r"/>
                        </a:tabLst>
                      </a:pPr>
                      <a:r>
                        <a:rPr lang="en-US" sz="1200" kern="100" dirty="0">
                          <a:effectLst/>
                        </a:rPr>
                        <a:t>European Deezer Social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28,281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92,752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8654114"/>
                  </a:ext>
                </a:extLst>
              </a:tr>
              <a:tr h="499132">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108,300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186,936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472940"/>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6,276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8066135"/>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12,372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1034595"/>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8127430"/>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2,500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31,256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9225479"/>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12,385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0677389"/>
                  </a:ext>
                </a:extLst>
              </a:tr>
            </a:tbl>
          </a:graphicData>
        </a:graphic>
      </p:graphicFrame>
      <p:graphicFrame>
        <p:nvGraphicFramePr>
          <p:cNvPr id="5" name="Table 4">
            <a:extLst>
              <a:ext uri="{FF2B5EF4-FFF2-40B4-BE49-F238E27FC236}">
                <a16:creationId xmlns:a16="http://schemas.microsoft.com/office/drawing/2014/main" id="{F2C6D28D-B2BA-2229-A005-C7DD0C023CF0}"/>
              </a:ext>
            </a:extLst>
          </p:cNvPr>
          <p:cNvGraphicFramePr>
            <a:graphicFrameLocks noGrp="1"/>
          </p:cNvGraphicFramePr>
          <p:nvPr>
            <p:extLst>
              <p:ext uri="{D42A27DB-BD31-4B8C-83A1-F6EECF244321}">
                <p14:modId xmlns:p14="http://schemas.microsoft.com/office/powerpoint/2010/main" val="3300505878"/>
              </p:ext>
            </p:extLst>
          </p:nvPr>
        </p:nvGraphicFramePr>
        <p:xfrm>
          <a:off x="4713518" y="1511800"/>
          <a:ext cx="4236717" cy="3467476"/>
        </p:xfrm>
        <a:graphic>
          <a:graphicData uri="http://schemas.openxmlformats.org/drawingml/2006/table">
            <a:tbl>
              <a:tblPr firstRow="1" firstCol="1" bandRow="1">
                <a:tableStyleId>{5C22544A-7EE6-4342-B048-85BDC9FD1C3A}</a:tableStyleId>
              </a:tblPr>
              <a:tblGrid>
                <a:gridCol w="1412239">
                  <a:extLst>
                    <a:ext uri="{9D8B030D-6E8A-4147-A177-3AD203B41FA5}">
                      <a16:colId xmlns:a16="http://schemas.microsoft.com/office/drawing/2014/main" val="3887946334"/>
                    </a:ext>
                  </a:extLst>
                </a:gridCol>
                <a:gridCol w="1412239">
                  <a:extLst>
                    <a:ext uri="{9D8B030D-6E8A-4147-A177-3AD203B41FA5}">
                      <a16:colId xmlns:a16="http://schemas.microsoft.com/office/drawing/2014/main" val="859752306"/>
                    </a:ext>
                  </a:extLst>
                </a:gridCol>
                <a:gridCol w="1412239">
                  <a:extLst>
                    <a:ext uri="{9D8B030D-6E8A-4147-A177-3AD203B41FA5}">
                      <a16:colId xmlns:a16="http://schemas.microsoft.com/office/drawing/2014/main" val="4054569691"/>
                    </a:ext>
                  </a:extLst>
                </a:gridCol>
              </a:tblGrid>
              <a:tr h="830007">
                <a:tc>
                  <a:txBody>
                    <a:bodyPr/>
                    <a:lstStyle/>
                    <a:p>
                      <a:pPr marL="0" marR="0" algn="ctr">
                        <a:lnSpc>
                          <a:spcPct val="200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dirty="0">
                          <a:effectLst/>
                        </a:rPr>
                        <a:t>Highest Edge Density </a:t>
                      </a:r>
                      <a:endParaRPr lang="en-US" sz="1100" kern="100" dirty="0">
                        <a:effectLst/>
                      </a:endParaRPr>
                    </a:p>
                    <a:p>
                      <a:pPr marL="0" marR="0" algn="ctr">
                        <a:lnSpc>
                          <a:spcPct val="107000"/>
                        </a:lnSpc>
                        <a:spcAft>
                          <a:spcPts val="800"/>
                        </a:spcAft>
                        <a:buNone/>
                        <a:tabLst>
                          <a:tab pos="457200" algn="l"/>
                          <a:tab pos="5029200" algn="r"/>
                          <a:tab pos="5486400" algn="r"/>
                        </a:tabLst>
                      </a:pPr>
                      <a:r>
                        <a:rPr lang="en-US" sz="1200" kern="100" dirty="0">
                          <a:effectLst/>
                        </a:rPr>
                        <a:t>(edges /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a:effectLst/>
                        </a:rPr>
                        <a:t>Highest 3-Clique Density </a:t>
                      </a:r>
                      <a:endParaRPr lang="en-US" sz="1100" kern="100">
                        <a:effectLst/>
                      </a:endParaRPr>
                    </a:p>
                    <a:p>
                      <a:pPr marL="0" marR="0" algn="ctr">
                        <a:lnSpc>
                          <a:spcPct val="107000"/>
                        </a:lnSpc>
                        <a:spcAft>
                          <a:spcPts val="800"/>
                        </a:spcAft>
                        <a:buNone/>
                        <a:tabLst>
                          <a:tab pos="457200" algn="l"/>
                          <a:tab pos="5029200" algn="r"/>
                          <a:tab pos="5486400" algn="r"/>
                        </a:tabLst>
                      </a:pPr>
                      <a:r>
                        <a:rPr lang="en-US" sz="1200" kern="100">
                          <a:effectLst/>
                        </a:rPr>
                        <a:t>(3-cliques / vertices)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6854678"/>
                  </a:ext>
                </a:extLst>
              </a:tr>
              <a:tr h="387697">
                <a:tc>
                  <a:txBody>
                    <a:bodyPr/>
                    <a:lstStyle/>
                    <a:p>
                      <a:pPr marL="0" marR="0" algn="ctr">
                        <a:lnSpc>
                          <a:spcPct val="115000"/>
                        </a:lnSpc>
                        <a:spcAft>
                          <a:spcPts val="800"/>
                        </a:spcAft>
                        <a:buNone/>
                        <a:tabLst>
                          <a:tab pos="457200" algn="l"/>
                          <a:tab pos="5029200" algn="r"/>
                          <a:tab pos="5486400" algn="r"/>
                        </a:tabLst>
                      </a:pPr>
                      <a:r>
                        <a:rPr lang="en-US" sz="1200" kern="100" dirty="0">
                          <a:effectLst/>
                        </a:rPr>
                        <a:t>Yeast Protein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9032533"/>
                  </a:ext>
                </a:extLst>
              </a:tr>
              <a:tr h="387697">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8.53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770372"/>
                  </a:ext>
                </a:extLst>
              </a:tr>
              <a:tr h="411391">
                <a:tc>
                  <a:txBody>
                    <a:bodyPr/>
                    <a:lstStyle/>
                    <a:p>
                      <a:pPr marL="0" marR="0" algn="ctr">
                        <a:lnSpc>
                          <a:spcPct val="115000"/>
                        </a:lnSpc>
                        <a:spcAft>
                          <a:spcPts val="800"/>
                        </a:spcAft>
                        <a:buNone/>
                        <a:tabLst>
                          <a:tab pos="457200" algn="l"/>
                          <a:tab pos="5029200" algn="r"/>
                          <a:tab pos="5486400" algn="r"/>
                        </a:tabLst>
                      </a:pPr>
                      <a:r>
                        <a:rPr lang="en-US" sz="1200" kern="100" dirty="0">
                          <a:effectLst/>
                        </a:rPr>
                        <a:t>Condense Matter Co-Author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109.63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233593"/>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5.23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98227"/>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24.74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40.67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3273681"/>
                  </a:ext>
                </a:extLst>
              </a:tr>
              <a:tr h="271860">
                <a:tc>
                  <a:txBody>
                    <a:bodyPr/>
                    <a:lstStyle/>
                    <a:p>
                      <a:pPr marL="0" marR="0" algn="ctr">
                        <a:lnSpc>
                          <a:spcPct val="115000"/>
                        </a:lnSpc>
                        <a:spcAft>
                          <a:spcPts val="800"/>
                        </a:spcAft>
                        <a:buNone/>
                        <a:tabLst>
                          <a:tab pos="457200" algn="l"/>
                          <a:tab pos="5029200" algn="r"/>
                          <a:tab pos="5486400" algn="r"/>
                        </a:tabLst>
                      </a:pPr>
                      <a:r>
                        <a:rPr lang="en-US" sz="1200" kern="100" dirty="0">
                          <a:effectLst/>
                        </a:rPr>
                        <a:t>Synthetic Graph 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20.80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8748533"/>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12.51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819237"/>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0.33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4627806"/>
                  </a:ext>
                </a:extLst>
              </a:tr>
            </a:tbl>
          </a:graphicData>
        </a:graphic>
      </p:graphicFrame>
      <p:sp>
        <p:nvSpPr>
          <p:cNvPr id="6" name="Content Placeholder 2">
            <a:extLst>
              <a:ext uri="{FF2B5EF4-FFF2-40B4-BE49-F238E27FC236}">
                <a16:creationId xmlns:a16="http://schemas.microsoft.com/office/drawing/2014/main" id="{515C6DD9-C7E8-ED7B-8939-FDBCB891D706}"/>
              </a:ext>
            </a:extLst>
          </p:cNvPr>
          <p:cNvSpPr txBox="1">
            <a:spLocks/>
          </p:cNvSpPr>
          <p:nvPr/>
        </p:nvSpPr>
        <p:spPr>
          <a:xfrm>
            <a:off x="464817" y="802019"/>
            <a:ext cx="3642361" cy="688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a:latin typeface="Bookman Old Style" panose="02050604050505020204" pitchFamily="18" charset="0"/>
              </a:rPr>
              <a:t>Vertex and Edge Number by Graph</a:t>
            </a:r>
          </a:p>
        </p:txBody>
      </p:sp>
      <p:sp>
        <p:nvSpPr>
          <p:cNvPr id="7" name="Content Placeholder 2">
            <a:extLst>
              <a:ext uri="{FF2B5EF4-FFF2-40B4-BE49-F238E27FC236}">
                <a16:creationId xmlns:a16="http://schemas.microsoft.com/office/drawing/2014/main" id="{B43388E8-E5E7-AB38-C693-0E7652FD7493}"/>
              </a:ext>
            </a:extLst>
          </p:cNvPr>
          <p:cNvSpPr txBox="1">
            <a:spLocks/>
          </p:cNvSpPr>
          <p:nvPr/>
        </p:nvSpPr>
        <p:spPr>
          <a:xfrm>
            <a:off x="4419598" y="823375"/>
            <a:ext cx="4770120" cy="688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a:latin typeface="Bookman Old Style" panose="02050604050505020204" pitchFamily="18" charset="0"/>
              </a:rPr>
              <a:t>Highest Density Subgraph by Graph (rounded to 2 decimal points)</a:t>
            </a:r>
          </a:p>
        </p:txBody>
      </p:sp>
      <p:sp>
        <p:nvSpPr>
          <p:cNvPr id="9" name="Slide Number Placeholder 8">
            <a:extLst>
              <a:ext uri="{FF2B5EF4-FFF2-40B4-BE49-F238E27FC236}">
                <a16:creationId xmlns:a16="http://schemas.microsoft.com/office/drawing/2014/main" id="{F9BE3A2F-62C2-A1E7-03BA-3A21C800515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4211427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6474-9328-8C66-10A9-6550F387F4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F77334-7559-7596-15E8-7503DCEB7859}"/>
              </a:ext>
            </a:extLst>
          </p:cNvPr>
          <p:cNvSpPr txBox="1">
            <a:spLocks/>
          </p:cNvSpPr>
          <p:nvPr/>
        </p:nvSpPr>
        <p:spPr>
          <a:xfrm>
            <a:off x="154578" y="152400"/>
            <a:ext cx="8837022" cy="1066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Results for Graphs by DSD Runtime Over Edge Density</a:t>
            </a:r>
          </a:p>
        </p:txBody>
      </p:sp>
      <p:graphicFrame>
        <p:nvGraphicFramePr>
          <p:cNvPr id="3" name="Table 2">
            <a:extLst>
              <a:ext uri="{FF2B5EF4-FFF2-40B4-BE49-F238E27FC236}">
                <a16:creationId xmlns:a16="http://schemas.microsoft.com/office/drawing/2014/main" id="{00316B5D-0AA5-78BC-157C-1428CAEEB549}"/>
              </a:ext>
            </a:extLst>
          </p:cNvPr>
          <p:cNvGraphicFramePr>
            <a:graphicFrameLocks noGrp="1"/>
          </p:cNvGraphicFramePr>
          <p:nvPr>
            <p:extLst>
              <p:ext uri="{D42A27DB-BD31-4B8C-83A1-F6EECF244321}">
                <p14:modId xmlns:p14="http://schemas.microsoft.com/office/powerpoint/2010/main" val="1465853937"/>
              </p:ext>
            </p:extLst>
          </p:nvPr>
        </p:nvGraphicFramePr>
        <p:xfrm>
          <a:off x="154577" y="1219200"/>
          <a:ext cx="8837023" cy="3733803"/>
        </p:xfrm>
        <a:graphic>
          <a:graphicData uri="http://schemas.openxmlformats.org/drawingml/2006/table">
            <a:tbl>
              <a:tblPr firstRow="1" firstCol="1" bandRow="1">
                <a:tableStyleId>{5C22544A-7EE6-4342-B048-85BDC9FD1C3A}</a:tableStyleId>
              </a:tblPr>
              <a:tblGrid>
                <a:gridCol w="2299393">
                  <a:extLst>
                    <a:ext uri="{9D8B030D-6E8A-4147-A177-3AD203B41FA5}">
                      <a16:colId xmlns:a16="http://schemas.microsoft.com/office/drawing/2014/main" val="2125508193"/>
                    </a:ext>
                  </a:extLst>
                </a:gridCol>
                <a:gridCol w="2196638">
                  <a:extLst>
                    <a:ext uri="{9D8B030D-6E8A-4147-A177-3AD203B41FA5}">
                      <a16:colId xmlns:a16="http://schemas.microsoft.com/office/drawing/2014/main" val="795996029"/>
                    </a:ext>
                  </a:extLst>
                </a:gridCol>
                <a:gridCol w="2170497">
                  <a:extLst>
                    <a:ext uri="{9D8B030D-6E8A-4147-A177-3AD203B41FA5}">
                      <a16:colId xmlns:a16="http://schemas.microsoft.com/office/drawing/2014/main" val="2126979662"/>
                    </a:ext>
                  </a:extLst>
                </a:gridCol>
                <a:gridCol w="2170495">
                  <a:extLst>
                    <a:ext uri="{9D8B030D-6E8A-4147-A177-3AD203B41FA5}">
                      <a16:colId xmlns:a16="http://schemas.microsoft.com/office/drawing/2014/main" val="2795144691"/>
                    </a:ext>
                  </a:extLst>
                </a:gridCol>
              </a:tblGrid>
              <a:tr h="959842">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Parallelized Solution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Speed Increase</a:t>
                      </a:r>
                      <a:endParaRPr lang="en-US" sz="1100" kern="100" dirty="0">
                        <a:effectLst/>
                      </a:endParaRPr>
                    </a:p>
                    <a:p>
                      <a:pPr marL="0" marR="0" algn="ctr">
                        <a:lnSpc>
                          <a:spcPct val="115000"/>
                        </a:lnSpc>
                        <a:spcAft>
                          <a:spcPts val="800"/>
                        </a:spcAft>
                        <a:buNone/>
                        <a:tabLst>
                          <a:tab pos="457200" algn="l"/>
                          <a:tab pos="5029200" algn="r"/>
                          <a:tab pos="5486400" algn="r"/>
                        </a:tabLst>
                      </a:pPr>
                      <a:r>
                        <a:rPr lang="en-US" sz="1200" kern="100" dirty="0">
                          <a:effectLst/>
                        </a:rPr>
                        <a:t>(CoreExact Runtime/ Parallel Runtime)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546203"/>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153.368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7548336"/>
                  </a:ext>
                </a:extLst>
              </a:tr>
              <a:tr h="440020">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23545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9893.91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2.38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3155755"/>
                  </a:ext>
                </a:extLst>
              </a:tr>
              <a:tr h="589261">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76683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1558.99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49.19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434231"/>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16875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443.164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38.08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619921"/>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59243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3045.69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2677617"/>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228629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1344.22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170.08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7665018"/>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1021662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848113"/>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278561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9916.88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28.09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6971416"/>
                  </a:ext>
                </a:extLst>
              </a:tr>
            </a:tbl>
          </a:graphicData>
        </a:graphic>
      </p:graphicFrame>
      <p:sp>
        <p:nvSpPr>
          <p:cNvPr id="5" name="Slide Number Placeholder 4">
            <a:extLst>
              <a:ext uri="{FF2B5EF4-FFF2-40B4-BE49-F238E27FC236}">
                <a16:creationId xmlns:a16="http://schemas.microsoft.com/office/drawing/2014/main" id="{394613A2-190C-8078-E69C-8074425AF2D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263483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50E5A-BD05-B40E-F8B2-5AFF8E7C5FA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95F062-F184-81C4-3717-9EA9201DF799}"/>
              </a:ext>
            </a:extLst>
          </p:cNvPr>
          <p:cNvGraphicFramePr>
            <a:graphicFrameLocks noGrp="1"/>
          </p:cNvGraphicFramePr>
          <p:nvPr>
            <p:extLst>
              <p:ext uri="{D42A27DB-BD31-4B8C-83A1-F6EECF244321}">
                <p14:modId xmlns:p14="http://schemas.microsoft.com/office/powerpoint/2010/main" val="1771281565"/>
              </p:ext>
            </p:extLst>
          </p:nvPr>
        </p:nvGraphicFramePr>
        <p:xfrm>
          <a:off x="152401" y="1066800"/>
          <a:ext cx="8837022" cy="3886203"/>
        </p:xfrm>
        <a:graphic>
          <a:graphicData uri="http://schemas.openxmlformats.org/drawingml/2006/table">
            <a:tbl>
              <a:tblPr firstRow="1" firstCol="1" bandRow="1">
                <a:tableStyleId>{5C22544A-7EE6-4342-B048-85BDC9FD1C3A}</a:tableStyleId>
              </a:tblPr>
              <a:tblGrid>
                <a:gridCol w="2209255">
                  <a:extLst>
                    <a:ext uri="{9D8B030D-6E8A-4147-A177-3AD203B41FA5}">
                      <a16:colId xmlns:a16="http://schemas.microsoft.com/office/drawing/2014/main" val="3235780059"/>
                    </a:ext>
                  </a:extLst>
                </a:gridCol>
                <a:gridCol w="2131737">
                  <a:extLst>
                    <a:ext uri="{9D8B030D-6E8A-4147-A177-3AD203B41FA5}">
                      <a16:colId xmlns:a16="http://schemas.microsoft.com/office/drawing/2014/main" val="599641750"/>
                    </a:ext>
                  </a:extLst>
                </a:gridCol>
                <a:gridCol w="2104730">
                  <a:extLst>
                    <a:ext uri="{9D8B030D-6E8A-4147-A177-3AD203B41FA5}">
                      <a16:colId xmlns:a16="http://schemas.microsoft.com/office/drawing/2014/main" val="3226253555"/>
                    </a:ext>
                  </a:extLst>
                </a:gridCol>
                <a:gridCol w="2391300">
                  <a:extLst>
                    <a:ext uri="{9D8B030D-6E8A-4147-A177-3AD203B41FA5}">
                      <a16:colId xmlns:a16="http://schemas.microsoft.com/office/drawing/2014/main" val="2643005137"/>
                    </a:ext>
                  </a:extLst>
                </a:gridCol>
              </a:tblGrid>
              <a:tr h="878815">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Parallelized Solution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Speed Increase</a:t>
                      </a:r>
                      <a:endParaRPr lang="en-US" sz="1100" kern="100">
                        <a:effectLst/>
                      </a:endParaRPr>
                    </a:p>
                    <a:p>
                      <a:pPr marL="0" marR="0" algn="ctr">
                        <a:lnSpc>
                          <a:spcPct val="115000"/>
                        </a:lnSpc>
                        <a:spcAft>
                          <a:spcPts val="800"/>
                        </a:spcAft>
                        <a:buNone/>
                        <a:tabLst>
                          <a:tab pos="457200" algn="l"/>
                          <a:tab pos="5029200" algn="r"/>
                          <a:tab pos="5486400" algn="r"/>
                        </a:tabLst>
                      </a:pPr>
                      <a:r>
                        <a:rPr lang="en-US" sz="1200" kern="100">
                          <a:effectLst/>
                        </a:rPr>
                        <a:t>(CoreExact Runtime/ Parallel Runtime)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771209"/>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131.444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4824161"/>
                  </a:ext>
                </a:extLst>
              </a:tr>
              <a:tr h="477050">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6346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18177.1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0.35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960065"/>
                  </a:ext>
                </a:extLst>
              </a:tr>
              <a:tr h="638850">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108521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3347.62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32.42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3867910"/>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9365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317.121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256732"/>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1187069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433087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6794146"/>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1566331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53334.22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696627"/>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12231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7693.51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099130"/>
                  </a:ext>
                </a:extLst>
              </a:tr>
              <a:tr h="315248">
                <a:tc>
                  <a:txBody>
                    <a:bodyPr/>
                    <a:lstStyle/>
                    <a:p>
                      <a:pPr marL="0" marR="0" algn="ctr">
                        <a:lnSpc>
                          <a:spcPct val="115000"/>
                        </a:lnSpc>
                        <a:spcAft>
                          <a:spcPts val="800"/>
                        </a:spcAft>
                        <a:buNone/>
                        <a:tabLst>
                          <a:tab pos="457200" algn="l"/>
                          <a:tab pos="5029200" algn="r"/>
                          <a:tab pos="5486400" algn="r"/>
                        </a:tabLst>
                      </a:pPr>
                      <a:r>
                        <a:rPr lang="en-US" sz="1200" kern="100" dirty="0">
                          <a:effectLst/>
                        </a:rPr>
                        <a:t>Synthetic Graph 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254.143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6279031"/>
                  </a:ext>
                </a:extLst>
              </a:tr>
            </a:tbl>
          </a:graphicData>
        </a:graphic>
      </p:graphicFrame>
      <p:sp>
        <p:nvSpPr>
          <p:cNvPr id="6" name="Title 1">
            <a:extLst>
              <a:ext uri="{FF2B5EF4-FFF2-40B4-BE49-F238E27FC236}">
                <a16:creationId xmlns:a16="http://schemas.microsoft.com/office/drawing/2014/main" id="{BF6F555A-C91D-48D0-FCDB-DD21230A08F6}"/>
              </a:ext>
            </a:extLst>
          </p:cNvPr>
          <p:cNvSpPr txBox="1">
            <a:spLocks/>
          </p:cNvSpPr>
          <p:nvPr/>
        </p:nvSpPr>
        <p:spPr>
          <a:xfrm>
            <a:off x="154577" y="76200"/>
            <a:ext cx="8837022" cy="990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Results for Graphs by DSD Runtime Over  3-Clique Density</a:t>
            </a:r>
          </a:p>
        </p:txBody>
      </p:sp>
      <p:sp>
        <p:nvSpPr>
          <p:cNvPr id="3" name="Slide Number Placeholder 2">
            <a:extLst>
              <a:ext uri="{FF2B5EF4-FFF2-40B4-BE49-F238E27FC236}">
                <a16:creationId xmlns:a16="http://schemas.microsoft.com/office/drawing/2014/main" id="{55A1A1E5-7731-E971-A91E-0B3C5156CA9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4167333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6A676-77B8-4BE2-9BE2-BE726DED9C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DCA288-0C2D-1B44-BC7E-24E6CF69BC8D}"/>
              </a:ext>
            </a:extLst>
          </p:cNvPr>
          <p:cNvSpPr txBox="1">
            <a:spLocks/>
          </p:cNvSpPr>
          <p:nvPr/>
        </p:nvSpPr>
        <p:spPr>
          <a:xfrm>
            <a:off x="1497164"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Conclusion</a:t>
            </a:r>
          </a:p>
        </p:txBody>
      </p:sp>
      <p:sp>
        <p:nvSpPr>
          <p:cNvPr id="2" name="Content Placeholder 2">
            <a:extLst>
              <a:ext uri="{FF2B5EF4-FFF2-40B4-BE49-F238E27FC236}">
                <a16:creationId xmlns:a16="http://schemas.microsoft.com/office/drawing/2014/main" id="{32A66A70-C760-A80E-7603-311BB7FD28C1}"/>
              </a:ext>
            </a:extLst>
          </p:cNvPr>
          <p:cNvSpPr txBox="1">
            <a:spLocks/>
          </p:cNvSpPr>
          <p:nvPr/>
        </p:nvSpPr>
        <p:spPr>
          <a:xfrm>
            <a:off x="381000" y="990600"/>
            <a:ext cx="8229602" cy="45450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Bookman Old Style" panose="02050604050505020204" pitchFamily="18" charset="0"/>
              </a:rPr>
              <a:t>While not fully consistent depending on the input data, overall, there was a very notable decrease in runtime from the serial program to our parallelized program. Thus, we can conclude that the CUDA solution was overall more efficient.</a:t>
            </a:r>
          </a:p>
          <a:p>
            <a:r>
              <a:rPr lang="en-US" sz="2400" dirty="0">
                <a:latin typeface="Bookman Old Style" panose="02050604050505020204" pitchFamily="18" charset="0"/>
              </a:rPr>
              <a:t>This reaffirms the computing power available through the GPU and CUDA, presenting a powerful source for creating faster and more efficient programs.</a:t>
            </a:r>
          </a:p>
          <a:p>
            <a:r>
              <a:rPr lang="en-US" sz="2400" dirty="0">
                <a:latin typeface="Bookman Old Style" panose="02050604050505020204" pitchFamily="18" charset="0"/>
              </a:rPr>
              <a:t>With more time, our CUDA solution to the DSD could become more efficient, but as it stands, it is an effective and efficient solution to the DSD and serves as an example of what can be achieved with parallel programming on the GPU.</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F9AC9FCB-6684-AF57-A029-570AB45555DF}"/>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948024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67EF-0317-781A-5432-95E888C6235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ADAFD46-E335-1D79-9D05-9243C050FA38}"/>
              </a:ext>
            </a:extLst>
          </p:cNvPr>
          <p:cNvSpPr txBox="1">
            <a:spLocks/>
          </p:cNvSpPr>
          <p:nvPr/>
        </p:nvSpPr>
        <p:spPr>
          <a:xfrm>
            <a:off x="1497166" y="533400"/>
            <a:ext cx="6149667" cy="4419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Thank You</a:t>
            </a:r>
          </a:p>
          <a:p>
            <a:endParaRPr lang="en-US" sz="3200" dirty="0">
              <a:latin typeface="Rockwell" panose="02060603020205020403" pitchFamily="18" charset="0"/>
            </a:endParaRPr>
          </a:p>
          <a:p>
            <a:endParaRPr lang="en-US" sz="3200" dirty="0">
              <a:latin typeface="Rockwell" panose="02060603020205020403" pitchFamily="18" charset="0"/>
            </a:endParaRPr>
          </a:p>
          <a:p>
            <a:r>
              <a:rPr lang="en-US" sz="3200" dirty="0">
                <a:latin typeface="Rockwell" panose="02060603020205020403" pitchFamily="18" charset="0"/>
              </a:rPr>
              <a:t>Any Questions?</a:t>
            </a:r>
          </a:p>
        </p:txBody>
      </p:sp>
      <p:sp>
        <p:nvSpPr>
          <p:cNvPr id="3" name="Slide Number Placeholder 2">
            <a:extLst>
              <a:ext uri="{FF2B5EF4-FFF2-40B4-BE49-F238E27FC236}">
                <a16:creationId xmlns:a16="http://schemas.microsoft.com/office/drawing/2014/main" id="{462FBE02-6EA0-9F8B-B59B-630C0C22EE0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223491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F361-A9AE-E05B-7684-B51DB01FF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3E3013-0972-674E-85BF-0BE8AA570BE9}"/>
              </a:ext>
            </a:extLst>
          </p:cNvPr>
          <p:cNvSpPr txBox="1">
            <a:spLocks/>
          </p:cNvSpPr>
          <p:nvPr/>
        </p:nvSpPr>
        <p:spPr>
          <a:xfrm>
            <a:off x="1241733" y="92077"/>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Parallel Programming</a:t>
            </a:r>
          </a:p>
        </p:txBody>
      </p:sp>
      <p:sp>
        <p:nvSpPr>
          <p:cNvPr id="2" name="Content Placeholder 2">
            <a:extLst>
              <a:ext uri="{FF2B5EF4-FFF2-40B4-BE49-F238E27FC236}">
                <a16:creationId xmlns:a16="http://schemas.microsoft.com/office/drawing/2014/main" id="{90A519A4-6EA3-66E3-592A-70D276BB3945}"/>
              </a:ext>
            </a:extLst>
          </p:cNvPr>
          <p:cNvSpPr txBox="1">
            <a:spLocks/>
          </p:cNvSpPr>
          <p:nvPr/>
        </p:nvSpPr>
        <p:spPr>
          <a:xfrm>
            <a:off x="152400" y="1752600"/>
            <a:ext cx="8839200" cy="3124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Many solutions to the DSD exist, however they are serialized algorithms. This can get taxing quickly for Graph Mining when handling large amounts of vertices or edges one at a time.</a:t>
            </a:r>
          </a:p>
          <a:p>
            <a:r>
              <a:rPr lang="en-US" sz="2000" dirty="0">
                <a:latin typeface="Bookman Old Style" panose="02050604050505020204" pitchFamily="18" charset="0"/>
              </a:rPr>
              <a:t>By running in parallel, many vertices or edges can all be handled at once and cut down on runtime.</a:t>
            </a:r>
          </a:p>
          <a:p>
            <a:r>
              <a:rPr lang="en-US" sz="2000" dirty="0">
                <a:latin typeface="Bookman Old Style" panose="02050604050505020204" pitchFamily="18" charset="0"/>
              </a:rPr>
              <a:t>Serialized programs run entirely on the CPU (Central Processing Unit), but parallel programs often utilize the GPU (Graphics Processing Unit).</a:t>
            </a:r>
          </a:p>
        </p:txBody>
      </p:sp>
      <p:sp>
        <p:nvSpPr>
          <p:cNvPr id="6" name="Slide Number Placeholder 5">
            <a:extLst>
              <a:ext uri="{FF2B5EF4-FFF2-40B4-BE49-F238E27FC236}">
                <a16:creationId xmlns:a16="http://schemas.microsoft.com/office/drawing/2014/main" id="{2DDCCFD9-039F-EC25-0F10-5484E6E3F72D}"/>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96580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7832E-2CA1-7F9F-B8B9-5121370A48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5ACEED-9E81-1C19-7B67-93C478DE4439}"/>
              </a:ext>
            </a:extLst>
          </p:cNvPr>
          <p:cNvPicPr>
            <a:picLocks noChangeAspect="1"/>
          </p:cNvPicPr>
          <p:nvPr/>
        </p:nvPicPr>
        <p:blipFill>
          <a:blip r:embed="rId2"/>
          <a:srcRect l="35833" t="32222" r="22500" b="33704"/>
          <a:stretch>
            <a:fillRect/>
          </a:stretch>
        </p:blipFill>
        <p:spPr>
          <a:xfrm>
            <a:off x="0" y="457200"/>
            <a:ext cx="9144000" cy="4206240"/>
          </a:xfrm>
          <a:prstGeom prst="rect">
            <a:avLst/>
          </a:prstGeom>
        </p:spPr>
      </p:pic>
      <p:sp>
        <p:nvSpPr>
          <p:cNvPr id="4" name="Slide Number Placeholder 3">
            <a:extLst>
              <a:ext uri="{FF2B5EF4-FFF2-40B4-BE49-F238E27FC236}">
                <a16:creationId xmlns:a16="http://schemas.microsoft.com/office/drawing/2014/main" id="{A14E0DA3-8D2F-3084-607B-A7CFC373115F}"/>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02178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6D3C-2EF8-77E5-DFE3-C8B054BA465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0D363-FA45-C4DA-4B7F-BB9D87914AB2}"/>
              </a:ext>
            </a:extLst>
          </p:cNvPr>
          <p:cNvSpPr txBox="1">
            <a:spLocks/>
          </p:cNvSpPr>
          <p:nvPr/>
        </p:nvSpPr>
        <p:spPr>
          <a:xfrm>
            <a:off x="1241733" y="-152400"/>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GPU Structure</a:t>
            </a:r>
          </a:p>
        </p:txBody>
      </p:sp>
      <p:sp>
        <p:nvSpPr>
          <p:cNvPr id="2" name="Content Placeholder 2">
            <a:extLst>
              <a:ext uri="{FF2B5EF4-FFF2-40B4-BE49-F238E27FC236}">
                <a16:creationId xmlns:a16="http://schemas.microsoft.com/office/drawing/2014/main" id="{7197C45C-4D86-5FEB-442A-AB4A1942C0C9}"/>
              </a:ext>
            </a:extLst>
          </p:cNvPr>
          <p:cNvSpPr txBox="1">
            <a:spLocks/>
          </p:cNvSpPr>
          <p:nvPr/>
        </p:nvSpPr>
        <p:spPr>
          <a:xfrm>
            <a:off x="228600" y="914400"/>
            <a:ext cx="5257800" cy="49131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Processes and commands are run on Threads (a unit of execution). These are launched by a kernel (parallel command).</a:t>
            </a:r>
          </a:p>
          <a:p>
            <a:r>
              <a:rPr lang="en-US" sz="2000" dirty="0">
                <a:latin typeface="Bookman Old Style" panose="02050604050505020204" pitchFamily="18" charset="0"/>
              </a:rPr>
              <a:t>Threads are a hierarchal structure, and data is more costly to share between levels.</a:t>
            </a:r>
          </a:p>
          <a:p>
            <a:r>
              <a:rPr lang="en-US" sz="2000" dirty="0">
                <a:latin typeface="Bookman Old Style" panose="02050604050505020204" pitchFamily="18" charset="0"/>
              </a:rPr>
              <a:t>32 threads make up a Warp. The instructions are the same between threads in a warp.</a:t>
            </a:r>
          </a:p>
        </p:txBody>
      </p:sp>
      <p:pic>
        <p:nvPicPr>
          <p:cNvPr id="3" name="Picture 2" descr="A diagram of a computer code&#10;&#10;AI-generated content may be incorrect.">
            <a:extLst>
              <a:ext uri="{FF2B5EF4-FFF2-40B4-BE49-F238E27FC236}">
                <a16:creationId xmlns:a16="http://schemas.microsoft.com/office/drawing/2014/main" id="{C6013109-BA37-2344-C5D4-412269571A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914400"/>
            <a:ext cx="3048000" cy="3290255"/>
          </a:xfrm>
          <a:prstGeom prst="rect">
            <a:avLst/>
          </a:prstGeom>
        </p:spPr>
      </p:pic>
      <p:sp>
        <p:nvSpPr>
          <p:cNvPr id="7" name="Slide Number Placeholder 6">
            <a:extLst>
              <a:ext uri="{FF2B5EF4-FFF2-40B4-BE49-F238E27FC236}">
                <a16:creationId xmlns:a16="http://schemas.microsoft.com/office/drawing/2014/main" id="{B6317979-2095-2D54-2641-3CBF0C7688C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6</a:t>
            </a:fld>
            <a:endParaRPr lang="en-US">
              <a:solidFill>
                <a:prstClr val="black">
                  <a:tint val="75000"/>
                </a:prstClr>
              </a:solidFill>
            </a:endParaRPr>
          </a:p>
        </p:txBody>
      </p:sp>
      <p:sp>
        <p:nvSpPr>
          <p:cNvPr id="5" name="Content Placeholder 2">
            <a:extLst>
              <a:ext uri="{FF2B5EF4-FFF2-40B4-BE49-F238E27FC236}">
                <a16:creationId xmlns:a16="http://schemas.microsoft.com/office/drawing/2014/main" id="{0463A28A-8FAB-F676-0D23-F88442EFE40E}"/>
              </a:ext>
            </a:extLst>
          </p:cNvPr>
          <p:cNvSpPr txBox="1">
            <a:spLocks/>
          </p:cNvSpPr>
          <p:nvPr/>
        </p:nvSpPr>
        <p:spPr>
          <a:xfrm>
            <a:off x="228600" y="4191000"/>
            <a:ext cx="7848600" cy="16365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Some number of warps make up a Block (the number depends on the GPU).</a:t>
            </a:r>
          </a:p>
          <a:p>
            <a:r>
              <a:rPr lang="en-US" sz="2000" dirty="0">
                <a:latin typeface="Bookman Old Style" panose="02050604050505020204" pitchFamily="18" charset="0"/>
              </a:rPr>
              <a:t>Final level is Grids, made up by blocks which are mapped to by a kernel.</a:t>
            </a:r>
          </a:p>
        </p:txBody>
      </p:sp>
    </p:spTree>
    <p:extLst>
      <p:ext uri="{BB962C8B-B14F-4D97-AF65-F5344CB8AC3E}">
        <p14:creationId xmlns:p14="http://schemas.microsoft.com/office/powerpoint/2010/main" val="344382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CD39-4CD9-4AC6-54B6-F899C478F6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A3FAE9-F874-D545-BAED-3C6CC46602AF}"/>
              </a:ext>
            </a:extLst>
          </p:cNvPr>
          <p:cNvSpPr txBox="1">
            <a:spLocks/>
          </p:cNvSpPr>
          <p:nvPr/>
        </p:nvSpPr>
        <p:spPr>
          <a:xfrm>
            <a:off x="1241733" y="96431"/>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CUDA by NVIDIA</a:t>
            </a:r>
          </a:p>
        </p:txBody>
      </p:sp>
      <p:sp>
        <p:nvSpPr>
          <p:cNvPr id="2" name="Content Placeholder 2">
            <a:extLst>
              <a:ext uri="{FF2B5EF4-FFF2-40B4-BE49-F238E27FC236}">
                <a16:creationId xmlns:a16="http://schemas.microsoft.com/office/drawing/2014/main" id="{85675CDF-C34E-CC58-7FE2-9E988CDD0AAC}"/>
              </a:ext>
            </a:extLst>
          </p:cNvPr>
          <p:cNvSpPr txBox="1">
            <a:spLocks/>
          </p:cNvSpPr>
          <p:nvPr/>
        </p:nvSpPr>
        <p:spPr>
          <a:xfrm>
            <a:off x="152400" y="1676400"/>
            <a:ext cx="88392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Writing a program entirely in the simple language available to the GPU would be extremely difficult or even impossible.</a:t>
            </a:r>
          </a:p>
          <a:p>
            <a:r>
              <a:rPr lang="en-US" sz="2000" dirty="0">
                <a:latin typeface="Bookman Old Style" panose="02050604050505020204" pitchFamily="18" charset="0"/>
              </a:rPr>
              <a:t>CUDA (Compute Unified Device Architecture) is a tool created by NVIDIA that allows programs written in the serial language C++ to execute kernels on the GPU and access the results of these kernels.</a:t>
            </a:r>
          </a:p>
          <a:p>
            <a:r>
              <a:rPr lang="en-US" sz="2000" dirty="0">
                <a:latin typeface="Bookman Old Style" panose="02050604050505020204" pitchFamily="18" charset="0"/>
              </a:rPr>
              <a:t>This effectively allows for more complex programs to switch between the CPU and GPU as needed.</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C6185D7B-15EC-2F8E-BD25-33A83EAE1ADF}"/>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94850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09DD-C75E-91D2-7798-BE9545198B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27A9355-C93C-65CC-B154-245B08265494}"/>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Our Goal</a:t>
            </a:r>
          </a:p>
        </p:txBody>
      </p:sp>
      <p:sp>
        <p:nvSpPr>
          <p:cNvPr id="2" name="Content Placeholder 2">
            <a:extLst>
              <a:ext uri="{FF2B5EF4-FFF2-40B4-BE49-F238E27FC236}">
                <a16:creationId xmlns:a16="http://schemas.microsoft.com/office/drawing/2014/main" id="{F27EC468-47AA-6404-94CE-EEF33616316C}"/>
              </a:ext>
            </a:extLst>
          </p:cNvPr>
          <p:cNvSpPr txBox="1">
            <a:spLocks/>
          </p:cNvSpPr>
          <p:nvPr/>
        </p:nvSpPr>
        <p:spPr>
          <a:xfrm>
            <a:off x="228600" y="2057400"/>
            <a:ext cx="8686800" cy="30608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goal of this research project was to adapt an algorithm that solves the DSD to a parallel CUDA program.</a:t>
            </a:r>
          </a:p>
          <a:p>
            <a:r>
              <a:rPr lang="en-US" sz="2000" dirty="0">
                <a:latin typeface="Bookman Old Style" panose="02050604050505020204" pitchFamily="18" charset="0"/>
              </a:rPr>
              <a:t>This serves two purposes: creating a more efficient solution to the DSD and serving as further research into the efficacy and computational power of parallel programming.</a:t>
            </a:r>
          </a:p>
        </p:txBody>
      </p:sp>
      <p:sp>
        <p:nvSpPr>
          <p:cNvPr id="6" name="Slide Number Placeholder 5">
            <a:extLst>
              <a:ext uri="{FF2B5EF4-FFF2-40B4-BE49-F238E27FC236}">
                <a16:creationId xmlns:a16="http://schemas.microsoft.com/office/drawing/2014/main" id="{23533E79-5E62-8411-049E-9270B79CDFA0}"/>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23131014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2370</TotalTime>
  <Words>3778</Words>
  <Application>Microsoft Office PowerPoint</Application>
  <PresentationFormat>On-screen Show (4:3)</PresentationFormat>
  <Paragraphs>380</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Aptos</vt:lpstr>
      <vt:lpstr>Arial</vt:lpstr>
      <vt:lpstr>Bookman Old Style</vt:lpstr>
      <vt:lpstr>Calibri</vt:lpstr>
      <vt:lpstr>Cambria Math</vt:lpstr>
      <vt:lpstr>Rockwell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Gareau, Hunter Gerard</cp:lastModifiedBy>
  <cp:revision>104</cp:revision>
  <cp:lastPrinted>2016-05-05T17:19:36Z</cp:lastPrinted>
  <dcterms:created xsi:type="dcterms:W3CDTF">2015-05-28T18:10:34Z</dcterms:created>
  <dcterms:modified xsi:type="dcterms:W3CDTF">2025-08-18T21:24:29Z</dcterms:modified>
</cp:coreProperties>
</file>