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99" r:id="rId2"/>
    <p:sldId id="300" r:id="rId3"/>
    <p:sldId id="316" r:id="rId4"/>
    <p:sldId id="301" r:id="rId5"/>
    <p:sldId id="317" r:id="rId6"/>
    <p:sldId id="303" r:id="rId7"/>
    <p:sldId id="304" r:id="rId8"/>
    <p:sldId id="305" r:id="rId9"/>
    <p:sldId id="306" r:id="rId10"/>
    <p:sldId id="307" r:id="rId11"/>
    <p:sldId id="309" r:id="rId12"/>
    <p:sldId id="310" r:id="rId13"/>
    <p:sldId id="311" r:id="rId14"/>
    <p:sldId id="312" r:id="rId15"/>
    <p:sldId id="313" r:id="rId16"/>
    <p:sldId id="315" r:id="rId17"/>
    <p:sldId id="322" r:id="rId18"/>
    <p:sldId id="323" r:id="rId19"/>
    <p:sldId id="318" r:id="rId20"/>
    <p:sldId id="319" r:id="rId21"/>
    <p:sldId id="320" r:id="rId22"/>
    <p:sldId id="321"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80" y="3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0CDD9C9-DEC5-42B6-9F11-0BCA88D4BE4F}" type="datetimeFigureOut">
              <a:rPr lang="en-US" smtClean="0"/>
              <a:t>8/12/2025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FA8CC55-8687-49EF-971D-0E6168AAFCE8}" type="slidenum">
              <a:rPr lang="en-US" smtClean="0"/>
              <a:t>‹#›</a:t>
            </a:fld>
            <a:endParaRPr lang="en-US"/>
          </a:p>
        </p:txBody>
      </p:sp>
    </p:spTree>
    <p:extLst>
      <p:ext uri="{BB962C8B-B14F-4D97-AF65-F5344CB8AC3E}">
        <p14:creationId xmlns:p14="http://schemas.microsoft.com/office/powerpoint/2010/main" val="214809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688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180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83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000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798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5B7353-EFF0-254E-B86B-A4DC406A829F}" type="datetimeFigureOut">
              <a:rPr lang="en-US" smtClean="0">
                <a:solidFill>
                  <a:prstClr val="black">
                    <a:tint val="75000"/>
                  </a:prstClr>
                </a:solidFill>
              </a:rPr>
              <a:pPr/>
              <a:t>8/12/2025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802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5B7353-EFF0-254E-B86B-A4DC406A829F}" type="datetimeFigureOut">
              <a:rPr lang="en-US" smtClean="0">
                <a:solidFill>
                  <a:prstClr val="black">
                    <a:tint val="75000"/>
                  </a:prstClr>
                </a:solidFill>
              </a:rPr>
              <a:pPr/>
              <a:t>8/12/2025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498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5B7353-EFF0-254E-B86B-A4DC406A829F}" type="datetimeFigureOut">
              <a:rPr lang="en-US" smtClean="0">
                <a:solidFill>
                  <a:prstClr val="black">
                    <a:tint val="75000"/>
                  </a:prstClr>
                </a:solidFill>
              </a:rPr>
              <a:pPr/>
              <a:t>8/12/2025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30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B7353-EFF0-254E-B86B-A4DC406A829F}" type="datetimeFigureOut">
              <a:rPr lang="en-US" smtClean="0">
                <a:solidFill>
                  <a:prstClr val="black">
                    <a:tint val="75000"/>
                  </a:prstClr>
                </a:solidFill>
              </a:rPr>
              <a:pPr/>
              <a:t>8/12/2025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487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5B7353-EFF0-254E-B86B-A4DC406A829F}" type="datetimeFigureOut">
              <a:rPr lang="en-US" smtClean="0">
                <a:solidFill>
                  <a:prstClr val="black">
                    <a:tint val="75000"/>
                  </a:prstClr>
                </a:solidFill>
              </a:rPr>
              <a:pPr/>
              <a:t>8/12/2025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34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5B7353-EFF0-254E-B86B-A4DC406A829F}" type="datetimeFigureOut">
              <a:rPr lang="en-US" smtClean="0">
                <a:solidFill>
                  <a:prstClr val="black">
                    <a:tint val="75000"/>
                  </a:prstClr>
                </a:solidFill>
              </a:rPr>
              <a:pPr/>
              <a:t>8/12/2025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738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4B5B7353-EFF0-254E-B86B-A4DC406A829F}" type="datetimeFigureOut">
              <a:rPr lang="en-US" smtClean="0">
                <a:solidFill>
                  <a:prstClr val="black">
                    <a:tint val="75000"/>
                  </a:prstClr>
                </a:solidFill>
              </a:rPr>
              <a:pPr defTabSz="457200"/>
              <a:t>8/12/2025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6A09AD9F-3255-A943-B1EE-3605224B2E9C}" type="slidenum">
              <a:rPr lang="en-US" smtClean="0">
                <a:solidFill>
                  <a:prstClr val="black">
                    <a:tint val="75000"/>
                  </a:prstClr>
                </a:solidFill>
              </a:rPr>
              <a:pPr defTabSz="457200"/>
              <a:t>‹#›</a:t>
            </a:fld>
            <a:endParaRPr lang="en-US">
              <a:solidFill>
                <a:prstClr val="black">
                  <a:tint val="75000"/>
                </a:prstClr>
              </a:solidFill>
            </a:endParaRPr>
          </a:p>
        </p:txBody>
      </p:sp>
      <p:grpSp>
        <p:nvGrpSpPr>
          <p:cNvPr id="7" name="Group 6"/>
          <p:cNvGrpSpPr/>
          <p:nvPr userDrawn="1"/>
        </p:nvGrpSpPr>
        <p:grpSpPr>
          <a:xfrm>
            <a:off x="-152400" y="4724400"/>
            <a:ext cx="9345568" cy="2159000"/>
            <a:chOff x="-152400" y="4724400"/>
            <a:chExt cx="9345568" cy="2159000"/>
          </a:xfrm>
        </p:grpSpPr>
        <p:pic>
          <p:nvPicPr>
            <p:cNvPr id="8" name="Picture 7" descr="BottomSwoosh.png"/>
            <p:cNvPicPr>
              <a:picLocks noChangeAspect="1"/>
            </p:cNvPicPr>
            <p:nvPr/>
          </p:nvPicPr>
          <p:blipFill>
            <a:blip r:embed="rId13"/>
            <a:stretch>
              <a:fillRect/>
            </a:stretch>
          </p:blipFill>
          <p:spPr>
            <a:xfrm>
              <a:off x="-152400" y="4724400"/>
              <a:ext cx="9345568" cy="2159000"/>
            </a:xfrm>
            <a:prstGeom prst="rect">
              <a:avLst/>
            </a:prstGeom>
          </p:spPr>
        </p:pic>
        <p:pic>
          <p:nvPicPr>
            <p:cNvPr id="9" name="Picture 8" descr="RU Logo S-Rev.eps"/>
            <p:cNvPicPr>
              <a:picLocks noChangeAspect="1"/>
            </p:cNvPicPr>
            <p:nvPr/>
          </p:nvPicPr>
          <p:blipFill>
            <a:blip r:embed="rId14"/>
            <a:stretch>
              <a:fillRect/>
            </a:stretch>
          </p:blipFill>
          <p:spPr>
            <a:xfrm>
              <a:off x="7594600" y="5867400"/>
              <a:ext cx="1320800" cy="673697"/>
            </a:xfrm>
            <a:prstGeom prst="rect">
              <a:avLst/>
            </a:prstGeom>
          </p:spPr>
        </p:pic>
      </p:grpSp>
    </p:spTree>
    <p:extLst>
      <p:ext uri="{BB962C8B-B14F-4D97-AF65-F5344CB8AC3E}">
        <p14:creationId xmlns:p14="http://schemas.microsoft.com/office/powerpoint/2010/main" val="313562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03633" y="1854926"/>
            <a:ext cx="67367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Densest Subgraph Discovery on the GPU</a:t>
            </a:r>
          </a:p>
        </p:txBody>
      </p:sp>
      <p:sp>
        <p:nvSpPr>
          <p:cNvPr id="5" name="Content Placeholder 2"/>
          <p:cNvSpPr txBox="1">
            <a:spLocks/>
          </p:cNvSpPr>
          <p:nvPr/>
        </p:nvSpPr>
        <p:spPr>
          <a:xfrm>
            <a:off x="152400" y="1550989"/>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latin typeface="Bookman Old Style" panose="02050604050505020204" pitchFamily="18" charset="0"/>
            </a:endParaRPr>
          </a:p>
        </p:txBody>
      </p:sp>
      <p:sp>
        <p:nvSpPr>
          <p:cNvPr id="2" name="Content Placeholder 2">
            <a:extLst>
              <a:ext uri="{FF2B5EF4-FFF2-40B4-BE49-F238E27FC236}">
                <a16:creationId xmlns:a16="http://schemas.microsoft.com/office/drawing/2014/main" id="{4E393AB1-1C1F-4239-45D7-C2C3FEEC77CA}"/>
              </a:ext>
            </a:extLst>
          </p:cNvPr>
          <p:cNvSpPr txBox="1">
            <a:spLocks/>
          </p:cNvSpPr>
          <p:nvPr/>
        </p:nvSpPr>
        <p:spPr>
          <a:xfrm>
            <a:off x="1790700" y="3429537"/>
            <a:ext cx="5562600" cy="50547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latin typeface="Bookman Old Style" panose="02050604050505020204" pitchFamily="18" charset="0"/>
              </a:rPr>
              <a:t>Hunter Gareau Thesis Defense</a:t>
            </a:r>
          </a:p>
        </p:txBody>
      </p:sp>
    </p:spTree>
    <p:extLst>
      <p:ext uri="{BB962C8B-B14F-4D97-AF65-F5344CB8AC3E}">
        <p14:creationId xmlns:p14="http://schemas.microsoft.com/office/powerpoint/2010/main" val="27583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5CD39-4CD9-4AC6-54B6-F899C478F67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7A3FAE9-F874-D545-BAED-3C6CC46602AF}"/>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CUDA by NVIDIA</a:t>
            </a:r>
          </a:p>
        </p:txBody>
      </p:sp>
      <p:sp>
        <p:nvSpPr>
          <p:cNvPr id="2" name="Content Placeholder 2">
            <a:extLst>
              <a:ext uri="{FF2B5EF4-FFF2-40B4-BE49-F238E27FC236}">
                <a16:creationId xmlns:a16="http://schemas.microsoft.com/office/drawing/2014/main" id="{85675CDF-C34E-CC58-7FE2-9E988CDD0AAC}"/>
              </a:ext>
            </a:extLst>
          </p:cNvPr>
          <p:cNvSpPr txBox="1">
            <a:spLocks/>
          </p:cNvSpPr>
          <p:nvPr/>
        </p:nvSpPr>
        <p:spPr>
          <a:xfrm>
            <a:off x="76200" y="1219200"/>
            <a:ext cx="8839200" cy="454501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Writing a program entirely in the simple language available to the GPU would be extremely difficult.</a:t>
            </a:r>
          </a:p>
          <a:p>
            <a:r>
              <a:rPr lang="en-US" sz="2800" dirty="0">
                <a:latin typeface="Bookman Old Style" panose="02050604050505020204" pitchFamily="18" charset="0"/>
              </a:rPr>
              <a:t>CUDA (Compute Unified Device Architecture) is a tool created by NVIDIA that allows programs written in the serial language C++ to execute kernels on the GPU and access the results of these kernels.</a:t>
            </a:r>
          </a:p>
          <a:p>
            <a:r>
              <a:rPr lang="en-US" sz="2800" dirty="0">
                <a:latin typeface="Bookman Old Style" panose="02050604050505020204" pitchFamily="18" charset="0"/>
              </a:rPr>
              <a:t>This effectively allows for more complex programs to switch between the CPU and GPU as needed.</a:t>
            </a: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3948503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109DD-C75E-91D2-7798-BE9545198BE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27A9355-C93C-65CC-B154-245B08265494}"/>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Our Goal</a:t>
            </a:r>
          </a:p>
        </p:txBody>
      </p:sp>
      <p:sp>
        <p:nvSpPr>
          <p:cNvPr id="2" name="Content Placeholder 2">
            <a:extLst>
              <a:ext uri="{FF2B5EF4-FFF2-40B4-BE49-F238E27FC236}">
                <a16:creationId xmlns:a16="http://schemas.microsoft.com/office/drawing/2014/main" id="{F27EC468-47AA-6404-94CE-EEF33616316C}"/>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goal of this research project was to adapt an algorithm that solves the DSD to a parallel CUDA program.</a:t>
            </a:r>
          </a:p>
          <a:p>
            <a:r>
              <a:rPr lang="en-US" sz="2800" dirty="0">
                <a:latin typeface="Bookman Old Style" panose="02050604050505020204" pitchFamily="18" charset="0"/>
              </a:rPr>
              <a:t>This serves two purposes: creating a more efficient solution to the DSD and serving as further research into the efficacy and computational power of parallel programming.</a:t>
            </a:r>
          </a:p>
        </p:txBody>
      </p:sp>
    </p:spTree>
    <p:extLst>
      <p:ext uri="{BB962C8B-B14F-4D97-AF65-F5344CB8AC3E}">
        <p14:creationId xmlns:p14="http://schemas.microsoft.com/office/powerpoint/2010/main" val="123131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B2916-941D-E49B-E574-8580D98AED6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3B9F3B2-9248-FF2E-D44F-3B0F4E0FD7FD}"/>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Existing Solutions</a:t>
            </a:r>
          </a:p>
        </p:txBody>
      </p:sp>
      <p:sp>
        <p:nvSpPr>
          <p:cNvPr id="2" name="Content Placeholder 2">
            <a:extLst>
              <a:ext uri="{FF2B5EF4-FFF2-40B4-BE49-F238E27FC236}">
                <a16:creationId xmlns:a16="http://schemas.microsoft.com/office/drawing/2014/main" id="{B709CFE4-72A7-FFE4-A24C-1CE38F72E0BA}"/>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first necessary step was deciding on an algorithm to adapt. Many exist due to the prevalence of the DSD.</a:t>
            </a:r>
          </a:p>
          <a:p>
            <a:r>
              <a:rPr lang="en-US" sz="2800" dirty="0">
                <a:latin typeface="Bookman Old Style" panose="02050604050505020204" pitchFamily="18" charset="0"/>
              </a:rPr>
              <a:t>A highly important one is Goldberg’s Maximum Flow algorithm which will be covered later. This is an exact solution to the DSD, but there are quicker algorithms that approximate the solution.</a:t>
            </a:r>
          </a:p>
        </p:txBody>
      </p:sp>
    </p:spTree>
    <p:extLst>
      <p:ext uri="{BB962C8B-B14F-4D97-AF65-F5344CB8AC3E}">
        <p14:creationId xmlns:p14="http://schemas.microsoft.com/office/powerpoint/2010/main" val="3369849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A931E-F769-12F4-720E-A0339AC6E92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F4429BF-B3AD-F3A5-F399-024BA032FB69}"/>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Greedy Peeling and Greedy Peeling++</a:t>
            </a:r>
          </a:p>
        </p:txBody>
      </p:sp>
      <p:sp>
        <p:nvSpPr>
          <p:cNvPr id="2" name="Content Placeholder 2">
            <a:extLst>
              <a:ext uri="{FF2B5EF4-FFF2-40B4-BE49-F238E27FC236}">
                <a16:creationId xmlns:a16="http://schemas.microsoft.com/office/drawing/2014/main" id="{EB265E56-C354-0A4F-D6A3-CDE83644EAFC}"/>
              </a:ext>
            </a:extLst>
          </p:cNvPr>
          <p:cNvSpPr txBox="1">
            <a:spLocks/>
          </p:cNvSpPr>
          <p:nvPr/>
        </p:nvSpPr>
        <p:spPr>
          <a:xfrm>
            <a:off x="0" y="1456717"/>
            <a:ext cx="4946469" cy="495300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 famous approximation algorithm by Moses </a:t>
            </a:r>
            <a:r>
              <a:rPr lang="en-US" sz="2800" dirty="0" err="1">
                <a:latin typeface="Bookman Old Style" panose="02050604050505020204" pitchFamily="18" charset="0"/>
              </a:rPr>
              <a:t>Charikar</a:t>
            </a:r>
            <a:r>
              <a:rPr lang="en-US" sz="2800" dirty="0">
                <a:latin typeface="Bookman Old Style" panose="02050604050505020204" pitchFamily="18" charset="0"/>
              </a:rPr>
              <a:t> is the Greedy Peeling algorithm, which finds the vertex with the least number of connections (referred to as degree), and removes it. By checking the density of the graph after each peel, you can keep track of which subgraph was densest.</a:t>
            </a:r>
          </a:p>
          <a:p>
            <a:r>
              <a:rPr lang="en-US" sz="2800" dirty="0">
                <a:latin typeface="Bookman Old Style" panose="02050604050505020204" pitchFamily="18" charset="0"/>
              </a:rPr>
              <a:t>Greedy++ is an algorithm that builds on this. By running the Greedy algorithm multiple times and assigning priority to each vertex based on when it is removed, an even denser subgraph can be found given enough iterations.</a:t>
            </a:r>
          </a:p>
        </p:txBody>
      </p:sp>
      <p:pic>
        <p:nvPicPr>
          <p:cNvPr id="8" name="Picture 7">
            <a:extLst>
              <a:ext uri="{FF2B5EF4-FFF2-40B4-BE49-F238E27FC236}">
                <a16:creationId xmlns:a16="http://schemas.microsoft.com/office/drawing/2014/main" id="{298A76DE-F336-542B-924C-B66996CB0497}"/>
              </a:ext>
            </a:extLst>
          </p:cNvPr>
          <p:cNvPicPr>
            <a:picLocks noChangeAspect="1"/>
          </p:cNvPicPr>
          <p:nvPr/>
        </p:nvPicPr>
        <p:blipFill>
          <a:blip r:embed="rId2"/>
          <a:srcRect l="35833" t="39630" r="32500" b="15925"/>
          <a:stretch>
            <a:fillRect/>
          </a:stretch>
        </p:blipFill>
        <p:spPr>
          <a:xfrm>
            <a:off x="4849967" y="1478488"/>
            <a:ext cx="4294033" cy="3390026"/>
          </a:xfrm>
          <a:prstGeom prst="rect">
            <a:avLst/>
          </a:prstGeom>
        </p:spPr>
      </p:pic>
    </p:spTree>
    <p:extLst>
      <p:ext uri="{BB962C8B-B14F-4D97-AF65-F5344CB8AC3E}">
        <p14:creationId xmlns:p14="http://schemas.microsoft.com/office/powerpoint/2010/main" val="2962975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32E56-0C7B-8C32-143E-6737E52D4EE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861D297-B638-49B6-B6EB-174BFC38BF69}"/>
              </a:ext>
            </a:extLst>
          </p:cNvPr>
          <p:cNvSpPr txBox="1">
            <a:spLocks/>
          </p:cNvSpPr>
          <p:nvPr/>
        </p:nvSpPr>
        <p:spPr>
          <a:xfrm>
            <a:off x="1497166" y="0"/>
            <a:ext cx="6149667" cy="76389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Related Works</a:t>
            </a:r>
          </a:p>
        </p:txBody>
      </p:sp>
      <p:sp>
        <p:nvSpPr>
          <p:cNvPr id="2" name="Content Placeholder 2">
            <a:extLst>
              <a:ext uri="{FF2B5EF4-FFF2-40B4-BE49-F238E27FC236}">
                <a16:creationId xmlns:a16="http://schemas.microsoft.com/office/drawing/2014/main" id="{3428DA5C-5C17-4342-54D6-2E6260D216FE}"/>
              </a:ext>
            </a:extLst>
          </p:cNvPr>
          <p:cNvSpPr txBox="1">
            <a:spLocks/>
          </p:cNvSpPr>
          <p:nvPr/>
        </p:nvSpPr>
        <p:spPr>
          <a:xfrm>
            <a:off x="190499" y="685800"/>
            <a:ext cx="8763000" cy="53340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Before we continue, I’d like to highlight some similar problems to the DSD and existing solutions to them.</a:t>
            </a:r>
          </a:p>
          <a:p>
            <a:r>
              <a:rPr lang="en-US" sz="2800" dirty="0">
                <a:latin typeface="Bookman Old Style" panose="02050604050505020204" pitchFamily="18" charset="0"/>
              </a:rPr>
              <a:t>One variation of the DSD is the Densest k-Subgraph problem, where the goal is to find the densest subgraph of size k. One such solution to this approximates this by taking the subgraph of only the top k/2 vertices with the highest degree.</a:t>
            </a:r>
          </a:p>
          <a:p>
            <a:r>
              <a:rPr lang="en-US" sz="2800" dirty="0">
                <a:latin typeface="Bookman Old Style" panose="02050604050505020204" pitchFamily="18" charset="0"/>
              </a:rPr>
              <a:t>Another variation of the DSD is for directed graphs, where the density definition is changed to reflect direction from one subgraph to another. An exact solution to this was created by </a:t>
            </a:r>
            <a:r>
              <a:rPr lang="en-US" sz="2800" dirty="0" err="1">
                <a:latin typeface="Bookman Old Style" panose="02050604050505020204" pitchFamily="18" charset="0"/>
              </a:rPr>
              <a:t>Charikar</a:t>
            </a:r>
            <a:r>
              <a:rPr lang="en-US" sz="2800" dirty="0">
                <a:latin typeface="Bookman Old Style" panose="02050604050505020204" pitchFamily="18" charset="0"/>
              </a:rPr>
              <a:t> which finds the optimal solution to a linear programming problem based on the ratio of the sizes of the subgraphs.</a:t>
            </a:r>
          </a:p>
          <a:p>
            <a:r>
              <a:rPr lang="en-US" sz="2800" dirty="0">
                <a:latin typeface="Bookman Old Style" panose="02050604050505020204" pitchFamily="18" charset="0"/>
              </a:rPr>
              <a:t>The final variation I’ll mention is the Optimal Quasi-Clique Problem, which uses the edge surplus definition instead of density to favor subgraphs with a shorter diameter. One solution to this is a variation of the greedy peeling algorithm.</a:t>
            </a:r>
          </a:p>
        </p:txBody>
      </p:sp>
    </p:spTree>
    <p:extLst>
      <p:ext uri="{BB962C8B-B14F-4D97-AF65-F5344CB8AC3E}">
        <p14:creationId xmlns:p14="http://schemas.microsoft.com/office/powerpoint/2010/main" val="819417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7BE8E-1F8C-DE47-9F48-53FC00B145A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262EE7C-6538-8242-6599-FAB96D29AA29}"/>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CoreExact</a:t>
            </a:r>
          </a:p>
        </p:txBody>
      </p:sp>
      <p:sp>
        <p:nvSpPr>
          <p:cNvPr id="2" name="Content Placeholder 2">
            <a:extLst>
              <a:ext uri="{FF2B5EF4-FFF2-40B4-BE49-F238E27FC236}">
                <a16:creationId xmlns:a16="http://schemas.microsoft.com/office/drawing/2014/main" id="{EB2BA3A8-1018-AAD1-8B83-591E727EBBF9}"/>
              </a:ext>
            </a:extLst>
          </p:cNvPr>
          <p:cNvSpPr txBox="1">
            <a:spLocks/>
          </p:cNvSpPr>
          <p:nvPr/>
        </p:nvSpPr>
        <p:spPr>
          <a:xfrm>
            <a:off x="304800" y="1143000"/>
            <a:ext cx="8763000" cy="46974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After deliberating over many of the existing DSD solutions, the one we settled on parallelizing was the CoreExact algorithm from the paper “Efficient Algorithms For Densest Subgraph Discovery”.</a:t>
            </a:r>
          </a:p>
          <a:p>
            <a:r>
              <a:rPr lang="en-US" sz="2800" dirty="0">
                <a:latin typeface="Bookman Old Style" panose="02050604050505020204" pitchFamily="18" charset="0"/>
              </a:rPr>
              <a:t>To put it simply, this algorithm uses various methods to trim down the input graph before breaking it into smaller parts and running Goldberg’s exact algorithm on each piece.</a:t>
            </a:r>
          </a:p>
          <a:p>
            <a:r>
              <a:rPr lang="en-US" sz="2800" dirty="0">
                <a:latin typeface="Bookman Old Style" panose="02050604050505020204" pitchFamily="18" charset="0"/>
              </a:rPr>
              <a:t>There is a lot to unpack to understand the parallelization of CoreExact, so first we will cover important concepts and parts of how the original CoreExact algorithm works.</a:t>
            </a: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1740317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F4FB6-7334-DC23-1DF0-80C6A108EA3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C8E159A-0E9F-6093-8E0D-BD42791C6E80}"/>
              </a:ext>
            </a:extLst>
          </p:cNvPr>
          <p:cNvSpPr txBox="1">
            <a:spLocks/>
          </p:cNvSpPr>
          <p:nvPr/>
        </p:nvSpPr>
        <p:spPr>
          <a:xfrm>
            <a:off x="1497166" y="435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Flow Networks</a:t>
            </a:r>
          </a:p>
        </p:txBody>
      </p:sp>
      <p:sp>
        <p:nvSpPr>
          <p:cNvPr id="2" name="Content Placeholder 2">
            <a:extLst>
              <a:ext uri="{FF2B5EF4-FFF2-40B4-BE49-F238E27FC236}">
                <a16:creationId xmlns:a16="http://schemas.microsoft.com/office/drawing/2014/main" id="{B4AA095E-4D49-A40B-9DB4-59989F3A4DF0}"/>
              </a:ext>
            </a:extLst>
          </p:cNvPr>
          <p:cNvSpPr txBox="1">
            <a:spLocks/>
          </p:cNvSpPr>
          <p:nvPr/>
        </p:nvSpPr>
        <p:spPr>
          <a:xfrm>
            <a:off x="76200" y="914400"/>
            <a:ext cx="4572000" cy="52578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To start, we shall cover Goldberg’s exact algorithm. But this requires a few concepts to be covered first. </a:t>
            </a:r>
          </a:p>
          <a:p>
            <a:r>
              <a:rPr lang="en-US" sz="2800" dirty="0">
                <a:latin typeface="Bookman Old Style" panose="02050604050505020204" pitchFamily="18" charset="0"/>
              </a:rPr>
              <a:t>Flow networks are a special type of directed graph where edges have flow (some amount of “something” pushed through the edge). Each edge has a capacity (a maximum flow). This is often represented as x/y, where x is flow and y is capacity.</a:t>
            </a:r>
          </a:p>
          <a:p>
            <a:r>
              <a:rPr lang="en-US" sz="2800" dirty="0">
                <a:latin typeface="Bookman Old Style" panose="02050604050505020204" pitchFamily="18" charset="0"/>
              </a:rPr>
              <a:t>In a flow network, there are two special nodes called the source and sink. Flow only comes out of the source and only flows into the sink.</a:t>
            </a:r>
          </a:p>
        </p:txBody>
      </p:sp>
      <p:pic>
        <p:nvPicPr>
          <p:cNvPr id="5" name="Picture 4" descr="A black background with blue circles&#10;&#10;AI-generated content may be incorrect.">
            <a:extLst>
              <a:ext uri="{FF2B5EF4-FFF2-40B4-BE49-F238E27FC236}">
                <a16:creationId xmlns:a16="http://schemas.microsoft.com/office/drawing/2014/main" id="{AA61E2CA-5D8B-7B30-E2EF-577D435A3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066800"/>
            <a:ext cx="6224434" cy="4668325"/>
          </a:xfrm>
          <a:prstGeom prst="rect">
            <a:avLst/>
          </a:prstGeom>
        </p:spPr>
      </p:pic>
    </p:spTree>
    <p:extLst>
      <p:ext uri="{BB962C8B-B14F-4D97-AF65-F5344CB8AC3E}">
        <p14:creationId xmlns:p14="http://schemas.microsoft.com/office/powerpoint/2010/main" val="323961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33363-FA0C-713E-C232-0E4C8424A92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5E611F0-A1AC-2D02-6EBF-B5D08DD3E0F2}"/>
              </a:ext>
            </a:extLst>
          </p:cNvPr>
          <p:cNvSpPr txBox="1">
            <a:spLocks/>
          </p:cNvSpPr>
          <p:nvPr/>
        </p:nvSpPr>
        <p:spPr>
          <a:xfrm>
            <a:off x="1497166" y="435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st-cuts</a:t>
            </a:r>
          </a:p>
        </p:txBody>
      </p:sp>
      <p:sp>
        <p:nvSpPr>
          <p:cNvPr id="2" name="Content Placeholder 2">
            <a:extLst>
              <a:ext uri="{FF2B5EF4-FFF2-40B4-BE49-F238E27FC236}">
                <a16:creationId xmlns:a16="http://schemas.microsoft.com/office/drawing/2014/main" id="{8BB7FC3A-ED14-1C73-C2B3-852F8F839109}"/>
              </a:ext>
            </a:extLst>
          </p:cNvPr>
          <p:cNvSpPr txBox="1">
            <a:spLocks/>
          </p:cNvSpPr>
          <p:nvPr/>
        </p:nvSpPr>
        <p:spPr>
          <a:xfrm>
            <a:off x="76200" y="914400"/>
            <a:ext cx="4572000" cy="52578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An st-cut is the division of a flow network into two disjointed subgraphs S and T, where S contains the source and T contains the sink.</a:t>
            </a:r>
          </a:p>
          <a:p>
            <a:r>
              <a:rPr lang="en-US" sz="2800" dirty="0">
                <a:latin typeface="Bookman Old Style" panose="02050604050505020204" pitchFamily="18" charset="0"/>
              </a:rPr>
              <a:t>This cut is made by removing edges until no connection between the subgraphs remains.</a:t>
            </a:r>
          </a:p>
          <a:p>
            <a:r>
              <a:rPr lang="en-US" sz="2800" dirty="0">
                <a:latin typeface="Bookman Old Style" panose="02050604050505020204" pitchFamily="18" charset="0"/>
              </a:rPr>
              <a:t>The cut capacity of an st-cut is the total sum of the capacities of the cut edges that flowed from S into T.</a:t>
            </a:r>
          </a:p>
        </p:txBody>
      </p:sp>
      <p:pic>
        <p:nvPicPr>
          <p:cNvPr id="8" name="Picture 7" descr="A blue circles with red line and a red line&#10;&#10;AI-generated content may be incorrect.">
            <a:extLst>
              <a:ext uri="{FF2B5EF4-FFF2-40B4-BE49-F238E27FC236}">
                <a16:creationId xmlns:a16="http://schemas.microsoft.com/office/drawing/2014/main" id="{2E8EE53F-B854-52CA-1638-691EB256D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838200"/>
            <a:ext cx="6400800" cy="4800600"/>
          </a:xfrm>
          <a:prstGeom prst="rect">
            <a:avLst/>
          </a:prstGeom>
        </p:spPr>
      </p:pic>
    </p:spTree>
    <p:extLst>
      <p:ext uri="{BB962C8B-B14F-4D97-AF65-F5344CB8AC3E}">
        <p14:creationId xmlns:p14="http://schemas.microsoft.com/office/powerpoint/2010/main" val="153588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659C3-42C7-EC48-4E7C-F15B53F3980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ACE57EB-8F00-D2C3-C68A-BE05B3C6D6E6}"/>
              </a:ext>
            </a:extLst>
          </p:cNvPr>
          <p:cNvSpPr txBox="1">
            <a:spLocks/>
          </p:cNvSpPr>
          <p:nvPr/>
        </p:nvSpPr>
        <p:spPr>
          <a:xfrm>
            <a:off x="1497166" y="435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Minimum st-cuts</a:t>
            </a:r>
          </a:p>
        </p:txBody>
      </p:sp>
      <p:sp>
        <p:nvSpPr>
          <p:cNvPr id="2" name="Content Placeholder 2">
            <a:extLst>
              <a:ext uri="{FF2B5EF4-FFF2-40B4-BE49-F238E27FC236}">
                <a16:creationId xmlns:a16="http://schemas.microsoft.com/office/drawing/2014/main" id="{D455CD91-F6D6-56F4-4714-27AD36F6030B}"/>
              </a:ext>
            </a:extLst>
          </p:cNvPr>
          <p:cNvSpPr txBox="1">
            <a:spLocks/>
          </p:cNvSpPr>
          <p:nvPr/>
        </p:nvSpPr>
        <p:spPr>
          <a:xfrm>
            <a:off x="28302" y="926528"/>
            <a:ext cx="4772297" cy="548640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minimum st-cut is the st-cut where the cut capacity is minimized.</a:t>
            </a:r>
          </a:p>
          <a:p>
            <a:r>
              <a:rPr lang="en-US" sz="2800" dirty="0">
                <a:latin typeface="Bookman Old Style" panose="02050604050505020204" pitchFamily="18" charset="0"/>
              </a:rPr>
              <a:t>Importantly, it has been proven that the minimum st-cut value is equal to the maximum flow through the flow network. This means finding one value helps find the other.</a:t>
            </a:r>
          </a:p>
          <a:p>
            <a:r>
              <a:rPr lang="en-US" sz="2800" dirty="0">
                <a:latin typeface="Bookman Old Style" panose="02050604050505020204" pitchFamily="18" charset="0"/>
              </a:rPr>
              <a:t>In Goldberg’s algorithm, finding the minimum st-cut is an important step, and a Breadth First Search that pushes as much flow down every path possible is used to find the maximum flow. And by taking the st-cut of this max flow graph, the minimum st-cut is found.</a:t>
            </a:r>
          </a:p>
        </p:txBody>
      </p:sp>
      <p:pic>
        <p:nvPicPr>
          <p:cNvPr id="10" name="Picture 9" descr="A blue circles with red line and white text&#10;&#10;AI-generated content may be incorrect.">
            <a:extLst>
              <a:ext uri="{FF2B5EF4-FFF2-40B4-BE49-F238E27FC236}">
                <a16:creationId xmlns:a16="http://schemas.microsoft.com/office/drawing/2014/main" id="{4307B9C0-1B42-7D96-4001-2FCBDFBD0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838200"/>
            <a:ext cx="6324600" cy="4743451"/>
          </a:xfrm>
          <a:prstGeom prst="rect">
            <a:avLst/>
          </a:prstGeom>
        </p:spPr>
      </p:pic>
    </p:spTree>
    <p:extLst>
      <p:ext uri="{BB962C8B-B14F-4D97-AF65-F5344CB8AC3E}">
        <p14:creationId xmlns:p14="http://schemas.microsoft.com/office/powerpoint/2010/main" val="171661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B0E0D-D048-E8B1-8961-D9659DEEFEA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85EFA7A-9CBB-52ED-91BB-17D87942AF6A}"/>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a:t>
            </a:r>
            <a:r>
              <a:rPr lang="en-US" sz="4000">
                <a:latin typeface="Rockwell" panose="02060603020205020403" pitchFamily="18" charset="0"/>
              </a:rPr>
              <a:t>Maximum Flow-Based </a:t>
            </a:r>
            <a:r>
              <a:rPr lang="en-US" sz="4000" dirty="0">
                <a:latin typeface="Rockwell" panose="02060603020205020403" pitchFamily="18" charset="0"/>
              </a:rPr>
              <a:t>Algorithm</a:t>
            </a:r>
          </a:p>
        </p:txBody>
      </p:sp>
      <p:sp>
        <p:nvSpPr>
          <p:cNvPr id="2" name="Content Placeholder 2">
            <a:extLst>
              <a:ext uri="{FF2B5EF4-FFF2-40B4-BE49-F238E27FC236}">
                <a16:creationId xmlns:a16="http://schemas.microsoft.com/office/drawing/2014/main" id="{244D4B56-ACF7-D4BE-64DD-2989592856BA}"/>
              </a:ext>
            </a:extLst>
          </p:cNvPr>
          <p:cNvSpPr txBox="1">
            <a:spLocks/>
          </p:cNvSpPr>
          <p:nvPr/>
        </p:nvSpPr>
        <p:spPr>
          <a:xfrm>
            <a:off x="228600" y="1434946"/>
            <a:ext cx="513512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text</a:t>
            </a:r>
          </a:p>
        </p:txBody>
      </p:sp>
    </p:spTree>
    <p:extLst>
      <p:ext uri="{BB962C8B-B14F-4D97-AF65-F5344CB8AC3E}">
        <p14:creationId xmlns:p14="http://schemas.microsoft.com/office/powerpoint/2010/main" val="2612717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BA7AA-008D-1B98-CA9D-18552A6F4BC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5BB60B5-313C-6AB5-E6BF-30F148B7DF0A}"/>
              </a:ext>
            </a:extLst>
          </p:cNvPr>
          <p:cNvSpPr txBox="1">
            <a:spLocks/>
          </p:cNvSpPr>
          <p:nvPr/>
        </p:nvSpPr>
        <p:spPr>
          <a:xfrm>
            <a:off x="273666" y="228012"/>
            <a:ext cx="8596668"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Graphs and Graph Mining</a:t>
            </a:r>
          </a:p>
        </p:txBody>
      </p:sp>
      <p:sp>
        <p:nvSpPr>
          <p:cNvPr id="5" name="Content Placeholder 2">
            <a:extLst>
              <a:ext uri="{FF2B5EF4-FFF2-40B4-BE49-F238E27FC236}">
                <a16:creationId xmlns:a16="http://schemas.microsoft.com/office/drawing/2014/main" id="{0E0C8CE0-B8DE-24B0-137A-0824ECCA6181}"/>
              </a:ext>
            </a:extLst>
          </p:cNvPr>
          <p:cNvSpPr txBox="1">
            <a:spLocks/>
          </p:cNvSpPr>
          <p:nvPr/>
        </p:nvSpPr>
        <p:spPr>
          <a:xfrm>
            <a:off x="152400" y="1550989"/>
            <a:ext cx="4953000" cy="454501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Graphs are a way of representing connections and relationships in data subjects.</a:t>
            </a:r>
          </a:p>
          <a:p>
            <a:r>
              <a:rPr lang="en-US" sz="2800" dirty="0">
                <a:latin typeface="Bookman Old Style" panose="02050604050505020204" pitchFamily="18" charset="0"/>
              </a:rPr>
              <a:t>They are composed of vertices and edges. Edges can be directed but we will be using undirected graphs.</a:t>
            </a:r>
          </a:p>
          <a:p>
            <a:r>
              <a:rPr lang="en-US" sz="2800" dirty="0">
                <a:latin typeface="Bookman Old Style" panose="02050604050505020204" pitchFamily="18" charset="0"/>
              </a:rPr>
              <a:t>They can represent data from social networks to neural networks to power grids.</a:t>
            </a:r>
          </a:p>
          <a:p>
            <a:r>
              <a:rPr lang="en-US" sz="2800" dirty="0">
                <a:latin typeface="Bookman Old Style" panose="02050604050505020204" pitchFamily="18" charset="0"/>
              </a:rPr>
              <a:t>The analyzation of graphs to find patterns and information is called </a:t>
            </a:r>
            <a:r>
              <a:rPr lang="en-US" sz="2800" i="1" dirty="0">
                <a:latin typeface="Bookman Old Style" panose="02050604050505020204" pitchFamily="18" charset="0"/>
              </a:rPr>
              <a:t>Graph Mining</a:t>
            </a:r>
            <a:r>
              <a:rPr lang="en-US" sz="2800" dirty="0">
                <a:latin typeface="Bookman Old Style" panose="02050604050505020204" pitchFamily="18" charset="0"/>
              </a:rPr>
              <a:t>.</a:t>
            </a:r>
          </a:p>
        </p:txBody>
      </p:sp>
      <p:pic>
        <p:nvPicPr>
          <p:cNvPr id="3" name="Picture 2">
            <a:extLst>
              <a:ext uri="{FF2B5EF4-FFF2-40B4-BE49-F238E27FC236}">
                <a16:creationId xmlns:a16="http://schemas.microsoft.com/office/drawing/2014/main" id="{F8C28EFA-391E-CFCD-A33C-067BD8472819}"/>
              </a:ext>
            </a:extLst>
          </p:cNvPr>
          <p:cNvPicPr>
            <a:picLocks noChangeAspect="1"/>
          </p:cNvPicPr>
          <p:nvPr/>
        </p:nvPicPr>
        <p:blipFill>
          <a:blip r:embed="rId2"/>
          <a:srcRect l="32500" t="38148" r="32500" b="14444"/>
          <a:stretch>
            <a:fillRect/>
          </a:stretch>
        </p:blipFill>
        <p:spPr>
          <a:xfrm>
            <a:off x="5000327" y="1676400"/>
            <a:ext cx="3900487" cy="2971800"/>
          </a:xfrm>
          <a:prstGeom prst="rect">
            <a:avLst/>
          </a:prstGeom>
        </p:spPr>
      </p:pic>
    </p:spTree>
    <p:extLst>
      <p:ext uri="{BB962C8B-B14F-4D97-AF65-F5344CB8AC3E}">
        <p14:creationId xmlns:p14="http://schemas.microsoft.com/office/powerpoint/2010/main" val="1065457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01107-C9A6-5E86-C062-4545579A7D8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95AA6D8-A317-6011-0863-509F90DC1C2E}"/>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Text</a:t>
            </a:r>
          </a:p>
        </p:txBody>
      </p:sp>
      <p:sp>
        <p:nvSpPr>
          <p:cNvPr id="2" name="Content Placeholder 2">
            <a:extLst>
              <a:ext uri="{FF2B5EF4-FFF2-40B4-BE49-F238E27FC236}">
                <a16:creationId xmlns:a16="http://schemas.microsoft.com/office/drawing/2014/main" id="{CACC8463-7C70-01A6-A592-7FCBDB37F67D}"/>
              </a:ext>
            </a:extLst>
          </p:cNvPr>
          <p:cNvSpPr txBox="1">
            <a:spLocks/>
          </p:cNvSpPr>
          <p:nvPr/>
        </p:nvSpPr>
        <p:spPr>
          <a:xfrm>
            <a:off x="228600" y="1434946"/>
            <a:ext cx="513512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text</a:t>
            </a:r>
          </a:p>
        </p:txBody>
      </p:sp>
    </p:spTree>
    <p:extLst>
      <p:ext uri="{BB962C8B-B14F-4D97-AF65-F5344CB8AC3E}">
        <p14:creationId xmlns:p14="http://schemas.microsoft.com/office/powerpoint/2010/main" val="3496906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7140C-C96E-A9DB-954A-240A9F30CE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778558E-10AD-9A2B-585B-B361AC933DE6}"/>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Text</a:t>
            </a:r>
          </a:p>
        </p:txBody>
      </p:sp>
      <p:sp>
        <p:nvSpPr>
          <p:cNvPr id="2" name="Content Placeholder 2">
            <a:extLst>
              <a:ext uri="{FF2B5EF4-FFF2-40B4-BE49-F238E27FC236}">
                <a16:creationId xmlns:a16="http://schemas.microsoft.com/office/drawing/2014/main" id="{62EB2C9E-19C2-75F6-A7AF-2E68E36877C1}"/>
              </a:ext>
            </a:extLst>
          </p:cNvPr>
          <p:cNvSpPr txBox="1">
            <a:spLocks/>
          </p:cNvSpPr>
          <p:nvPr/>
        </p:nvSpPr>
        <p:spPr>
          <a:xfrm>
            <a:off x="228600" y="1434946"/>
            <a:ext cx="513512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text</a:t>
            </a:r>
          </a:p>
        </p:txBody>
      </p:sp>
    </p:spTree>
    <p:extLst>
      <p:ext uri="{BB962C8B-B14F-4D97-AF65-F5344CB8AC3E}">
        <p14:creationId xmlns:p14="http://schemas.microsoft.com/office/powerpoint/2010/main" val="1390126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DD712-A901-A5AB-595A-C2145EF67EB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CA2B698-13F8-598F-26EA-3B35DBE5A6AC}"/>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Text</a:t>
            </a:r>
          </a:p>
        </p:txBody>
      </p:sp>
      <p:sp>
        <p:nvSpPr>
          <p:cNvPr id="2" name="Content Placeholder 2">
            <a:extLst>
              <a:ext uri="{FF2B5EF4-FFF2-40B4-BE49-F238E27FC236}">
                <a16:creationId xmlns:a16="http://schemas.microsoft.com/office/drawing/2014/main" id="{3578A0A7-65F9-3511-4D3E-86D08F8FC8BD}"/>
              </a:ext>
            </a:extLst>
          </p:cNvPr>
          <p:cNvSpPr txBox="1">
            <a:spLocks/>
          </p:cNvSpPr>
          <p:nvPr/>
        </p:nvSpPr>
        <p:spPr>
          <a:xfrm>
            <a:off x="228600" y="1434946"/>
            <a:ext cx="513512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text</a:t>
            </a:r>
          </a:p>
        </p:txBody>
      </p:sp>
    </p:spTree>
    <p:extLst>
      <p:ext uri="{BB962C8B-B14F-4D97-AF65-F5344CB8AC3E}">
        <p14:creationId xmlns:p14="http://schemas.microsoft.com/office/powerpoint/2010/main" val="112682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A7FFB-5F75-3248-94EF-96B30AE815D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DFDB260-8577-C804-29F7-856BED0BC3DE}"/>
              </a:ext>
            </a:extLst>
          </p:cNvPr>
          <p:cNvSpPr txBox="1">
            <a:spLocks/>
          </p:cNvSpPr>
          <p:nvPr/>
        </p:nvSpPr>
        <p:spPr>
          <a:xfrm>
            <a:off x="273666" y="0"/>
            <a:ext cx="8596668"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Graph Example</a:t>
            </a:r>
          </a:p>
        </p:txBody>
      </p:sp>
      <p:sp>
        <p:nvSpPr>
          <p:cNvPr id="5" name="Content Placeholder 2">
            <a:extLst>
              <a:ext uri="{FF2B5EF4-FFF2-40B4-BE49-F238E27FC236}">
                <a16:creationId xmlns:a16="http://schemas.microsoft.com/office/drawing/2014/main" id="{495CB4B8-B5C5-FDB1-7702-8D7BEA5AA6FB}"/>
              </a:ext>
            </a:extLst>
          </p:cNvPr>
          <p:cNvSpPr txBox="1">
            <a:spLocks/>
          </p:cNvSpPr>
          <p:nvPr/>
        </p:nvSpPr>
        <p:spPr>
          <a:xfrm>
            <a:off x="152400" y="1156495"/>
            <a:ext cx="8839200" cy="1815306"/>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As an example, say this graph is a representation of different Facebook groups, with the vertices being these groups and the edges representing that the two groups share an administrator.</a:t>
            </a:r>
          </a:p>
        </p:txBody>
      </p:sp>
      <p:pic>
        <p:nvPicPr>
          <p:cNvPr id="10" name="Picture 9" descr="A group of blue circles with letters on a black background&#10;&#10;AI-generated content may be incorrect.">
            <a:extLst>
              <a:ext uri="{FF2B5EF4-FFF2-40B4-BE49-F238E27FC236}">
                <a16:creationId xmlns:a16="http://schemas.microsoft.com/office/drawing/2014/main" id="{79130CAF-D0F9-297C-6164-8C37532D6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819400"/>
            <a:ext cx="5029200" cy="3771900"/>
          </a:xfrm>
          <a:prstGeom prst="rect">
            <a:avLst/>
          </a:prstGeom>
        </p:spPr>
      </p:pic>
    </p:spTree>
    <p:extLst>
      <p:ext uri="{BB962C8B-B14F-4D97-AF65-F5344CB8AC3E}">
        <p14:creationId xmlns:p14="http://schemas.microsoft.com/office/powerpoint/2010/main" val="39300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F3E33-C9B4-70CF-E32B-CA18B10810A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CB50781-A9AD-15CC-2323-F335765D0E71}"/>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Densest Subgraph Discovery Problem</a:t>
            </a:r>
          </a:p>
        </p:txBody>
      </p:sp>
      <p:sp>
        <p:nvSpPr>
          <p:cNvPr id="2" name="Content Placeholder 2">
            <a:extLst>
              <a:ext uri="{FF2B5EF4-FFF2-40B4-BE49-F238E27FC236}">
                <a16:creationId xmlns:a16="http://schemas.microsoft.com/office/drawing/2014/main" id="{171A6E43-7FBC-91C0-DDBD-F5417BDEB3DC}"/>
              </a:ext>
            </a:extLst>
          </p:cNvPr>
          <p:cNvSpPr txBox="1">
            <a:spLocks/>
          </p:cNvSpPr>
          <p:nvPr/>
        </p:nvSpPr>
        <p:spPr>
          <a:xfrm>
            <a:off x="228600" y="1434946"/>
            <a:ext cx="4953000" cy="454501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One fundamental Graph Mining problem is the Densest Subgraph Discovery Problem (DSD).</a:t>
            </a:r>
          </a:p>
          <a:p>
            <a:r>
              <a:rPr lang="en-US" sz="2800" dirty="0">
                <a:latin typeface="Bookman Old Style" panose="02050604050505020204" pitchFamily="18" charset="0"/>
              </a:rPr>
              <a:t>Edge density is the ratio of edges to vertices in a given graph.</a:t>
            </a:r>
          </a:p>
          <a:p>
            <a:r>
              <a:rPr lang="en-US" sz="2800" dirty="0">
                <a:latin typeface="Bookman Old Style" panose="02050604050505020204" pitchFamily="18" charset="0"/>
              </a:rPr>
              <a:t>The DSD aims to find the subgraph of highest density in a given graph.</a:t>
            </a:r>
          </a:p>
          <a:p>
            <a:r>
              <a:rPr lang="en-US" sz="2800" dirty="0">
                <a:latin typeface="Bookman Old Style" panose="02050604050505020204" pitchFamily="18" charset="0"/>
              </a:rPr>
              <a:t>Knowing the densest subgraph has various uses depending on what the graph represents.</a:t>
            </a:r>
          </a:p>
        </p:txBody>
      </p:sp>
      <p:pic>
        <p:nvPicPr>
          <p:cNvPr id="6" name="Picture 5">
            <a:extLst>
              <a:ext uri="{FF2B5EF4-FFF2-40B4-BE49-F238E27FC236}">
                <a16:creationId xmlns:a16="http://schemas.microsoft.com/office/drawing/2014/main" id="{D2B7B139-DD04-36D1-2ADD-F64D23669B89}"/>
              </a:ext>
            </a:extLst>
          </p:cNvPr>
          <p:cNvPicPr>
            <a:picLocks noChangeAspect="1"/>
          </p:cNvPicPr>
          <p:nvPr/>
        </p:nvPicPr>
        <p:blipFill>
          <a:blip r:embed="rId2"/>
          <a:srcRect l="32500" t="39630" r="32253" b="15925"/>
          <a:stretch>
            <a:fillRect/>
          </a:stretch>
        </p:blipFill>
        <p:spPr>
          <a:xfrm>
            <a:off x="4953000" y="1807778"/>
            <a:ext cx="4137333" cy="2934577"/>
          </a:xfrm>
          <a:prstGeom prst="rect">
            <a:avLst/>
          </a:prstGeom>
        </p:spPr>
      </p:pic>
    </p:spTree>
    <p:extLst>
      <p:ext uri="{BB962C8B-B14F-4D97-AF65-F5344CB8AC3E}">
        <p14:creationId xmlns:p14="http://schemas.microsoft.com/office/powerpoint/2010/main" val="158495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8F52A-A1DB-DF4B-6609-4BD214C3DC9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A218C54-9631-A7DB-B43F-743795E11C10}"/>
              </a:ext>
            </a:extLst>
          </p:cNvPr>
          <p:cNvSpPr txBox="1">
            <a:spLocks/>
          </p:cNvSpPr>
          <p:nvPr/>
        </p:nvSpPr>
        <p:spPr>
          <a:xfrm>
            <a:off x="273666" y="26126"/>
            <a:ext cx="8596668"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Densest Subgraph Application</a:t>
            </a:r>
          </a:p>
        </p:txBody>
      </p:sp>
      <p:sp>
        <p:nvSpPr>
          <p:cNvPr id="5" name="Content Placeholder 2">
            <a:extLst>
              <a:ext uri="{FF2B5EF4-FFF2-40B4-BE49-F238E27FC236}">
                <a16:creationId xmlns:a16="http://schemas.microsoft.com/office/drawing/2014/main" id="{6782F03F-32E8-88AC-05C2-9CAC46A37982}"/>
              </a:ext>
            </a:extLst>
          </p:cNvPr>
          <p:cNvSpPr txBox="1">
            <a:spLocks/>
          </p:cNvSpPr>
          <p:nvPr/>
        </p:nvSpPr>
        <p:spPr>
          <a:xfrm>
            <a:off x="152400" y="1247594"/>
            <a:ext cx="8839200" cy="15732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Returning to our Facebook group graph, an example use of the DSD is that by finding the densest subgraph in this example, we’ve identified a potential echo chamber.</a:t>
            </a:r>
          </a:p>
        </p:txBody>
      </p:sp>
      <p:pic>
        <p:nvPicPr>
          <p:cNvPr id="3" name="Picture 2" descr="A group of blue and pink circles with letters&#10;&#10;AI-generated content may be incorrect.">
            <a:extLst>
              <a:ext uri="{FF2B5EF4-FFF2-40B4-BE49-F238E27FC236}">
                <a16:creationId xmlns:a16="http://schemas.microsoft.com/office/drawing/2014/main" id="{B550785B-59E0-F229-F8F5-2C8010F87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607172"/>
            <a:ext cx="5410200" cy="4057650"/>
          </a:xfrm>
          <a:prstGeom prst="rect">
            <a:avLst/>
          </a:prstGeom>
        </p:spPr>
      </p:pic>
    </p:spTree>
    <p:extLst>
      <p:ext uri="{BB962C8B-B14F-4D97-AF65-F5344CB8AC3E}">
        <p14:creationId xmlns:p14="http://schemas.microsoft.com/office/powerpoint/2010/main" val="65274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38ADE-9C5C-BA66-BCFF-705897C726A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3866342-E734-CCA8-78A9-C16FBD6A20D4}"/>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Cliques, Motifs, and Clique Density</a:t>
            </a:r>
          </a:p>
        </p:txBody>
      </p:sp>
      <p:sp>
        <p:nvSpPr>
          <p:cNvPr id="2" name="Content Placeholder 2">
            <a:extLst>
              <a:ext uri="{FF2B5EF4-FFF2-40B4-BE49-F238E27FC236}">
                <a16:creationId xmlns:a16="http://schemas.microsoft.com/office/drawing/2014/main" id="{FCCBFE36-CE8F-06F3-D2C3-0B6065512B72}"/>
              </a:ext>
            </a:extLst>
          </p:cNvPr>
          <p:cNvSpPr txBox="1">
            <a:spLocks/>
          </p:cNvSpPr>
          <p:nvPr/>
        </p:nvSpPr>
        <p:spPr>
          <a:xfrm>
            <a:off x="228600" y="1434946"/>
            <a:ext cx="5135120" cy="454501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Motifs are small subgraphs of a specific edge layout (such as triangles, squares, 4-paths, etc.), which are useful for examining more patterns and types of connections.</a:t>
            </a:r>
          </a:p>
          <a:p>
            <a:r>
              <a:rPr lang="en-US" sz="2800" dirty="0">
                <a:latin typeface="Bookman Old Style" panose="02050604050505020204" pitchFamily="18" charset="0"/>
              </a:rPr>
              <a:t>Cliques are a specific type of motif, where every vertex in the miniature subgraph is connected to one another.</a:t>
            </a:r>
          </a:p>
          <a:p>
            <a:r>
              <a:rPr lang="en-US" sz="2800" dirty="0">
                <a:latin typeface="Bookman Old Style" panose="02050604050505020204" pitchFamily="18" charset="0"/>
              </a:rPr>
              <a:t>Motif/Clique density is the ratio of motif or clique instances to the number of vertices in a subgraph.</a:t>
            </a:r>
          </a:p>
        </p:txBody>
      </p:sp>
      <p:pic>
        <p:nvPicPr>
          <p:cNvPr id="5" name="Picture 4">
            <a:extLst>
              <a:ext uri="{FF2B5EF4-FFF2-40B4-BE49-F238E27FC236}">
                <a16:creationId xmlns:a16="http://schemas.microsoft.com/office/drawing/2014/main" id="{DC08FB7F-914F-E99C-9FC6-ABF57C182E71}"/>
              </a:ext>
            </a:extLst>
          </p:cNvPr>
          <p:cNvPicPr>
            <a:picLocks noChangeAspect="1"/>
          </p:cNvPicPr>
          <p:nvPr/>
        </p:nvPicPr>
        <p:blipFill>
          <a:blip r:embed="rId2"/>
          <a:srcRect l="35833" t="32222" r="45000" b="12369"/>
          <a:stretch>
            <a:fillRect/>
          </a:stretch>
        </p:blipFill>
        <p:spPr>
          <a:xfrm>
            <a:off x="5363720" y="1368489"/>
            <a:ext cx="2408680" cy="3916834"/>
          </a:xfrm>
          <a:prstGeom prst="rect">
            <a:avLst/>
          </a:prstGeom>
        </p:spPr>
      </p:pic>
    </p:spTree>
    <p:extLst>
      <p:ext uri="{BB962C8B-B14F-4D97-AF65-F5344CB8AC3E}">
        <p14:creationId xmlns:p14="http://schemas.microsoft.com/office/powerpoint/2010/main" val="377093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8F361-A9AE-E05B-7684-B51DB01FFE3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F3E3013-0972-674E-85BF-0BE8AA570BE9}"/>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Parallel Programming</a:t>
            </a:r>
          </a:p>
        </p:txBody>
      </p:sp>
      <p:sp>
        <p:nvSpPr>
          <p:cNvPr id="2" name="Content Placeholder 2">
            <a:extLst>
              <a:ext uri="{FF2B5EF4-FFF2-40B4-BE49-F238E27FC236}">
                <a16:creationId xmlns:a16="http://schemas.microsoft.com/office/drawing/2014/main" id="{90A519A4-6EA3-66E3-592A-70D276BB3945}"/>
              </a:ext>
            </a:extLst>
          </p:cNvPr>
          <p:cNvSpPr txBox="1">
            <a:spLocks/>
          </p:cNvSpPr>
          <p:nvPr/>
        </p:nvSpPr>
        <p:spPr>
          <a:xfrm>
            <a:off x="152400" y="1295400"/>
            <a:ext cx="8839200" cy="4800600"/>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Many solutions to the DSD exist, however they are serialized algorithms which get taxing quickly for Graph Mining programs when handling vertices and edges one at a time in large graphs/data sets.</a:t>
            </a:r>
          </a:p>
          <a:p>
            <a:r>
              <a:rPr lang="en-US" sz="2800" dirty="0">
                <a:latin typeface="Bookman Old Style" panose="02050604050505020204" pitchFamily="18" charset="0"/>
              </a:rPr>
              <a:t>By running in parallel, many vertices or edges can all be handled at once and cut down on runtime.</a:t>
            </a:r>
          </a:p>
          <a:p>
            <a:r>
              <a:rPr lang="en-US" sz="2800" dirty="0">
                <a:latin typeface="Bookman Old Style" panose="02050604050505020204" pitchFamily="18" charset="0"/>
              </a:rPr>
              <a:t>Serialized programs run entirely on the CPU (Central Processing Unit), but parallel programs often utilize the GPU (Graphics Processing Unit).</a:t>
            </a:r>
          </a:p>
        </p:txBody>
      </p:sp>
    </p:spTree>
    <p:extLst>
      <p:ext uri="{BB962C8B-B14F-4D97-AF65-F5344CB8AC3E}">
        <p14:creationId xmlns:p14="http://schemas.microsoft.com/office/powerpoint/2010/main" val="96580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7832E-2CA1-7F9F-B8B9-5121370A486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15ACEED-9E81-1C19-7B67-93C478DE4439}"/>
              </a:ext>
            </a:extLst>
          </p:cNvPr>
          <p:cNvPicPr>
            <a:picLocks noChangeAspect="1"/>
          </p:cNvPicPr>
          <p:nvPr/>
        </p:nvPicPr>
        <p:blipFill>
          <a:blip r:embed="rId2"/>
          <a:srcRect l="35833" t="32222" r="22500" b="33704"/>
          <a:stretch>
            <a:fillRect/>
          </a:stretch>
        </p:blipFill>
        <p:spPr>
          <a:xfrm>
            <a:off x="381000" y="914400"/>
            <a:ext cx="8448261" cy="3886200"/>
          </a:xfrm>
          <a:prstGeom prst="rect">
            <a:avLst/>
          </a:prstGeom>
        </p:spPr>
      </p:pic>
    </p:spTree>
    <p:extLst>
      <p:ext uri="{BB962C8B-B14F-4D97-AF65-F5344CB8AC3E}">
        <p14:creationId xmlns:p14="http://schemas.microsoft.com/office/powerpoint/2010/main" val="3021780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76D3C-2EF8-77E5-DFE3-C8B054BA465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D10D363-FA45-C4DA-4B7F-BB9D87914AB2}"/>
              </a:ext>
            </a:extLst>
          </p:cNvPr>
          <p:cNvSpPr txBox="1">
            <a:spLocks/>
          </p:cNvSpPr>
          <p:nvPr/>
        </p:nvSpPr>
        <p:spPr>
          <a:xfrm>
            <a:off x="1241733" y="-90392"/>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GPU Structure</a:t>
            </a:r>
          </a:p>
        </p:txBody>
      </p:sp>
      <p:sp>
        <p:nvSpPr>
          <p:cNvPr id="2" name="Content Placeholder 2">
            <a:extLst>
              <a:ext uri="{FF2B5EF4-FFF2-40B4-BE49-F238E27FC236}">
                <a16:creationId xmlns:a16="http://schemas.microsoft.com/office/drawing/2014/main" id="{7197C45C-4D86-5FEB-442A-AB4A1942C0C9}"/>
              </a:ext>
            </a:extLst>
          </p:cNvPr>
          <p:cNvSpPr txBox="1">
            <a:spLocks/>
          </p:cNvSpPr>
          <p:nvPr/>
        </p:nvSpPr>
        <p:spPr>
          <a:xfrm>
            <a:off x="0" y="914400"/>
            <a:ext cx="4876800" cy="4913157"/>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It is important to understand the basic structure of the GPU to use it effectively.</a:t>
            </a:r>
          </a:p>
          <a:p>
            <a:r>
              <a:rPr lang="en-US" sz="2800" dirty="0">
                <a:latin typeface="Bookman Old Style" panose="02050604050505020204" pitchFamily="18" charset="0"/>
              </a:rPr>
              <a:t>Processes and commands are run on Threads (a unit of execution).</a:t>
            </a:r>
          </a:p>
          <a:p>
            <a:r>
              <a:rPr lang="en-US" sz="2800" dirty="0">
                <a:latin typeface="Bookman Old Style" panose="02050604050505020204" pitchFamily="18" charset="0"/>
              </a:rPr>
              <a:t>Threads are a hierarchal structure, and data is more costly to share between levels.</a:t>
            </a:r>
          </a:p>
          <a:p>
            <a:r>
              <a:rPr lang="en-US" sz="2800" dirty="0">
                <a:latin typeface="Bookman Old Style" panose="02050604050505020204" pitchFamily="18" charset="0"/>
              </a:rPr>
              <a:t>32 threads make up a Warp. The instructions are the same between threads in a warp.</a:t>
            </a:r>
          </a:p>
          <a:p>
            <a:r>
              <a:rPr lang="en-US" sz="2800" dirty="0">
                <a:latin typeface="Bookman Old Style" panose="02050604050505020204" pitchFamily="18" charset="0"/>
              </a:rPr>
              <a:t>Some number of warps make up a Block (the number depends on the GPU).</a:t>
            </a:r>
          </a:p>
          <a:p>
            <a:r>
              <a:rPr lang="en-US" sz="2800" dirty="0">
                <a:latin typeface="Bookman Old Style" panose="02050604050505020204" pitchFamily="18" charset="0"/>
              </a:rPr>
              <a:t>Final level is Grids, made up by blocks. When a kernel (parallel process) is launched, it is mapped to the processors of a grid.</a:t>
            </a:r>
          </a:p>
        </p:txBody>
      </p:sp>
      <p:pic>
        <p:nvPicPr>
          <p:cNvPr id="3" name="Picture 2" descr="A diagram of a computer code&#10;&#10;AI-generated content may be incorrect.">
            <a:extLst>
              <a:ext uri="{FF2B5EF4-FFF2-40B4-BE49-F238E27FC236}">
                <a16:creationId xmlns:a16="http://schemas.microsoft.com/office/drawing/2014/main" id="{C6013109-BA37-2344-C5D4-412269571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021236"/>
            <a:ext cx="4191000" cy="4524100"/>
          </a:xfrm>
          <a:prstGeom prst="rect">
            <a:avLst/>
          </a:prstGeom>
        </p:spPr>
      </p:pic>
    </p:spTree>
    <p:extLst>
      <p:ext uri="{BB962C8B-B14F-4D97-AF65-F5344CB8AC3E}">
        <p14:creationId xmlns:p14="http://schemas.microsoft.com/office/powerpoint/2010/main" val="344382629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1181</TotalTime>
  <Words>1307</Words>
  <Application>Microsoft Office PowerPoint</Application>
  <PresentationFormat>On-screen Show (4:3)</PresentationFormat>
  <Paragraphs>73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Calibri</vt:lpstr>
      <vt:lpstr>Rockwell</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Rowan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Gareau, Hunter Gerard</cp:lastModifiedBy>
  <cp:revision>49</cp:revision>
  <cp:lastPrinted>2016-05-05T17:19:36Z</cp:lastPrinted>
  <dcterms:created xsi:type="dcterms:W3CDTF">2015-05-28T18:10:34Z</dcterms:created>
  <dcterms:modified xsi:type="dcterms:W3CDTF">2025-08-13T00:31:04Z</dcterms:modified>
</cp:coreProperties>
</file>