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9"/>
  </p:notesMasterIdLst>
  <p:sldIdLst>
    <p:sldId id="299" r:id="rId2"/>
    <p:sldId id="300" r:id="rId3"/>
    <p:sldId id="316" r:id="rId4"/>
    <p:sldId id="301" r:id="rId5"/>
    <p:sldId id="317" r:id="rId6"/>
    <p:sldId id="303" r:id="rId7"/>
    <p:sldId id="304" r:id="rId8"/>
    <p:sldId id="305" r:id="rId9"/>
    <p:sldId id="306" r:id="rId10"/>
    <p:sldId id="307" r:id="rId11"/>
    <p:sldId id="309" r:id="rId12"/>
    <p:sldId id="310" r:id="rId13"/>
    <p:sldId id="311" r:id="rId14"/>
    <p:sldId id="312" r:id="rId15"/>
    <p:sldId id="313" r:id="rId16"/>
    <p:sldId id="324" r:id="rId17"/>
    <p:sldId id="326" r:id="rId18"/>
    <p:sldId id="332" r:id="rId19"/>
    <p:sldId id="325" r:id="rId20"/>
    <p:sldId id="327" r:id="rId21"/>
    <p:sldId id="333" r:id="rId22"/>
    <p:sldId id="328" r:id="rId23"/>
    <p:sldId id="329" r:id="rId24"/>
    <p:sldId id="330" r:id="rId25"/>
    <p:sldId id="331" r:id="rId26"/>
    <p:sldId id="315" r:id="rId27"/>
    <p:sldId id="322" r:id="rId28"/>
    <p:sldId id="323" r:id="rId29"/>
    <p:sldId id="318" r:id="rId30"/>
    <p:sldId id="319" r:id="rId31"/>
    <p:sldId id="320" r:id="rId32"/>
    <p:sldId id="321" r:id="rId33"/>
    <p:sldId id="334" r:id="rId34"/>
    <p:sldId id="335" r:id="rId35"/>
    <p:sldId id="340" r:id="rId36"/>
    <p:sldId id="336" r:id="rId37"/>
    <p:sldId id="341" r:id="rId38"/>
    <p:sldId id="337" r:id="rId39"/>
    <p:sldId id="338" r:id="rId40"/>
    <p:sldId id="339" r:id="rId41"/>
    <p:sldId id="342" r:id="rId42"/>
    <p:sldId id="343" r:id="rId43"/>
    <p:sldId id="344" r:id="rId44"/>
    <p:sldId id="345" r:id="rId45"/>
    <p:sldId id="346" r:id="rId46"/>
    <p:sldId id="347" r:id="rId47"/>
    <p:sldId id="348" r:id="rId48"/>
  </p:sldIdLst>
  <p:sldSz cx="9144000" cy="6858000" type="screen4x3"/>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3" d="100"/>
          <a:sy n="73" d="100"/>
        </p:scale>
        <p:origin x="1080" y="32"/>
      </p:cViewPr>
      <p:guideLst>
        <p:guide orient="horz" pos="2160"/>
        <p:guide pos="2880"/>
      </p:guideLst>
    </p:cSldViewPr>
  </p:slideViewPr>
  <p:notesTextViewPr>
    <p:cViewPr>
      <p:scale>
        <a:sx n="1" d="1"/>
        <a:sy n="1" d="1"/>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4820"/>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4820"/>
          </a:xfrm>
          <a:prstGeom prst="rect">
            <a:avLst/>
          </a:prstGeom>
        </p:spPr>
        <p:txBody>
          <a:bodyPr vert="horz" lIns="93177" tIns="46589" rIns="93177" bIns="46589" rtlCol="0"/>
          <a:lstStyle>
            <a:lvl1pPr algn="r">
              <a:defRPr sz="1200"/>
            </a:lvl1pPr>
          </a:lstStyle>
          <a:p>
            <a:fld id="{A0CDD9C9-DEC5-42B6-9F11-0BCA88D4BE4F}" type="datetimeFigureOut">
              <a:rPr lang="en-US" smtClean="0"/>
              <a:t>8/14/2025</a:t>
            </a:fld>
            <a:endParaRPr lang="en-US"/>
          </a:p>
        </p:txBody>
      </p:sp>
      <p:sp>
        <p:nvSpPr>
          <p:cNvPr id="4" name="Slide Image Placeholder 3"/>
          <p:cNvSpPr>
            <a:spLocks noGrp="1" noRot="1" noChangeAspect="1"/>
          </p:cNvSpPr>
          <p:nvPr>
            <p:ph type="sldImg" idx="2"/>
          </p:nvPr>
        </p:nvSpPr>
        <p:spPr>
          <a:xfrm>
            <a:off x="1181100" y="696913"/>
            <a:ext cx="4648200" cy="348615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15790"/>
            <a:ext cx="5608320" cy="4183380"/>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4820"/>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4820"/>
          </a:xfrm>
          <a:prstGeom prst="rect">
            <a:avLst/>
          </a:prstGeom>
        </p:spPr>
        <p:txBody>
          <a:bodyPr vert="horz" lIns="93177" tIns="46589" rIns="93177" bIns="46589" rtlCol="0" anchor="b"/>
          <a:lstStyle>
            <a:lvl1pPr algn="r">
              <a:defRPr sz="1200"/>
            </a:lvl1pPr>
          </a:lstStyle>
          <a:p>
            <a:fld id="{BFA8CC55-8687-49EF-971D-0E6168AAFCE8}" type="slidenum">
              <a:rPr lang="en-US" smtClean="0"/>
              <a:t>‹#›</a:t>
            </a:fld>
            <a:endParaRPr lang="en-US"/>
          </a:p>
        </p:txBody>
      </p:sp>
    </p:spTree>
    <p:extLst>
      <p:ext uri="{BB962C8B-B14F-4D97-AF65-F5344CB8AC3E}">
        <p14:creationId xmlns:p14="http://schemas.microsoft.com/office/powerpoint/2010/main" val="2148093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B5B7353-EFF0-254E-B86B-A4DC406A829F}" type="datetimeFigureOut">
              <a:rPr lang="en-US" smtClean="0">
                <a:solidFill>
                  <a:prstClr val="black">
                    <a:tint val="75000"/>
                  </a:prstClr>
                </a:solidFill>
              </a:rPr>
              <a:pPr/>
              <a:t>8/14/2025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5968878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5B7353-EFF0-254E-B86B-A4DC406A829F}" type="datetimeFigureOut">
              <a:rPr lang="en-US" smtClean="0">
                <a:solidFill>
                  <a:prstClr val="black">
                    <a:tint val="75000"/>
                  </a:prstClr>
                </a:solidFill>
              </a:rPr>
              <a:pPr/>
              <a:t>8/14/2025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2318084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5B7353-EFF0-254E-B86B-A4DC406A829F}" type="datetimeFigureOut">
              <a:rPr lang="en-US" smtClean="0">
                <a:solidFill>
                  <a:prstClr val="black">
                    <a:tint val="75000"/>
                  </a:prstClr>
                </a:solidFill>
              </a:rPr>
              <a:pPr/>
              <a:t>8/14/2025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628369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B5B7353-EFF0-254E-B86B-A4DC406A829F}" type="datetimeFigureOut">
              <a:rPr lang="en-US" smtClean="0">
                <a:solidFill>
                  <a:prstClr val="black">
                    <a:tint val="75000"/>
                  </a:prstClr>
                </a:solidFill>
              </a:rPr>
              <a:pPr/>
              <a:t>8/14/2025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140001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B5B7353-EFF0-254E-B86B-A4DC406A829F}" type="datetimeFigureOut">
              <a:rPr lang="en-US" smtClean="0">
                <a:solidFill>
                  <a:prstClr val="black">
                    <a:tint val="75000"/>
                  </a:prstClr>
                </a:solidFill>
              </a:rPr>
              <a:pPr/>
              <a:t>8/14/2025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6879885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B5B7353-EFF0-254E-B86B-A4DC406A829F}" type="datetimeFigureOut">
              <a:rPr lang="en-US" smtClean="0">
                <a:solidFill>
                  <a:prstClr val="black">
                    <a:tint val="75000"/>
                  </a:prstClr>
                </a:solidFill>
              </a:rPr>
              <a:pPr/>
              <a:t>8/14/2025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580227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B5B7353-EFF0-254E-B86B-A4DC406A829F}" type="datetimeFigureOut">
              <a:rPr lang="en-US" smtClean="0">
                <a:solidFill>
                  <a:prstClr val="black">
                    <a:tint val="75000"/>
                  </a:prstClr>
                </a:solidFill>
              </a:rPr>
              <a:pPr/>
              <a:t>8/14/2025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949853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B5B7353-EFF0-254E-B86B-A4DC406A829F}" type="datetimeFigureOut">
              <a:rPr lang="en-US" smtClean="0">
                <a:solidFill>
                  <a:prstClr val="black">
                    <a:tint val="75000"/>
                  </a:prstClr>
                </a:solidFill>
              </a:rPr>
              <a:pPr/>
              <a:t>8/14/2025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053024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B5B7353-EFF0-254E-B86B-A4DC406A829F}" type="datetimeFigureOut">
              <a:rPr lang="en-US" smtClean="0">
                <a:solidFill>
                  <a:prstClr val="black">
                    <a:tint val="75000"/>
                  </a:prstClr>
                </a:solidFill>
              </a:rPr>
              <a:pPr/>
              <a:t>8/14/2025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24878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5B7353-EFF0-254E-B86B-A4DC406A829F}" type="datetimeFigureOut">
              <a:rPr lang="en-US" smtClean="0">
                <a:solidFill>
                  <a:prstClr val="black">
                    <a:tint val="75000"/>
                  </a:prstClr>
                </a:solidFill>
              </a:rPr>
              <a:pPr/>
              <a:t>8/14/2025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63498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B5B7353-EFF0-254E-B86B-A4DC406A829F}" type="datetimeFigureOut">
              <a:rPr lang="en-US" smtClean="0">
                <a:solidFill>
                  <a:prstClr val="black">
                    <a:tint val="75000"/>
                  </a:prstClr>
                </a:solidFill>
              </a:rPr>
              <a:pPr/>
              <a:t>8/14/2025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6A09AD9F-3255-A943-B1EE-3605224B2E9C}"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4738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4B5B7353-EFF0-254E-B86B-A4DC406A829F}" type="datetimeFigureOut">
              <a:rPr lang="en-US" smtClean="0">
                <a:solidFill>
                  <a:prstClr val="black">
                    <a:tint val="75000"/>
                  </a:prstClr>
                </a:solidFill>
              </a:rPr>
              <a:pPr defTabSz="457200"/>
              <a:t>8/14/2025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6A09AD9F-3255-A943-B1EE-3605224B2E9C}" type="slidenum">
              <a:rPr lang="en-US" smtClean="0">
                <a:solidFill>
                  <a:prstClr val="black">
                    <a:tint val="75000"/>
                  </a:prstClr>
                </a:solidFill>
              </a:rPr>
              <a:pPr defTabSz="457200"/>
              <a:t>‹#›</a:t>
            </a:fld>
            <a:endParaRPr lang="en-US">
              <a:solidFill>
                <a:prstClr val="black">
                  <a:tint val="75000"/>
                </a:prstClr>
              </a:solidFill>
            </a:endParaRPr>
          </a:p>
        </p:txBody>
      </p:sp>
      <p:grpSp>
        <p:nvGrpSpPr>
          <p:cNvPr id="7" name="Group 6"/>
          <p:cNvGrpSpPr/>
          <p:nvPr userDrawn="1"/>
        </p:nvGrpSpPr>
        <p:grpSpPr>
          <a:xfrm>
            <a:off x="-152400" y="4724400"/>
            <a:ext cx="9345568" cy="2159000"/>
            <a:chOff x="-152400" y="4724400"/>
            <a:chExt cx="9345568" cy="2159000"/>
          </a:xfrm>
        </p:grpSpPr>
        <p:pic>
          <p:nvPicPr>
            <p:cNvPr id="8" name="Picture 7" descr="BottomSwoosh.png"/>
            <p:cNvPicPr>
              <a:picLocks noChangeAspect="1"/>
            </p:cNvPicPr>
            <p:nvPr/>
          </p:nvPicPr>
          <p:blipFill>
            <a:blip r:embed="rId13"/>
            <a:stretch>
              <a:fillRect/>
            </a:stretch>
          </p:blipFill>
          <p:spPr>
            <a:xfrm>
              <a:off x="-152400" y="4724400"/>
              <a:ext cx="9345568" cy="2159000"/>
            </a:xfrm>
            <a:prstGeom prst="rect">
              <a:avLst/>
            </a:prstGeom>
          </p:spPr>
        </p:pic>
        <p:pic>
          <p:nvPicPr>
            <p:cNvPr id="9" name="Picture 8" descr="RU Logo S-Rev.eps"/>
            <p:cNvPicPr>
              <a:picLocks noChangeAspect="1"/>
            </p:cNvPicPr>
            <p:nvPr/>
          </p:nvPicPr>
          <p:blipFill>
            <a:blip r:embed="rId14"/>
            <a:stretch>
              <a:fillRect/>
            </a:stretch>
          </p:blipFill>
          <p:spPr>
            <a:xfrm>
              <a:off x="7594600" y="5867400"/>
              <a:ext cx="1320800" cy="673697"/>
            </a:xfrm>
            <a:prstGeom prst="rect">
              <a:avLst/>
            </a:prstGeom>
          </p:spPr>
        </p:pic>
      </p:grpSp>
    </p:spTree>
    <p:extLst>
      <p:ext uri="{BB962C8B-B14F-4D97-AF65-F5344CB8AC3E}">
        <p14:creationId xmlns:p14="http://schemas.microsoft.com/office/powerpoint/2010/main" val="313562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203633" y="1854926"/>
            <a:ext cx="67367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Densest Subgraph Discovery on the GPU</a:t>
            </a:r>
          </a:p>
        </p:txBody>
      </p:sp>
      <p:sp>
        <p:nvSpPr>
          <p:cNvPr id="5" name="Content Placeholder 2"/>
          <p:cNvSpPr txBox="1">
            <a:spLocks/>
          </p:cNvSpPr>
          <p:nvPr/>
        </p:nvSpPr>
        <p:spPr>
          <a:xfrm>
            <a:off x="152400" y="1550989"/>
            <a:ext cx="8839200" cy="388077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endParaRPr lang="en-US" sz="2800" dirty="0">
              <a:latin typeface="Bookman Old Style" panose="02050604050505020204" pitchFamily="18" charset="0"/>
            </a:endParaRPr>
          </a:p>
        </p:txBody>
      </p:sp>
      <p:sp>
        <p:nvSpPr>
          <p:cNvPr id="2" name="Content Placeholder 2">
            <a:extLst>
              <a:ext uri="{FF2B5EF4-FFF2-40B4-BE49-F238E27FC236}">
                <a16:creationId xmlns:a16="http://schemas.microsoft.com/office/drawing/2014/main" id="{4E393AB1-1C1F-4239-45D7-C2C3FEEC77CA}"/>
              </a:ext>
            </a:extLst>
          </p:cNvPr>
          <p:cNvSpPr txBox="1">
            <a:spLocks/>
          </p:cNvSpPr>
          <p:nvPr/>
        </p:nvSpPr>
        <p:spPr>
          <a:xfrm>
            <a:off x="1790700" y="3429537"/>
            <a:ext cx="5562600" cy="505476"/>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Font typeface="Arial"/>
              <a:buNone/>
            </a:pPr>
            <a:r>
              <a:rPr lang="en-US" sz="2800" dirty="0">
                <a:latin typeface="Bookman Old Style" panose="02050604050505020204" pitchFamily="18" charset="0"/>
              </a:rPr>
              <a:t>Hunter Gareau Thesis Defense</a:t>
            </a:r>
          </a:p>
        </p:txBody>
      </p:sp>
    </p:spTree>
    <p:extLst>
      <p:ext uri="{BB962C8B-B14F-4D97-AF65-F5344CB8AC3E}">
        <p14:creationId xmlns:p14="http://schemas.microsoft.com/office/powerpoint/2010/main" val="2758393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85CD39-4CD9-4AC6-54B6-F899C478F67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7A3FAE9-F874-D545-BAED-3C6CC46602AF}"/>
              </a:ext>
            </a:extLst>
          </p:cNvPr>
          <p:cNvSpPr txBox="1">
            <a:spLocks/>
          </p:cNvSpPr>
          <p:nvPr/>
        </p:nvSpPr>
        <p:spPr>
          <a:xfrm>
            <a:off x="1241733" y="142449"/>
            <a:ext cx="66605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CUDA by NVIDIA</a:t>
            </a:r>
          </a:p>
        </p:txBody>
      </p:sp>
      <p:sp>
        <p:nvSpPr>
          <p:cNvPr id="2" name="Content Placeholder 2">
            <a:extLst>
              <a:ext uri="{FF2B5EF4-FFF2-40B4-BE49-F238E27FC236}">
                <a16:creationId xmlns:a16="http://schemas.microsoft.com/office/drawing/2014/main" id="{85675CDF-C34E-CC58-7FE2-9E988CDD0AAC}"/>
              </a:ext>
            </a:extLst>
          </p:cNvPr>
          <p:cNvSpPr txBox="1">
            <a:spLocks/>
          </p:cNvSpPr>
          <p:nvPr/>
        </p:nvSpPr>
        <p:spPr>
          <a:xfrm>
            <a:off x="76200" y="1219200"/>
            <a:ext cx="8839200" cy="454501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Writing a program entirely in the simple language available to the GPU would be extremely difficult.</a:t>
            </a:r>
          </a:p>
          <a:p>
            <a:r>
              <a:rPr lang="en-US" sz="2800" dirty="0">
                <a:latin typeface="Bookman Old Style" panose="02050604050505020204" pitchFamily="18" charset="0"/>
              </a:rPr>
              <a:t>CUDA (Compute Unified Device Architecture) is a tool created by NVIDIA that allows programs written in the serial language C++ to execute kernels on the GPU and access the results of these kernels.</a:t>
            </a:r>
          </a:p>
          <a:p>
            <a:r>
              <a:rPr lang="en-US" sz="2800" dirty="0">
                <a:latin typeface="Bookman Old Style" panose="02050604050505020204" pitchFamily="18" charset="0"/>
              </a:rPr>
              <a:t>This effectively allows for more complex programs to switch between the CPU and GPU as needed.</a:t>
            </a:r>
          </a:p>
          <a:p>
            <a:endParaRPr lang="en-US" sz="2800" dirty="0">
              <a:latin typeface="Bookman Old Style" panose="02050604050505020204" pitchFamily="18" charset="0"/>
            </a:endParaRPr>
          </a:p>
        </p:txBody>
      </p:sp>
    </p:spTree>
    <p:extLst>
      <p:ext uri="{BB962C8B-B14F-4D97-AF65-F5344CB8AC3E}">
        <p14:creationId xmlns:p14="http://schemas.microsoft.com/office/powerpoint/2010/main" val="39485032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2109DD-C75E-91D2-7798-BE9545198BE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27A9355-C93C-65CC-B154-245B08265494}"/>
              </a:ext>
            </a:extLst>
          </p:cNvPr>
          <p:cNvSpPr txBox="1">
            <a:spLocks/>
          </p:cNvSpPr>
          <p:nvPr/>
        </p:nvSpPr>
        <p:spPr>
          <a:xfrm>
            <a:off x="1241733" y="142449"/>
            <a:ext cx="66605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Our Goal</a:t>
            </a:r>
          </a:p>
        </p:txBody>
      </p:sp>
      <p:sp>
        <p:nvSpPr>
          <p:cNvPr id="2" name="Content Placeholder 2">
            <a:extLst>
              <a:ext uri="{FF2B5EF4-FFF2-40B4-BE49-F238E27FC236}">
                <a16:creationId xmlns:a16="http://schemas.microsoft.com/office/drawing/2014/main" id="{F27EC468-47AA-6404-94CE-EEF33616316C}"/>
              </a:ext>
            </a:extLst>
          </p:cNvPr>
          <p:cNvSpPr txBox="1">
            <a:spLocks/>
          </p:cNvSpPr>
          <p:nvPr/>
        </p:nvSpPr>
        <p:spPr>
          <a:xfrm>
            <a:off x="228600" y="1434946"/>
            <a:ext cx="868680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goal of this research project was to adapt an algorithm that solves the DSD to a parallel CUDA program.</a:t>
            </a:r>
          </a:p>
          <a:p>
            <a:r>
              <a:rPr lang="en-US" sz="2800" dirty="0">
                <a:latin typeface="Bookman Old Style" panose="02050604050505020204" pitchFamily="18" charset="0"/>
              </a:rPr>
              <a:t>This serves two purposes: creating a more efficient solution to the DSD and serving as further research into the efficacy and computational power of parallel programming.</a:t>
            </a:r>
          </a:p>
        </p:txBody>
      </p:sp>
    </p:spTree>
    <p:extLst>
      <p:ext uri="{BB962C8B-B14F-4D97-AF65-F5344CB8AC3E}">
        <p14:creationId xmlns:p14="http://schemas.microsoft.com/office/powerpoint/2010/main" val="12313101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DB2916-941D-E49B-E574-8580D98AED6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3B9F3B2-9248-FF2E-D44F-3B0F4E0FD7FD}"/>
              </a:ext>
            </a:extLst>
          </p:cNvPr>
          <p:cNvSpPr txBox="1">
            <a:spLocks/>
          </p:cNvSpPr>
          <p:nvPr/>
        </p:nvSpPr>
        <p:spPr>
          <a:xfrm>
            <a:off x="1241733" y="142449"/>
            <a:ext cx="66605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Existing Solutions</a:t>
            </a:r>
          </a:p>
        </p:txBody>
      </p:sp>
      <p:sp>
        <p:nvSpPr>
          <p:cNvPr id="2" name="Content Placeholder 2">
            <a:extLst>
              <a:ext uri="{FF2B5EF4-FFF2-40B4-BE49-F238E27FC236}">
                <a16:creationId xmlns:a16="http://schemas.microsoft.com/office/drawing/2014/main" id="{B709CFE4-72A7-FFE4-A24C-1CE38F72E0BA}"/>
              </a:ext>
            </a:extLst>
          </p:cNvPr>
          <p:cNvSpPr txBox="1">
            <a:spLocks/>
          </p:cNvSpPr>
          <p:nvPr/>
        </p:nvSpPr>
        <p:spPr>
          <a:xfrm>
            <a:off x="228600" y="1434946"/>
            <a:ext cx="868680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first necessary step was deciding on an algorithm to adapt. Many exist due to the prevalence of the DSD.</a:t>
            </a:r>
          </a:p>
          <a:p>
            <a:r>
              <a:rPr lang="en-US" sz="2800" dirty="0">
                <a:latin typeface="Bookman Old Style" panose="02050604050505020204" pitchFamily="18" charset="0"/>
              </a:rPr>
              <a:t>A highly important one is Goldberg’s Maximum Flow algorithm which will be covered later. This is an exact solution to the DSD, but there are quicker algorithms that approximate the solution.</a:t>
            </a:r>
          </a:p>
        </p:txBody>
      </p:sp>
    </p:spTree>
    <p:extLst>
      <p:ext uri="{BB962C8B-B14F-4D97-AF65-F5344CB8AC3E}">
        <p14:creationId xmlns:p14="http://schemas.microsoft.com/office/powerpoint/2010/main" val="3369849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6A931E-F769-12F4-720E-A0339AC6E92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F4429BF-B3AD-F3A5-F399-024BA032FB69}"/>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Greedy Peeling and Greedy Peeling++</a:t>
            </a:r>
          </a:p>
        </p:txBody>
      </p:sp>
      <p:sp>
        <p:nvSpPr>
          <p:cNvPr id="2" name="Content Placeholder 2">
            <a:extLst>
              <a:ext uri="{FF2B5EF4-FFF2-40B4-BE49-F238E27FC236}">
                <a16:creationId xmlns:a16="http://schemas.microsoft.com/office/drawing/2014/main" id="{EB265E56-C354-0A4F-D6A3-CDE83644EAFC}"/>
              </a:ext>
            </a:extLst>
          </p:cNvPr>
          <p:cNvSpPr txBox="1">
            <a:spLocks/>
          </p:cNvSpPr>
          <p:nvPr/>
        </p:nvSpPr>
        <p:spPr>
          <a:xfrm>
            <a:off x="0" y="1456717"/>
            <a:ext cx="4946469" cy="4953000"/>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A famous approximation algorithm by Moses </a:t>
            </a:r>
            <a:r>
              <a:rPr lang="en-US" sz="2800" dirty="0" err="1">
                <a:latin typeface="Bookman Old Style" panose="02050604050505020204" pitchFamily="18" charset="0"/>
              </a:rPr>
              <a:t>Charikar</a:t>
            </a:r>
            <a:r>
              <a:rPr lang="en-US" sz="2800" dirty="0">
                <a:latin typeface="Bookman Old Style" panose="02050604050505020204" pitchFamily="18" charset="0"/>
              </a:rPr>
              <a:t> is the Greedy Peeling algorithm, which finds the vertex with the least number of connections (referred to as degree), and removes it. By checking the density of the graph after each peel, you can keep track of which subgraph was densest.</a:t>
            </a:r>
          </a:p>
          <a:p>
            <a:r>
              <a:rPr lang="en-US" sz="2800" dirty="0">
                <a:latin typeface="Bookman Old Style" panose="02050604050505020204" pitchFamily="18" charset="0"/>
              </a:rPr>
              <a:t>Greedy++ is an algorithm that builds on this. By running the Greedy algorithm multiple times and assigning priority to each vertex based on when it is removed, an even denser subgraph can be found given enough iterations.</a:t>
            </a:r>
          </a:p>
        </p:txBody>
      </p:sp>
      <p:pic>
        <p:nvPicPr>
          <p:cNvPr id="8" name="Picture 7">
            <a:extLst>
              <a:ext uri="{FF2B5EF4-FFF2-40B4-BE49-F238E27FC236}">
                <a16:creationId xmlns:a16="http://schemas.microsoft.com/office/drawing/2014/main" id="{298A76DE-F336-542B-924C-B66996CB0497}"/>
              </a:ext>
            </a:extLst>
          </p:cNvPr>
          <p:cNvPicPr>
            <a:picLocks noChangeAspect="1"/>
          </p:cNvPicPr>
          <p:nvPr/>
        </p:nvPicPr>
        <p:blipFill>
          <a:blip r:embed="rId2"/>
          <a:srcRect l="35833" t="39630" r="32500" b="15925"/>
          <a:stretch>
            <a:fillRect/>
          </a:stretch>
        </p:blipFill>
        <p:spPr>
          <a:xfrm>
            <a:off x="4849967" y="1478488"/>
            <a:ext cx="4294033" cy="3390026"/>
          </a:xfrm>
          <a:prstGeom prst="rect">
            <a:avLst/>
          </a:prstGeom>
        </p:spPr>
      </p:pic>
    </p:spTree>
    <p:extLst>
      <p:ext uri="{BB962C8B-B14F-4D97-AF65-F5344CB8AC3E}">
        <p14:creationId xmlns:p14="http://schemas.microsoft.com/office/powerpoint/2010/main" val="2962975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632E56-0C7B-8C32-143E-6737E52D4EE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861D297-B638-49B6-B6EB-174BFC38BF69}"/>
              </a:ext>
            </a:extLst>
          </p:cNvPr>
          <p:cNvSpPr txBox="1">
            <a:spLocks/>
          </p:cNvSpPr>
          <p:nvPr/>
        </p:nvSpPr>
        <p:spPr>
          <a:xfrm>
            <a:off x="1497166" y="0"/>
            <a:ext cx="6149667" cy="763897"/>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Related Works</a:t>
            </a:r>
          </a:p>
        </p:txBody>
      </p:sp>
      <p:sp>
        <p:nvSpPr>
          <p:cNvPr id="2" name="Content Placeholder 2">
            <a:extLst>
              <a:ext uri="{FF2B5EF4-FFF2-40B4-BE49-F238E27FC236}">
                <a16:creationId xmlns:a16="http://schemas.microsoft.com/office/drawing/2014/main" id="{3428DA5C-5C17-4342-54D6-2E6260D216FE}"/>
              </a:ext>
            </a:extLst>
          </p:cNvPr>
          <p:cNvSpPr txBox="1">
            <a:spLocks/>
          </p:cNvSpPr>
          <p:nvPr/>
        </p:nvSpPr>
        <p:spPr>
          <a:xfrm>
            <a:off x="190499" y="685800"/>
            <a:ext cx="8763000" cy="533400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Before we continue, I’d like to highlight some similar problems to the DSD and existing solutions to them.</a:t>
            </a:r>
          </a:p>
          <a:p>
            <a:r>
              <a:rPr lang="en-US" sz="2800" dirty="0">
                <a:latin typeface="Bookman Old Style" panose="02050604050505020204" pitchFamily="18" charset="0"/>
              </a:rPr>
              <a:t>One variation of the DSD is the Densest k-Subgraph problem, where the goal is to find the densest subgraph of size k. One such solution to this approximates this by taking the subgraph of only the top k/2 vertices with the highest degree.</a:t>
            </a:r>
          </a:p>
          <a:p>
            <a:r>
              <a:rPr lang="en-US" sz="2800" dirty="0">
                <a:latin typeface="Bookman Old Style" panose="02050604050505020204" pitchFamily="18" charset="0"/>
              </a:rPr>
              <a:t>Another variation of the DSD is for directed graphs, where the density definition is changed to reflect direction from one subgraph to another. An exact solution to this was created by </a:t>
            </a:r>
            <a:r>
              <a:rPr lang="en-US" sz="2800" dirty="0" err="1">
                <a:latin typeface="Bookman Old Style" panose="02050604050505020204" pitchFamily="18" charset="0"/>
              </a:rPr>
              <a:t>Charikar</a:t>
            </a:r>
            <a:r>
              <a:rPr lang="en-US" sz="2800" dirty="0">
                <a:latin typeface="Bookman Old Style" panose="02050604050505020204" pitchFamily="18" charset="0"/>
              </a:rPr>
              <a:t> which finds the optimal solution to a linear programming problem based on the ratio of the sizes of the subgraphs.</a:t>
            </a:r>
          </a:p>
          <a:p>
            <a:r>
              <a:rPr lang="en-US" sz="2800" dirty="0">
                <a:latin typeface="Bookman Old Style" panose="02050604050505020204" pitchFamily="18" charset="0"/>
              </a:rPr>
              <a:t>The final variation I’ll mention is the Optimal Quasi-Clique Problem, which uses the edge surplus definition instead of density to favor subgraphs with a shorter diameter. One solution to this is a variation of the greedy peeling algorithm.</a:t>
            </a:r>
          </a:p>
        </p:txBody>
      </p:sp>
    </p:spTree>
    <p:extLst>
      <p:ext uri="{BB962C8B-B14F-4D97-AF65-F5344CB8AC3E}">
        <p14:creationId xmlns:p14="http://schemas.microsoft.com/office/powerpoint/2010/main" val="819417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D7BE8E-1F8C-DE47-9F48-53FC00B145A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262EE7C-6538-8242-6599-FAB96D29AA29}"/>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CoreExact</a:t>
            </a:r>
          </a:p>
        </p:txBody>
      </p:sp>
      <p:sp>
        <p:nvSpPr>
          <p:cNvPr id="2" name="Content Placeholder 2">
            <a:extLst>
              <a:ext uri="{FF2B5EF4-FFF2-40B4-BE49-F238E27FC236}">
                <a16:creationId xmlns:a16="http://schemas.microsoft.com/office/drawing/2014/main" id="{EB2BA3A8-1018-AAD1-8B83-591E727EBBF9}"/>
              </a:ext>
            </a:extLst>
          </p:cNvPr>
          <p:cNvSpPr txBox="1">
            <a:spLocks/>
          </p:cNvSpPr>
          <p:nvPr/>
        </p:nvSpPr>
        <p:spPr>
          <a:xfrm>
            <a:off x="304800" y="1143000"/>
            <a:ext cx="8763000" cy="4697411"/>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After deliberating over many of the existing DSD solutions, the one we settled on parallelizing was the CoreExact algorithm from the paper “Efficient Algorithms For Densest Subgraph Discovery”.</a:t>
            </a:r>
          </a:p>
          <a:p>
            <a:r>
              <a:rPr lang="en-US" sz="2800" dirty="0">
                <a:latin typeface="Bookman Old Style" panose="02050604050505020204" pitchFamily="18" charset="0"/>
              </a:rPr>
              <a:t>To put it simply, this algorithm uses various methods to trim down the input graph before breaking it into smaller parts and running Goldberg’s exact algorithm on each piece.</a:t>
            </a:r>
          </a:p>
          <a:p>
            <a:r>
              <a:rPr lang="en-US" sz="2800" dirty="0">
                <a:latin typeface="Bookman Old Style" panose="02050604050505020204" pitchFamily="18" charset="0"/>
              </a:rPr>
              <a:t>There is a lot to unpack to understand the parallelization of CoreExact, so first we will cover important concepts and parts of how the original CoreExact algorithm works.</a:t>
            </a:r>
          </a:p>
          <a:p>
            <a:endParaRPr lang="en-US" sz="2800" dirty="0">
              <a:latin typeface="Bookman Old Style" panose="02050604050505020204" pitchFamily="18" charset="0"/>
            </a:endParaRPr>
          </a:p>
        </p:txBody>
      </p:sp>
    </p:spTree>
    <p:extLst>
      <p:ext uri="{BB962C8B-B14F-4D97-AF65-F5344CB8AC3E}">
        <p14:creationId xmlns:p14="http://schemas.microsoft.com/office/powerpoint/2010/main" val="17403177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D3E45F-869F-4439-EBBB-9200B394875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0CAFA64A-E586-AF29-8125-6E51106686E7}"/>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Pruning and Decomposition</a:t>
            </a:r>
          </a:p>
        </p:txBody>
      </p:sp>
      <p:sp>
        <p:nvSpPr>
          <p:cNvPr id="2" name="Content Placeholder 2">
            <a:extLst>
              <a:ext uri="{FF2B5EF4-FFF2-40B4-BE49-F238E27FC236}">
                <a16:creationId xmlns:a16="http://schemas.microsoft.com/office/drawing/2014/main" id="{7D339860-5462-C269-1B51-1090B6AD9766}"/>
              </a:ext>
            </a:extLst>
          </p:cNvPr>
          <p:cNvSpPr txBox="1">
            <a:spLocks/>
          </p:cNvSpPr>
          <p:nvPr/>
        </p:nvSpPr>
        <p:spPr>
          <a:xfrm>
            <a:off x="228600" y="1434946"/>
            <a:ext cx="868680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first major step of CoreExact is pruning down the input graph. Smaller graphs are processed more quickly, so reducing the input graph to a smaller graph (or graphs) will make the search for the densest subgraph quicker.</a:t>
            </a:r>
          </a:p>
          <a:p>
            <a:r>
              <a:rPr lang="en-US" sz="2800" dirty="0">
                <a:latin typeface="Bookman Old Style" panose="02050604050505020204" pitchFamily="18" charset="0"/>
              </a:rPr>
              <a:t>This is done in two main steps, finding the densest k-core and breaking that down into connected components.</a:t>
            </a:r>
          </a:p>
          <a:p>
            <a:endParaRPr lang="en-US" sz="2800" dirty="0">
              <a:latin typeface="Bookman Old Style" panose="02050604050505020204" pitchFamily="18" charset="0"/>
            </a:endParaRPr>
          </a:p>
          <a:p>
            <a:endParaRPr lang="en-US" sz="2800" dirty="0">
              <a:latin typeface="Bookman Old Style" panose="02050604050505020204" pitchFamily="18" charset="0"/>
            </a:endParaRPr>
          </a:p>
        </p:txBody>
      </p:sp>
    </p:spTree>
    <p:extLst>
      <p:ext uri="{BB962C8B-B14F-4D97-AF65-F5344CB8AC3E}">
        <p14:creationId xmlns:p14="http://schemas.microsoft.com/office/powerpoint/2010/main" val="19667519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DF175-149F-A2E1-71B8-2063395BCA9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0A372C7B-E00D-434A-5A90-69E90139386D}"/>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DAG (Directed Acyclic Graph) Generation</a:t>
            </a:r>
          </a:p>
        </p:txBody>
      </p:sp>
      <p:sp>
        <p:nvSpPr>
          <p:cNvPr id="2" name="Content Placeholder 2">
            <a:extLst>
              <a:ext uri="{FF2B5EF4-FFF2-40B4-BE49-F238E27FC236}">
                <a16:creationId xmlns:a16="http://schemas.microsoft.com/office/drawing/2014/main" id="{EB89149A-7258-174E-2FC6-B27C28049C1A}"/>
              </a:ext>
            </a:extLst>
          </p:cNvPr>
          <p:cNvSpPr txBox="1">
            <a:spLocks/>
          </p:cNvSpPr>
          <p:nvPr/>
        </p:nvSpPr>
        <p:spPr>
          <a:xfrm>
            <a:off x="0" y="1434946"/>
            <a:ext cx="5334000" cy="488965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Before the algorithm can start, every motif/clique instance must be found. Finding edge-based degrees of all vertices is also necessary, but the runtime is negligible.</a:t>
            </a:r>
          </a:p>
          <a:p>
            <a:r>
              <a:rPr lang="en-US" sz="2800" dirty="0">
                <a:latin typeface="Bookman Old Style" panose="02050604050505020204" pitchFamily="18" charset="0"/>
              </a:rPr>
              <a:t>To do so, a DAG (directed acyclic graph) must be constructed. Finding motifs requires branching down all possible paths, meaning loops would cause issues. But DAGs are designed to have no loops.</a:t>
            </a:r>
          </a:p>
          <a:p>
            <a:r>
              <a:rPr lang="en-US" sz="2800" dirty="0">
                <a:latin typeface="Bookman Old Style" panose="02050604050505020204" pitchFamily="18" charset="0"/>
              </a:rPr>
              <a:t>In CoreExact, the DAG design is such that all edges are now directed from higher core value to lower core value (with those of the same core value being determined by the order they were removed during edge decomposition).</a:t>
            </a:r>
          </a:p>
        </p:txBody>
      </p:sp>
      <p:pic>
        <p:nvPicPr>
          <p:cNvPr id="5" name="Picture 4" descr="A group of blue circles with letters on a black background&#10;&#10;AI-generated content may be incorrect.">
            <a:extLst>
              <a:ext uri="{FF2B5EF4-FFF2-40B4-BE49-F238E27FC236}">
                <a16:creationId xmlns:a16="http://schemas.microsoft.com/office/drawing/2014/main" id="{284F5536-C6CA-548A-13BC-AB26F9A1C64F}"/>
              </a:ext>
            </a:extLst>
          </p:cNvPr>
          <p:cNvPicPr>
            <a:picLocks noChangeAspect="1"/>
          </p:cNvPicPr>
          <p:nvPr/>
        </p:nvPicPr>
        <p:blipFill>
          <a:blip r:embed="rId2">
            <a:extLst>
              <a:ext uri="{28A0092B-C50C-407E-A947-70E740481C1C}">
                <a14:useLocalDpi xmlns:a14="http://schemas.microsoft.com/office/drawing/2010/main" val="0"/>
              </a:ext>
            </a:extLst>
          </a:blip>
          <a:srcRect l="31818" r="7955" b="25545"/>
          <a:stretch>
            <a:fillRect/>
          </a:stretch>
        </p:blipFill>
        <p:spPr>
          <a:xfrm>
            <a:off x="5023214" y="1437123"/>
            <a:ext cx="4120786" cy="3820677"/>
          </a:xfrm>
          <a:prstGeom prst="rect">
            <a:avLst/>
          </a:prstGeom>
        </p:spPr>
      </p:pic>
    </p:spTree>
    <p:extLst>
      <p:ext uri="{BB962C8B-B14F-4D97-AF65-F5344CB8AC3E}">
        <p14:creationId xmlns:p14="http://schemas.microsoft.com/office/powerpoint/2010/main" val="10687723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C0D603-703B-78FA-F7CC-13D0AF95B6FC}"/>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E9797FF-41CB-CBFD-0047-F0597C937D13}"/>
              </a:ext>
            </a:extLst>
          </p:cNvPr>
          <p:cNvSpPr txBox="1">
            <a:spLocks/>
          </p:cNvSpPr>
          <p:nvPr/>
        </p:nvSpPr>
        <p:spPr>
          <a:xfrm>
            <a:off x="786683" y="0"/>
            <a:ext cx="7570633" cy="9526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Finding All Motifs in the Graph</a:t>
            </a:r>
          </a:p>
        </p:txBody>
      </p:sp>
      <p:sp>
        <p:nvSpPr>
          <p:cNvPr id="2" name="Content Placeholder 2">
            <a:extLst>
              <a:ext uri="{FF2B5EF4-FFF2-40B4-BE49-F238E27FC236}">
                <a16:creationId xmlns:a16="http://schemas.microsoft.com/office/drawing/2014/main" id="{4ED9D10E-AB5A-FC3F-768F-7DC1467CDFE6}"/>
              </a:ext>
            </a:extLst>
          </p:cNvPr>
          <p:cNvSpPr txBox="1">
            <a:spLocks/>
          </p:cNvSpPr>
          <p:nvPr/>
        </p:nvSpPr>
        <p:spPr>
          <a:xfrm>
            <a:off x="228600" y="838200"/>
            <a:ext cx="8305800" cy="4990946"/>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process for finding motif/clique instances is done recursively.</a:t>
            </a:r>
          </a:p>
          <a:p>
            <a:r>
              <a:rPr lang="en-US" sz="2800" dirty="0">
                <a:latin typeface="Bookman Old Style" panose="02050604050505020204" pitchFamily="18" charset="0"/>
              </a:rPr>
              <a:t>All paths of size k (where k is the size of the motif/clique) are checked, storing path information down each iteration until k = 2.</a:t>
            </a:r>
          </a:p>
          <a:p>
            <a:r>
              <a:rPr lang="en-US" sz="2800" dirty="0">
                <a:latin typeface="Bookman Old Style" panose="02050604050505020204" pitchFamily="18" charset="0"/>
              </a:rPr>
              <a:t>At that point, every neighbor is checked to see if they complete the motif/clique, and if they do, that information is updated (it’s added to the list, the number of motifs/cliques is updated, the motif/clique degree of each vertex is updated, etc.).</a:t>
            </a:r>
          </a:p>
          <a:p>
            <a:r>
              <a:rPr lang="en-US" sz="2800" dirty="0">
                <a:latin typeface="Bookman Old Style" panose="02050604050505020204" pitchFamily="18" charset="0"/>
              </a:rPr>
              <a:t>With this information, we can find the densest k-core.</a:t>
            </a:r>
          </a:p>
        </p:txBody>
      </p:sp>
    </p:spTree>
    <p:extLst>
      <p:ext uri="{BB962C8B-B14F-4D97-AF65-F5344CB8AC3E}">
        <p14:creationId xmlns:p14="http://schemas.microsoft.com/office/powerpoint/2010/main" val="26921928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5A565-4F05-778B-6435-47E9DE158DE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FA6A14D5-7D87-27FC-A48E-52AC25B8D8EC}"/>
              </a:ext>
            </a:extLst>
          </p:cNvPr>
          <p:cNvSpPr txBox="1">
            <a:spLocks/>
          </p:cNvSpPr>
          <p:nvPr/>
        </p:nvSpPr>
        <p:spPr>
          <a:xfrm>
            <a:off x="1497166" y="-152400"/>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k-cores</a:t>
            </a:r>
          </a:p>
        </p:txBody>
      </p:sp>
      <p:sp>
        <p:nvSpPr>
          <p:cNvPr id="2" name="Content Placeholder 2">
            <a:extLst>
              <a:ext uri="{FF2B5EF4-FFF2-40B4-BE49-F238E27FC236}">
                <a16:creationId xmlns:a16="http://schemas.microsoft.com/office/drawing/2014/main" id="{DF2F61BA-5156-DDFF-9CDC-7BAF537606A4}"/>
              </a:ext>
            </a:extLst>
          </p:cNvPr>
          <p:cNvSpPr txBox="1">
            <a:spLocks/>
          </p:cNvSpPr>
          <p:nvPr/>
        </p:nvSpPr>
        <p:spPr>
          <a:xfrm>
            <a:off x="228600" y="914400"/>
            <a:ext cx="4648200" cy="548640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A k-core is a graph where every vertex has a degree of at least k (is connected to at least k other vertices).</a:t>
            </a:r>
          </a:p>
          <a:p>
            <a:r>
              <a:rPr lang="en-US" sz="2800" dirty="0">
                <a:latin typeface="Bookman Old Style" panose="02050604050505020204" pitchFamily="18" charset="0"/>
              </a:rPr>
              <a:t>Subgraphs within a given graph can be of a higher k value. The core value of a vertex is the highest-level k-core they are part of in a graph.</a:t>
            </a:r>
          </a:p>
          <a:p>
            <a:r>
              <a:rPr lang="en-US" sz="2800" dirty="0">
                <a:latin typeface="Bookman Old Style" panose="02050604050505020204" pitchFamily="18" charset="0"/>
              </a:rPr>
              <a:t>Core values and every level k-core can be found by pruning a graph one vertex at a time, removing the vertex of lowest degree each iteration.</a:t>
            </a:r>
          </a:p>
          <a:p>
            <a:r>
              <a:rPr lang="en-US" sz="2800" dirty="0">
                <a:latin typeface="Bookman Old Style" panose="02050604050505020204" pitchFamily="18" charset="0"/>
              </a:rPr>
              <a:t>The example on the right uses edge degree.</a:t>
            </a:r>
          </a:p>
          <a:p>
            <a:endParaRPr lang="en-US" sz="2800" dirty="0">
              <a:latin typeface="Bookman Old Style" panose="02050604050505020204" pitchFamily="18" charset="0"/>
            </a:endParaRPr>
          </a:p>
        </p:txBody>
      </p:sp>
      <p:pic>
        <p:nvPicPr>
          <p:cNvPr id="5" name="Picture 4" descr="A group of circles with letters and numbers&#10;&#10;AI-generated content may be incorrect.">
            <a:extLst>
              <a:ext uri="{FF2B5EF4-FFF2-40B4-BE49-F238E27FC236}">
                <a16:creationId xmlns:a16="http://schemas.microsoft.com/office/drawing/2014/main" id="{154BFC8D-974F-A02F-3558-EF80602D7756}"/>
              </a:ext>
            </a:extLst>
          </p:cNvPr>
          <p:cNvPicPr>
            <a:picLocks noChangeAspect="1"/>
          </p:cNvPicPr>
          <p:nvPr/>
        </p:nvPicPr>
        <p:blipFill>
          <a:blip r:embed="rId2">
            <a:extLst>
              <a:ext uri="{28A0092B-C50C-407E-A947-70E740481C1C}">
                <a14:useLocalDpi xmlns:a14="http://schemas.microsoft.com/office/drawing/2010/main" val="0"/>
              </a:ext>
            </a:extLst>
          </a:blip>
          <a:srcRect l="27711" r="6024" b="27310"/>
          <a:stretch>
            <a:fillRect/>
          </a:stretch>
        </p:blipFill>
        <p:spPr>
          <a:xfrm>
            <a:off x="4724400" y="762000"/>
            <a:ext cx="4548051" cy="3741806"/>
          </a:xfrm>
          <a:prstGeom prst="rect">
            <a:avLst/>
          </a:prstGeom>
        </p:spPr>
      </p:pic>
      <p:sp>
        <p:nvSpPr>
          <p:cNvPr id="6" name="Content Placeholder 2">
            <a:extLst>
              <a:ext uri="{FF2B5EF4-FFF2-40B4-BE49-F238E27FC236}">
                <a16:creationId xmlns:a16="http://schemas.microsoft.com/office/drawing/2014/main" id="{7EF4387F-8D19-A994-2AEF-17AEC4104837}"/>
              </a:ext>
            </a:extLst>
          </p:cNvPr>
          <p:cNvSpPr txBox="1">
            <a:spLocks/>
          </p:cNvSpPr>
          <p:nvPr/>
        </p:nvSpPr>
        <p:spPr>
          <a:xfrm>
            <a:off x="5029200" y="4343400"/>
            <a:ext cx="3657600" cy="11089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latin typeface="Bookman Old Style" panose="02050604050505020204" pitchFamily="18" charset="0"/>
              </a:rPr>
              <a:t>Yellow = 1-core</a:t>
            </a:r>
          </a:p>
          <a:p>
            <a:pPr marL="0" indent="0">
              <a:buNone/>
            </a:pPr>
            <a:r>
              <a:rPr lang="en-US" sz="2800" b="1" dirty="0">
                <a:latin typeface="Bookman Old Style" panose="02050604050505020204" pitchFamily="18" charset="0"/>
              </a:rPr>
              <a:t>Orange = 2-core and lower</a:t>
            </a:r>
          </a:p>
          <a:p>
            <a:pPr marL="0" indent="0">
              <a:buNone/>
            </a:pPr>
            <a:r>
              <a:rPr lang="en-US" sz="2800" b="1" dirty="0">
                <a:latin typeface="Bookman Old Style" panose="02050604050505020204" pitchFamily="18" charset="0"/>
              </a:rPr>
              <a:t>Red = 3-core and lower</a:t>
            </a:r>
          </a:p>
        </p:txBody>
      </p:sp>
    </p:spTree>
    <p:extLst>
      <p:ext uri="{BB962C8B-B14F-4D97-AF65-F5344CB8AC3E}">
        <p14:creationId xmlns:p14="http://schemas.microsoft.com/office/powerpoint/2010/main" val="2213114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1BA7AA-008D-1B98-CA9D-18552A6F4BC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5BB60B5-313C-6AB5-E6BF-30F148B7DF0A}"/>
              </a:ext>
            </a:extLst>
          </p:cNvPr>
          <p:cNvSpPr txBox="1">
            <a:spLocks/>
          </p:cNvSpPr>
          <p:nvPr/>
        </p:nvSpPr>
        <p:spPr>
          <a:xfrm>
            <a:off x="273666" y="228012"/>
            <a:ext cx="8596668"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Graphs and Graph Mining</a:t>
            </a:r>
          </a:p>
        </p:txBody>
      </p:sp>
      <p:sp>
        <p:nvSpPr>
          <p:cNvPr id="5" name="Content Placeholder 2">
            <a:extLst>
              <a:ext uri="{FF2B5EF4-FFF2-40B4-BE49-F238E27FC236}">
                <a16:creationId xmlns:a16="http://schemas.microsoft.com/office/drawing/2014/main" id="{0E0C8CE0-B8DE-24B0-137A-0824ECCA6181}"/>
              </a:ext>
            </a:extLst>
          </p:cNvPr>
          <p:cNvSpPr txBox="1">
            <a:spLocks/>
          </p:cNvSpPr>
          <p:nvPr/>
        </p:nvSpPr>
        <p:spPr>
          <a:xfrm>
            <a:off x="152400" y="1550989"/>
            <a:ext cx="4953000" cy="4545011"/>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Graphs are a way of representing connections and relationships in data subjects.</a:t>
            </a:r>
          </a:p>
          <a:p>
            <a:r>
              <a:rPr lang="en-US" sz="2800" dirty="0">
                <a:latin typeface="Bookman Old Style" panose="02050604050505020204" pitchFamily="18" charset="0"/>
              </a:rPr>
              <a:t>They are composed of vertices and edges. Edges can be directed but we will be using undirected graphs.</a:t>
            </a:r>
          </a:p>
          <a:p>
            <a:r>
              <a:rPr lang="en-US" sz="2800" dirty="0">
                <a:latin typeface="Bookman Old Style" panose="02050604050505020204" pitchFamily="18" charset="0"/>
              </a:rPr>
              <a:t>They can represent data from social networks to neural networks to power grids.</a:t>
            </a:r>
          </a:p>
          <a:p>
            <a:r>
              <a:rPr lang="en-US" sz="2800" dirty="0">
                <a:latin typeface="Bookman Old Style" panose="02050604050505020204" pitchFamily="18" charset="0"/>
              </a:rPr>
              <a:t>The analyzation of graphs to find patterns and information is called </a:t>
            </a:r>
            <a:r>
              <a:rPr lang="en-US" sz="2800" i="1" dirty="0">
                <a:latin typeface="Bookman Old Style" panose="02050604050505020204" pitchFamily="18" charset="0"/>
              </a:rPr>
              <a:t>Graph Mining</a:t>
            </a:r>
            <a:r>
              <a:rPr lang="en-US" sz="2800" dirty="0">
                <a:latin typeface="Bookman Old Style" panose="02050604050505020204" pitchFamily="18" charset="0"/>
              </a:rPr>
              <a:t>.</a:t>
            </a:r>
          </a:p>
        </p:txBody>
      </p:sp>
      <p:pic>
        <p:nvPicPr>
          <p:cNvPr id="3" name="Picture 2">
            <a:extLst>
              <a:ext uri="{FF2B5EF4-FFF2-40B4-BE49-F238E27FC236}">
                <a16:creationId xmlns:a16="http://schemas.microsoft.com/office/drawing/2014/main" id="{F8C28EFA-391E-CFCD-A33C-067BD8472819}"/>
              </a:ext>
            </a:extLst>
          </p:cNvPr>
          <p:cNvPicPr>
            <a:picLocks noChangeAspect="1"/>
          </p:cNvPicPr>
          <p:nvPr/>
        </p:nvPicPr>
        <p:blipFill>
          <a:blip r:embed="rId2"/>
          <a:srcRect l="32500" t="38148" r="32500" b="14444"/>
          <a:stretch>
            <a:fillRect/>
          </a:stretch>
        </p:blipFill>
        <p:spPr>
          <a:xfrm>
            <a:off x="5000327" y="1676400"/>
            <a:ext cx="3900487" cy="2971800"/>
          </a:xfrm>
          <a:prstGeom prst="rect">
            <a:avLst/>
          </a:prstGeom>
        </p:spPr>
      </p:pic>
    </p:spTree>
    <p:extLst>
      <p:ext uri="{BB962C8B-B14F-4D97-AF65-F5344CB8AC3E}">
        <p14:creationId xmlns:p14="http://schemas.microsoft.com/office/powerpoint/2010/main" val="10654571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1B92A-4056-ED1C-685A-D5070B3BD45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95DFB5A-BE3E-5610-21F4-5ADFC8D02361}"/>
              </a:ext>
            </a:extLst>
          </p:cNvPr>
          <p:cNvSpPr txBox="1">
            <a:spLocks/>
          </p:cNvSpPr>
          <p:nvPr/>
        </p:nvSpPr>
        <p:spPr>
          <a:xfrm>
            <a:off x="1497166" y="-152400"/>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k-cores</a:t>
            </a:r>
          </a:p>
        </p:txBody>
      </p:sp>
      <p:sp>
        <p:nvSpPr>
          <p:cNvPr id="2" name="Content Placeholder 2">
            <a:extLst>
              <a:ext uri="{FF2B5EF4-FFF2-40B4-BE49-F238E27FC236}">
                <a16:creationId xmlns:a16="http://schemas.microsoft.com/office/drawing/2014/main" id="{B26CE6F1-17C8-8AC7-772A-E91017128D34}"/>
              </a:ext>
            </a:extLst>
          </p:cNvPr>
          <p:cNvSpPr txBox="1">
            <a:spLocks/>
          </p:cNvSpPr>
          <p:nvPr/>
        </p:nvSpPr>
        <p:spPr>
          <a:xfrm>
            <a:off x="228600" y="914400"/>
            <a:ext cx="4648200" cy="5065557"/>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Degree (and thus k-cores) is also used for motifs/cliques. So, the amount of motif instances a vertex is a part of is the degree of that vertex.</a:t>
            </a:r>
          </a:p>
          <a:p>
            <a:r>
              <a:rPr lang="en-US" sz="2800" dirty="0">
                <a:latin typeface="Bookman Old Style" panose="02050604050505020204" pitchFamily="18" charset="0"/>
              </a:rPr>
              <a:t>As an example, 3-clique (or triangle) degree is how many 3-cliques a vertex is a part of.</a:t>
            </a:r>
          </a:p>
          <a:p>
            <a:r>
              <a:rPr lang="en-US" sz="2800" dirty="0">
                <a:latin typeface="Bookman Old Style" panose="02050604050505020204" pitchFamily="18" charset="0"/>
              </a:rPr>
              <a:t>The example on the right uses 3-cliques for determining k-cores.</a:t>
            </a:r>
          </a:p>
        </p:txBody>
      </p:sp>
      <p:pic>
        <p:nvPicPr>
          <p:cNvPr id="3" name="Picture 2" descr="A group of circles with letters and numbers&#10;&#10;AI-generated content may be incorrect.">
            <a:extLst>
              <a:ext uri="{FF2B5EF4-FFF2-40B4-BE49-F238E27FC236}">
                <a16:creationId xmlns:a16="http://schemas.microsoft.com/office/drawing/2014/main" id="{C4BFBA8D-0FDC-E504-E032-2AA42F39F2BA}"/>
              </a:ext>
            </a:extLst>
          </p:cNvPr>
          <p:cNvPicPr>
            <a:picLocks noChangeAspect="1"/>
          </p:cNvPicPr>
          <p:nvPr/>
        </p:nvPicPr>
        <p:blipFill>
          <a:blip r:embed="rId2">
            <a:extLst>
              <a:ext uri="{28A0092B-C50C-407E-A947-70E740481C1C}">
                <a14:useLocalDpi xmlns:a14="http://schemas.microsoft.com/office/drawing/2010/main" val="0"/>
              </a:ext>
            </a:extLst>
          </a:blip>
          <a:srcRect l="27711" r="6024" b="27310"/>
          <a:stretch>
            <a:fillRect/>
          </a:stretch>
        </p:blipFill>
        <p:spPr>
          <a:xfrm>
            <a:off x="4724400" y="762000"/>
            <a:ext cx="4548051" cy="3741806"/>
          </a:xfrm>
          <a:prstGeom prst="rect">
            <a:avLst/>
          </a:prstGeom>
        </p:spPr>
      </p:pic>
      <p:sp>
        <p:nvSpPr>
          <p:cNvPr id="7" name="Content Placeholder 2">
            <a:extLst>
              <a:ext uri="{FF2B5EF4-FFF2-40B4-BE49-F238E27FC236}">
                <a16:creationId xmlns:a16="http://schemas.microsoft.com/office/drawing/2014/main" id="{7BB56234-74D1-9CA0-D39C-2EE356C39EF4}"/>
              </a:ext>
            </a:extLst>
          </p:cNvPr>
          <p:cNvSpPr txBox="1">
            <a:spLocks/>
          </p:cNvSpPr>
          <p:nvPr/>
        </p:nvSpPr>
        <p:spPr>
          <a:xfrm>
            <a:off x="4913811" y="4419600"/>
            <a:ext cx="3657600" cy="110890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latin typeface="Bookman Old Style" panose="02050604050505020204" pitchFamily="18" charset="0"/>
              </a:rPr>
              <a:t>Yellow = 0-core</a:t>
            </a:r>
          </a:p>
          <a:p>
            <a:pPr marL="0" indent="0">
              <a:buNone/>
            </a:pPr>
            <a:r>
              <a:rPr lang="en-US" sz="2800" b="1" dirty="0">
                <a:latin typeface="Bookman Old Style" panose="02050604050505020204" pitchFamily="18" charset="0"/>
              </a:rPr>
              <a:t>Orange = 1-core and lower</a:t>
            </a:r>
          </a:p>
          <a:p>
            <a:pPr marL="0" indent="0">
              <a:buNone/>
            </a:pPr>
            <a:r>
              <a:rPr lang="en-US" sz="2800" b="1" dirty="0">
                <a:latin typeface="Bookman Old Style" panose="02050604050505020204" pitchFamily="18" charset="0"/>
              </a:rPr>
              <a:t>Red = 3-core and lower</a:t>
            </a:r>
          </a:p>
        </p:txBody>
      </p:sp>
    </p:spTree>
    <p:extLst>
      <p:ext uri="{BB962C8B-B14F-4D97-AF65-F5344CB8AC3E}">
        <p14:creationId xmlns:p14="http://schemas.microsoft.com/office/powerpoint/2010/main" val="37642018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DB6A75-C0D4-2DD0-CF22-918DAEC1767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204C9AC-0AF0-161E-C02B-2038B0332267}"/>
              </a:ext>
            </a:extLst>
          </p:cNvPr>
          <p:cNvSpPr txBox="1">
            <a:spLocks/>
          </p:cNvSpPr>
          <p:nvPr/>
        </p:nvSpPr>
        <p:spPr>
          <a:xfrm>
            <a:off x="1497166" y="13063"/>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Motif/Clique Decomposition</a:t>
            </a:r>
          </a:p>
        </p:txBody>
      </p:sp>
      <p:sp>
        <p:nvSpPr>
          <p:cNvPr id="2" name="Content Placeholder 2">
            <a:extLst>
              <a:ext uri="{FF2B5EF4-FFF2-40B4-BE49-F238E27FC236}">
                <a16:creationId xmlns:a16="http://schemas.microsoft.com/office/drawing/2014/main" id="{A885085B-A547-8212-C631-CD983BF5F4D1}"/>
              </a:ext>
            </a:extLst>
          </p:cNvPr>
          <p:cNvSpPr txBox="1">
            <a:spLocks/>
          </p:cNvSpPr>
          <p:nvPr/>
        </p:nvSpPr>
        <p:spPr>
          <a:xfrm>
            <a:off x="26126" y="1295400"/>
            <a:ext cx="5155474" cy="5042054"/>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process for motif/clique core decomposition is basically the same as the greedy peeling algorithm, just using motif/clique-based degrees.</a:t>
            </a:r>
          </a:p>
          <a:p>
            <a:r>
              <a:rPr lang="en-US" sz="2800" dirty="0">
                <a:latin typeface="Bookman Old Style" panose="02050604050505020204" pitchFamily="18" charset="0"/>
              </a:rPr>
              <a:t>At each step, the vertex of lowest motif/clique degree is identified, then removed from the graph.</a:t>
            </a:r>
          </a:p>
          <a:p>
            <a:r>
              <a:rPr lang="en-US" sz="2800" dirty="0">
                <a:latin typeface="Bookman Old Style" panose="02050604050505020204" pitchFamily="18" charset="0"/>
              </a:rPr>
              <a:t>With each removal, the core value of that vertex is stored.</a:t>
            </a:r>
          </a:p>
          <a:p>
            <a:r>
              <a:rPr lang="en-US" sz="2800" dirty="0">
                <a:latin typeface="Bookman Old Style" panose="02050604050505020204" pitchFamily="18" charset="0"/>
              </a:rPr>
              <a:t>A running “densest k-core” is also stored and updated when the level of the k-core increases (e.g. going from 1-core to 2-core) and that k-core has a higher density.</a:t>
            </a:r>
          </a:p>
        </p:txBody>
      </p:sp>
      <p:pic>
        <p:nvPicPr>
          <p:cNvPr id="3" name="Picture 2" descr="A group of circles with letters and numbers&#10;&#10;AI-generated content may be incorrect.">
            <a:extLst>
              <a:ext uri="{FF2B5EF4-FFF2-40B4-BE49-F238E27FC236}">
                <a16:creationId xmlns:a16="http://schemas.microsoft.com/office/drawing/2014/main" id="{C5C96647-3034-1175-0F04-4A5DC5C25F80}"/>
              </a:ext>
            </a:extLst>
          </p:cNvPr>
          <p:cNvPicPr>
            <a:picLocks noChangeAspect="1"/>
          </p:cNvPicPr>
          <p:nvPr/>
        </p:nvPicPr>
        <p:blipFill>
          <a:blip r:embed="rId2">
            <a:extLst>
              <a:ext uri="{28A0092B-C50C-407E-A947-70E740481C1C}">
                <a14:useLocalDpi xmlns:a14="http://schemas.microsoft.com/office/drawing/2010/main" val="0"/>
              </a:ext>
            </a:extLst>
          </a:blip>
          <a:srcRect l="27711" r="6024" b="27310"/>
          <a:stretch>
            <a:fillRect/>
          </a:stretch>
        </p:blipFill>
        <p:spPr>
          <a:xfrm>
            <a:off x="4741437" y="1225715"/>
            <a:ext cx="4548051" cy="3741806"/>
          </a:xfrm>
          <a:prstGeom prst="rect">
            <a:avLst/>
          </a:prstGeom>
        </p:spPr>
      </p:pic>
      <p:sp>
        <p:nvSpPr>
          <p:cNvPr id="5" name="Content Placeholder 2">
            <a:extLst>
              <a:ext uri="{FF2B5EF4-FFF2-40B4-BE49-F238E27FC236}">
                <a16:creationId xmlns:a16="http://schemas.microsoft.com/office/drawing/2014/main" id="{B8891FF4-CCDC-01EA-FC8B-1DC5DC69D93F}"/>
              </a:ext>
            </a:extLst>
          </p:cNvPr>
          <p:cNvSpPr txBox="1">
            <a:spLocks/>
          </p:cNvSpPr>
          <p:nvPr/>
        </p:nvSpPr>
        <p:spPr>
          <a:xfrm>
            <a:off x="5389846" y="4648200"/>
            <a:ext cx="2915954" cy="914400"/>
          </a:xfrm>
          <a:prstGeom prst="rect">
            <a:avLst/>
          </a:prstGeom>
        </p:spPr>
        <p:txBody>
          <a:bodyPr vert="horz" lIns="91440" tIns="45720" rIns="91440" bIns="45720" rtlCol="0">
            <a:normAutofit fontScale="5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latin typeface="Bookman Old Style" panose="02050604050505020204" pitchFamily="18" charset="0"/>
              </a:rPr>
              <a:t>Yellow = 0-core</a:t>
            </a:r>
          </a:p>
          <a:p>
            <a:pPr marL="0" indent="0">
              <a:buNone/>
            </a:pPr>
            <a:r>
              <a:rPr lang="en-US" sz="2800" b="1" dirty="0">
                <a:latin typeface="Bookman Old Style" panose="02050604050505020204" pitchFamily="18" charset="0"/>
              </a:rPr>
              <a:t>Orange = 1-core and lower</a:t>
            </a:r>
          </a:p>
          <a:p>
            <a:pPr marL="0" indent="0">
              <a:buNone/>
            </a:pPr>
            <a:r>
              <a:rPr lang="en-US" sz="2800" b="1" dirty="0">
                <a:latin typeface="Bookman Old Style" panose="02050604050505020204" pitchFamily="18" charset="0"/>
              </a:rPr>
              <a:t>Red = 3-core and lower</a:t>
            </a:r>
          </a:p>
        </p:txBody>
      </p:sp>
    </p:spTree>
    <p:extLst>
      <p:ext uri="{BB962C8B-B14F-4D97-AF65-F5344CB8AC3E}">
        <p14:creationId xmlns:p14="http://schemas.microsoft.com/office/powerpoint/2010/main" val="30070922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84D828-AD09-6C1E-6093-FC17D0BB7D04}"/>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C4EA7EB-5B17-017F-A931-0D22227A2338}"/>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Why The Densest k-core?</a:t>
            </a:r>
          </a:p>
        </p:txBody>
      </p:sp>
      <p:sp>
        <p:nvSpPr>
          <p:cNvPr id="2" name="Content Placeholder 2">
            <a:extLst>
              <a:ext uri="{FF2B5EF4-FFF2-40B4-BE49-F238E27FC236}">
                <a16:creationId xmlns:a16="http://schemas.microsoft.com/office/drawing/2014/main" id="{C56B07FE-1859-3882-849D-208327E1646F}"/>
              </a:ext>
            </a:extLst>
          </p:cNvPr>
          <p:cNvSpPr txBox="1">
            <a:spLocks/>
          </p:cNvSpPr>
          <p:nvPr/>
        </p:nvSpPr>
        <p:spPr>
          <a:xfrm>
            <a:off x="228600" y="1434946"/>
            <a:ext cx="8686800" cy="4545011"/>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reason we find the densest k-core is that it was proven that it contains the densest subgraph (of the input graph).</a:t>
            </a:r>
          </a:p>
          <a:p>
            <a:r>
              <a:rPr lang="en-US" sz="2800" dirty="0">
                <a:latin typeface="Bookman Old Style" panose="02050604050505020204" pitchFamily="18" charset="0"/>
              </a:rPr>
              <a:t>A lemma states that from the densest subgraph with density </a:t>
            </a:r>
            <a:r>
              <a:rPr lang="en-US" sz="2800" i="1" dirty="0">
                <a:latin typeface="Bookman Old Style" panose="02050604050505020204" pitchFamily="18" charset="0"/>
              </a:rPr>
              <a:t>p</a:t>
            </a:r>
            <a:r>
              <a:rPr lang="en-US" sz="2800" dirty="0">
                <a:latin typeface="Bookman Old Style" panose="02050604050505020204" pitchFamily="18" charset="0"/>
              </a:rPr>
              <a:t>, removing a vertex will result in at least ⌈</a:t>
            </a:r>
            <a:r>
              <a:rPr lang="en-US" sz="2800" i="1" dirty="0">
                <a:latin typeface="Bookman Old Style" panose="02050604050505020204" pitchFamily="18" charset="0"/>
              </a:rPr>
              <a:t>p</a:t>
            </a:r>
            <a:r>
              <a:rPr lang="en-US" sz="2800" dirty="0">
                <a:latin typeface="Bookman Old Style" panose="02050604050505020204" pitchFamily="18" charset="0"/>
              </a:rPr>
              <a:t>⌉ motifs/cliques being removed from the subgraph. This was proven by contradiction, since if it was less than ⌈</a:t>
            </a:r>
            <a:r>
              <a:rPr lang="en-US" sz="2800" i="1" dirty="0">
                <a:latin typeface="Bookman Old Style" panose="02050604050505020204" pitchFamily="18" charset="0"/>
              </a:rPr>
              <a:t>p</a:t>
            </a:r>
            <a:r>
              <a:rPr lang="en-US" sz="2800" dirty="0">
                <a:latin typeface="Bookman Old Style" panose="02050604050505020204" pitchFamily="18" charset="0"/>
              </a:rPr>
              <a:t>⌉ motifs/cliques, the density after removal would be higher.</a:t>
            </a:r>
          </a:p>
          <a:p>
            <a:r>
              <a:rPr lang="en-US" sz="2800" dirty="0">
                <a:latin typeface="Bookman Old Style" panose="02050604050505020204" pitchFamily="18" charset="0"/>
              </a:rPr>
              <a:t>Intuitively, this means that any vertex in the densest subgraph has a degree of at least ⌈</a:t>
            </a:r>
            <a:r>
              <a:rPr lang="en-US" sz="2800" i="1" dirty="0">
                <a:latin typeface="Bookman Old Style" panose="02050604050505020204" pitchFamily="18" charset="0"/>
              </a:rPr>
              <a:t>p</a:t>
            </a:r>
            <a:r>
              <a:rPr lang="en-US" sz="2800" dirty="0">
                <a:latin typeface="Bookman Old Style" panose="02050604050505020204" pitchFamily="18" charset="0"/>
              </a:rPr>
              <a:t>⌉ (is in at least ⌈</a:t>
            </a:r>
            <a:r>
              <a:rPr lang="en-US" sz="2800" i="1" dirty="0">
                <a:latin typeface="Bookman Old Style" panose="02050604050505020204" pitchFamily="18" charset="0"/>
              </a:rPr>
              <a:t>p</a:t>
            </a:r>
            <a:r>
              <a:rPr lang="en-US" sz="2800" dirty="0">
                <a:latin typeface="Bookman Old Style" panose="02050604050505020204" pitchFamily="18" charset="0"/>
              </a:rPr>
              <a:t>⌉ motifs/cliques).</a:t>
            </a:r>
          </a:p>
          <a:p>
            <a:r>
              <a:rPr lang="en-US" sz="2800" dirty="0">
                <a:latin typeface="Bookman Old Style" panose="02050604050505020204" pitchFamily="18" charset="0"/>
              </a:rPr>
              <a:t>This definition matches a k-core, where any vertex in the k-core has a degree of at least k. Therefore, we can conclude that the densest subgraph is in the k-core where k = ⌈</a:t>
            </a:r>
            <a:r>
              <a:rPr lang="en-US" sz="2800" i="1" dirty="0">
                <a:latin typeface="Bookman Old Style" panose="02050604050505020204" pitchFamily="18" charset="0"/>
              </a:rPr>
              <a:t>p</a:t>
            </a:r>
            <a:r>
              <a:rPr lang="en-US" sz="2800" dirty="0">
                <a:latin typeface="Bookman Old Style" panose="02050604050505020204" pitchFamily="18" charset="0"/>
              </a:rPr>
              <a:t>⌉.</a:t>
            </a:r>
          </a:p>
        </p:txBody>
      </p:sp>
    </p:spTree>
    <p:extLst>
      <p:ext uri="{BB962C8B-B14F-4D97-AF65-F5344CB8AC3E}">
        <p14:creationId xmlns:p14="http://schemas.microsoft.com/office/powerpoint/2010/main" val="3875726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A2AC22-A761-F1DC-0E9D-1DF3DA471D9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ED83F65-52CA-706E-CF49-DCD257FCF869}"/>
              </a:ext>
            </a:extLst>
          </p:cNvPr>
          <p:cNvSpPr txBox="1">
            <a:spLocks/>
          </p:cNvSpPr>
          <p:nvPr/>
        </p:nvSpPr>
        <p:spPr>
          <a:xfrm>
            <a:off x="1497166" y="-94853"/>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Connected Components</a:t>
            </a:r>
          </a:p>
        </p:txBody>
      </p:sp>
      <p:sp>
        <p:nvSpPr>
          <p:cNvPr id="2" name="Content Placeholder 2">
            <a:extLst>
              <a:ext uri="{FF2B5EF4-FFF2-40B4-BE49-F238E27FC236}">
                <a16:creationId xmlns:a16="http://schemas.microsoft.com/office/drawing/2014/main" id="{A7A01F4C-C799-B1E3-83FD-E03CD830EB95}"/>
              </a:ext>
            </a:extLst>
          </p:cNvPr>
          <p:cNvSpPr txBox="1">
            <a:spLocks/>
          </p:cNvSpPr>
          <p:nvPr/>
        </p:nvSpPr>
        <p:spPr>
          <a:xfrm>
            <a:off x="23949" y="990600"/>
            <a:ext cx="4800600" cy="4545011"/>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To take the decomposition even further, we then break the densest k-core into its connected components.</a:t>
            </a:r>
          </a:p>
          <a:p>
            <a:r>
              <a:rPr lang="en-US" sz="2800" dirty="0">
                <a:latin typeface="Bookman Old Style" panose="02050604050505020204" pitchFamily="18" charset="0"/>
              </a:rPr>
              <a:t>Connected components are disjointed subgraphs of a larger graph, where each subgraph is only of vertices that are connected by some path through the graph.</a:t>
            </a:r>
          </a:p>
          <a:p>
            <a:r>
              <a:rPr lang="en-US" sz="2800" dirty="0">
                <a:latin typeface="Bookman Old Style" panose="02050604050505020204" pitchFamily="18" charset="0"/>
              </a:rPr>
              <a:t>This is done because connected components will be denser apart than together considering the many vertices that aren’t connected to each other.</a:t>
            </a:r>
          </a:p>
        </p:txBody>
      </p:sp>
      <p:pic>
        <p:nvPicPr>
          <p:cNvPr id="5" name="Picture 4" descr="A group of blue circles with letters on a black background&#10;&#10;AI-generated content may be incorrect.">
            <a:extLst>
              <a:ext uri="{FF2B5EF4-FFF2-40B4-BE49-F238E27FC236}">
                <a16:creationId xmlns:a16="http://schemas.microsoft.com/office/drawing/2014/main" id="{EDB145F0-FD83-27EC-880C-41D17E566A96}"/>
              </a:ext>
            </a:extLst>
          </p:cNvPr>
          <p:cNvPicPr>
            <a:picLocks noChangeAspect="1"/>
          </p:cNvPicPr>
          <p:nvPr/>
        </p:nvPicPr>
        <p:blipFill>
          <a:blip r:embed="rId2">
            <a:extLst>
              <a:ext uri="{28A0092B-C50C-407E-A947-70E740481C1C}">
                <a14:useLocalDpi xmlns:a14="http://schemas.microsoft.com/office/drawing/2010/main" val="0"/>
              </a:ext>
            </a:extLst>
          </a:blip>
          <a:srcRect l="35833"/>
          <a:stretch>
            <a:fillRect/>
          </a:stretch>
        </p:blipFill>
        <p:spPr>
          <a:xfrm>
            <a:off x="4724400" y="838200"/>
            <a:ext cx="3650827" cy="4267200"/>
          </a:xfrm>
          <a:prstGeom prst="rect">
            <a:avLst/>
          </a:prstGeom>
        </p:spPr>
      </p:pic>
      <p:sp>
        <p:nvSpPr>
          <p:cNvPr id="6" name="Content Placeholder 2">
            <a:extLst>
              <a:ext uri="{FF2B5EF4-FFF2-40B4-BE49-F238E27FC236}">
                <a16:creationId xmlns:a16="http://schemas.microsoft.com/office/drawing/2014/main" id="{21488658-00E3-EFC7-B509-C70C3AD66D64}"/>
              </a:ext>
            </a:extLst>
          </p:cNvPr>
          <p:cNvSpPr txBox="1">
            <a:spLocks/>
          </p:cNvSpPr>
          <p:nvPr/>
        </p:nvSpPr>
        <p:spPr>
          <a:xfrm>
            <a:off x="4647465" y="4637785"/>
            <a:ext cx="3159034" cy="935230"/>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b="1" dirty="0">
                <a:latin typeface="Bookman Old Style" panose="02050604050505020204" pitchFamily="18" charset="0"/>
              </a:rPr>
              <a:t>Connected Components: {A, B}, {C, D, E, F, G}, {H, I, J}</a:t>
            </a:r>
          </a:p>
        </p:txBody>
      </p:sp>
    </p:spTree>
    <p:extLst>
      <p:ext uri="{BB962C8B-B14F-4D97-AF65-F5344CB8AC3E}">
        <p14:creationId xmlns:p14="http://schemas.microsoft.com/office/powerpoint/2010/main" val="895029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CA0AAA-DFA9-33F6-8B02-3840A9ACE29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2F8C945-3F14-1101-52AC-3C2D405D520B}"/>
              </a:ext>
            </a:extLst>
          </p:cNvPr>
          <p:cNvSpPr txBox="1">
            <a:spLocks/>
          </p:cNvSpPr>
          <p:nvPr/>
        </p:nvSpPr>
        <p:spPr>
          <a:xfrm>
            <a:off x="748583" y="118500"/>
            <a:ext cx="76468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Summary of the Pruning and Decomposition of CoreExact</a:t>
            </a:r>
          </a:p>
        </p:txBody>
      </p:sp>
      <p:sp>
        <p:nvSpPr>
          <p:cNvPr id="2" name="Content Placeholder 2">
            <a:extLst>
              <a:ext uri="{FF2B5EF4-FFF2-40B4-BE49-F238E27FC236}">
                <a16:creationId xmlns:a16="http://schemas.microsoft.com/office/drawing/2014/main" id="{A65461CE-E6D5-C866-10F1-7DA9882B77BC}"/>
              </a:ext>
            </a:extLst>
          </p:cNvPr>
          <p:cNvSpPr txBox="1">
            <a:spLocks/>
          </p:cNvSpPr>
          <p:nvPr/>
        </p:nvSpPr>
        <p:spPr>
          <a:xfrm>
            <a:off x="228600" y="1434946"/>
            <a:ext cx="8382000" cy="454501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latin typeface="Bookman Old Style" panose="02050604050505020204" pitchFamily="18" charset="0"/>
              </a:rPr>
              <a:t>The big steps of CoreExact so far are:</a:t>
            </a:r>
          </a:p>
          <a:p>
            <a:pPr marL="0" indent="0">
              <a:buNone/>
            </a:pPr>
            <a:r>
              <a:rPr lang="en-US" sz="2800" dirty="0">
                <a:latin typeface="Bookman Old Style" panose="02050604050505020204" pitchFamily="18" charset="0"/>
              </a:rPr>
              <a:t>1. Finding edge-based degree of all vertices (negligible runtime).</a:t>
            </a:r>
          </a:p>
          <a:p>
            <a:pPr marL="0" indent="0">
              <a:buNone/>
            </a:pPr>
            <a:r>
              <a:rPr lang="en-US" sz="2800" dirty="0">
                <a:latin typeface="Bookman Old Style" panose="02050604050505020204" pitchFamily="18" charset="0"/>
              </a:rPr>
              <a:t>2. Generating the DAG.</a:t>
            </a:r>
          </a:p>
          <a:p>
            <a:pPr marL="0" indent="0">
              <a:buNone/>
            </a:pPr>
            <a:r>
              <a:rPr lang="en-US" sz="2800" dirty="0">
                <a:latin typeface="Bookman Old Style" panose="02050604050505020204" pitchFamily="18" charset="0"/>
              </a:rPr>
              <a:t>3. Finding all motif/clique instances and the degree of every vertex.</a:t>
            </a:r>
          </a:p>
          <a:p>
            <a:pPr marL="0" indent="0">
              <a:buNone/>
            </a:pPr>
            <a:r>
              <a:rPr lang="en-US" sz="2800" dirty="0">
                <a:latin typeface="Bookman Old Style" panose="02050604050505020204" pitchFamily="18" charset="0"/>
              </a:rPr>
              <a:t>4. Motif/clique core decomposition to find the densest k-core.</a:t>
            </a:r>
          </a:p>
          <a:p>
            <a:pPr marL="0" indent="0">
              <a:buNone/>
            </a:pPr>
            <a:r>
              <a:rPr lang="en-US" sz="2800" dirty="0">
                <a:latin typeface="Bookman Old Style" panose="02050604050505020204" pitchFamily="18" charset="0"/>
              </a:rPr>
              <a:t>5. Splitting the densest k-core into its connected components.</a:t>
            </a:r>
          </a:p>
          <a:p>
            <a:endParaRPr lang="en-US" sz="2800" dirty="0">
              <a:latin typeface="Bookman Old Style" panose="02050604050505020204" pitchFamily="18" charset="0"/>
            </a:endParaRPr>
          </a:p>
        </p:txBody>
      </p:sp>
    </p:spTree>
    <p:extLst>
      <p:ext uri="{BB962C8B-B14F-4D97-AF65-F5344CB8AC3E}">
        <p14:creationId xmlns:p14="http://schemas.microsoft.com/office/powerpoint/2010/main" val="4080972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700EA-7C87-717D-B1EB-016DF7BD242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AC91F83-54E5-6630-7A98-4FAF6FA5CAC5}"/>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Finding the Densest Subgraph</a:t>
            </a:r>
          </a:p>
        </p:txBody>
      </p:sp>
      <p:sp>
        <p:nvSpPr>
          <p:cNvPr id="2" name="Content Placeholder 2">
            <a:extLst>
              <a:ext uri="{FF2B5EF4-FFF2-40B4-BE49-F238E27FC236}">
                <a16:creationId xmlns:a16="http://schemas.microsoft.com/office/drawing/2014/main" id="{8562DEFB-D056-9B8B-41BD-AC50018BD098}"/>
              </a:ext>
            </a:extLst>
          </p:cNvPr>
          <p:cNvSpPr txBox="1">
            <a:spLocks/>
          </p:cNvSpPr>
          <p:nvPr/>
        </p:nvSpPr>
        <p:spPr>
          <a:xfrm>
            <a:off x="228600" y="1434946"/>
            <a:ext cx="861060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To find the densest subgraph, CoreExact runs Goldberg’s algorithm on each connected component, keeping track of the densest subgraph found (with the starting densest subgraph being set as the densest k-core).</a:t>
            </a:r>
          </a:p>
          <a:p>
            <a:r>
              <a:rPr lang="en-US" sz="2800" dirty="0">
                <a:latin typeface="Bookman Old Style" panose="02050604050505020204" pitchFamily="18" charset="0"/>
              </a:rPr>
              <a:t>So now, we must cover how Goldberg’s algorithm works to understand the parts that were parallelized.</a:t>
            </a:r>
          </a:p>
        </p:txBody>
      </p:sp>
    </p:spTree>
    <p:extLst>
      <p:ext uri="{BB962C8B-B14F-4D97-AF65-F5344CB8AC3E}">
        <p14:creationId xmlns:p14="http://schemas.microsoft.com/office/powerpoint/2010/main" val="25545964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6F4FB6-7334-DC23-1DF0-80C6A108EA3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C8E159A-0E9F-6093-8E0D-BD42791C6E80}"/>
              </a:ext>
            </a:extLst>
          </p:cNvPr>
          <p:cNvSpPr txBox="1">
            <a:spLocks/>
          </p:cNvSpPr>
          <p:nvPr/>
        </p:nvSpPr>
        <p:spPr>
          <a:xfrm>
            <a:off x="1497166" y="4354"/>
            <a:ext cx="6149667" cy="9526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Flow Networks</a:t>
            </a:r>
          </a:p>
        </p:txBody>
      </p:sp>
      <p:sp>
        <p:nvSpPr>
          <p:cNvPr id="2" name="Content Placeholder 2">
            <a:extLst>
              <a:ext uri="{FF2B5EF4-FFF2-40B4-BE49-F238E27FC236}">
                <a16:creationId xmlns:a16="http://schemas.microsoft.com/office/drawing/2014/main" id="{B4AA095E-4D49-A40B-9DB4-59989F3A4DF0}"/>
              </a:ext>
            </a:extLst>
          </p:cNvPr>
          <p:cNvSpPr txBox="1">
            <a:spLocks/>
          </p:cNvSpPr>
          <p:nvPr/>
        </p:nvSpPr>
        <p:spPr>
          <a:xfrm>
            <a:off x="76200" y="914400"/>
            <a:ext cx="4572000" cy="525780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To understand Goldberg’s exact algorithm, a few concepts need to be covered first. </a:t>
            </a:r>
          </a:p>
          <a:p>
            <a:r>
              <a:rPr lang="en-US" sz="2800" dirty="0">
                <a:latin typeface="Bookman Old Style" panose="02050604050505020204" pitchFamily="18" charset="0"/>
              </a:rPr>
              <a:t>Flow networks are a special type of directed graph where edges have flow (some amount of “something” pushed through the edge). Each edge has a capacity (a maximum flow). This is often represented as x/y, where x is flow and y is capacity.</a:t>
            </a:r>
          </a:p>
          <a:p>
            <a:r>
              <a:rPr lang="en-US" sz="2800" dirty="0">
                <a:latin typeface="Bookman Old Style" panose="02050604050505020204" pitchFamily="18" charset="0"/>
              </a:rPr>
              <a:t>In a flow network, there are two special nodes called the source and sink. Flow only comes out of the source and only flows into the sink.</a:t>
            </a:r>
          </a:p>
        </p:txBody>
      </p:sp>
      <p:pic>
        <p:nvPicPr>
          <p:cNvPr id="5" name="Picture 4" descr="A black background with blue circles&#10;&#10;AI-generated content may be incorrect.">
            <a:extLst>
              <a:ext uri="{FF2B5EF4-FFF2-40B4-BE49-F238E27FC236}">
                <a16:creationId xmlns:a16="http://schemas.microsoft.com/office/drawing/2014/main" id="{AA61E2CA-5D8B-7B30-E2EF-577D435A30C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1066800"/>
            <a:ext cx="6224434" cy="4668325"/>
          </a:xfrm>
          <a:prstGeom prst="rect">
            <a:avLst/>
          </a:prstGeom>
        </p:spPr>
      </p:pic>
    </p:spTree>
    <p:extLst>
      <p:ext uri="{BB962C8B-B14F-4D97-AF65-F5344CB8AC3E}">
        <p14:creationId xmlns:p14="http://schemas.microsoft.com/office/powerpoint/2010/main" val="32396182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33363-FA0C-713E-C232-0E4C8424A92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5E611F0-A1AC-2D02-6EBF-B5D08DD3E0F2}"/>
              </a:ext>
            </a:extLst>
          </p:cNvPr>
          <p:cNvSpPr txBox="1">
            <a:spLocks/>
          </p:cNvSpPr>
          <p:nvPr/>
        </p:nvSpPr>
        <p:spPr>
          <a:xfrm>
            <a:off x="1497166" y="4354"/>
            <a:ext cx="6149667" cy="9526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st-cuts</a:t>
            </a:r>
          </a:p>
        </p:txBody>
      </p:sp>
      <p:sp>
        <p:nvSpPr>
          <p:cNvPr id="2" name="Content Placeholder 2">
            <a:extLst>
              <a:ext uri="{FF2B5EF4-FFF2-40B4-BE49-F238E27FC236}">
                <a16:creationId xmlns:a16="http://schemas.microsoft.com/office/drawing/2014/main" id="{8BB7FC3A-ED14-1C73-C2B3-852F8F839109}"/>
              </a:ext>
            </a:extLst>
          </p:cNvPr>
          <p:cNvSpPr txBox="1">
            <a:spLocks/>
          </p:cNvSpPr>
          <p:nvPr/>
        </p:nvSpPr>
        <p:spPr>
          <a:xfrm>
            <a:off x="76200" y="914400"/>
            <a:ext cx="4572000" cy="5257800"/>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An st-cut is the division of a flow network into two disjointed subgraphs S and T, where S contains the source and T contains the sink.</a:t>
            </a:r>
          </a:p>
          <a:p>
            <a:r>
              <a:rPr lang="en-US" sz="2800" dirty="0">
                <a:latin typeface="Bookman Old Style" panose="02050604050505020204" pitchFamily="18" charset="0"/>
              </a:rPr>
              <a:t>This cut is made by removing edges until no connection between the subgraphs remains.</a:t>
            </a:r>
          </a:p>
          <a:p>
            <a:r>
              <a:rPr lang="en-US" sz="2800" dirty="0">
                <a:latin typeface="Bookman Old Style" panose="02050604050505020204" pitchFamily="18" charset="0"/>
              </a:rPr>
              <a:t>The cut capacity of an st-cut is the total sum of the capacities of the cut edges that flowed from S into T.</a:t>
            </a:r>
          </a:p>
        </p:txBody>
      </p:sp>
      <p:pic>
        <p:nvPicPr>
          <p:cNvPr id="8" name="Picture 7" descr="A blue circles with red line and a red line&#10;&#10;AI-generated content may be incorrect.">
            <a:extLst>
              <a:ext uri="{FF2B5EF4-FFF2-40B4-BE49-F238E27FC236}">
                <a16:creationId xmlns:a16="http://schemas.microsoft.com/office/drawing/2014/main" id="{2E8EE53F-B854-52CA-1638-691EB256D2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838200"/>
            <a:ext cx="6400800" cy="4800600"/>
          </a:xfrm>
          <a:prstGeom prst="rect">
            <a:avLst/>
          </a:prstGeom>
        </p:spPr>
      </p:pic>
    </p:spTree>
    <p:extLst>
      <p:ext uri="{BB962C8B-B14F-4D97-AF65-F5344CB8AC3E}">
        <p14:creationId xmlns:p14="http://schemas.microsoft.com/office/powerpoint/2010/main" val="15358891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9659C3-42C7-EC48-4E7C-F15B53F39809}"/>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ACE57EB-8F00-D2C3-C68A-BE05B3C6D6E6}"/>
              </a:ext>
            </a:extLst>
          </p:cNvPr>
          <p:cNvSpPr txBox="1">
            <a:spLocks/>
          </p:cNvSpPr>
          <p:nvPr/>
        </p:nvSpPr>
        <p:spPr>
          <a:xfrm>
            <a:off x="1497166" y="4354"/>
            <a:ext cx="6149667" cy="9526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Minimum st-cuts</a:t>
            </a:r>
          </a:p>
        </p:txBody>
      </p:sp>
      <p:sp>
        <p:nvSpPr>
          <p:cNvPr id="2" name="Content Placeholder 2">
            <a:extLst>
              <a:ext uri="{FF2B5EF4-FFF2-40B4-BE49-F238E27FC236}">
                <a16:creationId xmlns:a16="http://schemas.microsoft.com/office/drawing/2014/main" id="{D455CD91-F6D6-56F4-4714-27AD36F6030B}"/>
              </a:ext>
            </a:extLst>
          </p:cNvPr>
          <p:cNvSpPr txBox="1">
            <a:spLocks/>
          </p:cNvSpPr>
          <p:nvPr/>
        </p:nvSpPr>
        <p:spPr>
          <a:xfrm>
            <a:off x="28302" y="926528"/>
            <a:ext cx="4772297" cy="5486400"/>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minimum st-cut is the st-cut where the cut capacity is minimized.</a:t>
            </a:r>
          </a:p>
          <a:p>
            <a:r>
              <a:rPr lang="en-US" sz="2800" dirty="0">
                <a:latin typeface="Bookman Old Style" panose="02050604050505020204" pitchFamily="18" charset="0"/>
              </a:rPr>
              <a:t>Importantly, it has been proven that the minimum st-cut value is equal to the maximum flow through the flow network. This means finding one value helps find the other.</a:t>
            </a:r>
          </a:p>
          <a:p>
            <a:r>
              <a:rPr lang="en-US" sz="2800" dirty="0">
                <a:latin typeface="Bookman Old Style" panose="02050604050505020204" pitchFamily="18" charset="0"/>
              </a:rPr>
              <a:t>In Goldberg’s algorithm, finding the minimum st-cut is an important step, and a Breadth First Search that pushes as much flow down every path possible is used to find the maximum flow. And by taking the st-cut of this max flow graph, the minimum st-cut is found.</a:t>
            </a:r>
          </a:p>
        </p:txBody>
      </p:sp>
      <p:pic>
        <p:nvPicPr>
          <p:cNvPr id="10" name="Picture 9" descr="A blue circles with red line and white text&#10;&#10;AI-generated content may be incorrect.">
            <a:extLst>
              <a:ext uri="{FF2B5EF4-FFF2-40B4-BE49-F238E27FC236}">
                <a16:creationId xmlns:a16="http://schemas.microsoft.com/office/drawing/2014/main" id="{4307B9C0-1B42-7D96-4001-2FCBDFBD04E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7600" y="838200"/>
            <a:ext cx="6324600" cy="4743451"/>
          </a:xfrm>
          <a:prstGeom prst="rect">
            <a:avLst/>
          </a:prstGeom>
        </p:spPr>
      </p:pic>
    </p:spTree>
    <p:extLst>
      <p:ext uri="{BB962C8B-B14F-4D97-AF65-F5344CB8AC3E}">
        <p14:creationId xmlns:p14="http://schemas.microsoft.com/office/powerpoint/2010/main" val="17166147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7B0E0D-D048-E8B1-8961-D9659DEEFEA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85EFA7A-9CBB-52ED-91BB-17D87942AF6A}"/>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Goldberg’s Maximum Flow-Based Algorithm</a:t>
            </a:r>
          </a:p>
        </p:txBody>
      </p:sp>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244D4B56-ACF7-D4BE-64DD-2989592856BA}"/>
                  </a:ext>
                </a:extLst>
              </p:cNvPr>
              <p:cNvSpPr txBox="1">
                <a:spLocks/>
              </p:cNvSpPr>
              <p:nvPr/>
            </p:nvSpPr>
            <p:spPr>
              <a:xfrm>
                <a:off x="0" y="1434946"/>
                <a:ext cx="8686800" cy="4965854"/>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Goldberg’s exact algorithm relies on an upper and lower bound for the density of the input graph, with each iteration checking for a dense subgraph then tightening the bounds each iteration.</a:t>
                </a:r>
              </a:p>
              <a:p>
                <a:r>
                  <a:rPr lang="en-US" sz="2800" dirty="0">
                    <a:latin typeface="Bookman Old Style" panose="02050604050505020204" pitchFamily="18" charset="0"/>
                  </a:rPr>
                  <a:t>The upper bound (</a:t>
                </a:r>
                <a:r>
                  <a:rPr lang="en-US" sz="2800" i="1" dirty="0">
                    <a:latin typeface="Bookman Old Style" panose="02050604050505020204" pitchFamily="18" charset="0"/>
                  </a:rPr>
                  <a:t>u</a:t>
                </a:r>
                <a:r>
                  <a:rPr lang="en-US" sz="2800" dirty="0">
                    <a:latin typeface="Bookman Old Style" panose="02050604050505020204" pitchFamily="18" charset="0"/>
                  </a:rPr>
                  <a:t>) is initially set as the k value of the densest k-core, and the lower bound (</a:t>
                </a:r>
                <a:r>
                  <a:rPr lang="en-US" sz="2800" i="1" dirty="0">
                    <a:latin typeface="Bookman Old Style" panose="02050604050505020204" pitchFamily="18" charset="0"/>
                  </a:rPr>
                  <a:t>l</a:t>
                </a:r>
                <a:r>
                  <a:rPr lang="en-US" sz="2800" dirty="0">
                    <a:latin typeface="Bookman Old Style" panose="02050604050505020204" pitchFamily="18" charset="0"/>
                  </a:rPr>
                  <a:t>) is set as the density of the k-core. This covers the range between the density of the k-core and its optimal density.</a:t>
                </a:r>
              </a:p>
              <a:p>
                <a:r>
                  <a:rPr lang="en-US" sz="2800" dirty="0">
                    <a:latin typeface="Bookman Old Style" panose="02050604050505020204" pitchFamily="18" charset="0"/>
                  </a:rPr>
                  <a:t>The iterations end when </a:t>
                </a:r>
                <a14:m>
                  <m:oMath xmlns:m="http://schemas.openxmlformats.org/officeDocument/2006/math">
                    <m:r>
                      <a:rPr lang="en-US" sz="2800" i="1">
                        <a:latin typeface="Cambria Math" panose="02040503050406030204" pitchFamily="18" charset="0"/>
                      </a:rPr>
                      <m:t>𝑢</m:t>
                    </m:r>
                    <m:r>
                      <a:rPr lang="en-US" sz="2800" i="1">
                        <a:latin typeface="Cambria Math" panose="02040503050406030204" pitchFamily="18" charset="0"/>
                      </a:rPr>
                      <m:t>−</m:t>
                    </m:r>
                    <m:r>
                      <a:rPr lang="en-US" sz="2800" i="1">
                        <a:latin typeface="Cambria Math" panose="02040503050406030204" pitchFamily="18" charset="0"/>
                      </a:rPr>
                      <m:t>𝑙</m:t>
                    </m:r>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𝑣</m:t>
                        </m:r>
                        <m:r>
                          <a:rPr lang="en-US" sz="2800" i="1">
                            <a:latin typeface="Cambria Math" panose="02040503050406030204" pitchFamily="18" charset="0"/>
                          </a:rPr>
                          <m:t>(</m:t>
                        </m:r>
                        <m:r>
                          <a:rPr lang="en-US" sz="2800" i="1">
                            <a:latin typeface="Cambria Math" panose="02040503050406030204" pitchFamily="18" charset="0"/>
                          </a:rPr>
                          <m:t>𝑣</m:t>
                        </m:r>
                        <m:r>
                          <a:rPr lang="en-US" sz="2800" i="1">
                            <a:latin typeface="Cambria Math" panose="02040503050406030204" pitchFamily="18" charset="0"/>
                          </a:rPr>
                          <m:t>−1)</m:t>
                        </m:r>
                      </m:den>
                    </m:f>
                  </m:oMath>
                </a14:m>
                <a:r>
                  <a:rPr lang="en-US" sz="2800" dirty="0">
                    <a:latin typeface="Bookman Old Style" panose="02050604050505020204" pitchFamily="18" charset="0"/>
                  </a:rPr>
                  <a:t> (where </a:t>
                </a:r>
                <a:r>
                  <a:rPr lang="en-US" sz="2800" i="1" dirty="0">
                    <a:latin typeface="Bookman Old Style" panose="02050604050505020204" pitchFamily="18" charset="0"/>
                  </a:rPr>
                  <a:t>v</a:t>
                </a:r>
                <a:r>
                  <a:rPr lang="en-US" sz="2800" dirty="0">
                    <a:latin typeface="Bookman Old Style" panose="02050604050505020204" pitchFamily="18" charset="0"/>
                  </a:rPr>
                  <a:t> is the number of vertices).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𝑣</m:t>
                        </m:r>
                        <m:r>
                          <a:rPr lang="en-US" sz="2800" i="1">
                            <a:latin typeface="Cambria Math" panose="02040503050406030204" pitchFamily="18" charset="0"/>
                          </a:rPr>
                          <m:t>(</m:t>
                        </m:r>
                        <m:r>
                          <a:rPr lang="en-US" sz="2800" i="1">
                            <a:latin typeface="Cambria Math" panose="02040503050406030204" pitchFamily="18" charset="0"/>
                          </a:rPr>
                          <m:t>𝑣</m:t>
                        </m:r>
                        <m:r>
                          <a:rPr lang="en-US" sz="2800" i="1">
                            <a:latin typeface="Cambria Math" panose="02040503050406030204" pitchFamily="18" charset="0"/>
                          </a:rPr>
                          <m:t>−1)</m:t>
                        </m:r>
                      </m:den>
                    </m:f>
                  </m:oMath>
                </a14:m>
                <a:r>
                  <a:rPr lang="en-US" sz="2800" dirty="0">
                    <a:latin typeface="Bookman Old Style" panose="02050604050505020204" pitchFamily="18" charset="0"/>
                  </a:rPr>
                  <a:t> is the smallest possible difference between two densities </a:t>
                </a:r>
                <a14:m>
                  <m:oMath xmlns:m="http://schemas.openxmlformats.org/officeDocument/2006/math">
                    <m:r>
                      <a:rPr lang="en-US" sz="2800" i="1">
                        <a:latin typeface="Cambria Math" panose="02040503050406030204" pitchFamily="18" charset="0"/>
                      </a:rPr>
                      <m:t>𝑢</m:t>
                    </m:r>
                    <m:r>
                      <a:rPr lang="en-US" sz="2800" i="1">
                        <a:latin typeface="Cambria Math" panose="02040503050406030204" pitchFamily="18" charset="0"/>
                      </a:rPr>
                      <m:t>−</m:t>
                    </m:r>
                    <m:r>
                      <a:rPr lang="en-US" sz="2800" i="1">
                        <a:latin typeface="Cambria Math" panose="02040503050406030204" pitchFamily="18" charset="0"/>
                      </a:rPr>
                      <m:t>𝑙</m:t>
                    </m:r>
                    <m:r>
                      <a:rPr lang="en-US" sz="2800" b="0" i="1" smtClean="0">
                        <a:latin typeface="Cambria Math" panose="02040503050406030204" pitchFamily="18" charset="0"/>
                      </a:rPr>
                      <m:t>=</m:t>
                    </m:r>
                  </m:oMath>
                </a14:m>
                <a:r>
                  <a:rPr lang="en-US" sz="2800" dirty="0">
                    <a:latin typeface="Bookman Old Style" panose="02050604050505020204" pitchFamily="18" charset="0"/>
                  </a:rPr>
                  <a:t> </a:t>
                </a:r>
                <a14:m>
                  <m:oMath xmlns:m="http://schemas.openxmlformats.org/officeDocument/2006/math">
                    <m:f>
                      <m:fPr>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𝑒</m:t>
                            </m:r>
                          </m:e>
                          <m:sub>
                            <m:r>
                              <a:rPr lang="en-US" sz="2800" i="1">
                                <a:latin typeface="Cambria Math" panose="02040503050406030204" pitchFamily="18" charset="0"/>
                              </a:rPr>
                              <m:t>1</m:t>
                            </m:r>
                          </m:sub>
                        </m:sSub>
                      </m:num>
                      <m:den>
                        <m:sSub>
                          <m:sSubPr>
                            <m:ctrlPr>
                              <a:rPr lang="en-US" sz="2800" i="1">
                                <a:latin typeface="Cambria Math" panose="02040503050406030204" pitchFamily="18" charset="0"/>
                              </a:rPr>
                            </m:ctrlPr>
                          </m:sSubPr>
                          <m:e>
                            <m:r>
                              <a:rPr lang="en-US" sz="2800" i="1">
                                <a:latin typeface="Cambria Math" panose="02040503050406030204" pitchFamily="18" charset="0"/>
                              </a:rPr>
                              <m:t>𝑣</m:t>
                            </m:r>
                          </m:e>
                          <m:sub>
                            <m:r>
                              <a:rPr lang="en-US" sz="2800" i="1">
                                <a:latin typeface="Cambria Math" panose="02040503050406030204" pitchFamily="18" charset="0"/>
                              </a:rPr>
                              <m:t>1</m:t>
                            </m:r>
                          </m:sub>
                        </m:sSub>
                      </m:den>
                    </m:f>
                    <m:r>
                      <a:rPr lang="en-US" sz="2800" i="1">
                        <a:latin typeface="Cambria Math" panose="02040503050406030204" pitchFamily="18" charset="0"/>
                      </a:rPr>
                      <m:t>−</m:t>
                    </m:r>
                    <m:f>
                      <m:fPr>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𝑒</m:t>
                            </m:r>
                          </m:e>
                          <m:sub>
                            <m:r>
                              <a:rPr lang="en-US" sz="2800" i="1">
                                <a:latin typeface="Cambria Math" panose="02040503050406030204" pitchFamily="18" charset="0"/>
                              </a:rPr>
                              <m:t>2</m:t>
                            </m:r>
                          </m:sub>
                        </m:sSub>
                      </m:num>
                      <m:den>
                        <m:sSub>
                          <m:sSubPr>
                            <m:ctrlPr>
                              <a:rPr lang="en-US" sz="2800" i="1">
                                <a:latin typeface="Cambria Math" panose="02040503050406030204" pitchFamily="18" charset="0"/>
                              </a:rPr>
                            </m:ctrlPr>
                          </m:sSubPr>
                          <m:e>
                            <m:r>
                              <a:rPr lang="en-US" sz="2800" i="1">
                                <a:latin typeface="Cambria Math" panose="02040503050406030204" pitchFamily="18" charset="0"/>
                              </a:rPr>
                              <m:t>𝑣</m:t>
                            </m:r>
                          </m:e>
                          <m:sub>
                            <m:r>
                              <a:rPr lang="en-US" sz="2800" i="1">
                                <a:latin typeface="Cambria Math" panose="02040503050406030204" pitchFamily="18" charset="0"/>
                              </a:rPr>
                              <m:t>2</m:t>
                            </m:r>
                          </m:sub>
                        </m:sSub>
                      </m:den>
                    </m:f>
                    <m:r>
                      <a:rPr lang="en-US" sz="2800" i="1">
                        <a:latin typeface="Cambria Math" panose="02040503050406030204" pitchFamily="18" charset="0"/>
                      </a:rPr>
                      <m:t>=</m:t>
                    </m:r>
                    <m:f>
                      <m:fPr>
                        <m:ctrlPr>
                          <a:rPr lang="en-US" sz="2800" i="1">
                            <a:latin typeface="Cambria Math" panose="02040503050406030204" pitchFamily="18" charset="0"/>
                          </a:rPr>
                        </m:ctrlPr>
                      </m:fPr>
                      <m:num>
                        <m:sSub>
                          <m:sSubPr>
                            <m:ctrlPr>
                              <a:rPr lang="en-US" sz="2800" i="1">
                                <a:latin typeface="Cambria Math" panose="02040503050406030204" pitchFamily="18" charset="0"/>
                              </a:rPr>
                            </m:ctrlPr>
                          </m:sSubPr>
                          <m:e>
                            <m:r>
                              <a:rPr lang="en-US" sz="2800" i="1">
                                <a:latin typeface="Cambria Math" panose="02040503050406030204" pitchFamily="18" charset="0"/>
                              </a:rPr>
                              <m:t>𝑒</m:t>
                            </m:r>
                          </m:e>
                          <m:sub>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𝑣</m:t>
                            </m:r>
                          </m:e>
                          <m:sub>
                            <m:r>
                              <a:rPr lang="en-US" sz="2800" i="1">
                                <a:latin typeface="Cambria Math" panose="02040503050406030204" pitchFamily="18" charset="0"/>
                              </a:rPr>
                              <m:t>2</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𝑒</m:t>
                            </m:r>
                          </m:e>
                          <m:sub>
                            <m:r>
                              <a:rPr lang="en-US" sz="2800" i="1">
                                <a:latin typeface="Cambria Math" panose="02040503050406030204" pitchFamily="18" charset="0"/>
                              </a:rPr>
                              <m:t>2</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𝑣</m:t>
                            </m:r>
                          </m:e>
                          <m:sub>
                            <m:r>
                              <a:rPr lang="en-US" sz="2800" i="1">
                                <a:latin typeface="Cambria Math" panose="02040503050406030204" pitchFamily="18" charset="0"/>
                              </a:rPr>
                              <m:t>1</m:t>
                            </m:r>
                          </m:sub>
                        </m:sSub>
                      </m:num>
                      <m:den>
                        <m:sSub>
                          <m:sSubPr>
                            <m:ctrlPr>
                              <a:rPr lang="en-US" sz="2800" i="1">
                                <a:latin typeface="Cambria Math" panose="02040503050406030204" pitchFamily="18" charset="0"/>
                              </a:rPr>
                            </m:ctrlPr>
                          </m:sSubPr>
                          <m:e>
                            <m:r>
                              <a:rPr lang="en-US" sz="2800" i="1">
                                <a:latin typeface="Cambria Math" panose="02040503050406030204" pitchFamily="18" charset="0"/>
                              </a:rPr>
                              <m:t>𝑣</m:t>
                            </m:r>
                          </m:e>
                          <m:sub>
                            <m:r>
                              <a:rPr lang="en-US" sz="2800" i="1">
                                <a:latin typeface="Cambria Math" panose="02040503050406030204" pitchFamily="18" charset="0"/>
                              </a:rPr>
                              <m:t>1</m:t>
                            </m:r>
                          </m:sub>
                        </m:sSub>
                        <m:sSub>
                          <m:sSubPr>
                            <m:ctrlPr>
                              <a:rPr lang="en-US" sz="2800" i="1">
                                <a:latin typeface="Cambria Math" panose="02040503050406030204" pitchFamily="18" charset="0"/>
                              </a:rPr>
                            </m:ctrlPr>
                          </m:sSubPr>
                          <m:e>
                            <m:r>
                              <a:rPr lang="en-US" sz="2800" i="1">
                                <a:latin typeface="Cambria Math" panose="02040503050406030204" pitchFamily="18" charset="0"/>
                              </a:rPr>
                              <m:t>𝑣</m:t>
                            </m:r>
                          </m:e>
                          <m:sub>
                            <m:r>
                              <a:rPr lang="en-US" sz="2800" i="1">
                                <a:latin typeface="Cambria Math" panose="02040503050406030204" pitchFamily="18" charset="0"/>
                              </a:rPr>
                              <m:t>2</m:t>
                            </m:r>
                          </m:sub>
                        </m:sSub>
                      </m:den>
                    </m:f>
                  </m:oMath>
                </a14:m>
                <a:r>
                  <a:rPr lang="en-US" sz="2800" dirty="0">
                    <a:latin typeface="Bookman Old Style" panose="02050604050505020204" pitchFamily="18" charset="0"/>
                  </a:rPr>
                  <a:t>, and since the smallest possible difference between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𝑣</m:t>
                        </m:r>
                      </m:e>
                      <m:sub>
                        <m:r>
                          <a:rPr lang="en-US" sz="2800" i="1">
                            <a:latin typeface="Cambria Math" panose="02040503050406030204" pitchFamily="18" charset="0"/>
                          </a:rPr>
                          <m:t>1</m:t>
                        </m:r>
                      </m:sub>
                    </m:sSub>
                    <m:r>
                      <a:rPr lang="en-US" sz="2800" b="0" i="1" smtClean="0">
                        <a:latin typeface="Cambria Math" panose="02040503050406030204" pitchFamily="18" charset="0"/>
                      </a:rPr>
                      <m:t> </m:t>
                    </m:r>
                    <m:r>
                      <m:rPr>
                        <m:sty m:val="p"/>
                      </m:rPr>
                      <a:rPr lang="en-US" sz="2800" b="0" i="0" smtClean="0">
                        <a:latin typeface="Cambria Math" panose="02040503050406030204" pitchFamily="18" charset="0"/>
                      </a:rPr>
                      <m:t>and</m:t>
                    </m:r>
                    <m:r>
                      <a:rPr lang="en-US" sz="2800" b="0" i="1" smtClean="0">
                        <a:latin typeface="Cambria Math" panose="02040503050406030204" pitchFamily="18" charset="0"/>
                      </a:rPr>
                      <m:t> </m:t>
                    </m:r>
                    <m:sSub>
                      <m:sSubPr>
                        <m:ctrlPr>
                          <a:rPr lang="en-US" sz="2800" i="1">
                            <a:latin typeface="Cambria Math" panose="02040503050406030204" pitchFamily="18" charset="0"/>
                          </a:rPr>
                        </m:ctrlPr>
                      </m:sSubPr>
                      <m:e>
                        <m:r>
                          <a:rPr lang="en-US" sz="2800" i="1">
                            <a:latin typeface="Cambria Math" panose="02040503050406030204" pitchFamily="18" charset="0"/>
                          </a:rPr>
                          <m:t>𝑣</m:t>
                        </m:r>
                      </m:e>
                      <m:sub>
                        <m:r>
                          <a:rPr lang="en-US" sz="2800" i="1">
                            <a:latin typeface="Cambria Math" panose="02040503050406030204" pitchFamily="18" charset="0"/>
                          </a:rPr>
                          <m:t>2</m:t>
                        </m:r>
                      </m:sub>
                    </m:sSub>
                  </m:oMath>
                </a14:m>
                <a:r>
                  <a:rPr lang="en-US" sz="2800" dirty="0">
                    <a:latin typeface="Bookman Old Style" panose="02050604050505020204" pitchFamily="18" charset="0"/>
                  </a:rPr>
                  <a:t> is 1, we get </a:t>
                </a:r>
                <a14:m>
                  <m:oMath xmlns:m="http://schemas.openxmlformats.org/officeDocument/2006/math">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𝑣</m:t>
                        </m:r>
                        <m:r>
                          <a:rPr lang="en-US" sz="2800" i="1">
                            <a:latin typeface="Cambria Math" panose="02040503050406030204" pitchFamily="18" charset="0"/>
                          </a:rPr>
                          <m:t>(</m:t>
                        </m:r>
                        <m:r>
                          <a:rPr lang="en-US" sz="2800" i="1">
                            <a:latin typeface="Cambria Math" panose="02040503050406030204" pitchFamily="18" charset="0"/>
                          </a:rPr>
                          <m:t>𝑣</m:t>
                        </m:r>
                        <m:r>
                          <a:rPr lang="en-US" sz="2800" i="1">
                            <a:latin typeface="Cambria Math" panose="02040503050406030204" pitchFamily="18" charset="0"/>
                          </a:rPr>
                          <m:t>−1)</m:t>
                        </m:r>
                      </m:den>
                    </m:f>
                  </m:oMath>
                </a14:m>
                <a:r>
                  <a:rPr lang="en-US" sz="2800" dirty="0">
                    <a:latin typeface="Bookman Old Style" panose="02050604050505020204" pitchFamily="18" charset="0"/>
                  </a:rPr>
                  <a:t>. </a:t>
                </a:r>
              </a:p>
              <a:p>
                <a:endParaRPr lang="en-US" sz="2800" dirty="0">
                  <a:latin typeface="Bookman Old Style" panose="02050604050505020204" pitchFamily="18" charset="0"/>
                </a:endParaRPr>
              </a:p>
            </p:txBody>
          </p:sp>
        </mc:Choice>
        <mc:Fallback xmlns="">
          <p:sp>
            <p:nvSpPr>
              <p:cNvPr id="2" name="Content Placeholder 2">
                <a:extLst>
                  <a:ext uri="{FF2B5EF4-FFF2-40B4-BE49-F238E27FC236}">
                    <a16:creationId xmlns:a16="http://schemas.microsoft.com/office/drawing/2014/main" id="{244D4B56-ACF7-D4BE-64DD-2989592856BA}"/>
                  </a:ext>
                </a:extLst>
              </p:cNvPr>
              <p:cNvSpPr txBox="1">
                <a:spLocks noRot="1" noChangeAspect="1" noMove="1" noResize="1" noEditPoints="1" noAdjustHandles="1" noChangeArrowheads="1" noChangeShapeType="1" noTextEdit="1"/>
              </p:cNvSpPr>
              <p:nvPr/>
            </p:nvSpPr>
            <p:spPr>
              <a:xfrm>
                <a:off x="0" y="1434946"/>
                <a:ext cx="8686800" cy="4965854"/>
              </a:xfrm>
              <a:prstGeom prst="rect">
                <a:avLst/>
              </a:prstGeom>
              <a:blipFill>
                <a:blip r:embed="rId2"/>
                <a:stretch>
                  <a:fillRect l="-772" t="-1963" r="-1684"/>
                </a:stretch>
              </a:blipFill>
            </p:spPr>
            <p:txBody>
              <a:bodyPr/>
              <a:lstStyle/>
              <a:p>
                <a:r>
                  <a:rPr lang="en-US">
                    <a:noFill/>
                  </a:rPr>
                  <a:t> </a:t>
                </a:r>
              </a:p>
            </p:txBody>
          </p:sp>
        </mc:Fallback>
      </mc:AlternateContent>
    </p:spTree>
    <p:extLst>
      <p:ext uri="{BB962C8B-B14F-4D97-AF65-F5344CB8AC3E}">
        <p14:creationId xmlns:p14="http://schemas.microsoft.com/office/powerpoint/2010/main" val="2612717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1A7FFB-5F75-3248-94EF-96B30AE815D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DFDB260-8577-C804-29F7-856BED0BC3DE}"/>
              </a:ext>
            </a:extLst>
          </p:cNvPr>
          <p:cNvSpPr txBox="1">
            <a:spLocks/>
          </p:cNvSpPr>
          <p:nvPr/>
        </p:nvSpPr>
        <p:spPr>
          <a:xfrm>
            <a:off x="273666" y="0"/>
            <a:ext cx="8596668"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Graph Example</a:t>
            </a:r>
          </a:p>
        </p:txBody>
      </p:sp>
      <p:sp>
        <p:nvSpPr>
          <p:cNvPr id="5" name="Content Placeholder 2">
            <a:extLst>
              <a:ext uri="{FF2B5EF4-FFF2-40B4-BE49-F238E27FC236}">
                <a16:creationId xmlns:a16="http://schemas.microsoft.com/office/drawing/2014/main" id="{495CB4B8-B5C5-FDB1-7702-8D7BEA5AA6FB}"/>
              </a:ext>
            </a:extLst>
          </p:cNvPr>
          <p:cNvSpPr txBox="1">
            <a:spLocks/>
          </p:cNvSpPr>
          <p:nvPr/>
        </p:nvSpPr>
        <p:spPr>
          <a:xfrm>
            <a:off x="152400" y="1156495"/>
            <a:ext cx="8839200" cy="1815306"/>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As an example, say this graph is a representation of different Facebook groups, with the vertices being these groups and the edges representing that the two groups share an administrator.</a:t>
            </a:r>
          </a:p>
        </p:txBody>
      </p:sp>
      <p:pic>
        <p:nvPicPr>
          <p:cNvPr id="10" name="Picture 9" descr="A group of blue circles with letters on a black background&#10;&#10;AI-generated content may be incorrect.">
            <a:extLst>
              <a:ext uri="{FF2B5EF4-FFF2-40B4-BE49-F238E27FC236}">
                <a16:creationId xmlns:a16="http://schemas.microsoft.com/office/drawing/2014/main" id="{79130CAF-D0F9-297C-6164-8C37532D6E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57400" y="2819400"/>
            <a:ext cx="5029200" cy="3771900"/>
          </a:xfrm>
          <a:prstGeom prst="rect">
            <a:avLst/>
          </a:prstGeom>
        </p:spPr>
      </p:pic>
    </p:spTree>
    <p:extLst>
      <p:ext uri="{BB962C8B-B14F-4D97-AF65-F5344CB8AC3E}">
        <p14:creationId xmlns:p14="http://schemas.microsoft.com/office/powerpoint/2010/main" val="3930061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C01107-C9A6-5E86-C062-4545579A7D8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495AA6D8-A317-6011-0863-509F90DC1C2E}"/>
              </a:ext>
            </a:extLst>
          </p:cNvPr>
          <p:cNvSpPr txBox="1">
            <a:spLocks/>
          </p:cNvSpPr>
          <p:nvPr/>
        </p:nvSpPr>
        <p:spPr>
          <a:xfrm>
            <a:off x="824783" y="114146"/>
            <a:ext cx="74944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Goldberg’s Maximum Flow-Based Algorithm (continued)</a:t>
            </a:r>
          </a:p>
        </p:txBody>
      </p:sp>
      <p:sp>
        <p:nvSpPr>
          <p:cNvPr id="2" name="Content Placeholder 2">
            <a:extLst>
              <a:ext uri="{FF2B5EF4-FFF2-40B4-BE49-F238E27FC236}">
                <a16:creationId xmlns:a16="http://schemas.microsoft.com/office/drawing/2014/main" id="{CACC8463-7C70-01A6-A592-7FCBDB37F67D}"/>
              </a:ext>
            </a:extLst>
          </p:cNvPr>
          <p:cNvSpPr txBox="1">
            <a:spLocks/>
          </p:cNvSpPr>
          <p:nvPr/>
        </p:nvSpPr>
        <p:spPr>
          <a:xfrm>
            <a:off x="-76200" y="1434946"/>
            <a:ext cx="4114800" cy="4545011"/>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As stated, bounding aside each iteration of the algorithm checks for a dense subgraph. The density check for is the average of </a:t>
            </a:r>
            <a:r>
              <a:rPr lang="en-US" sz="2800" i="1" dirty="0">
                <a:latin typeface="Bookman Old Style" panose="02050604050505020204" pitchFamily="18" charset="0"/>
              </a:rPr>
              <a:t>u</a:t>
            </a:r>
            <a:r>
              <a:rPr lang="en-US" sz="2800" dirty="0">
                <a:latin typeface="Bookman Old Style" panose="02050604050505020204" pitchFamily="18" charset="0"/>
              </a:rPr>
              <a:t> and </a:t>
            </a:r>
            <a:r>
              <a:rPr lang="en-US" sz="2800" i="1" dirty="0">
                <a:latin typeface="Bookman Old Style" panose="02050604050505020204" pitchFamily="18" charset="0"/>
              </a:rPr>
              <a:t>l</a:t>
            </a:r>
            <a:r>
              <a:rPr lang="en-US" sz="2800" dirty="0">
                <a:latin typeface="Bookman Old Style" panose="02050604050505020204" pitchFamily="18" charset="0"/>
              </a:rPr>
              <a:t>, represented as α.</a:t>
            </a:r>
          </a:p>
          <a:p>
            <a:r>
              <a:rPr lang="en-US" sz="2800" dirty="0">
                <a:latin typeface="Bookman Old Style" panose="02050604050505020204" pitchFamily="18" charset="0"/>
              </a:rPr>
              <a:t>To try and find a subgraph of density α, a particular flow network is constructed, as seen on the right.</a:t>
            </a:r>
          </a:p>
          <a:p>
            <a:r>
              <a:rPr lang="en-US" sz="2800" dirty="0">
                <a:latin typeface="Bookman Old Style" panose="02050604050505020204" pitchFamily="18" charset="0"/>
              </a:rPr>
              <a:t>Of note, while not depicted, the edges connecting the original vertices (0 -&gt; x) are replaced by directed edges going both ways with a capacity of 1 each.</a:t>
            </a:r>
          </a:p>
        </p:txBody>
      </p:sp>
      <p:pic>
        <p:nvPicPr>
          <p:cNvPr id="6" name="Picture 5" descr="A black background with blue circles&#10;&#10;AI-generated content may be incorrect.">
            <a:extLst>
              <a:ext uri="{FF2B5EF4-FFF2-40B4-BE49-F238E27FC236}">
                <a16:creationId xmlns:a16="http://schemas.microsoft.com/office/drawing/2014/main" id="{374DBDBF-498B-6647-97D1-EBBBAA63448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0" y="1135701"/>
            <a:ext cx="6858000" cy="5143500"/>
          </a:xfrm>
          <a:prstGeom prst="rect">
            <a:avLst/>
          </a:prstGeom>
        </p:spPr>
      </p:pic>
    </p:spTree>
    <p:extLst>
      <p:ext uri="{BB962C8B-B14F-4D97-AF65-F5344CB8AC3E}">
        <p14:creationId xmlns:p14="http://schemas.microsoft.com/office/powerpoint/2010/main" val="34969064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67140C-C96E-A9DB-954A-240A9F30CE3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778558E-10AD-9A2B-585B-B361AC933DE6}"/>
              </a:ext>
            </a:extLst>
          </p:cNvPr>
          <p:cNvSpPr txBox="1">
            <a:spLocks/>
          </p:cNvSpPr>
          <p:nvPr/>
        </p:nvSpPr>
        <p:spPr>
          <a:xfrm>
            <a:off x="1497166" y="114146"/>
            <a:ext cx="6149667" cy="1320800"/>
          </a:xfrm>
          <a:prstGeom prst="rect">
            <a:avLst/>
          </a:prstGeom>
        </p:spPr>
        <p:txBody>
          <a:bodyPr vert="horz" lIns="91440" tIns="45720" rIns="91440" bIns="45720" rtlCol="0" anchor="ctr">
            <a:normAutofit fontScale="85000" lnSpcReduction="100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Goldberg’s Maximum Flow-Based Algorithm (continued)</a:t>
            </a:r>
          </a:p>
        </p:txBody>
      </p:sp>
      <p:sp>
        <p:nvSpPr>
          <p:cNvPr id="2" name="Content Placeholder 2">
            <a:extLst>
              <a:ext uri="{FF2B5EF4-FFF2-40B4-BE49-F238E27FC236}">
                <a16:creationId xmlns:a16="http://schemas.microsoft.com/office/drawing/2014/main" id="{62EB2C9E-19C2-75F6-A7AF-2E68E36877C1}"/>
              </a:ext>
            </a:extLst>
          </p:cNvPr>
          <p:cNvSpPr txBox="1">
            <a:spLocks/>
          </p:cNvSpPr>
          <p:nvPr/>
        </p:nvSpPr>
        <p:spPr>
          <a:xfrm>
            <a:off x="228600" y="1434946"/>
            <a:ext cx="8686800" cy="4545011"/>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With this flow network, Goldberg proved that if you take the minimum st-cut and look at the subgraph S / {s} (all vertices in S but the source), this subgraph will be of density α or higher (but if the subgraph is empty no such subgraph exists).</a:t>
            </a:r>
          </a:p>
          <a:p>
            <a:r>
              <a:rPr lang="en-US" sz="2800" dirty="0">
                <a:latin typeface="Bookman Old Style" panose="02050604050505020204" pitchFamily="18" charset="0"/>
              </a:rPr>
              <a:t>So, with each iteration, there are two cases. If a denser subgraph is found (α or higher), the lower bound is set to α. If not, the upper bound is set to α.</a:t>
            </a:r>
          </a:p>
          <a:p>
            <a:r>
              <a:rPr lang="en-US" sz="2800" dirty="0">
                <a:latin typeface="Bookman Old Style" panose="02050604050505020204" pitchFamily="18" charset="0"/>
              </a:rPr>
              <a:t>Additionally, the flow network is updated to adjust for the new α value.</a:t>
            </a:r>
          </a:p>
        </p:txBody>
      </p:sp>
    </p:spTree>
    <p:extLst>
      <p:ext uri="{BB962C8B-B14F-4D97-AF65-F5344CB8AC3E}">
        <p14:creationId xmlns:p14="http://schemas.microsoft.com/office/powerpoint/2010/main" val="139012626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DD712-A901-A5AB-595A-C2145EF67EB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CA2B698-13F8-598F-26EA-3B35DBE5A6AC}"/>
              </a:ext>
            </a:extLst>
          </p:cNvPr>
          <p:cNvSpPr txBox="1">
            <a:spLocks/>
          </p:cNvSpPr>
          <p:nvPr/>
        </p:nvSpPr>
        <p:spPr>
          <a:xfrm>
            <a:off x="862883" y="114146"/>
            <a:ext cx="7418233"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Goldberg’s Maximum Flow-Based Algorithm In Summary</a:t>
            </a:r>
          </a:p>
        </p:txBody>
      </p:sp>
      <mc:AlternateContent xmlns:mc="http://schemas.openxmlformats.org/markup-compatibility/2006" xmlns:a14="http://schemas.microsoft.com/office/drawing/2010/main">
        <mc:Choice Requires="a14">
          <p:sp>
            <p:nvSpPr>
              <p:cNvPr id="2" name="Content Placeholder 2">
                <a:extLst>
                  <a:ext uri="{FF2B5EF4-FFF2-40B4-BE49-F238E27FC236}">
                    <a16:creationId xmlns:a16="http://schemas.microsoft.com/office/drawing/2014/main" id="{3578A0A7-65F9-3511-4D3E-86D08F8FC8BD}"/>
                  </a:ext>
                </a:extLst>
              </p:cNvPr>
              <p:cNvSpPr txBox="1">
                <a:spLocks/>
              </p:cNvSpPr>
              <p:nvPr/>
            </p:nvSpPr>
            <p:spPr>
              <a:xfrm>
                <a:off x="228600" y="1434947"/>
                <a:ext cx="8763000" cy="4280054"/>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latin typeface="Bookman Old Style" panose="02050604050505020204" pitchFamily="18" charset="0"/>
                  </a:rPr>
                  <a:t>So, the steps of Goldberg’s algorithm are:</a:t>
                </a:r>
              </a:p>
              <a:p>
                <a:pPr marL="0" indent="0">
                  <a:buNone/>
                </a:pPr>
                <a:r>
                  <a:rPr lang="en-US" sz="2800" dirty="0">
                    <a:latin typeface="Bookman Old Style" panose="02050604050505020204" pitchFamily="18" charset="0"/>
                  </a:rPr>
                  <a:t>1. The upper and lower bound are set from the densest k-core, and α is set as their average.</a:t>
                </a:r>
              </a:p>
              <a:p>
                <a:pPr marL="0" indent="0">
                  <a:buNone/>
                </a:pPr>
                <a:r>
                  <a:rPr lang="en-US" sz="2800" dirty="0">
                    <a:latin typeface="Bookman Old Style" panose="02050604050505020204" pitchFamily="18" charset="0"/>
                  </a:rPr>
                  <a:t>2. The flow network is constructed.</a:t>
                </a:r>
              </a:p>
              <a:p>
                <a:pPr marL="0" indent="0">
                  <a:buNone/>
                </a:pPr>
                <a:r>
                  <a:rPr lang="en-US" sz="2800" dirty="0">
                    <a:latin typeface="Bookman Old Style" panose="02050604050505020204" pitchFamily="18" charset="0"/>
                  </a:rPr>
                  <a:t>3. The minimum st-cut is taken.</a:t>
                </a:r>
              </a:p>
              <a:p>
                <a:pPr marL="0" indent="0">
                  <a:buNone/>
                </a:pPr>
                <a:r>
                  <a:rPr lang="en-US" sz="2800" dirty="0">
                    <a:latin typeface="Bookman Old Style" panose="02050604050505020204" pitchFamily="18" charset="0"/>
                  </a:rPr>
                  <a:t>4. Densest subgraph information, upper or lower bound, and the flow network are updated.</a:t>
                </a:r>
              </a:p>
              <a:p>
                <a:pPr marL="0" indent="0">
                  <a:buNone/>
                </a:pPr>
                <a:r>
                  <a:rPr lang="en-US" sz="2800" dirty="0">
                    <a:latin typeface="Bookman Old Style" panose="02050604050505020204" pitchFamily="18" charset="0"/>
                  </a:rPr>
                  <a:t>5. Repeat steps 3 and 4 until </a:t>
                </a:r>
                <a14:m>
                  <m:oMath xmlns:m="http://schemas.openxmlformats.org/officeDocument/2006/math">
                    <m:r>
                      <a:rPr lang="en-US" sz="2800" i="1">
                        <a:latin typeface="Cambria Math" panose="02040503050406030204" pitchFamily="18" charset="0"/>
                      </a:rPr>
                      <m:t>𝑢</m:t>
                    </m:r>
                    <m:r>
                      <a:rPr lang="en-US" sz="2800" i="1">
                        <a:latin typeface="Cambria Math" panose="02040503050406030204" pitchFamily="18" charset="0"/>
                      </a:rPr>
                      <m:t>−</m:t>
                    </m:r>
                    <m:r>
                      <a:rPr lang="en-US" sz="2800" i="1">
                        <a:latin typeface="Cambria Math" panose="02040503050406030204" pitchFamily="18" charset="0"/>
                      </a:rPr>
                      <m:t>𝑙</m:t>
                    </m:r>
                    <m:r>
                      <a:rPr lang="en-US" sz="2800" i="1">
                        <a:latin typeface="Cambria Math" panose="02040503050406030204" pitchFamily="18" charset="0"/>
                      </a:rPr>
                      <m:t>≥</m:t>
                    </m:r>
                    <m:f>
                      <m:fPr>
                        <m:ctrlPr>
                          <a:rPr lang="en-US" sz="2800" i="1">
                            <a:latin typeface="Cambria Math" panose="02040503050406030204" pitchFamily="18" charset="0"/>
                          </a:rPr>
                        </m:ctrlPr>
                      </m:fPr>
                      <m:num>
                        <m:r>
                          <a:rPr lang="en-US" sz="2800" i="1">
                            <a:latin typeface="Cambria Math" panose="02040503050406030204" pitchFamily="18" charset="0"/>
                          </a:rPr>
                          <m:t>1</m:t>
                        </m:r>
                      </m:num>
                      <m:den>
                        <m:r>
                          <a:rPr lang="en-US" sz="2800" i="1">
                            <a:latin typeface="Cambria Math" panose="02040503050406030204" pitchFamily="18" charset="0"/>
                          </a:rPr>
                          <m:t>𝑣</m:t>
                        </m:r>
                        <m:d>
                          <m:dPr>
                            <m:ctrlPr>
                              <a:rPr lang="en-US" sz="2800" i="1">
                                <a:latin typeface="Cambria Math" panose="02040503050406030204" pitchFamily="18" charset="0"/>
                              </a:rPr>
                            </m:ctrlPr>
                          </m:dPr>
                          <m:e>
                            <m:r>
                              <a:rPr lang="en-US" sz="2800" i="1">
                                <a:latin typeface="Cambria Math" panose="02040503050406030204" pitchFamily="18" charset="0"/>
                              </a:rPr>
                              <m:t>𝑣</m:t>
                            </m:r>
                            <m:r>
                              <a:rPr lang="en-US" sz="2800" i="1">
                                <a:latin typeface="Cambria Math" panose="02040503050406030204" pitchFamily="18" charset="0"/>
                              </a:rPr>
                              <m:t>−1</m:t>
                            </m:r>
                          </m:e>
                        </m:d>
                      </m:den>
                    </m:f>
                    <m:r>
                      <a:rPr lang="en-US" sz="2800" b="0" i="1" smtClean="0">
                        <a:latin typeface="Cambria Math" panose="02040503050406030204" pitchFamily="18" charset="0"/>
                      </a:rPr>
                      <m:t>.</m:t>
                    </m:r>
                  </m:oMath>
                </a14:m>
                <a:endParaRPr lang="en-US" sz="2800" b="0" dirty="0">
                  <a:latin typeface="Bookman Old Style" panose="02050604050505020204" pitchFamily="18" charset="0"/>
                </a:endParaRPr>
              </a:p>
              <a:p>
                <a:pPr marL="0" indent="0">
                  <a:buNone/>
                </a:pPr>
                <a:r>
                  <a:rPr lang="en-US" sz="2800" dirty="0">
                    <a:latin typeface="Bookman Old Style" panose="02050604050505020204" pitchFamily="18" charset="0"/>
                  </a:rPr>
                  <a:t>6. The densest subgraph found is the output.</a:t>
                </a:r>
                <a:endParaRPr lang="en-US" sz="2800" b="0" dirty="0">
                  <a:latin typeface="Bookman Old Style" panose="02050604050505020204" pitchFamily="18" charset="0"/>
                </a:endParaRPr>
              </a:p>
              <a:p>
                <a:pPr marL="0" indent="0">
                  <a:buNone/>
                </a:pPr>
                <a:endParaRPr lang="en-US" sz="2800" dirty="0">
                  <a:latin typeface="Bookman Old Style" panose="02050604050505020204" pitchFamily="18" charset="0"/>
                </a:endParaRPr>
              </a:p>
              <a:p>
                <a:endParaRPr lang="en-US" sz="2800" dirty="0">
                  <a:latin typeface="Bookman Old Style" panose="02050604050505020204" pitchFamily="18" charset="0"/>
                </a:endParaRPr>
              </a:p>
              <a:p>
                <a:endParaRPr lang="en-US" sz="2800" dirty="0">
                  <a:latin typeface="Bookman Old Style" panose="02050604050505020204" pitchFamily="18" charset="0"/>
                </a:endParaRPr>
              </a:p>
            </p:txBody>
          </p:sp>
        </mc:Choice>
        <mc:Fallback xmlns="">
          <p:sp>
            <p:nvSpPr>
              <p:cNvPr id="2" name="Content Placeholder 2">
                <a:extLst>
                  <a:ext uri="{FF2B5EF4-FFF2-40B4-BE49-F238E27FC236}">
                    <a16:creationId xmlns:a16="http://schemas.microsoft.com/office/drawing/2014/main" id="{3578A0A7-65F9-3511-4D3E-86D08F8FC8BD}"/>
                  </a:ext>
                </a:extLst>
              </p:cNvPr>
              <p:cNvSpPr txBox="1">
                <a:spLocks noRot="1" noChangeAspect="1" noMove="1" noResize="1" noEditPoints="1" noAdjustHandles="1" noChangeArrowheads="1" noChangeShapeType="1" noTextEdit="1"/>
              </p:cNvSpPr>
              <p:nvPr/>
            </p:nvSpPr>
            <p:spPr>
              <a:xfrm>
                <a:off x="228600" y="1434947"/>
                <a:ext cx="8763000" cy="4280054"/>
              </a:xfrm>
              <a:prstGeom prst="rect">
                <a:avLst/>
              </a:prstGeom>
              <a:blipFill>
                <a:blip r:embed="rId2"/>
                <a:stretch>
                  <a:fillRect l="-1253" t="-2276"/>
                </a:stretch>
              </a:blipFill>
            </p:spPr>
            <p:txBody>
              <a:bodyPr/>
              <a:lstStyle/>
              <a:p>
                <a:r>
                  <a:rPr lang="en-US">
                    <a:noFill/>
                  </a:rPr>
                  <a:t> </a:t>
                </a:r>
              </a:p>
            </p:txBody>
          </p:sp>
        </mc:Fallback>
      </mc:AlternateContent>
    </p:spTree>
    <p:extLst>
      <p:ext uri="{BB962C8B-B14F-4D97-AF65-F5344CB8AC3E}">
        <p14:creationId xmlns:p14="http://schemas.microsoft.com/office/powerpoint/2010/main" val="11268262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3F4A7-227B-8719-49EA-28B775EC673C}"/>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4C081FD5-52D8-4FA4-FD95-631087AB8027}"/>
              </a:ext>
            </a:extLst>
          </p:cNvPr>
          <p:cNvSpPr txBox="1">
            <a:spLocks/>
          </p:cNvSpPr>
          <p:nvPr/>
        </p:nvSpPr>
        <p:spPr>
          <a:xfrm>
            <a:off x="1497166" y="-152400"/>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CoreExact in Summary</a:t>
            </a:r>
          </a:p>
        </p:txBody>
      </p:sp>
      <p:sp>
        <p:nvSpPr>
          <p:cNvPr id="2" name="Content Placeholder 2">
            <a:extLst>
              <a:ext uri="{FF2B5EF4-FFF2-40B4-BE49-F238E27FC236}">
                <a16:creationId xmlns:a16="http://schemas.microsoft.com/office/drawing/2014/main" id="{5A364040-E809-7A53-ED93-504859708919}"/>
              </a:ext>
            </a:extLst>
          </p:cNvPr>
          <p:cNvSpPr txBox="1">
            <a:spLocks/>
          </p:cNvSpPr>
          <p:nvPr/>
        </p:nvSpPr>
        <p:spPr>
          <a:xfrm>
            <a:off x="228600" y="914400"/>
            <a:ext cx="868680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latin typeface="Bookman Old Style" panose="02050604050505020204" pitchFamily="18" charset="0"/>
              </a:rPr>
              <a:t>The major steps of the CoreExact algorithm are:</a:t>
            </a:r>
          </a:p>
          <a:p>
            <a:pPr marL="0" indent="0">
              <a:buNone/>
            </a:pPr>
            <a:r>
              <a:rPr lang="en-US" sz="2800" dirty="0">
                <a:latin typeface="Bookman Old Style" panose="02050604050505020204" pitchFamily="18" charset="0"/>
              </a:rPr>
              <a:t>1. Running motif/clique-based decomposition on the input graph to find the densest k-core.</a:t>
            </a:r>
          </a:p>
          <a:p>
            <a:pPr marL="0" indent="0">
              <a:buNone/>
            </a:pPr>
            <a:r>
              <a:rPr lang="en-US" sz="2800" dirty="0">
                <a:latin typeface="Bookman Old Style" panose="02050604050505020204" pitchFamily="18" charset="0"/>
              </a:rPr>
              <a:t>2. Splitting the k-core into its connected components.</a:t>
            </a:r>
          </a:p>
          <a:p>
            <a:pPr marL="0" indent="0">
              <a:buNone/>
            </a:pPr>
            <a:r>
              <a:rPr lang="en-US" sz="2800" dirty="0">
                <a:latin typeface="Bookman Old Style" panose="02050604050505020204" pitchFamily="18" charset="0"/>
              </a:rPr>
              <a:t>3. Running Goldberg’s algorithm on each component.</a:t>
            </a:r>
          </a:p>
          <a:p>
            <a:pPr marL="0" indent="0">
              <a:buNone/>
            </a:pPr>
            <a:r>
              <a:rPr lang="en-US" sz="2800" dirty="0">
                <a:latin typeface="Bookman Old Style" panose="02050604050505020204" pitchFamily="18" charset="0"/>
              </a:rPr>
              <a:t>All the while the information on the densest subgraph is kept track of between iterations.</a:t>
            </a:r>
          </a:p>
        </p:txBody>
      </p:sp>
    </p:spTree>
    <p:extLst>
      <p:ext uri="{BB962C8B-B14F-4D97-AF65-F5344CB8AC3E}">
        <p14:creationId xmlns:p14="http://schemas.microsoft.com/office/powerpoint/2010/main" val="18873348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04E35-8B38-A56E-E0DB-F01DDF8AAE0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199689C7-46F2-5812-3E11-094BBAE05927}"/>
              </a:ext>
            </a:extLst>
          </p:cNvPr>
          <p:cNvSpPr txBox="1">
            <a:spLocks/>
          </p:cNvSpPr>
          <p:nvPr/>
        </p:nvSpPr>
        <p:spPr>
          <a:xfrm>
            <a:off x="1497165" y="-16430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Parallelization</a:t>
            </a:r>
          </a:p>
        </p:txBody>
      </p:sp>
      <p:sp>
        <p:nvSpPr>
          <p:cNvPr id="2" name="Content Placeholder 2">
            <a:extLst>
              <a:ext uri="{FF2B5EF4-FFF2-40B4-BE49-F238E27FC236}">
                <a16:creationId xmlns:a16="http://schemas.microsoft.com/office/drawing/2014/main" id="{6E4551A0-756D-297D-7CBB-E0503B03680D}"/>
              </a:ext>
            </a:extLst>
          </p:cNvPr>
          <p:cNvSpPr txBox="1">
            <a:spLocks/>
          </p:cNvSpPr>
          <p:nvPr/>
        </p:nvSpPr>
        <p:spPr>
          <a:xfrm>
            <a:off x="228598" y="990600"/>
            <a:ext cx="8686800" cy="4545011"/>
          </a:xfrm>
          <a:prstGeom prst="rect">
            <a:avLst/>
          </a:prstGeom>
        </p:spPr>
        <p:txBody>
          <a:bodyPr vert="horz" lIns="91440" tIns="45720" rIns="91440" bIns="45720" rtlCol="0">
            <a:normAutofit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With CoreExact covered, we can explain how it was parallelized.</a:t>
            </a:r>
          </a:p>
          <a:p>
            <a:r>
              <a:rPr lang="en-US" sz="2800" dirty="0">
                <a:latin typeface="Bookman Old Style" panose="02050604050505020204" pitchFamily="18" charset="0"/>
              </a:rPr>
              <a:t>Of note, not all of it was parallelized. This was due to either time constraints or sections of the code not being able to work in parallel (such as minimum st-cuts being too reliant on consecutive dependencies).</a:t>
            </a:r>
          </a:p>
          <a:p>
            <a:r>
              <a:rPr lang="en-US" sz="2800" dirty="0">
                <a:latin typeface="Bookman Old Style" panose="02050604050505020204" pitchFamily="18" charset="0"/>
              </a:rPr>
              <a:t>Additionally, while CoreExact worked for all motif types, not every motif type could be checked in parallel, so our solution is limited to </a:t>
            </a:r>
            <a:r>
              <a:rPr lang="en-US" sz="2800">
                <a:latin typeface="Bookman Old Style" panose="02050604050505020204" pitchFamily="18" charset="0"/>
              </a:rPr>
              <a:t>clique density.</a:t>
            </a:r>
            <a:endParaRPr lang="en-US" sz="2800" dirty="0">
              <a:latin typeface="Bookman Old Style" panose="02050604050505020204" pitchFamily="18" charset="0"/>
            </a:endParaRPr>
          </a:p>
          <a:p>
            <a:endParaRPr lang="en-US" sz="2800" dirty="0">
              <a:latin typeface="Bookman Old Style" panose="02050604050505020204" pitchFamily="18" charset="0"/>
            </a:endParaRPr>
          </a:p>
        </p:txBody>
      </p:sp>
    </p:spTree>
    <p:extLst>
      <p:ext uri="{BB962C8B-B14F-4D97-AF65-F5344CB8AC3E}">
        <p14:creationId xmlns:p14="http://schemas.microsoft.com/office/powerpoint/2010/main" val="4828129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602D11-258B-3063-EF78-1F02917206E3}"/>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1F94F62-06D2-A0F7-F71B-861577396499}"/>
              </a:ext>
            </a:extLst>
          </p:cNvPr>
          <p:cNvSpPr txBox="1">
            <a:spLocks/>
          </p:cNvSpPr>
          <p:nvPr/>
        </p:nvSpPr>
        <p:spPr>
          <a:xfrm>
            <a:off x="0" y="114146"/>
            <a:ext cx="9144000" cy="952654"/>
          </a:xfrm>
          <a:prstGeom prst="rect">
            <a:avLst/>
          </a:prstGeom>
        </p:spPr>
        <p:txBody>
          <a:bodyPr vert="horz" lIns="91440" tIns="45720" rIns="91440" bIns="45720" rtlCol="0" anchor="ctr">
            <a:normAutofit fontScale="92500"/>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A Reminder of Hierarchal GPU Structure</a:t>
            </a:r>
          </a:p>
        </p:txBody>
      </p:sp>
      <p:sp>
        <p:nvSpPr>
          <p:cNvPr id="2" name="Content Placeholder 2">
            <a:extLst>
              <a:ext uri="{FF2B5EF4-FFF2-40B4-BE49-F238E27FC236}">
                <a16:creationId xmlns:a16="http://schemas.microsoft.com/office/drawing/2014/main" id="{7300998A-055B-63A0-D201-069994E128C2}"/>
              </a:ext>
            </a:extLst>
          </p:cNvPr>
          <p:cNvSpPr txBox="1">
            <a:spLocks/>
          </p:cNvSpPr>
          <p:nvPr/>
        </p:nvSpPr>
        <p:spPr>
          <a:xfrm>
            <a:off x="152400" y="1066800"/>
            <a:ext cx="4796246" cy="5105400"/>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Threads make up warps.</a:t>
            </a:r>
          </a:p>
          <a:p>
            <a:r>
              <a:rPr lang="en-US" sz="2800" dirty="0">
                <a:latin typeface="Bookman Old Style" panose="02050604050505020204" pitchFamily="18" charset="0"/>
              </a:rPr>
              <a:t>Warps make up blocks.</a:t>
            </a:r>
          </a:p>
          <a:p>
            <a:r>
              <a:rPr lang="en-US" sz="2800" dirty="0">
                <a:latin typeface="Bookman Old Style" panose="02050604050505020204" pitchFamily="18" charset="0"/>
              </a:rPr>
              <a:t>Blocks make up grid.</a:t>
            </a:r>
          </a:p>
          <a:p>
            <a:r>
              <a:rPr lang="en-US" sz="2800" dirty="0">
                <a:latin typeface="Bookman Old Style" panose="02050604050505020204" pitchFamily="18" charset="0"/>
              </a:rPr>
              <a:t>This grants versatility in how parallelization occurs (can be multilayered).</a:t>
            </a:r>
          </a:p>
          <a:p>
            <a:r>
              <a:rPr lang="en-US" sz="2800" dirty="0">
                <a:latin typeface="Bookman Old Style" panose="02050604050505020204" pitchFamily="18" charset="0"/>
              </a:rPr>
              <a:t>Sticking to lower levels of the hierarchy (threads &lt; warps &lt; blocks) in parallelization makes data transfers less costly.</a:t>
            </a:r>
          </a:p>
        </p:txBody>
      </p:sp>
      <p:pic>
        <p:nvPicPr>
          <p:cNvPr id="3" name="Picture 2" descr="A diagram of a computer code&#10;&#10;AI-generated content may be incorrect.">
            <a:extLst>
              <a:ext uri="{FF2B5EF4-FFF2-40B4-BE49-F238E27FC236}">
                <a16:creationId xmlns:a16="http://schemas.microsoft.com/office/drawing/2014/main" id="{4D6FDCB6-9679-9F43-B00C-46DE779EBD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50823" y="1066800"/>
            <a:ext cx="4191000" cy="4524100"/>
          </a:xfrm>
          <a:prstGeom prst="rect">
            <a:avLst/>
          </a:prstGeom>
        </p:spPr>
      </p:pic>
    </p:spTree>
    <p:extLst>
      <p:ext uri="{BB962C8B-B14F-4D97-AF65-F5344CB8AC3E}">
        <p14:creationId xmlns:p14="http://schemas.microsoft.com/office/powerpoint/2010/main" val="31253490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F9B1F4-4E3E-3F61-DAAE-60F6E51E543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CD97772-9FD7-588F-7E8F-98B9C8C3D05A}"/>
              </a:ext>
            </a:extLst>
          </p:cNvPr>
          <p:cNvSpPr txBox="1">
            <a:spLocks/>
          </p:cNvSpPr>
          <p:nvPr/>
        </p:nvSpPr>
        <p:spPr>
          <a:xfrm>
            <a:off x="1497166" y="-30480"/>
            <a:ext cx="6149667" cy="9526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DAG Generation</a:t>
            </a:r>
          </a:p>
        </p:txBody>
      </p:sp>
      <p:sp>
        <p:nvSpPr>
          <p:cNvPr id="2" name="Content Placeholder 2">
            <a:extLst>
              <a:ext uri="{FF2B5EF4-FFF2-40B4-BE49-F238E27FC236}">
                <a16:creationId xmlns:a16="http://schemas.microsoft.com/office/drawing/2014/main" id="{5BF598FD-A02C-5CD8-DF2C-870A484A5E16}"/>
              </a:ext>
            </a:extLst>
          </p:cNvPr>
          <p:cNvSpPr txBox="1">
            <a:spLocks/>
          </p:cNvSpPr>
          <p:nvPr/>
        </p:nvSpPr>
        <p:spPr>
          <a:xfrm>
            <a:off x="0" y="876300"/>
            <a:ext cx="4975760" cy="5105400"/>
          </a:xfrm>
          <a:prstGeom prst="rect">
            <a:avLst/>
          </a:prstGeom>
        </p:spPr>
        <p:txBody>
          <a:bodyPr vert="horz" lIns="91440" tIns="45720" rIns="91440" bIns="45720" rtlCol="0">
            <a:normAutofit fontScale="77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Edge based decomposition is negligible and done before this.</a:t>
            </a:r>
          </a:p>
          <a:p>
            <a:r>
              <a:rPr lang="en-US" sz="2800" dirty="0">
                <a:latin typeface="Bookman Old Style" panose="02050604050505020204" pitchFamily="18" charset="0"/>
              </a:rPr>
              <a:t>Step one is generating new DAG degrees, which only account for the neighbors a vertex points to (higher core to lower core). The vertices are all handled by warp, with each thread of the warp processing the neighbors of the vertex.</a:t>
            </a:r>
          </a:p>
          <a:p>
            <a:r>
              <a:rPr lang="en-US" sz="2800" dirty="0">
                <a:latin typeface="Bookman Old Style" panose="02050604050505020204" pitchFamily="18" charset="0"/>
              </a:rPr>
              <a:t>Step two is creating an adjacency list to represent the graph. This follows the same parallel structure as step one, with each thread processing a neighbor and adding it to the warp vertex’s array if the neighbor has a lower degree.</a:t>
            </a:r>
          </a:p>
        </p:txBody>
      </p:sp>
      <p:pic>
        <p:nvPicPr>
          <p:cNvPr id="3" name="Picture 2" descr="A diagram of a machine&#10;&#10;AI-generated content may be incorrect.">
            <a:extLst>
              <a:ext uri="{FF2B5EF4-FFF2-40B4-BE49-F238E27FC236}">
                <a16:creationId xmlns:a16="http://schemas.microsoft.com/office/drawing/2014/main" id="{861C3351-7737-C9B9-3E27-CD69C85EFB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75760" y="1676400"/>
            <a:ext cx="4168239" cy="2743200"/>
          </a:xfrm>
          <a:prstGeom prst="rect">
            <a:avLst/>
          </a:prstGeom>
        </p:spPr>
      </p:pic>
    </p:spTree>
    <p:extLst>
      <p:ext uri="{BB962C8B-B14F-4D97-AF65-F5344CB8AC3E}">
        <p14:creationId xmlns:p14="http://schemas.microsoft.com/office/powerpoint/2010/main" val="37262843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E1B8E-EB47-7BB3-32E6-050408BD6ED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D2F20963-EE21-A69D-E0B5-E673A15B3132}"/>
              </a:ext>
            </a:extLst>
          </p:cNvPr>
          <p:cNvSpPr txBox="1">
            <a:spLocks/>
          </p:cNvSpPr>
          <p:nvPr/>
        </p:nvSpPr>
        <p:spPr>
          <a:xfrm>
            <a:off x="1497166" y="-76354"/>
            <a:ext cx="6149667" cy="9526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Listing All Cliques</a:t>
            </a:r>
          </a:p>
        </p:txBody>
      </p:sp>
      <p:sp>
        <p:nvSpPr>
          <p:cNvPr id="2" name="Content Placeholder 2">
            <a:extLst>
              <a:ext uri="{FF2B5EF4-FFF2-40B4-BE49-F238E27FC236}">
                <a16:creationId xmlns:a16="http://schemas.microsoft.com/office/drawing/2014/main" id="{B6A83368-386B-7C2B-DA98-BF6B3D49E7B2}"/>
              </a:ext>
            </a:extLst>
          </p:cNvPr>
          <p:cNvSpPr txBox="1">
            <a:spLocks/>
          </p:cNvSpPr>
          <p:nvPr/>
        </p:nvSpPr>
        <p:spPr>
          <a:xfrm>
            <a:off x="0" y="762000"/>
            <a:ext cx="4975760" cy="5638800"/>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first step here is finding all pairs of vertices that are could be part of a k-clique. This handles vertices by warp and their neighbors by thread. For each pair, if both have a degree of at least k the pair is added to the list of clique candidates.</a:t>
            </a:r>
          </a:p>
          <a:p>
            <a:r>
              <a:rPr lang="en-US" sz="2800" dirty="0">
                <a:latin typeface="Bookman Old Style" panose="02050604050505020204" pitchFamily="18" charset="0"/>
              </a:rPr>
              <a:t>Once the candidates are determined, a loop iterates down each k level (k-1 each iteration) until k=2.</a:t>
            </a:r>
          </a:p>
          <a:p>
            <a:r>
              <a:rPr lang="en-US" sz="2800" dirty="0">
                <a:latin typeface="Bookman Old Style" panose="02050604050505020204" pitchFamily="18" charset="0"/>
              </a:rPr>
              <a:t>During each iteration, the candidates are handled by warp. Each thread checks a neighbor, and if it has at least k neighbors with the other vertices in the clique candidate, the original candidate plus that vertex are added as a new candidate.</a:t>
            </a:r>
          </a:p>
          <a:p>
            <a:r>
              <a:rPr lang="en-US" sz="2800" dirty="0">
                <a:latin typeface="Bookman Old Style" panose="02050604050505020204" pitchFamily="18" charset="0"/>
              </a:rPr>
              <a:t>The final step handles the candidates by warp and the neighbors by thread again. For every neighbor that is connected to each vertex in the candidate, a complete clique is found and stored.</a:t>
            </a:r>
          </a:p>
          <a:p>
            <a:endParaRPr lang="en-US" sz="2800" dirty="0">
              <a:latin typeface="Bookman Old Style" panose="02050604050505020204" pitchFamily="18" charset="0"/>
            </a:endParaRPr>
          </a:p>
        </p:txBody>
      </p:sp>
      <p:pic>
        <p:nvPicPr>
          <p:cNvPr id="3" name="Picture 2" descr="A diagram of a machine&#10;&#10;AI-generated content may be incorrect.">
            <a:extLst>
              <a:ext uri="{FF2B5EF4-FFF2-40B4-BE49-F238E27FC236}">
                <a16:creationId xmlns:a16="http://schemas.microsoft.com/office/drawing/2014/main" id="{2F9F8B19-406A-2DBE-3F64-9F451BE6E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9976" y="1600200"/>
            <a:ext cx="4284023" cy="2819400"/>
          </a:xfrm>
          <a:prstGeom prst="rect">
            <a:avLst/>
          </a:prstGeom>
        </p:spPr>
      </p:pic>
    </p:spTree>
    <p:extLst>
      <p:ext uri="{BB962C8B-B14F-4D97-AF65-F5344CB8AC3E}">
        <p14:creationId xmlns:p14="http://schemas.microsoft.com/office/powerpoint/2010/main" val="15104877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370218-07E2-8456-A490-EDCF6F2B72A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B6AFEA88-4EEA-8C45-0F0B-52882CCAC359}"/>
              </a:ext>
            </a:extLst>
          </p:cNvPr>
          <p:cNvSpPr txBox="1">
            <a:spLocks/>
          </p:cNvSpPr>
          <p:nvPr/>
        </p:nvSpPr>
        <p:spPr>
          <a:xfrm>
            <a:off x="228600" y="0"/>
            <a:ext cx="8686800"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Clique-Based Core Decomposition</a:t>
            </a:r>
          </a:p>
        </p:txBody>
      </p:sp>
      <p:sp>
        <p:nvSpPr>
          <p:cNvPr id="2" name="Content Placeholder 2">
            <a:extLst>
              <a:ext uri="{FF2B5EF4-FFF2-40B4-BE49-F238E27FC236}">
                <a16:creationId xmlns:a16="http://schemas.microsoft.com/office/drawing/2014/main" id="{DAAF54DA-2BF9-0615-1591-D82AAB041D16}"/>
              </a:ext>
            </a:extLst>
          </p:cNvPr>
          <p:cNvSpPr txBox="1">
            <a:spLocks/>
          </p:cNvSpPr>
          <p:nvPr/>
        </p:nvSpPr>
        <p:spPr>
          <a:xfrm>
            <a:off x="0" y="1066801"/>
            <a:ext cx="9144000" cy="4952999"/>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parallelization of this occurs in a serial loop, which checks each k-core level (0-core, 1-core, etc.) until all vertices have been peeled.</a:t>
            </a:r>
          </a:p>
          <a:p>
            <a:r>
              <a:rPr lang="en-US" sz="2800" dirty="0">
                <a:latin typeface="Bookman Old Style" panose="02050604050505020204" pitchFamily="18" charset="0"/>
              </a:rPr>
              <a:t>The first parallelized part is identifying all vertices are only part of the current k-core. This handles all vertices by thread. For each thread, if the degree of the vertex equals k, it is added to the buffer of vertices to be peeled.</a:t>
            </a:r>
          </a:p>
          <a:p>
            <a:endParaRPr lang="en-US" sz="2800" dirty="0">
              <a:latin typeface="Bookman Old Style" panose="02050604050505020204" pitchFamily="18" charset="0"/>
            </a:endParaRPr>
          </a:p>
          <a:p>
            <a:endParaRPr lang="en-US" sz="2800" dirty="0">
              <a:latin typeface="Bookman Old Style" panose="02050604050505020204" pitchFamily="18" charset="0"/>
            </a:endParaRPr>
          </a:p>
          <a:p>
            <a:endParaRPr lang="en-US" sz="2800" dirty="0">
              <a:latin typeface="Bookman Old Style" panose="02050604050505020204" pitchFamily="18" charset="0"/>
            </a:endParaRPr>
          </a:p>
          <a:p>
            <a:endParaRPr lang="en-US" sz="2800" dirty="0">
              <a:latin typeface="Bookman Old Style" panose="02050604050505020204" pitchFamily="18" charset="0"/>
            </a:endParaRPr>
          </a:p>
          <a:p>
            <a:endParaRPr lang="en-US" sz="2800" dirty="0">
              <a:latin typeface="Bookman Old Style" panose="02050604050505020204" pitchFamily="18" charset="0"/>
            </a:endParaRPr>
          </a:p>
          <a:p>
            <a:r>
              <a:rPr lang="en-US" sz="2800" dirty="0">
                <a:latin typeface="Bookman Old Style" panose="02050604050505020204" pitchFamily="18" charset="0"/>
              </a:rPr>
              <a:t>The second step handles every vertex in the removal buffer by warp. Each clique of the vertex is checked, handling the neighbors of the vertex in that clique by thread, decreasing the clique degree of that neighbor by 1. If the degree is decreased to the current k level, that neighbor is added to the removal buffer for next iteration. If the degree goes below the k level, it is incremented by 1 so that the list of degrees holds core values by the end. This process runs until all vertices in the removal buffer are peeled.</a:t>
            </a:r>
          </a:p>
        </p:txBody>
      </p:sp>
      <p:pic>
        <p:nvPicPr>
          <p:cNvPr id="3" name="Picture 2" descr="A line with black text&#10;&#10;AI-generated content may be incorrect.">
            <a:extLst>
              <a:ext uri="{FF2B5EF4-FFF2-40B4-BE49-F238E27FC236}">
                <a16:creationId xmlns:a16="http://schemas.microsoft.com/office/drawing/2014/main" id="{EE8F8F81-88D0-E740-7990-572A2C15928D}"/>
              </a:ext>
            </a:extLst>
          </p:cNvPr>
          <p:cNvPicPr>
            <a:picLocks noChangeAspect="1"/>
          </p:cNvPicPr>
          <p:nvPr/>
        </p:nvPicPr>
        <p:blipFill rotWithShape="1">
          <a:blip r:embed="rId2">
            <a:extLst>
              <a:ext uri="{28A0092B-C50C-407E-A947-70E740481C1C}">
                <a14:useLocalDpi xmlns:a14="http://schemas.microsoft.com/office/drawing/2010/main" val="0"/>
              </a:ext>
            </a:extLst>
          </a:blip>
          <a:srcRect l="701"/>
          <a:stretch/>
        </p:blipFill>
        <p:spPr bwMode="auto">
          <a:xfrm>
            <a:off x="1905000" y="2336597"/>
            <a:ext cx="4953000" cy="1516154"/>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489112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3B3285-C80E-CC9C-08BC-1D6E6A66878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5168C1D-34B0-F08A-8A43-E21094144E05}"/>
              </a:ext>
            </a:extLst>
          </p:cNvPr>
          <p:cNvSpPr txBox="1">
            <a:spLocks/>
          </p:cNvSpPr>
          <p:nvPr/>
        </p:nvSpPr>
        <p:spPr>
          <a:xfrm>
            <a:off x="1205783" y="0"/>
            <a:ext cx="6732433"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Component Decomposition</a:t>
            </a:r>
          </a:p>
        </p:txBody>
      </p:sp>
      <p:sp>
        <p:nvSpPr>
          <p:cNvPr id="2" name="Content Placeholder 2">
            <a:extLst>
              <a:ext uri="{FF2B5EF4-FFF2-40B4-BE49-F238E27FC236}">
                <a16:creationId xmlns:a16="http://schemas.microsoft.com/office/drawing/2014/main" id="{24EB9014-BD1B-D400-25C4-B33FA11F4E40}"/>
              </a:ext>
            </a:extLst>
          </p:cNvPr>
          <p:cNvSpPr txBox="1">
            <a:spLocks/>
          </p:cNvSpPr>
          <p:nvPr/>
        </p:nvSpPr>
        <p:spPr>
          <a:xfrm>
            <a:off x="0" y="1156494"/>
            <a:ext cx="4724400" cy="4939506"/>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For finding connected components, the vertex numbers are copied and used to be component ids. The goal is to find the minimum id each vertex is connected to via some path through the graph.</a:t>
            </a:r>
          </a:p>
          <a:p>
            <a:r>
              <a:rPr lang="en-US" sz="2800" dirty="0">
                <a:latin typeface="Bookman Old Style" panose="02050604050505020204" pitchFamily="18" charset="0"/>
              </a:rPr>
              <a:t>This is done in parallel by handling vertices by warp, and their neighbors by thread. Each thread checks if the vertex has a neighbor with lower component id, and if it does, the vertex id is updated to that.</a:t>
            </a:r>
          </a:p>
        </p:txBody>
      </p:sp>
      <p:pic>
        <p:nvPicPr>
          <p:cNvPr id="3" name="Picture 2" descr="A diagram of a machine&#10;&#10;AI-generated content may be incorrect.">
            <a:extLst>
              <a:ext uri="{FF2B5EF4-FFF2-40B4-BE49-F238E27FC236}">
                <a16:creationId xmlns:a16="http://schemas.microsoft.com/office/drawing/2014/main" id="{36491462-D331-3DA9-E8F7-85DACE7E06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8408" y="1600200"/>
            <a:ext cx="4515592" cy="2971800"/>
          </a:xfrm>
          <a:prstGeom prst="rect">
            <a:avLst/>
          </a:prstGeom>
        </p:spPr>
      </p:pic>
    </p:spTree>
    <p:extLst>
      <p:ext uri="{BB962C8B-B14F-4D97-AF65-F5344CB8AC3E}">
        <p14:creationId xmlns:p14="http://schemas.microsoft.com/office/powerpoint/2010/main" val="4247749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F3E33-C9B4-70CF-E32B-CA18B10810A1}"/>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2CB50781-A9AD-15CC-2323-F335765D0E71}"/>
              </a:ext>
            </a:extLst>
          </p:cNvPr>
          <p:cNvSpPr txBox="1">
            <a:spLocks/>
          </p:cNvSpPr>
          <p:nvPr/>
        </p:nvSpPr>
        <p:spPr>
          <a:xfrm>
            <a:off x="1241733" y="142449"/>
            <a:ext cx="66605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Densest Subgraph Discovery Problem</a:t>
            </a:r>
          </a:p>
        </p:txBody>
      </p:sp>
      <p:sp>
        <p:nvSpPr>
          <p:cNvPr id="2" name="Content Placeholder 2">
            <a:extLst>
              <a:ext uri="{FF2B5EF4-FFF2-40B4-BE49-F238E27FC236}">
                <a16:creationId xmlns:a16="http://schemas.microsoft.com/office/drawing/2014/main" id="{171A6E43-7FBC-91C0-DDBD-F5417BDEB3DC}"/>
              </a:ext>
            </a:extLst>
          </p:cNvPr>
          <p:cNvSpPr txBox="1">
            <a:spLocks/>
          </p:cNvSpPr>
          <p:nvPr/>
        </p:nvSpPr>
        <p:spPr>
          <a:xfrm>
            <a:off x="228600" y="1434946"/>
            <a:ext cx="4953000" cy="4545011"/>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One fundamental Graph Mining problem is the Densest Subgraph Discovery Problem (DSD).</a:t>
            </a:r>
          </a:p>
          <a:p>
            <a:r>
              <a:rPr lang="en-US" sz="2800" dirty="0">
                <a:latin typeface="Bookman Old Style" panose="02050604050505020204" pitchFamily="18" charset="0"/>
              </a:rPr>
              <a:t>Edge density is the ratio of edges to vertices in a given graph.</a:t>
            </a:r>
          </a:p>
          <a:p>
            <a:r>
              <a:rPr lang="en-US" sz="2800" dirty="0">
                <a:latin typeface="Bookman Old Style" panose="02050604050505020204" pitchFamily="18" charset="0"/>
              </a:rPr>
              <a:t>The DSD aims to find the subgraph of highest density in a given graph.</a:t>
            </a:r>
          </a:p>
          <a:p>
            <a:r>
              <a:rPr lang="en-US" sz="2800" dirty="0">
                <a:latin typeface="Bookman Old Style" panose="02050604050505020204" pitchFamily="18" charset="0"/>
              </a:rPr>
              <a:t>Knowing the densest subgraph has various uses depending on what the graph represents.</a:t>
            </a:r>
          </a:p>
        </p:txBody>
      </p:sp>
      <p:pic>
        <p:nvPicPr>
          <p:cNvPr id="6" name="Picture 5">
            <a:extLst>
              <a:ext uri="{FF2B5EF4-FFF2-40B4-BE49-F238E27FC236}">
                <a16:creationId xmlns:a16="http://schemas.microsoft.com/office/drawing/2014/main" id="{D2B7B139-DD04-36D1-2ADD-F64D23669B89}"/>
              </a:ext>
            </a:extLst>
          </p:cNvPr>
          <p:cNvPicPr>
            <a:picLocks noChangeAspect="1"/>
          </p:cNvPicPr>
          <p:nvPr/>
        </p:nvPicPr>
        <p:blipFill>
          <a:blip r:embed="rId2"/>
          <a:srcRect l="32500" t="39630" r="32253" b="15925"/>
          <a:stretch>
            <a:fillRect/>
          </a:stretch>
        </p:blipFill>
        <p:spPr>
          <a:xfrm>
            <a:off x="4953000" y="1807778"/>
            <a:ext cx="4137333" cy="2934577"/>
          </a:xfrm>
          <a:prstGeom prst="rect">
            <a:avLst/>
          </a:prstGeom>
        </p:spPr>
      </p:pic>
    </p:spTree>
    <p:extLst>
      <p:ext uri="{BB962C8B-B14F-4D97-AF65-F5344CB8AC3E}">
        <p14:creationId xmlns:p14="http://schemas.microsoft.com/office/powerpoint/2010/main" val="15849504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7EEEB-F055-5FB7-9173-9B2F5C19366D}"/>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1A173DA-16DD-E319-F3A5-40C16D1C8A68}"/>
              </a:ext>
            </a:extLst>
          </p:cNvPr>
          <p:cNvSpPr txBox="1">
            <a:spLocks/>
          </p:cNvSpPr>
          <p:nvPr/>
        </p:nvSpPr>
        <p:spPr>
          <a:xfrm>
            <a:off x="1497166" y="-76200"/>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Bound Generation</a:t>
            </a:r>
          </a:p>
        </p:txBody>
      </p:sp>
      <p:sp>
        <p:nvSpPr>
          <p:cNvPr id="2" name="Content Placeholder 2">
            <a:extLst>
              <a:ext uri="{FF2B5EF4-FFF2-40B4-BE49-F238E27FC236}">
                <a16:creationId xmlns:a16="http://schemas.microsoft.com/office/drawing/2014/main" id="{2E7FD52A-FADB-F050-A9D4-0387F30D5CE2}"/>
              </a:ext>
            </a:extLst>
          </p:cNvPr>
          <p:cNvSpPr txBox="1">
            <a:spLocks/>
          </p:cNvSpPr>
          <p:nvPr/>
        </p:nvSpPr>
        <p:spPr>
          <a:xfrm>
            <a:off x="0" y="1066800"/>
            <a:ext cx="9144000" cy="3122411"/>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While Goldberg’s exact algorithm wasn’t fully parallelized, two big parts of it were.</a:t>
            </a:r>
          </a:p>
          <a:p>
            <a:r>
              <a:rPr lang="en-US" sz="2800" dirty="0">
                <a:latin typeface="Bookman Old Style" panose="02050604050505020204" pitchFamily="18" charset="0"/>
              </a:rPr>
              <a:t>First is generation of the upper and lower bounds. This will be different for each component, and the data will be stored in an array.</a:t>
            </a:r>
          </a:p>
          <a:p>
            <a:r>
              <a:rPr lang="en-US" sz="2800" dirty="0">
                <a:latin typeface="Bookman Old Style" panose="02050604050505020204" pitchFamily="18" charset="0"/>
              </a:rPr>
              <a:t>Each component is handled by a separate thread. The lower bound is set as the component’s density. The upper bound is set as whatever is lower between the densest k-core level and the optimal density of that component.</a:t>
            </a:r>
          </a:p>
        </p:txBody>
      </p:sp>
      <p:pic>
        <p:nvPicPr>
          <p:cNvPr id="3" name="Picture 2" descr="A diagram of a line with letters and numbers&#10;&#10;AI-generated content may be incorrect.">
            <a:extLst>
              <a:ext uri="{FF2B5EF4-FFF2-40B4-BE49-F238E27FC236}">
                <a16:creationId xmlns:a16="http://schemas.microsoft.com/office/drawing/2014/main" id="{EC1A47D5-0335-893B-BC71-C10067FBE6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3962400"/>
            <a:ext cx="5137178" cy="1752600"/>
          </a:xfrm>
          <a:prstGeom prst="rect">
            <a:avLst/>
          </a:prstGeom>
        </p:spPr>
      </p:pic>
    </p:spTree>
    <p:extLst>
      <p:ext uri="{BB962C8B-B14F-4D97-AF65-F5344CB8AC3E}">
        <p14:creationId xmlns:p14="http://schemas.microsoft.com/office/powerpoint/2010/main" val="13730280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B0AC7-BF59-3AE8-F9C1-8E33B1861D3A}"/>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3D8C532C-3941-5886-B505-E0DF216B6249}"/>
              </a:ext>
            </a:extLst>
          </p:cNvPr>
          <p:cNvSpPr txBox="1">
            <a:spLocks/>
          </p:cNvSpPr>
          <p:nvPr/>
        </p:nvSpPr>
        <p:spPr>
          <a:xfrm>
            <a:off x="1497166" y="-152400"/>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Flow Network Creation</a:t>
            </a:r>
          </a:p>
        </p:txBody>
      </p:sp>
      <p:sp>
        <p:nvSpPr>
          <p:cNvPr id="2" name="Content Placeholder 2">
            <a:extLst>
              <a:ext uri="{FF2B5EF4-FFF2-40B4-BE49-F238E27FC236}">
                <a16:creationId xmlns:a16="http://schemas.microsoft.com/office/drawing/2014/main" id="{D216BB2E-01D8-8F9F-FAB5-FF02A41BA5EF}"/>
              </a:ext>
            </a:extLst>
          </p:cNvPr>
          <p:cNvSpPr txBox="1">
            <a:spLocks/>
          </p:cNvSpPr>
          <p:nvPr/>
        </p:nvSpPr>
        <p:spPr>
          <a:xfrm>
            <a:off x="0" y="914400"/>
            <a:ext cx="4521200" cy="5029200"/>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final part parallelized is creation of the flow networks for Goldberg’s algorithm.</a:t>
            </a:r>
          </a:p>
          <a:p>
            <a:r>
              <a:rPr lang="en-US" sz="2800" dirty="0">
                <a:latin typeface="Bookman Old Style" panose="02050604050505020204" pitchFamily="18" charset="0"/>
              </a:rPr>
              <a:t>The components are handled by warp and its vertices are handled by thread.</a:t>
            </a:r>
          </a:p>
          <a:p>
            <a:r>
              <a:rPr lang="en-US" sz="2800" dirty="0">
                <a:latin typeface="Bookman Old Style" panose="02050604050505020204" pitchFamily="18" charset="0"/>
              </a:rPr>
              <a:t>The flow network is stored as two linked arrays, one that stores the edges and one that stores the capacities of those edges.</a:t>
            </a:r>
          </a:p>
          <a:p>
            <a:r>
              <a:rPr lang="en-US" sz="2800" dirty="0">
                <a:latin typeface="Bookman Old Style" panose="02050604050505020204" pitchFamily="18" charset="0"/>
              </a:rPr>
              <a:t>For each thread, an edge from the source to the vertex is created and given capacity equal to the vertex’s degree, and an edge from each vertex to the sink is created with capacity equal to α times clique size.</a:t>
            </a:r>
          </a:p>
        </p:txBody>
      </p:sp>
      <p:pic>
        <p:nvPicPr>
          <p:cNvPr id="3" name="Picture 2" descr="A diagram of a diagram&#10;&#10;AI-generated content may be incorrect.">
            <a:extLst>
              <a:ext uri="{FF2B5EF4-FFF2-40B4-BE49-F238E27FC236}">
                <a16:creationId xmlns:a16="http://schemas.microsoft.com/office/drawing/2014/main" id="{21BDA1A1-31A2-DE63-0E73-5578FE2BA8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74755" y="1973140"/>
            <a:ext cx="4669245" cy="2911720"/>
          </a:xfrm>
          <a:prstGeom prst="rect">
            <a:avLst/>
          </a:prstGeom>
        </p:spPr>
      </p:pic>
    </p:spTree>
    <p:extLst>
      <p:ext uri="{BB962C8B-B14F-4D97-AF65-F5344CB8AC3E}">
        <p14:creationId xmlns:p14="http://schemas.microsoft.com/office/powerpoint/2010/main" val="236663351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6141C3-91D0-7D72-06F4-DA82DF451F3B}"/>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E176F97-3819-3A0D-705A-B4004523EB3C}"/>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Parallelization Summary</a:t>
            </a:r>
          </a:p>
        </p:txBody>
      </p:sp>
      <p:sp>
        <p:nvSpPr>
          <p:cNvPr id="2" name="Content Placeholder 2">
            <a:extLst>
              <a:ext uri="{FF2B5EF4-FFF2-40B4-BE49-F238E27FC236}">
                <a16:creationId xmlns:a16="http://schemas.microsoft.com/office/drawing/2014/main" id="{820384E2-6C89-5992-DC6E-939F1F858385}"/>
              </a:ext>
            </a:extLst>
          </p:cNvPr>
          <p:cNvSpPr txBox="1">
            <a:spLocks/>
          </p:cNvSpPr>
          <p:nvPr/>
        </p:nvSpPr>
        <p:spPr>
          <a:xfrm>
            <a:off x="228600" y="1434946"/>
            <a:ext cx="868680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800" dirty="0">
                <a:latin typeface="Bookman Old Style" panose="02050604050505020204" pitchFamily="18" charset="0"/>
              </a:rPr>
              <a:t>So, the main parts of CoreExact that were parallelized include:</a:t>
            </a:r>
          </a:p>
          <a:p>
            <a:r>
              <a:rPr lang="en-US" sz="2800" dirty="0">
                <a:latin typeface="Bookman Old Style" panose="02050604050505020204" pitchFamily="18" charset="0"/>
              </a:rPr>
              <a:t>DAG generation.</a:t>
            </a:r>
          </a:p>
          <a:p>
            <a:r>
              <a:rPr lang="en-US" sz="2800" dirty="0">
                <a:latin typeface="Bookman Old Style" panose="02050604050505020204" pitchFamily="18" charset="0"/>
              </a:rPr>
              <a:t>Listing all k-clique instances.</a:t>
            </a:r>
          </a:p>
          <a:p>
            <a:r>
              <a:rPr lang="en-US" sz="2800" dirty="0">
                <a:latin typeface="Bookman Old Style" panose="02050604050505020204" pitchFamily="18" charset="0"/>
              </a:rPr>
              <a:t>Clique-based core decomposition.</a:t>
            </a:r>
          </a:p>
          <a:p>
            <a:r>
              <a:rPr lang="en-US" sz="2800" dirty="0">
                <a:latin typeface="Bookman Old Style" panose="02050604050505020204" pitchFamily="18" charset="0"/>
              </a:rPr>
              <a:t>Component decomposition.</a:t>
            </a:r>
          </a:p>
          <a:p>
            <a:r>
              <a:rPr lang="en-US" sz="2800" dirty="0">
                <a:latin typeface="Bookman Old Style" panose="02050604050505020204" pitchFamily="18" charset="0"/>
              </a:rPr>
              <a:t>Bound generation.</a:t>
            </a:r>
          </a:p>
          <a:p>
            <a:r>
              <a:rPr lang="en-US" sz="2800" dirty="0">
                <a:latin typeface="Bookman Old Style" panose="02050604050505020204" pitchFamily="18" charset="0"/>
              </a:rPr>
              <a:t>Flow network creation.</a:t>
            </a:r>
          </a:p>
          <a:p>
            <a:endParaRPr lang="en-US" sz="2800" dirty="0">
              <a:latin typeface="Bookman Old Style" panose="02050604050505020204" pitchFamily="18" charset="0"/>
            </a:endParaRPr>
          </a:p>
        </p:txBody>
      </p:sp>
    </p:spTree>
    <p:extLst>
      <p:ext uri="{BB962C8B-B14F-4D97-AF65-F5344CB8AC3E}">
        <p14:creationId xmlns:p14="http://schemas.microsoft.com/office/powerpoint/2010/main" val="17878752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21CC5-2700-4FE7-FA1B-296CB9FF972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50BCB05-0405-FAC9-8F1A-35236CBBFE8F}"/>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Testing The Program</a:t>
            </a:r>
          </a:p>
        </p:txBody>
      </p:sp>
      <p:sp>
        <p:nvSpPr>
          <p:cNvPr id="2" name="Content Placeholder 2">
            <a:extLst>
              <a:ext uri="{FF2B5EF4-FFF2-40B4-BE49-F238E27FC236}">
                <a16:creationId xmlns:a16="http://schemas.microsoft.com/office/drawing/2014/main" id="{6FCBB0DB-EAE2-3C61-EC7C-E4A36CCDDF20}"/>
              </a:ext>
            </a:extLst>
          </p:cNvPr>
          <p:cNvSpPr txBox="1">
            <a:spLocks/>
          </p:cNvSpPr>
          <p:nvPr/>
        </p:nvSpPr>
        <p:spPr>
          <a:xfrm>
            <a:off x="228600" y="1434946"/>
            <a:ext cx="8686800" cy="454501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With the program created, testing the parallelized solution was the final step.</a:t>
            </a:r>
          </a:p>
          <a:p>
            <a:r>
              <a:rPr lang="en-US" sz="2800" dirty="0">
                <a:latin typeface="Bookman Old Style" panose="02050604050505020204" pitchFamily="18" charset="0"/>
              </a:rPr>
              <a:t>To check its efficiency, we ran it against the original CoreExact algorithm (written in Java).</a:t>
            </a:r>
          </a:p>
          <a:p>
            <a:r>
              <a:rPr lang="en-US" sz="2800" dirty="0">
                <a:latin typeface="Bookman Old Style" panose="02050604050505020204" pitchFamily="18" charset="0"/>
              </a:rPr>
              <a:t>In theory, the CUDA program should handle large graphs and graphs with more connected components more efficiently due to vertices and components being handled across threads and warps.</a:t>
            </a:r>
          </a:p>
        </p:txBody>
      </p:sp>
    </p:spTree>
    <p:extLst>
      <p:ext uri="{BB962C8B-B14F-4D97-AF65-F5344CB8AC3E}">
        <p14:creationId xmlns:p14="http://schemas.microsoft.com/office/powerpoint/2010/main" val="30652773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FEDCD-2C01-0323-EDFD-D5727306C416}"/>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49EBD9B9-02AD-E614-4133-9B6AD3129931}"/>
              </a:ext>
            </a:extLst>
          </p:cNvPr>
          <p:cNvSpPr txBox="1">
            <a:spLocks/>
          </p:cNvSpPr>
          <p:nvPr/>
        </p:nvSpPr>
        <p:spPr>
          <a:xfrm>
            <a:off x="1497166" y="0"/>
            <a:ext cx="6149667" cy="11430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Test Data</a:t>
            </a:r>
          </a:p>
        </p:txBody>
      </p:sp>
      <p:sp>
        <p:nvSpPr>
          <p:cNvPr id="2" name="Content Placeholder 2">
            <a:extLst>
              <a:ext uri="{FF2B5EF4-FFF2-40B4-BE49-F238E27FC236}">
                <a16:creationId xmlns:a16="http://schemas.microsoft.com/office/drawing/2014/main" id="{A105C466-D5BD-72E2-F2C7-2AFE74404675}"/>
              </a:ext>
            </a:extLst>
          </p:cNvPr>
          <p:cNvSpPr txBox="1">
            <a:spLocks/>
          </p:cNvSpPr>
          <p:nvPr/>
        </p:nvSpPr>
        <p:spPr>
          <a:xfrm>
            <a:off x="228600" y="990600"/>
            <a:ext cx="8686800" cy="4876800"/>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The data will be run on both programs and will run based on edge (2-clique) and triangle (3-clique) density.</a:t>
            </a:r>
          </a:p>
          <a:p>
            <a:r>
              <a:rPr lang="en-US" sz="2800" dirty="0">
                <a:latin typeface="Bookman Old Style" panose="02050604050505020204" pitchFamily="18" charset="0"/>
              </a:rPr>
              <a:t>8 different graphs were used for the experiments.</a:t>
            </a:r>
          </a:p>
          <a:p>
            <a:r>
              <a:rPr lang="en-US" sz="2800" dirty="0">
                <a:latin typeface="Bookman Old Style" panose="02050604050505020204" pitchFamily="18" charset="0"/>
              </a:rPr>
              <a:t>3 are real data, being graphs that represent a network of the proteins in yeast, a social network European users for the music streaming platform Deezer that are friends, and a network of authors on scientific papers that have co-authored before.</a:t>
            </a:r>
          </a:p>
          <a:p>
            <a:r>
              <a:rPr lang="en-US" sz="2800" dirty="0">
                <a:latin typeface="Bookman Old Style" panose="02050604050505020204" pitchFamily="18" charset="0"/>
              </a:rPr>
              <a:t>5 are synthesized graphs, with varying probability of connections between any two pairs.</a:t>
            </a:r>
          </a:p>
        </p:txBody>
      </p:sp>
    </p:spTree>
    <p:extLst>
      <p:ext uri="{BB962C8B-B14F-4D97-AF65-F5344CB8AC3E}">
        <p14:creationId xmlns:p14="http://schemas.microsoft.com/office/powerpoint/2010/main" val="15991653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EF0B0-9C13-9403-6C1F-441145FB2A1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C3D1542-CE3B-3969-B793-1DD63146281A}"/>
              </a:ext>
            </a:extLst>
          </p:cNvPr>
          <p:cNvSpPr txBox="1">
            <a:spLocks/>
          </p:cNvSpPr>
          <p:nvPr/>
        </p:nvSpPr>
        <p:spPr>
          <a:xfrm>
            <a:off x="1497166" y="0"/>
            <a:ext cx="6149667" cy="8764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Test Data (continued)</a:t>
            </a:r>
          </a:p>
        </p:txBody>
      </p:sp>
      <p:graphicFrame>
        <p:nvGraphicFramePr>
          <p:cNvPr id="3" name="Table 2">
            <a:extLst>
              <a:ext uri="{FF2B5EF4-FFF2-40B4-BE49-F238E27FC236}">
                <a16:creationId xmlns:a16="http://schemas.microsoft.com/office/drawing/2014/main" id="{7D54ECC2-3639-0B26-FC1E-AEA928294F36}"/>
              </a:ext>
            </a:extLst>
          </p:cNvPr>
          <p:cNvGraphicFramePr>
            <a:graphicFrameLocks noGrp="1"/>
          </p:cNvGraphicFramePr>
          <p:nvPr>
            <p:extLst>
              <p:ext uri="{D42A27DB-BD31-4B8C-83A1-F6EECF244321}">
                <p14:modId xmlns:p14="http://schemas.microsoft.com/office/powerpoint/2010/main" val="4118969839"/>
              </p:ext>
            </p:extLst>
          </p:nvPr>
        </p:nvGraphicFramePr>
        <p:xfrm>
          <a:off x="152399" y="1500709"/>
          <a:ext cx="4267199" cy="4419599"/>
        </p:xfrm>
        <a:graphic>
          <a:graphicData uri="http://schemas.openxmlformats.org/drawingml/2006/table">
            <a:tbl>
              <a:tblPr firstRow="1" firstCol="1" bandRow="1">
                <a:tableStyleId>{5C22544A-7EE6-4342-B048-85BDC9FD1C3A}</a:tableStyleId>
              </a:tblPr>
              <a:tblGrid>
                <a:gridCol w="1600201">
                  <a:extLst>
                    <a:ext uri="{9D8B030D-6E8A-4147-A177-3AD203B41FA5}">
                      <a16:colId xmlns:a16="http://schemas.microsoft.com/office/drawing/2014/main" val="3156954410"/>
                    </a:ext>
                  </a:extLst>
                </a:gridCol>
                <a:gridCol w="1371600">
                  <a:extLst>
                    <a:ext uri="{9D8B030D-6E8A-4147-A177-3AD203B41FA5}">
                      <a16:colId xmlns:a16="http://schemas.microsoft.com/office/drawing/2014/main" val="2477683744"/>
                    </a:ext>
                  </a:extLst>
                </a:gridCol>
                <a:gridCol w="1295398">
                  <a:extLst>
                    <a:ext uri="{9D8B030D-6E8A-4147-A177-3AD203B41FA5}">
                      <a16:colId xmlns:a16="http://schemas.microsoft.com/office/drawing/2014/main" val="967879937"/>
                    </a:ext>
                  </a:extLst>
                </a:gridCol>
              </a:tblGrid>
              <a:tr h="962710">
                <a:tc>
                  <a:txBody>
                    <a:bodyPr/>
                    <a:lstStyle/>
                    <a:p>
                      <a:pPr marL="0" marR="0" algn="ctr">
                        <a:lnSpc>
                          <a:spcPct val="115000"/>
                        </a:lnSpc>
                        <a:spcAft>
                          <a:spcPts val="800"/>
                        </a:spcAft>
                        <a:buNone/>
                        <a:tabLst>
                          <a:tab pos="457200" algn="l"/>
                          <a:tab pos="5029200" algn="r"/>
                          <a:tab pos="5486400" algn="r"/>
                        </a:tabLst>
                      </a:pPr>
                      <a:r>
                        <a:rPr lang="en-US" sz="1200" kern="100">
                          <a:effectLst/>
                        </a:rPr>
                        <a:t>Graph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Number of Vertices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Number of Edges</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17454256"/>
                  </a:ext>
                </a:extLst>
              </a:tr>
              <a:tr h="636188">
                <a:tc>
                  <a:txBody>
                    <a:bodyPr/>
                    <a:lstStyle/>
                    <a:p>
                      <a:pPr marL="0" marR="0" algn="ctr">
                        <a:lnSpc>
                          <a:spcPct val="115000"/>
                        </a:lnSpc>
                        <a:spcAft>
                          <a:spcPts val="800"/>
                        </a:spcAft>
                        <a:buNone/>
                        <a:tabLst>
                          <a:tab pos="457200" algn="l"/>
                          <a:tab pos="5029200" algn="r"/>
                          <a:tab pos="5486400" algn="r"/>
                        </a:tabLst>
                      </a:pPr>
                      <a:r>
                        <a:rPr lang="en-US" sz="1200" kern="100">
                          <a:effectLst/>
                        </a:rPr>
                        <a:t>Yeast Protein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1,459</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1,948</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20963371"/>
                  </a:ext>
                </a:extLst>
              </a:tr>
              <a:tr h="636188">
                <a:tc>
                  <a:txBody>
                    <a:bodyPr/>
                    <a:lstStyle/>
                    <a:p>
                      <a:pPr marL="0" marR="0" algn="ctr">
                        <a:lnSpc>
                          <a:spcPct val="115000"/>
                        </a:lnSpc>
                        <a:spcAft>
                          <a:spcPts val="800"/>
                        </a:spcAft>
                        <a:buNone/>
                        <a:tabLst>
                          <a:tab pos="457200" algn="l"/>
                          <a:tab pos="5029200" algn="r"/>
                          <a:tab pos="5486400" algn="r"/>
                        </a:tabLst>
                      </a:pPr>
                      <a:r>
                        <a:rPr lang="en-US" sz="1200" kern="100" dirty="0">
                          <a:effectLst/>
                        </a:rPr>
                        <a:t>European Deezer Social Network</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28,281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92,752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658654114"/>
                  </a:ext>
                </a:extLst>
              </a:tr>
              <a:tr h="636188">
                <a:tc>
                  <a:txBody>
                    <a:bodyPr/>
                    <a:lstStyle/>
                    <a:p>
                      <a:pPr marL="0" marR="0" algn="ctr">
                        <a:lnSpc>
                          <a:spcPct val="115000"/>
                        </a:lnSpc>
                        <a:spcAft>
                          <a:spcPts val="800"/>
                        </a:spcAft>
                        <a:buNone/>
                        <a:tabLst>
                          <a:tab pos="457200" algn="l"/>
                          <a:tab pos="5029200" algn="r"/>
                          <a:tab pos="5486400" algn="r"/>
                        </a:tabLst>
                      </a:pPr>
                      <a:r>
                        <a:rPr lang="en-US" sz="1200" kern="100">
                          <a:effectLst/>
                        </a:rPr>
                        <a:t>Condense Matter Co-Author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108,300</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186,936</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5472940"/>
                  </a:ext>
                </a:extLst>
              </a:tr>
              <a:tr h="309665">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500</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6,276</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378066135"/>
                  </a:ext>
                </a:extLst>
              </a:tr>
              <a:tr h="309665">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500</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12,372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21034595"/>
                  </a:ext>
                </a:extLst>
              </a:tr>
              <a:tr h="309665">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1,000</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25,053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038127430"/>
                  </a:ext>
                </a:extLst>
              </a:tr>
              <a:tr h="309665">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2,500</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31,256</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39225479"/>
                  </a:ext>
                </a:extLst>
              </a:tr>
              <a:tr h="309665">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5,000</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12,385</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280677389"/>
                  </a:ext>
                </a:extLst>
              </a:tr>
            </a:tbl>
          </a:graphicData>
        </a:graphic>
      </p:graphicFrame>
      <p:graphicFrame>
        <p:nvGraphicFramePr>
          <p:cNvPr id="5" name="Table 4">
            <a:extLst>
              <a:ext uri="{FF2B5EF4-FFF2-40B4-BE49-F238E27FC236}">
                <a16:creationId xmlns:a16="http://schemas.microsoft.com/office/drawing/2014/main" id="{F2C6D28D-B2BA-2229-A005-C7DD0C023CF0}"/>
              </a:ext>
            </a:extLst>
          </p:cNvPr>
          <p:cNvGraphicFramePr>
            <a:graphicFrameLocks noGrp="1"/>
          </p:cNvGraphicFramePr>
          <p:nvPr>
            <p:extLst>
              <p:ext uri="{D42A27DB-BD31-4B8C-83A1-F6EECF244321}">
                <p14:modId xmlns:p14="http://schemas.microsoft.com/office/powerpoint/2010/main" val="2442118622"/>
              </p:ext>
            </p:extLst>
          </p:nvPr>
        </p:nvGraphicFramePr>
        <p:xfrm>
          <a:off x="4724403" y="1500707"/>
          <a:ext cx="4236717" cy="4419601"/>
        </p:xfrm>
        <a:graphic>
          <a:graphicData uri="http://schemas.openxmlformats.org/drawingml/2006/table">
            <a:tbl>
              <a:tblPr firstRow="1" firstCol="1" bandRow="1">
                <a:tableStyleId>{5C22544A-7EE6-4342-B048-85BDC9FD1C3A}</a:tableStyleId>
              </a:tblPr>
              <a:tblGrid>
                <a:gridCol w="1412239">
                  <a:extLst>
                    <a:ext uri="{9D8B030D-6E8A-4147-A177-3AD203B41FA5}">
                      <a16:colId xmlns:a16="http://schemas.microsoft.com/office/drawing/2014/main" val="3887946334"/>
                    </a:ext>
                  </a:extLst>
                </a:gridCol>
                <a:gridCol w="1412239">
                  <a:extLst>
                    <a:ext uri="{9D8B030D-6E8A-4147-A177-3AD203B41FA5}">
                      <a16:colId xmlns:a16="http://schemas.microsoft.com/office/drawing/2014/main" val="859752306"/>
                    </a:ext>
                  </a:extLst>
                </a:gridCol>
                <a:gridCol w="1412239">
                  <a:extLst>
                    <a:ext uri="{9D8B030D-6E8A-4147-A177-3AD203B41FA5}">
                      <a16:colId xmlns:a16="http://schemas.microsoft.com/office/drawing/2014/main" val="4054569691"/>
                    </a:ext>
                  </a:extLst>
                </a:gridCol>
              </a:tblGrid>
              <a:tr h="888085">
                <a:tc>
                  <a:txBody>
                    <a:bodyPr/>
                    <a:lstStyle/>
                    <a:p>
                      <a:pPr marL="0" marR="0" algn="ctr">
                        <a:lnSpc>
                          <a:spcPct val="200000"/>
                        </a:lnSpc>
                        <a:spcAft>
                          <a:spcPts val="800"/>
                        </a:spcAft>
                        <a:buNone/>
                        <a:tabLst>
                          <a:tab pos="457200" algn="l"/>
                          <a:tab pos="5029200" algn="r"/>
                          <a:tab pos="5486400" algn="r"/>
                        </a:tabLst>
                      </a:pPr>
                      <a:r>
                        <a:rPr lang="en-US" sz="1200" kern="100">
                          <a:effectLst/>
                        </a:rPr>
                        <a:t>Graph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buNone/>
                        <a:tabLst>
                          <a:tab pos="457200" algn="l"/>
                          <a:tab pos="5029200" algn="r"/>
                          <a:tab pos="5486400" algn="r"/>
                        </a:tabLst>
                      </a:pPr>
                      <a:r>
                        <a:rPr lang="en-US" sz="1200" kern="100" dirty="0">
                          <a:effectLst/>
                        </a:rPr>
                        <a:t>Highest Edge Density </a:t>
                      </a:r>
                      <a:endParaRPr lang="en-US" sz="1100" kern="100" dirty="0">
                        <a:effectLst/>
                      </a:endParaRPr>
                    </a:p>
                    <a:p>
                      <a:pPr marL="0" marR="0" algn="ctr">
                        <a:lnSpc>
                          <a:spcPct val="107000"/>
                        </a:lnSpc>
                        <a:spcAft>
                          <a:spcPts val="800"/>
                        </a:spcAft>
                        <a:buNone/>
                        <a:tabLst>
                          <a:tab pos="457200" algn="l"/>
                          <a:tab pos="5029200" algn="r"/>
                          <a:tab pos="5486400" algn="r"/>
                        </a:tabLst>
                      </a:pPr>
                      <a:r>
                        <a:rPr lang="en-US" sz="1200" kern="100" dirty="0">
                          <a:effectLst/>
                        </a:rPr>
                        <a:t>(edges / vertices)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07000"/>
                        </a:lnSpc>
                        <a:spcAft>
                          <a:spcPts val="800"/>
                        </a:spcAft>
                        <a:buNone/>
                        <a:tabLst>
                          <a:tab pos="457200" algn="l"/>
                          <a:tab pos="5029200" algn="r"/>
                          <a:tab pos="5486400" algn="r"/>
                        </a:tabLst>
                      </a:pPr>
                      <a:r>
                        <a:rPr lang="en-US" sz="1200" kern="100">
                          <a:effectLst/>
                        </a:rPr>
                        <a:t>Highest 3-Clique Density </a:t>
                      </a:r>
                      <a:endParaRPr lang="en-US" sz="1100" kern="100">
                        <a:effectLst/>
                      </a:endParaRPr>
                    </a:p>
                    <a:p>
                      <a:pPr marL="0" marR="0" algn="ctr">
                        <a:lnSpc>
                          <a:spcPct val="107000"/>
                        </a:lnSpc>
                        <a:spcAft>
                          <a:spcPts val="800"/>
                        </a:spcAft>
                        <a:buNone/>
                        <a:tabLst>
                          <a:tab pos="457200" algn="l"/>
                          <a:tab pos="5029200" algn="r"/>
                          <a:tab pos="5486400" algn="r"/>
                        </a:tabLst>
                      </a:pPr>
                      <a:r>
                        <a:rPr lang="en-US" sz="1200" kern="100">
                          <a:effectLst/>
                        </a:rPr>
                        <a:t>(3-cliques / vertices)</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586854678"/>
                  </a:ext>
                </a:extLst>
              </a:tr>
              <a:tr h="414826">
                <a:tc>
                  <a:txBody>
                    <a:bodyPr/>
                    <a:lstStyle/>
                    <a:p>
                      <a:pPr marL="0" marR="0" algn="ctr">
                        <a:lnSpc>
                          <a:spcPct val="115000"/>
                        </a:lnSpc>
                        <a:spcAft>
                          <a:spcPts val="800"/>
                        </a:spcAft>
                        <a:buNone/>
                        <a:tabLst>
                          <a:tab pos="457200" algn="l"/>
                          <a:tab pos="5029200" algn="r"/>
                          <a:tab pos="5486400" algn="r"/>
                        </a:tabLst>
                      </a:pPr>
                      <a:r>
                        <a:rPr lang="en-US" sz="1200" kern="100" dirty="0">
                          <a:effectLst/>
                        </a:rPr>
                        <a:t>Yeast Protein Network</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2.26</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3.71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879032533"/>
                  </a:ext>
                </a:extLst>
              </a:tr>
              <a:tr h="414826">
                <a:tc>
                  <a:txBody>
                    <a:bodyPr/>
                    <a:lstStyle/>
                    <a:p>
                      <a:pPr marL="0" marR="0" algn="ctr">
                        <a:lnSpc>
                          <a:spcPct val="115000"/>
                        </a:lnSpc>
                        <a:spcAft>
                          <a:spcPts val="800"/>
                        </a:spcAft>
                        <a:buNone/>
                        <a:tabLst>
                          <a:tab pos="457200" algn="l"/>
                          <a:tab pos="5029200" algn="r"/>
                          <a:tab pos="5486400" algn="r"/>
                        </a:tabLst>
                      </a:pPr>
                      <a:r>
                        <a:rPr lang="en-US" sz="1200" kern="100">
                          <a:effectLst/>
                        </a:rPr>
                        <a:t>European Deezer Social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8.53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33.41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45770372"/>
                  </a:ext>
                </a:extLst>
              </a:tr>
              <a:tr h="627734">
                <a:tc>
                  <a:txBody>
                    <a:bodyPr/>
                    <a:lstStyle/>
                    <a:p>
                      <a:pPr marL="0" marR="0" algn="ctr">
                        <a:lnSpc>
                          <a:spcPct val="115000"/>
                        </a:lnSpc>
                        <a:spcAft>
                          <a:spcPts val="800"/>
                        </a:spcAft>
                        <a:buNone/>
                        <a:tabLst>
                          <a:tab pos="457200" algn="l"/>
                          <a:tab pos="5029200" algn="r"/>
                          <a:tab pos="5486400" algn="r"/>
                        </a:tabLst>
                      </a:pPr>
                      <a:r>
                        <a:rPr lang="en-US" sz="1200" kern="100" dirty="0">
                          <a:effectLst/>
                        </a:rPr>
                        <a:t>Condense Matter Co-Author Network</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13.37</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109.63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86233593"/>
                  </a:ext>
                </a:extLst>
              </a:tr>
              <a:tr h="414826">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12.55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5.23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81498227"/>
                  </a:ext>
                </a:extLst>
              </a:tr>
              <a:tr h="414826">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24.74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40.67</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963273681"/>
                  </a:ext>
                </a:extLst>
              </a:tr>
              <a:tr h="414826">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25.05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20.80</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88748533"/>
                  </a:ext>
                </a:extLst>
              </a:tr>
              <a:tr h="414826">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12.51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1.21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163819237"/>
                  </a:ext>
                </a:extLst>
              </a:tr>
              <a:tr h="414826">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2.62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0.33</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54627806"/>
                  </a:ext>
                </a:extLst>
              </a:tr>
            </a:tbl>
          </a:graphicData>
        </a:graphic>
      </p:graphicFrame>
      <p:sp>
        <p:nvSpPr>
          <p:cNvPr id="6" name="Content Placeholder 2">
            <a:extLst>
              <a:ext uri="{FF2B5EF4-FFF2-40B4-BE49-F238E27FC236}">
                <a16:creationId xmlns:a16="http://schemas.microsoft.com/office/drawing/2014/main" id="{515C6DD9-C7E8-ED7B-8939-FDBCB891D706}"/>
              </a:ext>
            </a:extLst>
          </p:cNvPr>
          <p:cNvSpPr txBox="1">
            <a:spLocks/>
          </p:cNvSpPr>
          <p:nvPr/>
        </p:nvSpPr>
        <p:spPr>
          <a:xfrm>
            <a:off x="167639" y="990600"/>
            <a:ext cx="4236717" cy="68842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800" dirty="0">
                <a:latin typeface="Bookman Old Style" panose="02050604050505020204" pitchFamily="18" charset="0"/>
              </a:rPr>
              <a:t>Vertex and Edge Number by Graph</a:t>
            </a:r>
          </a:p>
        </p:txBody>
      </p:sp>
      <p:sp>
        <p:nvSpPr>
          <p:cNvPr id="7" name="Content Placeholder 2">
            <a:extLst>
              <a:ext uri="{FF2B5EF4-FFF2-40B4-BE49-F238E27FC236}">
                <a16:creationId xmlns:a16="http://schemas.microsoft.com/office/drawing/2014/main" id="{B43388E8-E5E7-AB38-C693-0E7652FD7493}"/>
              </a:ext>
            </a:extLst>
          </p:cNvPr>
          <p:cNvSpPr txBox="1">
            <a:spLocks/>
          </p:cNvSpPr>
          <p:nvPr/>
        </p:nvSpPr>
        <p:spPr>
          <a:xfrm>
            <a:off x="4648201" y="823375"/>
            <a:ext cx="4389119" cy="688425"/>
          </a:xfrm>
          <a:prstGeom prst="rect">
            <a:avLst/>
          </a:prstGeom>
        </p:spPr>
        <p:txBody>
          <a:bodyPr vert="horz" lIns="91440" tIns="45720" rIns="91440" bIns="45720" rtlCol="0">
            <a:no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1800" dirty="0">
                <a:latin typeface="Bookman Old Style" panose="02050604050505020204" pitchFamily="18" charset="0"/>
              </a:rPr>
              <a:t>Highest Density Subgraph by Graph (rounded to 2 decimal points)</a:t>
            </a:r>
          </a:p>
        </p:txBody>
      </p:sp>
    </p:spTree>
    <p:extLst>
      <p:ext uri="{BB962C8B-B14F-4D97-AF65-F5344CB8AC3E}">
        <p14:creationId xmlns:p14="http://schemas.microsoft.com/office/powerpoint/2010/main" val="42114276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106474-9328-8C66-10A9-6550F387F447}"/>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2F77334-7559-7596-15E8-7503DCEB7859}"/>
              </a:ext>
            </a:extLst>
          </p:cNvPr>
          <p:cNvSpPr txBox="1">
            <a:spLocks/>
          </p:cNvSpPr>
          <p:nvPr/>
        </p:nvSpPr>
        <p:spPr>
          <a:xfrm>
            <a:off x="1497166" y="19594"/>
            <a:ext cx="6149667" cy="724054"/>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Experiment Results</a:t>
            </a:r>
          </a:p>
        </p:txBody>
      </p:sp>
      <p:sp>
        <p:nvSpPr>
          <p:cNvPr id="2" name="Content Placeholder 2">
            <a:extLst>
              <a:ext uri="{FF2B5EF4-FFF2-40B4-BE49-F238E27FC236}">
                <a16:creationId xmlns:a16="http://schemas.microsoft.com/office/drawing/2014/main" id="{1E52ABE2-8E3F-D710-5F8D-EF5EA709669D}"/>
              </a:ext>
            </a:extLst>
          </p:cNvPr>
          <p:cNvSpPr txBox="1">
            <a:spLocks/>
          </p:cNvSpPr>
          <p:nvPr/>
        </p:nvSpPr>
        <p:spPr>
          <a:xfrm>
            <a:off x="154577" y="838200"/>
            <a:ext cx="4341222" cy="713588"/>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800" dirty="0">
                <a:latin typeface="Bookman Old Style" panose="02050604050505020204" pitchFamily="18" charset="0"/>
              </a:rPr>
              <a:t>Graphs by DSD Runtime Over Edge Density</a:t>
            </a:r>
          </a:p>
        </p:txBody>
      </p:sp>
      <p:graphicFrame>
        <p:nvGraphicFramePr>
          <p:cNvPr id="3" name="Table 2">
            <a:extLst>
              <a:ext uri="{FF2B5EF4-FFF2-40B4-BE49-F238E27FC236}">
                <a16:creationId xmlns:a16="http://schemas.microsoft.com/office/drawing/2014/main" id="{00316B5D-0AA5-78BC-157C-1428CAEEB549}"/>
              </a:ext>
            </a:extLst>
          </p:cNvPr>
          <p:cNvGraphicFramePr>
            <a:graphicFrameLocks noGrp="1"/>
          </p:cNvGraphicFramePr>
          <p:nvPr>
            <p:extLst>
              <p:ext uri="{D42A27DB-BD31-4B8C-83A1-F6EECF244321}">
                <p14:modId xmlns:p14="http://schemas.microsoft.com/office/powerpoint/2010/main" val="3376723283"/>
              </p:ext>
            </p:extLst>
          </p:nvPr>
        </p:nvGraphicFramePr>
        <p:xfrm>
          <a:off x="152400" y="1551788"/>
          <a:ext cx="4343399" cy="5261678"/>
        </p:xfrm>
        <a:graphic>
          <a:graphicData uri="http://schemas.openxmlformats.org/drawingml/2006/table">
            <a:tbl>
              <a:tblPr firstRow="1" firstCol="1" bandRow="1">
                <a:tableStyleId>{5C22544A-7EE6-4342-B048-85BDC9FD1C3A}</a:tableStyleId>
              </a:tblPr>
              <a:tblGrid>
                <a:gridCol w="1130152">
                  <a:extLst>
                    <a:ext uri="{9D8B030D-6E8A-4147-A177-3AD203B41FA5}">
                      <a16:colId xmlns:a16="http://schemas.microsoft.com/office/drawing/2014/main" val="2125508193"/>
                    </a:ext>
                  </a:extLst>
                </a:gridCol>
                <a:gridCol w="1079648">
                  <a:extLst>
                    <a:ext uri="{9D8B030D-6E8A-4147-A177-3AD203B41FA5}">
                      <a16:colId xmlns:a16="http://schemas.microsoft.com/office/drawing/2014/main" val="795996029"/>
                    </a:ext>
                  </a:extLst>
                </a:gridCol>
                <a:gridCol w="1066800">
                  <a:extLst>
                    <a:ext uri="{9D8B030D-6E8A-4147-A177-3AD203B41FA5}">
                      <a16:colId xmlns:a16="http://schemas.microsoft.com/office/drawing/2014/main" val="2126979662"/>
                    </a:ext>
                  </a:extLst>
                </a:gridCol>
                <a:gridCol w="1066799">
                  <a:extLst>
                    <a:ext uri="{9D8B030D-6E8A-4147-A177-3AD203B41FA5}">
                      <a16:colId xmlns:a16="http://schemas.microsoft.com/office/drawing/2014/main" val="2795144691"/>
                    </a:ext>
                  </a:extLst>
                </a:gridCol>
              </a:tblGrid>
              <a:tr h="803771">
                <a:tc>
                  <a:txBody>
                    <a:bodyPr/>
                    <a:lstStyle/>
                    <a:p>
                      <a:pPr marL="0" marR="0" algn="ctr">
                        <a:lnSpc>
                          <a:spcPct val="115000"/>
                        </a:lnSpc>
                        <a:spcAft>
                          <a:spcPts val="800"/>
                        </a:spcAft>
                        <a:buNone/>
                        <a:tabLst>
                          <a:tab pos="457200" algn="l"/>
                          <a:tab pos="5029200" algn="r"/>
                          <a:tab pos="5486400" algn="r"/>
                        </a:tabLst>
                      </a:pPr>
                      <a:r>
                        <a:rPr lang="en-US" sz="1200" kern="100">
                          <a:effectLst/>
                        </a:rPr>
                        <a:t>Graph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CoreExact Runtime (milliseconds)</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Parallelized Solution Runtime (milliseconds)</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Speed Increase</a:t>
                      </a:r>
                      <a:endParaRPr lang="en-US" sz="1100" kern="100" dirty="0">
                        <a:effectLst/>
                      </a:endParaRPr>
                    </a:p>
                    <a:p>
                      <a:pPr marL="0" marR="0" algn="ctr">
                        <a:lnSpc>
                          <a:spcPct val="115000"/>
                        </a:lnSpc>
                        <a:spcAft>
                          <a:spcPts val="800"/>
                        </a:spcAft>
                        <a:buNone/>
                        <a:tabLst>
                          <a:tab pos="457200" algn="l"/>
                          <a:tab pos="5029200" algn="r"/>
                          <a:tab pos="5486400" algn="r"/>
                        </a:tabLst>
                      </a:pPr>
                      <a:r>
                        <a:rPr lang="en-US" sz="1200" kern="100" dirty="0">
                          <a:effectLst/>
                        </a:rPr>
                        <a:t>(CoreExact Runtime/ Parallel Runtime)</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21546203"/>
                  </a:ext>
                </a:extLst>
              </a:tr>
              <a:tr h="346155">
                <a:tc>
                  <a:txBody>
                    <a:bodyPr/>
                    <a:lstStyle/>
                    <a:p>
                      <a:pPr marL="0" marR="0" algn="ctr">
                        <a:lnSpc>
                          <a:spcPct val="115000"/>
                        </a:lnSpc>
                        <a:spcAft>
                          <a:spcPts val="800"/>
                        </a:spcAft>
                        <a:buNone/>
                        <a:tabLst>
                          <a:tab pos="457200" algn="l"/>
                          <a:tab pos="5029200" algn="r"/>
                          <a:tab pos="5486400" algn="r"/>
                        </a:tabLst>
                      </a:pPr>
                      <a:r>
                        <a:rPr lang="en-US" sz="1200" kern="100">
                          <a:effectLst/>
                        </a:rPr>
                        <a:t>Yeast Protein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403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153.368</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2.63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967548336"/>
                  </a:ext>
                </a:extLst>
              </a:tr>
              <a:tr h="523818">
                <a:tc>
                  <a:txBody>
                    <a:bodyPr/>
                    <a:lstStyle/>
                    <a:p>
                      <a:pPr marL="0" marR="0" algn="ctr">
                        <a:lnSpc>
                          <a:spcPct val="115000"/>
                        </a:lnSpc>
                        <a:spcAft>
                          <a:spcPts val="800"/>
                        </a:spcAft>
                        <a:buNone/>
                        <a:tabLst>
                          <a:tab pos="457200" algn="l"/>
                          <a:tab pos="5029200" algn="r"/>
                          <a:tab pos="5486400" algn="r"/>
                        </a:tabLst>
                      </a:pPr>
                      <a:r>
                        <a:rPr lang="en-US" sz="1200" kern="100">
                          <a:effectLst/>
                        </a:rPr>
                        <a:t>European Deezer Social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23545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9893.91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2.38</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83155755"/>
                  </a:ext>
                </a:extLst>
              </a:tr>
              <a:tr h="701482">
                <a:tc>
                  <a:txBody>
                    <a:bodyPr/>
                    <a:lstStyle/>
                    <a:p>
                      <a:pPr marL="0" marR="0" algn="ctr">
                        <a:lnSpc>
                          <a:spcPct val="115000"/>
                        </a:lnSpc>
                        <a:spcAft>
                          <a:spcPts val="800"/>
                        </a:spcAft>
                        <a:buNone/>
                        <a:tabLst>
                          <a:tab pos="457200" algn="l"/>
                          <a:tab pos="5029200" algn="r"/>
                          <a:tab pos="5486400" algn="r"/>
                        </a:tabLst>
                      </a:pPr>
                      <a:r>
                        <a:rPr lang="en-US" sz="1200" kern="100">
                          <a:effectLst/>
                        </a:rPr>
                        <a:t>Condense Matter Co-Author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76683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1558.99</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49.19</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36434231"/>
                  </a:ext>
                </a:extLst>
              </a:tr>
              <a:tr h="346155">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16875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443.164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38.08</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67619921"/>
                  </a:ext>
                </a:extLst>
              </a:tr>
              <a:tr h="346155">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59243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3045.69</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19.45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92677617"/>
                  </a:ext>
                </a:extLst>
              </a:tr>
              <a:tr h="346155">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228629</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1344.22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170.08</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727665018"/>
                  </a:ext>
                </a:extLst>
              </a:tr>
              <a:tr h="346155">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1021662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4312.55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236.9</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660848113"/>
                  </a:ext>
                </a:extLst>
              </a:tr>
              <a:tr h="346155">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278561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9916.88</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28.09</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576971416"/>
                  </a:ext>
                </a:extLst>
              </a:tr>
            </a:tbl>
          </a:graphicData>
        </a:graphic>
      </p:graphicFrame>
      <p:graphicFrame>
        <p:nvGraphicFramePr>
          <p:cNvPr id="5" name="Table 4">
            <a:extLst>
              <a:ext uri="{FF2B5EF4-FFF2-40B4-BE49-F238E27FC236}">
                <a16:creationId xmlns:a16="http://schemas.microsoft.com/office/drawing/2014/main" id="{A87C6BF8-9C23-9686-5AEC-DD04ADAFE6AA}"/>
              </a:ext>
            </a:extLst>
          </p:cNvPr>
          <p:cNvGraphicFramePr>
            <a:graphicFrameLocks noGrp="1"/>
          </p:cNvGraphicFramePr>
          <p:nvPr>
            <p:extLst>
              <p:ext uri="{D42A27DB-BD31-4B8C-83A1-F6EECF244321}">
                <p14:modId xmlns:p14="http://schemas.microsoft.com/office/powerpoint/2010/main" val="685283275"/>
              </p:ext>
            </p:extLst>
          </p:nvPr>
        </p:nvGraphicFramePr>
        <p:xfrm>
          <a:off x="4648202" y="1551788"/>
          <a:ext cx="4343397" cy="5261675"/>
        </p:xfrm>
        <a:graphic>
          <a:graphicData uri="http://schemas.openxmlformats.org/drawingml/2006/table">
            <a:tbl>
              <a:tblPr firstRow="1" firstCol="1" bandRow="1">
                <a:tableStyleId>{5C22544A-7EE6-4342-B048-85BDC9FD1C3A}</a:tableStyleId>
              </a:tblPr>
              <a:tblGrid>
                <a:gridCol w="1085849">
                  <a:extLst>
                    <a:ext uri="{9D8B030D-6E8A-4147-A177-3AD203B41FA5}">
                      <a16:colId xmlns:a16="http://schemas.microsoft.com/office/drawing/2014/main" val="3235780059"/>
                    </a:ext>
                  </a:extLst>
                </a:gridCol>
                <a:gridCol w="1047749">
                  <a:extLst>
                    <a:ext uri="{9D8B030D-6E8A-4147-A177-3AD203B41FA5}">
                      <a16:colId xmlns:a16="http://schemas.microsoft.com/office/drawing/2014/main" val="599641750"/>
                    </a:ext>
                  </a:extLst>
                </a:gridCol>
                <a:gridCol w="1034475">
                  <a:extLst>
                    <a:ext uri="{9D8B030D-6E8A-4147-A177-3AD203B41FA5}">
                      <a16:colId xmlns:a16="http://schemas.microsoft.com/office/drawing/2014/main" val="3226253555"/>
                    </a:ext>
                  </a:extLst>
                </a:gridCol>
                <a:gridCol w="1175324">
                  <a:extLst>
                    <a:ext uri="{9D8B030D-6E8A-4147-A177-3AD203B41FA5}">
                      <a16:colId xmlns:a16="http://schemas.microsoft.com/office/drawing/2014/main" val="2643005137"/>
                    </a:ext>
                  </a:extLst>
                </a:gridCol>
              </a:tblGrid>
              <a:tr h="1189861">
                <a:tc>
                  <a:txBody>
                    <a:bodyPr/>
                    <a:lstStyle/>
                    <a:p>
                      <a:pPr marL="0" marR="0" algn="ctr">
                        <a:lnSpc>
                          <a:spcPct val="115000"/>
                        </a:lnSpc>
                        <a:spcAft>
                          <a:spcPts val="800"/>
                        </a:spcAft>
                        <a:buNone/>
                        <a:tabLst>
                          <a:tab pos="457200" algn="l"/>
                          <a:tab pos="5029200" algn="r"/>
                          <a:tab pos="5486400" algn="r"/>
                        </a:tabLst>
                      </a:pPr>
                      <a:r>
                        <a:rPr lang="en-US" sz="1200" kern="100">
                          <a:effectLst/>
                        </a:rPr>
                        <a:t>Graph</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CoreExact Runtime (milliseconds)</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Parallelized Solution Runtime (milliseconds)</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Speed Increase</a:t>
                      </a:r>
                      <a:endParaRPr lang="en-US" sz="1100" kern="100">
                        <a:effectLst/>
                      </a:endParaRPr>
                    </a:p>
                    <a:p>
                      <a:pPr marL="0" marR="0" algn="ctr">
                        <a:lnSpc>
                          <a:spcPct val="115000"/>
                        </a:lnSpc>
                        <a:spcAft>
                          <a:spcPts val="800"/>
                        </a:spcAft>
                        <a:buNone/>
                        <a:tabLst>
                          <a:tab pos="457200" algn="l"/>
                          <a:tab pos="5029200" algn="r"/>
                          <a:tab pos="5486400" algn="r"/>
                        </a:tabLst>
                      </a:pPr>
                      <a:r>
                        <a:rPr lang="en-US" sz="1200" kern="100">
                          <a:effectLst/>
                        </a:rPr>
                        <a:t>(CoreExact Runtime/ Parallel Runtime)</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11771209"/>
                  </a:ext>
                </a:extLst>
              </a:tr>
              <a:tr h="426826">
                <a:tc>
                  <a:txBody>
                    <a:bodyPr/>
                    <a:lstStyle/>
                    <a:p>
                      <a:pPr marL="0" marR="0" algn="ctr">
                        <a:lnSpc>
                          <a:spcPct val="115000"/>
                        </a:lnSpc>
                        <a:spcAft>
                          <a:spcPts val="800"/>
                        </a:spcAft>
                        <a:buNone/>
                        <a:tabLst>
                          <a:tab pos="457200" algn="l"/>
                          <a:tab pos="5029200" algn="r"/>
                          <a:tab pos="5486400" algn="r"/>
                        </a:tabLst>
                      </a:pPr>
                      <a:r>
                        <a:rPr lang="en-US" sz="1200" kern="100">
                          <a:effectLst/>
                        </a:rPr>
                        <a:t>Yeast Protein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114</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131.444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0.87</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224824161"/>
                  </a:ext>
                </a:extLst>
              </a:tr>
              <a:tr h="645895">
                <a:tc>
                  <a:txBody>
                    <a:bodyPr/>
                    <a:lstStyle/>
                    <a:p>
                      <a:pPr marL="0" marR="0" algn="ctr">
                        <a:lnSpc>
                          <a:spcPct val="115000"/>
                        </a:lnSpc>
                        <a:spcAft>
                          <a:spcPts val="800"/>
                        </a:spcAft>
                        <a:buNone/>
                        <a:tabLst>
                          <a:tab pos="457200" algn="l"/>
                          <a:tab pos="5029200" algn="r"/>
                          <a:tab pos="5486400" algn="r"/>
                        </a:tabLst>
                      </a:pPr>
                      <a:r>
                        <a:rPr lang="en-US" sz="1200" kern="100">
                          <a:effectLst/>
                        </a:rPr>
                        <a:t>European Deezer Social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6346</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18177.1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0.35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97960065"/>
                  </a:ext>
                </a:extLst>
              </a:tr>
              <a:tr h="864963">
                <a:tc>
                  <a:txBody>
                    <a:bodyPr/>
                    <a:lstStyle/>
                    <a:p>
                      <a:pPr marL="0" marR="0" algn="ctr">
                        <a:lnSpc>
                          <a:spcPct val="115000"/>
                        </a:lnSpc>
                        <a:spcAft>
                          <a:spcPts val="800"/>
                        </a:spcAft>
                        <a:buNone/>
                        <a:tabLst>
                          <a:tab pos="457200" algn="l"/>
                          <a:tab pos="5029200" algn="r"/>
                          <a:tab pos="5486400" algn="r"/>
                        </a:tabLst>
                      </a:pPr>
                      <a:r>
                        <a:rPr lang="en-US" sz="1200" kern="100">
                          <a:effectLst/>
                        </a:rPr>
                        <a:t>Condense Matter Co-Author Network</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108521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3347.62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32.42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523867910"/>
                  </a:ext>
                </a:extLst>
              </a:tr>
              <a:tr h="426826">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9365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317.121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29.53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9256732"/>
                  </a:ext>
                </a:extLst>
              </a:tr>
              <a:tr h="426826">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1187069</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433087</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2.74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436794146"/>
                  </a:ext>
                </a:extLst>
              </a:tr>
              <a:tr h="426826">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1566331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53334.22</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29.37</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91696627"/>
                  </a:ext>
                </a:extLst>
              </a:tr>
              <a:tr h="426826">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4</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12231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7693.51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1.59</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4099130"/>
                  </a:ext>
                </a:extLst>
              </a:tr>
              <a:tr h="426826">
                <a:tc>
                  <a:txBody>
                    <a:bodyPr/>
                    <a:lstStyle/>
                    <a:p>
                      <a:pPr marL="0" marR="0" algn="ctr">
                        <a:lnSpc>
                          <a:spcPct val="115000"/>
                        </a:lnSpc>
                        <a:spcAft>
                          <a:spcPts val="800"/>
                        </a:spcAft>
                        <a:buNone/>
                        <a:tabLst>
                          <a:tab pos="457200" algn="l"/>
                          <a:tab pos="5029200" algn="r"/>
                          <a:tab pos="5486400" algn="r"/>
                        </a:tabLst>
                      </a:pPr>
                      <a:r>
                        <a:rPr lang="en-US" sz="1200" kern="100">
                          <a:effectLst/>
                        </a:rPr>
                        <a:t>Synthetic Graph 5</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291</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a:effectLst/>
                        </a:rPr>
                        <a:t>254.143</a:t>
                      </a:r>
                      <a:endParaRPr lang="en-US" sz="11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tc>
                  <a:txBody>
                    <a:bodyPr/>
                    <a:lstStyle/>
                    <a:p>
                      <a:pPr marL="0" marR="0" algn="ctr">
                        <a:lnSpc>
                          <a:spcPct val="115000"/>
                        </a:lnSpc>
                        <a:spcAft>
                          <a:spcPts val="800"/>
                        </a:spcAft>
                        <a:buNone/>
                        <a:tabLst>
                          <a:tab pos="457200" algn="l"/>
                          <a:tab pos="5029200" algn="r"/>
                          <a:tab pos="5486400" algn="r"/>
                        </a:tabLst>
                      </a:pPr>
                      <a:r>
                        <a:rPr lang="en-US" sz="1200" kern="100" dirty="0">
                          <a:effectLst/>
                        </a:rPr>
                        <a:t>1.15</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846279031"/>
                  </a:ext>
                </a:extLst>
              </a:tr>
            </a:tbl>
          </a:graphicData>
        </a:graphic>
      </p:graphicFrame>
      <p:sp>
        <p:nvSpPr>
          <p:cNvPr id="7" name="Content Placeholder 2">
            <a:extLst>
              <a:ext uri="{FF2B5EF4-FFF2-40B4-BE49-F238E27FC236}">
                <a16:creationId xmlns:a16="http://schemas.microsoft.com/office/drawing/2014/main" id="{1D89C5BE-A0A4-777E-6D30-3B110B6D65C9}"/>
              </a:ext>
            </a:extLst>
          </p:cNvPr>
          <p:cNvSpPr txBox="1">
            <a:spLocks/>
          </p:cNvSpPr>
          <p:nvPr/>
        </p:nvSpPr>
        <p:spPr>
          <a:xfrm>
            <a:off x="4646024" y="838200"/>
            <a:ext cx="4341222" cy="713588"/>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ctr">
              <a:buNone/>
            </a:pPr>
            <a:r>
              <a:rPr lang="en-US" sz="2800" dirty="0">
                <a:latin typeface="Bookman Old Style" panose="02050604050505020204" pitchFamily="18" charset="0"/>
              </a:rPr>
              <a:t>Graphs by DSD Runtime Over 3-Clique Density</a:t>
            </a:r>
          </a:p>
        </p:txBody>
      </p:sp>
    </p:spTree>
    <p:extLst>
      <p:ext uri="{BB962C8B-B14F-4D97-AF65-F5344CB8AC3E}">
        <p14:creationId xmlns:p14="http://schemas.microsoft.com/office/powerpoint/2010/main" val="26348351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B6A676-77B8-4BE2-9BE2-BE726DED9C42}"/>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97DCA288-0C2D-1B44-BC7E-24E6CF69BC8D}"/>
              </a:ext>
            </a:extLst>
          </p:cNvPr>
          <p:cNvSpPr txBox="1">
            <a:spLocks/>
          </p:cNvSpPr>
          <p:nvPr/>
        </p:nvSpPr>
        <p:spPr>
          <a:xfrm>
            <a:off x="1497165" y="-76200"/>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Conclusion</a:t>
            </a:r>
          </a:p>
        </p:txBody>
      </p:sp>
      <p:sp>
        <p:nvSpPr>
          <p:cNvPr id="2" name="Content Placeholder 2">
            <a:extLst>
              <a:ext uri="{FF2B5EF4-FFF2-40B4-BE49-F238E27FC236}">
                <a16:creationId xmlns:a16="http://schemas.microsoft.com/office/drawing/2014/main" id="{32A66A70-C760-A80E-7603-311BB7FD28C1}"/>
              </a:ext>
            </a:extLst>
          </p:cNvPr>
          <p:cNvSpPr txBox="1">
            <a:spLocks/>
          </p:cNvSpPr>
          <p:nvPr/>
        </p:nvSpPr>
        <p:spPr>
          <a:xfrm>
            <a:off x="228598" y="1066800"/>
            <a:ext cx="8686800" cy="4545011"/>
          </a:xfrm>
          <a:prstGeom prst="rect">
            <a:avLst/>
          </a:prstGeom>
        </p:spPr>
        <p:txBody>
          <a:bodyPr vert="horz" lIns="91440" tIns="45720" rIns="91440" bIns="45720" rtlCol="0">
            <a:normAutofit fontScale="850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While not fully consistent depending on the input data, overall, there was a very notable decrease in runtime from the serial program to our parallelized program. Thus, we can conclude that the CUDA solution was overall more efficient.</a:t>
            </a:r>
          </a:p>
          <a:p>
            <a:r>
              <a:rPr lang="en-US" sz="2800" dirty="0">
                <a:latin typeface="Bookman Old Style" panose="02050604050505020204" pitchFamily="18" charset="0"/>
              </a:rPr>
              <a:t>This reaffirms the computing power available through the GPU and CUDA, presenting a powerful source for creating faster and more efficient programs.</a:t>
            </a:r>
          </a:p>
          <a:p>
            <a:r>
              <a:rPr lang="en-US" sz="2800" dirty="0">
                <a:latin typeface="Bookman Old Style" panose="02050604050505020204" pitchFamily="18" charset="0"/>
              </a:rPr>
              <a:t>With more time, our CUDA solution to the DSD could become more efficient, but as it stands, it is an effective and efficient solution to the DSD and serves as an example of what can be achieved with parallel programming on the GPU.</a:t>
            </a:r>
          </a:p>
          <a:p>
            <a:endParaRPr lang="en-US" sz="2800" dirty="0">
              <a:latin typeface="Bookman Old Style" panose="02050604050505020204" pitchFamily="18" charset="0"/>
            </a:endParaRPr>
          </a:p>
        </p:txBody>
      </p:sp>
    </p:spTree>
    <p:extLst>
      <p:ext uri="{BB962C8B-B14F-4D97-AF65-F5344CB8AC3E}">
        <p14:creationId xmlns:p14="http://schemas.microsoft.com/office/powerpoint/2010/main" val="19480247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88F52A-A1DB-DF4B-6609-4BD214C3DC9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A218C54-9631-A7DB-B43F-743795E11C10}"/>
              </a:ext>
            </a:extLst>
          </p:cNvPr>
          <p:cNvSpPr txBox="1">
            <a:spLocks/>
          </p:cNvSpPr>
          <p:nvPr/>
        </p:nvSpPr>
        <p:spPr>
          <a:xfrm>
            <a:off x="273666" y="26126"/>
            <a:ext cx="8596668"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Densest Subgraph Application</a:t>
            </a:r>
          </a:p>
        </p:txBody>
      </p:sp>
      <p:sp>
        <p:nvSpPr>
          <p:cNvPr id="5" name="Content Placeholder 2">
            <a:extLst>
              <a:ext uri="{FF2B5EF4-FFF2-40B4-BE49-F238E27FC236}">
                <a16:creationId xmlns:a16="http://schemas.microsoft.com/office/drawing/2014/main" id="{6782F03F-32E8-88AC-05C2-9CAC46A37982}"/>
              </a:ext>
            </a:extLst>
          </p:cNvPr>
          <p:cNvSpPr txBox="1">
            <a:spLocks/>
          </p:cNvSpPr>
          <p:nvPr/>
        </p:nvSpPr>
        <p:spPr>
          <a:xfrm>
            <a:off x="152400" y="1247594"/>
            <a:ext cx="8839200" cy="1573211"/>
          </a:xfrm>
          <a:prstGeom prst="rect">
            <a:avLst/>
          </a:prstGeom>
        </p:spPr>
        <p:txBody>
          <a:bodyPr vert="horz" lIns="91440" tIns="45720" rIns="91440" bIns="45720" rtlCol="0">
            <a:normAutofit fontScale="92500" lnSpcReduction="1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Returning to our Facebook group graph, an example use of the DSD is that by finding the densest subgraph in this example, we’ve identified a potential echo chamber.</a:t>
            </a:r>
          </a:p>
        </p:txBody>
      </p:sp>
      <p:pic>
        <p:nvPicPr>
          <p:cNvPr id="3" name="Picture 2" descr="A group of blue and pink circles with letters&#10;&#10;AI-generated content may be incorrect.">
            <a:extLst>
              <a:ext uri="{FF2B5EF4-FFF2-40B4-BE49-F238E27FC236}">
                <a16:creationId xmlns:a16="http://schemas.microsoft.com/office/drawing/2014/main" id="{B550785B-59E0-F229-F8F5-2C8010F87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400" y="2607172"/>
            <a:ext cx="5410200" cy="4057650"/>
          </a:xfrm>
          <a:prstGeom prst="rect">
            <a:avLst/>
          </a:prstGeom>
        </p:spPr>
      </p:pic>
    </p:spTree>
    <p:extLst>
      <p:ext uri="{BB962C8B-B14F-4D97-AF65-F5344CB8AC3E}">
        <p14:creationId xmlns:p14="http://schemas.microsoft.com/office/powerpoint/2010/main" val="652746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A38ADE-9C5C-BA66-BCFF-705897C726AE}"/>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73866342-E734-CCA8-78A9-C16FBD6A20D4}"/>
              </a:ext>
            </a:extLst>
          </p:cNvPr>
          <p:cNvSpPr txBox="1">
            <a:spLocks/>
          </p:cNvSpPr>
          <p:nvPr/>
        </p:nvSpPr>
        <p:spPr>
          <a:xfrm>
            <a:off x="1497166" y="114146"/>
            <a:ext cx="6149667"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Cliques, Motifs, and Clique Density</a:t>
            </a:r>
          </a:p>
        </p:txBody>
      </p:sp>
      <p:sp>
        <p:nvSpPr>
          <p:cNvPr id="2" name="Content Placeholder 2">
            <a:extLst>
              <a:ext uri="{FF2B5EF4-FFF2-40B4-BE49-F238E27FC236}">
                <a16:creationId xmlns:a16="http://schemas.microsoft.com/office/drawing/2014/main" id="{FCCBFE36-CE8F-06F3-D2C3-0B6065512B72}"/>
              </a:ext>
            </a:extLst>
          </p:cNvPr>
          <p:cNvSpPr txBox="1">
            <a:spLocks/>
          </p:cNvSpPr>
          <p:nvPr/>
        </p:nvSpPr>
        <p:spPr>
          <a:xfrm>
            <a:off x="76200" y="1434946"/>
            <a:ext cx="5287520" cy="4584854"/>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Motifs are small subgraphs of a specific edge layout (such as triangles, squares, 4-paths, etc.), which are useful for examining more patterns and types of connections.</a:t>
            </a:r>
          </a:p>
          <a:p>
            <a:r>
              <a:rPr lang="en-US" sz="2800" dirty="0">
                <a:latin typeface="Bookman Old Style" panose="02050604050505020204" pitchFamily="18" charset="0"/>
              </a:rPr>
              <a:t>Cliques are a specific type of motif, where every vertex in the miniature subgraph is connected to one another.</a:t>
            </a:r>
          </a:p>
          <a:p>
            <a:r>
              <a:rPr lang="en-US" sz="2800" dirty="0">
                <a:latin typeface="Bookman Old Style" panose="02050604050505020204" pitchFamily="18" charset="0"/>
              </a:rPr>
              <a:t>Motif/Clique density is the ratio of motif or clique instances to the number of vertices in a subgraph.</a:t>
            </a:r>
          </a:p>
          <a:p>
            <a:r>
              <a:rPr lang="en-US" sz="2800" dirty="0">
                <a:latin typeface="Bookman Old Style" panose="02050604050505020204" pitchFamily="18" charset="0"/>
              </a:rPr>
              <a:t>Because edges are covered under motif/cliques (as 2-cliques), we will be using motif/clique density for our purposes.</a:t>
            </a:r>
          </a:p>
        </p:txBody>
      </p:sp>
      <p:pic>
        <p:nvPicPr>
          <p:cNvPr id="5" name="Picture 4">
            <a:extLst>
              <a:ext uri="{FF2B5EF4-FFF2-40B4-BE49-F238E27FC236}">
                <a16:creationId xmlns:a16="http://schemas.microsoft.com/office/drawing/2014/main" id="{DC08FB7F-914F-E99C-9FC6-ABF57C182E71}"/>
              </a:ext>
            </a:extLst>
          </p:cNvPr>
          <p:cNvPicPr>
            <a:picLocks noChangeAspect="1"/>
          </p:cNvPicPr>
          <p:nvPr/>
        </p:nvPicPr>
        <p:blipFill>
          <a:blip r:embed="rId2"/>
          <a:srcRect l="35833" t="32222" r="45000" b="12369"/>
          <a:stretch>
            <a:fillRect/>
          </a:stretch>
        </p:blipFill>
        <p:spPr>
          <a:xfrm>
            <a:off x="5363720" y="1368489"/>
            <a:ext cx="2408680" cy="3916834"/>
          </a:xfrm>
          <a:prstGeom prst="rect">
            <a:avLst/>
          </a:prstGeom>
        </p:spPr>
      </p:pic>
    </p:spTree>
    <p:extLst>
      <p:ext uri="{BB962C8B-B14F-4D97-AF65-F5344CB8AC3E}">
        <p14:creationId xmlns:p14="http://schemas.microsoft.com/office/powerpoint/2010/main" val="3770932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18F361-A9AE-E05B-7684-B51DB01FFE3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F3E3013-0972-674E-85BF-0BE8AA570BE9}"/>
              </a:ext>
            </a:extLst>
          </p:cNvPr>
          <p:cNvSpPr txBox="1">
            <a:spLocks/>
          </p:cNvSpPr>
          <p:nvPr/>
        </p:nvSpPr>
        <p:spPr>
          <a:xfrm>
            <a:off x="1241733" y="142449"/>
            <a:ext cx="66605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Parallel Programming</a:t>
            </a:r>
          </a:p>
        </p:txBody>
      </p:sp>
      <p:sp>
        <p:nvSpPr>
          <p:cNvPr id="2" name="Content Placeholder 2">
            <a:extLst>
              <a:ext uri="{FF2B5EF4-FFF2-40B4-BE49-F238E27FC236}">
                <a16:creationId xmlns:a16="http://schemas.microsoft.com/office/drawing/2014/main" id="{90A519A4-6EA3-66E3-592A-70D276BB3945}"/>
              </a:ext>
            </a:extLst>
          </p:cNvPr>
          <p:cNvSpPr txBox="1">
            <a:spLocks/>
          </p:cNvSpPr>
          <p:nvPr/>
        </p:nvSpPr>
        <p:spPr>
          <a:xfrm>
            <a:off x="152400" y="1295400"/>
            <a:ext cx="8839200" cy="4800600"/>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Many solutions to the DSD exist, however they are serialized algorithms which get taxing quickly for Graph Mining programs when handling vertices and edges one at a time in large graphs/data sets.</a:t>
            </a:r>
          </a:p>
          <a:p>
            <a:r>
              <a:rPr lang="en-US" sz="2800" dirty="0">
                <a:latin typeface="Bookman Old Style" panose="02050604050505020204" pitchFamily="18" charset="0"/>
              </a:rPr>
              <a:t>By running in parallel, many vertices or edges can all be handled at once and cut down on runtime.</a:t>
            </a:r>
          </a:p>
          <a:p>
            <a:r>
              <a:rPr lang="en-US" sz="2800" dirty="0">
                <a:latin typeface="Bookman Old Style" panose="02050604050505020204" pitchFamily="18" charset="0"/>
              </a:rPr>
              <a:t>Serialized programs run entirely on the CPU (Central Processing Unit), but parallel programs often utilize the GPU (Graphics Processing Unit).</a:t>
            </a:r>
          </a:p>
        </p:txBody>
      </p:sp>
    </p:spTree>
    <p:extLst>
      <p:ext uri="{BB962C8B-B14F-4D97-AF65-F5344CB8AC3E}">
        <p14:creationId xmlns:p14="http://schemas.microsoft.com/office/powerpoint/2010/main" val="9658019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7832E-2CA1-7F9F-B8B9-5121370A4865}"/>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15ACEED-9E81-1C19-7B67-93C478DE4439}"/>
              </a:ext>
            </a:extLst>
          </p:cNvPr>
          <p:cNvPicPr>
            <a:picLocks noChangeAspect="1"/>
          </p:cNvPicPr>
          <p:nvPr/>
        </p:nvPicPr>
        <p:blipFill>
          <a:blip r:embed="rId2"/>
          <a:srcRect l="35833" t="32222" r="22500" b="33704"/>
          <a:stretch>
            <a:fillRect/>
          </a:stretch>
        </p:blipFill>
        <p:spPr>
          <a:xfrm>
            <a:off x="381000" y="914400"/>
            <a:ext cx="8448261" cy="3886200"/>
          </a:xfrm>
          <a:prstGeom prst="rect">
            <a:avLst/>
          </a:prstGeom>
        </p:spPr>
      </p:pic>
    </p:spTree>
    <p:extLst>
      <p:ext uri="{BB962C8B-B14F-4D97-AF65-F5344CB8AC3E}">
        <p14:creationId xmlns:p14="http://schemas.microsoft.com/office/powerpoint/2010/main" val="3021780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B76D3C-2EF8-77E5-DFE3-C8B054BA465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AD10D363-FA45-C4DA-4B7F-BB9D87914AB2}"/>
              </a:ext>
            </a:extLst>
          </p:cNvPr>
          <p:cNvSpPr txBox="1">
            <a:spLocks/>
          </p:cNvSpPr>
          <p:nvPr/>
        </p:nvSpPr>
        <p:spPr>
          <a:xfrm>
            <a:off x="1241733" y="-90392"/>
            <a:ext cx="6660534" cy="132080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4000" dirty="0">
                <a:latin typeface="Rockwell" panose="02060603020205020403" pitchFamily="18" charset="0"/>
              </a:rPr>
              <a:t>GPU Structure</a:t>
            </a:r>
          </a:p>
        </p:txBody>
      </p:sp>
      <p:sp>
        <p:nvSpPr>
          <p:cNvPr id="2" name="Content Placeholder 2">
            <a:extLst>
              <a:ext uri="{FF2B5EF4-FFF2-40B4-BE49-F238E27FC236}">
                <a16:creationId xmlns:a16="http://schemas.microsoft.com/office/drawing/2014/main" id="{7197C45C-4D86-5FEB-442A-AB4A1942C0C9}"/>
              </a:ext>
            </a:extLst>
          </p:cNvPr>
          <p:cNvSpPr txBox="1">
            <a:spLocks/>
          </p:cNvSpPr>
          <p:nvPr/>
        </p:nvSpPr>
        <p:spPr>
          <a:xfrm>
            <a:off x="0" y="914400"/>
            <a:ext cx="4876800" cy="4913157"/>
          </a:xfrm>
          <a:prstGeom prst="rect">
            <a:avLst/>
          </a:prstGeom>
        </p:spPr>
        <p:txBody>
          <a:bodyPr vert="horz" lIns="91440" tIns="45720" rIns="91440" bIns="45720" rtlCol="0">
            <a:normAutofit fontScale="70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latin typeface="Bookman Old Style" panose="02050604050505020204" pitchFamily="18" charset="0"/>
              </a:rPr>
              <a:t>It is important to understand the basic structure of the GPU to use it effectively.</a:t>
            </a:r>
          </a:p>
          <a:p>
            <a:r>
              <a:rPr lang="en-US" sz="2800" dirty="0">
                <a:latin typeface="Bookman Old Style" panose="02050604050505020204" pitchFamily="18" charset="0"/>
              </a:rPr>
              <a:t>Processes and commands are run on Threads (a unit of execution).</a:t>
            </a:r>
          </a:p>
          <a:p>
            <a:r>
              <a:rPr lang="en-US" sz="2800" dirty="0">
                <a:latin typeface="Bookman Old Style" panose="02050604050505020204" pitchFamily="18" charset="0"/>
              </a:rPr>
              <a:t>Threads are a hierarchal structure, and data is more costly to share between levels.</a:t>
            </a:r>
          </a:p>
          <a:p>
            <a:r>
              <a:rPr lang="en-US" sz="2800" dirty="0">
                <a:latin typeface="Bookman Old Style" panose="02050604050505020204" pitchFamily="18" charset="0"/>
              </a:rPr>
              <a:t>32 threads make up a Warp. The instructions are the same between threads in a warp.</a:t>
            </a:r>
          </a:p>
          <a:p>
            <a:r>
              <a:rPr lang="en-US" sz="2800" dirty="0">
                <a:latin typeface="Bookman Old Style" panose="02050604050505020204" pitchFamily="18" charset="0"/>
              </a:rPr>
              <a:t>Some number of warps make up a Block (the number depends on the GPU).</a:t>
            </a:r>
          </a:p>
          <a:p>
            <a:r>
              <a:rPr lang="en-US" sz="2800" dirty="0">
                <a:latin typeface="Bookman Old Style" panose="02050604050505020204" pitchFamily="18" charset="0"/>
              </a:rPr>
              <a:t>Final level is Grids, made up by blocks. When a kernel (parallel process) is launched, it is mapped to the processors of a grid.</a:t>
            </a:r>
          </a:p>
        </p:txBody>
      </p:sp>
      <p:pic>
        <p:nvPicPr>
          <p:cNvPr id="3" name="Picture 2" descr="A diagram of a computer code&#10;&#10;AI-generated content may be incorrect.">
            <a:extLst>
              <a:ext uri="{FF2B5EF4-FFF2-40B4-BE49-F238E27FC236}">
                <a16:creationId xmlns:a16="http://schemas.microsoft.com/office/drawing/2014/main" id="{C6013109-BA37-2344-C5D4-412269571A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76800" y="1021236"/>
            <a:ext cx="4191000" cy="4524100"/>
          </a:xfrm>
          <a:prstGeom prst="rect">
            <a:avLst/>
          </a:prstGeom>
        </p:spPr>
      </p:pic>
    </p:spTree>
    <p:extLst>
      <p:ext uri="{BB962C8B-B14F-4D97-AF65-F5344CB8AC3E}">
        <p14:creationId xmlns:p14="http://schemas.microsoft.com/office/powerpoint/2010/main" val="3443826298"/>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1952</TotalTime>
  <Words>4270</Words>
  <Application>Microsoft Office PowerPoint</Application>
  <PresentationFormat>On-screen Show (4:3)</PresentationFormat>
  <Paragraphs>345</Paragraphs>
  <Slides>47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47</vt:i4>
      </vt:variant>
    </vt:vector>
  </HeadingPairs>
  <TitlesOfParts>
    <vt:vector size="54" baseType="lpstr">
      <vt:lpstr>Aptos</vt:lpstr>
      <vt:lpstr>Arial</vt:lpstr>
      <vt:lpstr>Bookman Old Style</vt:lpstr>
      <vt:lpstr>Calibri</vt:lpstr>
      <vt:lpstr>Cambria Math</vt:lpstr>
      <vt:lpstr>Rockwell</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Rowan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Gareau, Hunter Gerard</cp:lastModifiedBy>
  <cp:revision>64</cp:revision>
  <cp:lastPrinted>2016-05-05T17:19:36Z</cp:lastPrinted>
  <dcterms:created xsi:type="dcterms:W3CDTF">2015-05-28T18:10:34Z</dcterms:created>
  <dcterms:modified xsi:type="dcterms:W3CDTF">2025-08-14T19:25:14Z</dcterms:modified>
</cp:coreProperties>
</file>