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9" r:id="rId2"/>
    <p:sldId id="300" r:id="rId3"/>
    <p:sldId id="301" r:id="rId4"/>
    <p:sldId id="303" r:id="rId5"/>
    <p:sldId id="304" r:id="rId6"/>
    <p:sldId id="305" r:id="rId7"/>
    <p:sldId id="306" r:id="rId8"/>
    <p:sldId id="307" r:id="rId9"/>
    <p:sldId id="309" r:id="rId10"/>
    <p:sldId id="310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CDD9C9-DEC5-42B6-9F11-0BCA88D4BE4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A8CC55-8687-49EF-971D-0E6168AAF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9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353-EFF0-254E-B86B-A4DC406A82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AD9F-3255-A943-B1EE-3605224B2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8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353-EFF0-254E-B86B-A4DC406A82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AD9F-3255-A943-B1EE-3605224B2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80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353-EFF0-254E-B86B-A4DC406A82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AD9F-3255-A943-B1EE-3605224B2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83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353-EFF0-254E-B86B-A4DC406A82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AD9F-3255-A943-B1EE-3605224B2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00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353-EFF0-254E-B86B-A4DC406A82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AD9F-3255-A943-B1EE-3605224B2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8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353-EFF0-254E-B86B-A4DC406A82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AD9F-3255-A943-B1EE-3605224B2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353-EFF0-254E-B86B-A4DC406A82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AD9F-3255-A943-B1EE-3605224B2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985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353-EFF0-254E-B86B-A4DC406A82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AD9F-3255-A943-B1EE-3605224B2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0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353-EFF0-254E-B86B-A4DC406A82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AD9F-3255-A943-B1EE-3605224B2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7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353-EFF0-254E-B86B-A4DC406A82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AD9F-3255-A943-B1EE-3605224B2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4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353-EFF0-254E-B86B-A4DC406A82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AD9F-3255-A943-B1EE-3605224B2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8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B5B7353-EFF0-254E-B86B-A4DC406A82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8/11/2025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6A09AD9F-3255-A943-B1EE-3605224B2E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52400" y="4724400"/>
            <a:ext cx="9345568" cy="2159000"/>
            <a:chOff x="-152400" y="4724400"/>
            <a:chExt cx="9345568" cy="2159000"/>
          </a:xfrm>
        </p:grpSpPr>
        <p:pic>
          <p:nvPicPr>
            <p:cNvPr id="8" name="Picture 7" descr="BottomSwoosh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-152400" y="4724400"/>
              <a:ext cx="9345568" cy="2159000"/>
            </a:xfrm>
            <a:prstGeom prst="rect">
              <a:avLst/>
            </a:prstGeom>
          </p:spPr>
        </p:pic>
        <p:pic>
          <p:nvPicPr>
            <p:cNvPr id="9" name="Picture 8" descr="RU Logo S-Rev.eps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594600" y="5867400"/>
              <a:ext cx="1320800" cy="673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56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03633" y="1854926"/>
            <a:ext cx="6736734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Rockwell" panose="02060603020205020403" pitchFamily="18" charset="0"/>
              </a:rPr>
              <a:t>Densest Subgraph Discovery on the GPU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550989"/>
            <a:ext cx="883920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E393AB1-1C1F-4239-45D7-C2C3FEEC77CA}"/>
              </a:ext>
            </a:extLst>
          </p:cNvPr>
          <p:cNvSpPr txBox="1">
            <a:spLocks/>
          </p:cNvSpPr>
          <p:nvPr/>
        </p:nvSpPr>
        <p:spPr>
          <a:xfrm>
            <a:off x="1790700" y="3429537"/>
            <a:ext cx="5562600" cy="5054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dirty="0">
                <a:latin typeface="Bookman Old Style" panose="02050604050505020204" pitchFamily="18" charset="0"/>
              </a:rPr>
              <a:t>Hunter Gareau Thesis Defense</a:t>
            </a:r>
          </a:p>
        </p:txBody>
      </p:sp>
    </p:spTree>
    <p:extLst>
      <p:ext uri="{BB962C8B-B14F-4D97-AF65-F5344CB8AC3E}">
        <p14:creationId xmlns:p14="http://schemas.microsoft.com/office/powerpoint/2010/main" val="27583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B2916-941D-E49B-E574-8580D98AE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B9F3B2-9248-FF2E-D44F-3B0F4E0FD7FD}"/>
              </a:ext>
            </a:extLst>
          </p:cNvPr>
          <p:cNvSpPr txBox="1">
            <a:spLocks/>
          </p:cNvSpPr>
          <p:nvPr/>
        </p:nvSpPr>
        <p:spPr>
          <a:xfrm>
            <a:off x="1241733" y="142449"/>
            <a:ext cx="6660534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Rockwell" panose="02060603020205020403" pitchFamily="18" charset="0"/>
              </a:rPr>
              <a:t>Text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709CFE4-72A7-FFE4-A24C-1CE38F72E0BA}"/>
              </a:ext>
            </a:extLst>
          </p:cNvPr>
          <p:cNvSpPr txBox="1">
            <a:spLocks/>
          </p:cNvSpPr>
          <p:nvPr/>
        </p:nvSpPr>
        <p:spPr>
          <a:xfrm>
            <a:off x="228600" y="1434946"/>
            <a:ext cx="4953000" cy="4545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Bookman Old Style" panose="02050604050505020204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6984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BA7AA-008D-1B98-CA9D-18552A6F4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BB60B5-313C-6AB5-E6BF-30F148B7DF0A}"/>
              </a:ext>
            </a:extLst>
          </p:cNvPr>
          <p:cNvSpPr txBox="1">
            <a:spLocks/>
          </p:cNvSpPr>
          <p:nvPr/>
        </p:nvSpPr>
        <p:spPr>
          <a:xfrm>
            <a:off x="273666" y="22801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Rockwell" panose="02060603020205020403" pitchFamily="18" charset="0"/>
              </a:rPr>
              <a:t>Graphs and Graph Mining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0C8CE0-B8DE-24B0-137A-0824ECCA6181}"/>
              </a:ext>
            </a:extLst>
          </p:cNvPr>
          <p:cNvSpPr txBox="1">
            <a:spLocks/>
          </p:cNvSpPr>
          <p:nvPr/>
        </p:nvSpPr>
        <p:spPr>
          <a:xfrm>
            <a:off x="152400" y="1550989"/>
            <a:ext cx="4953000" cy="4545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Bookman Old Style" panose="02050604050505020204" pitchFamily="18" charset="0"/>
              </a:rPr>
              <a:t>Graphs are a way of representing connections and relationships in data subjects.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They are composed of vertices and edges.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They can represent data from social networks to neural networks to power grids.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The analyzation of graphs to find patterns and information is called </a:t>
            </a:r>
            <a:r>
              <a:rPr lang="en-US" sz="2800" i="1" dirty="0">
                <a:latin typeface="Bookman Old Style" panose="02050604050505020204" pitchFamily="18" charset="0"/>
              </a:rPr>
              <a:t>Graph Mining</a:t>
            </a:r>
            <a:r>
              <a:rPr lang="en-US" sz="2800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28EFA-391E-CFCD-A33C-067BD847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00" t="38148" r="32500" b="14444"/>
          <a:stretch>
            <a:fillRect/>
          </a:stretch>
        </p:blipFill>
        <p:spPr>
          <a:xfrm>
            <a:off x="5000327" y="1676400"/>
            <a:ext cx="390048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5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F3E33-C9B4-70CF-E32B-CA18B1081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B50781-A9AD-15CC-2323-F335765D0E71}"/>
              </a:ext>
            </a:extLst>
          </p:cNvPr>
          <p:cNvSpPr txBox="1">
            <a:spLocks/>
          </p:cNvSpPr>
          <p:nvPr/>
        </p:nvSpPr>
        <p:spPr>
          <a:xfrm>
            <a:off x="1241733" y="142449"/>
            <a:ext cx="6660534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Rockwell" panose="02060603020205020403" pitchFamily="18" charset="0"/>
              </a:rPr>
              <a:t>Densest Subgraph Discovery Problem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71A6E43-7FBC-91C0-DDBD-F5417BDEB3DC}"/>
              </a:ext>
            </a:extLst>
          </p:cNvPr>
          <p:cNvSpPr txBox="1">
            <a:spLocks/>
          </p:cNvSpPr>
          <p:nvPr/>
        </p:nvSpPr>
        <p:spPr>
          <a:xfrm>
            <a:off x="228600" y="1434946"/>
            <a:ext cx="4953000" cy="4545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Bookman Old Style" panose="02050604050505020204" pitchFamily="18" charset="0"/>
              </a:rPr>
              <a:t>One fundamental Graph Mining problem is the Densest Subgraph Discovery Problem (DSD).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Edge density is the ratio of edges to vertices in a given graph.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The DSD aims to find the subgraph of highest density in a given graph.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The densest subgraph is a useful piece of information to have.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7B139-DD04-36D1-2ADD-F64D23669B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00" t="39630" r="32253" b="15925"/>
          <a:stretch>
            <a:fillRect/>
          </a:stretch>
        </p:blipFill>
        <p:spPr>
          <a:xfrm>
            <a:off x="4953000" y="1807778"/>
            <a:ext cx="4137333" cy="29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5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38ADE-9C5C-BA66-BCFF-705897C72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866342-E734-CCA8-78A9-C16FBD6A20D4}"/>
              </a:ext>
            </a:extLst>
          </p:cNvPr>
          <p:cNvSpPr txBox="1">
            <a:spLocks/>
          </p:cNvSpPr>
          <p:nvPr/>
        </p:nvSpPr>
        <p:spPr>
          <a:xfrm>
            <a:off x="1497166" y="114146"/>
            <a:ext cx="6149667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Rockwell" panose="02060603020205020403" pitchFamily="18" charset="0"/>
              </a:rPr>
              <a:t>Cliques, Motifs, and Clique Density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CCBFE36-CE8F-06F3-D2C3-0B6065512B72}"/>
              </a:ext>
            </a:extLst>
          </p:cNvPr>
          <p:cNvSpPr txBox="1">
            <a:spLocks/>
          </p:cNvSpPr>
          <p:nvPr/>
        </p:nvSpPr>
        <p:spPr>
          <a:xfrm>
            <a:off x="228600" y="1434946"/>
            <a:ext cx="5135120" cy="45450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Bookman Old Style" panose="02050604050505020204" pitchFamily="18" charset="0"/>
              </a:rPr>
              <a:t>Motifs are small subgraphs of a specific edge layout (such as triangles, squares, 4-paths, etc.), which are useful for examining more patterns and types of connections.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Cliques are a specific type of motif, where every vertex in the miniature subgraph is connected to one another.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Motif/Clique density is the ratio of motif or clique instances to the number of vertices in a subgraph.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8FB7F-914F-E99C-9FC6-ABF57C18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33" t="32222" r="45000" b="12369"/>
          <a:stretch>
            <a:fillRect/>
          </a:stretch>
        </p:blipFill>
        <p:spPr>
          <a:xfrm>
            <a:off x="5363720" y="1368489"/>
            <a:ext cx="2408680" cy="39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3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8F361-A9AE-E05B-7684-B51DB01FF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3E3013-0972-674E-85BF-0BE8AA570BE9}"/>
              </a:ext>
            </a:extLst>
          </p:cNvPr>
          <p:cNvSpPr txBox="1">
            <a:spLocks/>
          </p:cNvSpPr>
          <p:nvPr/>
        </p:nvSpPr>
        <p:spPr>
          <a:xfrm>
            <a:off x="1241733" y="142449"/>
            <a:ext cx="6660534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Rockwell" panose="02060603020205020403" pitchFamily="18" charset="0"/>
              </a:rPr>
              <a:t>Parallel Programming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A519A4-6EA3-66E3-592A-70D276BB3945}"/>
              </a:ext>
            </a:extLst>
          </p:cNvPr>
          <p:cNvSpPr txBox="1">
            <a:spLocks/>
          </p:cNvSpPr>
          <p:nvPr/>
        </p:nvSpPr>
        <p:spPr>
          <a:xfrm>
            <a:off x="152400" y="1295400"/>
            <a:ext cx="8839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Bookman Old Style" panose="02050604050505020204" pitchFamily="18" charset="0"/>
              </a:rPr>
              <a:t>Many solutions to the DSD exist, however they are serialized algorithms which get taxing quickly for Graph Mining programs when handling vertices and edges one at a time in large graphs/data sets.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By running in parallel, many vertices or edges can all be handled at once and cut down on runtime.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Serialized programs run entirely on the CPU (Central Processing Unit), but parallel programs often utilize the GPU (Graphics Processing Unit).</a:t>
            </a:r>
          </a:p>
        </p:txBody>
      </p:sp>
    </p:spTree>
    <p:extLst>
      <p:ext uri="{BB962C8B-B14F-4D97-AF65-F5344CB8AC3E}">
        <p14:creationId xmlns:p14="http://schemas.microsoft.com/office/powerpoint/2010/main" val="96580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7832E-2CA1-7F9F-B8B9-5121370A4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5ACEED-9E81-1C19-7B67-93C478DE44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33" t="32222" r="22500" b="33704"/>
          <a:stretch>
            <a:fillRect/>
          </a:stretch>
        </p:blipFill>
        <p:spPr>
          <a:xfrm>
            <a:off x="381000" y="914400"/>
            <a:ext cx="844826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8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76D3C-2EF8-77E5-DFE3-C8B054BA4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10D363-FA45-C4DA-4B7F-BB9D87914AB2}"/>
              </a:ext>
            </a:extLst>
          </p:cNvPr>
          <p:cNvSpPr txBox="1">
            <a:spLocks/>
          </p:cNvSpPr>
          <p:nvPr/>
        </p:nvSpPr>
        <p:spPr>
          <a:xfrm>
            <a:off x="1241733" y="-90392"/>
            <a:ext cx="6660534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Rockwell" panose="02060603020205020403" pitchFamily="18" charset="0"/>
              </a:rPr>
              <a:t>GPU Structure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97C45C-4D86-5FEB-442A-AB4A1942C0C9}"/>
              </a:ext>
            </a:extLst>
          </p:cNvPr>
          <p:cNvSpPr txBox="1">
            <a:spLocks/>
          </p:cNvSpPr>
          <p:nvPr/>
        </p:nvSpPr>
        <p:spPr>
          <a:xfrm>
            <a:off x="0" y="914400"/>
            <a:ext cx="4876800" cy="4913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Bookman Old Style" panose="02050604050505020204" pitchFamily="18" charset="0"/>
              </a:rPr>
              <a:t>It is important to understand the basic structure of the GPU to use it effectively.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Processes and commands are run on Threads (a unit of execution).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Threads are a hierarchal structure, and data is more costly to share between levels.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32 threads make up a Warp. The instructions are the same between threads in a warp.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Some number of warps make up a Block (the number depends on the GPU).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Final level is Grids, made up by blocks. When a kernel (parallel process) is launched, it is mapped to the processors of a grid.</a:t>
            </a:r>
          </a:p>
        </p:txBody>
      </p:sp>
      <p:pic>
        <p:nvPicPr>
          <p:cNvPr id="3" name="Picture 2" descr="A diagram of a computer code&#10;&#10;AI-generated content may be incorrect.">
            <a:extLst>
              <a:ext uri="{FF2B5EF4-FFF2-40B4-BE49-F238E27FC236}">
                <a16:creationId xmlns:a16="http://schemas.microsoft.com/office/drawing/2014/main" id="{C6013109-BA37-2344-C5D4-412269571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021236"/>
            <a:ext cx="4191000" cy="45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2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5CD39-4CD9-4AC6-54B6-F899C478F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A3FAE9-F874-D545-BAED-3C6CC46602AF}"/>
              </a:ext>
            </a:extLst>
          </p:cNvPr>
          <p:cNvSpPr txBox="1">
            <a:spLocks/>
          </p:cNvSpPr>
          <p:nvPr/>
        </p:nvSpPr>
        <p:spPr>
          <a:xfrm>
            <a:off x="1241733" y="142449"/>
            <a:ext cx="6660534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Rockwell" panose="02060603020205020403" pitchFamily="18" charset="0"/>
              </a:rPr>
              <a:t>CUDA by NVIDIA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675CDF-C34E-CC58-7FE2-9E988CDD0AAC}"/>
              </a:ext>
            </a:extLst>
          </p:cNvPr>
          <p:cNvSpPr txBox="1">
            <a:spLocks/>
          </p:cNvSpPr>
          <p:nvPr/>
        </p:nvSpPr>
        <p:spPr>
          <a:xfrm>
            <a:off x="76200" y="1219200"/>
            <a:ext cx="8839200" cy="4545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Bookman Old Style" panose="02050604050505020204" pitchFamily="18" charset="0"/>
              </a:rPr>
              <a:t>Writing a program entirely in the simple language available to the GPU would be extremely difficult.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CUDA (Compute Unified Device Architecture) is a tool created by NVIDIA that allows programs written in the serial language C++ to execute kernels on the GPU and access the results of these kernels.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This effectively allows for more complex programs to switch between the CPU and GPU as needed.</a:t>
            </a:r>
          </a:p>
          <a:p>
            <a:endParaRPr lang="en-US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03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109DD-C75E-91D2-7798-BE9545198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7A9355-C93C-65CC-B154-245B08265494}"/>
              </a:ext>
            </a:extLst>
          </p:cNvPr>
          <p:cNvSpPr txBox="1">
            <a:spLocks/>
          </p:cNvSpPr>
          <p:nvPr/>
        </p:nvSpPr>
        <p:spPr>
          <a:xfrm>
            <a:off x="1241733" y="142449"/>
            <a:ext cx="6660534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Rockwell" panose="02060603020205020403" pitchFamily="18" charset="0"/>
              </a:rPr>
              <a:t>Our Goal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7EC468-47AA-6404-94CE-EEF33616316C}"/>
              </a:ext>
            </a:extLst>
          </p:cNvPr>
          <p:cNvSpPr txBox="1">
            <a:spLocks/>
          </p:cNvSpPr>
          <p:nvPr/>
        </p:nvSpPr>
        <p:spPr>
          <a:xfrm>
            <a:off x="228600" y="1434946"/>
            <a:ext cx="8686800" cy="4545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Bookman Old Style" panose="02050604050505020204" pitchFamily="18" charset="0"/>
              </a:rPr>
              <a:t>The goal of this research project was to adapt an algorithm that solves the DSD to a parallel CUDA program.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This serves two purposes: creating a more efficient solution to the DSD and serving as further research into the efficacy and computational power of parallel programming.</a:t>
            </a:r>
          </a:p>
        </p:txBody>
      </p:sp>
    </p:spTree>
    <p:extLst>
      <p:ext uri="{BB962C8B-B14F-4D97-AF65-F5344CB8AC3E}">
        <p14:creationId xmlns:p14="http://schemas.microsoft.com/office/powerpoint/2010/main" val="123131014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524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Rowan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Gareau, Hunter Gerard</cp:lastModifiedBy>
  <cp:revision>45</cp:revision>
  <cp:lastPrinted>2016-05-05T17:19:36Z</cp:lastPrinted>
  <dcterms:created xsi:type="dcterms:W3CDTF">2015-05-28T18:10:34Z</dcterms:created>
  <dcterms:modified xsi:type="dcterms:W3CDTF">2025-08-11T18:12:04Z</dcterms:modified>
</cp:coreProperties>
</file>