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99" r:id="rId2"/>
    <p:sldId id="300" r:id="rId3"/>
    <p:sldId id="316" r:id="rId4"/>
    <p:sldId id="301" r:id="rId5"/>
    <p:sldId id="317" r:id="rId6"/>
    <p:sldId id="303" r:id="rId7"/>
    <p:sldId id="304" r:id="rId8"/>
    <p:sldId id="305" r:id="rId9"/>
    <p:sldId id="306" r:id="rId10"/>
    <p:sldId id="307" r:id="rId11"/>
    <p:sldId id="309" r:id="rId12"/>
    <p:sldId id="310" r:id="rId13"/>
    <p:sldId id="311" r:id="rId14"/>
    <p:sldId id="312" r:id="rId15"/>
    <p:sldId id="313" r:id="rId16"/>
    <p:sldId id="324" r:id="rId17"/>
    <p:sldId id="326" r:id="rId18"/>
    <p:sldId id="332" r:id="rId19"/>
    <p:sldId id="325" r:id="rId20"/>
    <p:sldId id="327" r:id="rId21"/>
    <p:sldId id="333" r:id="rId22"/>
    <p:sldId id="328" r:id="rId23"/>
    <p:sldId id="329" r:id="rId24"/>
    <p:sldId id="330" r:id="rId25"/>
    <p:sldId id="331" r:id="rId26"/>
    <p:sldId id="315" r:id="rId27"/>
    <p:sldId id="322" r:id="rId28"/>
    <p:sldId id="323" r:id="rId29"/>
    <p:sldId id="318" r:id="rId30"/>
    <p:sldId id="319" r:id="rId31"/>
    <p:sldId id="320" r:id="rId32"/>
    <p:sldId id="321" r:id="rId33"/>
    <p:sldId id="334" r:id="rId34"/>
    <p:sldId id="335" r:id="rId35"/>
    <p:sldId id="336" r:id="rId36"/>
    <p:sldId id="337" r:id="rId37"/>
    <p:sldId id="338" r:id="rId38"/>
    <p:sldId id="339"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3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8/13/2025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4B5B7353-EFF0-254E-B86B-A4DC406A829F}" type="datetimeFigureOut">
              <a:rPr lang="en-US" smtClean="0">
                <a:solidFill>
                  <a:prstClr val="black">
                    <a:tint val="75000"/>
                  </a:prstClr>
                </a:solidFill>
              </a:rPr>
              <a:pPr defTabSz="457200"/>
              <a:t>8/13/2025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76200" y="1219200"/>
            <a:ext cx="88392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Writing a program entirely in the simple language available to the GPU would be extremely difficult.</a:t>
            </a:r>
          </a:p>
          <a:p>
            <a:r>
              <a:rPr lang="en-US" sz="28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8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394850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goal of this research project was to adapt an algorithm that solves the DSD to a parallel CUDA program.</a:t>
            </a:r>
          </a:p>
          <a:p>
            <a:r>
              <a:rPr lang="en-US" sz="28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Tree>
    <p:extLst>
      <p:ext uri="{BB962C8B-B14F-4D97-AF65-F5344CB8AC3E}">
        <p14:creationId xmlns:p14="http://schemas.microsoft.com/office/powerpoint/2010/main" val="123131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necessary step was deciding on an algorithm to adapt. Many exist due to the prevalence of the DSD.</a:t>
            </a:r>
          </a:p>
          <a:p>
            <a:r>
              <a:rPr lang="en-US" sz="28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Tree>
    <p:extLst>
      <p:ext uri="{BB962C8B-B14F-4D97-AF65-F5344CB8AC3E}">
        <p14:creationId xmlns:p14="http://schemas.microsoft.com/office/powerpoint/2010/main" val="336984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0" y="1456717"/>
            <a:ext cx="4946469" cy="49530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famous approximation algorithm by Moses </a:t>
            </a:r>
            <a:r>
              <a:rPr lang="en-US" sz="2800" dirty="0" err="1">
                <a:latin typeface="Bookman Old Style" panose="02050604050505020204" pitchFamily="18" charset="0"/>
              </a:rPr>
              <a:t>Charikar</a:t>
            </a:r>
            <a:r>
              <a:rPr lang="en-US" sz="2800" dirty="0">
                <a:latin typeface="Bookman Old Style" panose="02050604050505020204" pitchFamily="18" charset="0"/>
              </a:rPr>
              <a:t> is the Greedy Peeling algorithm, which finds the vertex with the least number of connections (referred to as degree), and removes it. By checking the density of the graph after each peel, you can keep track of which subgraph was densest.</a:t>
            </a:r>
          </a:p>
          <a:p>
            <a:r>
              <a:rPr lang="en-US" sz="2800" dirty="0">
                <a:latin typeface="Bookman Old Style" panose="02050604050505020204" pitchFamily="18" charset="0"/>
              </a:rPr>
              <a:t>Greedy++ is an algorithm that builds on this. By running the Greedy algorithm multiple times and assigning priority to each vertex based on when it is removed, an even denser subgraph can be found given enough iterations.</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4849967" y="1478488"/>
            <a:ext cx="4294033" cy="3390026"/>
          </a:xfrm>
          <a:prstGeom prst="rect">
            <a:avLst/>
          </a:prstGeom>
        </p:spPr>
      </p:pic>
    </p:spTree>
    <p:extLst>
      <p:ext uri="{BB962C8B-B14F-4D97-AF65-F5344CB8AC3E}">
        <p14:creationId xmlns:p14="http://schemas.microsoft.com/office/powerpoint/2010/main" val="296297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32E56-0C7B-8C32-143E-6737E52D4EE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61D297-B638-49B6-B6EB-174BFC38BF69}"/>
              </a:ext>
            </a:extLst>
          </p:cNvPr>
          <p:cNvSpPr txBox="1">
            <a:spLocks/>
          </p:cNvSpPr>
          <p:nvPr/>
        </p:nvSpPr>
        <p:spPr>
          <a:xfrm>
            <a:off x="1497166" y="0"/>
            <a:ext cx="6149667" cy="7638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Related Works</a:t>
            </a:r>
          </a:p>
        </p:txBody>
      </p:sp>
      <p:sp>
        <p:nvSpPr>
          <p:cNvPr id="2" name="Content Placeholder 2">
            <a:extLst>
              <a:ext uri="{FF2B5EF4-FFF2-40B4-BE49-F238E27FC236}">
                <a16:creationId xmlns:a16="http://schemas.microsoft.com/office/drawing/2014/main" id="{3428DA5C-5C17-4342-54D6-2E6260D216FE}"/>
              </a:ext>
            </a:extLst>
          </p:cNvPr>
          <p:cNvSpPr txBox="1">
            <a:spLocks/>
          </p:cNvSpPr>
          <p:nvPr/>
        </p:nvSpPr>
        <p:spPr>
          <a:xfrm>
            <a:off x="190499" y="685800"/>
            <a:ext cx="8763000" cy="53340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we continue, I’d like to highlight some similar problems to the DSD and existing solutions to them.</a:t>
            </a:r>
          </a:p>
          <a:p>
            <a:r>
              <a:rPr lang="en-US" sz="2800" dirty="0">
                <a:latin typeface="Bookman Old Style" panose="02050604050505020204" pitchFamily="18" charset="0"/>
              </a:rPr>
              <a:t>One variation of the DSD is the Densest k-Subgraph problem, where the goal is to find the densest subgraph of size k. One such solution to this approximates this by taking the subgraph of only the top k/2 vertices with the highest degree.</a:t>
            </a:r>
          </a:p>
          <a:p>
            <a:r>
              <a:rPr lang="en-US" sz="2800" dirty="0">
                <a:latin typeface="Bookman Old Style" panose="02050604050505020204" pitchFamily="18" charset="0"/>
              </a:rPr>
              <a:t>Another variation of the DSD is for directed graphs, where the density definition is changed to reflect direction from one subgraph to another. An exact solution to this was created by </a:t>
            </a:r>
            <a:r>
              <a:rPr lang="en-US" sz="2800" dirty="0" err="1">
                <a:latin typeface="Bookman Old Style" panose="02050604050505020204" pitchFamily="18" charset="0"/>
              </a:rPr>
              <a:t>Charikar</a:t>
            </a:r>
            <a:r>
              <a:rPr lang="en-US" sz="2800" dirty="0">
                <a:latin typeface="Bookman Old Style" panose="02050604050505020204" pitchFamily="18" charset="0"/>
              </a:rPr>
              <a:t> which finds the optimal solution to a linear programming problem based on the ratio of the sizes of the subgraphs.</a:t>
            </a:r>
          </a:p>
          <a:p>
            <a:r>
              <a:rPr lang="en-US" sz="2800" dirty="0">
                <a:latin typeface="Bookman Old Style" panose="02050604050505020204" pitchFamily="18" charset="0"/>
              </a:rPr>
              <a:t>The final variation I’ll mention is the Optimal Quasi-Clique Problem, which uses the edge surplus definition instead of density to favor subgraphs with a shorter diameter. One solution to this is a variation of the greedy peeling algorithm.</a:t>
            </a:r>
          </a:p>
        </p:txBody>
      </p:sp>
    </p:spTree>
    <p:extLst>
      <p:ext uri="{BB962C8B-B14F-4D97-AF65-F5344CB8AC3E}">
        <p14:creationId xmlns:p14="http://schemas.microsoft.com/office/powerpoint/2010/main" val="81941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304800" y="1143000"/>
            <a:ext cx="8763000" cy="46974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After deliberating over many of the existing DSD solutions, the one we settled on parallelizing was the CoreExact algorithm from the paper “Efficient Algorithms For Densest Subgraph Discovery”.</a:t>
            </a:r>
          </a:p>
          <a:p>
            <a:r>
              <a:rPr lang="en-US" sz="28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8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740317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E45F-869F-4439-EBBB-9200B3948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AFA64A-E586-AF29-8125-6E51106686E7}"/>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Pruning and Decomposition</a:t>
            </a:r>
          </a:p>
        </p:txBody>
      </p:sp>
      <p:sp>
        <p:nvSpPr>
          <p:cNvPr id="2" name="Content Placeholder 2">
            <a:extLst>
              <a:ext uri="{FF2B5EF4-FFF2-40B4-BE49-F238E27FC236}">
                <a16:creationId xmlns:a16="http://schemas.microsoft.com/office/drawing/2014/main" id="{7D339860-5462-C269-1B51-1090B6AD9766}"/>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major step of CoreExact is pruning down the input graph. Smaller graphs are processed more quickly, so reducing the input graph to a smaller graph (or graphs) will make the search for the densest subgraph quicker.</a:t>
            </a:r>
          </a:p>
          <a:p>
            <a:r>
              <a:rPr lang="en-US" sz="2800" dirty="0">
                <a:latin typeface="Bookman Old Style" panose="02050604050505020204" pitchFamily="18" charset="0"/>
              </a:rPr>
              <a:t>This is done in two main steps, finding the densest k-core and breaking that down into connected components.</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96675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F175-149F-A2E1-71B8-2063395BCA9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372C7B-E00D-434A-5A90-69E90139386D}"/>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(Directed Acyclic Graph) Generation</a:t>
            </a:r>
          </a:p>
        </p:txBody>
      </p:sp>
      <p:sp>
        <p:nvSpPr>
          <p:cNvPr id="2" name="Content Placeholder 2">
            <a:extLst>
              <a:ext uri="{FF2B5EF4-FFF2-40B4-BE49-F238E27FC236}">
                <a16:creationId xmlns:a16="http://schemas.microsoft.com/office/drawing/2014/main" id="{EB89149A-7258-174E-2FC6-B27C28049C1A}"/>
              </a:ext>
            </a:extLst>
          </p:cNvPr>
          <p:cNvSpPr txBox="1">
            <a:spLocks/>
          </p:cNvSpPr>
          <p:nvPr/>
        </p:nvSpPr>
        <p:spPr>
          <a:xfrm>
            <a:off x="0" y="1434946"/>
            <a:ext cx="5334000" cy="488965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the algorithm can start, every motif/clique instance must be found. Finding edge-based degrees of all vertices is also necessary, but the runtime is negligible.</a:t>
            </a:r>
          </a:p>
          <a:p>
            <a:r>
              <a:rPr lang="en-US" sz="2800" dirty="0">
                <a:latin typeface="Bookman Old Style" panose="02050604050505020204" pitchFamily="18" charset="0"/>
              </a:rPr>
              <a:t>To do so, a DAG (directed acyclic graph) must be constructed. Finding motifs requires branching down all possible paths, meaning loops would cause issues. But DAGs are designed to have no loops.</a:t>
            </a:r>
          </a:p>
          <a:p>
            <a:r>
              <a:rPr lang="en-US" sz="2800" dirty="0">
                <a:latin typeface="Bookman Old Style" panose="02050604050505020204" pitchFamily="18" charset="0"/>
              </a:rPr>
              <a:t>In CoreExact, the DAG design is such that all edges are now directed from higher core value to lower core value (with those of the same core value being determined by the order they were removed during edge decomposition).</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284F5536-C6CA-548A-13BC-AB26F9A1C64F}"/>
              </a:ext>
            </a:extLst>
          </p:cNvPr>
          <p:cNvPicPr>
            <a:picLocks noChangeAspect="1"/>
          </p:cNvPicPr>
          <p:nvPr/>
        </p:nvPicPr>
        <p:blipFill>
          <a:blip r:embed="rId2">
            <a:extLst>
              <a:ext uri="{28A0092B-C50C-407E-A947-70E740481C1C}">
                <a14:useLocalDpi xmlns:a14="http://schemas.microsoft.com/office/drawing/2010/main" val="0"/>
              </a:ext>
            </a:extLst>
          </a:blip>
          <a:srcRect l="31818" r="7955" b="25545"/>
          <a:stretch>
            <a:fillRect/>
          </a:stretch>
        </p:blipFill>
        <p:spPr>
          <a:xfrm>
            <a:off x="5023214" y="1437123"/>
            <a:ext cx="4120786" cy="3820677"/>
          </a:xfrm>
          <a:prstGeom prst="rect">
            <a:avLst/>
          </a:prstGeom>
        </p:spPr>
      </p:pic>
    </p:spTree>
    <p:extLst>
      <p:ext uri="{BB962C8B-B14F-4D97-AF65-F5344CB8AC3E}">
        <p14:creationId xmlns:p14="http://schemas.microsoft.com/office/powerpoint/2010/main" val="1068772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D603-703B-78FA-F7CC-13D0AF95B6F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9797FF-41CB-CBFD-0047-F0597C937D13}"/>
              </a:ext>
            </a:extLst>
          </p:cNvPr>
          <p:cNvSpPr txBox="1">
            <a:spLocks/>
          </p:cNvSpPr>
          <p:nvPr/>
        </p:nvSpPr>
        <p:spPr>
          <a:xfrm>
            <a:off x="786683" y="0"/>
            <a:ext cx="7570633"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All Motifs in the Graph</a:t>
            </a:r>
          </a:p>
        </p:txBody>
      </p:sp>
      <p:sp>
        <p:nvSpPr>
          <p:cNvPr id="2" name="Content Placeholder 2">
            <a:extLst>
              <a:ext uri="{FF2B5EF4-FFF2-40B4-BE49-F238E27FC236}">
                <a16:creationId xmlns:a16="http://schemas.microsoft.com/office/drawing/2014/main" id="{4ED9D10E-AB5A-FC3F-768F-7DC1467CDFE6}"/>
              </a:ext>
            </a:extLst>
          </p:cNvPr>
          <p:cNvSpPr txBox="1">
            <a:spLocks/>
          </p:cNvSpPr>
          <p:nvPr/>
        </p:nvSpPr>
        <p:spPr>
          <a:xfrm>
            <a:off x="228600" y="838200"/>
            <a:ext cx="8305800" cy="499094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finding motif/clique instances is done recursively.</a:t>
            </a:r>
          </a:p>
          <a:p>
            <a:r>
              <a:rPr lang="en-US" sz="2800" dirty="0">
                <a:latin typeface="Bookman Old Style" panose="02050604050505020204" pitchFamily="18" charset="0"/>
              </a:rPr>
              <a:t>All paths of size k (where k is the size of the motif/clique) are checked, storing path information down each iteration until k = 2.</a:t>
            </a:r>
          </a:p>
          <a:p>
            <a:r>
              <a:rPr lang="en-US" sz="2800" dirty="0">
                <a:latin typeface="Bookman Old Style" panose="02050604050505020204" pitchFamily="18" charset="0"/>
              </a:rPr>
              <a:t>At that point, every neighbor is checked to see if they complete the motif/clique, and if they do, that information is updated (it’s added to the list, the number of motifs/cliques is updated, the motif/clique degree of each vertex is updated, etc.).</a:t>
            </a:r>
          </a:p>
          <a:p>
            <a:r>
              <a:rPr lang="en-US" sz="2800" dirty="0">
                <a:latin typeface="Bookman Old Style" panose="02050604050505020204" pitchFamily="18" charset="0"/>
              </a:rPr>
              <a:t>With this information, we can find the densest k-core.</a:t>
            </a:r>
          </a:p>
        </p:txBody>
      </p:sp>
    </p:spTree>
    <p:extLst>
      <p:ext uri="{BB962C8B-B14F-4D97-AF65-F5344CB8AC3E}">
        <p14:creationId xmlns:p14="http://schemas.microsoft.com/office/powerpoint/2010/main" val="26921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A565-4F05-778B-6435-47E9DE158D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6A14D5-7D87-27FC-A48E-52AC25B8D8EC}"/>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DF2F61BA-5156-DDFF-9CDC-7BAF537606A4}"/>
              </a:ext>
            </a:extLst>
          </p:cNvPr>
          <p:cNvSpPr txBox="1">
            <a:spLocks/>
          </p:cNvSpPr>
          <p:nvPr/>
        </p:nvSpPr>
        <p:spPr>
          <a:xfrm>
            <a:off x="228600" y="914400"/>
            <a:ext cx="4648200" cy="54864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k-core is a graph where every vertex has a degree of at least k (is connected to at least k other vertices).</a:t>
            </a:r>
          </a:p>
          <a:p>
            <a:r>
              <a:rPr lang="en-US" sz="2800" dirty="0">
                <a:latin typeface="Bookman Old Style" panose="02050604050505020204" pitchFamily="18" charset="0"/>
              </a:rPr>
              <a:t>Subgraphs within a given graph can be of a higher k value. The core value of a vertex is the highest-level k-core they are part of in a graph.</a:t>
            </a:r>
          </a:p>
          <a:p>
            <a:r>
              <a:rPr lang="en-US" sz="2800" dirty="0">
                <a:latin typeface="Bookman Old Style" panose="02050604050505020204" pitchFamily="18" charset="0"/>
              </a:rPr>
              <a:t>Core values and every level k-core can be found by pruning a graph one vertex at a time, removing the vertex of lowest degree each iteration.</a:t>
            </a:r>
          </a:p>
          <a:p>
            <a:r>
              <a:rPr lang="en-US" sz="2800" dirty="0">
                <a:latin typeface="Bookman Old Style" panose="02050604050505020204" pitchFamily="18" charset="0"/>
              </a:rPr>
              <a:t>The example on the right uses edge degree.</a:t>
            </a:r>
          </a:p>
          <a:p>
            <a:endParaRPr lang="en-US" sz="2800" dirty="0">
              <a:latin typeface="Bookman Old Style" panose="02050604050505020204" pitchFamily="18" charset="0"/>
            </a:endParaRPr>
          </a:p>
        </p:txBody>
      </p:sp>
      <p:pic>
        <p:nvPicPr>
          <p:cNvPr id="5" name="Picture 4" descr="A group of circles with letters and numbers&#10;&#10;AI-generated content may be incorrect.">
            <a:extLst>
              <a:ext uri="{FF2B5EF4-FFF2-40B4-BE49-F238E27FC236}">
                <a16:creationId xmlns:a16="http://schemas.microsoft.com/office/drawing/2014/main" id="{154BFC8D-974F-A02F-3558-EF80602D7756}"/>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6" name="Content Placeholder 2">
            <a:extLst>
              <a:ext uri="{FF2B5EF4-FFF2-40B4-BE49-F238E27FC236}">
                <a16:creationId xmlns:a16="http://schemas.microsoft.com/office/drawing/2014/main" id="{7EF4387F-8D19-A994-2AEF-17AEC4104837}"/>
              </a:ext>
            </a:extLst>
          </p:cNvPr>
          <p:cNvSpPr txBox="1">
            <a:spLocks/>
          </p:cNvSpPr>
          <p:nvPr/>
        </p:nvSpPr>
        <p:spPr>
          <a:xfrm>
            <a:off x="5029200" y="43434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1-core</a:t>
            </a:r>
          </a:p>
          <a:p>
            <a:pPr marL="0" indent="0">
              <a:buNone/>
            </a:pPr>
            <a:r>
              <a:rPr lang="en-US" sz="2800" b="1" dirty="0">
                <a:latin typeface="Bookman Old Style" panose="02050604050505020204" pitchFamily="18" charset="0"/>
              </a:rPr>
              <a:t>Orange = 2-core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221311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550989"/>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Graphs are a way of representing connections and relationships in data subjects.</a:t>
            </a:r>
          </a:p>
          <a:p>
            <a:r>
              <a:rPr lang="en-US" sz="2800" dirty="0">
                <a:latin typeface="Bookman Old Style" panose="02050604050505020204" pitchFamily="18" charset="0"/>
              </a:rPr>
              <a:t>They are composed of vertices and edges. Edges can be directed but we will be using undirected graphs.</a:t>
            </a:r>
          </a:p>
          <a:p>
            <a:r>
              <a:rPr lang="en-US" sz="2800" dirty="0">
                <a:latin typeface="Bookman Old Style" panose="02050604050505020204" pitchFamily="18" charset="0"/>
              </a:rPr>
              <a:t>They can represent data from social networks to neural networks to power grids.</a:t>
            </a:r>
          </a:p>
          <a:p>
            <a:r>
              <a:rPr lang="en-US" sz="2800" dirty="0">
                <a:latin typeface="Bookman Old Style" panose="02050604050505020204" pitchFamily="18" charset="0"/>
              </a:rPr>
              <a:t>The analyzation of graphs to find patterns and information is called </a:t>
            </a:r>
            <a:r>
              <a:rPr lang="en-US" sz="2800" i="1" dirty="0">
                <a:latin typeface="Bookman Old Style" panose="02050604050505020204" pitchFamily="18" charset="0"/>
              </a:rPr>
              <a:t>Graph Mining</a:t>
            </a:r>
            <a:r>
              <a:rPr lang="en-US" sz="2800" dirty="0">
                <a:latin typeface="Bookman Old Style" panose="02050604050505020204" pitchFamily="18" charset="0"/>
              </a:rPr>
              <a:t>.</a:t>
            </a: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000327" y="1676400"/>
            <a:ext cx="3900487" cy="2971800"/>
          </a:xfrm>
          <a:prstGeom prst="rect">
            <a:avLst/>
          </a:prstGeom>
        </p:spPr>
      </p:pic>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B92A-4056-ED1C-685A-D5070B3BD45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5DFB5A-BE3E-5610-21F4-5ADFC8D02361}"/>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B26CE6F1-17C8-8AC7-772A-E91017128D34}"/>
              </a:ext>
            </a:extLst>
          </p:cNvPr>
          <p:cNvSpPr txBox="1">
            <a:spLocks/>
          </p:cNvSpPr>
          <p:nvPr/>
        </p:nvSpPr>
        <p:spPr>
          <a:xfrm>
            <a:off x="228600" y="914400"/>
            <a:ext cx="4648200" cy="506555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Degree (and thus k-cores) is also used for motifs/cliques. So, the amount of motif instances a vertex is a part of is the degree of that vertex.</a:t>
            </a:r>
          </a:p>
          <a:p>
            <a:r>
              <a:rPr lang="en-US" sz="2800" dirty="0">
                <a:latin typeface="Bookman Old Style" panose="02050604050505020204" pitchFamily="18" charset="0"/>
              </a:rPr>
              <a:t>As an example, 3-clique (or triangle) degree is how many 3-cliques a vertex is a part of.</a:t>
            </a:r>
          </a:p>
          <a:p>
            <a:r>
              <a:rPr lang="en-US" sz="2800" dirty="0">
                <a:latin typeface="Bookman Old Style" panose="02050604050505020204" pitchFamily="18" charset="0"/>
              </a:rPr>
              <a:t>The example on the right uses 3-cliques for determining k-cores.</a:t>
            </a:r>
          </a:p>
        </p:txBody>
      </p:sp>
      <p:pic>
        <p:nvPicPr>
          <p:cNvPr id="3" name="Picture 2" descr="A group of circles with letters and numbers&#10;&#10;AI-generated content may be incorrect.">
            <a:extLst>
              <a:ext uri="{FF2B5EF4-FFF2-40B4-BE49-F238E27FC236}">
                <a16:creationId xmlns:a16="http://schemas.microsoft.com/office/drawing/2014/main" id="{C4BFBA8D-0FDC-E504-E032-2AA42F39F2BA}"/>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7" name="Content Placeholder 2">
            <a:extLst>
              <a:ext uri="{FF2B5EF4-FFF2-40B4-BE49-F238E27FC236}">
                <a16:creationId xmlns:a16="http://schemas.microsoft.com/office/drawing/2014/main" id="{7BB56234-74D1-9CA0-D39C-2EE356C39EF4}"/>
              </a:ext>
            </a:extLst>
          </p:cNvPr>
          <p:cNvSpPr txBox="1">
            <a:spLocks/>
          </p:cNvSpPr>
          <p:nvPr/>
        </p:nvSpPr>
        <p:spPr>
          <a:xfrm>
            <a:off x="4913811" y="44196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76420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6A75-C0D4-2DD0-CF22-918DAEC176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04C9AC-0AF0-161E-C02B-2038B0332267}"/>
              </a:ext>
            </a:extLst>
          </p:cNvPr>
          <p:cNvSpPr txBox="1">
            <a:spLocks/>
          </p:cNvSpPr>
          <p:nvPr/>
        </p:nvSpPr>
        <p:spPr>
          <a:xfrm>
            <a:off x="1497166" y="1306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Motif/Clique Decomposition</a:t>
            </a:r>
          </a:p>
        </p:txBody>
      </p:sp>
      <p:sp>
        <p:nvSpPr>
          <p:cNvPr id="2" name="Content Placeholder 2">
            <a:extLst>
              <a:ext uri="{FF2B5EF4-FFF2-40B4-BE49-F238E27FC236}">
                <a16:creationId xmlns:a16="http://schemas.microsoft.com/office/drawing/2014/main" id="{A885085B-A547-8212-C631-CD983BF5F4D1}"/>
              </a:ext>
            </a:extLst>
          </p:cNvPr>
          <p:cNvSpPr txBox="1">
            <a:spLocks/>
          </p:cNvSpPr>
          <p:nvPr/>
        </p:nvSpPr>
        <p:spPr>
          <a:xfrm>
            <a:off x="26126" y="1295400"/>
            <a:ext cx="5155474" cy="50420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motif/clique core decomposition is basically the same as the greedy peeling algorithm, just using motif/clique-based degrees.</a:t>
            </a:r>
          </a:p>
          <a:p>
            <a:r>
              <a:rPr lang="en-US" sz="2800" dirty="0">
                <a:latin typeface="Bookman Old Style" panose="02050604050505020204" pitchFamily="18" charset="0"/>
              </a:rPr>
              <a:t>At each step, the vertex of lowest motif/clique degree is identified, then removed from the graph.</a:t>
            </a:r>
          </a:p>
          <a:p>
            <a:r>
              <a:rPr lang="en-US" sz="2800" dirty="0">
                <a:latin typeface="Bookman Old Style" panose="02050604050505020204" pitchFamily="18" charset="0"/>
              </a:rPr>
              <a:t>With each removal, the core value of that vertex is stored.</a:t>
            </a:r>
          </a:p>
          <a:p>
            <a:r>
              <a:rPr lang="en-US" sz="2800" dirty="0">
                <a:latin typeface="Bookman Old Style" panose="02050604050505020204" pitchFamily="18" charset="0"/>
              </a:rPr>
              <a:t>A running “densest k-core” is also stored and updated when the level of the k-core increases (e.g. going from 1-core to 2-core) and that k-core has a higher density.</a:t>
            </a:r>
          </a:p>
        </p:txBody>
      </p:sp>
      <p:pic>
        <p:nvPicPr>
          <p:cNvPr id="3" name="Picture 2" descr="A group of circles with letters and numbers&#10;&#10;AI-generated content may be incorrect.">
            <a:extLst>
              <a:ext uri="{FF2B5EF4-FFF2-40B4-BE49-F238E27FC236}">
                <a16:creationId xmlns:a16="http://schemas.microsoft.com/office/drawing/2014/main" id="{C5C96647-3034-1175-0F04-4A5DC5C25F80}"/>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41437" y="1225715"/>
            <a:ext cx="4548051" cy="3741806"/>
          </a:xfrm>
          <a:prstGeom prst="rect">
            <a:avLst/>
          </a:prstGeom>
        </p:spPr>
      </p:pic>
      <p:sp>
        <p:nvSpPr>
          <p:cNvPr id="5" name="Content Placeholder 2">
            <a:extLst>
              <a:ext uri="{FF2B5EF4-FFF2-40B4-BE49-F238E27FC236}">
                <a16:creationId xmlns:a16="http://schemas.microsoft.com/office/drawing/2014/main" id="{B8891FF4-CCDC-01EA-FC8B-1DC5DC69D93F}"/>
              </a:ext>
            </a:extLst>
          </p:cNvPr>
          <p:cNvSpPr txBox="1">
            <a:spLocks/>
          </p:cNvSpPr>
          <p:nvPr/>
        </p:nvSpPr>
        <p:spPr>
          <a:xfrm>
            <a:off x="5389846" y="4648200"/>
            <a:ext cx="2915954" cy="9144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00709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D828-AD09-6C1E-6093-FC17D0BB7D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4EA7EB-5B17-017F-A931-0D22227A2338}"/>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Why The Densest k-core?</a:t>
            </a:r>
          </a:p>
        </p:txBody>
      </p:sp>
      <p:sp>
        <p:nvSpPr>
          <p:cNvPr id="2" name="Content Placeholder 2">
            <a:extLst>
              <a:ext uri="{FF2B5EF4-FFF2-40B4-BE49-F238E27FC236}">
                <a16:creationId xmlns:a16="http://schemas.microsoft.com/office/drawing/2014/main" id="{C56B07FE-1859-3882-849D-208327E1646F}"/>
              </a:ext>
            </a:extLst>
          </p:cNvPr>
          <p:cNvSpPr txBox="1">
            <a:spLocks/>
          </p:cNvSpPr>
          <p:nvPr/>
        </p:nvSpPr>
        <p:spPr>
          <a:xfrm>
            <a:off x="228600" y="1434946"/>
            <a:ext cx="8686800"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reason we find the densest k-core is that it was proven that it contains the densest subgraph (of the input graph).</a:t>
            </a:r>
          </a:p>
          <a:p>
            <a:r>
              <a:rPr lang="en-US" sz="2800" dirty="0">
                <a:latin typeface="Bookman Old Style" panose="02050604050505020204" pitchFamily="18" charset="0"/>
              </a:rPr>
              <a:t>A lemma states that from the densest subgraph with density </a:t>
            </a:r>
            <a:r>
              <a:rPr lang="en-US" sz="2800" i="1" dirty="0">
                <a:latin typeface="Bookman Old Style" panose="02050604050505020204" pitchFamily="18" charset="0"/>
              </a:rPr>
              <a:t>p</a:t>
            </a:r>
            <a:r>
              <a:rPr lang="en-US" sz="2800" dirty="0">
                <a:latin typeface="Bookman Old Style" panose="02050604050505020204" pitchFamily="18" charset="0"/>
              </a:rPr>
              <a:t>, removing a vertex will result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 being removed from the subgraph. This was proven by contradiction, since if it was less than ⌈</a:t>
            </a:r>
            <a:r>
              <a:rPr lang="en-US" sz="2800" i="1" dirty="0">
                <a:latin typeface="Bookman Old Style" panose="02050604050505020204" pitchFamily="18" charset="0"/>
              </a:rPr>
              <a:t>p</a:t>
            </a:r>
            <a:r>
              <a:rPr lang="en-US" sz="2800" dirty="0">
                <a:latin typeface="Bookman Old Style" panose="02050604050505020204" pitchFamily="18" charset="0"/>
              </a:rPr>
              <a:t>⌉ motifs/cliques, the density after removal would be higher.</a:t>
            </a:r>
          </a:p>
          <a:p>
            <a:r>
              <a:rPr lang="en-US" sz="2800" dirty="0">
                <a:latin typeface="Bookman Old Style" panose="02050604050505020204" pitchFamily="18" charset="0"/>
              </a:rPr>
              <a:t>Intuitively, this means that any vertex in the densest subgraph has a degree of at least ⌈</a:t>
            </a:r>
            <a:r>
              <a:rPr lang="en-US" sz="2800" i="1" dirty="0">
                <a:latin typeface="Bookman Old Style" panose="02050604050505020204" pitchFamily="18" charset="0"/>
              </a:rPr>
              <a:t>p</a:t>
            </a:r>
            <a:r>
              <a:rPr lang="en-US" sz="2800" dirty="0">
                <a:latin typeface="Bookman Old Style" panose="02050604050505020204" pitchFamily="18" charset="0"/>
              </a:rPr>
              <a:t>⌉ (is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a:t>
            </a:r>
          </a:p>
          <a:p>
            <a:r>
              <a:rPr lang="en-US" sz="2800" dirty="0">
                <a:latin typeface="Bookman Old Style" panose="02050604050505020204" pitchFamily="18" charset="0"/>
              </a:rPr>
              <a:t>This definition matches a k-core, where any vertex in the k-core has a degree of at least k. Therefore, we can conclude that the densest subgraph is in the k-core where k = ⌈</a:t>
            </a:r>
            <a:r>
              <a:rPr lang="en-US" sz="2800" i="1" dirty="0">
                <a:latin typeface="Bookman Old Style" panose="02050604050505020204" pitchFamily="18" charset="0"/>
              </a:rPr>
              <a:t>p</a:t>
            </a:r>
            <a:r>
              <a:rPr lang="en-US" sz="2800" dirty="0">
                <a:latin typeface="Bookman Old Style" panose="02050604050505020204" pitchFamily="18" charset="0"/>
              </a:rPr>
              <a:t>⌉.</a:t>
            </a:r>
          </a:p>
        </p:txBody>
      </p:sp>
    </p:spTree>
    <p:extLst>
      <p:ext uri="{BB962C8B-B14F-4D97-AF65-F5344CB8AC3E}">
        <p14:creationId xmlns:p14="http://schemas.microsoft.com/office/powerpoint/2010/main" val="387572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AC22-A761-F1DC-0E9D-1DF3DA471D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ED83F65-52CA-706E-CF49-DCD257FCF869}"/>
              </a:ext>
            </a:extLst>
          </p:cNvPr>
          <p:cNvSpPr txBox="1">
            <a:spLocks/>
          </p:cNvSpPr>
          <p:nvPr/>
        </p:nvSpPr>
        <p:spPr>
          <a:xfrm>
            <a:off x="1497166" y="-9485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Connected Components</a:t>
            </a:r>
          </a:p>
        </p:txBody>
      </p:sp>
      <p:sp>
        <p:nvSpPr>
          <p:cNvPr id="2" name="Content Placeholder 2">
            <a:extLst>
              <a:ext uri="{FF2B5EF4-FFF2-40B4-BE49-F238E27FC236}">
                <a16:creationId xmlns:a16="http://schemas.microsoft.com/office/drawing/2014/main" id="{A7A01F4C-C799-B1E3-83FD-E03CD830EB95}"/>
              </a:ext>
            </a:extLst>
          </p:cNvPr>
          <p:cNvSpPr txBox="1">
            <a:spLocks/>
          </p:cNvSpPr>
          <p:nvPr/>
        </p:nvSpPr>
        <p:spPr>
          <a:xfrm>
            <a:off x="23949" y="990600"/>
            <a:ext cx="4800600"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take the decomposition even further, we then break the densest k-core into its connected components.</a:t>
            </a:r>
          </a:p>
          <a:p>
            <a:r>
              <a:rPr lang="en-US" sz="2800" dirty="0">
                <a:latin typeface="Bookman Old Style" panose="02050604050505020204" pitchFamily="18" charset="0"/>
              </a:rPr>
              <a:t>Connected components are disjointed subgraphs of a larger graph, where each subgraph is only of vertices that are connected by some path through the graph.</a:t>
            </a:r>
          </a:p>
          <a:p>
            <a:r>
              <a:rPr lang="en-US" sz="2800" dirty="0">
                <a:latin typeface="Bookman Old Style" panose="02050604050505020204" pitchFamily="18" charset="0"/>
              </a:rPr>
              <a:t>This is done because connected components will be denser apart than together considering the many vertices that aren’t connected to each other.</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EDB145F0-FD83-27EC-880C-41D17E566A96}"/>
              </a:ext>
            </a:extLst>
          </p:cNvPr>
          <p:cNvPicPr>
            <a:picLocks noChangeAspect="1"/>
          </p:cNvPicPr>
          <p:nvPr/>
        </p:nvPicPr>
        <p:blipFill>
          <a:blip r:embed="rId2">
            <a:extLst>
              <a:ext uri="{28A0092B-C50C-407E-A947-70E740481C1C}">
                <a14:useLocalDpi xmlns:a14="http://schemas.microsoft.com/office/drawing/2010/main" val="0"/>
              </a:ext>
            </a:extLst>
          </a:blip>
          <a:srcRect l="35833"/>
          <a:stretch>
            <a:fillRect/>
          </a:stretch>
        </p:blipFill>
        <p:spPr>
          <a:xfrm>
            <a:off x="4724400" y="838200"/>
            <a:ext cx="3650827" cy="4267200"/>
          </a:xfrm>
          <a:prstGeom prst="rect">
            <a:avLst/>
          </a:prstGeom>
        </p:spPr>
      </p:pic>
      <p:sp>
        <p:nvSpPr>
          <p:cNvPr id="6" name="Content Placeholder 2">
            <a:extLst>
              <a:ext uri="{FF2B5EF4-FFF2-40B4-BE49-F238E27FC236}">
                <a16:creationId xmlns:a16="http://schemas.microsoft.com/office/drawing/2014/main" id="{21488658-00E3-EFC7-B509-C70C3AD66D64}"/>
              </a:ext>
            </a:extLst>
          </p:cNvPr>
          <p:cNvSpPr txBox="1">
            <a:spLocks/>
          </p:cNvSpPr>
          <p:nvPr/>
        </p:nvSpPr>
        <p:spPr>
          <a:xfrm>
            <a:off x="4647465" y="4637785"/>
            <a:ext cx="3159034" cy="93523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Connected Components: {A, B}, {C, D, E, F, G}, {H, I, J}</a:t>
            </a:r>
          </a:p>
        </p:txBody>
      </p:sp>
    </p:spTree>
    <p:extLst>
      <p:ext uri="{BB962C8B-B14F-4D97-AF65-F5344CB8AC3E}">
        <p14:creationId xmlns:p14="http://schemas.microsoft.com/office/powerpoint/2010/main" val="89502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0AAA-DFA9-33F6-8B02-3840A9AC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F8C945-3F14-1101-52AC-3C2D405D520B}"/>
              </a:ext>
            </a:extLst>
          </p:cNvPr>
          <p:cNvSpPr txBox="1">
            <a:spLocks/>
          </p:cNvSpPr>
          <p:nvPr/>
        </p:nvSpPr>
        <p:spPr>
          <a:xfrm>
            <a:off x="748583" y="118500"/>
            <a:ext cx="76468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Summary of the Pruning and Decomposition of CoreExact</a:t>
            </a:r>
          </a:p>
        </p:txBody>
      </p:sp>
      <p:sp>
        <p:nvSpPr>
          <p:cNvPr id="2" name="Content Placeholder 2">
            <a:extLst>
              <a:ext uri="{FF2B5EF4-FFF2-40B4-BE49-F238E27FC236}">
                <a16:creationId xmlns:a16="http://schemas.microsoft.com/office/drawing/2014/main" id="{A65461CE-E6D5-C866-10F1-7DA9882B77BC}"/>
              </a:ext>
            </a:extLst>
          </p:cNvPr>
          <p:cNvSpPr txBox="1">
            <a:spLocks/>
          </p:cNvSpPr>
          <p:nvPr/>
        </p:nvSpPr>
        <p:spPr>
          <a:xfrm>
            <a:off x="228600" y="1434946"/>
            <a:ext cx="83820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big steps of CoreExact so far are:</a:t>
            </a:r>
          </a:p>
          <a:p>
            <a:pPr marL="0" indent="0">
              <a:buNone/>
            </a:pPr>
            <a:r>
              <a:rPr lang="en-US" sz="2800" dirty="0">
                <a:latin typeface="Bookman Old Style" panose="02050604050505020204" pitchFamily="18" charset="0"/>
              </a:rPr>
              <a:t>1. Finding edge-based degree of all vertices (negligible runtime).</a:t>
            </a:r>
          </a:p>
          <a:p>
            <a:pPr marL="0" indent="0">
              <a:buNone/>
            </a:pPr>
            <a:r>
              <a:rPr lang="en-US" sz="2800" dirty="0">
                <a:latin typeface="Bookman Old Style" panose="02050604050505020204" pitchFamily="18" charset="0"/>
              </a:rPr>
              <a:t>2. Generating the DAG.</a:t>
            </a:r>
          </a:p>
          <a:p>
            <a:pPr marL="0" indent="0">
              <a:buNone/>
            </a:pPr>
            <a:r>
              <a:rPr lang="en-US" sz="2800" dirty="0">
                <a:latin typeface="Bookman Old Style" panose="02050604050505020204" pitchFamily="18" charset="0"/>
              </a:rPr>
              <a:t>3. Finding all motif/clique instances and the degree of every vertex.</a:t>
            </a:r>
          </a:p>
          <a:p>
            <a:pPr marL="0" indent="0">
              <a:buNone/>
            </a:pPr>
            <a:r>
              <a:rPr lang="en-US" sz="2800" dirty="0">
                <a:latin typeface="Bookman Old Style" panose="02050604050505020204" pitchFamily="18" charset="0"/>
              </a:rPr>
              <a:t>4. Motif/clique core decomposition to find the densest k-core.</a:t>
            </a:r>
          </a:p>
          <a:p>
            <a:pPr marL="0" indent="0">
              <a:buNone/>
            </a:pPr>
            <a:r>
              <a:rPr lang="en-US" sz="2800" dirty="0">
                <a:latin typeface="Bookman Old Style" panose="02050604050505020204" pitchFamily="18" charset="0"/>
              </a:rPr>
              <a:t>5. Splitting the densest k-core into its connected components.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408097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00EA-7C87-717D-B1EB-016DF7BD242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C91F83-54E5-6630-7A98-4FAF6FA5CAC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the Densest Subgraph</a:t>
            </a:r>
          </a:p>
        </p:txBody>
      </p:sp>
      <p:sp>
        <p:nvSpPr>
          <p:cNvPr id="2" name="Content Placeholder 2">
            <a:extLst>
              <a:ext uri="{FF2B5EF4-FFF2-40B4-BE49-F238E27FC236}">
                <a16:creationId xmlns:a16="http://schemas.microsoft.com/office/drawing/2014/main" id="{8562DEFB-D056-9B8B-41BD-AC50018BD098}"/>
              </a:ext>
            </a:extLst>
          </p:cNvPr>
          <p:cNvSpPr txBox="1">
            <a:spLocks/>
          </p:cNvSpPr>
          <p:nvPr/>
        </p:nvSpPr>
        <p:spPr>
          <a:xfrm>
            <a:off x="228600" y="1434946"/>
            <a:ext cx="86106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find the densest subgraph, CoreExact runs Goldberg’s algorithm on each connected component, keeping track of the densest subgraph found (with the starting densest subgraph being set as the densest k-core).</a:t>
            </a:r>
          </a:p>
          <a:p>
            <a:r>
              <a:rPr lang="en-US" sz="2800" dirty="0">
                <a:latin typeface="Bookman Old Style" panose="02050604050505020204" pitchFamily="18" charset="0"/>
              </a:rPr>
              <a:t>So now, we must cover how Goldberg’s algorithm works to understand the parts that were parallelized.</a:t>
            </a:r>
          </a:p>
        </p:txBody>
      </p:sp>
    </p:spTree>
    <p:extLst>
      <p:ext uri="{BB962C8B-B14F-4D97-AF65-F5344CB8AC3E}">
        <p14:creationId xmlns:p14="http://schemas.microsoft.com/office/powerpoint/2010/main" val="255459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76200" y="914400"/>
            <a:ext cx="4572000" cy="52578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understand Goldberg’s exact algorithm, a few concepts need to be covered first. </a:t>
            </a:r>
          </a:p>
          <a:p>
            <a:r>
              <a:rPr lang="en-US" sz="2800" dirty="0">
                <a:latin typeface="Bookman Old Style" panose="02050604050505020204" pitchFamily="18" charset="0"/>
              </a:rPr>
              <a:t>Flow networks are a special type of directed graph where edges have flow (some amount of “something” pushed through the edge). Each edge has a capacity (a maximum flow). This is often represented as x/y, where x is flow and y is capacity.</a:t>
            </a:r>
          </a:p>
          <a:p>
            <a:r>
              <a:rPr lang="en-US" sz="2800" dirty="0">
                <a:latin typeface="Bookman Old Style" panose="02050604050505020204" pitchFamily="18" charset="0"/>
              </a:rPr>
              <a:t>In a flow network, there are two special nodes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66800"/>
            <a:ext cx="6224434" cy="4668325"/>
          </a:xfrm>
          <a:prstGeom prst="rect">
            <a:avLst/>
          </a:prstGeom>
        </p:spPr>
      </p:pic>
    </p:spTree>
    <p:extLst>
      <p:ext uri="{BB962C8B-B14F-4D97-AF65-F5344CB8AC3E}">
        <p14:creationId xmlns:p14="http://schemas.microsoft.com/office/powerpoint/2010/main" val="3239618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76200" y="914400"/>
            <a:ext cx="4572000" cy="5257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An st-cut is the division of a flow network into two disjointed subgraphs S and T, where S contains the source and T contains the sink.</a:t>
            </a:r>
          </a:p>
          <a:p>
            <a:r>
              <a:rPr lang="en-US" sz="2800" dirty="0">
                <a:latin typeface="Bookman Old Style" panose="02050604050505020204" pitchFamily="18" charset="0"/>
              </a:rPr>
              <a:t>This cut is made by removing edges until no connection between the subgraphs remains.</a:t>
            </a:r>
          </a:p>
          <a:p>
            <a:r>
              <a:rPr lang="en-US" sz="28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838200"/>
            <a:ext cx="6400800" cy="4800600"/>
          </a:xfrm>
          <a:prstGeom prst="rect">
            <a:avLst/>
          </a:prstGeom>
        </p:spPr>
      </p:pic>
    </p:spTree>
    <p:extLst>
      <p:ext uri="{BB962C8B-B14F-4D97-AF65-F5344CB8AC3E}">
        <p14:creationId xmlns:p14="http://schemas.microsoft.com/office/powerpoint/2010/main" val="153588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28302" y="926528"/>
            <a:ext cx="4772297" cy="54864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minimum st-cut is the st-cut where the cut capacity is minimized.</a:t>
            </a:r>
          </a:p>
          <a:p>
            <a:r>
              <a:rPr lang="en-US" sz="2800" dirty="0">
                <a:latin typeface="Bookman Old Style" panose="02050604050505020204" pitchFamily="18" charset="0"/>
              </a:rPr>
              <a:t>Importantly, it has been proven that the minimum st-cut value is equal to the maximum flow through the flow network. This means finding one value helps find the other.</a:t>
            </a:r>
          </a:p>
          <a:p>
            <a:r>
              <a:rPr lang="en-US" sz="2800" dirty="0">
                <a:latin typeface="Bookman Old Style" panose="02050604050505020204" pitchFamily="18" charset="0"/>
              </a:rPr>
              <a:t>In Goldberg’s algorithm, finding the minimum st-cut is an important step, and a Breadth First Search that pushes as much flow down every path possible is used to find the maximum flow. And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38200"/>
            <a:ext cx="6324600" cy="4743451"/>
          </a:xfrm>
          <a:prstGeom prst="rect">
            <a:avLst/>
          </a:prstGeom>
        </p:spPr>
      </p:pic>
    </p:spTree>
    <p:extLst>
      <p:ext uri="{BB962C8B-B14F-4D97-AF65-F5344CB8AC3E}">
        <p14:creationId xmlns:p14="http://schemas.microsoft.com/office/powerpoint/2010/main" val="171661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0" y="1434946"/>
                <a:ext cx="8686800" cy="49658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Goldberg’s exact algorithm relies on an upper and lower bound for the density of the input graph, with each iteration checking for a dense subgraph then tightening the bounds each iteration.</a:t>
                </a:r>
              </a:p>
              <a:p>
                <a:r>
                  <a:rPr lang="en-US" sz="2800" dirty="0">
                    <a:latin typeface="Bookman Old Style" panose="02050604050505020204" pitchFamily="18" charset="0"/>
                  </a:rPr>
                  <a:t>The upper bound (</a:t>
                </a:r>
                <a:r>
                  <a:rPr lang="en-US" sz="2800" i="1" dirty="0">
                    <a:latin typeface="Bookman Old Style" panose="02050604050505020204" pitchFamily="18" charset="0"/>
                  </a:rPr>
                  <a:t>u</a:t>
                </a:r>
                <a:r>
                  <a:rPr lang="en-US" sz="2800" dirty="0">
                    <a:latin typeface="Bookman Old Style" panose="02050604050505020204" pitchFamily="18" charset="0"/>
                  </a:rPr>
                  <a:t>) is initially set as the k value of the densest k-core, and the lower bound (</a:t>
                </a:r>
                <a:r>
                  <a:rPr lang="en-US" sz="2800" i="1" dirty="0">
                    <a:latin typeface="Bookman Old Style" panose="02050604050505020204" pitchFamily="18" charset="0"/>
                  </a:rPr>
                  <a:t>l</a:t>
                </a:r>
                <a:r>
                  <a:rPr lang="en-US" sz="2800" dirty="0">
                    <a:latin typeface="Bookman Old Style" panose="02050604050505020204" pitchFamily="18" charset="0"/>
                  </a:rPr>
                  <a:t>) is set as the density of the k-core. This covers the range between the density of the k-core and its optimal density.</a:t>
                </a:r>
              </a:p>
              <a:p>
                <a:r>
                  <a:rPr lang="en-US" sz="2800" dirty="0">
                    <a:latin typeface="Bookman Old Style" panose="02050604050505020204" pitchFamily="18" charset="0"/>
                  </a:rPr>
                  <a:t>The iterations end when </a:t>
                </a:r>
                <a14:m>
                  <m:oMath xmlns:m="http://schemas.openxmlformats.org/officeDocument/2006/math">
                    <m:r>
                      <a:rPr lang="en-US" sz="2800" i="1"/>
                      <m:t>𝑢</m:t>
                    </m:r>
                    <m:r>
                      <a:rPr lang="en-US" sz="2800" i="1"/>
                      <m:t>−</m:t>
                    </m:r>
                    <m:r>
                      <a:rPr lang="en-US" sz="2800" i="1"/>
                      <m:t>𝑙</m:t>
                    </m:r>
                    <m:r>
                      <a:rPr lang="en-US" sz="2800" i="1"/>
                      <m:t>≥</m:t>
                    </m:r>
                    <m:f>
                      <m:fPr>
                        <m:ctrlPr>
                          <a:rPr lang="en-US" sz="2800" i="1"/>
                        </m:ctrlPr>
                      </m:fPr>
                      <m:num>
                        <m:r>
                          <a:rPr lang="en-US" sz="2800" i="1"/>
                          <m:t>1</m:t>
                        </m:r>
                      </m:num>
                      <m:den>
                        <m:r>
                          <a:rPr lang="en-US" sz="2800" i="1"/>
                          <m:t>𝑣</m:t>
                        </m:r>
                        <m:r>
                          <a:rPr lang="en-US" sz="2800" i="1"/>
                          <m:t>(</m:t>
                        </m:r>
                        <m:r>
                          <a:rPr lang="en-US" sz="2800" i="1"/>
                          <m:t>𝑣</m:t>
                        </m:r>
                        <m:r>
                          <a:rPr lang="en-US" sz="2800" i="1"/>
                          <m:t>−1)</m:t>
                        </m:r>
                      </m:den>
                    </m:f>
                  </m:oMath>
                </a14:m>
                <a:r>
                  <a:rPr lang="en-US" sz="2800" dirty="0">
                    <a:latin typeface="Bookman Old Style" panose="02050604050505020204" pitchFamily="18" charset="0"/>
                  </a:rPr>
                  <a:t> (where </a:t>
                </a:r>
                <a:r>
                  <a:rPr lang="en-US" sz="2800" i="1" dirty="0">
                    <a:latin typeface="Bookman Old Style" panose="02050604050505020204" pitchFamily="18" charset="0"/>
                  </a:rPr>
                  <a:t>v</a:t>
                </a:r>
                <a:r>
                  <a:rPr lang="en-US" sz="2800" dirty="0">
                    <a:latin typeface="Bookman Old Style" panose="02050604050505020204" pitchFamily="18" charset="0"/>
                  </a:rPr>
                  <a:t> is the number of vertices).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is the smallest possible difference between two densities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b="0" i="1" smtClean="0">
                        <a:latin typeface="Cambria Math" panose="02040503050406030204" pitchFamily="18" charset="0"/>
                      </a:rPr>
                      <m:t>=</m:t>
                    </m:r>
                  </m:oMath>
                </a14:m>
                <a:r>
                  <a:rPr lang="en-US" sz="2800" dirty="0">
                    <a:latin typeface="Bookman Old Style" panose="02050604050505020204" pitchFamily="18" charset="0"/>
                  </a:rPr>
                  <a:t> </a:t>
                </a:r>
                <a14:m>
                  <m:oMath xmlns:m="http://schemas.openxmlformats.org/officeDocument/2006/math">
                    <m:f>
                      <m:fPr>
                        <m:ctrlPr>
                          <a:rPr lang="en-US" sz="2800" i="1"/>
                        </m:ctrlPr>
                      </m:fPr>
                      <m:num>
                        <m:sSub>
                          <m:sSubPr>
                            <m:ctrlPr>
                              <a:rPr lang="en-US" sz="2800" i="1"/>
                            </m:ctrlPr>
                          </m:sSubPr>
                          <m:e>
                            <m:r>
                              <a:rPr lang="en-US" sz="2800" i="1"/>
                              <m:t>𝑒</m:t>
                            </m:r>
                          </m:e>
                          <m:sub>
                            <m:r>
                              <a:rPr lang="en-US" sz="2800" i="1"/>
                              <m:t>1</m:t>
                            </m:r>
                          </m:sub>
                        </m:sSub>
                      </m:num>
                      <m:den>
                        <m:sSub>
                          <m:sSubPr>
                            <m:ctrlPr>
                              <a:rPr lang="en-US" sz="2800" i="1"/>
                            </m:ctrlPr>
                          </m:sSubPr>
                          <m:e>
                            <m:r>
                              <a:rPr lang="en-US" sz="2800" i="1"/>
                              <m:t>𝑣</m:t>
                            </m:r>
                          </m:e>
                          <m:sub>
                            <m:r>
                              <a:rPr lang="en-US" sz="2800" i="1"/>
                              <m:t>1</m:t>
                            </m:r>
                          </m:sub>
                        </m:sSub>
                      </m:den>
                    </m:f>
                    <m:r>
                      <a:rPr lang="en-US" sz="2800" i="1"/>
                      <m:t>−</m:t>
                    </m:r>
                    <m:f>
                      <m:fPr>
                        <m:ctrlPr>
                          <a:rPr lang="en-US" sz="2800" i="1"/>
                        </m:ctrlPr>
                      </m:fPr>
                      <m:num>
                        <m:sSub>
                          <m:sSubPr>
                            <m:ctrlPr>
                              <a:rPr lang="en-US" sz="2800" i="1"/>
                            </m:ctrlPr>
                          </m:sSubPr>
                          <m:e>
                            <m:r>
                              <a:rPr lang="en-US" sz="2800" i="1"/>
                              <m:t>𝑒</m:t>
                            </m:r>
                          </m:e>
                          <m:sub>
                            <m:r>
                              <a:rPr lang="en-US" sz="2800" i="1"/>
                              <m:t>2</m:t>
                            </m:r>
                          </m:sub>
                        </m:sSub>
                      </m:num>
                      <m:den>
                        <m:sSub>
                          <m:sSubPr>
                            <m:ctrlPr>
                              <a:rPr lang="en-US" sz="2800" i="1"/>
                            </m:ctrlPr>
                          </m:sSubPr>
                          <m:e>
                            <m:r>
                              <a:rPr lang="en-US" sz="2800" i="1"/>
                              <m:t>𝑣</m:t>
                            </m:r>
                          </m:e>
                          <m:sub>
                            <m:r>
                              <a:rPr lang="en-US" sz="2800" i="1"/>
                              <m:t>2</m:t>
                            </m:r>
                          </m:sub>
                        </m:sSub>
                      </m:den>
                    </m:f>
                    <m:r>
                      <a:rPr lang="en-US" sz="2800" i="1"/>
                      <m:t>=</m:t>
                    </m:r>
                    <m:f>
                      <m:fPr>
                        <m:ctrlPr>
                          <a:rPr lang="en-US" sz="2800" i="1"/>
                        </m:ctrlPr>
                      </m:fPr>
                      <m:num>
                        <m:sSub>
                          <m:sSubPr>
                            <m:ctrlPr>
                              <a:rPr lang="en-US" sz="2800" i="1"/>
                            </m:ctrlPr>
                          </m:sSubPr>
                          <m:e>
                            <m:r>
                              <a:rPr lang="en-US" sz="2800" i="1"/>
                              <m:t>𝑒</m:t>
                            </m:r>
                          </m:e>
                          <m:sub>
                            <m:r>
                              <a:rPr lang="en-US" sz="2800" i="1"/>
                              <m:t>1</m:t>
                            </m:r>
                          </m:sub>
                        </m:sSub>
                        <m:sSub>
                          <m:sSubPr>
                            <m:ctrlPr>
                              <a:rPr lang="en-US" sz="2800" i="1"/>
                            </m:ctrlPr>
                          </m:sSubPr>
                          <m:e>
                            <m:r>
                              <a:rPr lang="en-US" sz="2800" i="1"/>
                              <m:t>𝑣</m:t>
                            </m:r>
                          </m:e>
                          <m:sub>
                            <m:r>
                              <a:rPr lang="en-US" sz="2800" i="1"/>
                              <m:t>2</m:t>
                            </m:r>
                          </m:sub>
                        </m:sSub>
                        <m:r>
                          <a:rPr lang="en-US" sz="2800" i="1"/>
                          <m:t>−</m:t>
                        </m:r>
                        <m:sSub>
                          <m:sSubPr>
                            <m:ctrlPr>
                              <a:rPr lang="en-US" sz="2800" i="1"/>
                            </m:ctrlPr>
                          </m:sSubPr>
                          <m:e>
                            <m:r>
                              <a:rPr lang="en-US" sz="2800" i="1"/>
                              <m:t>𝑒</m:t>
                            </m:r>
                          </m:e>
                          <m:sub>
                            <m:r>
                              <a:rPr lang="en-US" sz="2800" i="1"/>
                              <m:t>2</m:t>
                            </m:r>
                          </m:sub>
                        </m:sSub>
                        <m:sSub>
                          <m:sSubPr>
                            <m:ctrlPr>
                              <a:rPr lang="en-US" sz="2800" i="1"/>
                            </m:ctrlPr>
                          </m:sSubPr>
                          <m:e>
                            <m:r>
                              <a:rPr lang="en-US" sz="2800" i="1"/>
                              <m:t>𝑣</m:t>
                            </m:r>
                          </m:e>
                          <m:sub>
                            <m:r>
                              <a:rPr lang="en-US" sz="2800" i="1"/>
                              <m:t>1</m:t>
                            </m:r>
                          </m:sub>
                        </m:sSub>
                      </m:num>
                      <m:den>
                        <m:sSub>
                          <m:sSubPr>
                            <m:ctrlPr>
                              <a:rPr lang="en-US" sz="2800" i="1"/>
                            </m:ctrlPr>
                          </m:sSubPr>
                          <m:e>
                            <m:r>
                              <a:rPr lang="en-US" sz="2800" i="1"/>
                              <m:t>𝑣</m:t>
                            </m:r>
                          </m:e>
                          <m:sub>
                            <m:r>
                              <a:rPr lang="en-US" sz="2800" i="1"/>
                              <m:t>1</m:t>
                            </m:r>
                          </m:sub>
                        </m:sSub>
                        <m:sSub>
                          <m:sSubPr>
                            <m:ctrlPr>
                              <a:rPr lang="en-US" sz="2800" i="1"/>
                            </m:ctrlPr>
                          </m:sSubPr>
                          <m:e>
                            <m:r>
                              <a:rPr lang="en-US" sz="2800" i="1"/>
                              <m:t>𝑣</m:t>
                            </m:r>
                          </m:e>
                          <m:sub>
                            <m:r>
                              <a:rPr lang="en-US" sz="2800" i="1"/>
                              <m:t>2</m:t>
                            </m:r>
                          </m:sub>
                        </m:sSub>
                      </m:den>
                    </m:f>
                  </m:oMath>
                </a14:m>
                <a:r>
                  <a:rPr lang="en-US" sz="2800" dirty="0">
                    <a:latin typeface="Bookman Old Style" panose="02050604050505020204" pitchFamily="18" charset="0"/>
                  </a:rPr>
                  <a:t>, and since the smallest possible difference between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and</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oMath>
                </a14:m>
                <a:r>
                  <a:rPr lang="en-US" sz="2800" dirty="0">
                    <a:latin typeface="Bookman Old Style" panose="02050604050505020204" pitchFamily="18" charset="0"/>
                  </a:rPr>
                  <a:t> is 1, we get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a:t>
                </a:r>
              </a:p>
              <a:p>
                <a:endParaRPr lang="en-US" sz="2800" dirty="0">
                  <a:latin typeface="Bookman Old Style" panose="02050604050505020204" pitchFamily="18" charset="0"/>
                </a:endParaRPr>
              </a:p>
            </p:txBody>
          </p:sp>
        </mc:Choice>
        <mc:Fallback>
          <p:sp>
            <p:nvSpPr>
              <p:cNvPr id="2" name="Content Placeholder 2">
                <a:extLst>
                  <a:ext uri="{FF2B5EF4-FFF2-40B4-BE49-F238E27FC236}">
                    <a16:creationId xmlns:a16="http://schemas.microsoft.com/office/drawing/2014/main" id="{244D4B56-ACF7-D4BE-64DD-2989592856BA}"/>
                  </a:ext>
                </a:extLst>
              </p:cNvPr>
              <p:cNvSpPr txBox="1">
                <a:spLocks noRot="1" noChangeAspect="1" noMove="1" noResize="1" noEditPoints="1" noAdjustHandles="1" noChangeArrowheads="1" noChangeShapeType="1" noTextEdit="1"/>
              </p:cNvSpPr>
              <p:nvPr/>
            </p:nvSpPr>
            <p:spPr>
              <a:xfrm>
                <a:off x="0" y="1434946"/>
                <a:ext cx="8686800" cy="4965854"/>
              </a:xfrm>
              <a:prstGeom prst="rect">
                <a:avLst/>
              </a:prstGeom>
              <a:blipFill>
                <a:blip r:embed="rId2"/>
                <a:stretch>
                  <a:fillRect l="-772" t="-1963" r="-1684"/>
                </a:stretch>
              </a:blipFill>
            </p:spPr>
            <p:txBody>
              <a:bodyPr/>
              <a:lstStyle/>
              <a:p>
                <a:r>
                  <a:rPr lang="en-US">
                    <a:noFill/>
                  </a:rPr>
                  <a:t> </a:t>
                </a:r>
              </a:p>
            </p:txBody>
          </p:sp>
        </mc:Fallback>
      </mc:AlternateContent>
    </p:spTree>
    <p:extLst>
      <p:ext uri="{BB962C8B-B14F-4D97-AF65-F5344CB8AC3E}">
        <p14:creationId xmlns:p14="http://schemas.microsoft.com/office/powerpoint/2010/main" val="261271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A7FFB-5F75-3248-94EF-96B30AE815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FDB260-8577-C804-29F7-856BED0BC3DE}"/>
              </a:ext>
            </a:extLst>
          </p:cNvPr>
          <p:cNvSpPr txBox="1">
            <a:spLocks/>
          </p:cNvSpPr>
          <p:nvPr/>
        </p:nvSpPr>
        <p:spPr>
          <a:xfrm>
            <a:off x="273666" y="0"/>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 Example</a:t>
            </a:r>
          </a:p>
        </p:txBody>
      </p:sp>
      <p:sp>
        <p:nvSpPr>
          <p:cNvPr id="5" name="Content Placeholder 2">
            <a:extLst>
              <a:ext uri="{FF2B5EF4-FFF2-40B4-BE49-F238E27FC236}">
                <a16:creationId xmlns:a16="http://schemas.microsoft.com/office/drawing/2014/main" id="{495CB4B8-B5C5-FDB1-7702-8D7BEA5AA6FB}"/>
              </a:ext>
            </a:extLst>
          </p:cNvPr>
          <p:cNvSpPr txBox="1">
            <a:spLocks/>
          </p:cNvSpPr>
          <p:nvPr/>
        </p:nvSpPr>
        <p:spPr>
          <a:xfrm>
            <a:off x="152400" y="1156495"/>
            <a:ext cx="8839200" cy="1815306"/>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an example, say this graph is a representation of different Facebook groups, with the vertices being these groups and the edges representing that the two groups share an administrator.</a:t>
            </a:r>
          </a:p>
        </p:txBody>
      </p:sp>
      <p:pic>
        <p:nvPicPr>
          <p:cNvPr id="10" name="Picture 9" descr="A group of blue circles with letters on a black background&#10;&#10;AI-generated content may be incorrect.">
            <a:extLst>
              <a:ext uri="{FF2B5EF4-FFF2-40B4-BE49-F238E27FC236}">
                <a16:creationId xmlns:a16="http://schemas.microsoft.com/office/drawing/2014/main" id="{79130CAF-D0F9-297C-6164-8C37532D6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029200" cy="3771900"/>
          </a:xfrm>
          <a:prstGeom prst="rect">
            <a:avLst/>
          </a:prstGeom>
        </p:spPr>
      </p:pic>
    </p:spTree>
    <p:extLst>
      <p:ext uri="{BB962C8B-B14F-4D97-AF65-F5344CB8AC3E}">
        <p14:creationId xmlns:p14="http://schemas.microsoft.com/office/powerpoint/2010/main" val="39300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824783" y="114146"/>
            <a:ext cx="74944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76200" y="1434946"/>
            <a:ext cx="4114800" cy="454501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stated, bounding aside each iteration of the algorithm checks for a dense subgraph. The density check for is the average of </a:t>
            </a:r>
            <a:r>
              <a:rPr lang="en-US" sz="2800" i="1" dirty="0">
                <a:latin typeface="Bookman Old Style" panose="02050604050505020204" pitchFamily="18" charset="0"/>
              </a:rPr>
              <a:t>u</a:t>
            </a:r>
            <a:r>
              <a:rPr lang="en-US" sz="2800" dirty="0">
                <a:latin typeface="Bookman Old Style" panose="02050604050505020204" pitchFamily="18" charset="0"/>
              </a:rPr>
              <a:t> and </a:t>
            </a:r>
            <a:r>
              <a:rPr lang="en-US" sz="2800" i="1" dirty="0">
                <a:latin typeface="Bookman Old Style" panose="02050604050505020204" pitchFamily="18" charset="0"/>
              </a:rPr>
              <a:t>l</a:t>
            </a:r>
            <a:r>
              <a:rPr lang="en-US" sz="2800" dirty="0">
                <a:latin typeface="Bookman Old Style" panose="02050604050505020204" pitchFamily="18" charset="0"/>
              </a:rPr>
              <a:t>, represented as α.</a:t>
            </a:r>
          </a:p>
          <a:p>
            <a:r>
              <a:rPr lang="en-US" sz="2800" dirty="0">
                <a:latin typeface="Bookman Old Style" panose="02050604050505020204" pitchFamily="18" charset="0"/>
              </a:rPr>
              <a:t>To try and find a subgraph of density α, a particular flow network is constructed, as seen on the right.</a:t>
            </a:r>
          </a:p>
          <a:p>
            <a:r>
              <a:rPr lang="en-US" sz="2800" dirty="0">
                <a:latin typeface="Bookman Old Style" panose="02050604050505020204" pitchFamily="18" charset="0"/>
              </a:rPr>
              <a:t>Of note, while not depicted, the edges connecting the original vertices (0 -&gt; x) are replaced by directed edges going both ways with a capacity of 1 each.</a:t>
            </a:r>
          </a:p>
        </p:txBody>
      </p:sp>
      <p:pic>
        <p:nvPicPr>
          <p:cNvPr id="6" name="Picture 5" descr="A black background with blue circles&#10;&#10;AI-generated content may be incorrect.">
            <a:extLst>
              <a:ext uri="{FF2B5EF4-FFF2-40B4-BE49-F238E27FC236}">
                <a16:creationId xmlns:a16="http://schemas.microsoft.com/office/drawing/2014/main" id="{374DBDBF-498B-6647-97D1-EBBBAA63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135701"/>
            <a:ext cx="6858000" cy="5143500"/>
          </a:xfrm>
          <a:prstGeom prst="rect">
            <a:avLst/>
          </a:prstGeom>
        </p:spPr>
      </p:pic>
    </p:spTree>
    <p:extLst>
      <p:ext uri="{BB962C8B-B14F-4D97-AF65-F5344CB8AC3E}">
        <p14:creationId xmlns:p14="http://schemas.microsoft.com/office/powerpoint/2010/main" val="3496906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6" y="114146"/>
            <a:ext cx="6149667" cy="13208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228600" y="1434946"/>
            <a:ext cx="8686800" cy="45450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this flow network, Goldberg proved that if you take the minimum st-cut and look at the subgraph S / {s} (all vertices in S but the source), this subgraph will be of density α or higher (but if the subgraph is empty no such subgraph exists).</a:t>
            </a:r>
          </a:p>
          <a:p>
            <a:r>
              <a:rPr lang="en-US" sz="2800" dirty="0">
                <a:latin typeface="Bookman Old Style" panose="02050604050505020204" pitchFamily="18" charset="0"/>
              </a:rPr>
              <a:t>So, with each iteration, there are two cases. If a denser subgraph is found (α or higher), the lower bound is set to α. If not, the upper bound is set to α.</a:t>
            </a:r>
          </a:p>
          <a:p>
            <a:r>
              <a:rPr lang="en-US" sz="2800" dirty="0">
                <a:latin typeface="Bookman Old Style" panose="02050604050505020204" pitchFamily="18" charset="0"/>
              </a:rPr>
              <a:t>Additionally, the flow network is updated to adjust for the new α value.</a:t>
            </a:r>
          </a:p>
        </p:txBody>
      </p:sp>
    </p:spTree>
    <p:extLst>
      <p:ext uri="{BB962C8B-B14F-4D97-AF65-F5344CB8AC3E}">
        <p14:creationId xmlns:p14="http://schemas.microsoft.com/office/powerpoint/2010/main" val="1390126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862883" y="114146"/>
            <a:ext cx="74182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In Summary</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228600" y="1434947"/>
                <a:ext cx="8763000" cy="42800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steps of Goldberg’s algorithm are:</a:t>
                </a:r>
              </a:p>
              <a:p>
                <a:pPr marL="0" indent="0">
                  <a:buNone/>
                </a:pPr>
                <a:r>
                  <a:rPr lang="en-US" sz="2800" dirty="0">
                    <a:latin typeface="Bookman Old Style" panose="02050604050505020204" pitchFamily="18" charset="0"/>
                  </a:rPr>
                  <a:t>1. The upper and lower bound are set from the densest k-core, and α is set as their average.</a:t>
                </a:r>
              </a:p>
              <a:p>
                <a:pPr marL="0" indent="0">
                  <a:buNone/>
                </a:pPr>
                <a:r>
                  <a:rPr lang="en-US" sz="2800" dirty="0">
                    <a:latin typeface="Bookman Old Style" panose="02050604050505020204" pitchFamily="18" charset="0"/>
                  </a:rPr>
                  <a:t>2. The flow network is constructed.</a:t>
                </a:r>
              </a:p>
              <a:p>
                <a:pPr marL="0" indent="0">
                  <a:buNone/>
                </a:pPr>
                <a:r>
                  <a:rPr lang="en-US" sz="2800" dirty="0">
                    <a:latin typeface="Bookman Old Style" panose="02050604050505020204" pitchFamily="18" charset="0"/>
                  </a:rPr>
                  <a:t>3. The minimum st-cut is taken.</a:t>
                </a:r>
              </a:p>
              <a:p>
                <a:pPr marL="0" indent="0">
                  <a:buNone/>
                </a:pPr>
                <a:r>
                  <a:rPr lang="en-US" sz="2800" dirty="0">
                    <a:latin typeface="Bookman Old Style" panose="02050604050505020204" pitchFamily="18" charset="0"/>
                  </a:rPr>
                  <a:t>4. Densest subgraph information, upper or lower bound, and the flow network are updated.</a:t>
                </a:r>
              </a:p>
              <a:p>
                <a:pPr marL="0" indent="0">
                  <a:buNone/>
                </a:pPr>
                <a:r>
                  <a:rPr lang="en-US" sz="2800" dirty="0">
                    <a:latin typeface="Bookman Old Style" panose="02050604050505020204" pitchFamily="18" charset="0"/>
                  </a:rPr>
                  <a:t>5. Repeat steps 3 and 4 until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d>
                          <m:dPr>
                            <m:ctrlPr>
                              <a:rPr lang="en-US" sz="2800" i="1">
                                <a:latin typeface="Cambria Math" panose="02040503050406030204" pitchFamily="18" charset="0"/>
                              </a:rPr>
                            </m:ctrlPr>
                          </m:dPr>
                          <m:e>
                            <m:r>
                              <a:rPr lang="en-US" sz="2800" i="1">
                                <a:latin typeface="Cambria Math" panose="02040503050406030204" pitchFamily="18" charset="0"/>
                              </a:rPr>
                              <m:t>𝑣</m:t>
                            </m:r>
                            <m:r>
                              <a:rPr lang="en-US" sz="2800" i="1">
                                <a:latin typeface="Cambria Math" panose="02040503050406030204" pitchFamily="18" charset="0"/>
                              </a:rPr>
                              <m:t>−1</m:t>
                            </m:r>
                          </m:e>
                        </m:d>
                      </m:den>
                    </m:f>
                    <m:r>
                      <a:rPr lang="en-US" sz="2800" b="0" i="1" smtClean="0">
                        <a:latin typeface="Cambria Math" panose="02040503050406030204" pitchFamily="18" charset="0"/>
                      </a:rPr>
                      <m:t>.</m:t>
                    </m:r>
                  </m:oMath>
                </a14:m>
                <a:endParaRPr lang="en-US" sz="2800" b="0" dirty="0">
                  <a:latin typeface="Bookman Old Style" panose="02050604050505020204" pitchFamily="18" charset="0"/>
                </a:endParaRPr>
              </a:p>
              <a:p>
                <a:pPr marL="0" indent="0">
                  <a:buNone/>
                </a:pPr>
                <a:r>
                  <a:rPr lang="en-US" sz="2800" dirty="0">
                    <a:latin typeface="Bookman Old Style" panose="02050604050505020204" pitchFamily="18" charset="0"/>
                  </a:rPr>
                  <a:t>6. The densest subgraph found is the output.</a:t>
                </a:r>
                <a:endParaRPr lang="en-US" sz="2800" b="0" dirty="0">
                  <a:latin typeface="Bookman Old Style" panose="02050604050505020204" pitchFamily="18" charset="0"/>
                </a:endParaRP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mc:Choice>
        <mc:Fallback>
          <p:sp>
            <p:nvSpPr>
              <p:cNvPr id="2" name="Content Placeholder 2">
                <a:extLst>
                  <a:ext uri="{FF2B5EF4-FFF2-40B4-BE49-F238E27FC236}">
                    <a16:creationId xmlns:a16="http://schemas.microsoft.com/office/drawing/2014/main" id="{3578A0A7-65F9-3511-4D3E-86D08F8FC8BD}"/>
                  </a:ext>
                </a:extLst>
              </p:cNvPr>
              <p:cNvSpPr txBox="1">
                <a:spLocks noRot="1" noChangeAspect="1" noMove="1" noResize="1" noEditPoints="1" noAdjustHandles="1" noChangeArrowheads="1" noChangeShapeType="1" noTextEdit="1"/>
              </p:cNvSpPr>
              <p:nvPr/>
            </p:nvSpPr>
            <p:spPr>
              <a:xfrm>
                <a:off x="228600" y="1434947"/>
                <a:ext cx="8763000" cy="4280054"/>
              </a:xfrm>
              <a:prstGeom prst="rect">
                <a:avLst/>
              </a:prstGeom>
              <a:blipFill>
                <a:blip r:embed="rId2"/>
                <a:stretch>
                  <a:fillRect l="-1253" t="-2276"/>
                </a:stretch>
              </a:blipFill>
            </p:spPr>
            <p:txBody>
              <a:bodyPr/>
              <a:lstStyle/>
              <a:p>
                <a:r>
                  <a:rPr lang="en-US">
                    <a:noFill/>
                  </a:rPr>
                  <a:t> </a:t>
                </a:r>
              </a:p>
            </p:txBody>
          </p:sp>
        </mc:Fallback>
      </mc:AlternateContent>
    </p:spTree>
    <p:extLst>
      <p:ext uri="{BB962C8B-B14F-4D97-AF65-F5344CB8AC3E}">
        <p14:creationId xmlns:p14="http://schemas.microsoft.com/office/powerpoint/2010/main" val="1126826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3F4A7-227B-8719-49EA-28B775EC67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C081FD5-52D8-4FA4-FD95-631087AB8027}"/>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 in Summary</a:t>
            </a:r>
          </a:p>
        </p:txBody>
      </p:sp>
      <p:sp>
        <p:nvSpPr>
          <p:cNvPr id="2" name="Content Placeholder 2">
            <a:extLst>
              <a:ext uri="{FF2B5EF4-FFF2-40B4-BE49-F238E27FC236}">
                <a16:creationId xmlns:a16="http://schemas.microsoft.com/office/drawing/2014/main" id="{5A364040-E809-7A53-ED93-504859708919}"/>
              </a:ext>
            </a:extLst>
          </p:cNvPr>
          <p:cNvSpPr txBox="1">
            <a:spLocks/>
          </p:cNvSpPr>
          <p:nvPr/>
        </p:nvSpPr>
        <p:spPr>
          <a:xfrm>
            <a:off x="228600" y="91440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major steps of the CoreExact algorithm are:</a:t>
            </a:r>
          </a:p>
          <a:p>
            <a:pPr marL="0" indent="0">
              <a:buNone/>
            </a:pPr>
            <a:r>
              <a:rPr lang="en-US" sz="2800" dirty="0">
                <a:latin typeface="Bookman Old Style" panose="02050604050505020204" pitchFamily="18" charset="0"/>
              </a:rPr>
              <a:t>1. Running motif/clique-based decomposition on the input graph to find the densest k-core.</a:t>
            </a:r>
          </a:p>
          <a:p>
            <a:pPr marL="0" indent="0">
              <a:buNone/>
            </a:pPr>
            <a:r>
              <a:rPr lang="en-US" sz="2800" dirty="0">
                <a:latin typeface="Bookman Old Style" panose="02050604050505020204" pitchFamily="18" charset="0"/>
              </a:rPr>
              <a:t>2. Splitting the k-core into its connected components.</a:t>
            </a:r>
          </a:p>
          <a:p>
            <a:pPr marL="0" indent="0">
              <a:buNone/>
            </a:pPr>
            <a:r>
              <a:rPr lang="en-US" sz="2800" dirty="0">
                <a:latin typeface="Bookman Old Style" panose="02050604050505020204" pitchFamily="18" charset="0"/>
              </a:rPr>
              <a:t>3. Running Goldberg’s algorithm on each component.</a:t>
            </a:r>
          </a:p>
          <a:p>
            <a:pPr marL="0" indent="0">
              <a:buNone/>
            </a:pPr>
            <a:r>
              <a:rPr lang="en-US" sz="2800" dirty="0">
                <a:latin typeface="Bookman Old Style" panose="02050604050505020204" pitchFamily="18" charset="0"/>
              </a:rPr>
              <a:t>All the while the information on the densest subgraph is kept track of between iterations.</a:t>
            </a:r>
          </a:p>
        </p:txBody>
      </p:sp>
    </p:spTree>
    <p:extLst>
      <p:ext uri="{BB962C8B-B14F-4D97-AF65-F5344CB8AC3E}">
        <p14:creationId xmlns:p14="http://schemas.microsoft.com/office/powerpoint/2010/main" val="18873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4E35-8B38-A56E-E0DB-F01DDF8AAE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9689C7-46F2-5812-3E11-094BBAE05927}"/>
              </a:ext>
            </a:extLst>
          </p:cNvPr>
          <p:cNvSpPr txBox="1">
            <a:spLocks/>
          </p:cNvSpPr>
          <p:nvPr/>
        </p:nvSpPr>
        <p:spPr>
          <a:xfrm>
            <a:off x="1497165" y="-16430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a:t>
            </a:r>
          </a:p>
        </p:txBody>
      </p:sp>
      <p:sp>
        <p:nvSpPr>
          <p:cNvPr id="2" name="Content Placeholder 2">
            <a:extLst>
              <a:ext uri="{FF2B5EF4-FFF2-40B4-BE49-F238E27FC236}">
                <a16:creationId xmlns:a16="http://schemas.microsoft.com/office/drawing/2014/main" id="{6E4551A0-756D-297D-7CBB-E0503B03680D}"/>
              </a:ext>
            </a:extLst>
          </p:cNvPr>
          <p:cNvSpPr txBox="1">
            <a:spLocks/>
          </p:cNvSpPr>
          <p:nvPr/>
        </p:nvSpPr>
        <p:spPr>
          <a:xfrm>
            <a:off x="228598" y="990600"/>
            <a:ext cx="86868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CoreExact covered, we can explain how it was parallelized.</a:t>
            </a:r>
          </a:p>
          <a:p>
            <a:r>
              <a:rPr lang="en-US" sz="2800" dirty="0">
                <a:latin typeface="Bookman Old Style" panose="02050604050505020204" pitchFamily="18" charset="0"/>
              </a:rPr>
              <a:t>Of note, not all of it was parallelized. This was due to either time constraints or sections of the code not being able to work in parallel (such as minimum st-cuts being too reliant on consecutive dependencies).</a:t>
            </a:r>
          </a:p>
          <a:p>
            <a:r>
              <a:rPr lang="en-US" sz="2800" dirty="0">
                <a:latin typeface="Bookman Old Style" panose="02050604050505020204" pitchFamily="18" charset="0"/>
              </a:rPr>
              <a:t>Additionally, while CoreExact worked for all motif types, not every motif type could be checked in parallel, so our solution is limited to </a:t>
            </a:r>
            <a:r>
              <a:rPr lang="en-US" sz="2800">
                <a:latin typeface="Bookman Old Style" panose="02050604050505020204" pitchFamily="18" charset="0"/>
              </a:rPr>
              <a:t>clique density.</a:t>
            </a:r>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48281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9B1F4-4E3E-3F61-DAAE-60F6E51E54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D97772-9FD7-588F-7E8F-98B9C8C3D05A}"/>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5BF598FD-A02C-5CD8-DF2C-870A484A5E16}"/>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3726284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0218-07E2-8456-A490-EDCF6F2B72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AFEA88-4EEA-8C45-0F0B-52882CCAC35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DAAF54DA-2BF9-0615-1591-D82AAB041D16}"/>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244891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3285-C80E-CC9C-08BC-1D6E6A6687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168C1D-34B0-F08A-8A43-E21094144E0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24EB9014-BD1B-D400-25C4-B33FA11F4E40}"/>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424774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EEEB-F055-5FB7-9173-9B2F5C19366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A173DA-16DD-E319-F3A5-40C16D1C8A68}"/>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Text</a:t>
            </a:r>
          </a:p>
        </p:txBody>
      </p:sp>
      <p:sp>
        <p:nvSpPr>
          <p:cNvPr id="2" name="Content Placeholder 2">
            <a:extLst>
              <a:ext uri="{FF2B5EF4-FFF2-40B4-BE49-F238E27FC236}">
                <a16:creationId xmlns:a16="http://schemas.microsoft.com/office/drawing/2014/main" id="{2E7FD52A-FADB-F050-A9D4-0387F30D5CE2}"/>
              </a:ext>
            </a:extLst>
          </p:cNvPr>
          <p:cNvSpPr txBox="1">
            <a:spLocks/>
          </p:cNvSpPr>
          <p:nvPr/>
        </p:nvSpPr>
        <p:spPr>
          <a:xfrm>
            <a:off x="228600" y="1434946"/>
            <a:ext cx="513512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text</a:t>
            </a:r>
          </a:p>
        </p:txBody>
      </p:sp>
    </p:spTree>
    <p:extLst>
      <p:ext uri="{BB962C8B-B14F-4D97-AF65-F5344CB8AC3E}">
        <p14:creationId xmlns:p14="http://schemas.microsoft.com/office/powerpoint/2010/main" val="137302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228600" y="1434946"/>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One fundamental Graph Mining problem is the Densest Subgraph Discovery Problem (DSD).</a:t>
            </a:r>
          </a:p>
          <a:p>
            <a:r>
              <a:rPr lang="en-US" sz="2800" dirty="0">
                <a:latin typeface="Bookman Old Style" panose="02050604050505020204" pitchFamily="18" charset="0"/>
              </a:rPr>
              <a:t>Edge density is the ratio of edges to vertices in a given graph.</a:t>
            </a:r>
          </a:p>
          <a:p>
            <a:r>
              <a:rPr lang="en-US" sz="2800" dirty="0">
                <a:latin typeface="Bookman Old Style" panose="02050604050505020204" pitchFamily="18" charset="0"/>
              </a:rPr>
              <a:t>The DSD aims to find the subgraph of highest density in a given graph.</a:t>
            </a:r>
          </a:p>
          <a:p>
            <a:r>
              <a:rPr lang="en-US" sz="2800" dirty="0">
                <a:latin typeface="Bookman Old Style" panose="02050604050505020204" pitchFamily="18" charset="0"/>
              </a:rPr>
              <a:t>Knowing 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4953000" y="1807778"/>
            <a:ext cx="4137333" cy="2934577"/>
          </a:xfrm>
          <a:prstGeom prst="rect">
            <a:avLst/>
          </a:prstGeom>
        </p:spPr>
      </p:pic>
    </p:spTree>
    <p:extLst>
      <p:ext uri="{BB962C8B-B14F-4D97-AF65-F5344CB8AC3E}">
        <p14:creationId xmlns:p14="http://schemas.microsoft.com/office/powerpoint/2010/main" val="158495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8F52A-A1DB-DF4B-6609-4BD214C3DC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218C54-9631-A7DB-B43F-743795E11C10}"/>
              </a:ext>
            </a:extLst>
          </p:cNvPr>
          <p:cNvSpPr txBox="1">
            <a:spLocks/>
          </p:cNvSpPr>
          <p:nvPr/>
        </p:nvSpPr>
        <p:spPr>
          <a:xfrm>
            <a:off x="273666" y="26126"/>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Application</a:t>
            </a:r>
          </a:p>
        </p:txBody>
      </p:sp>
      <p:sp>
        <p:nvSpPr>
          <p:cNvPr id="5" name="Content Placeholder 2">
            <a:extLst>
              <a:ext uri="{FF2B5EF4-FFF2-40B4-BE49-F238E27FC236}">
                <a16:creationId xmlns:a16="http://schemas.microsoft.com/office/drawing/2014/main" id="{6782F03F-32E8-88AC-05C2-9CAC46A37982}"/>
              </a:ext>
            </a:extLst>
          </p:cNvPr>
          <p:cNvSpPr txBox="1">
            <a:spLocks/>
          </p:cNvSpPr>
          <p:nvPr/>
        </p:nvSpPr>
        <p:spPr>
          <a:xfrm>
            <a:off x="152400" y="1247594"/>
            <a:ext cx="8839200" cy="15732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Returning to our Facebook group graph, an example use of the DSD is that by finding the densest subgraph in this example, we’ve identified a potential echo chamber.</a:t>
            </a:r>
          </a:p>
        </p:txBody>
      </p:sp>
      <p:pic>
        <p:nvPicPr>
          <p:cNvPr id="3" name="Picture 2" descr="A group of blue and pink circles with letters&#10;&#10;AI-generated content may be incorrect.">
            <a:extLst>
              <a:ext uri="{FF2B5EF4-FFF2-40B4-BE49-F238E27FC236}">
                <a16:creationId xmlns:a16="http://schemas.microsoft.com/office/drawing/2014/main" id="{B550785B-59E0-F229-F8F5-2C8010F87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607172"/>
            <a:ext cx="5410200" cy="4057650"/>
          </a:xfrm>
          <a:prstGeom prst="rect">
            <a:avLst/>
          </a:prstGeom>
        </p:spPr>
      </p:pic>
    </p:spTree>
    <p:extLst>
      <p:ext uri="{BB962C8B-B14F-4D97-AF65-F5344CB8AC3E}">
        <p14:creationId xmlns:p14="http://schemas.microsoft.com/office/powerpoint/2010/main" val="65274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76200" y="1434946"/>
            <a:ext cx="5287520" cy="458485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Motifs are small subgraphs of a specific edge layout (such as triangles, squares, 4-paths, etc.), which are useful for examining more patterns and types of connections.</a:t>
            </a:r>
          </a:p>
          <a:p>
            <a:r>
              <a:rPr lang="en-US" sz="2800" dirty="0">
                <a:latin typeface="Bookman Old Style" panose="02050604050505020204" pitchFamily="18" charset="0"/>
              </a:rPr>
              <a:t>Cliques are a specific type of motif, where every vertex in the miniature subgraph is connected to one another.</a:t>
            </a:r>
          </a:p>
          <a:p>
            <a:r>
              <a:rPr lang="en-US" sz="2800" dirty="0">
                <a:latin typeface="Bookman Old Style" panose="02050604050505020204" pitchFamily="18" charset="0"/>
              </a:rPr>
              <a:t>Motif/Clique density is the ratio of motif or clique instances to the number of vertices in a subgraph.</a:t>
            </a:r>
          </a:p>
          <a:p>
            <a:r>
              <a:rPr lang="en-US" sz="2800" dirty="0">
                <a:latin typeface="Bookman Old Style" panose="02050604050505020204" pitchFamily="18" charset="0"/>
              </a:rPr>
              <a:t>Because edges are covered under motif/cliques (as 2-cliques), we will be using motif/clique density for our purposes.</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5363720" y="1368489"/>
            <a:ext cx="2408680" cy="3916834"/>
          </a:xfrm>
          <a:prstGeom prst="rect">
            <a:avLst/>
          </a:prstGeom>
        </p:spPr>
      </p:pic>
    </p:spTree>
    <p:extLst>
      <p:ext uri="{BB962C8B-B14F-4D97-AF65-F5344CB8AC3E}">
        <p14:creationId xmlns:p14="http://schemas.microsoft.com/office/powerpoint/2010/main" val="37709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295400"/>
            <a:ext cx="8839200" cy="48006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Many solutions to the DSD exist, however they are serialized algorithms which get taxing quickly for Graph Mining programs when handling vertices and edges one at a time in large graphs/data sets.</a:t>
            </a:r>
          </a:p>
          <a:p>
            <a:r>
              <a:rPr lang="en-US" sz="2800" dirty="0">
                <a:latin typeface="Bookman Old Style" panose="02050604050505020204" pitchFamily="18" charset="0"/>
              </a:rPr>
              <a:t>By running in parallel, many vertices or edges can all be handled at once and cut down on runtime.</a:t>
            </a:r>
          </a:p>
          <a:p>
            <a:r>
              <a:rPr lang="en-US" sz="2800" dirty="0">
                <a:latin typeface="Bookman Old Style" panose="02050604050505020204" pitchFamily="18" charset="0"/>
              </a:rPr>
              <a:t>Serialized programs run entirely on the CPU (Central Processing Unit), but parallel programs often utilize the GPU (Graphics Processing Unit).</a:t>
            </a:r>
          </a:p>
        </p:txBody>
      </p:sp>
    </p:spTree>
    <p:extLst>
      <p:ext uri="{BB962C8B-B14F-4D97-AF65-F5344CB8AC3E}">
        <p14:creationId xmlns:p14="http://schemas.microsoft.com/office/powerpoint/2010/main" val="96580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381000" y="914400"/>
            <a:ext cx="8448261" cy="3886200"/>
          </a:xfrm>
          <a:prstGeom prst="rect">
            <a:avLst/>
          </a:prstGeom>
        </p:spPr>
      </p:pic>
    </p:spTree>
    <p:extLst>
      <p:ext uri="{BB962C8B-B14F-4D97-AF65-F5344CB8AC3E}">
        <p14:creationId xmlns:p14="http://schemas.microsoft.com/office/powerpoint/2010/main" val="302178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90392"/>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0" y="914400"/>
            <a:ext cx="4876800" cy="491315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It is important to understand the basic structure of the GPU to use it effectively.</a:t>
            </a:r>
          </a:p>
          <a:p>
            <a:r>
              <a:rPr lang="en-US" sz="2800" dirty="0">
                <a:latin typeface="Bookman Old Style" panose="02050604050505020204" pitchFamily="18" charset="0"/>
              </a:rPr>
              <a:t>Processes and commands are run on Threads (a unit of execution).</a:t>
            </a:r>
          </a:p>
          <a:p>
            <a:r>
              <a:rPr lang="en-US" sz="2800" dirty="0">
                <a:latin typeface="Bookman Old Style" panose="02050604050505020204" pitchFamily="18" charset="0"/>
              </a:rPr>
              <a:t>Threads are a hierarchal structure, and data is more costly to share between levels.</a:t>
            </a:r>
          </a:p>
          <a:p>
            <a:r>
              <a:rPr lang="en-US" sz="2800" dirty="0">
                <a:latin typeface="Bookman Old Style" panose="02050604050505020204" pitchFamily="18" charset="0"/>
              </a:rPr>
              <a:t>32 threads make up a Warp. The instructions are the same between threads in a warp.</a:t>
            </a:r>
          </a:p>
          <a:p>
            <a:r>
              <a:rPr lang="en-US" sz="2800" dirty="0">
                <a:latin typeface="Bookman Old Style" panose="02050604050505020204" pitchFamily="18" charset="0"/>
              </a:rPr>
              <a:t>Some number of warps make up a Block (the number depends on the GPU).</a:t>
            </a:r>
          </a:p>
          <a:p>
            <a:r>
              <a:rPr lang="en-US" sz="2800" dirty="0">
                <a:latin typeface="Bookman Old Style" panose="02050604050505020204" pitchFamily="18" charset="0"/>
              </a:rPr>
              <a:t>Final level is Grids, made up by blocks. When a kernel (parallel process) is launched, it is mapped to the processors of a grid.</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021236"/>
            <a:ext cx="4191000" cy="4524100"/>
          </a:xfrm>
          <a:prstGeom prst="rect">
            <a:avLst/>
          </a:prstGeom>
        </p:spPr>
      </p:pic>
    </p:spTree>
    <p:extLst>
      <p:ext uri="{BB962C8B-B14F-4D97-AF65-F5344CB8AC3E}">
        <p14:creationId xmlns:p14="http://schemas.microsoft.com/office/powerpoint/2010/main" val="34438262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TotalTime>
  <Words>2904</Words>
  <Application>Microsoft Office PowerPoint</Application>
  <PresentationFormat>On-screen Show (4:3)</PresentationFormat>
  <Paragraphs>160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Bookman Old Style</vt:lpstr>
      <vt:lpstr>Calibri</vt:lpstr>
      <vt:lpstr>Cambria Math</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56</cp:revision>
  <cp:lastPrinted>2016-05-05T17:19:36Z</cp:lastPrinted>
  <dcterms:created xsi:type="dcterms:W3CDTF">2015-05-28T18:10:34Z</dcterms:created>
  <dcterms:modified xsi:type="dcterms:W3CDTF">2025-08-13T22:25:42Z</dcterms:modified>
</cp:coreProperties>
</file>