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2" r:id="rId3"/>
    <p:sldId id="256" r:id="rId5"/>
    <p:sldId id="257" r:id="rId6"/>
    <p:sldId id="298" r:id="rId7"/>
    <p:sldId id="299" r:id="rId8"/>
    <p:sldId id="321" r:id="rId9"/>
    <p:sldId id="302" r:id="rId10"/>
    <p:sldId id="319" r:id="rId11"/>
    <p:sldId id="320" r:id="rId12"/>
    <p:sldId id="261" r:id="rId13"/>
    <p:sldId id="262" r:id="rId14"/>
    <p:sldId id="295" r:id="rId15"/>
    <p:sldId id="264" r:id="rId16"/>
    <p:sldId id="304" r:id="rId17"/>
    <p:sldId id="305" r:id="rId18"/>
    <p:sldId id="323" r:id="rId19"/>
    <p:sldId id="330" r:id="rId20"/>
    <p:sldId id="267" r:id="rId21"/>
    <p:sldId id="326" r:id="rId22"/>
    <p:sldId id="306" r:id="rId23"/>
    <p:sldId id="307" r:id="rId24"/>
    <p:sldId id="308" r:id="rId25"/>
    <p:sldId id="309" r:id="rId26"/>
    <p:sldId id="327" r:id="rId27"/>
    <p:sldId id="311" r:id="rId28"/>
    <p:sldId id="312" r:id="rId29"/>
    <p:sldId id="313" r:id="rId30"/>
    <p:sldId id="314" r:id="rId31"/>
    <p:sldId id="315" r:id="rId32"/>
    <p:sldId id="316" r:id="rId33"/>
    <p:sldId id="332" r:id="rId34"/>
    <p:sldId id="331" r:id="rId35"/>
    <p:sldId id="317" r:id="rId36"/>
    <p:sldId id="291" r:id="rId37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27900"/>
    <a:srgbClr val="F29000"/>
    <a:srgbClr val="CC6600"/>
    <a:srgbClr val="FF9900"/>
    <a:srgbClr val="FF9933"/>
    <a:srgbClr val="F09B02"/>
    <a:srgbClr val="FAA700"/>
    <a:srgbClr val="FFBF61"/>
    <a:srgbClr val="FFA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6291" autoAdjust="0"/>
  </p:normalViewPr>
  <p:slideViewPr>
    <p:cSldViewPr>
      <p:cViewPr varScale="1">
        <p:scale>
          <a:sx n="87" d="100"/>
          <a:sy n="87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18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8" Type="http://schemas.openxmlformats.org/officeDocument/2006/relationships/notesSlide" Target="../notesSlides/notesSlide15.x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53.png"/><Relationship Id="rId15" Type="http://schemas.openxmlformats.org/officeDocument/2006/relationships/image" Target="../media/image52.png"/><Relationship Id="rId14" Type="http://schemas.openxmlformats.org/officeDocument/2006/relationships/image" Target="../media/image49.png"/><Relationship Id="rId13" Type="http://schemas.openxmlformats.org/officeDocument/2006/relationships/image" Target="../media/image32.png"/><Relationship Id="rId12" Type="http://schemas.openxmlformats.org/officeDocument/2006/relationships/image" Target="../media/image16.png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0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43.png"/><Relationship Id="rId27" Type="http://schemas.openxmlformats.org/officeDocument/2006/relationships/image" Target="../media/image42.png"/><Relationship Id="rId26" Type="http://schemas.openxmlformats.org/officeDocument/2006/relationships/image" Target="../media/image41.png"/><Relationship Id="rId25" Type="http://schemas.openxmlformats.org/officeDocument/2006/relationships/image" Target="../media/image40.png"/><Relationship Id="rId24" Type="http://schemas.openxmlformats.org/officeDocument/2006/relationships/image" Target="../media/image39.png"/><Relationship Id="rId23" Type="http://schemas.openxmlformats.org/officeDocument/2006/relationships/image" Target="../media/image38.png"/><Relationship Id="rId22" Type="http://schemas.openxmlformats.org/officeDocument/2006/relationships/image" Target="../media/image37.png"/><Relationship Id="rId21" Type="http://schemas.openxmlformats.org/officeDocument/2006/relationships/image" Target="../media/image36.png"/><Relationship Id="rId20" Type="http://schemas.openxmlformats.org/officeDocument/2006/relationships/image" Target="../media/image35.png"/><Relationship Id="rId2" Type="http://schemas.openxmlformats.org/officeDocument/2006/relationships/image" Target="../media/image17.png"/><Relationship Id="rId19" Type="http://schemas.openxmlformats.org/officeDocument/2006/relationships/image" Target="../media/image34.png"/><Relationship Id="rId18" Type="http://schemas.openxmlformats.org/officeDocument/2006/relationships/image" Target="../media/image33.png"/><Relationship Id="rId17" Type="http://schemas.openxmlformats.org/officeDocument/2006/relationships/image" Target="../media/image32.png"/><Relationship Id="rId16" Type="http://schemas.openxmlformats.org/officeDocument/2006/relationships/image" Target="../media/image31.png"/><Relationship Id="rId15" Type="http://schemas.openxmlformats.org/officeDocument/2006/relationships/image" Target="../media/image30.png"/><Relationship Id="rId14" Type="http://schemas.openxmlformats.org/officeDocument/2006/relationships/image" Target="../media/image29.png"/><Relationship Id="rId13" Type="http://schemas.openxmlformats.org/officeDocument/2006/relationships/image" Target="../media/image28.png"/><Relationship Id="rId12" Type="http://schemas.openxmlformats.org/officeDocument/2006/relationships/image" Target="../media/image27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电商推荐系统</a:t>
            </a:r>
            <a:r>
              <a:rPr lang="zh-CN" altLang="en-US" sz="5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5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4283968" y="4221088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39552" y="1700808"/>
          <a:ext cx="8280921" cy="39505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52128"/>
                <a:gridCol w="1152128"/>
                <a:gridCol w="1440160"/>
                <a:gridCol w="2695491"/>
                <a:gridCol w="1841014"/>
              </a:tblGrid>
              <a:tr h="93610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0" kern="1200" smtClean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商品</a:t>
                      </a:r>
                      <a:r>
                        <a:rPr lang="en-US" altLang="zh-CN" sz="1400" b="0" kern="1200" smtClean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ID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0" kern="1200" smtClean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(productId)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0" kern="1200" smtClean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商品名称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0" kern="1200" smtClean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(name)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0" kern="1200" smtClean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商品种类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0" kern="1200" smtClean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(categories)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0" kern="1200" smtClean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商品图片 </a:t>
                      </a:r>
                      <a:r>
                        <a:rPr lang="en-US" altLang="zh-CN" sz="1400" b="0" kern="1200" smtClean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URL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0" kern="1200" smtClean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(imageUrl)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0" kern="1200" smtClean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商品标签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0" kern="1200" smtClean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(tags)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marT="60960" marB="60960"/>
                </a:tc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32512</a:t>
                      </a:r>
                      <a:endParaRPr lang="zh-CN" altLang="en-US" sz="16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乐扣乐扣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(lock&amp;lock) 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茶杯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HPL934M</a:t>
                      </a:r>
                      <a:endParaRPr lang="zh-CN" altLang="en-US" sz="160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杯具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/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水壶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|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厨房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/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餐具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|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家居生活</a:t>
                      </a:r>
                      <a:endParaRPr lang="zh-CN" altLang="en-US" sz="16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华文楷体" pitchFamily="2" charset="-122"/>
                          <a:cs typeface="+mn-cs"/>
                        </a:rPr>
                        <a:t>https://images-cn-4.ssl-images-amazon.com/images/I/41KDlN3n7-L._SY300_QL70_.jpg</a:t>
                      </a:r>
                      <a:endParaRPr lang="zh-CN" altLang="en-US" sz="16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华文楷体" pitchFamily="2" charset="-122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水壶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|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好用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|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乐扣乐扣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|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到货速度快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|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质量好</a:t>
                      </a:r>
                      <a:endParaRPr lang="zh-CN" altLang="en-US" sz="16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60960" marB="60960"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…</a:t>
                      </a:r>
                      <a:endParaRPr lang="zh-CN" altLang="en-US" sz="16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…</a:t>
                      </a:r>
                      <a:endParaRPr lang="zh-CN" altLang="en-US" sz="16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…</a:t>
                      </a:r>
                      <a:endParaRPr lang="zh-CN" altLang="en-US" sz="16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…</a:t>
                      </a:r>
                      <a:endParaRPr lang="zh-CN" altLang="en-US" sz="16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…</a:t>
                      </a:r>
                      <a:endParaRPr lang="zh-CN" altLang="en-US" sz="16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60960" marB="60960"/>
                </a:tc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75701</a:t>
                      </a:r>
                      <a:endParaRPr lang="zh-CN" altLang="en-US" sz="16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世界因你不同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: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李开复自传</a:t>
                      </a:r>
                      <a:endParaRPr lang="zh-CN" altLang="en-US" sz="16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经管类图书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|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成功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/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励志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|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图书音像</a:t>
                      </a:r>
                      <a:endParaRPr lang="zh-CN" altLang="en-US" sz="16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华文楷体" pitchFamily="2" charset="-122"/>
                          <a:cs typeface="+mn-cs"/>
                        </a:rPr>
                        <a:t>https://images-cn-4.ssl-images-amazon.com/images/I/41yOWkivkKL._SX258_BO1,204,203,200_QL70_.jpg</a:t>
                      </a:r>
                      <a:endParaRPr lang="zh-CN" altLang="en-US" sz="16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华文楷体" pitchFamily="2" charset="-122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书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|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经管类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|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励志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|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李开复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|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写的很好</a:t>
                      </a:r>
                      <a:r>
                        <a:rPr lang="en-US" altLang="zh-CN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|</a:t>
                      </a:r>
                      <a:r>
                        <a:rPr lang="zh-CN" altLang="en-US" sz="160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内容不错</a:t>
                      </a:r>
                      <a:endParaRPr lang="zh-CN" altLang="en-US" sz="16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45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07704" y="2211172"/>
          <a:ext cx="5544615" cy="26579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5984"/>
                <a:gridCol w="1165231"/>
                <a:gridCol w="1553990"/>
                <a:gridCol w="1719410"/>
              </a:tblGrid>
              <a:tr h="7920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用户</a:t>
                      </a: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ID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0" kern="1200" smtClean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(uid)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0" kern="1200" smtClean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商品</a:t>
                      </a:r>
                      <a:r>
                        <a:rPr lang="en-US" altLang="zh-CN" sz="1400" b="0" kern="1200" smtClean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ID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0" kern="1200" smtClean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(productId)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0" kern="1200" smtClean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商品评分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0" kern="1200" smtClean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(score)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评分时间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0" kern="1200" smtClean="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(timestamp)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marT="60960" marB="60960"/>
                </a:tc>
              </a:tr>
              <a:tr h="466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4867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457976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5.0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1395676800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</a:tr>
              <a:tr h="466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42103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457976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4.0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1215878400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</a:tr>
              <a:tr h="466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</a:tr>
              <a:tr h="466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53680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104168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2.0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1371139200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用户评分信息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7" name="标题 1"/>
          <p:cNvSpPr txBox="1"/>
          <p:nvPr/>
        </p:nvSpPr>
        <p:spPr>
          <a:xfrm>
            <a:off x="457200" y="4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主要数据模型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151010" y="2688309"/>
            <a:ext cx="3348982" cy="605091"/>
            <a:chOff x="1151010" y="3068017"/>
            <a:chExt cx="3348982" cy="605091"/>
          </a:xfrm>
        </p:grpSpPr>
        <p:grpSp>
          <p:nvGrpSpPr>
            <p:cNvPr id="5" name="组合 4"/>
            <p:cNvGrpSpPr/>
            <p:nvPr/>
          </p:nvGrpSpPr>
          <p:grpSpPr>
            <a:xfrm>
              <a:off x="1151010" y="3068017"/>
              <a:ext cx="760888" cy="465649"/>
              <a:chOff x="714768" y="4918453"/>
              <a:chExt cx="760888" cy="465649"/>
            </a:xfrm>
          </p:grpSpPr>
          <p:sp>
            <p:nvSpPr>
              <p:cNvPr id="2" name="立方体 1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714768" y="5014770"/>
                <a:ext cx="71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商品</a:t>
                </a:r>
                <a:r>
                  <a:rPr lang="en-US" altLang="zh-CN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ID</a:t>
                </a:r>
                <a:br>
                  <a:rPr lang="en-US" altLang="zh-CN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productId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777310" y="3068017"/>
              <a:ext cx="750002" cy="465649"/>
              <a:chOff x="725654" y="4918453"/>
              <a:chExt cx="750002" cy="465649"/>
            </a:xfrm>
          </p:grpSpPr>
          <p:sp>
            <p:nvSpPr>
              <p:cNvPr id="10" name="立方体 9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25654" y="5014770"/>
                <a:ext cx="656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商品</a:t>
                </a:r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名称</a:t>
                </a:r>
                <a:br>
                  <a:rPr lang="en-US" altLang="zh-CN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name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381838" y="3068960"/>
              <a:ext cx="824694" cy="604148"/>
              <a:chOff x="714768" y="4918453"/>
              <a:chExt cx="824694" cy="604148"/>
            </a:xfrm>
          </p:grpSpPr>
          <p:sp>
            <p:nvSpPr>
              <p:cNvPr id="13" name="立方体 12"/>
              <p:cNvSpPr/>
              <p:nvPr/>
            </p:nvSpPr>
            <p:spPr>
              <a:xfrm>
                <a:off x="747462" y="4918453"/>
                <a:ext cx="792000" cy="443877"/>
              </a:xfrm>
              <a:prstGeom prst="cube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14768" y="5014770"/>
                <a:ext cx="750002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商品种类</a:t>
                </a:r>
                <a:b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categories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070770" y="3068960"/>
              <a:ext cx="750002" cy="465649"/>
              <a:chOff x="725654" y="4918453"/>
              <a:chExt cx="750002" cy="465649"/>
            </a:xfrm>
          </p:grpSpPr>
          <p:sp>
            <p:nvSpPr>
              <p:cNvPr id="16" name="立方体 15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  <a:solidFill>
                <a:srgbClr val="34C2DE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25654" y="5014770"/>
                <a:ext cx="656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图片</a:t>
                </a:r>
                <a:r>
                  <a:rPr lang="en-US" altLang="zh-CN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URL</a:t>
                </a:r>
                <a:br>
                  <a:rPr lang="en-US" altLang="zh-CN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imageUrl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675298" y="3069903"/>
              <a:ext cx="824694" cy="465649"/>
              <a:chOff x="714768" y="4918453"/>
              <a:chExt cx="824694" cy="465649"/>
            </a:xfrm>
          </p:grpSpPr>
          <p:sp>
            <p:nvSpPr>
              <p:cNvPr id="19" name="立方体 18"/>
              <p:cNvSpPr/>
              <p:nvPr/>
            </p:nvSpPr>
            <p:spPr>
              <a:xfrm>
                <a:off x="747462" y="4918453"/>
                <a:ext cx="792000" cy="443877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14768" y="5014770"/>
                <a:ext cx="750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商品标签</a:t>
                </a:r>
                <a:b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tags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1148274" y="3645024"/>
            <a:ext cx="2592288" cy="465649"/>
            <a:chOff x="1148274" y="3738804"/>
            <a:chExt cx="2592288" cy="465649"/>
          </a:xfrm>
        </p:grpSpPr>
        <p:grpSp>
          <p:nvGrpSpPr>
            <p:cNvPr id="43" name="组合 42"/>
            <p:cNvGrpSpPr/>
            <p:nvPr/>
          </p:nvGrpSpPr>
          <p:grpSpPr>
            <a:xfrm>
              <a:off x="1148274" y="3738804"/>
              <a:ext cx="750002" cy="465649"/>
              <a:chOff x="725654" y="4918453"/>
              <a:chExt cx="750002" cy="465649"/>
            </a:xfrm>
          </p:grpSpPr>
          <p:sp>
            <p:nvSpPr>
              <p:cNvPr id="44" name="立方体 43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25654" y="5014770"/>
                <a:ext cx="656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用户</a:t>
                </a: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ID</a:t>
                </a:r>
                <a:b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uid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755538" y="3738804"/>
              <a:ext cx="760888" cy="465649"/>
              <a:chOff x="714768" y="4918453"/>
              <a:chExt cx="760888" cy="465649"/>
            </a:xfrm>
          </p:grpSpPr>
          <p:sp>
            <p:nvSpPr>
              <p:cNvPr id="22" name="立方体 21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14768" y="5014770"/>
                <a:ext cx="71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商品</a:t>
                </a:r>
                <a:r>
                  <a:rPr lang="en-US" altLang="zh-CN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ID</a:t>
                </a:r>
                <a:br>
                  <a:rPr lang="en-US" altLang="zh-CN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productId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381838" y="3738804"/>
              <a:ext cx="750002" cy="465649"/>
              <a:chOff x="725654" y="4918453"/>
              <a:chExt cx="750002" cy="465649"/>
            </a:xfrm>
          </p:grpSpPr>
          <p:sp>
            <p:nvSpPr>
              <p:cNvPr id="25" name="立方体 24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25654" y="5014770"/>
                <a:ext cx="656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商品评分</a:t>
                </a:r>
                <a:br>
                  <a:rPr lang="en-US" altLang="zh-CN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score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79674" y="3738804"/>
              <a:ext cx="760888" cy="465649"/>
              <a:chOff x="714768" y="4918453"/>
              <a:chExt cx="760888" cy="465649"/>
            </a:xfrm>
          </p:grpSpPr>
          <p:sp>
            <p:nvSpPr>
              <p:cNvPr id="35" name="立方体 34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  <a:solidFill>
                <a:srgbClr val="F09B02"/>
              </a:solidFill>
              <a:ln>
                <a:solidFill>
                  <a:srgbClr val="CC66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14768" y="5014770"/>
                <a:ext cx="71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评分时间</a:t>
                </a:r>
                <a:b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timestamp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323528" y="2710081"/>
            <a:ext cx="846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商品</a:t>
            </a:r>
            <a:endParaRPr lang="en-US" altLang="zh-CN" sz="110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信息表</a:t>
            </a:r>
            <a:endParaRPr lang="zh-CN" altLang="en-US" sz="110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1070" y="3696421"/>
            <a:ext cx="846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用户评分</a:t>
            </a:r>
            <a:endParaRPr lang="en-US" altLang="zh-CN" sz="110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信息表</a:t>
            </a:r>
            <a:endParaRPr lang="zh-CN" altLang="en-US" sz="110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1130732" y="4547527"/>
            <a:ext cx="2592288" cy="465649"/>
            <a:chOff x="1148274" y="3738804"/>
            <a:chExt cx="2592288" cy="465649"/>
          </a:xfrm>
        </p:grpSpPr>
        <p:grpSp>
          <p:nvGrpSpPr>
            <p:cNvPr id="63" name="组合 62"/>
            <p:cNvGrpSpPr/>
            <p:nvPr/>
          </p:nvGrpSpPr>
          <p:grpSpPr>
            <a:xfrm>
              <a:off x="1148274" y="3738804"/>
              <a:ext cx="750002" cy="465649"/>
              <a:chOff x="725654" y="4918453"/>
              <a:chExt cx="750002" cy="465649"/>
            </a:xfrm>
          </p:grpSpPr>
          <p:sp>
            <p:nvSpPr>
              <p:cNvPr id="73" name="立方体 72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725654" y="5014770"/>
                <a:ext cx="656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用户</a:t>
                </a: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ID</a:t>
                </a:r>
                <a:b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uid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1755538" y="3738804"/>
              <a:ext cx="760888" cy="465649"/>
              <a:chOff x="714768" y="4918453"/>
              <a:chExt cx="760888" cy="465649"/>
            </a:xfrm>
          </p:grpSpPr>
          <p:sp>
            <p:nvSpPr>
              <p:cNvPr id="71" name="立方体 70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  <a:solidFill>
                <a:srgbClr val="FF9900"/>
              </a:solidFill>
              <a:ln>
                <a:solidFill>
                  <a:srgbClr val="F279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14768" y="5014770"/>
                <a:ext cx="71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用户名</a:t>
                </a:r>
                <a:br>
                  <a:rPr lang="en-US" altLang="zh-CN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username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2381838" y="3738804"/>
              <a:ext cx="750002" cy="465649"/>
              <a:chOff x="725654" y="4918453"/>
              <a:chExt cx="750002" cy="465649"/>
            </a:xfrm>
          </p:grpSpPr>
          <p:sp>
            <p:nvSpPr>
              <p:cNvPr id="69" name="立方体 68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  <a:solidFill>
                <a:srgbClr val="CC99FF"/>
              </a:solidFill>
              <a:ln>
                <a:solidFill>
                  <a:srgbClr val="99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725654" y="5014770"/>
                <a:ext cx="656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密码</a:t>
                </a:r>
                <a:endPara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password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2979674" y="3738804"/>
              <a:ext cx="760888" cy="465649"/>
              <a:chOff x="714768" y="4918453"/>
              <a:chExt cx="760888" cy="465649"/>
            </a:xfrm>
          </p:grpSpPr>
          <p:sp>
            <p:nvSpPr>
              <p:cNvPr id="67" name="立方体 66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  <a:solidFill>
                <a:srgbClr val="F09B02"/>
              </a:solidFill>
              <a:ln>
                <a:solidFill>
                  <a:srgbClr val="CC66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714768" y="5014770"/>
                <a:ext cx="71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创建时间</a:t>
                </a:r>
                <a:b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timestamp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75" name="TextBox 74"/>
          <p:cNvSpPr txBox="1"/>
          <p:nvPr/>
        </p:nvSpPr>
        <p:spPr>
          <a:xfrm>
            <a:off x="323528" y="4691543"/>
            <a:ext cx="846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用户表</a:t>
            </a:r>
            <a:endParaRPr lang="zh-CN" altLang="en-US" sz="110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091264" y="1484784"/>
            <a:ext cx="1376302" cy="465649"/>
            <a:chOff x="1755538" y="3738804"/>
            <a:chExt cx="1376302" cy="465649"/>
          </a:xfrm>
        </p:grpSpPr>
        <p:grpSp>
          <p:nvGrpSpPr>
            <p:cNvPr id="78" name="组合 77"/>
            <p:cNvGrpSpPr/>
            <p:nvPr/>
          </p:nvGrpSpPr>
          <p:grpSpPr>
            <a:xfrm>
              <a:off x="1755538" y="3738804"/>
              <a:ext cx="760888" cy="465649"/>
              <a:chOff x="714768" y="4918453"/>
              <a:chExt cx="760888" cy="465649"/>
            </a:xfrm>
          </p:grpSpPr>
          <p:sp>
            <p:nvSpPr>
              <p:cNvPr id="85" name="立方体 84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714768" y="5014770"/>
                <a:ext cx="71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商品</a:t>
                </a: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ID</a:t>
                </a:r>
                <a:b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productId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2381838" y="3738804"/>
              <a:ext cx="750002" cy="465649"/>
              <a:chOff x="725654" y="4918453"/>
              <a:chExt cx="750002" cy="465649"/>
            </a:xfrm>
          </p:grpSpPr>
          <p:sp>
            <p:nvSpPr>
              <p:cNvPr id="83" name="立方体 82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25654" y="5014770"/>
                <a:ext cx="656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评分个数</a:t>
                </a:r>
                <a:endPara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r>
                  <a:rPr lang="en-US" altLang="zh-CN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count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5001715" y="1519546"/>
            <a:ext cx="1026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历史热门商品</a:t>
            </a:r>
            <a:endParaRPr lang="en-US" altLang="zh-CN" sz="1100" smtClean="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统计表</a:t>
            </a:r>
            <a:endParaRPr lang="zh-CN" altLang="en-US" sz="110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003303" y="2095610"/>
            <a:ext cx="1026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近期</a:t>
            </a:r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热门商品</a:t>
            </a:r>
            <a:endParaRPr lang="en-US" altLang="zh-CN" sz="1100" smtClean="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统计表</a:t>
            </a:r>
            <a:endParaRPr lang="zh-CN" altLang="en-US" sz="110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6091264" y="2060848"/>
            <a:ext cx="1996136" cy="465649"/>
            <a:chOff x="5865877" y="2132856"/>
            <a:chExt cx="1996136" cy="465649"/>
          </a:xfrm>
        </p:grpSpPr>
        <p:grpSp>
          <p:nvGrpSpPr>
            <p:cNvPr id="91" name="组合 90"/>
            <p:cNvGrpSpPr/>
            <p:nvPr/>
          </p:nvGrpSpPr>
          <p:grpSpPr>
            <a:xfrm>
              <a:off x="5865877" y="2132856"/>
              <a:ext cx="760888" cy="465649"/>
              <a:chOff x="714768" y="4918453"/>
              <a:chExt cx="760888" cy="465649"/>
            </a:xfrm>
          </p:grpSpPr>
          <p:sp>
            <p:nvSpPr>
              <p:cNvPr id="95" name="立方体 94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714768" y="5014770"/>
                <a:ext cx="71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商品</a:t>
                </a: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ID</a:t>
                </a:r>
                <a:b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productId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6492177" y="2132856"/>
              <a:ext cx="750002" cy="465649"/>
              <a:chOff x="725654" y="4918453"/>
              <a:chExt cx="750002" cy="465649"/>
            </a:xfrm>
          </p:grpSpPr>
          <p:sp>
            <p:nvSpPr>
              <p:cNvPr id="93" name="立方体 92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725654" y="5014770"/>
                <a:ext cx="656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评分个数</a:t>
                </a:r>
                <a:endPara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r>
                  <a:rPr lang="en-US" altLang="zh-CN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count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98" name="立方体 97"/>
            <p:cNvSpPr>
              <a:spLocks noChangeAspect="1"/>
            </p:cNvSpPr>
            <p:nvPr/>
          </p:nvSpPr>
          <p:spPr>
            <a:xfrm>
              <a:off x="7133819" y="2132856"/>
              <a:ext cx="728194" cy="443877"/>
            </a:xfrm>
            <a:prstGeom prst="cube">
              <a:avLst/>
            </a:prstGeom>
            <a:solidFill>
              <a:srgbClr val="F09B02"/>
            </a:solidFill>
            <a:ln>
              <a:solidFill>
                <a:srgbClr val="CC66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01125" y="2229173"/>
              <a:ext cx="71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9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pPr algn="ctr"/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评分年月</a:t>
              </a:r>
              <a:b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</a:b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yearmonth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091264" y="2636912"/>
            <a:ext cx="1376302" cy="465649"/>
            <a:chOff x="1755538" y="3738804"/>
            <a:chExt cx="1376302" cy="465649"/>
          </a:xfrm>
        </p:grpSpPr>
        <p:grpSp>
          <p:nvGrpSpPr>
            <p:cNvPr id="101" name="组合 100"/>
            <p:cNvGrpSpPr/>
            <p:nvPr/>
          </p:nvGrpSpPr>
          <p:grpSpPr>
            <a:xfrm>
              <a:off x="1755538" y="3738804"/>
              <a:ext cx="760888" cy="465649"/>
              <a:chOff x="714768" y="4918453"/>
              <a:chExt cx="760888" cy="465649"/>
            </a:xfrm>
          </p:grpSpPr>
          <p:sp>
            <p:nvSpPr>
              <p:cNvPr id="105" name="立方体 104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714768" y="5014770"/>
                <a:ext cx="71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商品</a:t>
                </a: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ID</a:t>
                </a:r>
                <a:b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productId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2381838" y="3738804"/>
              <a:ext cx="750002" cy="465649"/>
              <a:chOff x="725654" y="4918453"/>
              <a:chExt cx="750002" cy="465649"/>
            </a:xfrm>
          </p:grpSpPr>
          <p:sp>
            <p:nvSpPr>
              <p:cNvPr id="103" name="立方体 102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725654" y="5014770"/>
                <a:ext cx="656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平均评分</a:t>
                </a:r>
                <a:endPara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avg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7" name="TextBox 106"/>
          <p:cNvSpPr txBox="1"/>
          <p:nvPr/>
        </p:nvSpPr>
        <p:spPr>
          <a:xfrm>
            <a:off x="5006945" y="2671674"/>
            <a:ext cx="1026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商品平均评分</a:t>
            </a:r>
            <a:endParaRPr lang="en-US" altLang="zh-CN" sz="1100" smtClean="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统计表</a:t>
            </a:r>
            <a:endParaRPr lang="zh-CN" altLang="en-US" sz="110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6091264" y="3902571"/>
            <a:ext cx="2168390" cy="604148"/>
            <a:chOff x="1755538" y="3738804"/>
            <a:chExt cx="2168390" cy="604148"/>
          </a:xfrm>
        </p:grpSpPr>
        <p:grpSp>
          <p:nvGrpSpPr>
            <p:cNvPr id="109" name="组合 108"/>
            <p:cNvGrpSpPr/>
            <p:nvPr/>
          </p:nvGrpSpPr>
          <p:grpSpPr>
            <a:xfrm>
              <a:off x="1755538" y="3738804"/>
              <a:ext cx="760888" cy="465649"/>
              <a:chOff x="714768" y="4918453"/>
              <a:chExt cx="760888" cy="465649"/>
            </a:xfrm>
          </p:grpSpPr>
          <p:sp>
            <p:nvSpPr>
              <p:cNvPr id="113" name="立方体 112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714768" y="5014770"/>
                <a:ext cx="71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商品</a:t>
                </a: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ID</a:t>
                </a:r>
                <a:b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productId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2381837" y="3738804"/>
              <a:ext cx="1542091" cy="604148"/>
              <a:chOff x="725653" y="4918453"/>
              <a:chExt cx="1542091" cy="604148"/>
            </a:xfrm>
          </p:grpSpPr>
          <p:sp>
            <p:nvSpPr>
              <p:cNvPr id="111" name="立方体 110"/>
              <p:cNvSpPr>
                <a:spLocks noChangeAspect="1"/>
              </p:cNvSpPr>
              <p:nvPr/>
            </p:nvSpPr>
            <p:spPr>
              <a:xfrm>
                <a:off x="747462" y="4918453"/>
                <a:ext cx="1520282" cy="443877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725653" y="5014770"/>
                <a:ext cx="143843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相似商品评分数组</a:t>
                </a:r>
                <a:endPara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r>
                  <a:rPr lang="en-US" altLang="zh-CN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recs:[ ( productId, score ) ]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15" name="TextBox 114"/>
          <p:cNvSpPr txBox="1"/>
          <p:nvPr/>
        </p:nvSpPr>
        <p:spPr>
          <a:xfrm>
            <a:off x="4825042" y="3936172"/>
            <a:ext cx="118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离线（基于</a:t>
            </a:r>
            <a:r>
              <a:rPr lang="en-US" altLang="zh-CN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LFM</a:t>
            </a:r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）</a:t>
            </a:r>
            <a:endParaRPr lang="en-US" altLang="zh-CN" sz="1100" smtClean="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商品相似度表</a:t>
            </a:r>
            <a:endParaRPr lang="zh-CN" altLang="en-US" sz="110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753034" y="3382516"/>
            <a:ext cx="118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离线（基于</a:t>
            </a:r>
            <a:r>
              <a:rPr lang="en-US" altLang="zh-CN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LFM</a:t>
            </a:r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）</a:t>
            </a:r>
            <a:endParaRPr lang="en-US" altLang="zh-CN" sz="1100" smtClean="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用户推荐列表</a:t>
            </a:r>
            <a:endParaRPr lang="zh-CN" altLang="en-US" sz="110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6091264" y="3348608"/>
            <a:ext cx="2161584" cy="604455"/>
            <a:chOff x="5838222" y="3420616"/>
            <a:chExt cx="2161584" cy="604455"/>
          </a:xfrm>
        </p:grpSpPr>
        <p:grpSp>
          <p:nvGrpSpPr>
            <p:cNvPr id="60" name="组合 59"/>
            <p:cNvGrpSpPr/>
            <p:nvPr/>
          </p:nvGrpSpPr>
          <p:grpSpPr>
            <a:xfrm>
              <a:off x="5838222" y="3420616"/>
              <a:ext cx="750002" cy="465649"/>
              <a:chOff x="1355140" y="4911145"/>
              <a:chExt cx="750002" cy="465649"/>
            </a:xfrm>
          </p:grpSpPr>
          <p:sp>
            <p:nvSpPr>
              <p:cNvPr id="124" name="立方体 123"/>
              <p:cNvSpPr>
                <a:spLocks noChangeAspect="1"/>
              </p:cNvSpPr>
              <p:nvPr/>
            </p:nvSpPr>
            <p:spPr>
              <a:xfrm>
                <a:off x="1376948" y="4911145"/>
                <a:ext cx="728194" cy="443877"/>
              </a:xfrm>
              <a:prstGeom prst="cub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355140" y="5007462"/>
                <a:ext cx="656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用户</a:t>
                </a: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ID</a:t>
                </a:r>
                <a:b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uid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6457715" y="3420923"/>
              <a:ext cx="1542091" cy="604148"/>
              <a:chOff x="725653" y="4918453"/>
              <a:chExt cx="1542091" cy="604148"/>
            </a:xfrm>
          </p:grpSpPr>
          <p:sp>
            <p:nvSpPr>
              <p:cNvPr id="119" name="立方体 118"/>
              <p:cNvSpPr>
                <a:spLocks noChangeAspect="1"/>
              </p:cNvSpPr>
              <p:nvPr/>
            </p:nvSpPr>
            <p:spPr>
              <a:xfrm>
                <a:off x="747462" y="4918453"/>
                <a:ext cx="1520282" cy="443877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725653" y="5014770"/>
                <a:ext cx="143843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推荐商品评分数组</a:t>
                </a:r>
                <a:endPara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r>
                  <a:rPr lang="en-US" altLang="zh-CN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recs:[ ( productId, score ) ]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27" name="TextBox 126"/>
          <p:cNvSpPr txBox="1"/>
          <p:nvPr/>
        </p:nvSpPr>
        <p:spPr>
          <a:xfrm>
            <a:off x="4781612" y="5733256"/>
            <a:ext cx="118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实时用户</a:t>
            </a:r>
            <a:endParaRPr lang="en-US" altLang="zh-CN" sz="1100" smtClean="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推荐列表</a:t>
            </a:r>
            <a:endParaRPr lang="zh-CN" altLang="en-US" sz="110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6091264" y="5699348"/>
            <a:ext cx="2161584" cy="604455"/>
            <a:chOff x="5866800" y="5771356"/>
            <a:chExt cx="2161584" cy="604455"/>
          </a:xfrm>
        </p:grpSpPr>
        <p:grpSp>
          <p:nvGrpSpPr>
            <p:cNvPr id="128" name="组合 127"/>
            <p:cNvGrpSpPr/>
            <p:nvPr/>
          </p:nvGrpSpPr>
          <p:grpSpPr>
            <a:xfrm>
              <a:off x="5866800" y="5771356"/>
              <a:ext cx="750002" cy="465649"/>
              <a:chOff x="1355140" y="4911145"/>
              <a:chExt cx="750002" cy="465649"/>
            </a:xfrm>
          </p:grpSpPr>
          <p:sp>
            <p:nvSpPr>
              <p:cNvPr id="129" name="立方体 128"/>
              <p:cNvSpPr>
                <a:spLocks noChangeAspect="1"/>
              </p:cNvSpPr>
              <p:nvPr/>
            </p:nvSpPr>
            <p:spPr>
              <a:xfrm>
                <a:off x="1376948" y="4911145"/>
                <a:ext cx="728194" cy="443877"/>
              </a:xfrm>
              <a:prstGeom prst="cub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1355140" y="5007462"/>
                <a:ext cx="656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用户</a:t>
                </a: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ID</a:t>
                </a:r>
                <a:b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uid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31" name="组合 130"/>
            <p:cNvGrpSpPr/>
            <p:nvPr/>
          </p:nvGrpSpPr>
          <p:grpSpPr>
            <a:xfrm>
              <a:off x="6486293" y="5771663"/>
              <a:ext cx="1542091" cy="604148"/>
              <a:chOff x="725653" y="4918453"/>
              <a:chExt cx="1542091" cy="604148"/>
            </a:xfrm>
          </p:grpSpPr>
          <p:sp>
            <p:nvSpPr>
              <p:cNvPr id="132" name="立方体 131"/>
              <p:cNvSpPr>
                <a:spLocks noChangeAspect="1"/>
              </p:cNvSpPr>
              <p:nvPr/>
            </p:nvSpPr>
            <p:spPr>
              <a:xfrm>
                <a:off x="747462" y="4918453"/>
                <a:ext cx="1520282" cy="443877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725653" y="5014770"/>
                <a:ext cx="143843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推荐商品评分数组</a:t>
                </a:r>
                <a:endPara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r>
                  <a:rPr lang="en-US" altLang="zh-CN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recs:[ ( productId, score ) ]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134" name="组合 133"/>
          <p:cNvGrpSpPr/>
          <p:nvPr/>
        </p:nvGrpSpPr>
        <p:grpSpPr>
          <a:xfrm>
            <a:off x="6091264" y="4434556"/>
            <a:ext cx="2168390" cy="604148"/>
            <a:chOff x="1755538" y="3738804"/>
            <a:chExt cx="2168390" cy="604148"/>
          </a:xfrm>
        </p:grpSpPr>
        <p:grpSp>
          <p:nvGrpSpPr>
            <p:cNvPr id="135" name="组合 134"/>
            <p:cNvGrpSpPr/>
            <p:nvPr/>
          </p:nvGrpSpPr>
          <p:grpSpPr>
            <a:xfrm>
              <a:off x="1755538" y="3738804"/>
              <a:ext cx="760888" cy="465649"/>
              <a:chOff x="714768" y="4918453"/>
              <a:chExt cx="760888" cy="465649"/>
            </a:xfrm>
          </p:grpSpPr>
          <p:sp>
            <p:nvSpPr>
              <p:cNvPr id="139" name="立方体 138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714768" y="5014770"/>
                <a:ext cx="71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商品</a:t>
                </a: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ID</a:t>
                </a:r>
                <a:b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productId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36" name="组合 135"/>
            <p:cNvGrpSpPr/>
            <p:nvPr/>
          </p:nvGrpSpPr>
          <p:grpSpPr>
            <a:xfrm>
              <a:off x="2381837" y="3738804"/>
              <a:ext cx="1542091" cy="604148"/>
              <a:chOff x="725653" y="4918453"/>
              <a:chExt cx="1542091" cy="604148"/>
            </a:xfrm>
          </p:grpSpPr>
          <p:sp>
            <p:nvSpPr>
              <p:cNvPr id="137" name="立方体 136"/>
              <p:cNvSpPr>
                <a:spLocks noChangeAspect="1"/>
              </p:cNvSpPr>
              <p:nvPr/>
            </p:nvSpPr>
            <p:spPr>
              <a:xfrm>
                <a:off x="747462" y="4918453"/>
                <a:ext cx="1520282" cy="443877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25653" y="5014770"/>
                <a:ext cx="143843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相似商品相似度数组</a:t>
                </a:r>
                <a:endPara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r>
                  <a:rPr lang="en-US" altLang="zh-CN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recs:[ ( productId, score ) ]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41" name="TextBox 140"/>
          <p:cNvSpPr txBox="1"/>
          <p:nvPr/>
        </p:nvSpPr>
        <p:spPr>
          <a:xfrm>
            <a:off x="4809709" y="4468157"/>
            <a:ext cx="118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离线（基于内容）</a:t>
            </a:r>
            <a:endParaRPr lang="en-US" altLang="zh-CN" sz="1100" smtClean="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商品相似度表</a:t>
            </a:r>
            <a:endParaRPr lang="zh-CN" altLang="en-US" sz="110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6091264" y="4980409"/>
            <a:ext cx="2168390" cy="604148"/>
            <a:chOff x="1755538" y="3738804"/>
            <a:chExt cx="2168390" cy="604148"/>
          </a:xfrm>
        </p:grpSpPr>
        <p:grpSp>
          <p:nvGrpSpPr>
            <p:cNvPr id="143" name="组合 142"/>
            <p:cNvGrpSpPr/>
            <p:nvPr/>
          </p:nvGrpSpPr>
          <p:grpSpPr>
            <a:xfrm>
              <a:off x="1755538" y="3738804"/>
              <a:ext cx="760888" cy="465649"/>
              <a:chOff x="714768" y="4918453"/>
              <a:chExt cx="760888" cy="465649"/>
            </a:xfrm>
          </p:grpSpPr>
          <p:sp>
            <p:nvSpPr>
              <p:cNvPr id="147" name="立方体 146"/>
              <p:cNvSpPr>
                <a:spLocks noChangeAspect="1"/>
              </p:cNvSpPr>
              <p:nvPr/>
            </p:nvSpPr>
            <p:spPr>
              <a:xfrm>
                <a:off x="747462" y="4918453"/>
                <a:ext cx="728194" cy="443877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714768" y="5014770"/>
                <a:ext cx="71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商品</a:t>
                </a: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ID</a:t>
                </a:r>
                <a:b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productId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2381837" y="3738804"/>
              <a:ext cx="1542091" cy="604148"/>
              <a:chOff x="725653" y="4918453"/>
              <a:chExt cx="1542091" cy="604148"/>
            </a:xfrm>
          </p:grpSpPr>
          <p:sp>
            <p:nvSpPr>
              <p:cNvPr id="145" name="立方体 144"/>
              <p:cNvSpPr>
                <a:spLocks noChangeAspect="1"/>
              </p:cNvSpPr>
              <p:nvPr/>
            </p:nvSpPr>
            <p:spPr>
              <a:xfrm>
                <a:off x="747462" y="4918453"/>
                <a:ext cx="1520282" cy="443877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725653" y="5014770"/>
                <a:ext cx="143843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9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pPr algn="ctr"/>
                <a:r>
                  <a:rPr lang="zh-CN" altLang="en-US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相似商品相似度数组</a:t>
                </a:r>
                <a:endPara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r>
                  <a:rPr lang="en-US" altLang="zh-CN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recs:[ ( productId, score ) ]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49" name="TextBox 148"/>
          <p:cNvSpPr txBox="1"/>
          <p:nvPr/>
        </p:nvSpPr>
        <p:spPr>
          <a:xfrm>
            <a:off x="4644008" y="5014010"/>
            <a:ext cx="14753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离线（基于</a:t>
            </a:r>
            <a:r>
              <a:rPr lang="en-US" altLang="zh-CN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Item-CF</a:t>
            </a:r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）</a:t>
            </a:r>
            <a:endParaRPr lang="en-US" altLang="zh-CN" sz="1100" smtClean="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r>
              <a:rPr lang="zh-CN" altLang="en-US" sz="1100" smtClean="0">
                <a:solidFill>
                  <a:schemeClr val="accent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商品相似度表</a:t>
            </a:r>
            <a:endParaRPr lang="zh-CN" altLang="en-US" sz="1100">
              <a:solidFill>
                <a:schemeClr val="accent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统计推荐模块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历史热门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商品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统计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近期热门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商品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统计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商品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平均评分统计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26" y="1124743"/>
            <a:ext cx="7398182" cy="5269715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395536" y="1433984"/>
            <a:ext cx="2304256" cy="1573416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457200" y="2909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统计推荐模块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0848"/>
            <a:ext cx="1996198" cy="244827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916832"/>
            <a:ext cx="2232248" cy="3600381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 rot="5400000">
            <a:off x="4255952" y="1353508"/>
            <a:ext cx="324038" cy="377913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 rot="16500000">
            <a:off x="4267705" y="2521394"/>
            <a:ext cx="324038" cy="377913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1582" y="27564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SparkSession.read</a:t>
            </a:r>
            <a:endParaRPr lang="zh-CN" altLang="en-US" b="1" dirty="0"/>
          </a:p>
        </p:txBody>
      </p:sp>
      <p:sp>
        <p:nvSpPr>
          <p:cNvPr id="32" name="文本框 31"/>
          <p:cNvSpPr txBox="1"/>
          <p:nvPr/>
        </p:nvSpPr>
        <p:spPr>
          <a:xfrm rot="300000">
            <a:off x="3554538" y="4001153"/>
            <a:ext cx="19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SparkSession.write</a:t>
            </a:r>
            <a:endParaRPr lang="zh-CN" altLang="en-US" b="1" dirty="0"/>
          </a:p>
        </p:txBody>
      </p: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3295562" y="2156220"/>
            <a:ext cx="2376115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mongo-spark-connector</a:t>
            </a:r>
            <a:endParaRPr kumimoji="0" lang="zh-CN" altLang="zh-CN" sz="4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统计推荐模块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65226" y="3005643"/>
            <a:ext cx="1757331" cy="333637"/>
            <a:chOff x="2033717" y="5517213"/>
            <a:chExt cx="1757331" cy="333637"/>
          </a:xfrm>
        </p:grpSpPr>
        <p:sp>
          <p:nvSpPr>
            <p:cNvPr id="6" name="立方体 5"/>
            <p:cNvSpPr/>
            <p:nvPr/>
          </p:nvSpPr>
          <p:spPr>
            <a:xfrm>
              <a:off x="2033717" y="5517213"/>
              <a:ext cx="1757331" cy="322751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31855" y="5589240"/>
              <a:ext cx="14760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smtClean="0">
                  <a:solidFill>
                    <a:schemeClr val="bg1">
                      <a:lumMod val="95000"/>
                    </a:schemeClr>
                  </a:solidFill>
                </a:rPr>
                <a:t>商品评分个数统计</a:t>
              </a:r>
              <a:endParaRPr lang="zh-CN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8985" y="3501008"/>
            <a:ext cx="1757331" cy="333637"/>
            <a:chOff x="2033717" y="5517213"/>
            <a:chExt cx="1757331" cy="333637"/>
          </a:xfrm>
        </p:grpSpPr>
        <p:sp>
          <p:nvSpPr>
            <p:cNvPr id="22" name="立方体 21"/>
            <p:cNvSpPr/>
            <p:nvPr/>
          </p:nvSpPr>
          <p:spPr>
            <a:xfrm>
              <a:off x="2033717" y="5517213"/>
              <a:ext cx="1757331" cy="322751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55313" y="5589240"/>
              <a:ext cx="1735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smtClean="0">
                  <a:solidFill>
                    <a:schemeClr val="bg1">
                      <a:lumMod val="95000"/>
                    </a:schemeClr>
                  </a:solidFill>
                </a:rPr>
                <a:t>最近商品评分个数统计</a:t>
              </a:r>
              <a:endParaRPr lang="zh-CN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65315" y="4005064"/>
            <a:ext cx="1757331" cy="333637"/>
            <a:chOff x="2033717" y="5517213"/>
            <a:chExt cx="1757331" cy="333637"/>
          </a:xfrm>
        </p:grpSpPr>
        <p:sp>
          <p:nvSpPr>
            <p:cNvPr id="25" name="立方体 24"/>
            <p:cNvSpPr/>
            <p:nvPr/>
          </p:nvSpPr>
          <p:spPr>
            <a:xfrm>
              <a:off x="2033717" y="5517213"/>
              <a:ext cx="1757331" cy="322751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0451" y="5589240"/>
              <a:ext cx="13036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smtClean="0">
                  <a:solidFill>
                    <a:schemeClr val="bg1">
                      <a:lumMod val="95000"/>
                    </a:schemeClr>
                  </a:solidFill>
                </a:rPr>
                <a:t>商品平均评分统计</a:t>
              </a:r>
              <a:endParaRPr lang="zh-CN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802" y="3059117"/>
            <a:ext cx="2021027" cy="51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221088"/>
            <a:ext cx="1838606" cy="84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 animBg="1"/>
      <p:bldP spid="5" grpId="0"/>
      <p:bldP spid="32" grpId="0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历史热门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1745680"/>
            <a:ext cx="8229600" cy="3987576"/>
          </a:xfrm>
        </p:spPr>
        <p:txBody>
          <a:bodyPr>
            <a:noAutofit/>
          </a:bodyPr>
          <a:lstStyle/>
          <a:p>
            <a:pPr>
              <a:lnSpc>
                <a:spcPct val="220000"/>
              </a:lnSpc>
            </a:pPr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统计所有历史数据中</a:t>
            </a:r>
            <a:r>
              <a:rPr lang="zh-CN" altLang="en-US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</a:t>
            </a:r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商品</a:t>
            </a:r>
            <a:r>
              <a:rPr lang="zh-CN" altLang="en-US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评分数</a:t>
            </a:r>
            <a:endParaRPr lang="en-US" altLang="zh-CN" sz="2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productId, count(productId) as count from ratings group by </a:t>
            </a:r>
            <a:r>
              <a:rPr lang="en-US" altLang="zh-CN" sz="20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productId order by count desc</a:t>
            </a:r>
            <a:endParaRPr lang="en-US" altLang="zh-CN" sz="20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20000"/>
              </a:lnSpc>
              <a:buNone/>
            </a:pPr>
            <a:r>
              <a:rPr lang="en-US" altLang="zh-CN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RateMoreProducts</a:t>
            </a:r>
            <a:endParaRPr lang="en-US" altLang="zh-CN" sz="20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20000"/>
              </a:lnSpc>
            </a:pPr>
            <a:r>
              <a:rPr lang="en-US" altLang="zh-CN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RateMoreProducts </a:t>
            </a:r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数据结构</a:t>
            </a:r>
            <a:r>
              <a:rPr lang="zh-CN" altLang="en-US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productId</a:t>
            </a:r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count</a:t>
            </a:r>
            <a:endParaRPr lang="en-US" altLang="zh-CN" sz="2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899592" y="3810812"/>
            <a:ext cx="504056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近期热门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1385640"/>
            <a:ext cx="8229600" cy="50676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统计每月</a:t>
            </a:r>
            <a:r>
              <a:rPr lang="zh-CN" altLang="en-US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商品</a:t>
            </a:r>
            <a:r>
              <a:rPr lang="zh-CN" altLang="en-US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评分</a:t>
            </a:r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个数，就代表</a:t>
            </a:r>
            <a:r>
              <a:rPr lang="zh-CN" altLang="en-US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</a:t>
            </a:r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商品</a:t>
            </a:r>
            <a:r>
              <a:rPr lang="zh-CN" altLang="en-US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近期</a:t>
            </a:r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的热门度</a:t>
            </a:r>
            <a:endParaRPr lang="en-US" altLang="zh-CN" sz="2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zh-CN" sz="20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productId, </a:t>
            </a: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score, changeDate(timestamp) as yearmonth from ratings</a:t>
            </a:r>
            <a:endParaRPr lang="en-US" altLang="zh-CN" sz="20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ratingOfMonth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productId, </a:t>
            </a:r>
            <a:r>
              <a:rPr lang="en-US" altLang="zh-CN" sz="20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count(</a:t>
            </a: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altLang="zh-CN" sz="20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count ,yearmonth from ratingOfMonth group by yearmonth, productId order by yearmonth </a:t>
            </a:r>
            <a:r>
              <a:rPr lang="en-US" altLang="zh-CN" sz="20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desc,count desc</a:t>
            </a:r>
            <a:endParaRPr lang="en-US" altLang="zh-CN" sz="200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RateMoreRecentlyProducts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changDate</a:t>
            </a:r>
            <a:r>
              <a:rPr lang="zh-CN" altLang="en-US" sz="18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UDF</a:t>
            </a:r>
            <a:r>
              <a:rPr lang="zh-CN" altLang="en-US" sz="1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函数，</a:t>
            </a:r>
            <a:r>
              <a:rPr lang="zh-CN" altLang="en-US" sz="18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 </a:t>
            </a:r>
            <a:r>
              <a:rPr lang="en-US" altLang="zh-CN" sz="18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SimpleDateFormat </a:t>
            </a:r>
            <a:r>
              <a:rPr lang="zh-CN" altLang="en-US" sz="18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 </a:t>
            </a:r>
            <a:r>
              <a:rPr lang="en-US" altLang="zh-CN" sz="18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Date </a:t>
            </a:r>
            <a:r>
              <a:rPr lang="zh-CN" altLang="en-US" sz="18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</a:t>
            </a:r>
            <a:r>
              <a:rPr lang="zh-CN" altLang="en-US" sz="1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格式转化，转化格式为“</a:t>
            </a:r>
            <a:r>
              <a:rPr lang="en-US" altLang="zh-CN" sz="1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yyyyMM</a:t>
            </a:r>
            <a:r>
              <a:rPr lang="zh-CN" altLang="en-US" sz="18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endParaRPr lang="en-US" altLang="zh-CN" sz="18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RateMoreRecentlyProducts </a:t>
            </a:r>
            <a:r>
              <a:rPr lang="zh-CN" altLang="en-US" sz="1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数据结构</a:t>
            </a:r>
            <a:r>
              <a:rPr lang="zh-CN" altLang="en-US" sz="18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8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productId</a:t>
            </a:r>
            <a:r>
              <a:rPr lang="zh-CN" altLang="en-US" sz="1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8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count</a:t>
            </a:r>
            <a:r>
              <a:rPr lang="zh-CN" altLang="en-US" sz="18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8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yearmonth</a:t>
            </a:r>
            <a:endParaRPr lang="en-US" altLang="zh-CN" sz="18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953932" y="2636912"/>
            <a:ext cx="504056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953932" y="4581128"/>
            <a:ext cx="504056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45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平均评分统计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1745680"/>
            <a:ext cx="8229600" cy="3195488"/>
          </a:xfrm>
        </p:spPr>
        <p:txBody>
          <a:bodyPr>
            <a:normAutofit/>
          </a:bodyPr>
          <a:lstStyle/>
          <a:p>
            <a:pPr>
              <a:lnSpc>
                <a:spcPct val="220000"/>
              </a:lnSpc>
            </a:pP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zh-CN" sz="20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avg(score) as avg from ratings group by </a:t>
            </a:r>
            <a:r>
              <a:rPr lang="en-US" altLang="zh-CN" sz="20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productId order</a:t>
            </a:r>
            <a:r>
              <a:rPr lang="zh-CN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avg desc</a:t>
            </a:r>
            <a:endParaRPr lang="en-US" altLang="zh-CN" sz="20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20000"/>
              </a:lnSpc>
              <a:buNone/>
            </a:pPr>
            <a:r>
              <a:rPr lang="en-US" altLang="zh-CN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AverageProducts</a:t>
            </a:r>
            <a:endParaRPr lang="en-US" altLang="zh-CN" sz="20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20000"/>
              </a:lnSpc>
            </a:pPr>
            <a:r>
              <a:rPr lang="en-US" altLang="zh-CN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AverageProducts </a:t>
            </a:r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数据结构</a:t>
            </a:r>
            <a:r>
              <a:rPr lang="zh-CN" altLang="en-US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productId</a:t>
            </a:r>
            <a:r>
              <a:rPr lang="zh-CN" altLang="en-US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0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avg</a:t>
            </a:r>
            <a:endParaRPr lang="en-US" altLang="zh-CN" sz="2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911784" y="3522780"/>
            <a:ext cx="504056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LFM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的离线推荐模块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ALS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算法训练隐语义模型（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LFM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计算用户推荐矩阵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商品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相似度矩阵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项目框架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数据源解析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统计推荐模块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LFM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的离线推荐模块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基于自定义模型的实时推荐模块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其它形式的离线相似推荐模块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基于内容的推荐模块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基于物品的协同过滤推荐模块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pPr indent="360045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主要内容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44824"/>
            <a:ext cx="3488436" cy="328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96752"/>
            <a:ext cx="7200800" cy="5129121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633332" y="3068960"/>
            <a:ext cx="1728192" cy="139962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457200" y="2909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基于隐语义模型的离线推荐模块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6029707" y="1730199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DataSet[ProductRating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834374" y="1914865"/>
            <a:ext cx="212332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923928" y="155679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SparkSession.read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5536568" y="314096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RDD[Rating(uid,productId,score</a:t>
            </a:r>
            <a:r>
              <a:rPr lang="en-US" altLang="zh-CN" dirty="0" smtClean="0"/>
              <a:t>)]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2" idx="2"/>
            <a:endCxn id="10" idx="0"/>
          </p:cNvCxnSpPr>
          <p:nvPr/>
        </p:nvCxnSpPr>
        <p:spPr>
          <a:xfrm>
            <a:off x="7217839" y="2099531"/>
            <a:ext cx="10917" cy="10414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181835" y="240869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map</a:t>
            </a:r>
            <a:endParaRPr lang="zh-CN" altLang="en-US" b="1" dirty="0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76467" y="3697287"/>
            <a:ext cx="5435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 model = ALS.train(trainData,rank,iterations,lambda)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07655"/>
            <a:ext cx="3816424" cy="82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576467" y="4231022"/>
            <a:ext cx="421155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b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RMSE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 </a:t>
            </a:r>
            <a:b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zh-CN" altLang="en-US" sz="1400" b="1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均方根误差：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均方误差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算术平方根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预测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值与真实值之间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的误差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076057" y="4221088"/>
            <a:ext cx="3600399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600" b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参数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调整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 </a:t>
            </a:r>
            <a:br>
              <a:rPr lang="en-US" altLang="zh-CN" sz="1600" b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</a:b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可以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通过均方根误差，来多次调整参数值，选择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RMSE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最小的一组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参数</a:t>
            </a:r>
            <a:r>
              <a:rPr lang="zh-CN" altLang="en-US" sz="140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值</a:t>
            </a:r>
            <a:endParaRPr lang="en-US" altLang="zh-CN" sz="1400" smtClean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40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rank</a:t>
            </a:r>
            <a:r>
              <a:rPr lang="zh-CN" altLang="en-US" sz="140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iterations</a:t>
            </a:r>
            <a:r>
              <a:rPr lang="zh-CN" altLang="en-US" sz="140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lambda</a:t>
            </a:r>
            <a:endParaRPr lang="en-US" altLang="zh-CN" sz="140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标题 1"/>
          <p:cNvSpPr txBox="1"/>
          <p:nvPr/>
        </p:nvSpPr>
        <p:spPr>
          <a:xfrm>
            <a:off x="457200" y="4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算法进行隐语义模型训练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763688" y="3073154"/>
            <a:ext cx="1116124" cy="5029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ALS</a:t>
            </a: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3203848" y="3325634"/>
            <a:ext cx="22322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4" y="1679871"/>
            <a:ext cx="3246884" cy="49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552732"/>
            <a:ext cx="2160240" cy="146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3" name="立方体 2"/>
          <p:cNvSpPr/>
          <p:nvPr/>
        </p:nvSpPr>
        <p:spPr>
          <a:xfrm>
            <a:off x="395536" y="1268760"/>
            <a:ext cx="2232248" cy="504056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userRDD</a:t>
            </a:r>
            <a:r>
              <a:rPr lang="en-US" altLang="zh-CN" dirty="0"/>
              <a:t>:</a:t>
            </a:r>
            <a:r>
              <a:rPr lang="en-US" altLang="zh-CN" dirty="0" smtClean="0"/>
              <a:t> RDD[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] </a:t>
            </a:r>
            <a:endParaRPr lang="zh-CN" altLang="en-US" dirty="0"/>
          </a:p>
        </p:txBody>
      </p:sp>
      <p:sp>
        <p:nvSpPr>
          <p:cNvPr id="7" name="立方体 6"/>
          <p:cNvSpPr/>
          <p:nvPr/>
        </p:nvSpPr>
        <p:spPr>
          <a:xfrm>
            <a:off x="4283968" y="1196752"/>
            <a:ext cx="2448272" cy="504056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product</a:t>
            </a:r>
            <a:r>
              <a:rPr lang="en-US" altLang="zh-CN" smtClean="0"/>
              <a:t>RDD</a:t>
            </a:r>
            <a:r>
              <a:rPr lang="en-US" altLang="zh-CN" dirty="0" smtClean="0"/>
              <a:t>: RDD[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]</a:t>
            </a:r>
            <a:endParaRPr lang="zh-CN" altLang="en-US" dirty="0"/>
          </a:p>
        </p:txBody>
      </p:sp>
      <p:sp>
        <p:nvSpPr>
          <p:cNvPr id="8" name="立方体 7"/>
          <p:cNvSpPr/>
          <p:nvPr/>
        </p:nvSpPr>
        <p:spPr>
          <a:xfrm>
            <a:off x="1744876" y="2401175"/>
            <a:ext cx="4361880" cy="504056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userProducts</a:t>
            </a:r>
            <a:r>
              <a:rPr lang="en-US" altLang="zh-CN" dirty="0" smtClean="0"/>
              <a:t>: RDD[ (</a:t>
            </a:r>
            <a:r>
              <a:rPr lang="en-US" altLang="zh-CN" dirty="0" err="1" smtClean="0"/>
              <a:t>uid</a:t>
            </a:r>
            <a:r>
              <a:rPr lang="en-US" altLang="zh-CN" smtClean="0"/>
              <a:t>, </a:t>
            </a:r>
            <a:r>
              <a:rPr lang="en-US" altLang="zh-CN"/>
              <a:t>productI</a:t>
            </a:r>
            <a:r>
              <a:rPr lang="en-US" altLang="zh-CN" smtClean="0"/>
              <a:t>d) 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9" name="立方体 8"/>
          <p:cNvSpPr/>
          <p:nvPr/>
        </p:nvSpPr>
        <p:spPr>
          <a:xfrm>
            <a:off x="1115615" y="3593078"/>
            <a:ext cx="5197865" cy="504056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predictRating</a:t>
            </a:r>
            <a:r>
              <a:rPr lang="en-US" altLang="zh-CN" dirty="0" smtClean="0"/>
              <a:t>: RDD[ Rating( </a:t>
            </a:r>
            <a:r>
              <a:rPr lang="en-US" altLang="zh-CN" dirty="0" err="1" smtClean="0"/>
              <a:t>uid</a:t>
            </a:r>
            <a:r>
              <a:rPr lang="en-US" altLang="zh-CN" smtClean="0"/>
              <a:t>, </a:t>
            </a:r>
            <a:r>
              <a:rPr lang="en-US" altLang="zh-CN"/>
              <a:t>productI</a:t>
            </a:r>
            <a:r>
              <a:rPr lang="en-US" altLang="zh-CN" smtClean="0"/>
              <a:t>d</a:t>
            </a:r>
            <a:r>
              <a:rPr lang="en-US" altLang="zh-CN" dirty="0" smtClean="0"/>
              <a:t>, predict) ]</a:t>
            </a:r>
            <a:endParaRPr lang="zh-CN" altLang="en-US" dirty="0"/>
          </a:p>
        </p:txBody>
      </p:sp>
      <p:sp>
        <p:nvSpPr>
          <p:cNvPr id="10" name="立方体 9"/>
          <p:cNvSpPr/>
          <p:nvPr/>
        </p:nvSpPr>
        <p:spPr>
          <a:xfrm>
            <a:off x="1115616" y="4678592"/>
            <a:ext cx="4661708" cy="504056"/>
          </a:xfrm>
          <a:prstGeom prst="cub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userGroupRatings</a:t>
            </a:r>
            <a:r>
              <a:rPr lang="en-US" altLang="zh-CN" dirty="0" smtClean="0"/>
              <a:t>: RDD[ ( </a:t>
            </a:r>
            <a:r>
              <a:rPr lang="en-US" altLang="zh-CN" dirty="0" err="1" smtClean="0"/>
              <a:t>uid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[ Rating ]) ]</a:t>
            </a:r>
            <a:endParaRPr lang="zh-CN" altLang="en-US" dirty="0"/>
          </a:p>
        </p:txBody>
      </p:sp>
      <p:sp>
        <p:nvSpPr>
          <p:cNvPr id="11" name="立方体 10"/>
          <p:cNvSpPr/>
          <p:nvPr/>
        </p:nvSpPr>
        <p:spPr>
          <a:xfrm>
            <a:off x="1115615" y="5785551"/>
            <a:ext cx="4824537" cy="504056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userRecs</a:t>
            </a:r>
            <a:r>
              <a:rPr lang="en-US" altLang="zh-CN" dirty="0" smtClean="0"/>
              <a:t>: RDD[ ( </a:t>
            </a:r>
            <a:r>
              <a:rPr lang="en-US" altLang="zh-CN" dirty="0" err="1" smtClean="0"/>
              <a:t>uid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[ </a:t>
            </a:r>
            <a:r>
              <a:rPr lang="en-US" altLang="zh-CN" smtClean="0"/>
              <a:t>( </a:t>
            </a:r>
            <a:r>
              <a:rPr lang="en-US" altLang="zh-CN"/>
              <a:t>productI</a:t>
            </a:r>
            <a:r>
              <a:rPr lang="en-US" altLang="zh-CN" smtClean="0"/>
              <a:t>d</a:t>
            </a:r>
            <a:r>
              <a:rPr lang="en-US" altLang="zh-CN" dirty="0" smtClean="0"/>
              <a:t>, score ) ] ) ]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58732" y="165107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笛卡尔积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541172" y="3031915"/>
            <a:ext cx="29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model.predict</a:t>
            </a:r>
            <a:r>
              <a:rPr lang="zh-CN" altLang="zh-CN" b="1"/>
              <a:t>(</a:t>
            </a:r>
            <a:r>
              <a:rPr lang="zh-CN" altLang="zh-CN" b="1" smtClean="0"/>
              <a:t>user</a:t>
            </a:r>
            <a:r>
              <a:rPr lang="en-US" altLang="zh-CN" b="1" smtClean="0"/>
              <a:t>Product</a:t>
            </a:r>
            <a:r>
              <a:rPr lang="zh-CN" altLang="zh-CN" b="1" smtClean="0"/>
              <a:t>s</a:t>
            </a:r>
            <a:r>
              <a:rPr lang="zh-CN" altLang="zh-CN" b="1" dirty="0"/>
              <a:t>)</a:t>
            </a:r>
            <a:endParaRPr lang="zh-CN" altLang="zh-CN" b="1" dirty="0"/>
          </a:p>
        </p:txBody>
      </p:sp>
      <p:cxnSp>
        <p:nvCxnSpPr>
          <p:cNvPr id="15" name="直接箭头连接符 14"/>
          <p:cNvCxnSpPr>
            <a:stCxn id="3" idx="4"/>
            <a:endCxn id="5" idx="1"/>
          </p:cNvCxnSpPr>
          <p:nvPr/>
        </p:nvCxnSpPr>
        <p:spPr>
          <a:xfrm>
            <a:off x="2501770" y="1583795"/>
            <a:ext cx="356962" cy="251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2"/>
          </p:cNvCxnSpPr>
          <p:nvPr/>
        </p:nvCxnSpPr>
        <p:spPr>
          <a:xfrm flipH="1">
            <a:off x="3923928" y="1511787"/>
            <a:ext cx="360040" cy="3239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2"/>
          </p:cNvCxnSpPr>
          <p:nvPr/>
        </p:nvCxnSpPr>
        <p:spPr>
          <a:xfrm>
            <a:off x="3506804" y="2020407"/>
            <a:ext cx="0" cy="3807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506804" y="2941455"/>
            <a:ext cx="0" cy="6193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506804" y="4129367"/>
            <a:ext cx="0" cy="529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3546109" y="4187214"/>
            <a:ext cx="2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groupByKey</a:t>
            </a:r>
            <a:endParaRPr lang="zh-CN" altLang="zh-CN" b="1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504836" y="5209487"/>
            <a:ext cx="0" cy="529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1"/>
          <p:cNvSpPr>
            <a:spLocks noChangeArrowheads="1"/>
          </p:cNvSpPr>
          <p:nvPr/>
        </p:nvSpPr>
        <p:spPr bwMode="auto">
          <a:xfrm>
            <a:off x="3541173" y="5247968"/>
            <a:ext cx="2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sortBy</a:t>
            </a:r>
            <a:r>
              <a:rPr lang="en-US" altLang="zh-CN" b="1" dirty="0" smtClean="0"/>
              <a:t>(‘score</a:t>
            </a:r>
            <a:r>
              <a:rPr lang="en-US" altLang="zh-CN" b="1" smtClean="0"/>
              <a:t>’).take(20</a:t>
            </a:r>
            <a:r>
              <a:rPr lang="en-US" altLang="zh-CN" b="1" dirty="0" smtClean="0"/>
              <a:t>)</a:t>
            </a:r>
            <a:endParaRPr lang="zh-CN" altLang="zh-CN" b="1" dirty="0"/>
          </a:p>
        </p:txBody>
      </p:sp>
      <p:sp>
        <p:nvSpPr>
          <p:cNvPr id="41" name="任意多边形 40"/>
          <p:cNvSpPr/>
          <p:nvPr/>
        </p:nvSpPr>
        <p:spPr>
          <a:xfrm>
            <a:off x="5940151" y="4989161"/>
            <a:ext cx="1878815" cy="1114819"/>
          </a:xfrm>
          <a:custGeom>
            <a:avLst/>
            <a:gdLst>
              <a:gd name="connsiteX0" fmla="*/ 0 w 2235200"/>
              <a:gd name="connsiteY0" fmla="*/ 1028700 h 1114819"/>
              <a:gd name="connsiteX1" fmla="*/ 1849966 w 2235200"/>
              <a:gd name="connsiteY1" fmla="*/ 1011767 h 1114819"/>
              <a:gd name="connsiteX2" fmla="*/ 2235200 w 2235200"/>
              <a:gd name="connsiteY2" fmla="*/ 0 h 111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5200" h="1114819">
                <a:moveTo>
                  <a:pt x="0" y="1028700"/>
                </a:moveTo>
                <a:cubicBezTo>
                  <a:pt x="738716" y="1105958"/>
                  <a:pt x="1477433" y="1183217"/>
                  <a:pt x="1849966" y="1011767"/>
                </a:cubicBezTo>
                <a:cubicBezTo>
                  <a:pt x="2222499" y="840317"/>
                  <a:pt x="2228849" y="420158"/>
                  <a:pt x="2235200" y="0"/>
                </a:cubicBezTo>
              </a:path>
            </a:pathLst>
          </a:cu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 rot="20529454">
            <a:off x="6165187" y="5717828"/>
            <a:ext cx="19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SparkSession.write</a:t>
            </a:r>
            <a:endParaRPr lang="zh-CN" altLang="en-US" b="1" dirty="0"/>
          </a:p>
        </p:txBody>
      </p:sp>
      <p:sp>
        <p:nvSpPr>
          <p:cNvPr id="26" name="标题 1"/>
          <p:cNvSpPr txBox="1"/>
          <p:nvPr/>
        </p:nvSpPr>
        <p:spPr>
          <a:xfrm>
            <a:off x="457200" y="2909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计算用户推荐矩阵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784" y="4528422"/>
            <a:ext cx="2052000" cy="292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7" name="立方体 6"/>
          <p:cNvSpPr/>
          <p:nvPr/>
        </p:nvSpPr>
        <p:spPr>
          <a:xfrm>
            <a:off x="186251" y="2382351"/>
            <a:ext cx="3528392" cy="771359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productFeatures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</a:t>
            </a:r>
            <a:r>
              <a:rPr lang="en-US" altLang="zh-CN" dirty="0"/>
              <a:t>RDD</a:t>
            </a:r>
            <a:r>
              <a:rPr lang="en-US" altLang="zh-CN"/>
              <a:t>[ </a:t>
            </a:r>
            <a:r>
              <a:rPr lang="en-US" altLang="zh-CN" smtClean="0"/>
              <a:t>productId</a:t>
            </a:r>
            <a:r>
              <a:rPr lang="en-US" altLang="zh-CN" dirty="0"/>
              <a:t>, </a:t>
            </a:r>
            <a:r>
              <a:rPr lang="en-US" altLang="zh-CN" dirty="0" err="1" smtClean="0"/>
              <a:t>DoubleMatrix</a:t>
            </a:r>
            <a:r>
              <a:rPr lang="en-US" altLang="zh-CN" dirty="0" smtClean="0"/>
              <a:t> ]</a:t>
            </a:r>
            <a:endParaRPr lang="en-US" altLang="zh-CN" dirty="0"/>
          </a:p>
        </p:txBody>
      </p:sp>
      <p:sp>
        <p:nvSpPr>
          <p:cNvPr id="8" name="立方体 7"/>
          <p:cNvSpPr/>
          <p:nvPr/>
        </p:nvSpPr>
        <p:spPr>
          <a:xfrm>
            <a:off x="4298891" y="2353447"/>
            <a:ext cx="3539613" cy="778903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productFeatures :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</a:t>
            </a:r>
            <a:r>
              <a:rPr lang="en-US" altLang="zh-CN" dirty="0"/>
              <a:t>RDD</a:t>
            </a:r>
            <a:r>
              <a:rPr lang="en-US" altLang="zh-CN"/>
              <a:t>[ productI</a:t>
            </a:r>
            <a:r>
              <a:rPr lang="en-US" altLang="zh-CN" smtClean="0"/>
              <a:t>d</a:t>
            </a:r>
            <a:r>
              <a:rPr lang="en-US" altLang="zh-CN" dirty="0"/>
              <a:t>, </a:t>
            </a:r>
            <a:r>
              <a:rPr lang="en-US" altLang="zh-CN" dirty="0" err="1"/>
              <a:t>DoubleMatrix</a:t>
            </a:r>
            <a:r>
              <a:rPr lang="en-US" altLang="zh-CN" dirty="0"/>
              <a:t> ]</a:t>
            </a:r>
            <a:endParaRPr lang="en-US" altLang="zh-CN" dirty="0"/>
          </a:p>
        </p:txBody>
      </p:sp>
      <p:sp>
        <p:nvSpPr>
          <p:cNvPr id="9" name="立方体 8"/>
          <p:cNvSpPr/>
          <p:nvPr/>
        </p:nvSpPr>
        <p:spPr>
          <a:xfrm>
            <a:off x="755576" y="4365104"/>
            <a:ext cx="5616624" cy="504056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product</a:t>
            </a:r>
            <a:r>
              <a:rPr lang="en-US" altLang="zh-CN" smtClean="0"/>
              <a:t>Sim</a:t>
            </a:r>
            <a:r>
              <a:rPr lang="en-US" altLang="zh-CN" dirty="0"/>
              <a:t>: RDD</a:t>
            </a:r>
            <a:r>
              <a:rPr lang="en-US" altLang="zh-CN"/>
              <a:t>[ </a:t>
            </a:r>
            <a:r>
              <a:rPr lang="en-US" altLang="zh-CN" smtClean="0"/>
              <a:t>(productId</a:t>
            </a:r>
            <a:r>
              <a:rPr lang="en-US" altLang="zh-CN"/>
              <a:t>, </a:t>
            </a:r>
            <a:r>
              <a:rPr lang="en-US" altLang="zh-CN" smtClean="0"/>
              <a:t>(productId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consinSim</a:t>
            </a:r>
            <a:r>
              <a:rPr lang="en-US" altLang="zh-CN" dirty="0" smtClean="0"/>
              <a:t>) ) ]</a:t>
            </a:r>
            <a:endParaRPr lang="zh-CN" altLang="en-US" dirty="0"/>
          </a:p>
        </p:txBody>
      </p:sp>
      <p:sp>
        <p:nvSpPr>
          <p:cNvPr id="10" name="立方体 9"/>
          <p:cNvSpPr/>
          <p:nvPr/>
        </p:nvSpPr>
        <p:spPr>
          <a:xfrm>
            <a:off x="899592" y="1412776"/>
            <a:ext cx="1140147" cy="504056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11" name="立方体 10"/>
          <p:cNvSpPr/>
          <p:nvPr/>
        </p:nvSpPr>
        <p:spPr>
          <a:xfrm>
            <a:off x="683568" y="5517232"/>
            <a:ext cx="6696744" cy="504056"/>
          </a:xfrm>
          <a:prstGeom prst="cub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product</a:t>
            </a:r>
            <a:r>
              <a:rPr lang="en-US" altLang="zh-CN" smtClean="0"/>
              <a:t>sSimGroup</a:t>
            </a:r>
            <a:r>
              <a:rPr lang="en-US" altLang="zh-CN" dirty="0" smtClean="0"/>
              <a:t>: RDD</a:t>
            </a:r>
            <a:r>
              <a:rPr lang="en-US" altLang="zh-CN"/>
              <a:t>[ </a:t>
            </a:r>
            <a:r>
              <a:rPr lang="en-US" altLang="zh-CN" smtClean="0"/>
              <a:t>(productId</a:t>
            </a:r>
            <a:r>
              <a:rPr lang="en-US" altLang="zh-CN"/>
              <a:t>, </a:t>
            </a:r>
            <a:r>
              <a:rPr lang="en-US" altLang="zh-CN" smtClean="0"/>
              <a:t>Seq(productId</a:t>
            </a:r>
            <a:r>
              <a:rPr lang="en-US" altLang="zh-CN" dirty="0"/>
              <a:t>, </a:t>
            </a:r>
            <a:r>
              <a:rPr lang="en-US" altLang="zh-CN" dirty="0" err="1"/>
              <a:t>consinSim</a:t>
            </a:r>
            <a:r>
              <a:rPr lang="en-US" altLang="zh-CN" dirty="0"/>
              <a:t>) ) 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088343" y="362744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笛卡尔积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555776" y="3153710"/>
            <a:ext cx="828092" cy="4669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923929" y="3153710"/>
            <a:ext cx="576064" cy="4669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3558575" y="3915478"/>
            <a:ext cx="0" cy="3807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3"/>
            <a:endCxn id="7" idx="0"/>
          </p:cNvCxnSpPr>
          <p:nvPr/>
        </p:nvCxnSpPr>
        <p:spPr>
          <a:xfrm>
            <a:off x="1406659" y="1916832"/>
            <a:ext cx="640208" cy="4655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556607" y="4980261"/>
            <a:ext cx="1968" cy="4649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3541173" y="493187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Filter(</a:t>
            </a:r>
            <a:r>
              <a:rPr lang="en-US" altLang="zh-CN" b="1" dirty="0" err="1" smtClean="0"/>
              <a:t>consinSim</a:t>
            </a:r>
            <a:r>
              <a:rPr lang="en-US" altLang="zh-CN" b="1" dirty="0" smtClean="0"/>
              <a:t> &gt; 0.6) .</a:t>
            </a:r>
            <a:r>
              <a:rPr lang="en-US" altLang="zh-CN" b="1" dirty="0" err="1" smtClean="0"/>
              <a:t>groupByKey</a:t>
            </a:r>
            <a:endParaRPr lang="zh-CN" altLang="zh-CN" b="1" dirty="0"/>
          </a:p>
        </p:txBody>
      </p:sp>
      <p:sp>
        <p:nvSpPr>
          <p:cNvPr id="46" name="Rectangle 1"/>
          <p:cNvSpPr>
            <a:spLocks noChangeArrowheads="1"/>
          </p:cNvSpPr>
          <p:nvPr/>
        </p:nvSpPr>
        <p:spPr bwMode="auto">
          <a:xfrm>
            <a:off x="1760342" y="1957140"/>
            <a:ext cx="2772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 smtClean="0"/>
              <a:t>model.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productFeatures</a:t>
            </a:r>
            <a:endParaRPr lang="zh-CN" altLang="zh-CN" sz="1600" dirty="0"/>
          </a:p>
        </p:txBody>
      </p:sp>
      <p:sp>
        <p:nvSpPr>
          <p:cNvPr id="50" name="Rectangle 1"/>
          <p:cNvSpPr>
            <a:spLocks noChangeArrowheads="1"/>
          </p:cNvSpPr>
          <p:nvPr/>
        </p:nvSpPr>
        <p:spPr bwMode="auto">
          <a:xfrm>
            <a:off x="3131840" y="1509005"/>
            <a:ext cx="558062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Matrix</a:t>
            </a:r>
            <a:r>
              <a:rPr lang="zh-CN" altLang="en-US" b="1" dirty="0" smtClean="0">
                <a:solidFill>
                  <a:schemeClr val="bg1"/>
                </a:solidFill>
              </a:rPr>
              <a:t>（</a:t>
            </a:r>
            <a:r>
              <a:rPr lang="en-US" altLang="zh-CN" b="1" dirty="0" smtClean="0">
                <a:solidFill>
                  <a:schemeClr val="bg1"/>
                </a:solidFill>
              </a:rPr>
              <a:t>N</a:t>
            </a:r>
            <a:r>
              <a:rPr lang="zh-CN" altLang="en-US" b="1" dirty="0" smtClean="0">
                <a:solidFill>
                  <a:schemeClr val="bg1"/>
                </a:solidFill>
              </a:rPr>
              <a:t>，</a:t>
            </a:r>
            <a:r>
              <a:rPr lang="en-US" altLang="zh-CN" b="1" dirty="0" smtClean="0">
                <a:solidFill>
                  <a:schemeClr val="bg1"/>
                </a:solidFill>
              </a:rPr>
              <a:t>M</a:t>
            </a:r>
            <a:r>
              <a:rPr lang="zh-CN" altLang="en-US" b="1" dirty="0" smtClean="0">
                <a:solidFill>
                  <a:schemeClr val="bg1"/>
                </a:solidFill>
              </a:rPr>
              <a:t>）</a:t>
            </a:r>
            <a:r>
              <a:rPr lang="en-US" altLang="zh-CN" b="1" dirty="0" smtClean="0">
                <a:solidFill>
                  <a:schemeClr val="bg1"/>
                </a:solidFill>
              </a:rPr>
              <a:t> =  </a:t>
            </a:r>
            <a:r>
              <a:rPr lang="en-US" altLang="zh-CN" b="1" dirty="0">
                <a:solidFill>
                  <a:schemeClr val="bg1"/>
                </a:solidFill>
              </a:rPr>
              <a:t>Matrix</a:t>
            </a:r>
            <a:r>
              <a:rPr lang="zh-CN" altLang="en-US" b="1" dirty="0">
                <a:solidFill>
                  <a:schemeClr val="bg1"/>
                </a:solidFill>
              </a:rPr>
              <a:t>（</a:t>
            </a:r>
            <a:r>
              <a:rPr lang="en-US" altLang="zh-CN" b="1" dirty="0">
                <a:solidFill>
                  <a:schemeClr val="bg1"/>
                </a:solidFill>
              </a:rPr>
              <a:t>N</a:t>
            </a:r>
            <a:r>
              <a:rPr lang="zh-CN" altLang="en-US" b="1" dirty="0" smtClean="0">
                <a:solidFill>
                  <a:schemeClr val="bg1"/>
                </a:solidFill>
              </a:rPr>
              <a:t>，</a:t>
            </a:r>
            <a:r>
              <a:rPr lang="en-US" altLang="zh-CN" b="1" smtClean="0">
                <a:solidFill>
                  <a:schemeClr val="bg1"/>
                </a:solidFill>
              </a:rPr>
              <a:t>K</a:t>
            </a:r>
            <a:r>
              <a:rPr lang="zh-CN" altLang="en-US" b="1" smtClean="0">
                <a:solidFill>
                  <a:schemeClr val="bg1"/>
                </a:solidFill>
              </a:rPr>
              <a:t>）</a:t>
            </a:r>
            <a:r>
              <a:rPr lang="en-US" altLang="zh-CN" b="1" smtClean="0">
                <a:solidFill>
                  <a:schemeClr val="bg1"/>
                </a:solidFill>
              </a:rPr>
              <a:t>×</a:t>
            </a:r>
            <a:r>
              <a:rPr lang="zh-CN" altLang="en-US" b="1" smtClean="0">
                <a:solidFill>
                  <a:schemeClr val="bg1"/>
                </a:solidFill>
              </a:rPr>
              <a:t> </a:t>
            </a:r>
            <a:r>
              <a:rPr lang="en-US" altLang="zh-CN" b="1" smtClean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Matrix</a:t>
            </a:r>
            <a:r>
              <a:rPr lang="zh-CN" altLang="en-US" b="1" dirty="0" smtClean="0">
                <a:solidFill>
                  <a:schemeClr val="bg1"/>
                </a:solidFill>
              </a:rPr>
              <a:t>（</a:t>
            </a:r>
            <a:r>
              <a:rPr lang="en-US" altLang="zh-CN" b="1" dirty="0" smtClean="0">
                <a:solidFill>
                  <a:schemeClr val="bg1"/>
                </a:solidFill>
              </a:rPr>
              <a:t>K</a:t>
            </a:r>
            <a:r>
              <a:rPr lang="zh-CN" altLang="en-US" b="1" dirty="0" smtClean="0">
                <a:solidFill>
                  <a:schemeClr val="bg1"/>
                </a:solidFill>
              </a:rPr>
              <a:t>，</a:t>
            </a:r>
            <a:r>
              <a:rPr lang="en-US" altLang="zh-CN" b="1" dirty="0">
                <a:solidFill>
                  <a:schemeClr val="bg1"/>
                </a:solidFill>
              </a:rPr>
              <a:t>M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endParaRPr lang="zh-CN" altLang="zh-CN" b="1" dirty="0">
              <a:solidFill>
                <a:schemeClr val="bg1"/>
              </a:solidFill>
            </a:endParaRPr>
          </a:p>
        </p:txBody>
      </p:sp>
      <p:sp>
        <p:nvSpPr>
          <p:cNvPr id="24" name="标题 1"/>
          <p:cNvSpPr txBox="1"/>
          <p:nvPr/>
        </p:nvSpPr>
        <p:spPr>
          <a:xfrm>
            <a:off x="457200" y="3920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相似度矩阵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6784531" y="4204234"/>
                <a:ext cx="2107949" cy="664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cosθ</m:t>
                      </m:r>
                      <m:r>
                        <a:rPr lang="en-US" altLang="zh-CN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∙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|×||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531" y="4204234"/>
                <a:ext cx="2107949" cy="664926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基于自定义模型的实时推荐模块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实时推荐架构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实时推荐模型优先级计算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96752"/>
            <a:ext cx="7187560" cy="5119690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6228184" y="4693676"/>
            <a:ext cx="1944216" cy="125560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457200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基于模型的实时推荐模块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870" y="1715050"/>
            <a:ext cx="1452864" cy="14597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889" y="3297284"/>
            <a:ext cx="1446846" cy="14029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797152"/>
            <a:ext cx="1447518" cy="11358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934" y="2316552"/>
            <a:ext cx="356350" cy="41369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99" y="5418867"/>
            <a:ext cx="1171963" cy="463147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742602" y="3796792"/>
            <a:ext cx="1152128" cy="302923"/>
            <a:chOff x="2873287" y="2932561"/>
            <a:chExt cx="3397425" cy="90603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3287" y="3019404"/>
              <a:ext cx="3397425" cy="819192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4005586" y="2932561"/>
              <a:ext cx="1544636" cy="61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bg1"/>
                  </a:solidFill>
                </a:rPr>
                <a:t>log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959" y="4133018"/>
            <a:ext cx="960187" cy="28577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494" y="4412738"/>
            <a:ext cx="1100827" cy="23722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968" y="2241533"/>
            <a:ext cx="831897" cy="29013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48" y="2576665"/>
            <a:ext cx="971907" cy="22261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144" y="2844714"/>
            <a:ext cx="797860" cy="278266"/>
          </a:xfrm>
          <a:prstGeom prst="rect">
            <a:avLst/>
          </a:prstGeom>
        </p:spPr>
      </p:pic>
      <p:sp>
        <p:nvSpPr>
          <p:cNvPr id="19" name="任意多边形 18"/>
          <p:cNvSpPr/>
          <p:nvPr/>
        </p:nvSpPr>
        <p:spPr>
          <a:xfrm>
            <a:off x="6139283" y="2376780"/>
            <a:ext cx="454241" cy="123825"/>
          </a:xfrm>
          <a:custGeom>
            <a:avLst/>
            <a:gdLst>
              <a:gd name="connsiteX0" fmla="*/ 0 w 590550"/>
              <a:gd name="connsiteY0" fmla="*/ 142875 h 142875"/>
              <a:gd name="connsiteX1" fmla="*/ 342900 w 590550"/>
              <a:gd name="connsiteY1" fmla="*/ 109537 h 142875"/>
              <a:gd name="connsiteX2" fmla="*/ 590550 w 590550"/>
              <a:gd name="connsiteY2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0" h="142875">
                <a:moveTo>
                  <a:pt x="0" y="142875"/>
                </a:moveTo>
                <a:cubicBezTo>
                  <a:pt x="122237" y="138112"/>
                  <a:pt x="244475" y="133349"/>
                  <a:pt x="342900" y="109537"/>
                </a:cubicBezTo>
                <a:cubicBezTo>
                  <a:pt x="441325" y="85724"/>
                  <a:pt x="515937" y="42862"/>
                  <a:pt x="590550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7850825" y="2953042"/>
            <a:ext cx="358433" cy="1019175"/>
          </a:xfrm>
          <a:custGeom>
            <a:avLst/>
            <a:gdLst>
              <a:gd name="connsiteX0" fmla="*/ 14287 w 358433"/>
              <a:gd name="connsiteY0" fmla="*/ 0 h 1019175"/>
              <a:gd name="connsiteX1" fmla="*/ 314325 w 358433"/>
              <a:gd name="connsiteY1" fmla="*/ 190500 h 1019175"/>
              <a:gd name="connsiteX2" fmla="*/ 323850 w 358433"/>
              <a:gd name="connsiteY2" fmla="*/ 857250 h 1019175"/>
              <a:gd name="connsiteX3" fmla="*/ 0 w 358433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433" h="1019175">
                <a:moveTo>
                  <a:pt x="14287" y="0"/>
                </a:moveTo>
                <a:cubicBezTo>
                  <a:pt x="138509" y="23812"/>
                  <a:pt x="262731" y="47625"/>
                  <a:pt x="314325" y="190500"/>
                </a:cubicBezTo>
                <a:cubicBezTo>
                  <a:pt x="365919" y="333375"/>
                  <a:pt x="376237" y="719138"/>
                  <a:pt x="323850" y="857250"/>
                </a:cubicBezTo>
                <a:cubicBezTo>
                  <a:pt x="271463" y="995362"/>
                  <a:pt x="0" y="1019175"/>
                  <a:pt x="0" y="1019175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6323818" y="4515142"/>
            <a:ext cx="326857" cy="981075"/>
          </a:xfrm>
          <a:custGeom>
            <a:avLst/>
            <a:gdLst>
              <a:gd name="connsiteX0" fmla="*/ 264944 w 326857"/>
              <a:gd name="connsiteY0" fmla="*/ 0 h 981075"/>
              <a:gd name="connsiteX1" fmla="*/ 50632 w 326857"/>
              <a:gd name="connsiteY1" fmla="*/ 147638 h 981075"/>
              <a:gd name="connsiteX2" fmla="*/ 22057 w 326857"/>
              <a:gd name="connsiteY2" fmla="*/ 581025 h 981075"/>
              <a:gd name="connsiteX3" fmla="*/ 326857 w 326857"/>
              <a:gd name="connsiteY3" fmla="*/ 981075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857" h="981075">
                <a:moveTo>
                  <a:pt x="264944" y="0"/>
                </a:moveTo>
                <a:cubicBezTo>
                  <a:pt x="178028" y="25400"/>
                  <a:pt x="91113" y="50801"/>
                  <a:pt x="50632" y="147638"/>
                </a:cubicBezTo>
                <a:cubicBezTo>
                  <a:pt x="10151" y="244475"/>
                  <a:pt x="-23981" y="442119"/>
                  <a:pt x="22057" y="581025"/>
                </a:cubicBezTo>
                <a:cubicBezTo>
                  <a:pt x="68094" y="719931"/>
                  <a:pt x="275263" y="915194"/>
                  <a:pt x="326857" y="981075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5639446" y="4941169"/>
            <a:ext cx="1015991" cy="655062"/>
          </a:xfrm>
          <a:custGeom>
            <a:avLst/>
            <a:gdLst>
              <a:gd name="connsiteX0" fmla="*/ 0 w 1000125"/>
              <a:gd name="connsiteY0" fmla="*/ 0 h 366713"/>
              <a:gd name="connsiteX1" fmla="*/ 385763 w 1000125"/>
              <a:gd name="connsiteY1" fmla="*/ 280988 h 366713"/>
              <a:gd name="connsiteX2" fmla="*/ 1000125 w 1000125"/>
              <a:gd name="connsiteY2" fmla="*/ 366713 h 36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125" h="366713">
                <a:moveTo>
                  <a:pt x="0" y="0"/>
                </a:moveTo>
                <a:cubicBezTo>
                  <a:pt x="109538" y="109934"/>
                  <a:pt x="219076" y="219869"/>
                  <a:pt x="385763" y="280988"/>
                </a:cubicBezTo>
                <a:cubicBezTo>
                  <a:pt x="552451" y="342107"/>
                  <a:pt x="914400" y="358776"/>
                  <a:pt x="1000125" y="366713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5583441" y="5496218"/>
            <a:ext cx="740378" cy="215056"/>
          </a:xfrm>
          <a:custGeom>
            <a:avLst/>
            <a:gdLst>
              <a:gd name="connsiteX0" fmla="*/ 0 w 890588"/>
              <a:gd name="connsiteY0" fmla="*/ 159233 h 159233"/>
              <a:gd name="connsiteX1" fmla="*/ 390525 w 890588"/>
              <a:gd name="connsiteY1" fmla="*/ 6833 h 159233"/>
              <a:gd name="connsiteX2" fmla="*/ 890588 w 890588"/>
              <a:gd name="connsiteY2" fmla="*/ 25883 h 15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88" h="159233">
                <a:moveTo>
                  <a:pt x="0" y="159233"/>
                </a:moveTo>
                <a:cubicBezTo>
                  <a:pt x="121047" y="94145"/>
                  <a:pt x="242094" y="29058"/>
                  <a:pt x="390525" y="6833"/>
                </a:cubicBezTo>
                <a:cubicBezTo>
                  <a:pt x="538956" y="-15392"/>
                  <a:pt x="807244" y="23502"/>
                  <a:pt x="890588" y="25883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7387671" y="2357730"/>
            <a:ext cx="477009" cy="309562"/>
          </a:xfrm>
          <a:custGeom>
            <a:avLst/>
            <a:gdLst>
              <a:gd name="connsiteX0" fmla="*/ 0 w 637743"/>
              <a:gd name="connsiteY0" fmla="*/ 0 h 309562"/>
              <a:gd name="connsiteX1" fmla="*/ 538163 w 637743"/>
              <a:gd name="connsiteY1" fmla="*/ 61912 h 309562"/>
              <a:gd name="connsiteX2" fmla="*/ 633413 w 637743"/>
              <a:gd name="connsiteY2" fmla="*/ 247650 h 309562"/>
              <a:gd name="connsiteX3" fmla="*/ 476250 w 637743"/>
              <a:gd name="connsiteY3" fmla="*/ 309562 h 30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743" h="309562">
                <a:moveTo>
                  <a:pt x="0" y="0"/>
                </a:moveTo>
                <a:cubicBezTo>
                  <a:pt x="216297" y="10318"/>
                  <a:pt x="432594" y="20637"/>
                  <a:pt x="538163" y="61912"/>
                </a:cubicBezTo>
                <a:cubicBezTo>
                  <a:pt x="643732" y="103187"/>
                  <a:pt x="643732" y="206375"/>
                  <a:pt x="633413" y="247650"/>
                </a:cubicBezTo>
                <a:cubicBezTo>
                  <a:pt x="623094" y="288925"/>
                  <a:pt x="549672" y="299243"/>
                  <a:pt x="476250" y="309562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6593525" y="2681580"/>
            <a:ext cx="480620" cy="290512"/>
          </a:xfrm>
          <a:custGeom>
            <a:avLst/>
            <a:gdLst>
              <a:gd name="connsiteX0" fmla="*/ 218042 w 699054"/>
              <a:gd name="connsiteY0" fmla="*/ 0 h 290512"/>
              <a:gd name="connsiteX1" fmla="*/ 51354 w 699054"/>
              <a:gd name="connsiteY1" fmla="*/ 80962 h 290512"/>
              <a:gd name="connsiteX2" fmla="*/ 56117 w 699054"/>
              <a:gd name="connsiteY2" fmla="*/ 252412 h 290512"/>
              <a:gd name="connsiteX3" fmla="*/ 699054 w 699054"/>
              <a:gd name="connsiteY3" fmla="*/ 290512 h 29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054" h="290512">
                <a:moveTo>
                  <a:pt x="218042" y="0"/>
                </a:moveTo>
                <a:cubicBezTo>
                  <a:pt x="148191" y="19446"/>
                  <a:pt x="78341" y="38893"/>
                  <a:pt x="51354" y="80962"/>
                </a:cubicBezTo>
                <a:cubicBezTo>
                  <a:pt x="24367" y="123031"/>
                  <a:pt x="-51833" y="217487"/>
                  <a:pt x="56117" y="252412"/>
                </a:cubicBezTo>
                <a:cubicBezTo>
                  <a:pt x="164067" y="287337"/>
                  <a:pt x="431560" y="288924"/>
                  <a:pt x="699054" y="290512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6580174" y="3961535"/>
            <a:ext cx="254569" cy="322890"/>
          </a:xfrm>
          <a:custGeom>
            <a:avLst/>
            <a:gdLst>
              <a:gd name="connsiteX0" fmla="*/ 167000 w 224150"/>
              <a:gd name="connsiteY0" fmla="*/ 0 h 316970"/>
              <a:gd name="connsiteX1" fmla="*/ 5075 w 224150"/>
              <a:gd name="connsiteY1" fmla="*/ 123825 h 316970"/>
              <a:gd name="connsiteX2" fmla="*/ 57463 w 224150"/>
              <a:gd name="connsiteY2" fmla="*/ 290512 h 316970"/>
              <a:gd name="connsiteX3" fmla="*/ 224150 w 224150"/>
              <a:gd name="connsiteY3" fmla="*/ 314325 h 31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150" h="316970">
                <a:moveTo>
                  <a:pt x="167000" y="0"/>
                </a:moveTo>
                <a:cubicBezTo>
                  <a:pt x="95165" y="37703"/>
                  <a:pt x="23331" y="75406"/>
                  <a:pt x="5075" y="123825"/>
                </a:cubicBezTo>
                <a:cubicBezTo>
                  <a:pt x="-13181" y="172244"/>
                  <a:pt x="20951" y="258762"/>
                  <a:pt x="57463" y="290512"/>
                </a:cubicBezTo>
                <a:cubicBezTo>
                  <a:pt x="93975" y="322262"/>
                  <a:pt x="159062" y="318293"/>
                  <a:pt x="224150" y="314325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7667321" y="4246803"/>
            <a:ext cx="213260" cy="294831"/>
          </a:xfrm>
          <a:custGeom>
            <a:avLst/>
            <a:gdLst>
              <a:gd name="connsiteX0" fmla="*/ 23812 w 248831"/>
              <a:gd name="connsiteY0" fmla="*/ 1639 h 294831"/>
              <a:gd name="connsiteX1" fmla="*/ 214312 w 248831"/>
              <a:gd name="connsiteY1" fmla="*/ 39739 h 294831"/>
              <a:gd name="connsiteX2" fmla="*/ 228600 w 248831"/>
              <a:gd name="connsiteY2" fmla="*/ 268339 h 294831"/>
              <a:gd name="connsiteX3" fmla="*/ 0 w 248831"/>
              <a:gd name="connsiteY3" fmla="*/ 287389 h 29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831" h="294831">
                <a:moveTo>
                  <a:pt x="23812" y="1639"/>
                </a:moveTo>
                <a:cubicBezTo>
                  <a:pt x="101996" y="-1536"/>
                  <a:pt x="180181" y="-4711"/>
                  <a:pt x="214312" y="39739"/>
                </a:cubicBezTo>
                <a:cubicBezTo>
                  <a:pt x="248443" y="84189"/>
                  <a:pt x="264319" y="227064"/>
                  <a:pt x="228600" y="268339"/>
                </a:cubicBezTo>
                <a:cubicBezTo>
                  <a:pt x="192881" y="309614"/>
                  <a:pt x="15875" y="291358"/>
                  <a:pt x="0" y="28738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2766552" y="5926816"/>
            <a:ext cx="4508500" cy="447800"/>
          </a:xfrm>
          <a:custGeom>
            <a:avLst/>
            <a:gdLst>
              <a:gd name="connsiteX0" fmla="*/ 4508500 w 4508500"/>
              <a:gd name="connsiteY0" fmla="*/ 0 h 447800"/>
              <a:gd name="connsiteX1" fmla="*/ 3854450 w 4508500"/>
              <a:gd name="connsiteY1" fmla="*/ 381000 h 447800"/>
              <a:gd name="connsiteX2" fmla="*/ 673100 w 4508500"/>
              <a:gd name="connsiteY2" fmla="*/ 419100 h 447800"/>
              <a:gd name="connsiteX3" fmla="*/ 0 w 4508500"/>
              <a:gd name="connsiteY3" fmla="*/ 76200 h 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8500" h="447800">
                <a:moveTo>
                  <a:pt x="4508500" y="0"/>
                </a:moveTo>
                <a:cubicBezTo>
                  <a:pt x="4501091" y="155575"/>
                  <a:pt x="4493683" y="311150"/>
                  <a:pt x="3854450" y="381000"/>
                </a:cubicBezTo>
                <a:cubicBezTo>
                  <a:pt x="3215217" y="450850"/>
                  <a:pt x="1315508" y="469900"/>
                  <a:pt x="673100" y="419100"/>
                </a:cubicBezTo>
                <a:cubicBezTo>
                  <a:pt x="30692" y="368300"/>
                  <a:pt x="111125" y="128058"/>
                  <a:pt x="0" y="7620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Rectangle 1"/>
          <p:cNvSpPr>
            <a:spLocks noChangeArrowheads="1"/>
          </p:cNvSpPr>
          <p:nvPr/>
        </p:nvSpPr>
        <p:spPr bwMode="auto">
          <a:xfrm>
            <a:off x="555398" y="1844824"/>
            <a:ext cx="40495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计算速度要快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结果可以不是特别精确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有预先设计好的推荐模型</a:t>
            </a: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81470" y="1901992"/>
            <a:ext cx="256442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chemeClr val="bg1"/>
                </a:solidFill>
              </a:rPr>
              <a:t>uid,mid,score,timestamp</a:t>
            </a:r>
            <a:endParaRPr lang="zh-CN" altLang="zh-CN" b="1" dirty="0">
              <a:solidFill>
                <a:schemeClr val="bg1"/>
              </a:solidFill>
            </a:endParaRPr>
          </a:p>
        </p:txBody>
      </p:sp>
      <p:sp>
        <p:nvSpPr>
          <p:cNvPr id="35" name="标题 1"/>
          <p:cNvSpPr txBox="1"/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基于模型的实时推荐模块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Picture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057202"/>
            <a:ext cx="1427486" cy="1171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599" y="4632179"/>
            <a:ext cx="1268056" cy="505143"/>
          </a:xfrm>
          <a:prstGeom prst="rect">
            <a:avLst/>
          </a:prstGeom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941168"/>
            <a:ext cx="1544978" cy="104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078" y="5642820"/>
            <a:ext cx="1449338" cy="232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214" y="5229200"/>
            <a:ext cx="1549342" cy="1047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567" y="5943922"/>
            <a:ext cx="1498313" cy="203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3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3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3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3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40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3384743" y="2204864"/>
            <a:ext cx="5579745" cy="79121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99592" y="1552146"/>
            <a:ext cx="483337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基本原理：用户最近一段时间的口味是相似的</a:t>
            </a:r>
            <a:endParaRPr lang="zh-CN" altLang="zh-CN" sz="4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4602" y="2092786"/>
            <a:ext cx="272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备选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商品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推荐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优先级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07891" y="2636034"/>
            <a:ext cx="1368152" cy="3817302"/>
          </a:xfrm>
          <a:prstGeom prst="roundRect">
            <a:avLst>
              <a:gd name="adj" fmla="val 125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立方体 2"/>
          <p:cNvSpPr/>
          <p:nvPr/>
        </p:nvSpPr>
        <p:spPr>
          <a:xfrm>
            <a:off x="887911" y="2780928"/>
            <a:ext cx="1008112" cy="781640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5.0</a:t>
            </a:r>
            <a:endParaRPr lang="zh-CN" altLang="en-US" dirty="0"/>
          </a:p>
        </p:txBody>
      </p:sp>
      <p:sp>
        <p:nvSpPr>
          <p:cNvPr id="9" name="立方体 8"/>
          <p:cNvSpPr/>
          <p:nvPr/>
        </p:nvSpPr>
        <p:spPr>
          <a:xfrm>
            <a:off x="887911" y="3688333"/>
            <a:ext cx="1008112" cy="781640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4.0</a:t>
            </a:r>
            <a:endParaRPr lang="zh-CN" altLang="en-US" dirty="0"/>
          </a:p>
        </p:txBody>
      </p:sp>
      <p:sp>
        <p:nvSpPr>
          <p:cNvPr id="10" name="立方体 9"/>
          <p:cNvSpPr/>
          <p:nvPr/>
        </p:nvSpPr>
        <p:spPr>
          <a:xfrm>
            <a:off x="887911" y="4603586"/>
            <a:ext cx="1008112" cy="781640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1.0</a:t>
            </a:r>
            <a:endParaRPr lang="zh-CN" altLang="en-US" dirty="0"/>
          </a:p>
        </p:txBody>
      </p:sp>
      <p:sp>
        <p:nvSpPr>
          <p:cNvPr id="11" name="立方体 10"/>
          <p:cNvSpPr/>
          <p:nvPr/>
        </p:nvSpPr>
        <p:spPr>
          <a:xfrm>
            <a:off x="881983" y="5515247"/>
            <a:ext cx="1008112" cy="781640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4.0</a:t>
            </a:r>
            <a:endParaRPr lang="zh-CN" altLang="en-US" dirty="0"/>
          </a:p>
        </p:txBody>
      </p:sp>
      <p:sp>
        <p:nvSpPr>
          <p:cNvPr id="12" name="立方体 11"/>
          <p:cNvSpPr/>
          <p:nvPr/>
        </p:nvSpPr>
        <p:spPr>
          <a:xfrm>
            <a:off x="2420589" y="5515247"/>
            <a:ext cx="1008112" cy="78164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en-US" altLang="zh-CN" dirty="0" smtClean="0"/>
          </a:p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3" name="立方体 12"/>
          <p:cNvSpPr/>
          <p:nvPr/>
        </p:nvSpPr>
        <p:spPr>
          <a:xfrm>
            <a:off x="3773247" y="5515247"/>
            <a:ext cx="1008112" cy="78164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</a:t>
            </a:r>
            <a:endParaRPr lang="en-US" altLang="zh-CN" dirty="0" smtClean="0"/>
          </a:p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4" name="立方体 13"/>
          <p:cNvSpPr/>
          <p:nvPr/>
        </p:nvSpPr>
        <p:spPr>
          <a:xfrm>
            <a:off x="5126793" y="5504890"/>
            <a:ext cx="1008112" cy="78164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</a:t>
            </a:r>
            <a:endParaRPr lang="en-US" altLang="zh-CN" dirty="0" smtClean="0"/>
          </a:p>
          <a:p>
            <a:pPr algn="ctr"/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00402" y="2996952"/>
            <a:ext cx="463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户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近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次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评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52235" y="5721401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华文楷体" pitchFamily="2" charset="-122"/>
                <a:ea typeface="华文楷体" pitchFamily="2" charset="-122"/>
              </a:rPr>
              <a:t>备选</a:t>
            </a:r>
            <a:r>
              <a:rPr lang="zh-CN" altLang="en-US">
                <a:latin typeface="华文楷体" pitchFamily="2" charset="-122"/>
                <a:ea typeface="华文楷体" pitchFamily="2" charset="-122"/>
              </a:rPr>
              <a:t>商品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95737" y="2987082"/>
            <a:ext cx="1062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Sim(A, X)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195737" y="3828913"/>
            <a:ext cx="1062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Sim(B, X)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195737" y="4752227"/>
            <a:ext cx="1062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Sim(C, X)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954221" y="3236783"/>
            <a:ext cx="50822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的推荐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优先级</a:t>
            </a:r>
            <a:r>
              <a:rPr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分数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为：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？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=( sim(A,X) * 5 + sim(B,X) * 4 + sim(C,X) * 1 ) </a:t>
            </a:r>
            <a:r>
              <a:rPr lang="en-US" altLang="zh-CN" sz="2000" smtClean="0">
                <a:latin typeface="楷体" panose="02010609060101010101" pitchFamily="49" charset="-122"/>
                <a:ea typeface="楷体" panose="02010609060101010101" pitchFamily="49" charset="-122"/>
              </a:rPr>
              <a:t>/ 3 + lg2–lg1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标题 1"/>
          <p:cNvSpPr txBox="1"/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推荐优先级计算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21" name="立方体 20"/>
          <p:cNvSpPr/>
          <p:nvPr/>
        </p:nvSpPr>
        <p:spPr>
          <a:xfrm>
            <a:off x="266201" y="2407381"/>
            <a:ext cx="3061150" cy="504056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KRatings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[ ( </a:t>
            </a:r>
            <a:r>
              <a:rPr lang="en-US" altLang="zh-CN" dirty="0" err="1" smtClean="0"/>
              <a:t>mid,score</a:t>
            </a:r>
            <a:r>
              <a:rPr lang="en-US" altLang="zh-CN" dirty="0" smtClean="0"/>
              <a:t> ) ] </a:t>
            </a:r>
            <a:endParaRPr lang="zh-CN" altLang="en-US" dirty="0"/>
          </a:p>
        </p:txBody>
      </p:sp>
      <p:sp>
        <p:nvSpPr>
          <p:cNvPr id="22" name="立方体 21"/>
          <p:cNvSpPr/>
          <p:nvPr/>
        </p:nvSpPr>
        <p:spPr>
          <a:xfrm>
            <a:off x="5220072" y="1232184"/>
            <a:ext cx="3653043" cy="504056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Product</a:t>
            </a:r>
            <a:r>
              <a:rPr lang="en-US" altLang="zh-CN" smtClean="0"/>
              <a:t>s【</a:t>
            </a:r>
            <a:r>
              <a:rPr lang="zh-CN" altLang="en-US" smtClean="0"/>
              <a:t>候选商品</a:t>
            </a:r>
            <a:r>
              <a:rPr lang="en-US" altLang="zh-CN" smtClean="0"/>
              <a:t>】: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[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]</a:t>
            </a:r>
            <a:endParaRPr lang="zh-CN" altLang="en-US" dirty="0"/>
          </a:p>
        </p:txBody>
      </p:sp>
      <p:sp>
        <p:nvSpPr>
          <p:cNvPr id="23" name="立方体 22"/>
          <p:cNvSpPr/>
          <p:nvPr/>
        </p:nvSpPr>
        <p:spPr>
          <a:xfrm>
            <a:off x="3131840" y="3976543"/>
            <a:ext cx="5688632" cy="504056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计算分数：</a:t>
            </a:r>
            <a:r>
              <a:rPr lang="en-US" altLang="zh-CN" dirty="0" smtClean="0"/>
              <a:t>( (sim(A,X) * 5 + sim(B,X) * 4 + sim(C,X) ) / 3</a:t>
            </a:r>
            <a:endParaRPr lang="zh-CN" altLang="en-US" dirty="0"/>
          </a:p>
        </p:txBody>
      </p:sp>
      <p:sp>
        <p:nvSpPr>
          <p:cNvPr id="24" name="立方体 23"/>
          <p:cNvSpPr/>
          <p:nvPr/>
        </p:nvSpPr>
        <p:spPr>
          <a:xfrm>
            <a:off x="4716016" y="2965407"/>
            <a:ext cx="3888432" cy="504056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获取和</a:t>
            </a:r>
            <a:r>
              <a:rPr lang="en-US" altLang="zh-CN" dirty="0" smtClean="0"/>
              <a:t>K</a:t>
            </a:r>
            <a:r>
              <a:rPr lang="zh-CN" altLang="en-US" dirty="0" smtClean="0"/>
              <a:t>次评分</a:t>
            </a:r>
            <a:r>
              <a:rPr lang="zh-CN" altLang="en-US" smtClean="0"/>
              <a:t>的每个商品的</a:t>
            </a:r>
            <a:r>
              <a:rPr lang="zh-CN" altLang="en-US" dirty="0" smtClean="0"/>
              <a:t>相似度</a:t>
            </a:r>
            <a:endParaRPr lang="zh-CN" altLang="en-US" dirty="0"/>
          </a:p>
        </p:txBody>
      </p:sp>
      <p:sp>
        <p:nvSpPr>
          <p:cNvPr id="25" name="立方体 24"/>
          <p:cNvSpPr/>
          <p:nvPr/>
        </p:nvSpPr>
        <p:spPr>
          <a:xfrm>
            <a:off x="4612707" y="5057165"/>
            <a:ext cx="2726898" cy="504056"/>
          </a:xfrm>
          <a:prstGeom prst="cub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Score( X ) + log2 – log1</a:t>
            </a:r>
            <a:endParaRPr lang="en-US" altLang="zh-CN" dirty="0" smtClean="0"/>
          </a:p>
        </p:txBody>
      </p:sp>
      <p:sp>
        <p:nvSpPr>
          <p:cNvPr id="26" name="立方体 25"/>
          <p:cNvSpPr/>
          <p:nvPr/>
        </p:nvSpPr>
        <p:spPr>
          <a:xfrm>
            <a:off x="2483768" y="6009096"/>
            <a:ext cx="3284930" cy="504056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和前面的实时结果合并更新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1" idx="5"/>
          </p:cNvCxnSpPr>
          <p:nvPr/>
        </p:nvCxnSpPr>
        <p:spPr>
          <a:xfrm>
            <a:off x="3327351" y="2596402"/>
            <a:ext cx="3566420" cy="5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6037995" y="4575532"/>
            <a:ext cx="1711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加上偏移项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6037995" y="3511669"/>
            <a:ext cx="3374" cy="4758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51520" y="1361562"/>
            <a:ext cx="3578224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uid</a:t>
            </a:r>
            <a:r>
              <a:rPr lang="zh-CN" altLang="zh-CN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productI</a:t>
            </a:r>
            <a:r>
              <a:rPr lang="zh-CN" altLang="zh-CN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,score,timestamp</a:t>
            </a:r>
            <a:endParaRPr lang="zh-CN" altLang="zh-CN" sz="4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4" name="Rectangle 1"/>
          <p:cNvSpPr>
            <a:spLocks noChangeArrowheads="1"/>
          </p:cNvSpPr>
          <p:nvPr/>
        </p:nvSpPr>
        <p:spPr bwMode="auto">
          <a:xfrm>
            <a:off x="3821005" y="1177007"/>
            <a:ext cx="1543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商品</a:t>
            </a:r>
            <a:r>
              <a:rPr lang="zh-CN" altLang="en-US" sz="1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相似度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</a:t>
            </a:r>
            <a:endParaRPr lang="zh-CN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7" name="Rectangle 1"/>
          <p:cNvSpPr>
            <a:spLocks noChangeArrowheads="1"/>
          </p:cNvSpPr>
          <p:nvPr/>
        </p:nvSpPr>
        <p:spPr bwMode="auto">
          <a:xfrm>
            <a:off x="1145143" y="1886151"/>
            <a:ext cx="249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用户最近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次评分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1"/>
          <p:cNvSpPr>
            <a:spLocks noChangeArrowheads="1"/>
          </p:cNvSpPr>
          <p:nvPr/>
        </p:nvSpPr>
        <p:spPr bwMode="auto">
          <a:xfrm>
            <a:off x="5109591" y="1904640"/>
            <a:ext cx="3926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对每一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个候选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计算推荐评分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6893771" y="2336688"/>
            <a:ext cx="0" cy="529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"/>
          <p:cNvSpPr>
            <a:spLocks noChangeArrowheads="1"/>
          </p:cNvSpPr>
          <p:nvPr/>
        </p:nvSpPr>
        <p:spPr bwMode="auto">
          <a:xfrm>
            <a:off x="7020272" y="2468512"/>
            <a:ext cx="167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商品</a:t>
            </a:r>
            <a:r>
              <a:rPr lang="zh-CN" altLang="en-US" sz="1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相似度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</a:t>
            </a:r>
            <a:endParaRPr lang="zh-CN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6058661" y="4522805"/>
            <a:ext cx="3374" cy="4758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1"/>
          <p:cNvSpPr>
            <a:spLocks noChangeArrowheads="1"/>
          </p:cNvSpPr>
          <p:nvPr/>
        </p:nvSpPr>
        <p:spPr bwMode="auto">
          <a:xfrm>
            <a:off x="5990789" y="3546641"/>
            <a:ext cx="2772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计算基础分数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H="1">
            <a:off x="4932040" y="5572438"/>
            <a:ext cx="648072" cy="436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 flipV="1">
            <a:off x="1979712" y="5571909"/>
            <a:ext cx="515026" cy="7229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标题 1"/>
          <p:cNvSpPr txBox="1"/>
          <p:nvPr/>
        </p:nvSpPr>
        <p:spPr>
          <a:xfrm>
            <a:off x="457200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推荐优先级计算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067944" y="1482494"/>
            <a:ext cx="936104" cy="23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79376" y="1833807"/>
            <a:ext cx="297231" cy="488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3" y="5045163"/>
            <a:ext cx="3531562" cy="56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9410"/>
            <a:ext cx="7158476" cy="5098973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661796" y="4275518"/>
            <a:ext cx="1728192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457200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其它形式的离线相似推荐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大数据处理流程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系统模块设计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项目系统架构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项目数据流图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720" y="1844824"/>
            <a:ext cx="4043696" cy="2880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33983"/>
            <a:ext cx="4208273" cy="1102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39552" y="3995479"/>
            <a:ext cx="792088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怎样找到商品 </a:t>
            </a:r>
            <a:r>
              <a:rPr lang="en-US" altLang="zh-CN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</a:t>
            </a:r>
            <a:r>
              <a:rPr lang="zh-CN" altLang="en-US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的相似</a:t>
            </a:r>
            <a:r>
              <a:rPr lang="zh-CN" altLang="en-US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商品</a:t>
            </a:r>
            <a:r>
              <a:rPr lang="zh-CN" altLang="en-US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？</a:t>
            </a:r>
            <a:r>
              <a:rPr lang="en-US" altLang="zh-CN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 </a:t>
            </a:r>
            <a:r>
              <a:rPr lang="zh-CN" altLang="en-US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有相同标签的商品，喜欢</a:t>
            </a:r>
            <a:r>
              <a:rPr lang="en-US" altLang="zh-CN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的人同样喜欢的商品</a:t>
            </a:r>
            <a:endParaRPr lang="en-US" altLang="zh-CN" smtClean="0">
              <a:solidFill>
                <a:srgbClr val="2C303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 </a:t>
            </a:r>
            <a:r>
              <a:rPr lang="en-US" altLang="zh-CN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UGC </a:t>
            </a:r>
            <a:r>
              <a:rPr lang="zh-CN" altLang="en-US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的特征提取 </a:t>
            </a:r>
            <a:r>
              <a:rPr lang="en-US" altLang="zh-CN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 </a:t>
            </a:r>
            <a:r>
              <a:rPr lang="zh-CN" altLang="en-US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</a:t>
            </a:r>
            <a:r>
              <a:rPr lang="en-US" altLang="zh-CN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TF-IDF</a:t>
            </a:r>
            <a:r>
              <a:rPr lang="zh-CN" altLang="en-US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算法从商品内容标签中提取特征</a:t>
            </a:r>
            <a:endParaRPr lang="en-US" altLang="zh-CN" smtClean="0">
              <a:solidFill>
                <a:srgbClr val="2C303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根据行为数据的相似度计算</a:t>
            </a:r>
            <a:r>
              <a:rPr lang="en-US" altLang="zh-CN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 Item-CF</a:t>
            </a:r>
            <a:r>
              <a:rPr lang="zh-CN" altLang="en-US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根据行为数据，找到喜欢了商品</a:t>
            </a:r>
            <a:r>
              <a:rPr lang="en-US" altLang="zh-CN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的用户，同时喜欢了哪些商品，喜欢的人重合度越高相似度就越大</a:t>
            </a:r>
            <a:endParaRPr lang="en-US" altLang="zh-CN">
              <a:solidFill>
                <a:srgbClr val="2C303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457200" y="4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其它形式的离线相似推荐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877883" y="2165515"/>
            <a:ext cx="720080" cy="49317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483768" y="2677904"/>
            <a:ext cx="720080" cy="5133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91399"/>
            <a:ext cx="2592288" cy="2025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椭圆 10"/>
          <p:cNvSpPr/>
          <p:nvPr/>
        </p:nvSpPr>
        <p:spPr>
          <a:xfrm>
            <a:off x="5148065" y="2513135"/>
            <a:ext cx="2880319" cy="134791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3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539552" y="1700808"/>
            <a:ext cx="7920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基于商品的用户标签信息，用</a:t>
            </a:r>
            <a:r>
              <a:rPr lang="en-US" altLang="zh-CN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TF-IDF</a:t>
            </a:r>
            <a:r>
              <a:rPr lang="zh-CN" altLang="en-US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算法提取特征向量</a:t>
            </a:r>
            <a:endParaRPr lang="en-US" altLang="zh-CN" smtClean="0">
              <a:solidFill>
                <a:srgbClr val="2C303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mtClean="0">
              <a:solidFill>
                <a:srgbClr val="2C303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>
              <a:solidFill>
                <a:srgbClr val="2C303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计算特征向量的余弦相似度，从而得到商品的相似列表</a:t>
            </a:r>
            <a:endParaRPr lang="en-US" altLang="zh-CN" smtClean="0">
              <a:solidFill>
                <a:srgbClr val="2C303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mtClean="0">
              <a:solidFill>
                <a:srgbClr val="2C303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mtClean="0">
              <a:solidFill>
                <a:srgbClr val="2C303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在实际应用中，一般会在商品详情页、或商品购买页将相似商品推荐出来</a:t>
            </a:r>
            <a:endParaRPr lang="en-US" altLang="zh-CN" smtClean="0">
              <a:solidFill>
                <a:srgbClr val="2C303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457200" y="4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基于内容的推荐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2394182" y="4160285"/>
                <a:ext cx="3617401" cy="874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>
                          <a:latin typeface="Cambria Math"/>
                        </a:rPr>
                        <m:t>cosθ</m:t>
                      </m:r>
                      <m:r>
                        <a:rPr lang="en-US" altLang="zh-CN" sz="16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/>
                            </a:rPr>
                            <m:t>𝑎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∙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sz="1600" i="1">
                              <a:latin typeface="Cambria Math"/>
                            </a:rPr>
                            <m:t>|×||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𝑏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||</m:t>
                          </m:r>
                        </m:den>
                      </m:f>
                      <m:r>
                        <a:rPr lang="en-US" altLang="zh-CN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16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sz="1600" i="1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zh-CN" altLang="zh-CN" sz="16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>
                            <a:rPr lang="en-US" altLang="zh-CN" sz="1600" i="1">
                              <a:latin typeface="Cambria Math"/>
                            </a:rPr>
                            <m:t>×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zh-CN" altLang="zh-CN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zh-CN" altLang="zh-CN" sz="16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zh-CN" altLang="zh-CN" sz="160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182" y="4160285"/>
                <a:ext cx="3617401" cy="874663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2435952" y="2564904"/>
                <a:ext cx="1199944" cy="5905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/>
                            </a:rPr>
                            <m:t>𝑇𝐹</m:t>
                          </m:r>
                        </m:e>
                        <m:sub>
                          <m:r>
                            <a:rPr lang="en-US" altLang="zh-CN" sz="16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16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/>
                                </a:rPr>
                                <m:t>∗,</m:t>
                              </m:r>
                              <m:r>
                                <a:rPr lang="en-US" altLang="zh-CN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zh-CN" sz="160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52" y="2564904"/>
                <a:ext cx="1199944" cy="590546"/>
              </a:xfrm>
              <a:prstGeom prst="rect">
                <a:avLst/>
              </a:prstGeom>
              <a:blipFill rotWithShape="1">
                <a:blip r:embed="rId2"/>
                <a:stretch>
                  <a:fillRect b="-3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4139952" y="2564904"/>
                <a:ext cx="1884490" cy="5965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/>
                            </a:rPr>
                            <m:t>𝐼𝐷𝐹</m:t>
                          </m:r>
                        </m:e>
                        <m:sub>
                          <m:r>
                            <a:rPr lang="en-US" altLang="zh-CN" sz="1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>
                          <a:latin typeface="Cambria Math"/>
                        </a:rPr>
                        <m:t>log</m:t>
                      </m:r>
                      <m:r>
                        <a:rPr lang="en-US" altLang="zh-CN" sz="1600" i="1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zh-CN" altLang="zh-CN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/>
                            </a:rPr>
                            <m:t>𝑁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+1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altLang="zh-CN" sz="1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zh-CN" sz="160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564904"/>
                <a:ext cx="1884490" cy="5965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539552" y="2979816"/>
            <a:ext cx="792088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“同现相似度”</a:t>
            </a:r>
            <a:r>
              <a:rPr lang="en-US" altLang="zh-CN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 </a:t>
            </a:r>
            <a:r>
              <a:rPr lang="zh-CN" altLang="en-US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利用行为数据计算不同商品间的相似度</a:t>
            </a:r>
            <a:endParaRPr lang="en-US" altLang="zh-CN">
              <a:solidFill>
                <a:srgbClr val="2C303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457200" y="4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基于物品的协同过滤推荐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298" y="3657798"/>
            <a:ext cx="14287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755576" y="4521894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其中，</a:t>
            </a:r>
            <a:r>
              <a:rPr lang="en-US" altLang="zh-CN" i="1" smtClean="0">
                <a:solidFill>
                  <a:srgbClr val="2C3033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-25000" smtClean="0">
                <a:solidFill>
                  <a:srgbClr val="2C3033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是购买商品 </a:t>
            </a:r>
            <a:r>
              <a:rPr lang="en-US" altLang="zh-CN" i="1" smtClean="0">
                <a:solidFill>
                  <a:srgbClr val="2C3033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（或对</a:t>
            </a:r>
            <a:r>
              <a:rPr lang="zh-CN" altLang="en-US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商品 </a:t>
            </a:r>
            <a:r>
              <a:rPr lang="en-US" altLang="zh-CN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 </a:t>
            </a:r>
            <a:r>
              <a:rPr lang="zh-CN" altLang="en-US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评分）的用户列表，</a:t>
            </a:r>
            <a:r>
              <a:rPr lang="en-US" altLang="zh-CN" i="1" smtClean="0">
                <a:solidFill>
                  <a:srgbClr val="2C3033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-25000" smtClean="0">
                <a:solidFill>
                  <a:srgbClr val="2C3033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i="1" smtClean="0">
                <a:solidFill>
                  <a:srgbClr val="2C3033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是购买商品 </a:t>
            </a:r>
            <a:r>
              <a:rPr lang="en-US" altLang="zh-CN" i="1" smtClean="0">
                <a:solidFill>
                  <a:srgbClr val="2C3033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的用户列表</a:t>
            </a:r>
            <a:endParaRPr lang="en-US" altLang="zh-CN">
              <a:solidFill>
                <a:srgbClr val="2C303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9552" y="1785590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基于物品的协同过滤（</a:t>
            </a:r>
            <a:r>
              <a:rPr lang="en-US" altLang="zh-CN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Item-CF</a:t>
            </a:r>
            <a:r>
              <a:rPr lang="zh-CN" altLang="en-US" smtClean="0">
                <a:solidFill>
                  <a:srgbClr val="2C30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），只需收集用户的常规行为数据（比如点击、收藏、购买）就可以得到商品间的相似度，在实际项目中应用很广</a:t>
            </a:r>
            <a:endParaRPr lang="en-US" altLang="zh-CN">
              <a:solidFill>
                <a:srgbClr val="2C303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1271090" y="2057958"/>
            <a:ext cx="2664296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基于模型的推荐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271090" y="4392691"/>
            <a:ext cx="2664296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基于内容的推荐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292080" y="2052431"/>
            <a:ext cx="2664296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基于协同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过滤的推荐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292080" y="4366429"/>
            <a:ext cx="2664296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基于统计的推荐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加号 1"/>
          <p:cNvSpPr/>
          <p:nvPr/>
        </p:nvSpPr>
        <p:spPr>
          <a:xfrm>
            <a:off x="3779912" y="3150659"/>
            <a:ext cx="1716734" cy="1512168"/>
          </a:xfrm>
          <a:prstGeom prst="mathPlus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457200" y="4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混合推荐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分区混合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52"/>
          <p:cNvGrpSpPr/>
          <p:nvPr/>
        </p:nvGrpSpPr>
        <p:grpSpPr>
          <a:xfrm>
            <a:off x="6579853" y="4046359"/>
            <a:ext cx="2312627" cy="1913354"/>
            <a:chOff x="0" y="-1"/>
            <a:chExt cx="2312626" cy="1913353"/>
          </a:xfrm>
        </p:grpSpPr>
        <p:grpSp>
          <p:nvGrpSpPr>
            <p:cNvPr id="7" name="Group 449"/>
            <p:cNvGrpSpPr/>
            <p:nvPr/>
          </p:nvGrpSpPr>
          <p:grpSpPr>
            <a:xfrm>
              <a:off x="0" y="-1"/>
              <a:ext cx="2312626" cy="1913353"/>
              <a:chOff x="0" y="0"/>
              <a:chExt cx="2312625" cy="1913351"/>
            </a:xfrm>
          </p:grpSpPr>
          <p:sp>
            <p:nvSpPr>
              <p:cNvPr id="10" name="Shape 447"/>
              <p:cNvSpPr/>
              <p:nvPr/>
            </p:nvSpPr>
            <p:spPr>
              <a:xfrm>
                <a:off x="0" y="0"/>
                <a:ext cx="2312625" cy="1913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6" h="20629" extrusionOk="0">
                    <a:moveTo>
                      <a:pt x="20624" y="12382"/>
                    </a:moveTo>
                    <a:cubicBezTo>
                      <a:pt x="21600" y="11233"/>
                      <a:pt x="21600" y="9395"/>
                      <a:pt x="20624" y="8246"/>
                    </a:cubicBezTo>
                    <a:cubicBezTo>
                      <a:pt x="14183" y="663"/>
                      <a:pt x="14183" y="663"/>
                      <a:pt x="14183" y="663"/>
                    </a:cubicBezTo>
                    <a:cubicBezTo>
                      <a:pt x="13207" y="-486"/>
                      <a:pt x="12427" y="-103"/>
                      <a:pt x="12427" y="1505"/>
                    </a:cubicBezTo>
                    <a:cubicBezTo>
                      <a:pt x="12427" y="1505"/>
                      <a:pt x="12427" y="1505"/>
                      <a:pt x="12427" y="1505"/>
                    </a:cubicBezTo>
                    <a:cubicBezTo>
                      <a:pt x="12427" y="3114"/>
                      <a:pt x="11320" y="4493"/>
                      <a:pt x="9954" y="4493"/>
                    </a:cubicBezTo>
                    <a:cubicBezTo>
                      <a:pt x="2472" y="4493"/>
                      <a:pt x="2472" y="4493"/>
                      <a:pt x="2472" y="4493"/>
                    </a:cubicBezTo>
                    <a:cubicBezTo>
                      <a:pt x="1106" y="4493"/>
                      <a:pt x="0" y="5795"/>
                      <a:pt x="0" y="7403"/>
                    </a:cubicBezTo>
                    <a:cubicBezTo>
                      <a:pt x="0" y="13225"/>
                      <a:pt x="0" y="13225"/>
                      <a:pt x="0" y="13225"/>
                    </a:cubicBezTo>
                    <a:cubicBezTo>
                      <a:pt x="0" y="14833"/>
                      <a:pt x="1106" y="16212"/>
                      <a:pt x="2472" y="16212"/>
                    </a:cubicBezTo>
                    <a:cubicBezTo>
                      <a:pt x="9954" y="16212"/>
                      <a:pt x="9954" y="16212"/>
                      <a:pt x="9954" y="16212"/>
                    </a:cubicBezTo>
                    <a:cubicBezTo>
                      <a:pt x="11320" y="16212"/>
                      <a:pt x="12427" y="17514"/>
                      <a:pt x="12427" y="19123"/>
                    </a:cubicBezTo>
                    <a:cubicBezTo>
                      <a:pt x="12427" y="19123"/>
                      <a:pt x="12427" y="19123"/>
                      <a:pt x="12427" y="19123"/>
                    </a:cubicBezTo>
                    <a:cubicBezTo>
                      <a:pt x="12427" y="20731"/>
                      <a:pt x="13207" y="21114"/>
                      <a:pt x="14183" y="19965"/>
                    </a:cubicBezTo>
                    <a:lnTo>
                      <a:pt x="20624" y="12382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just"/>
                <a:endParaRPr dirty="0"/>
              </a:p>
            </p:txBody>
          </p:sp>
          <p:sp>
            <p:nvSpPr>
              <p:cNvPr id="11" name="Shape 448"/>
              <p:cNvSpPr/>
              <p:nvPr/>
            </p:nvSpPr>
            <p:spPr>
              <a:xfrm>
                <a:off x="0" y="416297"/>
                <a:ext cx="805510" cy="10872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4" h="21600" extrusionOk="0">
                    <a:moveTo>
                      <a:pt x="0" y="5365"/>
                    </a:moveTo>
                    <a:cubicBezTo>
                      <a:pt x="0" y="16094"/>
                      <a:pt x="0" y="16094"/>
                      <a:pt x="0" y="16094"/>
                    </a:cubicBezTo>
                    <a:cubicBezTo>
                      <a:pt x="0" y="19059"/>
                      <a:pt x="3112" y="21600"/>
                      <a:pt x="6956" y="21600"/>
                    </a:cubicBezTo>
                    <a:cubicBezTo>
                      <a:pt x="9885" y="21600"/>
                      <a:pt x="9885" y="21600"/>
                      <a:pt x="9885" y="21600"/>
                    </a:cubicBezTo>
                    <a:cubicBezTo>
                      <a:pt x="18854" y="14541"/>
                      <a:pt x="18854" y="14541"/>
                      <a:pt x="18854" y="14541"/>
                    </a:cubicBezTo>
                    <a:cubicBezTo>
                      <a:pt x="21600" y="12424"/>
                      <a:pt x="21600" y="9035"/>
                      <a:pt x="18854" y="6918"/>
                    </a:cubicBezTo>
                    <a:cubicBezTo>
                      <a:pt x="9885" y="0"/>
                      <a:pt x="9885" y="0"/>
                      <a:pt x="9885" y="0"/>
                    </a:cubicBezTo>
                    <a:cubicBezTo>
                      <a:pt x="6956" y="0"/>
                      <a:pt x="6956" y="0"/>
                      <a:pt x="6956" y="0"/>
                    </a:cubicBezTo>
                    <a:cubicBezTo>
                      <a:pt x="3112" y="0"/>
                      <a:pt x="0" y="2400"/>
                      <a:pt x="0" y="5365"/>
                    </a:cubicBezTo>
                    <a:close/>
                  </a:path>
                </a:pathLst>
              </a:custGeom>
              <a:solidFill>
                <a:srgbClr val="155A77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just"/>
              </a:p>
            </p:txBody>
          </p:sp>
        </p:grpSp>
        <p:sp>
          <p:nvSpPr>
            <p:cNvPr id="8" name="Shape 450"/>
            <p:cNvSpPr/>
            <p:nvPr/>
          </p:nvSpPr>
          <p:spPr>
            <a:xfrm>
              <a:off x="831254" y="918755"/>
              <a:ext cx="57580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>
                <a:defRPr sz="18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9" name="Shape 451"/>
            <p:cNvSpPr/>
            <p:nvPr/>
          </p:nvSpPr>
          <p:spPr>
            <a:xfrm>
              <a:off x="1089372" y="608519"/>
              <a:ext cx="553996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>
                <a:defRPr sz="18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r>
                <a:rPr lang="zh-CN" altLang="en-US" sz="1800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Helvetica"/>
                </a:rPr>
                <a:t>数据</a:t>
              </a:r>
              <a:endParaRPr lang="en-US" altLang="zh-CN" sz="180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Helvetica"/>
              </a:endParaRPr>
            </a:p>
            <a:p>
              <a:pPr>
                <a:defRPr sz="18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r>
                <a:rPr lang="zh-CN" altLang="en-US" sz="1800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Helvetica"/>
                </a:rPr>
                <a:t>应用</a:t>
              </a:r>
              <a:endParaRPr sz="18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grpSp>
        <p:nvGrpSpPr>
          <p:cNvPr id="12" name="Group 458"/>
          <p:cNvGrpSpPr/>
          <p:nvPr/>
        </p:nvGrpSpPr>
        <p:grpSpPr>
          <a:xfrm>
            <a:off x="4960015" y="4046359"/>
            <a:ext cx="2312627" cy="1913354"/>
            <a:chOff x="0" y="-1"/>
            <a:chExt cx="2312626" cy="1913353"/>
          </a:xfrm>
        </p:grpSpPr>
        <p:grpSp>
          <p:nvGrpSpPr>
            <p:cNvPr id="13" name="Group 455"/>
            <p:cNvGrpSpPr/>
            <p:nvPr/>
          </p:nvGrpSpPr>
          <p:grpSpPr>
            <a:xfrm>
              <a:off x="0" y="-1"/>
              <a:ext cx="2312626" cy="1913353"/>
              <a:chOff x="0" y="0"/>
              <a:chExt cx="2312625" cy="1913351"/>
            </a:xfrm>
          </p:grpSpPr>
          <p:sp>
            <p:nvSpPr>
              <p:cNvPr id="16" name="Shape 453"/>
              <p:cNvSpPr/>
              <p:nvPr/>
            </p:nvSpPr>
            <p:spPr>
              <a:xfrm>
                <a:off x="0" y="0"/>
                <a:ext cx="2312625" cy="1913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6" h="20629" extrusionOk="0">
                    <a:moveTo>
                      <a:pt x="20624" y="12382"/>
                    </a:moveTo>
                    <a:cubicBezTo>
                      <a:pt x="21600" y="11233"/>
                      <a:pt x="21600" y="9395"/>
                      <a:pt x="20624" y="8246"/>
                    </a:cubicBezTo>
                    <a:cubicBezTo>
                      <a:pt x="14248" y="663"/>
                      <a:pt x="14248" y="663"/>
                      <a:pt x="14248" y="663"/>
                    </a:cubicBezTo>
                    <a:cubicBezTo>
                      <a:pt x="13272" y="-486"/>
                      <a:pt x="12427" y="-103"/>
                      <a:pt x="12427" y="1505"/>
                    </a:cubicBezTo>
                    <a:cubicBezTo>
                      <a:pt x="12427" y="1505"/>
                      <a:pt x="12427" y="1505"/>
                      <a:pt x="12427" y="1505"/>
                    </a:cubicBezTo>
                    <a:cubicBezTo>
                      <a:pt x="12427" y="3114"/>
                      <a:pt x="11320" y="4493"/>
                      <a:pt x="9954" y="4493"/>
                    </a:cubicBezTo>
                    <a:cubicBezTo>
                      <a:pt x="2537" y="4493"/>
                      <a:pt x="2537" y="4493"/>
                      <a:pt x="2537" y="4493"/>
                    </a:cubicBezTo>
                    <a:cubicBezTo>
                      <a:pt x="1171" y="4493"/>
                      <a:pt x="0" y="5795"/>
                      <a:pt x="0" y="7403"/>
                    </a:cubicBezTo>
                    <a:cubicBezTo>
                      <a:pt x="0" y="13225"/>
                      <a:pt x="0" y="13225"/>
                      <a:pt x="0" y="13225"/>
                    </a:cubicBezTo>
                    <a:cubicBezTo>
                      <a:pt x="0" y="14833"/>
                      <a:pt x="1171" y="16212"/>
                      <a:pt x="2537" y="16212"/>
                    </a:cubicBezTo>
                    <a:cubicBezTo>
                      <a:pt x="9954" y="16212"/>
                      <a:pt x="9954" y="16212"/>
                      <a:pt x="9954" y="16212"/>
                    </a:cubicBezTo>
                    <a:cubicBezTo>
                      <a:pt x="11320" y="16212"/>
                      <a:pt x="12427" y="17514"/>
                      <a:pt x="12427" y="19123"/>
                    </a:cubicBezTo>
                    <a:cubicBezTo>
                      <a:pt x="12427" y="19123"/>
                      <a:pt x="12427" y="19123"/>
                      <a:pt x="12427" y="19123"/>
                    </a:cubicBezTo>
                    <a:cubicBezTo>
                      <a:pt x="12427" y="20731"/>
                      <a:pt x="13272" y="21114"/>
                      <a:pt x="14248" y="19965"/>
                    </a:cubicBezTo>
                    <a:lnTo>
                      <a:pt x="20624" y="12382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just"/>
              </a:p>
            </p:txBody>
          </p:sp>
          <p:sp>
            <p:nvSpPr>
              <p:cNvPr id="17" name="Shape 454"/>
              <p:cNvSpPr/>
              <p:nvPr/>
            </p:nvSpPr>
            <p:spPr>
              <a:xfrm>
                <a:off x="0" y="416297"/>
                <a:ext cx="812006" cy="10872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9" h="21600" extrusionOk="0">
                    <a:moveTo>
                      <a:pt x="0" y="5365"/>
                    </a:moveTo>
                    <a:cubicBezTo>
                      <a:pt x="0" y="16094"/>
                      <a:pt x="0" y="16094"/>
                      <a:pt x="0" y="16094"/>
                    </a:cubicBezTo>
                    <a:cubicBezTo>
                      <a:pt x="0" y="19059"/>
                      <a:pt x="3267" y="21600"/>
                      <a:pt x="7079" y="21600"/>
                    </a:cubicBezTo>
                    <a:cubicBezTo>
                      <a:pt x="9802" y="21600"/>
                      <a:pt x="9802" y="21600"/>
                      <a:pt x="9802" y="21600"/>
                    </a:cubicBezTo>
                    <a:cubicBezTo>
                      <a:pt x="18877" y="14541"/>
                      <a:pt x="18877" y="14541"/>
                      <a:pt x="18877" y="14541"/>
                    </a:cubicBezTo>
                    <a:cubicBezTo>
                      <a:pt x="21600" y="12424"/>
                      <a:pt x="21600" y="9035"/>
                      <a:pt x="18877" y="6918"/>
                    </a:cubicBezTo>
                    <a:cubicBezTo>
                      <a:pt x="9802" y="0"/>
                      <a:pt x="9802" y="0"/>
                      <a:pt x="9802" y="0"/>
                    </a:cubicBezTo>
                    <a:cubicBezTo>
                      <a:pt x="7079" y="0"/>
                      <a:pt x="7079" y="0"/>
                      <a:pt x="7079" y="0"/>
                    </a:cubicBezTo>
                    <a:cubicBezTo>
                      <a:pt x="3267" y="0"/>
                      <a:pt x="0" y="2400"/>
                      <a:pt x="0" y="5365"/>
                    </a:cubicBezTo>
                    <a:close/>
                  </a:path>
                </a:pathLst>
              </a:custGeom>
              <a:solidFill>
                <a:srgbClr val="2497C8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just"/>
              </a:p>
            </p:txBody>
          </p:sp>
        </p:grpSp>
        <p:sp>
          <p:nvSpPr>
            <p:cNvPr id="14" name="Shape 456"/>
            <p:cNvSpPr/>
            <p:nvPr/>
          </p:nvSpPr>
          <p:spPr>
            <a:xfrm>
              <a:off x="930115" y="333979"/>
              <a:ext cx="57580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>
                <a:defRPr sz="18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5" name="Shape 457"/>
            <p:cNvSpPr/>
            <p:nvPr/>
          </p:nvSpPr>
          <p:spPr>
            <a:xfrm>
              <a:off x="1062295" y="608519"/>
              <a:ext cx="553996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Helvetica"/>
                </a:rPr>
                <a:t>数据</a:t>
              </a:r>
              <a:endParaRPr lang="en-US" altLang="zh-CN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Helvetica"/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Helvetica"/>
                </a:rPr>
                <a:t>计算</a:t>
              </a:r>
              <a:endParaRPr dirty="0">
                <a:solidFill>
                  <a:schemeClr val="bg1"/>
                </a:solidFill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grpSp>
        <p:nvGrpSpPr>
          <p:cNvPr id="18" name="Group 464"/>
          <p:cNvGrpSpPr/>
          <p:nvPr/>
        </p:nvGrpSpPr>
        <p:grpSpPr>
          <a:xfrm>
            <a:off x="3346658" y="4046359"/>
            <a:ext cx="2312628" cy="1913354"/>
            <a:chOff x="0" y="-1"/>
            <a:chExt cx="2312626" cy="1913353"/>
          </a:xfrm>
        </p:grpSpPr>
        <p:grpSp>
          <p:nvGrpSpPr>
            <p:cNvPr id="19" name="Group 461"/>
            <p:cNvGrpSpPr/>
            <p:nvPr/>
          </p:nvGrpSpPr>
          <p:grpSpPr>
            <a:xfrm>
              <a:off x="0" y="-1"/>
              <a:ext cx="2312626" cy="1913353"/>
              <a:chOff x="0" y="0"/>
              <a:chExt cx="2312625" cy="1913351"/>
            </a:xfrm>
          </p:grpSpPr>
          <p:sp>
            <p:nvSpPr>
              <p:cNvPr id="22" name="Shape 459"/>
              <p:cNvSpPr/>
              <p:nvPr/>
            </p:nvSpPr>
            <p:spPr>
              <a:xfrm>
                <a:off x="0" y="0"/>
                <a:ext cx="2312625" cy="1913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56" h="20629" extrusionOk="0">
                    <a:moveTo>
                      <a:pt x="20624" y="12382"/>
                    </a:moveTo>
                    <a:cubicBezTo>
                      <a:pt x="21600" y="11233"/>
                      <a:pt x="21600" y="9395"/>
                      <a:pt x="20624" y="8246"/>
                    </a:cubicBezTo>
                    <a:cubicBezTo>
                      <a:pt x="14183" y="663"/>
                      <a:pt x="14183" y="663"/>
                      <a:pt x="14183" y="663"/>
                    </a:cubicBezTo>
                    <a:cubicBezTo>
                      <a:pt x="13207" y="-486"/>
                      <a:pt x="12427" y="-103"/>
                      <a:pt x="12427" y="1505"/>
                    </a:cubicBezTo>
                    <a:cubicBezTo>
                      <a:pt x="12427" y="1505"/>
                      <a:pt x="12427" y="1505"/>
                      <a:pt x="12427" y="1505"/>
                    </a:cubicBezTo>
                    <a:cubicBezTo>
                      <a:pt x="12427" y="3114"/>
                      <a:pt x="11320" y="4493"/>
                      <a:pt x="9954" y="4493"/>
                    </a:cubicBezTo>
                    <a:cubicBezTo>
                      <a:pt x="2472" y="4493"/>
                      <a:pt x="2472" y="4493"/>
                      <a:pt x="2472" y="4493"/>
                    </a:cubicBezTo>
                    <a:cubicBezTo>
                      <a:pt x="1106" y="4493"/>
                      <a:pt x="0" y="5795"/>
                      <a:pt x="0" y="7403"/>
                    </a:cubicBezTo>
                    <a:cubicBezTo>
                      <a:pt x="0" y="13225"/>
                      <a:pt x="0" y="13225"/>
                      <a:pt x="0" y="13225"/>
                    </a:cubicBezTo>
                    <a:cubicBezTo>
                      <a:pt x="0" y="14833"/>
                      <a:pt x="1106" y="16212"/>
                      <a:pt x="2472" y="16212"/>
                    </a:cubicBezTo>
                    <a:cubicBezTo>
                      <a:pt x="9954" y="16212"/>
                      <a:pt x="9954" y="16212"/>
                      <a:pt x="9954" y="16212"/>
                    </a:cubicBezTo>
                    <a:cubicBezTo>
                      <a:pt x="11320" y="16212"/>
                      <a:pt x="12427" y="17514"/>
                      <a:pt x="12427" y="19123"/>
                    </a:cubicBezTo>
                    <a:cubicBezTo>
                      <a:pt x="12427" y="19123"/>
                      <a:pt x="12427" y="19123"/>
                      <a:pt x="12427" y="19123"/>
                    </a:cubicBezTo>
                    <a:cubicBezTo>
                      <a:pt x="12427" y="20731"/>
                      <a:pt x="13207" y="21114"/>
                      <a:pt x="14183" y="19965"/>
                    </a:cubicBezTo>
                    <a:lnTo>
                      <a:pt x="20624" y="12382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just">
                  <a:defRPr b="1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23" name="Shape 460"/>
              <p:cNvSpPr/>
              <p:nvPr/>
            </p:nvSpPr>
            <p:spPr>
              <a:xfrm>
                <a:off x="0" y="416297"/>
                <a:ext cx="804254" cy="10872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4" h="21600" extrusionOk="0">
                    <a:moveTo>
                      <a:pt x="0" y="5365"/>
                    </a:moveTo>
                    <a:cubicBezTo>
                      <a:pt x="0" y="16094"/>
                      <a:pt x="0" y="16094"/>
                      <a:pt x="0" y="16094"/>
                    </a:cubicBezTo>
                    <a:cubicBezTo>
                      <a:pt x="0" y="19059"/>
                      <a:pt x="3112" y="21600"/>
                      <a:pt x="6956" y="21600"/>
                    </a:cubicBezTo>
                    <a:cubicBezTo>
                      <a:pt x="9885" y="21600"/>
                      <a:pt x="9885" y="21600"/>
                      <a:pt x="9885" y="21600"/>
                    </a:cubicBezTo>
                    <a:cubicBezTo>
                      <a:pt x="18854" y="14541"/>
                      <a:pt x="18854" y="14541"/>
                      <a:pt x="18854" y="14541"/>
                    </a:cubicBezTo>
                    <a:cubicBezTo>
                      <a:pt x="21600" y="12424"/>
                      <a:pt x="21600" y="9035"/>
                      <a:pt x="18854" y="6918"/>
                    </a:cubicBezTo>
                    <a:cubicBezTo>
                      <a:pt x="9885" y="0"/>
                      <a:pt x="9885" y="0"/>
                      <a:pt x="9885" y="0"/>
                    </a:cubicBezTo>
                    <a:cubicBezTo>
                      <a:pt x="6956" y="0"/>
                      <a:pt x="6956" y="0"/>
                      <a:pt x="6956" y="0"/>
                    </a:cubicBezTo>
                    <a:cubicBezTo>
                      <a:pt x="3112" y="0"/>
                      <a:pt x="0" y="2400"/>
                      <a:pt x="0" y="5365"/>
                    </a:cubicBezTo>
                    <a:close/>
                  </a:path>
                </a:pathLst>
              </a:custGeom>
              <a:solidFill>
                <a:srgbClr val="0F445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just">
                  <a:defRPr b="1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</p:grpSp>
        <p:sp>
          <p:nvSpPr>
            <p:cNvPr id="21" name="Shape 463"/>
            <p:cNvSpPr/>
            <p:nvPr/>
          </p:nvSpPr>
          <p:spPr>
            <a:xfrm>
              <a:off x="1069708" y="608519"/>
              <a:ext cx="553996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Helvetica"/>
                </a:rPr>
                <a:t>数据</a:t>
              </a:r>
              <a:endParaRPr lang="en-US" altLang="zh-CN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Helvetica"/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Helvetica"/>
                </a:rPr>
                <a:t>存储</a:t>
              </a:r>
              <a:endParaRPr dirty="0">
                <a:solidFill>
                  <a:schemeClr val="bg1"/>
                </a:solidFill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grpSp>
        <p:nvGrpSpPr>
          <p:cNvPr id="24" name="Group 478"/>
          <p:cNvGrpSpPr/>
          <p:nvPr/>
        </p:nvGrpSpPr>
        <p:grpSpPr>
          <a:xfrm>
            <a:off x="1725523" y="4049063"/>
            <a:ext cx="2314388" cy="1913351"/>
            <a:chOff x="0" y="0"/>
            <a:chExt cx="2314386" cy="1913350"/>
          </a:xfrm>
        </p:grpSpPr>
        <p:grpSp>
          <p:nvGrpSpPr>
            <p:cNvPr id="25" name="Group 475"/>
            <p:cNvGrpSpPr/>
            <p:nvPr/>
          </p:nvGrpSpPr>
          <p:grpSpPr>
            <a:xfrm>
              <a:off x="0" y="0"/>
              <a:ext cx="2314386" cy="1913350"/>
              <a:chOff x="0" y="0"/>
              <a:chExt cx="2314385" cy="1913349"/>
            </a:xfrm>
          </p:grpSpPr>
          <p:sp>
            <p:nvSpPr>
              <p:cNvPr id="28" name="Shape 473"/>
              <p:cNvSpPr/>
              <p:nvPr/>
            </p:nvSpPr>
            <p:spPr>
              <a:xfrm>
                <a:off x="0" y="-1"/>
                <a:ext cx="2314386" cy="1913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2" h="20629" extrusionOk="0">
                    <a:moveTo>
                      <a:pt x="20689" y="12382"/>
                    </a:moveTo>
                    <a:cubicBezTo>
                      <a:pt x="21600" y="11233"/>
                      <a:pt x="21600" y="9395"/>
                      <a:pt x="20689" y="8246"/>
                    </a:cubicBezTo>
                    <a:cubicBezTo>
                      <a:pt x="14248" y="663"/>
                      <a:pt x="14248" y="663"/>
                      <a:pt x="14248" y="663"/>
                    </a:cubicBezTo>
                    <a:cubicBezTo>
                      <a:pt x="13272" y="-486"/>
                      <a:pt x="12492" y="-103"/>
                      <a:pt x="12492" y="1505"/>
                    </a:cubicBezTo>
                    <a:cubicBezTo>
                      <a:pt x="12492" y="1505"/>
                      <a:pt x="12492" y="1505"/>
                      <a:pt x="12492" y="1505"/>
                    </a:cubicBezTo>
                    <a:cubicBezTo>
                      <a:pt x="12492" y="3114"/>
                      <a:pt x="11320" y="4493"/>
                      <a:pt x="9954" y="4493"/>
                    </a:cubicBezTo>
                    <a:cubicBezTo>
                      <a:pt x="2537" y="4493"/>
                      <a:pt x="2537" y="4493"/>
                      <a:pt x="2537" y="4493"/>
                    </a:cubicBezTo>
                    <a:cubicBezTo>
                      <a:pt x="1171" y="4493"/>
                      <a:pt x="0" y="5795"/>
                      <a:pt x="0" y="7403"/>
                    </a:cubicBezTo>
                    <a:cubicBezTo>
                      <a:pt x="0" y="13225"/>
                      <a:pt x="0" y="13225"/>
                      <a:pt x="0" y="13225"/>
                    </a:cubicBezTo>
                    <a:cubicBezTo>
                      <a:pt x="0" y="14833"/>
                      <a:pt x="1171" y="16212"/>
                      <a:pt x="2537" y="16212"/>
                    </a:cubicBezTo>
                    <a:cubicBezTo>
                      <a:pt x="9954" y="16212"/>
                      <a:pt x="9954" y="16212"/>
                      <a:pt x="9954" y="16212"/>
                    </a:cubicBezTo>
                    <a:cubicBezTo>
                      <a:pt x="11320" y="16212"/>
                      <a:pt x="12492" y="17514"/>
                      <a:pt x="12492" y="19123"/>
                    </a:cubicBezTo>
                    <a:cubicBezTo>
                      <a:pt x="12492" y="19123"/>
                      <a:pt x="12492" y="19123"/>
                      <a:pt x="12492" y="19123"/>
                    </a:cubicBezTo>
                    <a:cubicBezTo>
                      <a:pt x="12492" y="20731"/>
                      <a:pt x="13272" y="21114"/>
                      <a:pt x="14248" y="19965"/>
                    </a:cubicBezTo>
                    <a:lnTo>
                      <a:pt x="20689" y="12382"/>
                    </a:lnTo>
                    <a:close/>
                  </a:path>
                </a:pathLst>
              </a:custGeom>
              <a:solidFill>
                <a:srgbClr val="91958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just"/>
              </a:p>
            </p:txBody>
          </p:sp>
          <p:sp>
            <p:nvSpPr>
              <p:cNvPr id="29" name="Shape 474"/>
              <p:cNvSpPr/>
              <p:nvPr/>
            </p:nvSpPr>
            <p:spPr>
              <a:xfrm>
                <a:off x="0" y="416296"/>
                <a:ext cx="812006" cy="10872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9" h="21600" extrusionOk="0">
                    <a:moveTo>
                      <a:pt x="0" y="5365"/>
                    </a:moveTo>
                    <a:cubicBezTo>
                      <a:pt x="0" y="16094"/>
                      <a:pt x="0" y="16094"/>
                      <a:pt x="0" y="16094"/>
                    </a:cubicBezTo>
                    <a:cubicBezTo>
                      <a:pt x="0" y="19059"/>
                      <a:pt x="3267" y="21600"/>
                      <a:pt x="7079" y="21600"/>
                    </a:cubicBezTo>
                    <a:cubicBezTo>
                      <a:pt x="9983" y="21600"/>
                      <a:pt x="9983" y="21600"/>
                      <a:pt x="9983" y="21600"/>
                    </a:cubicBezTo>
                    <a:cubicBezTo>
                      <a:pt x="18877" y="14541"/>
                      <a:pt x="18877" y="14541"/>
                      <a:pt x="18877" y="14541"/>
                    </a:cubicBezTo>
                    <a:cubicBezTo>
                      <a:pt x="21600" y="12424"/>
                      <a:pt x="21600" y="9035"/>
                      <a:pt x="18877" y="6918"/>
                    </a:cubicBezTo>
                    <a:cubicBezTo>
                      <a:pt x="9983" y="0"/>
                      <a:pt x="9983" y="0"/>
                      <a:pt x="9983" y="0"/>
                    </a:cubicBezTo>
                    <a:cubicBezTo>
                      <a:pt x="7079" y="0"/>
                      <a:pt x="7079" y="0"/>
                      <a:pt x="7079" y="0"/>
                    </a:cubicBezTo>
                    <a:cubicBezTo>
                      <a:pt x="3267" y="0"/>
                      <a:pt x="0" y="2400"/>
                      <a:pt x="0" y="5365"/>
                    </a:cubicBezTo>
                    <a:close/>
                  </a:path>
                </a:pathLst>
              </a:custGeom>
              <a:solidFill>
                <a:srgbClr val="938F8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just"/>
              </a:p>
            </p:txBody>
          </p:sp>
        </p:grpSp>
        <p:sp>
          <p:nvSpPr>
            <p:cNvPr id="27" name="Shape 477"/>
            <p:cNvSpPr/>
            <p:nvPr/>
          </p:nvSpPr>
          <p:spPr>
            <a:xfrm>
              <a:off x="1032823" y="604073"/>
              <a:ext cx="553996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Helvetica"/>
                </a:rPr>
                <a:t>数据</a:t>
              </a:r>
              <a:endParaRPr lang="en-US" altLang="zh-CN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Helvetica"/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Helvetica"/>
                </a:rPr>
                <a:t>采集</a:t>
              </a:r>
              <a:endParaRPr dirty="0">
                <a:solidFill>
                  <a:schemeClr val="bg1"/>
                </a:solidFill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grpSp>
        <p:nvGrpSpPr>
          <p:cNvPr id="30" name="Group 482"/>
          <p:cNvGrpSpPr/>
          <p:nvPr/>
        </p:nvGrpSpPr>
        <p:grpSpPr>
          <a:xfrm>
            <a:off x="378263" y="4046360"/>
            <a:ext cx="2046530" cy="1913352"/>
            <a:chOff x="0" y="0"/>
            <a:chExt cx="2046529" cy="1913351"/>
          </a:xfrm>
        </p:grpSpPr>
        <p:sp>
          <p:nvSpPr>
            <p:cNvPr id="31" name="Shape 479"/>
            <p:cNvSpPr/>
            <p:nvPr/>
          </p:nvSpPr>
          <p:spPr>
            <a:xfrm>
              <a:off x="0" y="0"/>
              <a:ext cx="2046529" cy="191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077" extrusionOk="0">
                  <a:moveTo>
                    <a:pt x="12120" y="1"/>
                  </a:moveTo>
                  <a:cubicBezTo>
                    <a:pt x="12436" y="17"/>
                    <a:pt x="12818" y="237"/>
                    <a:pt x="13231" y="677"/>
                  </a:cubicBezTo>
                  <a:cubicBezTo>
                    <a:pt x="13231" y="677"/>
                    <a:pt x="13231" y="677"/>
                    <a:pt x="20499" y="8425"/>
                  </a:cubicBezTo>
                  <a:cubicBezTo>
                    <a:pt x="21600" y="9599"/>
                    <a:pt x="21600" y="11477"/>
                    <a:pt x="20499" y="12651"/>
                  </a:cubicBezTo>
                  <a:lnTo>
                    <a:pt x="13231" y="20399"/>
                  </a:lnTo>
                  <a:cubicBezTo>
                    <a:pt x="12130" y="21573"/>
                    <a:pt x="11249" y="21182"/>
                    <a:pt x="11249" y="19538"/>
                  </a:cubicBezTo>
                  <a:cubicBezTo>
                    <a:pt x="11249" y="17895"/>
                    <a:pt x="10001" y="16564"/>
                    <a:pt x="8459" y="16564"/>
                  </a:cubicBezTo>
                  <a:cubicBezTo>
                    <a:pt x="8459" y="16564"/>
                    <a:pt x="8459" y="16564"/>
                    <a:pt x="17" y="16564"/>
                  </a:cubicBezTo>
                  <a:lnTo>
                    <a:pt x="0" y="16562"/>
                  </a:lnTo>
                  <a:lnTo>
                    <a:pt x="73" y="16562"/>
                  </a:lnTo>
                  <a:cubicBezTo>
                    <a:pt x="569" y="16562"/>
                    <a:pt x="569" y="16562"/>
                    <a:pt x="569" y="16562"/>
                  </a:cubicBezTo>
                  <a:cubicBezTo>
                    <a:pt x="4166" y="12648"/>
                    <a:pt x="4166" y="12648"/>
                    <a:pt x="4166" y="12648"/>
                  </a:cubicBezTo>
                  <a:cubicBezTo>
                    <a:pt x="5267" y="11474"/>
                    <a:pt x="5267" y="9595"/>
                    <a:pt x="4166" y="8421"/>
                  </a:cubicBezTo>
                  <a:cubicBezTo>
                    <a:pt x="1018" y="5065"/>
                    <a:pt x="625" y="4645"/>
                    <a:pt x="576" y="4593"/>
                  </a:cubicBezTo>
                  <a:lnTo>
                    <a:pt x="573" y="4590"/>
                  </a:lnTo>
                  <a:lnTo>
                    <a:pt x="724" y="4590"/>
                  </a:lnTo>
                  <a:cubicBezTo>
                    <a:pt x="1633" y="4590"/>
                    <a:pt x="3710" y="4590"/>
                    <a:pt x="8459" y="4590"/>
                  </a:cubicBezTo>
                  <a:cubicBezTo>
                    <a:pt x="10001" y="4590"/>
                    <a:pt x="11249" y="3182"/>
                    <a:pt x="11249" y="1538"/>
                  </a:cubicBezTo>
                  <a:cubicBezTo>
                    <a:pt x="11249" y="511"/>
                    <a:pt x="11593" y="-27"/>
                    <a:pt x="12120" y="1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just"/>
            </a:p>
          </p:txBody>
        </p:sp>
        <p:sp>
          <p:nvSpPr>
            <p:cNvPr id="32" name="Shape 480"/>
            <p:cNvSpPr/>
            <p:nvPr/>
          </p:nvSpPr>
          <p:spPr>
            <a:xfrm>
              <a:off x="772152" y="900292"/>
              <a:ext cx="57580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>
                <a:defRPr sz="18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33" name="Shape 481"/>
            <p:cNvSpPr/>
            <p:nvPr/>
          </p:nvSpPr>
          <p:spPr>
            <a:xfrm>
              <a:off x="759156" y="725844"/>
              <a:ext cx="78482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Helvetica"/>
                </a:rPr>
                <a:t>数据源</a:t>
              </a:r>
              <a:endParaRPr dirty="0">
                <a:solidFill>
                  <a:schemeClr val="bg1"/>
                </a:solidFill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899592" y="2562463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日志数据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99592" y="3390140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关系数据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99592" y="1734786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图片视频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475397" y="3023086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Kafka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471904" y="3478342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>
                <a:solidFill>
                  <a:schemeClr val="bg1"/>
                </a:solidFill>
              </a:rPr>
              <a:t>Sqoop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471904" y="2569183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Flume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71904" y="2104118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Scribe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471904" y="1634468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ETL</a:t>
            </a:r>
            <a:r>
              <a:rPr lang="zh-CN" altLang="en-US" sz="1600" dirty="0" smtClean="0">
                <a:solidFill>
                  <a:schemeClr val="bg1"/>
                </a:solidFill>
              </a:rPr>
              <a:t>工具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34509" y="3343973"/>
            <a:ext cx="65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结构化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7624" y="2531115"/>
            <a:ext cx="82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半结构化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3637" y="1715677"/>
            <a:ext cx="82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非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结构化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127195" y="3487148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HDFS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782486" y="3493731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MapReduce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512433" y="2941740"/>
            <a:ext cx="1224136" cy="830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可视化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600" dirty="0" err="1" smtClean="0">
                <a:solidFill>
                  <a:schemeClr val="bg1"/>
                </a:solidFill>
              </a:rPr>
              <a:t>Echarts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D3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127195" y="3026533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>
                <a:solidFill>
                  <a:schemeClr val="bg1"/>
                </a:solidFill>
              </a:rPr>
              <a:t>HBase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127195" y="2557974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Cassandra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127195" y="2104118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>
                <a:solidFill>
                  <a:schemeClr val="bg1"/>
                </a:solidFill>
              </a:rPr>
              <a:t>GreenPlum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127195" y="1628800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Oracle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788803" y="3038266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Spark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782486" y="2557974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>
                <a:solidFill>
                  <a:schemeClr val="bg1"/>
                </a:solidFill>
              </a:rPr>
              <a:t>Flink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788643" y="2102509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Storm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788643" y="1639557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Mahout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512433" y="1634468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业务应用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512433" y="2518043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BI</a:t>
            </a:r>
            <a:r>
              <a:rPr lang="zh-CN" altLang="en-US" sz="1600" dirty="0" smtClean="0">
                <a:solidFill>
                  <a:schemeClr val="bg1"/>
                </a:solidFill>
              </a:rPr>
              <a:t>分析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512433" y="2071731"/>
            <a:ext cx="122413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Tableau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8" name="标题 1"/>
          <p:cNvSpPr txBox="1"/>
          <p:nvPr/>
        </p:nvSpPr>
        <p:spPr>
          <a:xfrm>
            <a:off x="457200" y="4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indent="360045">
              <a:spcBef>
                <a:spcPct val="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数据</a:t>
            </a:r>
            <a:r>
              <a:rPr lang="zh-CN" altLang="en-US"/>
              <a:t>生命周期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04864"/>
            <a:ext cx="4104455" cy="35283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87369"/>
            <a:ext cx="4370994" cy="4163533"/>
          </a:xfrm>
          <a:prstGeom prst="rect">
            <a:avLst/>
          </a:prstGeom>
        </p:spPr>
      </p:pic>
      <p:sp>
        <p:nvSpPr>
          <p:cNvPr id="7" name="标题 1"/>
          <p:cNvSpPr txBox="1"/>
          <p:nvPr/>
        </p:nvSpPr>
        <p:spPr>
          <a:xfrm>
            <a:off x="457200" y="4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indent="360045">
              <a:spcBef>
                <a:spcPct val="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大数据处理流程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90860"/>
            <a:ext cx="5271150" cy="496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87076" y="1589795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764" y="828186"/>
            <a:ext cx="44577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椭圆 6"/>
          <p:cNvSpPr/>
          <p:nvPr/>
        </p:nvSpPr>
        <p:spPr>
          <a:xfrm>
            <a:off x="755576" y="1715420"/>
            <a:ext cx="1214293" cy="6334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55576" y="3397246"/>
            <a:ext cx="1214293" cy="6334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55576" y="5099796"/>
            <a:ext cx="1214293" cy="6334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290764" y="4365104"/>
            <a:ext cx="1214293" cy="6334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912468" y="1712364"/>
            <a:ext cx="1214293" cy="492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305419" y="3596665"/>
            <a:ext cx="1214293" cy="6334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457200" y="4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indent="360045">
              <a:spcBef>
                <a:spcPct val="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我们的目标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056" y="4416322"/>
            <a:ext cx="2250451" cy="821439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428" y="1196752"/>
            <a:ext cx="2448272" cy="78167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976192"/>
            <a:ext cx="1973419" cy="7263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108" y="3054191"/>
            <a:ext cx="1945559" cy="7143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866" y="4057223"/>
            <a:ext cx="1924801" cy="7859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428" y="2765899"/>
            <a:ext cx="2317708" cy="8740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3" y="5569875"/>
            <a:ext cx="2216014" cy="80886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46" y="3507112"/>
            <a:ext cx="1946047" cy="78598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53" y="2496578"/>
            <a:ext cx="1946047" cy="718734"/>
          </a:xfrm>
          <a:prstGeom prst="rect">
            <a:avLst/>
          </a:prstGeom>
        </p:spPr>
      </p:pic>
      <p:sp>
        <p:nvSpPr>
          <p:cNvPr id="20" name="任意多边形 19"/>
          <p:cNvSpPr/>
          <p:nvPr/>
        </p:nvSpPr>
        <p:spPr>
          <a:xfrm>
            <a:off x="4644008" y="1938908"/>
            <a:ext cx="1222" cy="844550"/>
          </a:xfrm>
          <a:custGeom>
            <a:avLst/>
            <a:gdLst>
              <a:gd name="connsiteX0" fmla="*/ 1222 w 1222"/>
              <a:gd name="connsiteY0" fmla="*/ 0 h 844550"/>
              <a:gd name="connsiteX1" fmla="*/ 1222 w 1222"/>
              <a:gd name="connsiteY1" fmla="*/ 844550 h 84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2" h="844550">
                <a:moveTo>
                  <a:pt x="1222" y="0"/>
                </a:moveTo>
                <a:cubicBezTo>
                  <a:pt x="163" y="357716"/>
                  <a:pt x="-895" y="715433"/>
                  <a:pt x="1222" y="844550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4660899" y="3602608"/>
            <a:ext cx="0" cy="813714"/>
          </a:xfrm>
          <a:custGeom>
            <a:avLst/>
            <a:gdLst>
              <a:gd name="connsiteX0" fmla="*/ 0 w 12700"/>
              <a:gd name="connsiteY0" fmla="*/ 0 h 952500"/>
              <a:gd name="connsiteX1" fmla="*/ 12700 w 12700"/>
              <a:gd name="connsiteY1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952500">
                <a:moveTo>
                  <a:pt x="0" y="0"/>
                </a:moveTo>
                <a:lnTo>
                  <a:pt x="12700" y="952500"/>
                </a:ln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2400300" y="3007400"/>
            <a:ext cx="1133475" cy="1985858"/>
          </a:xfrm>
          <a:custGeom>
            <a:avLst/>
            <a:gdLst>
              <a:gd name="connsiteX0" fmla="*/ 0 w 1133475"/>
              <a:gd name="connsiteY0" fmla="*/ 0 h 1428750"/>
              <a:gd name="connsiteX1" fmla="*/ 542925 w 1133475"/>
              <a:gd name="connsiteY1" fmla="*/ 209550 h 1428750"/>
              <a:gd name="connsiteX2" fmla="*/ 828675 w 1133475"/>
              <a:gd name="connsiteY2" fmla="*/ 1123950 h 1428750"/>
              <a:gd name="connsiteX3" fmla="*/ 1133475 w 1133475"/>
              <a:gd name="connsiteY3" fmla="*/ 142875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475" h="1428750">
                <a:moveTo>
                  <a:pt x="0" y="0"/>
                </a:moveTo>
                <a:cubicBezTo>
                  <a:pt x="202406" y="11112"/>
                  <a:pt x="404813" y="22225"/>
                  <a:pt x="542925" y="209550"/>
                </a:cubicBezTo>
                <a:cubicBezTo>
                  <a:pt x="681038" y="396875"/>
                  <a:pt x="730250" y="920750"/>
                  <a:pt x="828675" y="1123950"/>
                </a:cubicBezTo>
                <a:cubicBezTo>
                  <a:pt x="927100" y="1327150"/>
                  <a:pt x="1030287" y="1377950"/>
                  <a:pt x="1133475" y="1428750"/>
                </a:cubicBez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2400300" y="4057223"/>
            <a:ext cx="1133475" cy="959826"/>
          </a:xfrm>
          <a:custGeom>
            <a:avLst/>
            <a:gdLst>
              <a:gd name="connsiteX0" fmla="*/ 0 w 1133475"/>
              <a:gd name="connsiteY0" fmla="*/ 47778 h 522870"/>
              <a:gd name="connsiteX1" fmla="*/ 295275 w 1133475"/>
              <a:gd name="connsiteY1" fmla="*/ 38253 h 522870"/>
              <a:gd name="connsiteX2" fmla="*/ 752475 w 1133475"/>
              <a:gd name="connsiteY2" fmla="*/ 466878 h 522870"/>
              <a:gd name="connsiteX3" fmla="*/ 1133475 w 1133475"/>
              <a:gd name="connsiteY3" fmla="*/ 504978 h 52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475" h="522870">
                <a:moveTo>
                  <a:pt x="0" y="47778"/>
                </a:moveTo>
                <a:cubicBezTo>
                  <a:pt x="84931" y="8090"/>
                  <a:pt x="169863" y="-31597"/>
                  <a:pt x="295275" y="38253"/>
                </a:cubicBezTo>
                <a:cubicBezTo>
                  <a:pt x="420688" y="108103"/>
                  <a:pt x="612775" y="389090"/>
                  <a:pt x="752475" y="466878"/>
                </a:cubicBezTo>
                <a:cubicBezTo>
                  <a:pt x="892175" y="544666"/>
                  <a:pt x="1012825" y="524822"/>
                  <a:pt x="1133475" y="504978"/>
                </a:cubicBez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5781675" y="2495401"/>
            <a:ext cx="1038225" cy="907182"/>
          </a:xfrm>
          <a:custGeom>
            <a:avLst/>
            <a:gdLst>
              <a:gd name="connsiteX0" fmla="*/ 0 w 1038225"/>
              <a:gd name="connsiteY0" fmla="*/ 907182 h 907182"/>
              <a:gd name="connsiteX1" fmla="*/ 419100 w 1038225"/>
              <a:gd name="connsiteY1" fmla="*/ 602382 h 907182"/>
              <a:gd name="connsiteX2" fmla="*/ 657225 w 1038225"/>
              <a:gd name="connsiteY2" fmla="*/ 78507 h 907182"/>
              <a:gd name="connsiteX3" fmla="*/ 1038225 w 1038225"/>
              <a:gd name="connsiteY3" fmla="*/ 11832 h 90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225" h="907182">
                <a:moveTo>
                  <a:pt x="0" y="907182"/>
                </a:moveTo>
                <a:cubicBezTo>
                  <a:pt x="154781" y="823838"/>
                  <a:pt x="309563" y="740494"/>
                  <a:pt x="419100" y="602382"/>
                </a:cubicBezTo>
                <a:cubicBezTo>
                  <a:pt x="528637" y="464270"/>
                  <a:pt x="554038" y="176932"/>
                  <a:pt x="657225" y="78507"/>
                </a:cubicBezTo>
                <a:cubicBezTo>
                  <a:pt x="760413" y="-19918"/>
                  <a:pt x="899319" y="-4043"/>
                  <a:pt x="1038225" y="11832"/>
                </a:cubicBezTo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7829550" y="2669158"/>
            <a:ext cx="0" cy="457200"/>
          </a:xfrm>
          <a:custGeom>
            <a:avLst/>
            <a:gdLst>
              <a:gd name="connsiteX0" fmla="*/ 0 w 0"/>
              <a:gd name="connsiteY0" fmla="*/ 0 h 457200"/>
              <a:gd name="connsiteX1" fmla="*/ 0 w 0"/>
              <a:gd name="connsiteY1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7839075" y="3735958"/>
            <a:ext cx="9525" cy="438150"/>
          </a:xfrm>
          <a:custGeom>
            <a:avLst/>
            <a:gdLst>
              <a:gd name="connsiteX0" fmla="*/ 0 w 9525"/>
              <a:gd name="connsiteY0" fmla="*/ 0 h 438150"/>
              <a:gd name="connsiteX1" fmla="*/ 9525 w 9525"/>
              <a:gd name="connsiteY1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">
                <a:moveTo>
                  <a:pt x="0" y="0"/>
                </a:moveTo>
                <a:lnTo>
                  <a:pt x="9525" y="438150"/>
                </a:lnTo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5734050" y="4659883"/>
            <a:ext cx="1123950" cy="361950"/>
          </a:xfrm>
          <a:custGeom>
            <a:avLst/>
            <a:gdLst>
              <a:gd name="connsiteX0" fmla="*/ 1123950 w 1123950"/>
              <a:gd name="connsiteY0" fmla="*/ 0 h 361950"/>
              <a:gd name="connsiteX1" fmla="*/ 685800 w 1123950"/>
              <a:gd name="connsiteY1" fmla="*/ 314325 h 361950"/>
              <a:gd name="connsiteX2" fmla="*/ 0 w 1123950"/>
              <a:gd name="connsiteY2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3950" h="361950">
                <a:moveTo>
                  <a:pt x="1123950" y="0"/>
                </a:moveTo>
                <a:cubicBezTo>
                  <a:pt x="998537" y="127000"/>
                  <a:pt x="873125" y="254000"/>
                  <a:pt x="685800" y="314325"/>
                </a:cubicBezTo>
                <a:cubicBezTo>
                  <a:pt x="498475" y="374650"/>
                  <a:pt x="114300" y="357187"/>
                  <a:pt x="0" y="361950"/>
                </a:cubicBezTo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20415" y="1270644"/>
            <a:ext cx="2664296" cy="4084915"/>
            <a:chOff x="120415" y="1554236"/>
            <a:chExt cx="2664296" cy="4084915"/>
          </a:xfrm>
        </p:grpSpPr>
        <p:sp>
          <p:nvSpPr>
            <p:cNvPr id="5" name="椭圆 4"/>
            <p:cNvSpPr/>
            <p:nvPr/>
          </p:nvSpPr>
          <p:spPr>
            <a:xfrm>
              <a:off x="120415" y="1822727"/>
              <a:ext cx="2664296" cy="3816424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84511" y="1554236"/>
              <a:ext cx="936104" cy="39461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/>
                <a:t>离线</a:t>
              </a:r>
              <a:endParaRPr lang="zh-CN" altLang="en-US" sz="20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456373" y="1210672"/>
            <a:ext cx="2664296" cy="4094976"/>
            <a:chOff x="6456373" y="1494264"/>
            <a:chExt cx="2664296" cy="4094976"/>
          </a:xfrm>
        </p:grpSpPr>
        <p:sp>
          <p:nvSpPr>
            <p:cNvPr id="34" name="椭圆 33"/>
            <p:cNvSpPr/>
            <p:nvPr/>
          </p:nvSpPr>
          <p:spPr>
            <a:xfrm>
              <a:off x="6456373" y="1772816"/>
              <a:ext cx="2664296" cy="3816424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320469" y="1494264"/>
              <a:ext cx="936104" cy="39461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在</a:t>
              </a:r>
              <a:r>
                <a:rPr lang="zh-CN" altLang="en-US" sz="2000" dirty="0" smtClean="0"/>
                <a:t>线</a:t>
              </a:r>
              <a:endParaRPr lang="zh-CN" altLang="en-US" sz="2000" dirty="0"/>
            </a:p>
          </p:txBody>
        </p:sp>
      </p:grpSp>
      <p:sp>
        <p:nvSpPr>
          <p:cNvPr id="38" name="标题 1"/>
          <p:cNvSpPr txBox="1"/>
          <p:nvPr/>
        </p:nvSpPr>
        <p:spPr>
          <a:xfrm>
            <a:off x="457200" y="2909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项目系统架构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曲线连接符 21"/>
          <p:cNvCxnSpPr>
            <a:endCxn id="12" idx="3"/>
          </p:cNvCxnSpPr>
          <p:nvPr/>
        </p:nvCxnSpPr>
        <p:spPr>
          <a:xfrm rot="16200000" flipH="1">
            <a:off x="4100209" y="4329232"/>
            <a:ext cx="2205768" cy="1084387"/>
          </a:xfrm>
          <a:prstGeom prst="curvedConnector4">
            <a:avLst>
              <a:gd name="adj1" fmla="val 22572"/>
              <a:gd name="adj2" fmla="val 146178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任意多边形 34"/>
          <p:cNvSpPr/>
          <p:nvPr/>
        </p:nvSpPr>
        <p:spPr>
          <a:xfrm>
            <a:off x="5753100" y="4857750"/>
            <a:ext cx="2133600" cy="1327663"/>
          </a:xfrm>
          <a:custGeom>
            <a:avLst/>
            <a:gdLst>
              <a:gd name="connsiteX0" fmla="*/ 0 w 2133600"/>
              <a:gd name="connsiteY0" fmla="*/ 1323975 h 1327663"/>
              <a:gd name="connsiteX1" fmla="*/ 1457325 w 2133600"/>
              <a:gd name="connsiteY1" fmla="*/ 1238250 h 1327663"/>
              <a:gd name="connsiteX2" fmla="*/ 2000250 w 2133600"/>
              <a:gd name="connsiteY2" fmla="*/ 723900 h 1327663"/>
              <a:gd name="connsiteX3" fmla="*/ 2133600 w 2133600"/>
              <a:gd name="connsiteY3" fmla="*/ 0 h 132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1327663">
                <a:moveTo>
                  <a:pt x="0" y="1323975"/>
                </a:moveTo>
                <a:cubicBezTo>
                  <a:pt x="561975" y="1331118"/>
                  <a:pt x="1123950" y="1338262"/>
                  <a:pt x="1457325" y="1238250"/>
                </a:cubicBezTo>
                <a:cubicBezTo>
                  <a:pt x="1790700" y="1138238"/>
                  <a:pt x="1887538" y="930275"/>
                  <a:pt x="2000250" y="723900"/>
                </a:cubicBezTo>
                <a:cubicBezTo>
                  <a:pt x="2112962" y="517525"/>
                  <a:pt x="2123281" y="258762"/>
                  <a:pt x="2133600" y="0"/>
                </a:cubicBezTo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166" y="3678762"/>
            <a:ext cx="1427486" cy="1171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5" name="图片 1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460" y="1901299"/>
            <a:ext cx="3147724" cy="951637"/>
          </a:xfrm>
          <a:prstGeom prst="rect">
            <a:avLst/>
          </a:prstGeom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06756" y="3007400"/>
            <a:ext cx="64936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233" y="3411725"/>
            <a:ext cx="1402397" cy="26323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652" y="5025142"/>
            <a:ext cx="1489224" cy="102115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45" y="985179"/>
            <a:ext cx="1438537" cy="157303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95" y="1570944"/>
            <a:ext cx="1452864" cy="1459745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214" y="3153178"/>
            <a:ext cx="1446846" cy="1402919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541" y="4653046"/>
            <a:ext cx="1447518" cy="1135885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259" y="2172446"/>
            <a:ext cx="356350" cy="413694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724" y="5274761"/>
            <a:ext cx="1171963" cy="463147"/>
          </a:xfrm>
          <a:prstGeom prst="rect">
            <a:avLst/>
          </a:prstGeom>
        </p:spPr>
      </p:pic>
      <p:grpSp>
        <p:nvGrpSpPr>
          <p:cNvPr id="64" name="组合 63"/>
          <p:cNvGrpSpPr/>
          <p:nvPr/>
        </p:nvGrpSpPr>
        <p:grpSpPr>
          <a:xfrm>
            <a:off x="7379927" y="3652686"/>
            <a:ext cx="1152128" cy="302923"/>
            <a:chOff x="2873287" y="2932561"/>
            <a:chExt cx="3397425" cy="906035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3287" y="3019404"/>
              <a:ext cx="3397425" cy="819192"/>
            </a:xfrm>
            <a:prstGeom prst="rect">
              <a:avLst/>
            </a:prstGeom>
          </p:spPr>
        </p:pic>
        <p:sp>
          <p:nvSpPr>
            <p:cNvPr id="63" name="文本框 62"/>
            <p:cNvSpPr txBox="1"/>
            <p:nvPr/>
          </p:nvSpPr>
          <p:spPr>
            <a:xfrm>
              <a:off x="4005586" y="2932561"/>
              <a:ext cx="1544636" cy="61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chemeClr val="bg1"/>
                  </a:solidFill>
                </a:rPr>
                <a:t>log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284" y="3988912"/>
            <a:ext cx="960187" cy="28577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9" y="4268632"/>
            <a:ext cx="1100827" cy="237224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293" y="2097427"/>
            <a:ext cx="831897" cy="290137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673" y="2432559"/>
            <a:ext cx="971907" cy="222614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469" y="2700608"/>
            <a:ext cx="797860" cy="278266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805" y="4253739"/>
            <a:ext cx="1268056" cy="505143"/>
          </a:xfrm>
          <a:prstGeom prst="rect">
            <a:avLst/>
          </a:prstGeom>
        </p:spPr>
      </p:pic>
      <p:sp>
        <p:nvSpPr>
          <p:cNvPr id="27" name="任意多边形 26"/>
          <p:cNvSpPr/>
          <p:nvPr/>
        </p:nvSpPr>
        <p:spPr>
          <a:xfrm>
            <a:off x="5794480" y="1388278"/>
            <a:ext cx="45719" cy="1169934"/>
          </a:xfrm>
          <a:custGeom>
            <a:avLst/>
            <a:gdLst>
              <a:gd name="connsiteX0" fmla="*/ 147638 w 147638"/>
              <a:gd name="connsiteY0" fmla="*/ 0 h 966788"/>
              <a:gd name="connsiteX1" fmla="*/ 28575 w 147638"/>
              <a:gd name="connsiteY1" fmla="*/ 490538 h 966788"/>
              <a:gd name="connsiteX2" fmla="*/ 0 w 147638"/>
              <a:gd name="connsiteY2" fmla="*/ 966788 h 9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638" h="966788">
                <a:moveTo>
                  <a:pt x="147638" y="0"/>
                </a:moveTo>
                <a:cubicBezTo>
                  <a:pt x="100409" y="164703"/>
                  <a:pt x="53181" y="329407"/>
                  <a:pt x="28575" y="490538"/>
                </a:cubicBezTo>
                <a:cubicBezTo>
                  <a:pt x="3969" y="651669"/>
                  <a:pt x="3175" y="887413"/>
                  <a:pt x="0" y="966788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3372380" y="1388278"/>
            <a:ext cx="172296" cy="1197862"/>
          </a:xfrm>
          <a:custGeom>
            <a:avLst/>
            <a:gdLst>
              <a:gd name="connsiteX0" fmla="*/ 0 w 80963"/>
              <a:gd name="connsiteY0" fmla="*/ 966787 h 966787"/>
              <a:gd name="connsiteX1" fmla="*/ 80963 w 80963"/>
              <a:gd name="connsiteY1" fmla="*/ 0 h 96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963" h="966787">
                <a:moveTo>
                  <a:pt x="0" y="966787"/>
                </a:moveTo>
                <a:lnTo>
                  <a:pt x="80963" y="0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4061579" y="1388278"/>
            <a:ext cx="72542" cy="1197862"/>
          </a:xfrm>
          <a:custGeom>
            <a:avLst/>
            <a:gdLst>
              <a:gd name="connsiteX0" fmla="*/ 133350 w 133350"/>
              <a:gd name="connsiteY0" fmla="*/ 0 h 962025"/>
              <a:gd name="connsiteX1" fmla="*/ 0 w 133350"/>
              <a:gd name="connsiteY1" fmla="*/ 962025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350" h="962025">
                <a:moveTo>
                  <a:pt x="133350" y="0"/>
                </a:moveTo>
                <a:cubicBezTo>
                  <a:pt x="77787" y="410369"/>
                  <a:pt x="22225" y="820738"/>
                  <a:pt x="0" y="962025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5244887" y="1388278"/>
            <a:ext cx="92869" cy="1197862"/>
          </a:xfrm>
          <a:custGeom>
            <a:avLst/>
            <a:gdLst>
              <a:gd name="connsiteX0" fmla="*/ 185738 w 185738"/>
              <a:gd name="connsiteY0" fmla="*/ 0 h 981075"/>
              <a:gd name="connsiteX1" fmla="*/ 0 w 185738"/>
              <a:gd name="connsiteY1" fmla="*/ 981075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738" h="981075">
                <a:moveTo>
                  <a:pt x="185738" y="0"/>
                </a:moveTo>
                <a:cubicBezTo>
                  <a:pt x="109141" y="410369"/>
                  <a:pt x="32544" y="820738"/>
                  <a:pt x="0" y="981075"/>
                </a:cubicBezTo>
              </a:path>
            </a:pathLst>
          </a:custGeom>
          <a:noFill/>
          <a:ln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4662359" y="1388278"/>
            <a:ext cx="86476" cy="1197862"/>
          </a:xfrm>
          <a:custGeom>
            <a:avLst/>
            <a:gdLst>
              <a:gd name="connsiteX0" fmla="*/ 190500 w 190500"/>
              <a:gd name="connsiteY0" fmla="*/ 0 h 971550"/>
              <a:gd name="connsiteX1" fmla="*/ 0 w 190500"/>
              <a:gd name="connsiteY1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971550">
                <a:moveTo>
                  <a:pt x="190500" y="0"/>
                </a:moveTo>
                <a:cubicBezTo>
                  <a:pt x="110728" y="405209"/>
                  <a:pt x="30956" y="810419"/>
                  <a:pt x="0" y="97155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1916931" y="1701946"/>
            <a:ext cx="1012165" cy="2768903"/>
          </a:xfrm>
          <a:custGeom>
            <a:avLst/>
            <a:gdLst>
              <a:gd name="connsiteX0" fmla="*/ 0 w 962025"/>
              <a:gd name="connsiteY0" fmla="*/ 0 h 1162050"/>
              <a:gd name="connsiteX1" fmla="*/ 476250 w 962025"/>
              <a:gd name="connsiteY1" fmla="*/ 317500 h 1162050"/>
              <a:gd name="connsiteX2" fmla="*/ 742950 w 962025"/>
              <a:gd name="connsiteY2" fmla="*/ 914400 h 1162050"/>
              <a:gd name="connsiteX3" fmla="*/ 962025 w 96202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025" h="1162050">
                <a:moveTo>
                  <a:pt x="0" y="0"/>
                </a:moveTo>
                <a:cubicBezTo>
                  <a:pt x="176212" y="82550"/>
                  <a:pt x="352425" y="165100"/>
                  <a:pt x="476250" y="317500"/>
                </a:cubicBezTo>
                <a:cubicBezTo>
                  <a:pt x="600075" y="469900"/>
                  <a:pt x="661988" y="773642"/>
                  <a:pt x="742950" y="914400"/>
                </a:cubicBezTo>
                <a:cubicBezTo>
                  <a:pt x="823913" y="1055158"/>
                  <a:pt x="892969" y="1108604"/>
                  <a:pt x="962025" y="1162050"/>
                </a:cubicBez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901159" y="1997346"/>
            <a:ext cx="1019618" cy="2655700"/>
          </a:xfrm>
          <a:custGeom>
            <a:avLst/>
            <a:gdLst>
              <a:gd name="connsiteX0" fmla="*/ 0 w 949325"/>
              <a:gd name="connsiteY0" fmla="*/ 0 h 1054100"/>
              <a:gd name="connsiteX1" fmla="*/ 320675 w 949325"/>
              <a:gd name="connsiteY1" fmla="*/ 215900 h 1054100"/>
              <a:gd name="connsiteX2" fmla="*/ 603250 w 949325"/>
              <a:gd name="connsiteY2" fmla="*/ 796925 h 1054100"/>
              <a:gd name="connsiteX3" fmla="*/ 949325 w 949325"/>
              <a:gd name="connsiteY3" fmla="*/ 105410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9325" h="1054100">
                <a:moveTo>
                  <a:pt x="0" y="0"/>
                </a:moveTo>
                <a:cubicBezTo>
                  <a:pt x="110066" y="41539"/>
                  <a:pt x="220133" y="83079"/>
                  <a:pt x="320675" y="215900"/>
                </a:cubicBezTo>
                <a:cubicBezTo>
                  <a:pt x="421217" y="348721"/>
                  <a:pt x="498475" y="657225"/>
                  <a:pt x="603250" y="796925"/>
                </a:cubicBezTo>
                <a:cubicBezTo>
                  <a:pt x="708025" y="936625"/>
                  <a:pt x="890058" y="1011767"/>
                  <a:pt x="949325" y="1054100"/>
                </a:cubicBez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926088" y="2356499"/>
            <a:ext cx="994687" cy="2505074"/>
          </a:xfrm>
          <a:custGeom>
            <a:avLst/>
            <a:gdLst>
              <a:gd name="connsiteX0" fmla="*/ 0 w 962025"/>
              <a:gd name="connsiteY0" fmla="*/ 0 h 949325"/>
              <a:gd name="connsiteX1" fmla="*/ 177800 w 962025"/>
              <a:gd name="connsiteY1" fmla="*/ 149225 h 949325"/>
              <a:gd name="connsiteX2" fmla="*/ 438150 w 962025"/>
              <a:gd name="connsiteY2" fmla="*/ 679450 h 949325"/>
              <a:gd name="connsiteX3" fmla="*/ 962025 w 962025"/>
              <a:gd name="connsiteY3" fmla="*/ 949325 h 9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025" h="949325">
                <a:moveTo>
                  <a:pt x="0" y="0"/>
                </a:moveTo>
                <a:cubicBezTo>
                  <a:pt x="52387" y="17991"/>
                  <a:pt x="104775" y="35983"/>
                  <a:pt x="177800" y="149225"/>
                </a:cubicBezTo>
                <a:cubicBezTo>
                  <a:pt x="250825" y="262467"/>
                  <a:pt x="307446" y="546100"/>
                  <a:pt x="438150" y="679450"/>
                </a:cubicBezTo>
                <a:cubicBezTo>
                  <a:pt x="568854" y="812800"/>
                  <a:pt x="887942" y="913342"/>
                  <a:pt x="962025" y="949325"/>
                </a:cubicBez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6776608" y="2232674"/>
            <a:ext cx="454241" cy="123825"/>
          </a:xfrm>
          <a:custGeom>
            <a:avLst/>
            <a:gdLst>
              <a:gd name="connsiteX0" fmla="*/ 0 w 590550"/>
              <a:gd name="connsiteY0" fmla="*/ 142875 h 142875"/>
              <a:gd name="connsiteX1" fmla="*/ 342900 w 590550"/>
              <a:gd name="connsiteY1" fmla="*/ 109537 h 142875"/>
              <a:gd name="connsiteX2" fmla="*/ 590550 w 590550"/>
              <a:gd name="connsiteY2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0" h="142875">
                <a:moveTo>
                  <a:pt x="0" y="142875"/>
                </a:moveTo>
                <a:cubicBezTo>
                  <a:pt x="122237" y="138112"/>
                  <a:pt x="244475" y="133349"/>
                  <a:pt x="342900" y="109537"/>
                </a:cubicBezTo>
                <a:cubicBezTo>
                  <a:pt x="441325" y="85724"/>
                  <a:pt x="515937" y="42862"/>
                  <a:pt x="590550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8488150" y="2808936"/>
            <a:ext cx="358433" cy="1019175"/>
          </a:xfrm>
          <a:custGeom>
            <a:avLst/>
            <a:gdLst>
              <a:gd name="connsiteX0" fmla="*/ 14287 w 358433"/>
              <a:gd name="connsiteY0" fmla="*/ 0 h 1019175"/>
              <a:gd name="connsiteX1" fmla="*/ 314325 w 358433"/>
              <a:gd name="connsiteY1" fmla="*/ 190500 h 1019175"/>
              <a:gd name="connsiteX2" fmla="*/ 323850 w 358433"/>
              <a:gd name="connsiteY2" fmla="*/ 857250 h 1019175"/>
              <a:gd name="connsiteX3" fmla="*/ 0 w 358433"/>
              <a:gd name="connsiteY3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433" h="1019175">
                <a:moveTo>
                  <a:pt x="14287" y="0"/>
                </a:moveTo>
                <a:cubicBezTo>
                  <a:pt x="138509" y="23812"/>
                  <a:pt x="262731" y="47625"/>
                  <a:pt x="314325" y="190500"/>
                </a:cubicBezTo>
                <a:cubicBezTo>
                  <a:pt x="365919" y="333375"/>
                  <a:pt x="376237" y="719138"/>
                  <a:pt x="323850" y="857250"/>
                </a:cubicBezTo>
                <a:cubicBezTo>
                  <a:pt x="271463" y="995362"/>
                  <a:pt x="0" y="1019175"/>
                  <a:pt x="0" y="1019175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6961143" y="4371036"/>
            <a:ext cx="326857" cy="981075"/>
          </a:xfrm>
          <a:custGeom>
            <a:avLst/>
            <a:gdLst>
              <a:gd name="connsiteX0" fmla="*/ 264944 w 326857"/>
              <a:gd name="connsiteY0" fmla="*/ 0 h 981075"/>
              <a:gd name="connsiteX1" fmla="*/ 50632 w 326857"/>
              <a:gd name="connsiteY1" fmla="*/ 147638 h 981075"/>
              <a:gd name="connsiteX2" fmla="*/ 22057 w 326857"/>
              <a:gd name="connsiteY2" fmla="*/ 581025 h 981075"/>
              <a:gd name="connsiteX3" fmla="*/ 326857 w 326857"/>
              <a:gd name="connsiteY3" fmla="*/ 981075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857" h="981075">
                <a:moveTo>
                  <a:pt x="264944" y="0"/>
                </a:moveTo>
                <a:cubicBezTo>
                  <a:pt x="178028" y="25400"/>
                  <a:pt x="91113" y="50801"/>
                  <a:pt x="50632" y="147638"/>
                </a:cubicBezTo>
                <a:cubicBezTo>
                  <a:pt x="10151" y="244475"/>
                  <a:pt x="-23981" y="442119"/>
                  <a:pt x="22057" y="581025"/>
                </a:cubicBezTo>
                <a:cubicBezTo>
                  <a:pt x="68094" y="719931"/>
                  <a:pt x="275263" y="915194"/>
                  <a:pt x="326857" y="981075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6302861" y="4741367"/>
            <a:ext cx="989901" cy="710758"/>
          </a:xfrm>
          <a:custGeom>
            <a:avLst/>
            <a:gdLst>
              <a:gd name="connsiteX0" fmla="*/ 0 w 1000125"/>
              <a:gd name="connsiteY0" fmla="*/ 0 h 366713"/>
              <a:gd name="connsiteX1" fmla="*/ 385763 w 1000125"/>
              <a:gd name="connsiteY1" fmla="*/ 280988 h 366713"/>
              <a:gd name="connsiteX2" fmla="*/ 1000125 w 1000125"/>
              <a:gd name="connsiteY2" fmla="*/ 366713 h 36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125" h="366713">
                <a:moveTo>
                  <a:pt x="0" y="0"/>
                </a:moveTo>
                <a:cubicBezTo>
                  <a:pt x="109538" y="109934"/>
                  <a:pt x="219076" y="219869"/>
                  <a:pt x="385763" y="280988"/>
                </a:cubicBezTo>
                <a:cubicBezTo>
                  <a:pt x="552451" y="342107"/>
                  <a:pt x="914400" y="358776"/>
                  <a:pt x="1000125" y="366713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 flipH="1">
            <a:off x="3681787" y="2852936"/>
            <a:ext cx="379791" cy="668711"/>
          </a:xfrm>
          <a:custGeom>
            <a:avLst/>
            <a:gdLst>
              <a:gd name="connsiteX0" fmla="*/ 53280 w 1005780"/>
              <a:gd name="connsiteY0" fmla="*/ 0 h 1204913"/>
              <a:gd name="connsiteX1" fmla="*/ 105668 w 1005780"/>
              <a:gd name="connsiteY1" fmla="*/ 500063 h 1204913"/>
              <a:gd name="connsiteX2" fmla="*/ 1005780 w 1005780"/>
              <a:gd name="connsiteY2" fmla="*/ 1204913 h 1204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5780" h="1204913">
                <a:moveTo>
                  <a:pt x="53280" y="0"/>
                </a:moveTo>
                <a:cubicBezTo>
                  <a:pt x="99" y="149622"/>
                  <a:pt x="-53082" y="299244"/>
                  <a:pt x="105668" y="500063"/>
                </a:cubicBezTo>
                <a:cubicBezTo>
                  <a:pt x="264418" y="700882"/>
                  <a:pt x="854968" y="1090613"/>
                  <a:pt x="1005780" y="1204913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4241631" y="2852936"/>
            <a:ext cx="917532" cy="1142359"/>
          </a:xfrm>
          <a:custGeom>
            <a:avLst/>
            <a:gdLst>
              <a:gd name="connsiteX0" fmla="*/ 909637 w 909637"/>
              <a:gd name="connsiteY0" fmla="*/ 0 h 1762125"/>
              <a:gd name="connsiteX1" fmla="*/ 604837 w 909637"/>
              <a:gd name="connsiteY1" fmla="*/ 904875 h 1762125"/>
              <a:gd name="connsiteX2" fmla="*/ 0 w 909637"/>
              <a:gd name="connsiteY2" fmla="*/ 1762125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9637" h="1762125">
                <a:moveTo>
                  <a:pt x="909637" y="0"/>
                </a:moveTo>
                <a:cubicBezTo>
                  <a:pt x="833040" y="305594"/>
                  <a:pt x="756443" y="611188"/>
                  <a:pt x="604837" y="904875"/>
                </a:cubicBezTo>
                <a:cubicBezTo>
                  <a:pt x="453231" y="1198563"/>
                  <a:pt x="101600" y="1618456"/>
                  <a:pt x="0" y="1762125"/>
                </a:cubicBezTo>
              </a:path>
            </a:pathLst>
          </a:custGeom>
          <a:noFill/>
          <a:ln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024996" y="2213624"/>
            <a:ext cx="477009" cy="309562"/>
          </a:xfrm>
          <a:custGeom>
            <a:avLst/>
            <a:gdLst>
              <a:gd name="connsiteX0" fmla="*/ 0 w 637743"/>
              <a:gd name="connsiteY0" fmla="*/ 0 h 309562"/>
              <a:gd name="connsiteX1" fmla="*/ 538163 w 637743"/>
              <a:gd name="connsiteY1" fmla="*/ 61912 h 309562"/>
              <a:gd name="connsiteX2" fmla="*/ 633413 w 637743"/>
              <a:gd name="connsiteY2" fmla="*/ 247650 h 309562"/>
              <a:gd name="connsiteX3" fmla="*/ 476250 w 637743"/>
              <a:gd name="connsiteY3" fmla="*/ 309562 h 30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743" h="309562">
                <a:moveTo>
                  <a:pt x="0" y="0"/>
                </a:moveTo>
                <a:cubicBezTo>
                  <a:pt x="216297" y="10318"/>
                  <a:pt x="432594" y="20637"/>
                  <a:pt x="538163" y="61912"/>
                </a:cubicBezTo>
                <a:cubicBezTo>
                  <a:pt x="643732" y="103187"/>
                  <a:pt x="643732" y="206375"/>
                  <a:pt x="633413" y="247650"/>
                </a:cubicBezTo>
                <a:cubicBezTo>
                  <a:pt x="623094" y="288925"/>
                  <a:pt x="549672" y="299243"/>
                  <a:pt x="476250" y="309562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7230850" y="2537474"/>
            <a:ext cx="480620" cy="290512"/>
          </a:xfrm>
          <a:custGeom>
            <a:avLst/>
            <a:gdLst>
              <a:gd name="connsiteX0" fmla="*/ 218042 w 699054"/>
              <a:gd name="connsiteY0" fmla="*/ 0 h 290512"/>
              <a:gd name="connsiteX1" fmla="*/ 51354 w 699054"/>
              <a:gd name="connsiteY1" fmla="*/ 80962 h 290512"/>
              <a:gd name="connsiteX2" fmla="*/ 56117 w 699054"/>
              <a:gd name="connsiteY2" fmla="*/ 252412 h 290512"/>
              <a:gd name="connsiteX3" fmla="*/ 699054 w 699054"/>
              <a:gd name="connsiteY3" fmla="*/ 290512 h 29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054" h="290512">
                <a:moveTo>
                  <a:pt x="218042" y="0"/>
                </a:moveTo>
                <a:cubicBezTo>
                  <a:pt x="148191" y="19446"/>
                  <a:pt x="78341" y="38893"/>
                  <a:pt x="51354" y="80962"/>
                </a:cubicBezTo>
                <a:cubicBezTo>
                  <a:pt x="24367" y="123031"/>
                  <a:pt x="-51833" y="217487"/>
                  <a:pt x="56117" y="252412"/>
                </a:cubicBezTo>
                <a:cubicBezTo>
                  <a:pt x="164067" y="287337"/>
                  <a:pt x="431560" y="288924"/>
                  <a:pt x="699054" y="290512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7217499" y="3817429"/>
            <a:ext cx="254569" cy="322890"/>
          </a:xfrm>
          <a:custGeom>
            <a:avLst/>
            <a:gdLst>
              <a:gd name="connsiteX0" fmla="*/ 167000 w 224150"/>
              <a:gd name="connsiteY0" fmla="*/ 0 h 316970"/>
              <a:gd name="connsiteX1" fmla="*/ 5075 w 224150"/>
              <a:gd name="connsiteY1" fmla="*/ 123825 h 316970"/>
              <a:gd name="connsiteX2" fmla="*/ 57463 w 224150"/>
              <a:gd name="connsiteY2" fmla="*/ 290512 h 316970"/>
              <a:gd name="connsiteX3" fmla="*/ 224150 w 224150"/>
              <a:gd name="connsiteY3" fmla="*/ 314325 h 31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150" h="316970">
                <a:moveTo>
                  <a:pt x="167000" y="0"/>
                </a:moveTo>
                <a:cubicBezTo>
                  <a:pt x="95165" y="37703"/>
                  <a:pt x="23331" y="75406"/>
                  <a:pt x="5075" y="123825"/>
                </a:cubicBezTo>
                <a:cubicBezTo>
                  <a:pt x="-13181" y="172244"/>
                  <a:pt x="20951" y="258762"/>
                  <a:pt x="57463" y="290512"/>
                </a:cubicBezTo>
                <a:cubicBezTo>
                  <a:pt x="93975" y="322262"/>
                  <a:pt x="159062" y="318293"/>
                  <a:pt x="224150" y="314325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8304646" y="4102697"/>
            <a:ext cx="213260" cy="294831"/>
          </a:xfrm>
          <a:custGeom>
            <a:avLst/>
            <a:gdLst>
              <a:gd name="connsiteX0" fmla="*/ 23812 w 248831"/>
              <a:gd name="connsiteY0" fmla="*/ 1639 h 294831"/>
              <a:gd name="connsiteX1" fmla="*/ 214312 w 248831"/>
              <a:gd name="connsiteY1" fmla="*/ 39739 h 294831"/>
              <a:gd name="connsiteX2" fmla="*/ 228600 w 248831"/>
              <a:gd name="connsiteY2" fmla="*/ 268339 h 294831"/>
              <a:gd name="connsiteX3" fmla="*/ 0 w 248831"/>
              <a:gd name="connsiteY3" fmla="*/ 287389 h 29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831" h="294831">
                <a:moveTo>
                  <a:pt x="23812" y="1639"/>
                </a:moveTo>
                <a:cubicBezTo>
                  <a:pt x="101996" y="-1536"/>
                  <a:pt x="180181" y="-4711"/>
                  <a:pt x="214312" y="39739"/>
                </a:cubicBezTo>
                <a:cubicBezTo>
                  <a:pt x="248443" y="84189"/>
                  <a:pt x="264319" y="227064"/>
                  <a:pt x="228600" y="268339"/>
                </a:cubicBezTo>
                <a:cubicBezTo>
                  <a:pt x="192881" y="309614"/>
                  <a:pt x="15875" y="291358"/>
                  <a:pt x="0" y="28738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/>
        </p:nvGrpSpPr>
        <p:grpSpPr>
          <a:xfrm>
            <a:off x="551421" y="3311046"/>
            <a:ext cx="1404000" cy="825462"/>
            <a:chOff x="554809" y="5406649"/>
            <a:chExt cx="1404000" cy="825462"/>
          </a:xfrm>
        </p:grpSpPr>
        <p:sp>
          <p:nvSpPr>
            <p:cNvPr id="52" name="矩形 51"/>
            <p:cNvSpPr/>
            <p:nvPr/>
          </p:nvSpPr>
          <p:spPr>
            <a:xfrm>
              <a:off x="554809" y="5406649"/>
              <a:ext cx="1404000" cy="825462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1101476" y="5860350"/>
              <a:ext cx="828000" cy="305869"/>
              <a:chOff x="971600" y="5529781"/>
              <a:chExt cx="933400" cy="305869"/>
            </a:xfrm>
          </p:grpSpPr>
          <p:sp>
            <p:nvSpPr>
              <p:cNvPr id="90" name="立方体 89"/>
              <p:cNvSpPr/>
              <p:nvPr/>
            </p:nvSpPr>
            <p:spPr>
              <a:xfrm>
                <a:off x="1030270" y="5529781"/>
                <a:ext cx="874730" cy="305869"/>
              </a:xfrm>
              <a:prstGeom prst="cub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971600" y="5604777"/>
                <a:ext cx="93339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smtClean="0">
                    <a:solidFill>
                      <a:schemeClr val="bg1">
                        <a:lumMod val="95000"/>
                      </a:schemeClr>
                    </a:solidFill>
                  </a:rPr>
                  <a:t>ProductRecs</a:t>
                </a:r>
                <a:endParaRPr lang="zh-CN" altLang="en-US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1194388" y="5476875"/>
              <a:ext cx="669772" cy="305869"/>
              <a:chOff x="969707" y="5529781"/>
              <a:chExt cx="935293" cy="305869"/>
            </a:xfrm>
          </p:grpSpPr>
          <p:sp>
            <p:nvSpPr>
              <p:cNvPr id="94" name="立方体 93"/>
              <p:cNvSpPr/>
              <p:nvPr/>
            </p:nvSpPr>
            <p:spPr>
              <a:xfrm>
                <a:off x="1030270" y="5529781"/>
                <a:ext cx="874730" cy="305869"/>
              </a:xfrm>
              <a:prstGeom prst="cub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969707" y="5604777"/>
                <a:ext cx="9048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smtClean="0">
                    <a:solidFill>
                      <a:schemeClr val="bg1">
                        <a:lumMod val="95000"/>
                      </a:schemeClr>
                    </a:solidFill>
                  </a:rPr>
                  <a:t>UserRecs</a:t>
                </a:r>
                <a:endParaRPr lang="zh-CN" altLang="en-US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575600" y="5497672"/>
              <a:ext cx="396000" cy="267235"/>
              <a:chOff x="969708" y="5529781"/>
              <a:chExt cx="935292" cy="305869"/>
            </a:xfrm>
          </p:grpSpPr>
          <p:sp>
            <p:nvSpPr>
              <p:cNvPr id="97" name="立方体 96"/>
              <p:cNvSpPr/>
              <p:nvPr/>
            </p:nvSpPr>
            <p:spPr>
              <a:xfrm>
                <a:off x="1030270" y="5529781"/>
                <a:ext cx="874730" cy="305869"/>
              </a:xfrm>
              <a:prstGeom prst="cub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969708" y="5604777"/>
                <a:ext cx="935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smtClean="0">
                    <a:solidFill>
                      <a:schemeClr val="bg1">
                        <a:lumMod val="95000"/>
                      </a:schemeClr>
                    </a:solidFill>
                  </a:rPr>
                  <a:t>ALS</a:t>
                </a:r>
                <a:endParaRPr lang="zh-CN" altLang="en-US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564714" y="5887149"/>
              <a:ext cx="396000" cy="296355"/>
              <a:chOff x="969708" y="5529781"/>
              <a:chExt cx="935292" cy="339199"/>
            </a:xfrm>
          </p:grpSpPr>
          <p:sp>
            <p:nvSpPr>
              <p:cNvPr id="100" name="立方体 99"/>
              <p:cNvSpPr/>
              <p:nvPr/>
            </p:nvSpPr>
            <p:spPr>
              <a:xfrm>
                <a:off x="1030270" y="5529781"/>
                <a:ext cx="874730" cy="305869"/>
              </a:xfrm>
              <a:prstGeom prst="cub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969708" y="5604777"/>
                <a:ext cx="935292" cy="264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>
                    <a:solidFill>
                      <a:schemeClr val="bg1">
                        <a:lumMod val="95000"/>
                      </a:schemeClr>
                    </a:solidFill>
                  </a:rPr>
                  <a:t>LFM</a:t>
                </a:r>
                <a:endParaRPr lang="zh-CN" altLang="en-US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102" name="任意多边形 101"/>
            <p:cNvSpPr/>
            <p:nvPr/>
          </p:nvSpPr>
          <p:spPr>
            <a:xfrm>
              <a:off x="963231" y="5671127"/>
              <a:ext cx="288000" cy="242447"/>
            </a:xfrm>
            <a:custGeom>
              <a:avLst/>
              <a:gdLst>
                <a:gd name="connsiteX0" fmla="*/ 0 w 254000"/>
                <a:gd name="connsiteY0" fmla="*/ 161925 h 161925"/>
                <a:gd name="connsiteX1" fmla="*/ 254000 w 254000"/>
                <a:gd name="connsiteY1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000" h="161925">
                  <a:moveTo>
                    <a:pt x="0" y="161925"/>
                  </a:moveTo>
                  <a:lnTo>
                    <a:pt x="254000" y="0"/>
                  </a:lnTo>
                </a:path>
              </a:pathLst>
            </a:custGeom>
            <a:noFill/>
            <a:ln>
              <a:solidFill>
                <a:srgbClr val="7030A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任意多边形 102"/>
            <p:cNvSpPr/>
            <p:nvPr/>
          </p:nvSpPr>
          <p:spPr>
            <a:xfrm>
              <a:off x="960714" y="6029971"/>
              <a:ext cx="216000" cy="0"/>
            </a:xfrm>
            <a:custGeom>
              <a:avLst/>
              <a:gdLst>
                <a:gd name="connsiteX0" fmla="*/ 0 w 254000"/>
                <a:gd name="connsiteY0" fmla="*/ 0 h 168275"/>
                <a:gd name="connsiteX1" fmla="*/ 254000 w 254000"/>
                <a:gd name="connsiteY1" fmla="*/ 168275 h 168275"/>
                <a:gd name="connsiteX2" fmla="*/ 254000 w 254000"/>
                <a:gd name="connsiteY2" fmla="*/ 168275 h 16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000" h="168275">
                  <a:moveTo>
                    <a:pt x="0" y="0"/>
                  </a:moveTo>
                  <a:lnTo>
                    <a:pt x="254000" y="168275"/>
                  </a:lnTo>
                  <a:lnTo>
                    <a:pt x="254000" y="168275"/>
                  </a:lnTo>
                </a:path>
              </a:pathLst>
            </a:custGeom>
            <a:noFill/>
            <a:ln>
              <a:solidFill>
                <a:srgbClr val="7030A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任意多边形 105"/>
            <p:cNvSpPr/>
            <p:nvPr/>
          </p:nvSpPr>
          <p:spPr>
            <a:xfrm>
              <a:off x="777482" y="5787363"/>
              <a:ext cx="0" cy="108000"/>
            </a:xfrm>
            <a:custGeom>
              <a:avLst/>
              <a:gdLst>
                <a:gd name="connsiteX0" fmla="*/ 0 w 254000"/>
                <a:gd name="connsiteY0" fmla="*/ 0 h 168275"/>
                <a:gd name="connsiteX1" fmla="*/ 254000 w 254000"/>
                <a:gd name="connsiteY1" fmla="*/ 168275 h 168275"/>
                <a:gd name="connsiteX2" fmla="*/ 254000 w 254000"/>
                <a:gd name="connsiteY2" fmla="*/ 168275 h 16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000" h="168275">
                  <a:moveTo>
                    <a:pt x="0" y="0"/>
                  </a:moveTo>
                  <a:lnTo>
                    <a:pt x="254000" y="168275"/>
                  </a:lnTo>
                  <a:lnTo>
                    <a:pt x="254000" y="168275"/>
                  </a:lnTo>
                </a:path>
              </a:pathLst>
            </a:custGeom>
            <a:noFill/>
            <a:ln>
              <a:solidFill>
                <a:srgbClr val="7030A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556575" y="4132959"/>
            <a:ext cx="1404000" cy="864000"/>
            <a:chOff x="550438" y="4221184"/>
            <a:chExt cx="1404000" cy="864000"/>
          </a:xfrm>
        </p:grpSpPr>
        <p:sp>
          <p:nvSpPr>
            <p:cNvPr id="112" name="矩形 111"/>
            <p:cNvSpPr/>
            <p:nvPr/>
          </p:nvSpPr>
          <p:spPr>
            <a:xfrm>
              <a:off x="550438" y="4221184"/>
              <a:ext cx="1404000" cy="86400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1021539" y="4707543"/>
              <a:ext cx="903568" cy="305869"/>
              <a:chOff x="886414" y="5584211"/>
              <a:chExt cx="1018587" cy="305869"/>
            </a:xfrm>
          </p:grpSpPr>
          <p:sp>
            <p:nvSpPr>
              <p:cNvPr id="126" name="立方体 125"/>
              <p:cNvSpPr/>
              <p:nvPr/>
            </p:nvSpPr>
            <p:spPr>
              <a:xfrm>
                <a:off x="934669" y="5584211"/>
                <a:ext cx="970332" cy="305869"/>
              </a:xfrm>
              <a:prstGeom prst="cub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886414" y="5659207"/>
                <a:ext cx="9989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smtClean="0">
                    <a:solidFill>
                      <a:schemeClr val="bg1">
                        <a:lumMod val="95000"/>
                      </a:schemeClr>
                    </a:solidFill>
                  </a:rPr>
                  <a:t>CBProductRecs</a:t>
                </a:r>
                <a:endParaRPr lang="zh-CN" altLang="en-US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>
              <a:off x="560343" y="4290429"/>
              <a:ext cx="504000" cy="281523"/>
              <a:chOff x="943997" y="5529781"/>
              <a:chExt cx="1190372" cy="322223"/>
            </a:xfrm>
          </p:grpSpPr>
          <p:sp>
            <p:nvSpPr>
              <p:cNvPr id="122" name="立方体 121"/>
              <p:cNvSpPr/>
              <p:nvPr/>
            </p:nvSpPr>
            <p:spPr>
              <a:xfrm>
                <a:off x="1030271" y="5529781"/>
                <a:ext cx="1020319" cy="305869"/>
              </a:xfrm>
              <a:prstGeom prst="cub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943997" y="5604777"/>
                <a:ext cx="1190372" cy="24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smtClean="0">
                    <a:solidFill>
                      <a:schemeClr val="bg1">
                        <a:lumMod val="95000"/>
                      </a:schemeClr>
                    </a:solidFill>
                  </a:rPr>
                  <a:t>TF-IDF</a:t>
                </a:r>
                <a:endParaRPr lang="zh-CN" altLang="en-US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1231168" y="4282306"/>
              <a:ext cx="702597" cy="301267"/>
              <a:chOff x="2554093" y="5074677"/>
              <a:chExt cx="1659431" cy="344820"/>
            </a:xfrm>
          </p:grpSpPr>
          <p:sp>
            <p:nvSpPr>
              <p:cNvPr id="120" name="立方体 119"/>
              <p:cNvSpPr/>
              <p:nvPr/>
            </p:nvSpPr>
            <p:spPr>
              <a:xfrm>
                <a:off x="2614653" y="5074677"/>
                <a:ext cx="1529860" cy="305872"/>
              </a:xfrm>
              <a:prstGeom prst="cub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554093" y="5155292"/>
                <a:ext cx="1659431" cy="264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smtClean="0">
                    <a:solidFill>
                      <a:schemeClr val="bg1">
                        <a:lumMod val="95000"/>
                      </a:schemeClr>
                    </a:solidFill>
                  </a:rPr>
                  <a:t>商品特征</a:t>
                </a:r>
                <a:endParaRPr lang="zh-CN" altLang="en-US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119" name="任意多边形 118"/>
            <p:cNvSpPr/>
            <p:nvPr/>
          </p:nvSpPr>
          <p:spPr>
            <a:xfrm>
              <a:off x="1547664" y="4558354"/>
              <a:ext cx="0" cy="180000"/>
            </a:xfrm>
            <a:custGeom>
              <a:avLst/>
              <a:gdLst>
                <a:gd name="connsiteX0" fmla="*/ 0 w 254000"/>
                <a:gd name="connsiteY0" fmla="*/ 0 h 168275"/>
                <a:gd name="connsiteX1" fmla="*/ 254000 w 254000"/>
                <a:gd name="connsiteY1" fmla="*/ 168275 h 168275"/>
                <a:gd name="connsiteX2" fmla="*/ 254000 w 254000"/>
                <a:gd name="connsiteY2" fmla="*/ 168275 h 16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000" h="168275">
                  <a:moveTo>
                    <a:pt x="0" y="0"/>
                  </a:moveTo>
                  <a:lnTo>
                    <a:pt x="254000" y="168275"/>
                  </a:lnTo>
                  <a:lnTo>
                    <a:pt x="254000" y="168275"/>
                  </a:lnTo>
                </a:path>
              </a:pathLst>
            </a:custGeom>
            <a:noFill/>
            <a:ln>
              <a:solidFill>
                <a:srgbClr val="7030A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任意多边形 127"/>
            <p:cNvSpPr/>
            <p:nvPr/>
          </p:nvSpPr>
          <p:spPr>
            <a:xfrm>
              <a:off x="1028552" y="4448094"/>
              <a:ext cx="216000" cy="0"/>
            </a:xfrm>
            <a:custGeom>
              <a:avLst/>
              <a:gdLst>
                <a:gd name="connsiteX0" fmla="*/ 0 w 254000"/>
                <a:gd name="connsiteY0" fmla="*/ 0 h 168275"/>
                <a:gd name="connsiteX1" fmla="*/ 254000 w 254000"/>
                <a:gd name="connsiteY1" fmla="*/ 168275 h 168275"/>
                <a:gd name="connsiteX2" fmla="*/ 254000 w 254000"/>
                <a:gd name="connsiteY2" fmla="*/ 168275 h 16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000" h="168275">
                  <a:moveTo>
                    <a:pt x="0" y="0"/>
                  </a:moveTo>
                  <a:lnTo>
                    <a:pt x="254000" y="168275"/>
                  </a:lnTo>
                  <a:lnTo>
                    <a:pt x="254000" y="168275"/>
                  </a:lnTo>
                </a:path>
              </a:pathLst>
            </a:custGeom>
            <a:noFill/>
            <a:ln>
              <a:solidFill>
                <a:srgbClr val="7030A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556575" y="5003747"/>
            <a:ext cx="1404000" cy="864000"/>
            <a:chOff x="550438" y="4221184"/>
            <a:chExt cx="1404000" cy="864000"/>
          </a:xfrm>
        </p:grpSpPr>
        <p:sp>
          <p:nvSpPr>
            <p:cNvPr id="131" name="矩形 130"/>
            <p:cNvSpPr/>
            <p:nvPr/>
          </p:nvSpPr>
          <p:spPr>
            <a:xfrm>
              <a:off x="550438" y="4221184"/>
              <a:ext cx="1404000" cy="86400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2" name="组合 131"/>
            <p:cNvGrpSpPr/>
            <p:nvPr/>
          </p:nvGrpSpPr>
          <p:grpSpPr>
            <a:xfrm>
              <a:off x="733681" y="4707543"/>
              <a:ext cx="1139569" cy="305869"/>
              <a:chOff x="561911" y="5584211"/>
              <a:chExt cx="1284629" cy="305869"/>
            </a:xfrm>
          </p:grpSpPr>
          <p:sp>
            <p:nvSpPr>
              <p:cNvPr id="141" name="立方体 140"/>
              <p:cNvSpPr/>
              <p:nvPr/>
            </p:nvSpPr>
            <p:spPr>
              <a:xfrm>
                <a:off x="561912" y="5584211"/>
                <a:ext cx="1284628" cy="305869"/>
              </a:xfrm>
              <a:prstGeom prst="cub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61911" y="5659207"/>
                <a:ext cx="1249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smtClean="0">
                    <a:solidFill>
                      <a:schemeClr val="bg1">
                        <a:lumMod val="95000"/>
                      </a:schemeClr>
                    </a:solidFill>
                  </a:rPr>
                  <a:t>ItemCFProductRecs</a:t>
                </a:r>
                <a:endParaRPr lang="zh-CN" altLang="en-US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133" name="组合 132"/>
            <p:cNvGrpSpPr/>
            <p:nvPr/>
          </p:nvGrpSpPr>
          <p:grpSpPr>
            <a:xfrm>
              <a:off x="963927" y="4290433"/>
              <a:ext cx="670825" cy="296355"/>
              <a:chOff x="1897201" y="5529781"/>
              <a:chExt cx="1584389" cy="339199"/>
            </a:xfrm>
          </p:grpSpPr>
          <p:sp>
            <p:nvSpPr>
              <p:cNvPr id="139" name="立方体 138"/>
              <p:cNvSpPr/>
              <p:nvPr/>
            </p:nvSpPr>
            <p:spPr>
              <a:xfrm>
                <a:off x="1916245" y="5529781"/>
                <a:ext cx="1411246" cy="305869"/>
              </a:xfrm>
              <a:prstGeom prst="cub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1897201" y="5604777"/>
                <a:ext cx="1584389" cy="264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smtClean="0">
                    <a:solidFill>
                      <a:schemeClr val="bg1">
                        <a:lumMod val="95000"/>
                      </a:schemeClr>
                    </a:solidFill>
                  </a:rPr>
                  <a:t>Item-CF</a:t>
                </a:r>
                <a:endParaRPr lang="zh-CN" altLang="en-US" sz="9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135" name="任意多边形 134"/>
            <p:cNvSpPr/>
            <p:nvPr/>
          </p:nvSpPr>
          <p:spPr>
            <a:xfrm>
              <a:off x="1259632" y="4558354"/>
              <a:ext cx="0" cy="180000"/>
            </a:xfrm>
            <a:custGeom>
              <a:avLst/>
              <a:gdLst>
                <a:gd name="connsiteX0" fmla="*/ 0 w 254000"/>
                <a:gd name="connsiteY0" fmla="*/ 0 h 168275"/>
                <a:gd name="connsiteX1" fmla="*/ 254000 w 254000"/>
                <a:gd name="connsiteY1" fmla="*/ 168275 h 168275"/>
                <a:gd name="connsiteX2" fmla="*/ 254000 w 254000"/>
                <a:gd name="connsiteY2" fmla="*/ 168275 h 16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000" h="168275">
                  <a:moveTo>
                    <a:pt x="0" y="0"/>
                  </a:moveTo>
                  <a:lnTo>
                    <a:pt x="254000" y="168275"/>
                  </a:lnTo>
                  <a:lnTo>
                    <a:pt x="254000" y="168275"/>
                  </a:lnTo>
                </a:path>
              </a:pathLst>
            </a:custGeom>
            <a:noFill/>
            <a:ln>
              <a:solidFill>
                <a:srgbClr val="7030A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680180" y="1554850"/>
            <a:ext cx="1152000" cy="254818"/>
            <a:chOff x="542940" y="6237312"/>
            <a:chExt cx="1152000" cy="254818"/>
          </a:xfrm>
        </p:grpSpPr>
        <p:sp>
          <p:nvSpPr>
            <p:cNvPr id="143" name="立方体 142"/>
            <p:cNvSpPr/>
            <p:nvPr/>
          </p:nvSpPr>
          <p:spPr>
            <a:xfrm>
              <a:off x="542940" y="6237312"/>
              <a:ext cx="1152000" cy="252000"/>
            </a:xfrm>
            <a:prstGeom prst="cube">
              <a:avLst/>
            </a:prstGeom>
            <a:solidFill>
              <a:srgbClr val="00CC66"/>
            </a:solidFill>
            <a:ln>
              <a:solidFill>
                <a:srgbClr val="339966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33332" y="6276686"/>
              <a:ext cx="102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smtClean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历史热门商品统计</a:t>
              </a:r>
              <a:endParaRPr lang="zh-CN" altLang="en-US" sz="80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680308" y="1871346"/>
            <a:ext cx="1152000" cy="254818"/>
            <a:chOff x="542940" y="6237312"/>
            <a:chExt cx="1152000" cy="254818"/>
          </a:xfrm>
        </p:grpSpPr>
        <p:sp>
          <p:nvSpPr>
            <p:cNvPr id="147" name="立方体 146"/>
            <p:cNvSpPr/>
            <p:nvPr/>
          </p:nvSpPr>
          <p:spPr>
            <a:xfrm>
              <a:off x="542940" y="6237312"/>
              <a:ext cx="1152000" cy="252000"/>
            </a:xfrm>
            <a:prstGeom prst="cube">
              <a:avLst/>
            </a:prstGeom>
            <a:solidFill>
              <a:srgbClr val="00CC66"/>
            </a:solidFill>
            <a:ln>
              <a:solidFill>
                <a:srgbClr val="339966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33332" y="6276686"/>
              <a:ext cx="102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近期</a:t>
              </a:r>
              <a:r>
                <a:rPr lang="zh-CN" altLang="en-US" sz="800" smtClean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热门商品统计</a:t>
              </a:r>
              <a:endParaRPr lang="zh-CN" altLang="en-US" sz="80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680308" y="2194534"/>
            <a:ext cx="1152000" cy="254818"/>
            <a:chOff x="542940" y="6237312"/>
            <a:chExt cx="1152000" cy="254818"/>
          </a:xfrm>
        </p:grpSpPr>
        <p:sp>
          <p:nvSpPr>
            <p:cNvPr id="150" name="立方体 149"/>
            <p:cNvSpPr/>
            <p:nvPr/>
          </p:nvSpPr>
          <p:spPr>
            <a:xfrm>
              <a:off x="542940" y="6237312"/>
              <a:ext cx="1152000" cy="252000"/>
            </a:xfrm>
            <a:prstGeom prst="cube">
              <a:avLst/>
            </a:prstGeom>
            <a:solidFill>
              <a:srgbClr val="00CC66"/>
            </a:solidFill>
            <a:ln>
              <a:solidFill>
                <a:srgbClr val="339966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33332" y="6276686"/>
              <a:ext cx="1029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smtClean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商品平均评分统计</a:t>
              </a:r>
              <a:endParaRPr lang="zh-CN" altLang="en-US" sz="80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54" name="图片 15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112" y="476672"/>
            <a:ext cx="3151684" cy="91160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518" y="3959055"/>
            <a:ext cx="1207468" cy="36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63" y="4377070"/>
            <a:ext cx="542936" cy="18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63" y="4561367"/>
            <a:ext cx="761012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62" y="4748809"/>
            <a:ext cx="533164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62" y="4978272"/>
            <a:ext cx="83164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632" y="5163265"/>
            <a:ext cx="84155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726" y="5348566"/>
            <a:ext cx="830769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48" y="5551012"/>
            <a:ext cx="855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7" name="曲线连接符 156"/>
          <p:cNvCxnSpPr/>
          <p:nvPr/>
        </p:nvCxnSpPr>
        <p:spPr>
          <a:xfrm rot="10800000">
            <a:off x="4208533" y="4254826"/>
            <a:ext cx="756000" cy="1368000"/>
          </a:xfrm>
          <a:prstGeom prst="curvedConnector3">
            <a:avLst>
              <a:gd name="adj1" fmla="val 28972"/>
            </a:avLst>
          </a:prstGeom>
          <a:noFill/>
          <a:ln>
            <a:solidFill>
              <a:srgbClr val="FFCC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704" y="5780960"/>
            <a:ext cx="82125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5" name="任意多边形 174"/>
          <p:cNvSpPr/>
          <p:nvPr/>
        </p:nvSpPr>
        <p:spPr>
          <a:xfrm>
            <a:off x="1979882" y="3609036"/>
            <a:ext cx="923216" cy="1461407"/>
          </a:xfrm>
          <a:custGeom>
            <a:avLst/>
            <a:gdLst>
              <a:gd name="connsiteX0" fmla="*/ 0 w 925286"/>
              <a:gd name="connsiteY0" fmla="*/ 0 h 990600"/>
              <a:gd name="connsiteX1" fmla="*/ 119743 w 925286"/>
              <a:gd name="connsiteY1" fmla="*/ 250372 h 990600"/>
              <a:gd name="connsiteX2" fmla="*/ 500743 w 925286"/>
              <a:gd name="connsiteY2" fmla="*/ 794657 h 990600"/>
              <a:gd name="connsiteX3" fmla="*/ 925286 w 925286"/>
              <a:gd name="connsiteY3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5286" h="990600">
                <a:moveTo>
                  <a:pt x="0" y="0"/>
                </a:moveTo>
                <a:cubicBezTo>
                  <a:pt x="18143" y="58964"/>
                  <a:pt x="36286" y="117929"/>
                  <a:pt x="119743" y="250372"/>
                </a:cubicBezTo>
                <a:cubicBezTo>
                  <a:pt x="203200" y="382815"/>
                  <a:pt x="366486" y="671286"/>
                  <a:pt x="500743" y="794657"/>
                </a:cubicBezTo>
                <a:cubicBezTo>
                  <a:pt x="635000" y="918028"/>
                  <a:pt x="780143" y="954314"/>
                  <a:pt x="925286" y="990600"/>
                </a:cubicBez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77" name="任意多边形 176"/>
          <p:cNvSpPr/>
          <p:nvPr/>
        </p:nvSpPr>
        <p:spPr>
          <a:xfrm>
            <a:off x="1966926" y="3995295"/>
            <a:ext cx="925286" cy="1260205"/>
          </a:xfrm>
          <a:custGeom>
            <a:avLst/>
            <a:gdLst>
              <a:gd name="connsiteX0" fmla="*/ 0 w 925286"/>
              <a:gd name="connsiteY0" fmla="*/ 0 h 740228"/>
              <a:gd name="connsiteX1" fmla="*/ 174172 w 925286"/>
              <a:gd name="connsiteY1" fmla="*/ 174171 h 740228"/>
              <a:gd name="connsiteX2" fmla="*/ 370115 w 925286"/>
              <a:gd name="connsiteY2" fmla="*/ 533400 h 740228"/>
              <a:gd name="connsiteX3" fmla="*/ 925286 w 925286"/>
              <a:gd name="connsiteY3" fmla="*/ 740228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5286" h="740228">
                <a:moveTo>
                  <a:pt x="0" y="0"/>
                </a:moveTo>
                <a:cubicBezTo>
                  <a:pt x="56243" y="42635"/>
                  <a:pt x="112486" y="85271"/>
                  <a:pt x="174172" y="174171"/>
                </a:cubicBezTo>
                <a:cubicBezTo>
                  <a:pt x="235858" y="263071"/>
                  <a:pt x="244929" y="439057"/>
                  <a:pt x="370115" y="533400"/>
                </a:cubicBezTo>
                <a:cubicBezTo>
                  <a:pt x="495301" y="627743"/>
                  <a:pt x="710293" y="683985"/>
                  <a:pt x="925286" y="740228"/>
                </a:cubicBez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0" name="任意多边形 179"/>
          <p:cNvSpPr/>
          <p:nvPr/>
        </p:nvSpPr>
        <p:spPr>
          <a:xfrm>
            <a:off x="1955421" y="5625615"/>
            <a:ext cx="947677" cy="112293"/>
          </a:xfrm>
          <a:custGeom>
            <a:avLst/>
            <a:gdLst>
              <a:gd name="connsiteX0" fmla="*/ 0 w 957943"/>
              <a:gd name="connsiteY0" fmla="*/ 555171 h 568889"/>
              <a:gd name="connsiteX1" fmla="*/ 272143 w 957943"/>
              <a:gd name="connsiteY1" fmla="*/ 511628 h 568889"/>
              <a:gd name="connsiteX2" fmla="*/ 653143 w 957943"/>
              <a:gd name="connsiteY2" fmla="*/ 97971 h 568889"/>
              <a:gd name="connsiteX3" fmla="*/ 957943 w 957943"/>
              <a:gd name="connsiteY3" fmla="*/ 0 h 56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7943" h="568889">
                <a:moveTo>
                  <a:pt x="0" y="555171"/>
                </a:moveTo>
                <a:cubicBezTo>
                  <a:pt x="81643" y="571499"/>
                  <a:pt x="163286" y="587828"/>
                  <a:pt x="272143" y="511628"/>
                </a:cubicBezTo>
                <a:cubicBezTo>
                  <a:pt x="381000" y="435428"/>
                  <a:pt x="538843" y="183242"/>
                  <a:pt x="653143" y="97971"/>
                </a:cubicBezTo>
                <a:cubicBezTo>
                  <a:pt x="767443" y="12700"/>
                  <a:pt x="862693" y="6350"/>
                  <a:pt x="957943" y="0"/>
                </a:cubicBez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1" name="任意多边形 180"/>
          <p:cNvSpPr/>
          <p:nvPr/>
        </p:nvSpPr>
        <p:spPr>
          <a:xfrm>
            <a:off x="4220269" y="2852936"/>
            <a:ext cx="380429" cy="791479"/>
          </a:xfrm>
          <a:custGeom>
            <a:avLst/>
            <a:gdLst>
              <a:gd name="connsiteX0" fmla="*/ 424543 w 442090"/>
              <a:gd name="connsiteY0" fmla="*/ 0 h 1110343"/>
              <a:gd name="connsiteX1" fmla="*/ 391886 w 442090"/>
              <a:gd name="connsiteY1" fmla="*/ 544285 h 1110343"/>
              <a:gd name="connsiteX2" fmla="*/ 0 w 442090"/>
              <a:gd name="connsiteY2" fmla="*/ 1110343 h 1110343"/>
              <a:gd name="connsiteX3" fmla="*/ 0 w 442090"/>
              <a:gd name="connsiteY3" fmla="*/ 1110343 h 111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90" h="1110343">
                <a:moveTo>
                  <a:pt x="424543" y="0"/>
                </a:moveTo>
                <a:cubicBezTo>
                  <a:pt x="443593" y="179614"/>
                  <a:pt x="462643" y="359228"/>
                  <a:pt x="391886" y="544285"/>
                </a:cubicBezTo>
                <a:cubicBezTo>
                  <a:pt x="321129" y="729342"/>
                  <a:pt x="0" y="1110343"/>
                  <a:pt x="0" y="1110343"/>
                </a:cubicBezTo>
                <a:lnTo>
                  <a:pt x="0" y="1110343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5" name="任意多边形 184"/>
          <p:cNvSpPr/>
          <p:nvPr/>
        </p:nvSpPr>
        <p:spPr>
          <a:xfrm>
            <a:off x="3458269" y="5810673"/>
            <a:ext cx="4371630" cy="582857"/>
          </a:xfrm>
          <a:custGeom>
            <a:avLst/>
            <a:gdLst>
              <a:gd name="connsiteX0" fmla="*/ 4365172 w 4371630"/>
              <a:gd name="connsiteY0" fmla="*/ 0 h 1100965"/>
              <a:gd name="connsiteX1" fmla="*/ 4299857 w 4371630"/>
              <a:gd name="connsiteY1" fmla="*/ 609600 h 1100965"/>
              <a:gd name="connsiteX2" fmla="*/ 3853543 w 4371630"/>
              <a:gd name="connsiteY2" fmla="*/ 968828 h 1100965"/>
              <a:gd name="connsiteX3" fmla="*/ 2536372 w 4371630"/>
              <a:gd name="connsiteY3" fmla="*/ 1099457 h 1100965"/>
              <a:gd name="connsiteX4" fmla="*/ 903514 w 4371630"/>
              <a:gd name="connsiteY4" fmla="*/ 979714 h 1100965"/>
              <a:gd name="connsiteX5" fmla="*/ 0 w 4371630"/>
              <a:gd name="connsiteY5" fmla="*/ 272143 h 110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1630" h="1100965">
                <a:moveTo>
                  <a:pt x="4365172" y="0"/>
                </a:moveTo>
                <a:cubicBezTo>
                  <a:pt x="4375150" y="224064"/>
                  <a:pt x="4385128" y="448129"/>
                  <a:pt x="4299857" y="609600"/>
                </a:cubicBezTo>
                <a:cubicBezTo>
                  <a:pt x="4214586" y="771071"/>
                  <a:pt x="4147457" y="887185"/>
                  <a:pt x="3853543" y="968828"/>
                </a:cubicBezTo>
                <a:cubicBezTo>
                  <a:pt x="3559629" y="1050471"/>
                  <a:pt x="3028043" y="1097643"/>
                  <a:pt x="2536372" y="1099457"/>
                </a:cubicBezTo>
                <a:cubicBezTo>
                  <a:pt x="2044701" y="1101271"/>
                  <a:pt x="1326243" y="1117600"/>
                  <a:pt x="903514" y="979714"/>
                </a:cubicBezTo>
                <a:cubicBezTo>
                  <a:pt x="480785" y="841828"/>
                  <a:pt x="240392" y="556985"/>
                  <a:pt x="0" y="272143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186" name="组合 185"/>
          <p:cNvGrpSpPr/>
          <p:nvPr/>
        </p:nvGrpSpPr>
        <p:grpSpPr>
          <a:xfrm>
            <a:off x="539552" y="2734982"/>
            <a:ext cx="1440000" cy="3142290"/>
            <a:chOff x="542940" y="2813682"/>
            <a:chExt cx="1440000" cy="3142290"/>
          </a:xfrm>
        </p:grpSpPr>
        <p:pic>
          <p:nvPicPr>
            <p:cNvPr id="108" name="图片 107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940" y="2813682"/>
              <a:ext cx="1440000" cy="581599"/>
            </a:xfrm>
            <a:prstGeom prst="rect">
              <a:avLst/>
            </a:prstGeom>
          </p:spPr>
        </p:pic>
        <p:sp>
          <p:nvSpPr>
            <p:cNvPr id="196" name="矩形 195"/>
            <p:cNvSpPr/>
            <p:nvPr/>
          </p:nvSpPr>
          <p:spPr>
            <a:xfrm>
              <a:off x="564826" y="3388851"/>
              <a:ext cx="1404000" cy="2567121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7" name="任意多边形 186"/>
          <p:cNvSpPr/>
          <p:nvPr/>
        </p:nvSpPr>
        <p:spPr>
          <a:xfrm>
            <a:off x="3181300" y="2852936"/>
            <a:ext cx="166185" cy="620249"/>
          </a:xfrm>
          <a:custGeom>
            <a:avLst/>
            <a:gdLst>
              <a:gd name="connsiteX0" fmla="*/ 15712 w 178998"/>
              <a:gd name="connsiteY0" fmla="*/ 849086 h 849086"/>
              <a:gd name="connsiteX1" fmla="*/ 15712 w 178998"/>
              <a:gd name="connsiteY1" fmla="*/ 413658 h 849086"/>
              <a:gd name="connsiteX2" fmla="*/ 178998 w 178998"/>
              <a:gd name="connsiteY2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998" h="849086">
                <a:moveTo>
                  <a:pt x="15712" y="849086"/>
                </a:moveTo>
                <a:cubicBezTo>
                  <a:pt x="2105" y="702129"/>
                  <a:pt x="-11502" y="555172"/>
                  <a:pt x="15712" y="413658"/>
                </a:cubicBezTo>
                <a:cubicBezTo>
                  <a:pt x="42926" y="272144"/>
                  <a:pt x="110962" y="136072"/>
                  <a:pt x="178998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9" name="任意多边形 188"/>
          <p:cNvSpPr/>
          <p:nvPr/>
        </p:nvSpPr>
        <p:spPr>
          <a:xfrm>
            <a:off x="1959429" y="4778829"/>
            <a:ext cx="957942" cy="674914"/>
          </a:xfrm>
          <a:custGeom>
            <a:avLst/>
            <a:gdLst>
              <a:gd name="connsiteX0" fmla="*/ 0 w 957942"/>
              <a:gd name="connsiteY0" fmla="*/ 0 h 674914"/>
              <a:gd name="connsiteX1" fmla="*/ 239485 w 957942"/>
              <a:gd name="connsiteY1" fmla="*/ 489857 h 674914"/>
              <a:gd name="connsiteX2" fmla="*/ 957942 w 957942"/>
              <a:gd name="connsiteY2" fmla="*/ 674914 h 67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2" h="674914">
                <a:moveTo>
                  <a:pt x="0" y="0"/>
                </a:moveTo>
                <a:cubicBezTo>
                  <a:pt x="39914" y="188685"/>
                  <a:pt x="79828" y="377371"/>
                  <a:pt x="239485" y="489857"/>
                </a:cubicBezTo>
                <a:cubicBezTo>
                  <a:pt x="399142" y="602343"/>
                  <a:pt x="678542" y="638628"/>
                  <a:pt x="957942" y="674914"/>
                </a:cubicBez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90" name="任意多边形 189"/>
          <p:cNvSpPr/>
          <p:nvPr/>
        </p:nvSpPr>
        <p:spPr>
          <a:xfrm>
            <a:off x="6128657" y="2416280"/>
            <a:ext cx="304800" cy="261606"/>
          </a:xfrm>
          <a:custGeom>
            <a:avLst/>
            <a:gdLst>
              <a:gd name="connsiteX0" fmla="*/ 0 w 304800"/>
              <a:gd name="connsiteY0" fmla="*/ 261606 h 261606"/>
              <a:gd name="connsiteX1" fmla="*/ 108857 w 304800"/>
              <a:gd name="connsiteY1" fmla="*/ 141863 h 261606"/>
              <a:gd name="connsiteX2" fmla="*/ 217714 w 304800"/>
              <a:gd name="connsiteY2" fmla="*/ 22120 h 261606"/>
              <a:gd name="connsiteX3" fmla="*/ 304800 w 304800"/>
              <a:gd name="connsiteY3" fmla="*/ 349 h 26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261606">
                <a:moveTo>
                  <a:pt x="0" y="261606"/>
                </a:moveTo>
                <a:lnTo>
                  <a:pt x="108857" y="141863"/>
                </a:lnTo>
                <a:cubicBezTo>
                  <a:pt x="145143" y="101949"/>
                  <a:pt x="185057" y="45706"/>
                  <a:pt x="217714" y="22120"/>
                </a:cubicBezTo>
                <a:cubicBezTo>
                  <a:pt x="250371" y="-1466"/>
                  <a:pt x="277585" y="-559"/>
                  <a:pt x="304800" y="34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91" name="任意多边形 190"/>
          <p:cNvSpPr/>
          <p:nvPr/>
        </p:nvSpPr>
        <p:spPr>
          <a:xfrm>
            <a:off x="4212771" y="2862943"/>
            <a:ext cx="1524000" cy="1219200"/>
          </a:xfrm>
          <a:custGeom>
            <a:avLst/>
            <a:gdLst>
              <a:gd name="connsiteX0" fmla="*/ 1524000 w 1524000"/>
              <a:gd name="connsiteY0" fmla="*/ 0 h 1219200"/>
              <a:gd name="connsiteX1" fmla="*/ 1230086 w 1524000"/>
              <a:gd name="connsiteY1" fmla="*/ 348343 h 1219200"/>
              <a:gd name="connsiteX2" fmla="*/ 435429 w 1524000"/>
              <a:gd name="connsiteY2" fmla="*/ 1034143 h 1219200"/>
              <a:gd name="connsiteX3" fmla="*/ 0 w 15240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1219200">
                <a:moveTo>
                  <a:pt x="1524000" y="0"/>
                </a:moveTo>
                <a:cubicBezTo>
                  <a:pt x="1467757" y="87993"/>
                  <a:pt x="1411514" y="175986"/>
                  <a:pt x="1230086" y="348343"/>
                </a:cubicBezTo>
                <a:cubicBezTo>
                  <a:pt x="1048658" y="520700"/>
                  <a:pt x="640443" y="889000"/>
                  <a:pt x="435429" y="1034143"/>
                </a:cubicBezTo>
                <a:cubicBezTo>
                  <a:pt x="230415" y="1179286"/>
                  <a:pt x="115207" y="1199243"/>
                  <a:pt x="0" y="121920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任意多边形 191"/>
          <p:cNvSpPr/>
          <p:nvPr/>
        </p:nvSpPr>
        <p:spPr>
          <a:xfrm>
            <a:off x="4743723" y="3810000"/>
            <a:ext cx="237852" cy="657225"/>
          </a:xfrm>
          <a:custGeom>
            <a:avLst/>
            <a:gdLst>
              <a:gd name="connsiteX0" fmla="*/ 66402 w 237852"/>
              <a:gd name="connsiteY0" fmla="*/ 0 h 657225"/>
              <a:gd name="connsiteX1" fmla="*/ 9252 w 237852"/>
              <a:gd name="connsiteY1" fmla="*/ 257175 h 657225"/>
              <a:gd name="connsiteX2" fmla="*/ 237852 w 237852"/>
              <a:gd name="connsiteY2" fmla="*/ 65722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852" h="657225">
                <a:moveTo>
                  <a:pt x="66402" y="0"/>
                </a:moveTo>
                <a:cubicBezTo>
                  <a:pt x="23539" y="73819"/>
                  <a:pt x="-19323" y="147638"/>
                  <a:pt x="9252" y="257175"/>
                </a:cubicBezTo>
                <a:cubicBezTo>
                  <a:pt x="37827" y="366712"/>
                  <a:pt x="137839" y="511968"/>
                  <a:pt x="237852" y="657225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0" grpId="0" animBg="1"/>
      <p:bldP spid="41" grpId="0" animBg="1"/>
      <p:bldP spid="43" grpId="0" animBg="1"/>
      <p:bldP spid="49" grpId="0" animBg="1"/>
      <p:bldP spid="14" grpId="0" animBg="1"/>
      <p:bldP spid="15" grpId="0" animBg="1"/>
      <p:bldP spid="16" grpId="0" animBg="1"/>
      <p:bldP spid="29" grpId="0" animBg="1"/>
      <p:bldP spid="32" grpId="0" animBg="1"/>
      <p:bldP spid="35" grpId="0" animBg="1"/>
      <p:bldP spid="36" grpId="0" animBg="1"/>
      <p:bldP spid="42" grpId="0" animBg="1"/>
      <p:bldP spid="44" grpId="0" animBg="1"/>
      <p:bldP spid="30" grpId="0" animBg="1"/>
      <p:bldP spid="31" grpId="0" animBg="1"/>
      <p:bldP spid="33" grpId="0" animBg="1"/>
      <p:bldP spid="34" grpId="0" animBg="1"/>
      <p:bldP spid="175" grpId="0" animBg="1"/>
      <p:bldP spid="177" grpId="0" animBg="1"/>
      <p:bldP spid="180" grpId="0" animBg="1"/>
      <p:bldP spid="181" grpId="0" animBg="1"/>
      <p:bldP spid="185" grpId="0" animBg="1"/>
      <p:bldP spid="187" grpId="0" animBg="1"/>
      <p:bldP spid="189" grpId="0" animBg="1"/>
      <p:bldP spid="190" grpId="0" animBg="1"/>
      <p:bldP spid="191" grpId="0" animBg="1"/>
      <p:bldP spid="19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数据源解析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89248" y="1988840"/>
            <a:ext cx="3178696" cy="352839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商品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1763688" y="3429000"/>
            <a:ext cx="1402308" cy="1296144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products.csv</a:t>
            </a:r>
            <a:endParaRPr lang="zh-CN" altLang="en-US"/>
          </a:p>
        </p:txBody>
      </p:sp>
      <p:sp>
        <p:nvSpPr>
          <p:cNvPr id="10" name="折角形 9"/>
          <p:cNvSpPr/>
          <p:nvPr/>
        </p:nvSpPr>
        <p:spPr>
          <a:xfrm>
            <a:off x="5185916" y="3429000"/>
            <a:ext cx="1330300" cy="1296144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ratings.csv</a:t>
            </a:r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>
          <a:xfrm>
            <a:off x="4355976" y="1988840"/>
            <a:ext cx="3178696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用户评分数据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4351</Words>
  <Application>WPS 演示</Application>
  <PresentationFormat>全屏显示(4:3)</PresentationFormat>
  <Paragraphs>595</Paragraphs>
  <Slides>34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微软雅黑 Light</vt:lpstr>
      <vt:lpstr>Helvetica</vt:lpstr>
      <vt:lpstr>Calibri</vt:lpstr>
      <vt:lpstr>黑体</vt:lpstr>
      <vt:lpstr>华文楷体</vt:lpstr>
      <vt:lpstr>Arial Unicode MS</vt:lpstr>
      <vt:lpstr>华文细黑</vt:lpstr>
      <vt:lpstr>Times New Roman</vt:lpstr>
      <vt:lpstr>楷体</vt:lpstr>
      <vt:lpstr>Office 主题</vt:lpstr>
      <vt:lpstr>电商推荐系统设计</vt:lpstr>
      <vt:lpstr>主要内容</vt:lpstr>
      <vt:lpstr>项目框架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数据源解析</vt:lpstr>
      <vt:lpstr>商品信息</vt:lpstr>
      <vt:lpstr>用户评分信息</vt:lpstr>
      <vt:lpstr>PowerPoint 演示文稿</vt:lpstr>
      <vt:lpstr>统计推荐模块</vt:lpstr>
      <vt:lpstr>PowerPoint 演示文稿</vt:lpstr>
      <vt:lpstr>统计推荐模块</vt:lpstr>
      <vt:lpstr>历史热门商品统计</vt:lpstr>
      <vt:lpstr>近期热门商品统计</vt:lpstr>
      <vt:lpstr>商品平均评分统计</vt:lpstr>
      <vt:lpstr>基于LFM的离线推荐模块</vt:lpstr>
      <vt:lpstr>PowerPoint 演示文稿</vt:lpstr>
      <vt:lpstr>PowerPoint 演示文稿</vt:lpstr>
      <vt:lpstr>PowerPoint 演示文稿</vt:lpstr>
      <vt:lpstr>PowerPoint 演示文稿</vt:lpstr>
      <vt:lpstr>基于自定义模型的实时推荐模块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qzuser</cp:lastModifiedBy>
  <cp:revision>256</cp:revision>
  <dcterms:created xsi:type="dcterms:W3CDTF">2017-11-14T06:09:00Z</dcterms:created>
  <dcterms:modified xsi:type="dcterms:W3CDTF">2020-09-02T08:43:58Z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