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76" r:id="rId4"/>
    <p:sldId id="277" r:id="rId5"/>
    <p:sldId id="267" r:id="rId6"/>
    <p:sldId id="270" r:id="rId7"/>
    <p:sldId id="271" r:id="rId8"/>
    <p:sldId id="272" r:id="rId9"/>
    <p:sldId id="279" r:id="rId10"/>
    <p:sldId id="275" r:id="rId11"/>
    <p:sldId id="274" r:id="rId12"/>
    <p:sldId id="278" r:id="rId13"/>
    <p:sldId id="280" r:id="rId14"/>
    <p:sldId id="282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475" y="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68961"/>
            <a:ext cx="10058400" cy="1080119"/>
          </a:xfrm>
        </p:spPr>
        <p:txBody>
          <a:bodyPr>
            <a:normAutofit/>
          </a:bodyPr>
          <a:lstStyle/>
          <a:p>
            <a:pPr rtl="0"/>
            <a:r>
              <a:rPr lang="en-US" sz="4000" i="1" dirty="0">
                <a:effectLst/>
                <a:latin typeface="Roboto" panose="020B0604020202020204" pitchFamily="2" charset="0"/>
              </a:rPr>
              <a:t>Information Retrieval from Microblogs during Disasters (</a:t>
            </a:r>
            <a:r>
              <a:rPr lang="en-US" sz="4000" i="1" dirty="0" err="1">
                <a:effectLst/>
                <a:latin typeface="Roboto" panose="020B0604020202020204" pitchFamily="2" charset="0"/>
              </a:rPr>
              <a:t>IRMiDis</a:t>
            </a:r>
            <a:r>
              <a:rPr lang="en-US" sz="4000" i="1" dirty="0">
                <a:effectLst/>
                <a:latin typeface="Roboto" panose="020B0604020202020204" pitchFamily="2" charset="0"/>
              </a:rPr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293096"/>
            <a:ext cx="10058400" cy="2160240"/>
          </a:xfrm>
        </p:spPr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/>
              <a:t>Hemant Gaur</a:t>
            </a:r>
          </a:p>
          <a:p>
            <a:r>
              <a:rPr lang="en-IN" dirty="0"/>
              <a:t>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777240"/>
            <a:ext cx="3127248" cy="1468760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Language model BERT</a:t>
            </a:r>
            <a:endParaRPr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D64F30-86B7-3AEA-D0B1-8750B2D71A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7" b="15957"/>
          <a:stretch>
            <a:fillRect/>
          </a:stretch>
        </p:blipFill>
        <p:spPr>
          <a:xfrm>
            <a:off x="781251" y="777240"/>
            <a:ext cx="6400800" cy="53035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2492896"/>
            <a:ext cx="3714672" cy="35878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BERT generates word embeddings that take into account the context in which the word appears. This means that the same word can have different embeddings depending on its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BERT is a bidirectional, which means that it can take into account the entire context of a sentence. This can lead to more accurate predictions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964704"/>
          </a:xfrm>
        </p:spPr>
        <p:txBody>
          <a:bodyPr>
            <a:normAutofit fontScale="90000"/>
          </a:bodyPr>
          <a:lstStyle/>
          <a:p>
            <a:r>
              <a:rPr lang="en-IN" dirty="0"/>
              <a:t>Use of transformers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23DA38-D249-6E5E-ACFE-42BE9690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081706"/>
            <a:ext cx="7041877" cy="31760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Transformers are used primarily because </a:t>
            </a:r>
            <a:r>
              <a:rPr lang="en-US" sz="1800" dirty="0"/>
              <a:t>adopts the mechanism of self-attention, differentially weighting the significance of each part of the input (which includes the recursive output) data.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E157F99-9010-2A49-5C2B-DB5D4872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output example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75E143-27CB-A610-3A4C-B645199B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636912"/>
            <a:ext cx="11521280" cy="523875"/>
          </a:xfrm>
        </p:spPr>
      </p:pic>
    </p:spTree>
    <p:extLst>
      <p:ext uri="{BB962C8B-B14F-4D97-AF65-F5344CB8AC3E}">
        <p14:creationId xmlns:p14="http://schemas.microsoft.com/office/powerpoint/2010/main" val="342481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97F-BB58-40B8-D549-1B9E0652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83568"/>
          </a:xfrm>
        </p:spPr>
        <p:txBody>
          <a:bodyPr/>
          <a:lstStyle/>
          <a:p>
            <a:r>
              <a:rPr lang="en-IN" dirty="0"/>
              <a:t>Confusion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9A6C3-3F59-B1BC-0682-8961423D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484784"/>
            <a:ext cx="8352928" cy="5112568"/>
          </a:xfrm>
        </p:spPr>
      </p:pic>
    </p:spTree>
    <p:extLst>
      <p:ext uri="{BB962C8B-B14F-4D97-AF65-F5344CB8AC3E}">
        <p14:creationId xmlns:p14="http://schemas.microsoft.com/office/powerpoint/2010/main" val="34571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650C-E902-168F-0E4C-72110FCE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9" y="260648"/>
            <a:ext cx="9144000" cy="720080"/>
          </a:xfrm>
        </p:spPr>
        <p:txBody>
          <a:bodyPr/>
          <a:lstStyle/>
          <a:p>
            <a:r>
              <a:rPr lang="en-IN" dirty="0"/>
              <a:t>Precision Recall And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192F0-A524-A8D0-F785-619F85056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0768"/>
            <a:ext cx="10297144" cy="5328592"/>
          </a:xfrm>
        </p:spPr>
      </p:pic>
    </p:spTree>
    <p:extLst>
      <p:ext uri="{BB962C8B-B14F-4D97-AF65-F5344CB8AC3E}">
        <p14:creationId xmlns:p14="http://schemas.microsoft.com/office/powerpoint/2010/main" val="66307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59B-3DD7-2E31-D452-3CEA4A6E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Task-2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81350-4803-BAC6-9401-DF1DD8E4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" y="2924944"/>
            <a:ext cx="10225136" cy="1296144"/>
          </a:xfrm>
        </p:spPr>
      </p:pic>
    </p:spTree>
    <p:extLst>
      <p:ext uri="{BB962C8B-B14F-4D97-AF65-F5344CB8AC3E}">
        <p14:creationId xmlns:p14="http://schemas.microsoft.com/office/powerpoint/2010/main" val="12368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B2089A-CFF9-E462-275A-D1C26358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636912"/>
            <a:ext cx="9144000" cy="1143000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4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457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Task-1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3963144"/>
          </a:xfrm>
        </p:spPr>
        <p:txBody>
          <a:bodyPr/>
          <a:lstStyle/>
          <a:p>
            <a:r>
              <a:rPr lang="en-IN" dirty="0"/>
              <a:t>In case of calamities and disasters, various people have different instances towards the policies of government. </a:t>
            </a:r>
          </a:p>
          <a:p>
            <a:r>
              <a:rPr lang="en-IN" dirty="0"/>
              <a:t>So to know the general stand of people a sentiment classifier is required</a:t>
            </a:r>
          </a:p>
          <a:p>
            <a:r>
              <a:rPr lang="en-US" dirty="0"/>
              <a:t>Building an effective classifier to predict the user stance (towards vaccines) from social media posts (e.g., microblogs) becomes a crucial first step in any kind of analysis towards vaccine stance. </a:t>
            </a:r>
          </a:p>
          <a:p>
            <a:r>
              <a:rPr lang="en-US" dirty="0"/>
              <a:t>We made a classifier that classifies peoples in three categories based on their views.</a:t>
            </a:r>
          </a:p>
          <a:p>
            <a:r>
              <a:rPr lang="en-US" dirty="0"/>
              <a:t>Classifier separates in three classes namely Pro-Vax, Anti-vax, neutral.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BF06-EB10-D6A9-9F99-FBB888C8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2: </a:t>
            </a:r>
            <a:r>
              <a:rPr lang="en-US" dirty="0"/>
              <a:t>Detection of COVID-19 symptom-reporting in tweets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4206-6163-2014-EAF2-4249AC47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Identification of disease like covid at early stage helps in taking precautionary steps early.</a:t>
            </a:r>
          </a:p>
          <a:p>
            <a:r>
              <a:rPr lang="en-IN" dirty="0"/>
              <a:t>For this we need to make a model that </a:t>
            </a:r>
            <a:r>
              <a:rPr lang="en-US" dirty="0"/>
              <a:t>explore if tweets that report about someone experiencing COVID-19 symptoms (e.g., ‘fever’, ‘cough’) .</a:t>
            </a:r>
          </a:p>
          <a:p>
            <a:r>
              <a:rPr lang="en-US" dirty="0"/>
              <a:t>simply identifying tweets that contain mentions of COVID-19 symptoms is not helpful, since these tweets can contain lots of irrelevant information</a:t>
            </a:r>
          </a:p>
          <a:p>
            <a:r>
              <a:rPr lang="en-US" dirty="0"/>
              <a:t>Hence a classifier is made that to understand which tweets actually inform about someone experiencing COVID-19 symptoms</a:t>
            </a:r>
          </a:p>
          <a:p>
            <a:r>
              <a:rPr lang="en-US" dirty="0"/>
              <a:t>A classifier with 4 class classification is made that segregates into primary reporting, secondary reporting , third-party reporting and non-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7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EF55-420B-A724-070D-E42A0035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980728"/>
            <a:ext cx="9900592" cy="1143000"/>
          </a:xfrm>
        </p:spPr>
        <p:txBody>
          <a:bodyPr/>
          <a:lstStyle/>
          <a:p>
            <a:r>
              <a:rPr lang="en-IN" dirty="0"/>
              <a:t>Explaining the dataset(Task-1 &amp; Tast-2)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7562-974B-7BD9-0E2E-62A26E4D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636912"/>
            <a:ext cx="9144000" cy="3495302"/>
          </a:xfrm>
        </p:spPr>
        <p:txBody>
          <a:bodyPr/>
          <a:lstStyle/>
          <a:p>
            <a:r>
              <a:rPr lang="en-US" dirty="0"/>
              <a:t>around 4,390 tweets as training data from two sources is used</a:t>
            </a:r>
          </a:p>
          <a:p>
            <a:r>
              <a:rPr lang="en-US" dirty="0"/>
              <a:t>Around 1600 labeled data for training </a:t>
            </a:r>
          </a:p>
          <a:p>
            <a:r>
              <a:rPr lang="en-US" dirty="0"/>
              <a:t>Around 500 for test</a:t>
            </a:r>
          </a:p>
          <a:p>
            <a:r>
              <a:rPr lang="en-US" dirty="0"/>
              <a:t>For task 2, crawled English tweets from February 2020- June 2021 using keywords related to COVID-19 symptoms</a:t>
            </a:r>
          </a:p>
          <a:p>
            <a:r>
              <a:rPr lang="en-US" dirty="0"/>
              <a:t>2000 total tweets are selected randomly and 80%-20% division of train and test is performed.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2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V="1">
            <a:off x="1524000" y="6096000"/>
            <a:ext cx="45719" cy="1413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. </a:t>
            </a:r>
            <a:r>
              <a:rPr lang="en-IN" sz="1400" dirty="0" err="1"/>
              <a:t>tnnnn</a:t>
            </a:r>
            <a:endParaRPr sz="5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19" y="1196752"/>
            <a:ext cx="9144000" cy="1143000"/>
          </a:xfrm>
        </p:spPr>
        <p:txBody>
          <a:bodyPr/>
          <a:lstStyle/>
          <a:p>
            <a:r>
              <a:rPr lang="en-IN" dirty="0"/>
              <a:t>Libraries used in making models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6A76B-D164-C71F-45B2-5F1C1B4E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667999" y="6021288"/>
            <a:ext cx="45719" cy="74712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D7949-F543-69D0-B8A0-B2BDCAC94D7A}"/>
              </a:ext>
            </a:extLst>
          </p:cNvPr>
          <p:cNvSpPr txBox="1"/>
          <p:nvPr/>
        </p:nvSpPr>
        <p:spPr>
          <a:xfrm>
            <a:off x="1271464" y="2780928"/>
            <a:ext cx="82352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nltk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Tensorflow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Sklearn</a:t>
            </a:r>
            <a:r>
              <a:rPr lang="en-IN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Transformers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3068960"/>
            <a:ext cx="9144000" cy="7920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Explaining the Tast-1 code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5517231"/>
            <a:ext cx="9144000" cy="578769"/>
          </a:xfrm>
        </p:spPr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83568"/>
          </a:xfrm>
        </p:spPr>
        <p:txBody>
          <a:bodyPr/>
          <a:lstStyle/>
          <a:p>
            <a:r>
              <a:rPr lang="en-US" dirty="0"/>
              <a:t>Data split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 flipV="1">
            <a:off x="191344" y="503322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69" y="2647391"/>
            <a:ext cx="4343400" cy="1944216"/>
          </a:xfrm>
        </p:spPr>
        <p:txBody>
          <a:bodyPr/>
          <a:lstStyle/>
          <a:p>
            <a:r>
              <a:rPr lang="en-IN" dirty="0"/>
              <a:t>In this code, the data is </a:t>
            </a:r>
            <a:r>
              <a:rPr lang="en-IN" dirty="0" err="1"/>
              <a:t>spli</a:t>
            </a:r>
            <a:r>
              <a:rPr lang="en-IN" dirty="0"/>
              <a:t> into train and test with various parameters like </a:t>
            </a:r>
            <a:r>
              <a:rPr lang="en-IN" dirty="0" err="1"/>
              <a:t>test_size</a:t>
            </a:r>
            <a:r>
              <a:rPr lang="en-IN" dirty="0"/>
              <a:t>, random _state etc.</a:t>
            </a:r>
          </a:p>
          <a:p>
            <a:r>
              <a:rPr lang="en-IN" dirty="0"/>
              <a:t>For splitting , stratified shuffle split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65EF4A-43D7-92A4-02D9-2C6CE704CC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828799"/>
            <a:ext cx="6840759" cy="3581401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US" dirty="0"/>
              <a:t>Data cleaning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1A6E1-605B-5182-774F-ED6A0F4C0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916832"/>
            <a:ext cx="9105900" cy="425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406F4-76D1-01B5-20F7-2F2BBCF09B63}"/>
              </a:ext>
            </a:extLst>
          </p:cNvPr>
          <p:cNvSpPr txBox="1"/>
          <p:nvPr/>
        </p:nvSpPr>
        <p:spPr>
          <a:xfrm>
            <a:off x="119336" y="2132856"/>
            <a:ext cx="2448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remove various unnecessary tokens like emojis, links, special character, a function named cleaning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cleans the data and make it appropriate for next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E2825-AE57-6E49-0AB5-2461B1D1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for transforming and encoding into vector space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56851A-3B13-46AC-5017-688A03016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828800"/>
            <a:ext cx="9577064" cy="4572000"/>
          </a:xfrm>
        </p:spPr>
      </p:pic>
    </p:spTree>
    <p:extLst>
      <p:ext uri="{BB962C8B-B14F-4D97-AF65-F5344CB8AC3E}">
        <p14:creationId xmlns:p14="http://schemas.microsoft.com/office/powerpoint/2010/main" val="104258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74</TotalTime>
  <Words>499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Candara</vt:lpstr>
      <vt:lpstr>Consolas</vt:lpstr>
      <vt:lpstr>Roboto</vt:lpstr>
      <vt:lpstr>Söhne</vt:lpstr>
      <vt:lpstr>Tech Computer 16x9</vt:lpstr>
      <vt:lpstr>Information Retrieval from Microblogs during Disasters (IRMiDis)</vt:lpstr>
      <vt:lpstr>Explanation of the Task-1</vt:lpstr>
      <vt:lpstr>Task 2: Detection of COVID-19 symptom-reporting in tweets</vt:lpstr>
      <vt:lpstr>Explaining the dataset(Task-1 &amp; Tast-2)</vt:lpstr>
      <vt:lpstr>Libraries used in making models</vt:lpstr>
      <vt:lpstr>Explaining the Tast-1 code</vt:lpstr>
      <vt:lpstr>Data split</vt:lpstr>
      <vt:lpstr>Data cleaning</vt:lpstr>
      <vt:lpstr>function for transforming and encoding into vector space</vt:lpstr>
      <vt:lpstr>Use of Language model BERT</vt:lpstr>
      <vt:lpstr>Use of transformers</vt:lpstr>
      <vt:lpstr>Results output example</vt:lpstr>
      <vt:lpstr>Confusion Matrix </vt:lpstr>
      <vt:lpstr>Precision Recall And Accuracy</vt:lpstr>
      <vt:lpstr>Output of Task-2</vt:lpstr>
      <vt:lpstr>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from Microblogs during Disasters (IRMiDis)</dc:title>
  <dc:creator>hemant</dc:creator>
  <cp:lastModifiedBy>hemant</cp:lastModifiedBy>
  <cp:revision>8</cp:revision>
  <dcterms:created xsi:type="dcterms:W3CDTF">2023-04-25T11:00:31Z</dcterms:created>
  <dcterms:modified xsi:type="dcterms:W3CDTF">2023-09-11T13:52:23Z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