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3" r:id="rId2"/>
    <p:sldId id="257" r:id="rId3"/>
    <p:sldId id="299" r:id="rId4"/>
    <p:sldId id="274" r:id="rId5"/>
    <p:sldId id="277" r:id="rId6"/>
    <p:sldId id="278" r:id="rId7"/>
    <p:sldId id="279" r:id="rId8"/>
    <p:sldId id="280" r:id="rId9"/>
    <p:sldId id="282" r:id="rId10"/>
    <p:sldId id="284" r:id="rId11"/>
    <p:sldId id="285" r:id="rId12"/>
    <p:sldId id="287" r:id="rId13"/>
    <p:sldId id="288" r:id="rId14"/>
    <p:sldId id="289" r:id="rId15"/>
    <p:sldId id="292" r:id="rId16"/>
    <p:sldId id="293" r:id="rId17"/>
    <p:sldId id="295" r:id="rId18"/>
    <p:sldId id="294" r:id="rId19"/>
    <p:sldId id="296" r:id="rId20"/>
    <p:sldId id="291" r:id="rId21"/>
    <p:sldId id="298"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3F5793-4F03-43AB-BD1B-776457C5FFB2}">
          <p14:sldIdLst>
            <p14:sldId id="273"/>
          </p14:sldIdLst>
        </p14:section>
        <p14:section name="Overview" id="{14CA5BCF-D1F3-471F-BDE2-BF64ECFAC602}">
          <p14:sldIdLst>
            <p14:sldId id="257"/>
            <p14:sldId id="299"/>
          </p14:sldIdLst>
        </p14:section>
        <p14:section name="Data Description" id="{5CC9F051-527B-4D76-89A0-73864110557E}">
          <p14:sldIdLst>
            <p14:sldId id="274"/>
            <p14:sldId id="277"/>
            <p14:sldId id="278"/>
          </p14:sldIdLst>
        </p14:section>
        <p14:section name="Application Design" id="{AFB5BAA8-5E68-41FE-BC8F-AE0773A61174}">
          <p14:sldIdLst>
            <p14:sldId id="279"/>
          </p14:sldIdLst>
        </p14:section>
        <p14:section name="2~3 Functions" id="{F552EA84-9A77-476F-81B8-B60A9362E050}">
          <p14:sldIdLst>
            <p14:sldId id="280"/>
            <p14:sldId id="282"/>
            <p14:sldId id="284"/>
            <p14:sldId id="285"/>
            <p14:sldId id="287"/>
            <p14:sldId id="288"/>
            <p14:sldId id="289"/>
            <p14:sldId id="292"/>
            <p14:sldId id="293"/>
            <p14:sldId id="295"/>
            <p14:sldId id="294"/>
            <p14:sldId id="296"/>
          </p14:sldIdLst>
        </p14:section>
        <p14:section name="Summary" id="{3E43B110-309F-467E-A0EF-BBBACC206E5A}">
          <p14:sldIdLst>
            <p14:sldId id="291"/>
            <p14:sldId id="298"/>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21:57:56.572"/>
    </inkml:context>
    <inkml:brush xml:id="br0">
      <inkml:brushProperty name="width" value="0.05" units="cm"/>
      <inkml:brushProperty name="height" value="0.05" units="cm"/>
      <inkml:brushProperty name="color" value="#E71224"/>
    </inkml:brush>
  </inkml:definitions>
  <inkml:trace contextRef="#ctx0" brushRef="#br0">7516 1066 24575,'-36'-39'0,"27"28"0,-1 0 0,0 1 0,-1 0 0,0 0 0,-1 1 0,-19-12 0,-22-7 0,-2 2 0,-104-34 0,-379-71 11,-5 26-115,468 91 55,-1430-208-664,1394 214 1064,-155 8 0,130 3-198,-1047-2-153,1157 0 0,-1 0 0,0 2 0,1 1 0,0 1 0,-37 13 0,15 0 0,-86 45 0,-410 271 0,267-155 0,226-147 0,-520 339 0,509-322 0,3 2 0,2 2 0,3 4 0,-53 68 0,62-64 0,3 2 0,2 3 0,-48 108 0,80-152 0,0 0 0,2 1 0,0-1 0,-3 37 0,-1 0 0,-2-3 0,-2-1 0,-3-1 0,-2 0 0,-2-1 0,-29 50 0,11-30 0,4 2 0,-40 119 0,60-142 0,2 1 0,2 0 0,3 0 0,-3 103 0,11-138 0,4 212 0,0-177 0,2 0 0,17 67 0,123 434 0,-133-503 0,2-1 0,2 0 0,2-1 0,32 58 0,207 435 0,-211-422 0,-24-57 0,2-1 0,50 86 0,-18-52 0,74 112 0,-31-48 0,-19-29 0,-30-52 0,134 184 0,-78-128 0,109 127 0,-190-234 0,-2 1 0,-1 0 0,-2 2 0,-1 1 0,-1 0 0,-1 2 0,17 49 0,-23-47 0,-2 1 0,-2 0 0,-1 1 0,2 39 0,-5 153 0,-3-196 0,1 0 0,2-1 0,2 1 0,1-1 0,1 0 0,24 61 0,-15-62 0,0 0 0,3-1 0,38 48 0,-33-47 0,2-2 0,1-1 0,2-2 0,0 0 0,2-2 0,65 39 0,-26-26 0,1-3 0,112 38 0,-2-6 0,280 85 0,85-47 0,11-34 0,-512-65 0,1183 82-845,-1087-81 818,-31 0 27,196 4 0,-236-12 0,-1-3 0,92-17 0,-134 16 73,-1-2 0,0-1-1,0-1 1,-1-1 0,0-2-1,-1 0 1,-1-2 0,0-1-1,32-25 1,319-257 72,-294 236-145,-36 29 0,74-71 0,-41 18 0,93-131 0,48-108 0,-214 316 0,131-206 0,195-281 0,-61 142 0,8-10 0,-21-16 0,-207 291 0,-3-3 0,48-135 0,41-201 0,-79 204 0,-10-2 0,26-319 0,-54-463 0,-57 591 0,23 333 0,-3 1 0,-3 1 0,-34-79 0,-176-364 0,181 424 0,-4 1 0,-114-157 0,125 200 0,-3 3 0,-2 1 0,-2 3 0,-2 1 0,-92-62 0,-58-17 0,-293-135 0,-236-58 0,730 320 0,-57-25 0,-40-17 0,-195-55 0,-118 26 0,-4 30 0,384 39 0,-425-17 0,349 23 0,1 4 0,-135 28 0,-355 110-294,183-40-177,200-57 471,-457 124 0,653-168 49,1 1 0,0 1 0,0 1 1,0 0-1,1 1 0,0 0 0,1 2 0,0-1 0,0 2 0,1 0 0,1 0 0,-15 19 0,-340 473-145,113-108-1258,17 10 0,-206 492-1,381-751 1536,7 2 0,7 3 0,6 1 0,-26 192 0,43-170 157,-61 354-713,58-399 1257,-5-2 0,-52 128 0,-8-35-116,-21 57-753,89-207-15,3 0 0,-12 78-1,16-31 3,-2 156 0,21 121 0,1-261 0,-3-1 0,0-35 0,18 164 0,-12-233 0,2-1 0,1 1 0,22 51 0,48 76 0,-13-29 0,-42-77 0,2-1 0,3-1 0,1-2 0,40 48 0,-25-43 0,2-2 0,53 44 0,-69-70 0,0 0 0,1-2 0,1-2 0,0 0 0,45 17 0,15-4 0,1-3 0,1-5 0,165 22 0,294-10 0,-347-32 0,-1-10 0,220-33 0,360-69 0,-553 82 0,280-29 0,3 32 0,-482 23 0,-1-3 0,0 0 0,46-12 0,90-33 0,-107 30 0,82-30 0,58-16 0,-157 52 0,0-2 0,-1-1 0,-1-3 0,0-1 0,45-29 0,479-280 0,-186 126 0,-287 145 0,165-134 0,-176 124 0,-33 29 0,74-75 0,-111 99 0,1 0 0,-2-1 0,0 0 0,-1-1 0,0 0 0,-1-1 0,-1 0 0,-1 0 0,10-36 0,-5-13 0,5-134 0,-9 71 0,36-241 0,11-155 0,-43 142 0,-42-407 0,-40 300 0,37 283 0,-92-392 0,51 352 0,-196-436 0,227 587 0,-75-158 0,84 189 0,-77-109 0,44 86 0,-142-146 0,117 144 0,-122-113 0,150 148 0,-108-72 0,48 52 0,-3 5 0,-3 7 0,-152-52 0,83 48 0,-317-63 0,436 118 0,0 3 0,-1 4 0,0 3 0,0 3 0,-141 22 0,-386 111 0,537-116 0,-304 85 0,8 29 0,216-74 0,-252 62 0,330-101 0,-25 8 0,-153 66 0,200-70 0,1 3 0,1 2 0,1 1 0,-70 59 0,92-64 0,2 2 0,0 0 0,2 1 0,1 2 0,1 0 0,-31 62 0,-72 206 0,99-232 0,-114 297-110,-233 659-421,60-265 821,133-354-46,-175 616-137,324-912-107,4 0 0,4 2 0,6 0 0,-3 189 0,21 481 0,2-147 0,-6-564 0,0 15 0,12 106 0,-7-162 0,1 1 0,1-1 0,1 0 0,1 0 0,2 0 0,0-1 0,2-1 0,14 24 0,0-10 0,2-2 0,1-1 0,58 55 0,117 76 0,-84-85-207,203 106 0,146 34-206,10-14-322,188 87-471,-539-229 1314,-59-29 1222,114 44 0,-116-57-1330,179 56 0,-190-64 0,1-3 0,85 7 0,347-14 0,-261-8 0,984 4 0,-1165-1 0,1-1 0,-1-3 0,1-2 0,62-16 0,18-13 0,181-78 0,-286 101 0,-1 0 0,32-25 0,-34 22 0,0 1 0,1 2 0,25-12 0,212-80 0,207-97 0,-415 176 0,-22 12 0,0-1 0,-2-1 0,32-24 0,-51 33 0,1 0 0,-1-1 0,0 0 0,-1-1 0,0 1 0,0-1 0,-1-1 0,1 1 0,-2-1 0,1 1 0,-2-1 0,1-1 0,-1 1 0,3-13 0,32-177 0,16-79 0,-40 209-1365,-10 43-5461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C12E7-CA30-402A-8956-B0DBEA48C3D5}"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2C645-8CE0-4325-8F50-C5C8254C9873}" type="slidenum">
              <a:rPr lang="en-US" smtClean="0"/>
              <a:t>‹#›</a:t>
            </a:fld>
            <a:endParaRPr lang="en-US"/>
          </a:p>
        </p:txBody>
      </p:sp>
    </p:spTree>
    <p:extLst>
      <p:ext uri="{BB962C8B-B14F-4D97-AF65-F5344CB8AC3E}">
        <p14:creationId xmlns:p14="http://schemas.microsoft.com/office/powerpoint/2010/main" val="266916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60458-B53A-8FF3-81BF-07D50E68AC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18617-DBBF-C2B0-3824-0F3B6B6961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E7CA-3CC4-CC27-2D73-037DB27656D8}"/>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1953A894-E9D4-0377-6696-8C7BF5F7B181}"/>
              </a:ext>
            </a:extLst>
          </p:cNvPr>
          <p:cNvSpPr>
            <a:spLocks noGrp="1"/>
          </p:cNvSpPr>
          <p:nvPr>
            <p:ph type="sldNum" sz="quarter" idx="5"/>
          </p:nvPr>
        </p:nvSpPr>
        <p:spPr/>
        <p:txBody>
          <a:bodyPr/>
          <a:lstStyle/>
          <a:p>
            <a:fld id="{7582C645-8CE0-4325-8F50-C5C8254C9873}" type="slidenum">
              <a:rPr lang="en-US" smtClean="0"/>
              <a:t>1</a:t>
            </a:fld>
            <a:endParaRPr lang="en-US"/>
          </a:p>
        </p:txBody>
      </p:sp>
    </p:spTree>
    <p:extLst>
      <p:ext uri="{BB962C8B-B14F-4D97-AF65-F5344CB8AC3E}">
        <p14:creationId xmlns:p14="http://schemas.microsoft.com/office/powerpoint/2010/main" val="83135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D1DE-1D5B-8B08-C5F5-BDB4427D5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9DBCB3-3E3A-DF1C-DFF7-48E2AF82F1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6E928F-1B5C-694A-2097-EAACC4D2E4A1}"/>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EBF41D38-90BB-7889-2929-181348F3B8D7}"/>
              </a:ext>
            </a:extLst>
          </p:cNvPr>
          <p:cNvSpPr>
            <a:spLocks noGrp="1"/>
          </p:cNvSpPr>
          <p:nvPr>
            <p:ph type="sldNum" sz="quarter" idx="5"/>
          </p:nvPr>
        </p:nvSpPr>
        <p:spPr/>
        <p:txBody>
          <a:bodyPr/>
          <a:lstStyle/>
          <a:p>
            <a:fld id="{7582C645-8CE0-4325-8F50-C5C8254C9873}" type="slidenum">
              <a:rPr lang="en-US" smtClean="0"/>
              <a:t>10</a:t>
            </a:fld>
            <a:endParaRPr lang="en-US"/>
          </a:p>
        </p:txBody>
      </p:sp>
    </p:spTree>
    <p:extLst>
      <p:ext uri="{BB962C8B-B14F-4D97-AF65-F5344CB8AC3E}">
        <p14:creationId xmlns:p14="http://schemas.microsoft.com/office/powerpoint/2010/main" val="42426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084B4-DD29-FEBA-4A59-ACB2B58041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98811-3080-2A99-E335-7969CFB8E8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62FFC-BD83-90B7-A376-EEA0AA6006DF}"/>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D4E414AC-9FAB-E222-4236-E31BCF7FE167}"/>
              </a:ext>
            </a:extLst>
          </p:cNvPr>
          <p:cNvSpPr>
            <a:spLocks noGrp="1"/>
          </p:cNvSpPr>
          <p:nvPr>
            <p:ph type="sldNum" sz="quarter" idx="5"/>
          </p:nvPr>
        </p:nvSpPr>
        <p:spPr/>
        <p:txBody>
          <a:bodyPr/>
          <a:lstStyle/>
          <a:p>
            <a:fld id="{7582C645-8CE0-4325-8F50-C5C8254C9873}" type="slidenum">
              <a:rPr lang="en-US" smtClean="0"/>
              <a:t>11</a:t>
            </a:fld>
            <a:endParaRPr lang="en-US"/>
          </a:p>
        </p:txBody>
      </p:sp>
    </p:spTree>
    <p:extLst>
      <p:ext uri="{BB962C8B-B14F-4D97-AF65-F5344CB8AC3E}">
        <p14:creationId xmlns:p14="http://schemas.microsoft.com/office/powerpoint/2010/main" val="916393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59D16-98A1-38F4-B618-E33BAA9CA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AF427-E042-C2B4-A9C8-9B92E71249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63124-1495-EDD5-4A56-0A576A92DE68}"/>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57704060-543B-107B-A2DF-61BD8B1E8467}"/>
              </a:ext>
            </a:extLst>
          </p:cNvPr>
          <p:cNvSpPr>
            <a:spLocks noGrp="1"/>
          </p:cNvSpPr>
          <p:nvPr>
            <p:ph type="sldNum" sz="quarter" idx="5"/>
          </p:nvPr>
        </p:nvSpPr>
        <p:spPr/>
        <p:txBody>
          <a:bodyPr/>
          <a:lstStyle/>
          <a:p>
            <a:fld id="{7582C645-8CE0-4325-8F50-C5C8254C9873}" type="slidenum">
              <a:rPr lang="en-US" smtClean="0"/>
              <a:t>12</a:t>
            </a:fld>
            <a:endParaRPr lang="en-US"/>
          </a:p>
        </p:txBody>
      </p:sp>
    </p:spTree>
    <p:extLst>
      <p:ext uri="{BB962C8B-B14F-4D97-AF65-F5344CB8AC3E}">
        <p14:creationId xmlns:p14="http://schemas.microsoft.com/office/powerpoint/2010/main" val="3855700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27850-9CE3-7D0C-0409-629E44C8C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F0F405-3B80-1575-1347-DE2FC8A9BD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43DD1-B432-A49A-FD44-92FB4FB3EE8A}"/>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549361E2-1188-6F1F-71C5-63EB2A08EAF8}"/>
              </a:ext>
            </a:extLst>
          </p:cNvPr>
          <p:cNvSpPr>
            <a:spLocks noGrp="1"/>
          </p:cNvSpPr>
          <p:nvPr>
            <p:ph type="sldNum" sz="quarter" idx="5"/>
          </p:nvPr>
        </p:nvSpPr>
        <p:spPr/>
        <p:txBody>
          <a:bodyPr/>
          <a:lstStyle/>
          <a:p>
            <a:fld id="{7582C645-8CE0-4325-8F50-C5C8254C9873}" type="slidenum">
              <a:rPr lang="en-US" smtClean="0"/>
              <a:t>13</a:t>
            </a:fld>
            <a:endParaRPr lang="en-US"/>
          </a:p>
        </p:txBody>
      </p:sp>
    </p:spTree>
    <p:extLst>
      <p:ext uri="{BB962C8B-B14F-4D97-AF65-F5344CB8AC3E}">
        <p14:creationId xmlns:p14="http://schemas.microsoft.com/office/powerpoint/2010/main" val="410620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AE0A-1B12-712E-AF4E-3E63FB741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867ED5-40D1-77F6-A8A3-784E755F17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B00F38-84C5-EA50-1018-7343C290BB1D}"/>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6CA0EF32-24F2-F176-05D6-49B314B0A649}"/>
              </a:ext>
            </a:extLst>
          </p:cNvPr>
          <p:cNvSpPr>
            <a:spLocks noGrp="1"/>
          </p:cNvSpPr>
          <p:nvPr>
            <p:ph type="sldNum" sz="quarter" idx="5"/>
          </p:nvPr>
        </p:nvSpPr>
        <p:spPr/>
        <p:txBody>
          <a:bodyPr/>
          <a:lstStyle/>
          <a:p>
            <a:fld id="{7582C645-8CE0-4325-8F50-C5C8254C9873}" type="slidenum">
              <a:rPr lang="en-US" smtClean="0"/>
              <a:t>14</a:t>
            </a:fld>
            <a:endParaRPr lang="en-US"/>
          </a:p>
        </p:txBody>
      </p:sp>
    </p:spTree>
    <p:extLst>
      <p:ext uri="{BB962C8B-B14F-4D97-AF65-F5344CB8AC3E}">
        <p14:creationId xmlns:p14="http://schemas.microsoft.com/office/powerpoint/2010/main" val="1719803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F8DAF-57EC-5400-5DC5-6FEC7BC87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ED38F-DBF7-79AA-867A-E3CBEAE7D1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9F3387-C196-3E39-4981-EAA5095BDE0E}"/>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9F025292-8892-BB66-114C-956A76EF768F}"/>
              </a:ext>
            </a:extLst>
          </p:cNvPr>
          <p:cNvSpPr>
            <a:spLocks noGrp="1"/>
          </p:cNvSpPr>
          <p:nvPr>
            <p:ph type="sldNum" sz="quarter" idx="5"/>
          </p:nvPr>
        </p:nvSpPr>
        <p:spPr/>
        <p:txBody>
          <a:bodyPr/>
          <a:lstStyle/>
          <a:p>
            <a:fld id="{7582C645-8CE0-4325-8F50-C5C8254C9873}" type="slidenum">
              <a:rPr lang="en-US" smtClean="0"/>
              <a:t>15</a:t>
            </a:fld>
            <a:endParaRPr lang="en-US"/>
          </a:p>
        </p:txBody>
      </p:sp>
    </p:spTree>
    <p:extLst>
      <p:ext uri="{BB962C8B-B14F-4D97-AF65-F5344CB8AC3E}">
        <p14:creationId xmlns:p14="http://schemas.microsoft.com/office/powerpoint/2010/main" val="201487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0BF76-D17A-CB71-D35B-6F5537BDFB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AA9A3-B99E-A403-3B76-D76490EA50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51A135-3E70-F16C-2C4C-D722E968C815}"/>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56BE6AF0-A4C1-EBE5-1FEB-B33B27C679C4}"/>
              </a:ext>
            </a:extLst>
          </p:cNvPr>
          <p:cNvSpPr>
            <a:spLocks noGrp="1"/>
          </p:cNvSpPr>
          <p:nvPr>
            <p:ph type="sldNum" sz="quarter" idx="5"/>
          </p:nvPr>
        </p:nvSpPr>
        <p:spPr/>
        <p:txBody>
          <a:bodyPr/>
          <a:lstStyle/>
          <a:p>
            <a:fld id="{7582C645-8CE0-4325-8F50-C5C8254C9873}" type="slidenum">
              <a:rPr lang="en-US" smtClean="0"/>
              <a:t>16</a:t>
            </a:fld>
            <a:endParaRPr lang="en-US"/>
          </a:p>
        </p:txBody>
      </p:sp>
    </p:spTree>
    <p:extLst>
      <p:ext uri="{BB962C8B-B14F-4D97-AF65-F5344CB8AC3E}">
        <p14:creationId xmlns:p14="http://schemas.microsoft.com/office/powerpoint/2010/main" val="2940784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C796-F9D4-9DFE-E454-08ADA67CC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091896-7F91-C47F-87EA-68718A810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2BAC9-629F-1AEB-DD57-CEC8D76A5562}"/>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EE284C0C-01A2-8EDD-4CAB-D6CD6EC6AEF8}"/>
              </a:ext>
            </a:extLst>
          </p:cNvPr>
          <p:cNvSpPr>
            <a:spLocks noGrp="1"/>
          </p:cNvSpPr>
          <p:nvPr>
            <p:ph type="sldNum" sz="quarter" idx="5"/>
          </p:nvPr>
        </p:nvSpPr>
        <p:spPr/>
        <p:txBody>
          <a:bodyPr/>
          <a:lstStyle/>
          <a:p>
            <a:fld id="{7582C645-8CE0-4325-8F50-C5C8254C9873}" type="slidenum">
              <a:rPr lang="en-US" smtClean="0"/>
              <a:t>17</a:t>
            </a:fld>
            <a:endParaRPr lang="en-US"/>
          </a:p>
        </p:txBody>
      </p:sp>
    </p:spTree>
    <p:extLst>
      <p:ext uri="{BB962C8B-B14F-4D97-AF65-F5344CB8AC3E}">
        <p14:creationId xmlns:p14="http://schemas.microsoft.com/office/powerpoint/2010/main" val="348541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D6944-0D2E-1C08-72FA-ECCD3EA5BE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E67C6B-E813-80D1-13D5-0E61BEC3BA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D7C50D-4128-4EA0-1CB7-196E18A0DAC0}"/>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01DF2CE5-469B-8113-5258-570B16D77EA0}"/>
              </a:ext>
            </a:extLst>
          </p:cNvPr>
          <p:cNvSpPr>
            <a:spLocks noGrp="1"/>
          </p:cNvSpPr>
          <p:nvPr>
            <p:ph type="sldNum" sz="quarter" idx="5"/>
          </p:nvPr>
        </p:nvSpPr>
        <p:spPr/>
        <p:txBody>
          <a:bodyPr/>
          <a:lstStyle/>
          <a:p>
            <a:fld id="{7582C645-8CE0-4325-8F50-C5C8254C9873}" type="slidenum">
              <a:rPr lang="en-US" smtClean="0"/>
              <a:t>18</a:t>
            </a:fld>
            <a:endParaRPr lang="en-US"/>
          </a:p>
        </p:txBody>
      </p:sp>
    </p:spTree>
    <p:extLst>
      <p:ext uri="{BB962C8B-B14F-4D97-AF65-F5344CB8AC3E}">
        <p14:creationId xmlns:p14="http://schemas.microsoft.com/office/powerpoint/2010/main" val="3235962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95EB7-0A58-A3A6-F08D-B842B27A28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70B7AF-AD91-3617-A433-E8D0321E3C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65370F-4530-3C0D-349F-A2EA24DA4119}"/>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9FDFA1BE-59C4-09FA-D4DD-1AAEA75D6C47}"/>
              </a:ext>
            </a:extLst>
          </p:cNvPr>
          <p:cNvSpPr>
            <a:spLocks noGrp="1"/>
          </p:cNvSpPr>
          <p:nvPr>
            <p:ph type="sldNum" sz="quarter" idx="5"/>
          </p:nvPr>
        </p:nvSpPr>
        <p:spPr/>
        <p:txBody>
          <a:bodyPr/>
          <a:lstStyle/>
          <a:p>
            <a:fld id="{7582C645-8CE0-4325-8F50-C5C8254C9873}" type="slidenum">
              <a:rPr lang="en-US" smtClean="0"/>
              <a:t>19</a:t>
            </a:fld>
            <a:endParaRPr lang="en-US"/>
          </a:p>
        </p:txBody>
      </p:sp>
    </p:spTree>
    <p:extLst>
      <p:ext uri="{BB962C8B-B14F-4D97-AF65-F5344CB8AC3E}">
        <p14:creationId xmlns:p14="http://schemas.microsoft.com/office/powerpoint/2010/main" val="1793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p:cNvSpPr>
            <a:spLocks noGrp="1"/>
          </p:cNvSpPr>
          <p:nvPr>
            <p:ph type="sldNum" sz="quarter" idx="5"/>
          </p:nvPr>
        </p:nvSpPr>
        <p:spPr/>
        <p:txBody>
          <a:bodyPr/>
          <a:lstStyle/>
          <a:p>
            <a:fld id="{7582C645-8CE0-4325-8F50-C5C8254C9873}" type="slidenum">
              <a:rPr lang="en-US" smtClean="0"/>
              <a:t>2</a:t>
            </a:fld>
            <a:endParaRPr lang="en-US"/>
          </a:p>
        </p:txBody>
      </p:sp>
    </p:spTree>
    <p:extLst>
      <p:ext uri="{BB962C8B-B14F-4D97-AF65-F5344CB8AC3E}">
        <p14:creationId xmlns:p14="http://schemas.microsoft.com/office/powerpoint/2010/main" val="194793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81316-997D-FFCC-003C-D6CF6C43CA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9A392D-3CE5-3FEC-5082-DBF3E301B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56F0D-8725-B4C8-CDB3-5296BA6A9391}"/>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02854504-54A5-2604-E5D7-FE6A0637FC65}"/>
              </a:ext>
            </a:extLst>
          </p:cNvPr>
          <p:cNvSpPr>
            <a:spLocks noGrp="1"/>
          </p:cNvSpPr>
          <p:nvPr>
            <p:ph type="sldNum" sz="quarter" idx="5"/>
          </p:nvPr>
        </p:nvSpPr>
        <p:spPr/>
        <p:txBody>
          <a:bodyPr/>
          <a:lstStyle/>
          <a:p>
            <a:fld id="{7582C645-8CE0-4325-8F50-C5C8254C9873}" type="slidenum">
              <a:rPr lang="en-US" smtClean="0"/>
              <a:t>20</a:t>
            </a:fld>
            <a:endParaRPr lang="en-US"/>
          </a:p>
        </p:txBody>
      </p:sp>
    </p:spTree>
    <p:extLst>
      <p:ext uri="{BB962C8B-B14F-4D97-AF65-F5344CB8AC3E}">
        <p14:creationId xmlns:p14="http://schemas.microsoft.com/office/powerpoint/2010/main" val="3873571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0C580-0C63-AF97-D757-6C45EC699E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583DB8-FFB5-45B8-5807-085938F02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C8DEA7-B681-5E67-610A-53EDC1C26D8A}"/>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7EAFAB20-D607-02C2-3A6F-70DDB16F4075}"/>
              </a:ext>
            </a:extLst>
          </p:cNvPr>
          <p:cNvSpPr>
            <a:spLocks noGrp="1"/>
          </p:cNvSpPr>
          <p:nvPr>
            <p:ph type="sldNum" sz="quarter" idx="5"/>
          </p:nvPr>
        </p:nvSpPr>
        <p:spPr/>
        <p:txBody>
          <a:bodyPr/>
          <a:lstStyle/>
          <a:p>
            <a:fld id="{7582C645-8CE0-4325-8F50-C5C8254C9873}" type="slidenum">
              <a:rPr lang="en-US" smtClean="0"/>
              <a:t>21</a:t>
            </a:fld>
            <a:endParaRPr lang="en-US"/>
          </a:p>
        </p:txBody>
      </p:sp>
    </p:spTree>
    <p:extLst>
      <p:ext uri="{BB962C8B-B14F-4D97-AF65-F5344CB8AC3E}">
        <p14:creationId xmlns:p14="http://schemas.microsoft.com/office/powerpoint/2010/main" val="1541084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0F72B-05C3-19B5-4C6C-EC78E2224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D3341-49A7-6612-E2A2-42204B4A2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A4DCE5-AFAB-35A8-5333-DF21AF13766D}"/>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87385F13-BD4D-454F-103B-ABE55F82FB15}"/>
              </a:ext>
            </a:extLst>
          </p:cNvPr>
          <p:cNvSpPr>
            <a:spLocks noGrp="1"/>
          </p:cNvSpPr>
          <p:nvPr>
            <p:ph type="sldNum" sz="quarter" idx="5"/>
          </p:nvPr>
        </p:nvSpPr>
        <p:spPr/>
        <p:txBody>
          <a:bodyPr/>
          <a:lstStyle/>
          <a:p>
            <a:fld id="{7582C645-8CE0-4325-8F50-C5C8254C9873}" type="slidenum">
              <a:rPr lang="en-US" smtClean="0"/>
              <a:t>22</a:t>
            </a:fld>
            <a:endParaRPr lang="en-US"/>
          </a:p>
        </p:txBody>
      </p:sp>
    </p:spTree>
    <p:extLst>
      <p:ext uri="{BB962C8B-B14F-4D97-AF65-F5344CB8AC3E}">
        <p14:creationId xmlns:p14="http://schemas.microsoft.com/office/powerpoint/2010/main" val="64531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2EA4A-939E-2990-EECB-B54C5C316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7C8B0-3CD6-7786-6F83-C47A017740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94F898-C510-3FAB-54EF-BBBBC92457C1}"/>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88FE923E-0E59-9744-D7C8-1EEB397547AE}"/>
              </a:ext>
            </a:extLst>
          </p:cNvPr>
          <p:cNvSpPr>
            <a:spLocks noGrp="1"/>
          </p:cNvSpPr>
          <p:nvPr>
            <p:ph type="sldNum" sz="quarter" idx="5"/>
          </p:nvPr>
        </p:nvSpPr>
        <p:spPr/>
        <p:txBody>
          <a:bodyPr/>
          <a:lstStyle/>
          <a:p>
            <a:fld id="{7582C645-8CE0-4325-8F50-C5C8254C9873}" type="slidenum">
              <a:rPr lang="en-US" smtClean="0"/>
              <a:t>3</a:t>
            </a:fld>
            <a:endParaRPr lang="en-US"/>
          </a:p>
        </p:txBody>
      </p:sp>
    </p:spTree>
    <p:extLst>
      <p:ext uri="{BB962C8B-B14F-4D97-AF65-F5344CB8AC3E}">
        <p14:creationId xmlns:p14="http://schemas.microsoft.com/office/powerpoint/2010/main" val="80521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63C93-CB75-6674-E8CE-9F00CF2DA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5A67D-C5E9-CCD0-382D-E1E0B5380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B2795-5E55-876D-DEE9-D33B17726FB2}"/>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DA17F33B-C292-50C4-F0D1-8612334E6B89}"/>
              </a:ext>
            </a:extLst>
          </p:cNvPr>
          <p:cNvSpPr>
            <a:spLocks noGrp="1"/>
          </p:cNvSpPr>
          <p:nvPr>
            <p:ph type="sldNum" sz="quarter" idx="5"/>
          </p:nvPr>
        </p:nvSpPr>
        <p:spPr/>
        <p:txBody>
          <a:bodyPr/>
          <a:lstStyle/>
          <a:p>
            <a:fld id="{7582C645-8CE0-4325-8F50-C5C8254C9873}" type="slidenum">
              <a:rPr lang="en-US" smtClean="0"/>
              <a:t>4</a:t>
            </a:fld>
            <a:endParaRPr lang="en-US"/>
          </a:p>
        </p:txBody>
      </p:sp>
    </p:spTree>
    <p:extLst>
      <p:ext uri="{BB962C8B-B14F-4D97-AF65-F5344CB8AC3E}">
        <p14:creationId xmlns:p14="http://schemas.microsoft.com/office/powerpoint/2010/main" val="190848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71ED5-CA9F-345A-8917-3DC8A97A9A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1D11F-B403-2D27-90F4-4D5282DD58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9257F-D1F9-5F0B-02AE-5A70EB3F2BE2}"/>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DB1272AD-6CF8-1C20-2E98-544AE7B27FCD}"/>
              </a:ext>
            </a:extLst>
          </p:cNvPr>
          <p:cNvSpPr>
            <a:spLocks noGrp="1"/>
          </p:cNvSpPr>
          <p:nvPr>
            <p:ph type="sldNum" sz="quarter" idx="5"/>
          </p:nvPr>
        </p:nvSpPr>
        <p:spPr/>
        <p:txBody>
          <a:bodyPr/>
          <a:lstStyle/>
          <a:p>
            <a:fld id="{7582C645-8CE0-4325-8F50-C5C8254C9873}" type="slidenum">
              <a:rPr lang="en-US" smtClean="0"/>
              <a:t>5</a:t>
            </a:fld>
            <a:endParaRPr lang="en-US"/>
          </a:p>
        </p:txBody>
      </p:sp>
    </p:spTree>
    <p:extLst>
      <p:ext uri="{BB962C8B-B14F-4D97-AF65-F5344CB8AC3E}">
        <p14:creationId xmlns:p14="http://schemas.microsoft.com/office/powerpoint/2010/main" val="375556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4AD75-777F-8275-51A4-07E4D0A32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B15406-AC40-8267-0C77-360844AD0A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C33829-3CEA-2404-442D-58E108579E50}"/>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6C5AE457-F305-B7A0-2EA8-698FF17EF19D}"/>
              </a:ext>
            </a:extLst>
          </p:cNvPr>
          <p:cNvSpPr>
            <a:spLocks noGrp="1"/>
          </p:cNvSpPr>
          <p:nvPr>
            <p:ph type="sldNum" sz="quarter" idx="5"/>
          </p:nvPr>
        </p:nvSpPr>
        <p:spPr/>
        <p:txBody>
          <a:bodyPr/>
          <a:lstStyle/>
          <a:p>
            <a:fld id="{7582C645-8CE0-4325-8F50-C5C8254C9873}" type="slidenum">
              <a:rPr lang="en-US" smtClean="0"/>
              <a:t>6</a:t>
            </a:fld>
            <a:endParaRPr lang="en-US"/>
          </a:p>
        </p:txBody>
      </p:sp>
    </p:spTree>
    <p:extLst>
      <p:ext uri="{BB962C8B-B14F-4D97-AF65-F5344CB8AC3E}">
        <p14:creationId xmlns:p14="http://schemas.microsoft.com/office/powerpoint/2010/main" val="18848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8471C-A2FE-2596-FE8C-2278D1D3BF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F2DCC2-9BC7-F97C-26A9-578CDFDD54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BBFF14-B722-E586-DFC1-62968226C3E2}"/>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D1C440B7-5BAF-4CDF-32EE-E1136B89B42F}"/>
              </a:ext>
            </a:extLst>
          </p:cNvPr>
          <p:cNvSpPr>
            <a:spLocks noGrp="1"/>
          </p:cNvSpPr>
          <p:nvPr>
            <p:ph type="sldNum" sz="quarter" idx="5"/>
          </p:nvPr>
        </p:nvSpPr>
        <p:spPr/>
        <p:txBody>
          <a:bodyPr/>
          <a:lstStyle/>
          <a:p>
            <a:fld id="{7582C645-8CE0-4325-8F50-C5C8254C9873}" type="slidenum">
              <a:rPr lang="en-US" smtClean="0"/>
              <a:t>7</a:t>
            </a:fld>
            <a:endParaRPr lang="en-US"/>
          </a:p>
        </p:txBody>
      </p:sp>
    </p:spTree>
    <p:extLst>
      <p:ext uri="{BB962C8B-B14F-4D97-AF65-F5344CB8AC3E}">
        <p14:creationId xmlns:p14="http://schemas.microsoft.com/office/powerpoint/2010/main" val="395260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D9D03-B7DB-12A8-F39F-EDAEE7634C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414961-8299-BDEB-6490-3A5DA5054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C0070-4149-8C25-340A-380ACDE5BC77}"/>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9FC5970C-AECC-5B68-777C-83D65D23260F}"/>
              </a:ext>
            </a:extLst>
          </p:cNvPr>
          <p:cNvSpPr>
            <a:spLocks noGrp="1"/>
          </p:cNvSpPr>
          <p:nvPr>
            <p:ph type="sldNum" sz="quarter" idx="5"/>
          </p:nvPr>
        </p:nvSpPr>
        <p:spPr/>
        <p:txBody>
          <a:bodyPr/>
          <a:lstStyle/>
          <a:p>
            <a:fld id="{7582C645-8CE0-4325-8F50-C5C8254C9873}" type="slidenum">
              <a:rPr lang="en-US" smtClean="0"/>
              <a:t>8</a:t>
            </a:fld>
            <a:endParaRPr lang="en-US"/>
          </a:p>
        </p:txBody>
      </p:sp>
    </p:spTree>
    <p:extLst>
      <p:ext uri="{BB962C8B-B14F-4D97-AF65-F5344CB8AC3E}">
        <p14:creationId xmlns:p14="http://schemas.microsoft.com/office/powerpoint/2010/main" val="280492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139F2-9860-4FAB-485D-1D61950EF9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72502-68F0-75F0-FCD5-270EEF02D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33FC8D-A512-F1FF-0372-A09F43BA9329}"/>
              </a:ext>
            </a:extLst>
          </p:cNvPr>
          <p:cNvSpPr>
            <a:spLocks noGrp="1"/>
          </p:cNvSpPr>
          <p:nvPr>
            <p:ph type="body" idx="1"/>
          </p:nvPr>
        </p:nvSpPr>
        <p:spPr/>
        <p:txBody>
          <a:bodyPr/>
          <a:lstStyle/>
          <a:p>
            <a:pPr algn="l">
              <a:buFont typeface="Arial" panose="020B0604020202020204" pitchFamily="34" charset="0"/>
              <a:buChar char="•"/>
            </a:pPr>
            <a:r>
              <a:rPr lang="en-US" b="1" i="0" dirty="0">
                <a:solidFill>
                  <a:srgbClr val="273540"/>
                </a:solidFill>
                <a:effectLst/>
                <a:latin typeface="LatoWeb"/>
              </a:rPr>
              <a:t>Overview (1 slide):</a:t>
            </a:r>
            <a:endParaRPr lang="en-US" b="0" i="0" dirty="0">
              <a:solidFill>
                <a:srgbClr val="273540"/>
              </a:solidFill>
              <a:effectLst/>
              <a:latin typeface="LatoWeb"/>
            </a:endParaRPr>
          </a:p>
          <a:p>
            <a:pPr marL="742950" lvl="1" indent="-285750" algn="l">
              <a:buFont typeface="Arial" panose="020B0604020202020204" pitchFamily="34" charset="0"/>
              <a:buChar char="•"/>
            </a:pPr>
            <a:r>
              <a:rPr lang="en-US" b="0" i="0" dirty="0">
                <a:solidFill>
                  <a:srgbClr val="273540"/>
                </a:solidFill>
                <a:effectLst/>
                <a:latin typeface="LatoWeb"/>
              </a:rPr>
              <a:t>Background and motivation.</a:t>
            </a:r>
          </a:p>
          <a:p>
            <a:pPr marL="742950" lvl="1" indent="-285750" algn="l">
              <a:buFont typeface="Arial" panose="020B0604020202020204" pitchFamily="34" charset="0"/>
              <a:buChar char="•"/>
            </a:pPr>
            <a:r>
              <a:rPr lang="en-US" b="0" i="0" dirty="0">
                <a:solidFill>
                  <a:srgbClr val="273540"/>
                </a:solidFill>
                <a:effectLst/>
                <a:latin typeface="LatoWeb"/>
              </a:rPr>
              <a:t>Why is this topic important? Who benefits?</a:t>
            </a:r>
          </a:p>
          <a:p>
            <a:endParaRPr lang="en-US" dirty="0"/>
          </a:p>
        </p:txBody>
      </p:sp>
      <p:sp>
        <p:nvSpPr>
          <p:cNvPr id="4" name="Slide Number Placeholder 3">
            <a:extLst>
              <a:ext uri="{FF2B5EF4-FFF2-40B4-BE49-F238E27FC236}">
                <a16:creationId xmlns:a16="http://schemas.microsoft.com/office/drawing/2014/main" id="{8CF0D170-B90E-3F6E-AFCA-C468B9E1C98B}"/>
              </a:ext>
            </a:extLst>
          </p:cNvPr>
          <p:cNvSpPr>
            <a:spLocks noGrp="1"/>
          </p:cNvSpPr>
          <p:nvPr>
            <p:ph type="sldNum" sz="quarter" idx="5"/>
          </p:nvPr>
        </p:nvSpPr>
        <p:spPr/>
        <p:txBody>
          <a:bodyPr/>
          <a:lstStyle/>
          <a:p>
            <a:fld id="{7582C645-8CE0-4325-8F50-C5C8254C9873}" type="slidenum">
              <a:rPr lang="en-US" smtClean="0"/>
              <a:t>9</a:t>
            </a:fld>
            <a:endParaRPr lang="en-US"/>
          </a:p>
        </p:txBody>
      </p:sp>
    </p:spTree>
    <p:extLst>
      <p:ext uri="{BB962C8B-B14F-4D97-AF65-F5344CB8AC3E}">
        <p14:creationId xmlns:p14="http://schemas.microsoft.com/office/powerpoint/2010/main" val="2663594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0285-F770-327E-6DCC-127D253A2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D4F091-BA5E-474F-412B-1DD00A31D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B39D7-DE35-2167-A9E5-BF48D2AA6BB6}"/>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5" name="Footer Placeholder 4">
            <a:extLst>
              <a:ext uri="{FF2B5EF4-FFF2-40B4-BE49-F238E27FC236}">
                <a16:creationId xmlns:a16="http://schemas.microsoft.com/office/drawing/2014/main" id="{91AF9B82-BCDF-61A6-3106-AB8F0FFEE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677A8-B9A2-D0D9-A918-B48E5C5F5833}"/>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232623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9A19-5E79-9F1A-4853-9C3D7AAB89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5534BC-B301-638F-E06C-F8173590D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BC0F5-B94D-E2C2-7B1E-A1AE5B954C34}"/>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5" name="Footer Placeholder 4">
            <a:extLst>
              <a:ext uri="{FF2B5EF4-FFF2-40B4-BE49-F238E27FC236}">
                <a16:creationId xmlns:a16="http://schemas.microsoft.com/office/drawing/2014/main" id="{9CD0A8CA-A1EA-9507-FE3E-058C1B71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AFABE-B123-910B-8390-6D807A85D7A2}"/>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132108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35060-A6A8-0E64-55B1-A2B37F4954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BA620-D1C3-E46A-9C28-829DDAC53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1898E-DB67-9EFC-9ADF-031577F61C0E}"/>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5" name="Footer Placeholder 4">
            <a:extLst>
              <a:ext uri="{FF2B5EF4-FFF2-40B4-BE49-F238E27FC236}">
                <a16:creationId xmlns:a16="http://schemas.microsoft.com/office/drawing/2014/main" id="{D1801F66-B47A-D095-6CE3-2CC0D8298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64219-B012-2392-77A1-822A7418F1F1}"/>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379261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4F58-B086-C817-636E-FEB6956AA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10AB6-E3EB-22D7-32B2-C23F628FA2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4F4EB-B6D8-6717-F27A-9A41C5B24F2A}"/>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5" name="Footer Placeholder 4">
            <a:extLst>
              <a:ext uri="{FF2B5EF4-FFF2-40B4-BE49-F238E27FC236}">
                <a16:creationId xmlns:a16="http://schemas.microsoft.com/office/drawing/2014/main" id="{9FE661BC-D639-D5DA-2BFF-52980E9DB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172FC-98BA-6A1A-45AC-C386599F5C71}"/>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165160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BF86-5787-D4E8-2C43-F3C4113F8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8F371-6A72-4380-5C77-DE823D258A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FA1EC2-FA79-7EFA-541E-5FCE1D679957}"/>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5" name="Footer Placeholder 4">
            <a:extLst>
              <a:ext uri="{FF2B5EF4-FFF2-40B4-BE49-F238E27FC236}">
                <a16:creationId xmlns:a16="http://schemas.microsoft.com/office/drawing/2014/main" id="{B15F7168-DCE6-53D5-CC78-EA8A72632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AB59A-F1E3-040B-9BEE-54AF380DD05A}"/>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124139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9FAA-DE48-80B3-8F39-C5ED01002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679AF-8997-B238-D01F-FAE0D9D15C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EDF457-B842-285E-9621-3B97FB1338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4F6A8D-F2A6-3D75-AD5F-0614BEFB65B9}"/>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6" name="Footer Placeholder 5">
            <a:extLst>
              <a:ext uri="{FF2B5EF4-FFF2-40B4-BE49-F238E27FC236}">
                <a16:creationId xmlns:a16="http://schemas.microsoft.com/office/drawing/2014/main" id="{8F124FFD-9AD6-E4B0-4B99-2C84D63C7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9AEBD-AD9D-97F3-9DA4-56BF4D7ACB95}"/>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333019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5E26-65F8-7473-3B50-83D5FF84FB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B79E0C-CAB5-EE56-B50E-39253BAB4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83BE44-5F37-980A-BE0B-9ADD3BA54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AE8613-3C48-F721-F0E7-9E03EC8F8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57449-13F9-AE72-319A-B29B2C2DB2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22575B-F136-79E5-90D2-74D869389ED9}"/>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8" name="Footer Placeholder 7">
            <a:extLst>
              <a:ext uri="{FF2B5EF4-FFF2-40B4-BE49-F238E27FC236}">
                <a16:creationId xmlns:a16="http://schemas.microsoft.com/office/drawing/2014/main" id="{64C2919B-17EE-F4D7-78A9-4C28832213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FBF6C5-A9E6-CEC3-B520-0F23BD6871B4}"/>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36400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AE36-1AE8-E426-2A44-EC65B322BE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E80BD-EF57-CE19-8A8F-56CAF165BF18}"/>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4" name="Footer Placeholder 3">
            <a:extLst>
              <a:ext uri="{FF2B5EF4-FFF2-40B4-BE49-F238E27FC236}">
                <a16:creationId xmlns:a16="http://schemas.microsoft.com/office/drawing/2014/main" id="{19F61A44-5F6F-70AC-1655-D57CBF1CC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93783-44AE-5A0B-9497-8FEB9DB0453D}"/>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82292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A1EA1-6B21-70F9-5CFB-35154B380F96}"/>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3" name="Footer Placeholder 2">
            <a:extLst>
              <a:ext uri="{FF2B5EF4-FFF2-40B4-BE49-F238E27FC236}">
                <a16:creationId xmlns:a16="http://schemas.microsoft.com/office/drawing/2014/main" id="{87C7EB1F-BF0A-AC89-0531-C478CCF21A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725D8D-B8C5-1017-564A-0E7654243695}"/>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43798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3B65-C7C4-276E-0DD9-666A2728A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E18512-C359-D68B-A48D-C24AA5BBBD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8F839-0A77-C6C7-D1CA-9E0A7DE95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9B5C8-1CB2-85C0-4F31-6B797762D4A1}"/>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6" name="Footer Placeholder 5">
            <a:extLst>
              <a:ext uri="{FF2B5EF4-FFF2-40B4-BE49-F238E27FC236}">
                <a16:creationId xmlns:a16="http://schemas.microsoft.com/office/drawing/2014/main" id="{53BF49F0-B748-8F73-D451-3066B7A7E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29181-B182-D1EE-3AD5-3BF7AD2DA1A7}"/>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210626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B30B-BB3C-CDC7-D490-48DEEF3B2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98DFDA-6FC8-E2BB-54EF-17E4CF871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4A1DD-F12E-57A4-C4A7-77CE0D140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13580-7DA8-0FDE-0F88-9C7520211181}"/>
              </a:ext>
            </a:extLst>
          </p:cNvPr>
          <p:cNvSpPr>
            <a:spLocks noGrp="1"/>
          </p:cNvSpPr>
          <p:nvPr>
            <p:ph type="dt" sz="half" idx="10"/>
          </p:nvPr>
        </p:nvSpPr>
        <p:spPr/>
        <p:txBody>
          <a:bodyPr/>
          <a:lstStyle/>
          <a:p>
            <a:fld id="{346E06B6-0D19-453D-830F-9CDEA1F8271E}" type="datetimeFigureOut">
              <a:rPr lang="en-US" smtClean="0"/>
              <a:t>6/10/2025</a:t>
            </a:fld>
            <a:endParaRPr lang="en-US"/>
          </a:p>
        </p:txBody>
      </p:sp>
      <p:sp>
        <p:nvSpPr>
          <p:cNvPr id="6" name="Footer Placeholder 5">
            <a:extLst>
              <a:ext uri="{FF2B5EF4-FFF2-40B4-BE49-F238E27FC236}">
                <a16:creationId xmlns:a16="http://schemas.microsoft.com/office/drawing/2014/main" id="{5CA0710A-9D86-174A-6B65-1BBDD9E24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44929-6480-2ED1-ACA2-BB27B7F499D3}"/>
              </a:ext>
            </a:extLst>
          </p:cNvPr>
          <p:cNvSpPr>
            <a:spLocks noGrp="1"/>
          </p:cNvSpPr>
          <p:nvPr>
            <p:ph type="sldNum" sz="quarter" idx="12"/>
          </p:nvPr>
        </p:nvSpPr>
        <p:spPr/>
        <p:txBody>
          <a:bodyPr/>
          <a:lstStyle/>
          <a:p>
            <a:fld id="{4014316D-A015-4C01-B162-BB5AEB4EF8AE}" type="slidenum">
              <a:rPr lang="en-US" smtClean="0"/>
              <a:t>‹#›</a:t>
            </a:fld>
            <a:endParaRPr lang="en-US"/>
          </a:p>
        </p:txBody>
      </p:sp>
    </p:spTree>
    <p:extLst>
      <p:ext uri="{BB962C8B-B14F-4D97-AF65-F5344CB8AC3E}">
        <p14:creationId xmlns:p14="http://schemas.microsoft.com/office/powerpoint/2010/main" val="95545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91BF-C06F-2E2F-E98B-EB4733005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74D9A-0E08-621D-2034-BD6B7DBBC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6B7C0-1A9A-EAC9-2F87-AA26CDC4B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6E06B6-0D19-453D-830F-9CDEA1F8271E}" type="datetimeFigureOut">
              <a:rPr lang="en-US" smtClean="0"/>
              <a:t>6/10/2025</a:t>
            </a:fld>
            <a:endParaRPr lang="en-US"/>
          </a:p>
        </p:txBody>
      </p:sp>
      <p:sp>
        <p:nvSpPr>
          <p:cNvPr id="5" name="Footer Placeholder 4">
            <a:extLst>
              <a:ext uri="{FF2B5EF4-FFF2-40B4-BE49-F238E27FC236}">
                <a16:creationId xmlns:a16="http://schemas.microsoft.com/office/drawing/2014/main" id="{F91152C0-5436-952E-06FE-FC0F746CF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1B3439-916F-79B7-5FE0-B2855635B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14316D-A015-4C01-B162-BB5AEB4EF8AE}" type="slidenum">
              <a:rPr lang="en-US" smtClean="0"/>
              <a:t>‹#›</a:t>
            </a:fld>
            <a:endParaRPr lang="en-US"/>
          </a:p>
        </p:txBody>
      </p:sp>
    </p:spTree>
    <p:extLst>
      <p:ext uri="{BB962C8B-B14F-4D97-AF65-F5344CB8AC3E}">
        <p14:creationId xmlns:p14="http://schemas.microsoft.com/office/powerpoint/2010/main" val="1067497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src.nist.gov/Projects/Cybersecurity-Framework/Filters#/csf/filters:~:text=Improvement%20(ID.IM)%3A%20Improvements%20to%20organizational%20cybersecurity%20risk%20management%20processes%2C%20procedures%20and%20activities%20are%20identified%20across%20all%20CSF%20Functions" TargetMode="External"/><Relationship Id="rId5" Type="http://schemas.openxmlformats.org/officeDocument/2006/relationships/hyperlink" Target="https://csrc.nist.gov/Projects/Cybersecurity-Framework/Filters#/csf/filters:~:text=Risk%20Assessment%20(ID.RA)%3A%20The%20cybersecurity%20risk%20to%20the%20organization%2C%20assets%2C%20and%20individuals%20is%20understood%20by%20the%20organization" TargetMode="External"/><Relationship Id="rId4" Type="http://schemas.openxmlformats.org/officeDocument/2006/relationships/hyperlink" Target="https://csrc.nist.gov/Projects/Cybersecurity-Framework/Filters#/csf/filters:~:text=Asset%20Management%20(ID.AM)%3A%20Assets%20(e.g.%2C%20data%2C%20hardware%2C%20software%2C%20systems%2C%20facilities%2C%20services%2C%20people)%20that%20enable%20the%20organization%20to%20achieve%20business%20purposes%20are%20identified%20and%20managed%20consistent%20with%20their%20relative%20importance%20to%20organizational%20objectives%20and%20the%20organization%27s%20risk%20strateg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ithub.com/hgbtx/cyber-risk-scoring/" TargetMode="External"/><Relationship Id="rId5" Type="http://schemas.openxmlformats.org/officeDocument/2006/relationships/hyperlink" Target="https://f3-risk-scoring.streamlit.app/" TargetMode="External"/><Relationship Id="rId4" Type="http://schemas.openxmlformats.org/officeDocument/2006/relationships/hyperlink" Target="https://cpe-cve-retrieval.streamlit.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f3-risk-scoring.streamlit.app/" TargetMode="External"/><Relationship Id="rId4" Type="http://schemas.openxmlformats.org/officeDocument/2006/relationships/hyperlink" Target="https://cpe-cve-retrieval.streamlit.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B670EB-9A80-0B3E-4841-F96DC56713D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0002B09-B314-217B-0480-F5AFAF9606B6}"/>
              </a:ext>
            </a:extLst>
          </p:cNvPr>
          <p:cNvPicPr>
            <a:picLocks noChangeAspect="1"/>
          </p:cNvPicPr>
          <p:nvPr/>
        </p:nvPicPr>
        <p:blipFill>
          <a:blip r:embed="rId3"/>
          <a:stretch>
            <a:fillRect/>
          </a:stretch>
        </p:blipFill>
        <p:spPr>
          <a:xfrm>
            <a:off x="961375" y="643466"/>
            <a:ext cx="10269250" cy="5571067"/>
          </a:xfrm>
          <a:prstGeom prst="rect">
            <a:avLst/>
          </a:prstGeom>
        </p:spPr>
      </p:pic>
      <p:pic>
        <p:nvPicPr>
          <p:cNvPr id="4" name="Picture 3">
            <a:extLst>
              <a:ext uri="{FF2B5EF4-FFF2-40B4-BE49-F238E27FC236}">
                <a16:creationId xmlns:a16="http://schemas.microsoft.com/office/drawing/2014/main" id="{B1C2A055-1E1C-FE65-6512-D7C1B269F2C9}"/>
              </a:ext>
            </a:extLst>
          </p:cNvPr>
          <p:cNvPicPr>
            <a:picLocks noChangeAspect="1"/>
          </p:cNvPicPr>
          <p:nvPr/>
        </p:nvPicPr>
        <p:blipFill>
          <a:blip r:embed="rId3"/>
          <a:srcRect t="72282"/>
          <a:stretch>
            <a:fillRect/>
          </a:stretch>
        </p:blipFill>
        <p:spPr>
          <a:xfrm>
            <a:off x="896118" y="4670324"/>
            <a:ext cx="10269250" cy="1544209"/>
          </a:xfrm>
          <a:prstGeom prst="rect">
            <a:avLst/>
          </a:prstGeom>
        </p:spPr>
      </p:pic>
      <p:pic>
        <p:nvPicPr>
          <p:cNvPr id="11" name="Picture 10" descr="A circular diagram of a system&#10;&#10;AI-generated content may be incorrect.">
            <a:extLst>
              <a:ext uri="{FF2B5EF4-FFF2-40B4-BE49-F238E27FC236}">
                <a16:creationId xmlns:a16="http://schemas.microsoft.com/office/drawing/2014/main" id="{26ED9ED3-7DE1-6EE1-CDA5-EFA4A2BAB1CF}"/>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357902" y="96939"/>
            <a:ext cx="5119912" cy="5119912"/>
          </a:xfrm>
          <a:prstGeom prst="rect">
            <a:avLst/>
          </a:prstGeom>
        </p:spPr>
      </p:pic>
    </p:spTree>
    <p:extLst>
      <p:ext uri="{BB962C8B-B14F-4D97-AF65-F5344CB8AC3E}">
        <p14:creationId xmlns:p14="http://schemas.microsoft.com/office/powerpoint/2010/main" val="129622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4A04828-6070-AF2E-CA4A-546551B89D41}"/>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156D992B-456A-EFC8-C9E6-DF649702EBC8}"/>
              </a:ext>
            </a:extLst>
          </p:cNvPr>
          <p:cNvPicPr>
            <a:picLocks noGrp="1" noRot="1" noChangeAspect="1" noMove="1" noResize="1" noEditPoints="1" noAdjustHandles="1" noChangeArrowheads="1" noChangeShapeType="1" noCrop="1"/>
          </p:cNvPicPr>
          <p:nvPr/>
        </p:nvPicPr>
        <p:blipFill>
          <a:blip r:embed="rId4"/>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5FD9981B-E019-E6EF-8188-E2C281F74312}"/>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F2: Vulnerability Identification (CVE Retrieval)</a:t>
            </a:r>
            <a:endParaRPr lang="en-US" dirty="0"/>
          </a:p>
        </p:txBody>
      </p:sp>
      <p:pic>
        <p:nvPicPr>
          <p:cNvPr id="10" name="Picture 9">
            <a:extLst>
              <a:ext uri="{FF2B5EF4-FFF2-40B4-BE49-F238E27FC236}">
                <a16:creationId xmlns:a16="http://schemas.microsoft.com/office/drawing/2014/main" id="{B4382CE7-9009-1E36-EBBA-8C3E2EEA2313}"/>
              </a:ext>
            </a:extLst>
          </p:cNvPr>
          <p:cNvPicPr>
            <a:picLocks noChangeAspect="1"/>
          </p:cNvPicPr>
          <p:nvPr/>
        </p:nvPicPr>
        <p:blipFill>
          <a:blip r:embed="rId5"/>
          <a:stretch>
            <a:fillRect/>
          </a:stretch>
        </p:blipFill>
        <p:spPr>
          <a:xfrm>
            <a:off x="964400" y="1525973"/>
            <a:ext cx="10625375" cy="4131254"/>
          </a:xfrm>
          <a:prstGeom prst="rect">
            <a:avLst/>
          </a:prstGeom>
        </p:spPr>
      </p:pic>
    </p:spTree>
    <p:extLst>
      <p:ext uri="{BB962C8B-B14F-4D97-AF65-F5344CB8AC3E}">
        <p14:creationId xmlns:p14="http://schemas.microsoft.com/office/powerpoint/2010/main" val="26585229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C389-6AF2-D10C-0E1B-3760DE82B675}"/>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DCC65B04-955F-AE80-312D-372851D6F7BA}"/>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99EBE014-FDA1-6490-F671-C072A8802D9B}"/>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F2: Vulnerability Identification (CVE Retrieval)</a:t>
            </a:r>
            <a:endParaRPr lang="en-US" dirty="0"/>
          </a:p>
        </p:txBody>
      </p:sp>
      <p:pic>
        <p:nvPicPr>
          <p:cNvPr id="12" name="Picture 11">
            <a:extLst>
              <a:ext uri="{FF2B5EF4-FFF2-40B4-BE49-F238E27FC236}">
                <a16:creationId xmlns:a16="http://schemas.microsoft.com/office/drawing/2014/main" id="{266D448A-871E-0A51-2542-B3130502DDAE}"/>
              </a:ext>
            </a:extLst>
          </p:cNvPr>
          <p:cNvPicPr>
            <a:picLocks noChangeAspect="1"/>
          </p:cNvPicPr>
          <p:nvPr/>
        </p:nvPicPr>
        <p:blipFill>
          <a:blip r:embed="rId4"/>
          <a:stretch>
            <a:fillRect/>
          </a:stretch>
        </p:blipFill>
        <p:spPr>
          <a:xfrm>
            <a:off x="819768" y="1604708"/>
            <a:ext cx="10945753" cy="3648584"/>
          </a:xfrm>
          <a:prstGeom prst="rect">
            <a:avLst/>
          </a:prstGeom>
        </p:spPr>
      </p:pic>
    </p:spTree>
    <p:extLst>
      <p:ext uri="{BB962C8B-B14F-4D97-AF65-F5344CB8AC3E}">
        <p14:creationId xmlns:p14="http://schemas.microsoft.com/office/powerpoint/2010/main" val="389923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31816-5FAD-E87C-6605-B4DC05D3DAA0}"/>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5831C165-14E9-969C-AB9B-99CE7AD727F8}"/>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2AF29242-A155-6939-53FB-C7C349CA3BE9}"/>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F3: Risk Scoring Dashboard</a:t>
            </a:r>
            <a:endParaRPr lang="en-US" dirty="0"/>
          </a:p>
        </p:txBody>
      </p:sp>
      <p:pic>
        <p:nvPicPr>
          <p:cNvPr id="8" name="Picture 7">
            <a:extLst>
              <a:ext uri="{FF2B5EF4-FFF2-40B4-BE49-F238E27FC236}">
                <a16:creationId xmlns:a16="http://schemas.microsoft.com/office/drawing/2014/main" id="{A7E0CDE4-FA8D-91CD-939B-367038AF37A9}"/>
              </a:ext>
            </a:extLst>
          </p:cNvPr>
          <p:cNvPicPr>
            <a:picLocks noChangeAspect="1"/>
          </p:cNvPicPr>
          <p:nvPr/>
        </p:nvPicPr>
        <p:blipFill>
          <a:blip r:embed="rId4"/>
          <a:stretch>
            <a:fillRect/>
          </a:stretch>
        </p:blipFill>
        <p:spPr>
          <a:xfrm>
            <a:off x="964400" y="1124430"/>
            <a:ext cx="9771569" cy="2228370"/>
          </a:xfrm>
          <a:prstGeom prst="rect">
            <a:avLst/>
          </a:prstGeom>
        </p:spPr>
      </p:pic>
      <p:pic>
        <p:nvPicPr>
          <p:cNvPr id="12" name="Picture 11">
            <a:extLst>
              <a:ext uri="{FF2B5EF4-FFF2-40B4-BE49-F238E27FC236}">
                <a16:creationId xmlns:a16="http://schemas.microsoft.com/office/drawing/2014/main" id="{FC522297-5608-3ECC-DA52-C98A16248B86}"/>
              </a:ext>
            </a:extLst>
          </p:cNvPr>
          <p:cNvPicPr>
            <a:picLocks noChangeAspect="1"/>
          </p:cNvPicPr>
          <p:nvPr/>
        </p:nvPicPr>
        <p:blipFill>
          <a:blip r:embed="rId5"/>
          <a:stretch>
            <a:fillRect/>
          </a:stretch>
        </p:blipFill>
        <p:spPr>
          <a:xfrm>
            <a:off x="964400" y="3276417"/>
            <a:ext cx="7579832" cy="3095903"/>
          </a:xfrm>
          <a:prstGeom prst="rect">
            <a:avLst/>
          </a:prstGeom>
        </p:spPr>
      </p:pic>
    </p:spTree>
    <p:extLst>
      <p:ext uri="{BB962C8B-B14F-4D97-AF65-F5344CB8AC3E}">
        <p14:creationId xmlns:p14="http://schemas.microsoft.com/office/powerpoint/2010/main" val="213733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2EE61-BAF3-ADC1-4D48-71FBC5272EF2}"/>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E1CAEF5C-5DEF-D0EF-B173-603DCD15A5D3}"/>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81E71020-E3CC-33DA-1F5C-6E4E8BBD5320}"/>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F3: Risk Scoring Dashboard</a:t>
            </a:r>
            <a:endParaRPr lang="en-US" dirty="0"/>
          </a:p>
        </p:txBody>
      </p:sp>
      <p:pic>
        <p:nvPicPr>
          <p:cNvPr id="7" name="Picture 6">
            <a:extLst>
              <a:ext uri="{FF2B5EF4-FFF2-40B4-BE49-F238E27FC236}">
                <a16:creationId xmlns:a16="http://schemas.microsoft.com/office/drawing/2014/main" id="{4215E46D-0AC7-48B0-840C-12A5515B3972}"/>
              </a:ext>
            </a:extLst>
          </p:cNvPr>
          <p:cNvPicPr>
            <a:picLocks noChangeAspect="1"/>
          </p:cNvPicPr>
          <p:nvPr/>
        </p:nvPicPr>
        <p:blipFill>
          <a:blip r:embed="rId4"/>
          <a:stretch>
            <a:fillRect/>
          </a:stretch>
        </p:blipFill>
        <p:spPr>
          <a:xfrm>
            <a:off x="964399" y="1204175"/>
            <a:ext cx="10595097" cy="5131894"/>
          </a:xfrm>
          <a:prstGeom prst="rect">
            <a:avLst/>
          </a:prstGeom>
        </p:spPr>
      </p:pic>
    </p:spTree>
    <p:extLst>
      <p:ext uri="{BB962C8B-B14F-4D97-AF65-F5344CB8AC3E}">
        <p14:creationId xmlns:p14="http://schemas.microsoft.com/office/powerpoint/2010/main" val="320197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F1115-9B27-F41E-C347-88F46C9968DF}"/>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79FBFEA4-5ADB-049C-B2E2-3860887560D7}"/>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CDF3BB22-1DBB-513A-263F-B91455BD74AD}"/>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F4. AI-Driven Mitigation Recommendations</a:t>
            </a:r>
            <a:endParaRPr lang="en-US" dirty="0"/>
          </a:p>
        </p:txBody>
      </p:sp>
      <p:pic>
        <p:nvPicPr>
          <p:cNvPr id="4" name="Picture 3">
            <a:extLst>
              <a:ext uri="{FF2B5EF4-FFF2-40B4-BE49-F238E27FC236}">
                <a16:creationId xmlns:a16="http://schemas.microsoft.com/office/drawing/2014/main" id="{6BE5F2CB-DCF6-78E7-BB85-86CD42E2FB2A}"/>
              </a:ext>
            </a:extLst>
          </p:cNvPr>
          <p:cNvPicPr>
            <a:picLocks noChangeAspect="1"/>
          </p:cNvPicPr>
          <p:nvPr/>
        </p:nvPicPr>
        <p:blipFill>
          <a:blip r:embed="rId4"/>
          <a:stretch>
            <a:fillRect/>
          </a:stretch>
        </p:blipFill>
        <p:spPr>
          <a:xfrm>
            <a:off x="964400" y="1153295"/>
            <a:ext cx="9297698" cy="2172003"/>
          </a:xfrm>
          <a:prstGeom prst="rect">
            <a:avLst/>
          </a:prstGeom>
        </p:spPr>
      </p:pic>
      <p:pic>
        <p:nvPicPr>
          <p:cNvPr id="7" name="Picture 6">
            <a:extLst>
              <a:ext uri="{FF2B5EF4-FFF2-40B4-BE49-F238E27FC236}">
                <a16:creationId xmlns:a16="http://schemas.microsoft.com/office/drawing/2014/main" id="{589E9876-9F7E-C86B-019F-0D6D04CD6F68}"/>
              </a:ext>
            </a:extLst>
          </p:cNvPr>
          <p:cNvPicPr>
            <a:picLocks noChangeAspect="1"/>
          </p:cNvPicPr>
          <p:nvPr/>
        </p:nvPicPr>
        <p:blipFill>
          <a:blip r:embed="rId5"/>
          <a:stretch>
            <a:fillRect/>
          </a:stretch>
        </p:blipFill>
        <p:spPr>
          <a:xfrm>
            <a:off x="964400" y="3529050"/>
            <a:ext cx="7459116" cy="2372056"/>
          </a:xfrm>
          <a:prstGeom prst="rect">
            <a:avLst/>
          </a:prstGeom>
        </p:spPr>
      </p:pic>
    </p:spTree>
    <p:extLst>
      <p:ext uri="{BB962C8B-B14F-4D97-AF65-F5344CB8AC3E}">
        <p14:creationId xmlns:p14="http://schemas.microsoft.com/office/powerpoint/2010/main" val="196927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F1879-3A44-8BB7-173B-B2707CCF352A}"/>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E77AA24D-70A8-31DA-972C-C0C97828F61D}"/>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F9D1D5DD-4C51-0D61-E0CF-F85EAB4CE46C}"/>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F4. AI-Driven Mitigation Recommendations</a:t>
            </a:r>
            <a:endParaRPr lang="en-US" dirty="0"/>
          </a:p>
        </p:txBody>
      </p:sp>
      <p:pic>
        <p:nvPicPr>
          <p:cNvPr id="5" name="Picture 4">
            <a:extLst>
              <a:ext uri="{FF2B5EF4-FFF2-40B4-BE49-F238E27FC236}">
                <a16:creationId xmlns:a16="http://schemas.microsoft.com/office/drawing/2014/main" id="{AF338E69-B146-5825-EA9A-B4AD9E6CEAD7}"/>
              </a:ext>
            </a:extLst>
          </p:cNvPr>
          <p:cNvPicPr>
            <a:picLocks noChangeAspect="1"/>
          </p:cNvPicPr>
          <p:nvPr/>
        </p:nvPicPr>
        <p:blipFill>
          <a:blip r:embed="rId4"/>
          <a:stretch>
            <a:fillRect/>
          </a:stretch>
        </p:blipFill>
        <p:spPr>
          <a:xfrm>
            <a:off x="964400" y="1355268"/>
            <a:ext cx="7478169" cy="666843"/>
          </a:xfrm>
          <a:prstGeom prst="rect">
            <a:avLst/>
          </a:prstGeom>
        </p:spPr>
      </p:pic>
      <p:pic>
        <p:nvPicPr>
          <p:cNvPr id="9" name="Picture 8">
            <a:extLst>
              <a:ext uri="{FF2B5EF4-FFF2-40B4-BE49-F238E27FC236}">
                <a16:creationId xmlns:a16="http://schemas.microsoft.com/office/drawing/2014/main" id="{3E3F0834-62B8-C188-72A9-6D7A1BB571AE}"/>
              </a:ext>
            </a:extLst>
          </p:cNvPr>
          <p:cNvPicPr>
            <a:picLocks noChangeAspect="1"/>
          </p:cNvPicPr>
          <p:nvPr/>
        </p:nvPicPr>
        <p:blipFill>
          <a:blip r:embed="rId5"/>
          <a:stretch>
            <a:fillRect/>
          </a:stretch>
        </p:blipFill>
        <p:spPr>
          <a:xfrm>
            <a:off x="1288296" y="2027422"/>
            <a:ext cx="7154273" cy="3991532"/>
          </a:xfrm>
          <a:prstGeom prst="rect">
            <a:avLst/>
          </a:prstGeom>
        </p:spPr>
      </p:pic>
    </p:spTree>
    <p:extLst>
      <p:ext uri="{BB962C8B-B14F-4D97-AF65-F5344CB8AC3E}">
        <p14:creationId xmlns:p14="http://schemas.microsoft.com/office/powerpoint/2010/main" val="259960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99137-9E8F-D8DE-40CC-968AD437A5AC}"/>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BBA0EF33-2C4E-FA60-9A28-4EC851EBB823}"/>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5DA713E9-26D2-CF21-5D65-BA03912E1D57}"/>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F4. AI-Driven Mitigation Recommendations</a:t>
            </a:r>
            <a:endParaRPr lang="en-US" dirty="0"/>
          </a:p>
        </p:txBody>
      </p:sp>
      <p:pic>
        <p:nvPicPr>
          <p:cNvPr id="6146" name="Picture 2">
            <a:extLst>
              <a:ext uri="{FF2B5EF4-FFF2-40B4-BE49-F238E27FC236}">
                <a16:creationId xmlns:a16="http://schemas.microsoft.com/office/drawing/2014/main" id="{AD25560A-1AB6-D4E3-1CB8-D64266FBE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400" y="1403709"/>
            <a:ext cx="10667184" cy="452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5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08EF-7D41-9081-3812-69E2D97A984D}"/>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00596462-5C07-5329-A988-ABEC02F9A9CC}"/>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F90C9777-1B19-1203-F64A-D3147C58AF9F}"/>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F4. AI-Driven Mitigation Recommendations</a:t>
            </a:r>
            <a:endParaRPr lang="en-US" dirty="0"/>
          </a:p>
        </p:txBody>
      </p:sp>
      <p:pic>
        <p:nvPicPr>
          <p:cNvPr id="15362" name="Picture 2">
            <a:extLst>
              <a:ext uri="{FF2B5EF4-FFF2-40B4-BE49-F238E27FC236}">
                <a16:creationId xmlns:a16="http://schemas.microsoft.com/office/drawing/2014/main" id="{FBCE48CB-B64E-7DFA-61B7-A1C27046E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335" y="1105349"/>
            <a:ext cx="10097729" cy="522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6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F62C8-889B-2B1D-1D35-DF981978189C}"/>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7B02FA9D-4EE6-A53C-2383-5D4D8C7A88BE}"/>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3281BF4B-EC46-AC0E-A468-184ACF1BE722}"/>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F4. AI-Driven Mitigation Recommendations</a:t>
            </a:r>
            <a:endParaRPr lang="en-US" dirty="0"/>
          </a:p>
        </p:txBody>
      </p:sp>
      <p:pic>
        <p:nvPicPr>
          <p:cNvPr id="14338" name="Picture 2">
            <a:extLst>
              <a:ext uri="{FF2B5EF4-FFF2-40B4-BE49-F238E27FC236}">
                <a16:creationId xmlns:a16="http://schemas.microsoft.com/office/drawing/2014/main" id="{28D04D8A-0D74-4909-D956-BF33F15A1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926" y="2146428"/>
            <a:ext cx="10883684" cy="256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75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684F8-0E21-A5C5-E648-644AE3CA83D6}"/>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B88A22E3-079F-0E14-E4DE-8C353018336B}"/>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C8B7CAE1-155F-BA14-E3EE-71FF86E537FE}"/>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F4. AI-Driven Mitigation Recommendations</a:t>
            </a:r>
            <a:endParaRPr lang="en-US" dirty="0"/>
          </a:p>
        </p:txBody>
      </p:sp>
      <p:pic>
        <p:nvPicPr>
          <p:cNvPr id="16386" name="Picture 2">
            <a:extLst>
              <a:ext uri="{FF2B5EF4-FFF2-40B4-BE49-F238E27FC236}">
                <a16:creationId xmlns:a16="http://schemas.microsoft.com/office/drawing/2014/main" id="{63873EA0-CACB-87DC-3BA2-9B076FF7A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025" y="1131290"/>
            <a:ext cx="9844282" cy="519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87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B4A7CF68-159C-CCFE-03ED-688E89B7EA2C}"/>
              </a:ext>
            </a:extLst>
          </p:cNvPr>
          <p:cNvPicPr>
            <a:picLocks noChangeAspect="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44E938A8-C203-8324-5FF9-A5DAB3594CD3}"/>
              </a:ext>
            </a:extLst>
          </p:cNvPr>
          <p:cNvSpPr>
            <a:spLocks noGrp="1"/>
          </p:cNvSpPr>
          <p:nvPr>
            <p:ph type="title"/>
          </p:nvPr>
        </p:nvSpPr>
        <p:spPr>
          <a:xfrm>
            <a:off x="964400" y="262616"/>
            <a:ext cx="10515600" cy="686927"/>
          </a:xfrm>
        </p:spPr>
        <p:txBody>
          <a:bodyPr>
            <a:normAutofit fontScale="90000"/>
          </a:bodyPr>
          <a:lstStyle/>
          <a:p>
            <a:pPr algn="ctr"/>
            <a:r>
              <a:rPr lang="en-US" dirty="0"/>
              <a:t>Overview</a:t>
            </a:r>
          </a:p>
        </p:txBody>
      </p:sp>
      <p:sp>
        <p:nvSpPr>
          <p:cNvPr id="7" name="Content Placeholder 6">
            <a:extLst>
              <a:ext uri="{FF2B5EF4-FFF2-40B4-BE49-F238E27FC236}">
                <a16:creationId xmlns:a16="http://schemas.microsoft.com/office/drawing/2014/main" id="{54398D7F-8FAB-F9DE-7777-78C71798DF11}"/>
              </a:ext>
            </a:extLst>
          </p:cNvPr>
          <p:cNvSpPr>
            <a:spLocks noGrp="1"/>
          </p:cNvSpPr>
          <p:nvPr>
            <p:ph idx="1"/>
          </p:nvPr>
        </p:nvSpPr>
        <p:spPr>
          <a:xfrm>
            <a:off x="753846" y="1098037"/>
            <a:ext cx="10936707" cy="5253601"/>
          </a:xfrm>
        </p:spPr>
        <p:txBody>
          <a:bodyPr vert="horz" lIns="91440" tIns="45720" rIns="91440" bIns="45720" rtlCol="0">
            <a:normAutofit fontScale="85000" lnSpcReduction="20000"/>
          </a:bodyPr>
          <a:lstStyle/>
          <a:p>
            <a:pPr>
              <a:lnSpc>
                <a:spcPct val="120000"/>
              </a:lnSpc>
            </a:pPr>
            <a:r>
              <a:rPr lang="en-US" dirty="0">
                <a:latin typeface="system-ui"/>
              </a:rPr>
              <a:t>Organizations must have a framework for how they deal with both attempted and successful cyberattacks. </a:t>
            </a:r>
          </a:p>
          <a:p>
            <a:pPr>
              <a:lnSpc>
                <a:spcPct val="120000"/>
              </a:lnSpc>
            </a:pPr>
            <a:r>
              <a:rPr lang="en-US" dirty="0">
                <a:latin typeface="system-ui"/>
              </a:rPr>
              <a:t>One well-respected model, the NIST Cybersecurity Framework (CSF), explains how to identify attacks, protect systems, detect and respond to threats, and recover from successful attacks.</a:t>
            </a:r>
          </a:p>
          <a:p>
            <a:pPr>
              <a:lnSpc>
                <a:spcPct val="120000"/>
              </a:lnSpc>
            </a:pPr>
            <a:r>
              <a:rPr lang="en-US" dirty="0">
                <a:latin typeface="system-ui"/>
              </a:rPr>
              <a:t>Prioritizing cyber resiliency starts with understanding an organization's current cybersecurity risks.</a:t>
            </a:r>
          </a:p>
          <a:p>
            <a:pPr>
              <a:lnSpc>
                <a:spcPct val="120000"/>
              </a:lnSpc>
            </a:pPr>
            <a:r>
              <a:rPr lang="en-US" dirty="0">
                <a:latin typeface="system-ui"/>
              </a:rPr>
              <a:t>This is achieved via the "Identify" function of the CSF and broken down into three (3) main categories:</a:t>
            </a:r>
          </a:p>
          <a:p>
            <a:pPr lvl="1">
              <a:lnSpc>
                <a:spcPct val="120000"/>
              </a:lnSpc>
            </a:pPr>
            <a:r>
              <a:rPr lang="en-US" b="1" dirty="0">
                <a:latin typeface="system-ui"/>
              </a:rPr>
              <a:t>Asset</a:t>
            </a:r>
            <a:r>
              <a:rPr lang="en-US" dirty="0">
                <a:latin typeface="system-ui"/>
              </a:rPr>
              <a:t> </a:t>
            </a:r>
            <a:r>
              <a:rPr lang="en-US" b="1" dirty="0">
                <a:latin typeface="system-ui"/>
              </a:rPr>
              <a:t>Management</a:t>
            </a:r>
            <a:r>
              <a:rPr lang="en-US" dirty="0">
                <a:latin typeface="system-ui"/>
              </a:rPr>
              <a:t> (</a:t>
            </a:r>
            <a:r>
              <a:rPr lang="en-US" dirty="0">
                <a:latin typeface="system-ui"/>
                <a:hlinkClick r:id="rId4"/>
              </a:rPr>
              <a:t>ID.AM</a:t>
            </a:r>
            <a:r>
              <a:rPr lang="en-US" dirty="0">
                <a:latin typeface="system-ui"/>
              </a:rPr>
              <a:t>)</a:t>
            </a:r>
          </a:p>
          <a:p>
            <a:pPr lvl="1">
              <a:lnSpc>
                <a:spcPct val="120000"/>
              </a:lnSpc>
            </a:pPr>
            <a:r>
              <a:rPr lang="en-US" b="1" dirty="0">
                <a:latin typeface="system-ui"/>
              </a:rPr>
              <a:t>Risk</a:t>
            </a:r>
            <a:r>
              <a:rPr lang="en-US" dirty="0">
                <a:latin typeface="system-ui"/>
              </a:rPr>
              <a:t> </a:t>
            </a:r>
            <a:r>
              <a:rPr lang="en-US" b="1" dirty="0">
                <a:latin typeface="system-ui"/>
              </a:rPr>
              <a:t>Assessment</a:t>
            </a:r>
            <a:r>
              <a:rPr lang="en-US" dirty="0">
                <a:latin typeface="system-ui"/>
              </a:rPr>
              <a:t> (</a:t>
            </a:r>
            <a:r>
              <a:rPr lang="en-US" dirty="0">
                <a:latin typeface="system-ui"/>
                <a:hlinkClick r:id="rId5"/>
              </a:rPr>
              <a:t>ID.RA</a:t>
            </a:r>
            <a:r>
              <a:rPr lang="en-US" dirty="0">
                <a:latin typeface="system-ui"/>
              </a:rPr>
              <a:t>)</a:t>
            </a:r>
          </a:p>
          <a:p>
            <a:pPr lvl="1">
              <a:lnSpc>
                <a:spcPct val="120000"/>
              </a:lnSpc>
            </a:pPr>
            <a:r>
              <a:rPr lang="en-US" b="1" dirty="0">
                <a:latin typeface="system-ui"/>
              </a:rPr>
              <a:t>Improvement</a:t>
            </a:r>
            <a:r>
              <a:rPr lang="en-US" dirty="0">
                <a:latin typeface="system-ui"/>
              </a:rPr>
              <a:t> (</a:t>
            </a:r>
            <a:r>
              <a:rPr lang="en-US" dirty="0">
                <a:latin typeface="system-ui"/>
                <a:hlinkClick r:id="rId6"/>
              </a:rPr>
              <a:t>ID.IM</a:t>
            </a:r>
            <a:r>
              <a:rPr lang="en-US" dirty="0">
                <a:latin typeface="system-ui"/>
              </a:rPr>
              <a:t>)</a:t>
            </a:r>
          </a:p>
        </p:txBody>
      </p:sp>
    </p:spTree>
    <p:extLst>
      <p:ext uri="{BB962C8B-B14F-4D97-AF65-F5344CB8AC3E}">
        <p14:creationId xmlns:p14="http://schemas.microsoft.com/office/powerpoint/2010/main" val="257129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09760-D04B-5985-35C3-2C1281D824D7}"/>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697A3796-DF33-6343-F43D-C72B8618D8BE}"/>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D5B3B589-BB14-3A0C-C1EE-1FDC3BB7CCA0}"/>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Summary</a:t>
            </a:r>
            <a:endParaRPr lang="en-US" dirty="0"/>
          </a:p>
        </p:txBody>
      </p:sp>
      <p:sp>
        <p:nvSpPr>
          <p:cNvPr id="4" name="TextBox 3">
            <a:extLst>
              <a:ext uri="{FF2B5EF4-FFF2-40B4-BE49-F238E27FC236}">
                <a16:creationId xmlns:a16="http://schemas.microsoft.com/office/drawing/2014/main" id="{6736FDC4-080D-48FB-3330-A94A255ACC25}"/>
              </a:ext>
            </a:extLst>
          </p:cNvPr>
          <p:cNvSpPr txBox="1"/>
          <p:nvPr/>
        </p:nvSpPr>
        <p:spPr>
          <a:xfrm>
            <a:off x="794793" y="1067135"/>
            <a:ext cx="10854813" cy="5056128"/>
          </a:xfrm>
          <a:prstGeom prst="rect">
            <a:avLst/>
          </a:prstGeom>
          <a:noFill/>
        </p:spPr>
        <p:txBody>
          <a:bodyPr wrap="square">
            <a:spAutoFit/>
          </a:bodyPr>
          <a:lstStyle/>
          <a:p>
            <a:pPr>
              <a:lnSpc>
                <a:spcPct val="120000"/>
              </a:lnSpc>
              <a:buNone/>
            </a:pPr>
            <a:r>
              <a:rPr lang="en-US" b="1" dirty="0">
                <a:latin typeface="system-ui"/>
              </a:rPr>
              <a:t>Project Goals</a:t>
            </a:r>
          </a:p>
          <a:p>
            <a:pPr marL="285750" indent="-285750">
              <a:lnSpc>
                <a:spcPct val="120000"/>
              </a:lnSpc>
              <a:buFont typeface="Arial" panose="020B0604020202020204" pitchFamily="34" charset="0"/>
              <a:buChar char="•"/>
            </a:pPr>
            <a:r>
              <a:rPr lang="en-US" dirty="0">
                <a:latin typeface="system-ui"/>
              </a:rPr>
              <a:t>Framework Alignment</a:t>
            </a:r>
          </a:p>
          <a:p>
            <a:pPr marL="742950" lvl="1" indent="-285750">
              <a:lnSpc>
                <a:spcPct val="120000"/>
              </a:lnSpc>
              <a:buFont typeface="Arial" panose="020B0604020202020204" pitchFamily="34" charset="0"/>
              <a:buChar char="•"/>
            </a:pPr>
            <a:r>
              <a:rPr lang="en-US" dirty="0">
                <a:latin typeface="system-ui"/>
              </a:rPr>
              <a:t>Implement the Identify Function of NIST’s Cybersecurity Framework (CSF), focusing on Asset Management and Risk Assessment.</a:t>
            </a:r>
          </a:p>
          <a:p>
            <a:pPr marL="285750" indent="-285750">
              <a:lnSpc>
                <a:spcPct val="120000"/>
              </a:lnSpc>
              <a:buFont typeface="Arial" panose="020B0604020202020204" pitchFamily="34" charset="0"/>
              <a:buChar char="•"/>
            </a:pPr>
            <a:r>
              <a:rPr lang="en-US" dirty="0">
                <a:latin typeface="system-ui"/>
              </a:rPr>
              <a:t>Prototype Development</a:t>
            </a:r>
          </a:p>
          <a:p>
            <a:pPr marL="742950" lvl="1" indent="-285750">
              <a:lnSpc>
                <a:spcPct val="120000"/>
              </a:lnSpc>
              <a:buFont typeface="Arial" panose="020B0604020202020204" pitchFamily="34" charset="0"/>
              <a:buChar char="•"/>
            </a:pPr>
            <a:r>
              <a:rPr lang="en-US" dirty="0">
                <a:latin typeface="system-ui"/>
              </a:rPr>
              <a:t>Build a tool composed of four modules that guide users through identifying assets, assessing vulnerabilities, calculating risk, and generating mitigation guidance.</a:t>
            </a:r>
          </a:p>
          <a:p>
            <a:pPr marL="285750" indent="-285750">
              <a:lnSpc>
                <a:spcPct val="120000"/>
              </a:lnSpc>
              <a:buFont typeface="Arial" panose="020B0604020202020204" pitchFamily="34" charset="0"/>
              <a:buChar char="•"/>
            </a:pPr>
            <a:r>
              <a:rPr lang="en-US" dirty="0">
                <a:latin typeface="system-ui"/>
              </a:rPr>
              <a:t>Customization &amp; Privacy</a:t>
            </a:r>
          </a:p>
          <a:p>
            <a:pPr marL="742950" lvl="1" indent="-285750">
              <a:lnSpc>
                <a:spcPct val="120000"/>
              </a:lnSpc>
              <a:buFont typeface="Arial" panose="020B0604020202020204" pitchFamily="34" charset="0"/>
              <a:buChar char="•"/>
            </a:pPr>
            <a:r>
              <a:rPr lang="en-US" dirty="0">
                <a:latin typeface="system-ui"/>
              </a:rPr>
              <a:t>Ensure the tool adapts to user-specific tech stacks without exposing proprietary system data.</a:t>
            </a:r>
          </a:p>
          <a:p>
            <a:pPr lvl="1">
              <a:lnSpc>
                <a:spcPct val="120000"/>
              </a:lnSpc>
            </a:pPr>
            <a:endParaRPr lang="en-US" dirty="0">
              <a:latin typeface="system-ui"/>
            </a:endParaRPr>
          </a:p>
          <a:p>
            <a:pPr>
              <a:lnSpc>
                <a:spcPct val="120000"/>
              </a:lnSpc>
              <a:buNone/>
            </a:pPr>
            <a:r>
              <a:rPr lang="en-US" b="1" dirty="0">
                <a:latin typeface="system-ui"/>
              </a:rPr>
              <a:t>Results </a:t>
            </a:r>
            <a:r>
              <a:rPr lang="en-US" b="1" dirty="0">
                <a:latin typeface="system-ui"/>
                <a:sym typeface="Wingdings" panose="05000000000000000000" pitchFamily="2" charset="2"/>
              </a:rPr>
              <a:t> 4 Distinct Features/Modules</a:t>
            </a:r>
            <a:endParaRPr lang="en-US" b="1" dirty="0">
              <a:latin typeface="system-ui"/>
            </a:endParaRPr>
          </a:p>
          <a:p>
            <a:pPr marL="285750" indent="-285750">
              <a:lnSpc>
                <a:spcPct val="120000"/>
              </a:lnSpc>
              <a:buFont typeface="Arial" panose="020B0604020202020204" pitchFamily="34" charset="0"/>
              <a:buChar char="•"/>
            </a:pPr>
            <a:r>
              <a:rPr lang="en-US" dirty="0">
                <a:latin typeface="system-ui"/>
              </a:rPr>
              <a:t>F1 Asset Inventory</a:t>
            </a:r>
          </a:p>
          <a:p>
            <a:pPr marL="285750" indent="-285750">
              <a:lnSpc>
                <a:spcPct val="120000"/>
              </a:lnSpc>
              <a:buFont typeface="Arial" panose="020B0604020202020204" pitchFamily="34" charset="0"/>
              <a:buChar char="•"/>
            </a:pPr>
            <a:r>
              <a:rPr lang="en-US" dirty="0">
                <a:latin typeface="system-ui"/>
              </a:rPr>
              <a:t>F2 Vulnerability Identification</a:t>
            </a:r>
          </a:p>
          <a:p>
            <a:pPr marL="285750" indent="-285750">
              <a:lnSpc>
                <a:spcPct val="120000"/>
              </a:lnSpc>
              <a:buFont typeface="Arial" panose="020B0604020202020204" pitchFamily="34" charset="0"/>
              <a:buChar char="•"/>
            </a:pPr>
            <a:r>
              <a:rPr lang="en-US" dirty="0">
                <a:latin typeface="system-ui"/>
              </a:rPr>
              <a:t>F3. Risk Scoring Dashboard</a:t>
            </a:r>
          </a:p>
          <a:p>
            <a:pPr marL="285750" indent="-285750">
              <a:lnSpc>
                <a:spcPct val="120000"/>
              </a:lnSpc>
              <a:buFont typeface="Arial" panose="020B0604020202020204" pitchFamily="34" charset="0"/>
              <a:buChar char="•"/>
            </a:pPr>
            <a:r>
              <a:rPr lang="en-US" dirty="0">
                <a:latin typeface="system-ui"/>
              </a:rPr>
              <a:t>F4. AI-Powered Mitigation Recommendations &amp; Risk Trends Insights</a:t>
            </a:r>
          </a:p>
        </p:txBody>
      </p:sp>
    </p:spTree>
    <p:extLst>
      <p:ext uri="{BB962C8B-B14F-4D97-AF65-F5344CB8AC3E}">
        <p14:creationId xmlns:p14="http://schemas.microsoft.com/office/powerpoint/2010/main" val="322940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F7A8-B013-E646-EB3B-ADAA4B50E3B4}"/>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896E2604-2ED5-161D-482E-614513B8C25C}"/>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70473EAD-E71E-90BE-F7AB-8A564462F6F1}"/>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Summary</a:t>
            </a:r>
            <a:endParaRPr lang="en-US" dirty="0"/>
          </a:p>
        </p:txBody>
      </p:sp>
      <p:sp>
        <p:nvSpPr>
          <p:cNvPr id="4" name="TextBox 3">
            <a:extLst>
              <a:ext uri="{FF2B5EF4-FFF2-40B4-BE49-F238E27FC236}">
                <a16:creationId xmlns:a16="http://schemas.microsoft.com/office/drawing/2014/main" id="{C9726949-79D7-8072-868C-AE1A07B8EF97}"/>
              </a:ext>
            </a:extLst>
          </p:cNvPr>
          <p:cNvSpPr txBox="1"/>
          <p:nvPr/>
        </p:nvSpPr>
        <p:spPr>
          <a:xfrm>
            <a:off x="794793" y="1067135"/>
            <a:ext cx="10854813" cy="5056128"/>
          </a:xfrm>
          <a:prstGeom prst="rect">
            <a:avLst/>
          </a:prstGeom>
          <a:noFill/>
        </p:spPr>
        <p:txBody>
          <a:bodyPr wrap="square">
            <a:spAutoFit/>
          </a:bodyPr>
          <a:lstStyle/>
          <a:p>
            <a:pPr>
              <a:lnSpc>
                <a:spcPct val="120000"/>
              </a:lnSpc>
              <a:buNone/>
            </a:pPr>
            <a:r>
              <a:rPr lang="en-US" b="1" dirty="0">
                <a:latin typeface="system-ui"/>
              </a:rPr>
              <a:t>Project Value</a:t>
            </a:r>
          </a:p>
          <a:p>
            <a:pPr marL="285750" indent="-285750">
              <a:lnSpc>
                <a:spcPct val="120000"/>
              </a:lnSpc>
              <a:buFont typeface="Arial" panose="020B0604020202020204" pitchFamily="34" charset="0"/>
              <a:buChar char="•"/>
            </a:pPr>
            <a:r>
              <a:rPr lang="en-US" dirty="0">
                <a:latin typeface="system-ui"/>
              </a:rPr>
              <a:t>Improved Cyber Hygiene</a:t>
            </a:r>
          </a:p>
          <a:p>
            <a:pPr marL="742950" lvl="1" indent="-285750">
              <a:lnSpc>
                <a:spcPct val="120000"/>
              </a:lnSpc>
              <a:buFont typeface="Arial" panose="020B0604020202020204" pitchFamily="34" charset="0"/>
              <a:buChar char="•"/>
            </a:pPr>
            <a:r>
              <a:rPr lang="en-US" dirty="0">
                <a:latin typeface="system-ui"/>
              </a:rPr>
              <a:t>Organizations gain clarity on their highest-risk assets and vulnerabilities.</a:t>
            </a:r>
          </a:p>
          <a:p>
            <a:pPr marL="285750" indent="-285750">
              <a:lnSpc>
                <a:spcPct val="120000"/>
              </a:lnSpc>
              <a:buFont typeface="Arial" panose="020B0604020202020204" pitchFamily="34" charset="0"/>
              <a:buChar char="•"/>
            </a:pPr>
            <a:r>
              <a:rPr lang="en-US" dirty="0">
                <a:latin typeface="system-ui"/>
              </a:rPr>
              <a:t>User-Centric and Secure</a:t>
            </a:r>
          </a:p>
          <a:p>
            <a:pPr marL="742950" lvl="1" indent="-285750">
              <a:lnSpc>
                <a:spcPct val="120000"/>
              </a:lnSpc>
              <a:buFont typeface="Arial" panose="020B0604020202020204" pitchFamily="34" charset="0"/>
              <a:buChar char="•"/>
            </a:pPr>
            <a:r>
              <a:rPr lang="en-US" dirty="0">
                <a:latin typeface="system-ui"/>
              </a:rPr>
              <a:t>The tool ensures privacy by generating datasets at runtime based on user input.</a:t>
            </a:r>
          </a:p>
          <a:p>
            <a:pPr marL="285750" indent="-285750">
              <a:lnSpc>
                <a:spcPct val="120000"/>
              </a:lnSpc>
              <a:buFont typeface="Arial" panose="020B0604020202020204" pitchFamily="34" charset="0"/>
              <a:buChar char="•"/>
            </a:pPr>
            <a:r>
              <a:rPr lang="en-US" dirty="0">
                <a:latin typeface="system-ui"/>
              </a:rPr>
              <a:t>NIST CSF Compliance Support</a:t>
            </a:r>
          </a:p>
          <a:p>
            <a:pPr marL="742950" lvl="1" indent="-285750">
              <a:lnSpc>
                <a:spcPct val="120000"/>
              </a:lnSpc>
              <a:buFont typeface="Arial" panose="020B0604020202020204" pitchFamily="34" charset="0"/>
              <a:buChar char="•"/>
            </a:pPr>
            <a:r>
              <a:rPr lang="en-US" dirty="0">
                <a:latin typeface="system-ui"/>
              </a:rPr>
              <a:t>Enables structured compliance and maturity tracking using a well-recognized framework.</a:t>
            </a:r>
          </a:p>
          <a:p>
            <a:pPr lvl="1">
              <a:lnSpc>
                <a:spcPct val="120000"/>
              </a:lnSpc>
            </a:pPr>
            <a:endParaRPr lang="en-US" dirty="0">
              <a:latin typeface="system-ui"/>
            </a:endParaRPr>
          </a:p>
          <a:p>
            <a:pPr>
              <a:lnSpc>
                <a:spcPct val="120000"/>
              </a:lnSpc>
              <a:buNone/>
            </a:pPr>
            <a:r>
              <a:rPr lang="en-US" b="1" dirty="0">
                <a:latin typeface="system-ui"/>
              </a:rPr>
              <a:t>Potential Future Enhancements</a:t>
            </a:r>
          </a:p>
          <a:p>
            <a:pPr marL="285750" indent="-285750">
              <a:lnSpc>
                <a:spcPct val="120000"/>
              </a:lnSpc>
              <a:buFont typeface="Arial" panose="020B0604020202020204" pitchFamily="34" charset="0"/>
              <a:buChar char="•"/>
            </a:pPr>
            <a:r>
              <a:rPr lang="en-US" dirty="0">
                <a:latin typeface="system-ui"/>
              </a:rPr>
              <a:t>Missing Risk Scores on Initial Retrieval </a:t>
            </a:r>
          </a:p>
          <a:p>
            <a:pPr marL="742950" lvl="1" indent="-285750">
              <a:lnSpc>
                <a:spcPct val="120000"/>
              </a:lnSpc>
              <a:buFont typeface="Arial" panose="020B0604020202020204" pitchFamily="34" charset="0"/>
              <a:buChar char="•"/>
            </a:pPr>
            <a:r>
              <a:rPr lang="en-US" dirty="0">
                <a:latin typeface="system-ui"/>
              </a:rPr>
              <a:t>The </a:t>
            </a:r>
            <a:r>
              <a:rPr lang="en-US" dirty="0" err="1">
                <a:latin typeface="system-ui"/>
              </a:rPr>
              <a:t>exploitabilityScore</a:t>
            </a:r>
            <a:r>
              <a:rPr lang="en-US" dirty="0">
                <a:latin typeface="system-ui"/>
              </a:rPr>
              <a:t> and </a:t>
            </a:r>
            <a:r>
              <a:rPr lang="en-US" dirty="0" err="1">
                <a:latin typeface="system-ui"/>
              </a:rPr>
              <a:t>impactScore</a:t>
            </a:r>
            <a:r>
              <a:rPr lang="en-US" dirty="0">
                <a:latin typeface="system-ui"/>
              </a:rPr>
              <a:t> fail to populate during initial API calls in the F2 module unless the data is first saved to and reloaded from a CSV.</a:t>
            </a:r>
          </a:p>
          <a:p>
            <a:pPr marL="285750" indent="-285750">
              <a:lnSpc>
                <a:spcPct val="120000"/>
              </a:lnSpc>
              <a:buFont typeface="Arial" panose="020B0604020202020204" pitchFamily="34" charset="0"/>
              <a:buChar char="•"/>
            </a:pPr>
            <a:r>
              <a:rPr lang="en-US" dirty="0">
                <a:latin typeface="system-ui"/>
              </a:rPr>
              <a:t>No report generation integration with </a:t>
            </a:r>
            <a:r>
              <a:rPr lang="en-US" dirty="0" err="1">
                <a:latin typeface="system-ui"/>
              </a:rPr>
              <a:t>openAI</a:t>
            </a:r>
            <a:r>
              <a:rPr lang="en-US" dirty="0">
                <a:latin typeface="system-ui"/>
              </a:rPr>
              <a:t> </a:t>
            </a:r>
          </a:p>
          <a:p>
            <a:pPr marL="742950" lvl="1" indent="-285750">
              <a:lnSpc>
                <a:spcPct val="120000"/>
              </a:lnSpc>
              <a:buFont typeface="Arial" panose="020B0604020202020204" pitchFamily="34" charset="0"/>
              <a:buChar char="•"/>
            </a:pPr>
            <a:r>
              <a:rPr lang="en-US" dirty="0">
                <a:latin typeface="system-ui"/>
              </a:rPr>
              <a:t>In future iterations, integrating report generation into the risking scoring dashboard via ‘generate’ and ‘save’ buttons</a:t>
            </a:r>
          </a:p>
        </p:txBody>
      </p:sp>
    </p:spTree>
    <p:extLst>
      <p:ext uri="{BB962C8B-B14F-4D97-AF65-F5344CB8AC3E}">
        <p14:creationId xmlns:p14="http://schemas.microsoft.com/office/powerpoint/2010/main" val="342238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BC364-E1FF-8331-E7B4-03039FFD3468}"/>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91F5EB3B-466F-F56A-08ED-9D3A34D4A238}"/>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680C6643-6424-F397-EAF9-17F83E5B6A5B}"/>
              </a:ext>
            </a:extLst>
          </p:cNvPr>
          <p:cNvSpPr>
            <a:spLocks noGrp="1"/>
          </p:cNvSpPr>
          <p:nvPr>
            <p:ph type="title"/>
          </p:nvPr>
        </p:nvSpPr>
        <p:spPr>
          <a:xfrm>
            <a:off x="838199" y="1907372"/>
            <a:ext cx="10515600" cy="686927"/>
          </a:xfrm>
        </p:spPr>
        <p:txBody>
          <a:bodyPr>
            <a:normAutofit fontScale="90000"/>
          </a:bodyPr>
          <a:lstStyle/>
          <a:p>
            <a:pPr algn="ctr"/>
            <a:r>
              <a:rPr lang="en-US" dirty="0">
                <a:latin typeface="system-ui"/>
              </a:rPr>
              <a:t>Thank you and have a great summer!</a:t>
            </a:r>
            <a:endParaRPr lang="en-US" dirty="0"/>
          </a:p>
        </p:txBody>
      </p:sp>
      <p:sp>
        <p:nvSpPr>
          <p:cNvPr id="4" name="TextBox 3">
            <a:extLst>
              <a:ext uri="{FF2B5EF4-FFF2-40B4-BE49-F238E27FC236}">
                <a16:creationId xmlns:a16="http://schemas.microsoft.com/office/drawing/2014/main" id="{D031DE80-AA9B-76A1-EE10-1E3BDAB5A2ED}"/>
              </a:ext>
            </a:extLst>
          </p:cNvPr>
          <p:cNvSpPr txBox="1"/>
          <p:nvPr/>
        </p:nvSpPr>
        <p:spPr>
          <a:xfrm>
            <a:off x="668593" y="3662625"/>
            <a:ext cx="10854813" cy="2272417"/>
          </a:xfrm>
          <a:prstGeom prst="rect">
            <a:avLst/>
          </a:prstGeom>
          <a:noFill/>
        </p:spPr>
        <p:txBody>
          <a:bodyPr wrap="square">
            <a:spAutoFit/>
          </a:bodyPr>
          <a:lstStyle/>
          <a:p>
            <a:pPr algn="ctr">
              <a:spcBef>
                <a:spcPts val="630"/>
              </a:spcBef>
              <a:spcAft>
                <a:spcPts val="840"/>
              </a:spcAft>
              <a:buNone/>
            </a:pPr>
            <a:r>
              <a:rPr lang="en-US" sz="2000" b="0" i="0" dirty="0">
                <a:effectLst/>
                <a:latin typeface="system-ui"/>
              </a:rPr>
              <a:t>Check out the </a:t>
            </a:r>
            <a:r>
              <a:rPr lang="en-US" sz="2000" b="0" i="0" dirty="0" err="1">
                <a:effectLst/>
                <a:latin typeface="system-ui"/>
              </a:rPr>
              <a:t>streamlit</a:t>
            </a:r>
            <a:r>
              <a:rPr lang="en-US" sz="2000" b="0" i="0" dirty="0">
                <a:effectLst/>
                <a:latin typeface="system-ui"/>
              </a:rPr>
              <a:t> webapps for this project at:</a:t>
            </a:r>
          </a:p>
          <a:p>
            <a:pPr algn="ctr"/>
            <a:r>
              <a:rPr lang="en-US" sz="2400" b="0" i="0" u="none" strike="noStrike" dirty="0">
                <a:solidFill>
                  <a:srgbClr val="0D47A1"/>
                </a:solidFill>
                <a:effectLst/>
                <a:latin typeface="system-ui"/>
                <a:hlinkClick r:id="rId4"/>
              </a:rPr>
              <a:t>CPE/CVE Retrieval Tool</a:t>
            </a:r>
            <a:r>
              <a:rPr lang="en-US" sz="2400" b="0" i="0" dirty="0">
                <a:effectLst/>
                <a:latin typeface="system-ui"/>
              </a:rPr>
              <a:t> </a:t>
            </a:r>
          </a:p>
          <a:p>
            <a:pPr algn="ctr"/>
            <a:r>
              <a:rPr lang="en-US" sz="2400" b="0" i="0" u="none" strike="noStrike" dirty="0">
                <a:solidFill>
                  <a:srgbClr val="0D47A1"/>
                </a:solidFill>
                <a:effectLst/>
                <a:latin typeface="system-ui"/>
                <a:hlinkClick r:id="rId5"/>
              </a:rPr>
              <a:t>Risk Scoring Dashboard</a:t>
            </a:r>
            <a:endParaRPr lang="en-US" sz="2400" b="0" i="0" dirty="0">
              <a:effectLst/>
              <a:latin typeface="system-ui"/>
            </a:endParaRPr>
          </a:p>
          <a:p>
            <a:pPr algn="ctr">
              <a:spcBef>
                <a:spcPts val="1260"/>
              </a:spcBef>
              <a:spcAft>
                <a:spcPts val="420"/>
              </a:spcAft>
            </a:pPr>
            <a:r>
              <a:rPr lang="en-US" b="0" i="0" dirty="0">
                <a:effectLst/>
                <a:latin typeface="system-ui"/>
              </a:rPr>
              <a:t>Documentation, code, data, and images for this project can be found on my </a:t>
            </a:r>
            <a:r>
              <a:rPr lang="en-US" b="0" i="0" dirty="0" err="1">
                <a:effectLst/>
                <a:latin typeface="system-ui"/>
              </a:rPr>
              <a:t>github</a:t>
            </a:r>
            <a:r>
              <a:rPr lang="en-US" b="0" i="0" dirty="0">
                <a:effectLst/>
                <a:latin typeface="system-ui"/>
              </a:rPr>
              <a:t> repository: </a:t>
            </a:r>
          </a:p>
          <a:p>
            <a:pPr algn="ctr">
              <a:spcBef>
                <a:spcPts val="1260"/>
              </a:spcBef>
              <a:spcAft>
                <a:spcPts val="420"/>
              </a:spcAft>
            </a:pPr>
            <a:r>
              <a:rPr lang="en-US" sz="2400" b="0" i="0" u="none" strike="noStrike" dirty="0">
                <a:solidFill>
                  <a:srgbClr val="0D47A1"/>
                </a:solidFill>
                <a:effectLst/>
                <a:latin typeface="system-ui"/>
                <a:hlinkClick r:id="rId6"/>
              </a:rPr>
              <a:t>hgbtx/cyber-risk-scoring</a:t>
            </a:r>
            <a:endParaRPr lang="en-US" sz="2400" b="0" i="0" dirty="0">
              <a:effectLst/>
              <a:latin typeface="system-ui"/>
            </a:endParaRPr>
          </a:p>
        </p:txBody>
      </p:sp>
    </p:spTree>
    <p:extLst>
      <p:ext uri="{BB962C8B-B14F-4D97-AF65-F5344CB8AC3E}">
        <p14:creationId xmlns:p14="http://schemas.microsoft.com/office/powerpoint/2010/main" val="65877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BAFCD-F972-D055-8182-5C44F5E72F6E}"/>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F0B25C59-EA1F-1104-F97E-F3F431389077}"/>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A70989EE-978B-4601-748B-1F78EBE62320}"/>
              </a:ext>
            </a:extLst>
          </p:cNvPr>
          <p:cNvSpPr>
            <a:spLocks noGrp="1"/>
          </p:cNvSpPr>
          <p:nvPr>
            <p:ph type="title"/>
          </p:nvPr>
        </p:nvSpPr>
        <p:spPr>
          <a:xfrm>
            <a:off x="964400" y="262616"/>
            <a:ext cx="10515600" cy="686927"/>
          </a:xfrm>
        </p:spPr>
        <p:txBody>
          <a:bodyPr>
            <a:normAutofit fontScale="90000"/>
          </a:bodyPr>
          <a:lstStyle/>
          <a:p>
            <a:pPr algn="ctr"/>
            <a:r>
              <a:rPr lang="en-US" dirty="0"/>
              <a:t>Overview</a:t>
            </a:r>
          </a:p>
        </p:txBody>
      </p:sp>
      <p:pic>
        <p:nvPicPr>
          <p:cNvPr id="8" name="Picture 7">
            <a:extLst>
              <a:ext uri="{FF2B5EF4-FFF2-40B4-BE49-F238E27FC236}">
                <a16:creationId xmlns:a16="http://schemas.microsoft.com/office/drawing/2014/main" id="{AC1BEF7C-DD02-5571-9E27-B8B351C26E62}"/>
              </a:ext>
            </a:extLst>
          </p:cNvPr>
          <p:cNvPicPr>
            <a:picLocks noChangeAspect="1"/>
          </p:cNvPicPr>
          <p:nvPr/>
        </p:nvPicPr>
        <p:blipFill>
          <a:blip r:embed="rId4"/>
          <a:stretch>
            <a:fillRect/>
          </a:stretch>
        </p:blipFill>
        <p:spPr>
          <a:xfrm>
            <a:off x="964400" y="1066470"/>
            <a:ext cx="9602540" cy="2362530"/>
          </a:xfrm>
          <a:prstGeom prst="rect">
            <a:avLst/>
          </a:prstGeom>
        </p:spPr>
      </p:pic>
      <p:pic>
        <p:nvPicPr>
          <p:cNvPr id="20482" name="Picture 2">
            <a:extLst>
              <a:ext uri="{FF2B5EF4-FFF2-40B4-BE49-F238E27FC236}">
                <a16:creationId xmlns:a16="http://schemas.microsoft.com/office/drawing/2014/main" id="{7B1D83DB-86FC-F434-C5F1-BF1C9EB07C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30716"/>
            <a:ext cx="12192000" cy="48863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068F6F4E-CE33-6361-A5EE-022B2E9FB8A3}"/>
                  </a:ext>
                </a:extLst>
              </p14:cNvPr>
              <p14:cNvContentPartPr/>
              <p14:nvPr/>
            </p14:nvContentPartPr>
            <p14:xfrm>
              <a:off x="1404379" y="3429000"/>
              <a:ext cx="3501000" cy="3452400"/>
            </p14:xfrm>
          </p:contentPart>
        </mc:Choice>
        <mc:Fallback>
          <p:pic>
            <p:nvPicPr>
              <p:cNvPr id="9" name="Ink 8">
                <a:extLst>
                  <a:ext uri="{FF2B5EF4-FFF2-40B4-BE49-F238E27FC236}">
                    <a16:creationId xmlns:a16="http://schemas.microsoft.com/office/drawing/2014/main" id="{068F6F4E-CE33-6361-A5EE-022B2E9FB8A3}"/>
                  </a:ext>
                </a:extLst>
              </p:cNvPr>
              <p:cNvPicPr/>
              <p:nvPr/>
            </p:nvPicPr>
            <p:blipFill>
              <a:blip r:embed="rId7"/>
              <a:stretch>
                <a:fillRect/>
              </a:stretch>
            </p:blipFill>
            <p:spPr>
              <a:xfrm>
                <a:off x="1395739" y="3420000"/>
                <a:ext cx="3518640" cy="3470040"/>
              </a:xfrm>
              <a:prstGeom prst="rect">
                <a:avLst/>
              </a:prstGeom>
            </p:spPr>
          </p:pic>
        </mc:Fallback>
      </mc:AlternateContent>
    </p:spTree>
    <p:extLst>
      <p:ext uri="{BB962C8B-B14F-4D97-AF65-F5344CB8AC3E}">
        <p14:creationId xmlns:p14="http://schemas.microsoft.com/office/powerpoint/2010/main" val="348217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FBA1A-C907-F18E-5907-B89DDFD68652}"/>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6D9E1B4A-2585-0696-932A-F936EDB0BE80}"/>
              </a:ext>
            </a:extLst>
          </p:cNvPr>
          <p:cNvPicPr>
            <a:picLocks noChangeAspect="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89CDC2E0-888A-385E-8200-BAA4B6497636}"/>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Data Description</a:t>
            </a:r>
            <a:endParaRPr lang="en-US" dirty="0"/>
          </a:p>
        </p:txBody>
      </p:sp>
      <p:sp>
        <p:nvSpPr>
          <p:cNvPr id="7" name="Content Placeholder 6">
            <a:extLst>
              <a:ext uri="{FF2B5EF4-FFF2-40B4-BE49-F238E27FC236}">
                <a16:creationId xmlns:a16="http://schemas.microsoft.com/office/drawing/2014/main" id="{88538F75-C8A4-B762-5510-F24E1767934E}"/>
              </a:ext>
            </a:extLst>
          </p:cNvPr>
          <p:cNvSpPr>
            <a:spLocks noGrp="1"/>
          </p:cNvSpPr>
          <p:nvPr>
            <p:ph idx="1"/>
          </p:nvPr>
        </p:nvSpPr>
        <p:spPr>
          <a:xfrm>
            <a:off x="753846" y="1098038"/>
            <a:ext cx="10936707" cy="5292930"/>
          </a:xfrm>
        </p:spPr>
        <p:txBody>
          <a:bodyPr>
            <a:normAutofit fontScale="92500" lnSpcReduction="10000"/>
          </a:bodyPr>
          <a:lstStyle/>
          <a:p>
            <a:pPr algn="l">
              <a:lnSpc>
                <a:spcPct val="120000"/>
              </a:lnSpc>
              <a:buNone/>
            </a:pPr>
            <a:r>
              <a:rPr lang="en-US" b="0" i="0" dirty="0">
                <a:effectLst/>
                <a:latin typeface="system-ui"/>
              </a:rPr>
              <a:t>The core dataset driving this application is user-defined. Each user ingests CPEs using F1 (Asset Inventory Module) of the tool to generate personalized datasets. In other words, the application itself generates the dataset at runtime rather than relying on a fixed third-party file. This bakes in versatility as a core component.</a:t>
            </a:r>
          </a:p>
          <a:p>
            <a:pPr algn="l">
              <a:lnSpc>
                <a:spcPct val="120000"/>
              </a:lnSpc>
              <a:spcBef>
                <a:spcPts val="1512"/>
              </a:spcBef>
              <a:spcAft>
                <a:spcPts val="1008"/>
              </a:spcAft>
              <a:buNone/>
            </a:pPr>
            <a:r>
              <a:rPr lang="en-US" b="1" i="0" dirty="0">
                <a:effectLst/>
                <a:latin typeface="system-ui"/>
              </a:rPr>
              <a:t>Why This Approach</a:t>
            </a:r>
          </a:p>
          <a:p>
            <a:pPr algn="l">
              <a:lnSpc>
                <a:spcPct val="120000"/>
              </a:lnSpc>
              <a:buFont typeface="Arial" panose="020B0604020202020204" pitchFamily="34" charset="0"/>
              <a:buChar char="•"/>
            </a:pPr>
            <a:r>
              <a:rPr lang="en-US" b="1" i="0" dirty="0">
                <a:effectLst/>
                <a:latin typeface="system-ui"/>
              </a:rPr>
              <a:t>Tailored Relevance</a:t>
            </a:r>
            <a:r>
              <a:rPr lang="en-US" b="0" i="0" dirty="0">
                <a:effectLst/>
                <a:latin typeface="system-ui"/>
              </a:rPr>
              <a:t>: Users see only vulnerabilities that apply to their stack—no noise from unrelated products.</a:t>
            </a:r>
          </a:p>
          <a:p>
            <a:pPr algn="l">
              <a:lnSpc>
                <a:spcPct val="120000"/>
              </a:lnSpc>
              <a:buFont typeface="Arial" panose="020B0604020202020204" pitchFamily="34" charset="0"/>
              <a:buChar char="•"/>
            </a:pPr>
            <a:r>
              <a:rPr lang="en-US" b="1" i="0" dirty="0">
                <a:effectLst/>
                <a:latin typeface="system-ui"/>
              </a:rPr>
              <a:t>Privacy</a:t>
            </a:r>
            <a:r>
              <a:rPr lang="en-US" b="0" i="0" dirty="0">
                <a:effectLst/>
                <a:latin typeface="system-ui"/>
              </a:rPr>
              <a:t>: Because the whitelist is entered directly into the app and never leaves the tenancy, no proprietary system details are exposed to third parties.</a:t>
            </a:r>
          </a:p>
          <a:p>
            <a:pPr>
              <a:lnSpc>
                <a:spcPct val="120000"/>
              </a:lnSpc>
            </a:pPr>
            <a:endParaRPr lang="en-US" dirty="0">
              <a:latin typeface="system-ui"/>
            </a:endParaRPr>
          </a:p>
        </p:txBody>
      </p:sp>
    </p:spTree>
    <p:extLst>
      <p:ext uri="{BB962C8B-B14F-4D97-AF65-F5344CB8AC3E}">
        <p14:creationId xmlns:p14="http://schemas.microsoft.com/office/powerpoint/2010/main" val="386253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B3D12-1FFD-D528-EF0E-0F9AF72C628C}"/>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8E61A51C-AB8B-7F92-8633-DDA07E7EC891}"/>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75E839FE-62C2-66F2-4211-70943AB41C43}"/>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App Design: CPE Demo Data</a:t>
            </a:r>
            <a:endParaRPr lang="en-US" dirty="0"/>
          </a:p>
        </p:txBody>
      </p:sp>
      <p:pic>
        <p:nvPicPr>
          <p:cNvPr id="5" name="Picture 4">
            <a:extLst>
              <a:ext uri="{FF2B5EF4-FFF2-40B4-BE49-F238E27FC236}">
                <a16:creationId xmlns:a16="http://schemas.microsoft.com/office/drawing/2014/main" id="{FF0CBBE3-E9BE-AB78-0D97-846DB3666EE5}"/>
              </a:ext>
            </a:extLst>
          </p:cNvPr>
          <p:cNvPicPr>
            <a:picLocks noChangeAspect="1"/>
          </p:cNvPicPr>
          <p:nvPr/>
        </p:nvPicPr>
        <p:blipFill>
          <a:blip r:embed="rId4"/>
          <a:stretch>
            <a:fillRect/>
          </a:stretch>
        </p:blipFill>
        <p:spPr>
          <a:xfrm>
            <a:off x="1507632" y="1048960"/>
            <a:ext cx="9429135" cy="5227330"/>
          </a:xfrm>
          <a:prstGeom prst="rect">
            <a:avLst/>
          </a:prstGeom>
        </p:spPr>
      </p:pic>
    </p:spTree>
    <p:extLst>
      <p:ext uri="{BB962C8B-B14F-4D97-AF65-F5344CB8AC3E}">
        <p14:creationId xmlns:p14="http://schemas.microsoft.com/office/powerpoint/2010/main" val="224581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72D8C-B629-F27C-318C-55C6FA7806C2}"/>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043A93EB-9350-6921-D9A6-77A89BB9361E}"/>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25486563-949C-A3AA-176D-7BC649F861B6}"/>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App Design: CVE Demo Data</a:t>
            </a:r>
            <a:endParaRPr lang="en-US" dirty="0"/>
          </a:p>
        </p:txBody>
      </p:sp>
      <p:pic>
        <p:nvPicPr>
          <p:cNvPr id="8" name="Picture 7">
            <a:extLst>
              <a:ext uri="{FF2B5EF4-FFF2-40B4-BE49-F238E27FC236}">
                <a16:creationId xmlns:a16="http://schemas.microsoft.com/office/drawing/2014/main" id="{9145D634-641D-134D-822B-F96B4496A004}"/>
              </a:ext>
            </a:extLst>
          </p:cNvPr>
          <p:cNvPicPr>
            <a:picLocks noChangeAspect="1"/>
          </p:cNvPicPr>
          <p:nvPr/>
        </p:nvPicPr>
        <p:blipFill>
          <a:blip r:embed="rId4"/>
          <a:stretch>
            <a:fillRect/>
          </a:stretch>
        </p:blipFill>
        <p:spPr>
          <a:xfrm>
            <a:off x="1303953" y="1069092"/>
            <a:ext cx="9584093" cy="5297562"/>
          </a:xfrm>
          <a:prstGeom prst="rect">
            <a:avLst/>
          </a:prstGeom>
        </p:spPr>
      </p:pic>
    </p:spTree>
    <p:extLst>
      <p:ext uri="{BB962C8B-B14F-4D97-AF65-F5344CB8AC3E}">
        <p14:creationId xmlns:p14="http://schemas.microsoft.com/office/powerpoint/2010/main" val="43159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0E51C-3836-E36B-93BC-06E9846EA395}"/>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B18A5F29-0A13-0503-1848-8C7822CF42B8}"/>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F0AB44E6-F03B-74A9-4679-BE0C95656712}"/>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App Design: Main Components</a:t>
            </a:r>
            <a:endParaRPr lang="en-US" dirty="0"/>
          </a:p>
        </p:txBody>
      </p:sp>
      <p:pic>
        <p:nvPicPr>
          <p:cNvPr id="12" name="Picture 11">
            <a:extLst>
              <a:ext uri="{FF2B5EF4-FFF2-40B4-BE49-F238E27FC236}">
                <a16:creationId xmlns:a16="http://schemas.microsoft.com/office/drawing/2014/main" id="{5197596E-A918-445D-A629-9947692C475D}"/>
              </a:ext>
            </a:extLst>
          </p:cNvPr>
          <p:cNvPicPr>
            <a:picLocks noChangeAspect="1"/>
          </p:cNvPicPr>
          <p:nvPr/>
        </p:nvPicPr>
        <p:blipFill>
          <a:blip r:embed="rId4"/>
          <a:stretch>
            <a:fillRect/>
          </a:stretch>
        </p:blipFill>
        <p:spPr>
          <a:xfrm>
            <a:off x="964400" y="1076758"/>
            <a:ext cx="10637520" cy="5282230"/>
          </a:xfrm>
          <a:prstGeom prst="rect">
            <a:avLst/>
          </a:prstGeom>
        </p:spPr>
      </p:pic>
    </p:spTree>
    <p:extLst>
      <p:ext uri="{BB962C8B-B14F-4D97-AF65-F5344CB8AC3E}">
        <p14:creationId xmlns:p14="http://schemas.microsoft.com/office/powerpoint/2010/main" val="412965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0C758-DB6B-41FB-DA81-9626D7948A04}"/>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F07BA03F-084F-F3A6-B27E-7BA00A5783DA}"/>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850D0B8B-EC11-2FD9-39DA-595AA81A8145}"/>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Functions</a:t>
            </a:r>
            <a:endParaRPr lang="en-US" dirty="0"/>
          </a:p>
        </p:txBody>
      </p:sp>
      <p:sp>
        <p:nvSpPr>
          <p:cNvPr id="7" name="Content Placeholder 6">
            <a:extLst>
              <a:ext uri="{FF2B5EF4-FFF2-40B4-BE49-F238E27FC236}">
                <a16:creationId xmlns:a16="http://schemas.microsoft.com/office/drawing/2014/main" id="{8F3CEE99-D2DB-92F4-782E-A926FC489A89}"/>
              </a:ext>
            </a:extLst>
          </p:cNvPr>
          <p:cNvSpPr>
            <a:spLocks noGrp="1"/>
          </p:cNvSpPr>
          <p:nvPr>
            <p:ph idx="1"/>
          </p:nvPr>
        </p:nvSpPr>
        <p:spPr>
          <a:xfrm>
            <a:off x="753846" y="1098038"/>
            <a:ext cx="10936707" cy="5292930"/>
          </a:xfrm>
        </p:spPr>
        <p:txBody>
          <a:bodyPr>
            <a:normAutofit/>
          </a:bodyPr>
          <a:lstStyle/>
          <a:p>
            <a:pPr marL="0" indent="0">
              <a:lnSpc>
                <a:spcPct val="120000"/>
              </a:lnSpc>
              <a:buNone/>
            </a:pPr>
            <a:endParaRPr lang="en-US" dirty="0">
              <a:latin typeface="system-ui"/>
            </a:endParaRPr>
          </a:p>
          <a:p>
            <a:pPr marL="0" indent="0">
              <a:lnSpc>
                <a:spcPct val="120000"/>
              </a:lnSpc>
              <a:buNone/>
            </a:pPr>
            <a:endParaRPr lang="en-US" dirty="0">
              <a:latin typeface="system-ui"/>
            </a:endParaRPr>
          </a:p>
          <a:p>
            <a:pPr marL="742950" indent="-742950" algn="ctr">
              <a:lnSpc>
                <a:spcPct val="120000"/>
              </a:lnSpc>
              <a:buAutoNum type="arabicPeriod"/>
            </a:pPr>
            <a:r>
              <a:rPr lang="en-US" sz="4000" b="1" dirty="0">
                <a:hlinkClick r:id="rId4"/>
              </a:rPr>
              <a:t>CPE/CVE Retrieval Tool</a:t>
            </a:r>
            <a:endParaRPr lang="en-US" sz="4000" b="1" dirty="0"/>
          </a:p>
          <a:p>
            <a:pPr marL="742950" indent="-742950" algn="ctr">
              <a:lnSpc>
                <a:spcPct val="120000"/>
              </a:lnSpc>
              <a:buAutoNum type="arabicPeriod"/>
            </a:pPr>
            <a:r>
              <a:rPr lang="en-US" sz="4000" b="1" dirty="0">
                <a:hlinkClick r:id="rId5"/>
              </a:rPr>
              <a:t>Risk Scoring Dashboard</a:t>
            </a:r>
            <a:endParaRPr lang="en-US" sz="4000" b="1" dirty="0"/>
          </a:p>
        </p:txBody>
      </p:sp>
    </p:spTree>
    <p:extLst>
      <p:ext uri="{BB962C8B-B14F-4D97-AF65-F5344CB8AC3E}">
        <p14:creationId xmlns:p14="http://schemas.microsoft.com/office/powerpoint/2010/main" val="145745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389D4-A148-8A44-6B4D-EE91EA05DF76}"/>
            </a:ext>
          </a:extLst>
        </p:cNvPr>
        <p:cNvGrpSpPr/>
        <p:nvPr/>
      </p:nvGrpSpPr>
      <p:grpSpPr>
        <a:xfrm>
          <a:off x="0" y="0"/>
          <a:ext cx="0" cy="0"/>
          <a:chOff x="0" y="0"/>
          <a:chExt cx="0" cy="0"/>
        </a:xfrm>
      </p:grpSpPr>
      <p:pic>
        <p:nvPicPr>
          <p:cNvPr id="3" name="Picture 2" descr="A white rectangular object with a black border&#10;&#10;AI-generated content may be incorrect.">
            <a:extLst>
              <a:ext uri="{FF2B5EF4-FFF2-40B4-BE49-F238E27FC236}">
                <a16:creationId xmlns:a16="http://schemas.microsoft.com/office/drawing/2014/main" id="{C35325B0-360F-52A3-211B-EABABBABC5A2}"/>
              </a:ext>
            </a:extLst>
          </p:cNvPr>
          <p:cNvPicPr>
            <a:picLocks noGrp="1" noRot="1" noChangeAspect="1" noMove="1" noResize="1" noEditPoints="1" noAdjustHandles="1" noChangeArrowheads="1" noChangeShapeType="1" noCrop="1"/>
          </p:cNvPicPr>
          <p:nvPr/>
        </p:nvPicPr>
        <p:blipFill>
          <a:blip r:embed="rId3"/>
          <a:stretch>
            <a:fillRect/>
          </a:stretch>
        </p:blipFill>
        <p:spPr>
          <a:xfrm>
            <a:off x="67272" y="839046"/>
            <a:ext cx="11888753" cy="5647158"/>
          </a:xfrm>
          <a:prstGeom prst="rect">
            <a:avLst/>
          </a:prstGeom>
        </p:spPr>
      </p:pic>
      <p:sp>
        <p:nvSpPr>
          <p:cNvPr id="6" name="Title 5">
            <a:extLst>
              <a:ext uri="{FF2B5EF4-FFF2-40B4-BE49-F238E27FC236}">
                <a16:creationId xmlns:a16="http://schemas.microsoft.com/office/drawing/2014/main" id="{D297659B-5E48-BC08-4C68-DE33394ACC88}"/>
              </a:ext>
            </a:extLst>
          </p:cNvPr>
          <p:cNvSpPr>
            <a:spLocks noGrp="1"/>
          </p:cNvSpPr>
          <p:nvPr>
            <p:ph type="title"/>
          </p:nvPr>
        </p:nvSpPr>
        <p:spPr>
          <a:xfrm>
            <a:off x="964400" y="262616"/>
            <a:ext cx="10515600" cy="686927"/>
          </a:xfrm>
        </p:spPr>
        <p:txBody>
          <a:bodyPr>
            <a:normAutofit fontScale="90000"/>
          </a:bodyPr>
          <a:lstStyle/>
          <a:p>
            <a:pPr algn="ctr"/>
            <a:r>
              <a:rPr lang="en-US" dirty="0">
                <a:latin typeface="system-ui"/>
              </a:rPr>
              <a:t>F1: Asset Inventory (CPE Retrieval)</a:t>
            </a:r>
            <a:endParaRPr lang="en-US" dirty="0"/>
          </a:p>
        </p:txBody>
      </p:sp>
      <p:sp>
        <p:nvSpPr>
          <p:cNvPr id="7" name="Content Placeholder 6">
            <a:extLst>
              <a:ext uri="{FF2B5EF4-FFF2-40B4-BE49-F238E27FC236}">
                <a16:creationId xmlns:a16="http://schemas.microsoft.com/office/drawing/2014/main" id="{01EA55CE-3BF7-8E9C-C362-20F8F4EBFF2F}"/>
              </a:ext>
            </a:extLst>
          </p:cNvPr>
          <p:cNvSpPr>
            <a:spLocks noGrp="1"/>
          </p:cNvSpPr>
          <p:nvPr>
            <p:ph idx="1"/>
          </p:nvPr>
        </p:nvSpPr>
        <p:spPr>
          <a:xfrm>
            <a:off x="753846" y="1098037"/>
            <a:ext cx="10936707" cy="5253601"/>
          </a:xfrm>
        </p:spPr>
        <p:txBody>
          <a:bodyPr vert="horz" lIns="91440" tIns="45720" rIns="91440" bIns="45720" rtlCol="0">
            <a:normAutofit fontScale="70000" lnSpcReduction="20000"/>
          </a:bodyPr>
          <a:lstStyle/>
          <a:p>
            <a:pPr>
              <a:lnSpc>
                <a:spcPct val="120000"/>
              </a:lnSpc>
              <a:buNone/>
            </a:pPr>
            <a:r>
              <a:rPr lang="en-US" b="1" dirty="0">
                <a:latin typeface="system-ui"/>
              </a:rPr>
              <a:t>Intended Purpose of Code</a:t>
            </a:r>
          </a:p>
          <a:p>
            <a:pPr>
              <a:lnSpc>
                <a:spcPct val="120000"/>
              </a:lnSpc>
              <a:buNone/>
            </a:pPr>
            <a:r>
              <a:rPr lang="en-US" dirty="0">
                <a:latin typeface="system-ui"/>
              </a:rPr>
              <a:t>The below code was generated by AI to create a simple to use tool that interacts with the NVD CPE API.</a:t>
            </a:r>
          </a:p>
          <a:p>
            <a:pPr>
              <a:lnSpc>
                <a:spcPct val="120000"/>
              </a:lnSpc>
              <a:buNone/>
            </a:pPr>
            <a:r>
              <a:rPr lang="en-US" b="1" dirty="0">
                <a:latin typeface="system-ui"/>
              </a:rPr>
              <a:t>Key features</a:t>
            </a:r>
          </a:p>
          <a:p>
            <a:pPr>
              <a:lnSpc>
                <a:spcPct val="120000"/>
              </a:lnSpc>
            </a:pPr>
            <a:r>
              <a:rPr lang="en-US" dirty="0">
                <a:latin typeface="system-ui"/>
              </a:rPr>
              <a:t>User input to keyword search the CPE API</a:t>
            </a:r>
          </a:p>
          <a:p>
            <a:pPr>
              <a:lnSpc>
                <a:spcPct val="120000"/>
              </a:lnSpc>
            </a:pPr>
            <a:r>
              <a:rPr lang="en-US" dirty="0">
                <a:latin typeface="system-ui"/>
              </a:rPr>
              <a:t>Machine outputs results</a:t>
            </a:r>
          </a:p>
          <a:p>
            <a:pPr>
              <a:lnSpc>
                <a:spcPct val="120000"/>
              </a:lnSpc>
            </a:pPr>
            <a:r>
              <a:rPr lang="en-US" dirty="0">
                <a:latin typeface="system-ui"/>
              </a:rPr>
              <a:t>Prompts user with a yes/no/exit scenario before saving results to file</a:t>
            </a:r>
          </a:p>
          <a:p>
            <a:pPr>
              <a:lnSpc>
                <a:spcPct val="120000"/>
              </a:lnSpc>
            </a:pPr>
            <a:r>
              <a:rPr lang="en-US" dirty="0">
                <a:latin typeface="system-ui"/>
              </a:rPr>
              <a:t>Saves search results to cpe_whitelist.csv</a:t>
            </a:r>
          </a:p>
          <a:p>
            <a:pPr lvl="1"/>
            <a:r>
              <a:rPr lang="en-US" dirty="0"/>
              <a:t>Does not overwrite previous outputs to file</a:t>
            </a:r>
          </a:p>
          <a:p>
            <a:pPr lvl="1"/>
            <a:r>
              <a:rPr lang="en-US" dirty="0"/>
              <a:t>Appends new outputs to existing outputs in file</a:t>
            </a:r>
          </a:p>
          <a:p>
            <a:pPr>
              <a:lnSpc>
                <a:spcPct val="120000"/>
              </a:lnSpc>
            </a:pPr>
            <a:r>
              <a:rPr lang="en-US" dirty="0">
                <a:latin typeface="system-ui"/>
              </a:rPr>
              <a:t>Undo write to file option</a:t>
            </a:r>
          </a:p>
          <a:p>
            <a:pPr lvl="1"/>
            <a:r>
              <a:rPr lang="en-US" dirty="0"/>
              <a:t>user types 'undo' in the prompt</a:t>
            </a:r>
          </a:p>
          <a:p>
            <a:pPr lvl="1"/>
            <a:r>
              <a:rPr lang="en-US" dirty="0"/>
              <a:t>removes most recent record written to file</a:t>
            </a:r>
          </a:p>
          <a:p>
            <a:pPr lvl="2"/>
            <a:r>
              <a:rPr lang="en-US" dirty="0"/>
              <a:t>can be called repeatedly until no records written to file remain</a:t>
            </a:r>
          </a:p>
          <a:p>
            <a:pPr lvl="1"/>
            <a:r>
              <a:rPr lang="en-US" dirty="0"/>
              <a:t>logs unwritten records in cpe_undo_log.csv</a:t>
            </a:r>
          </a:p>
          <a:p>
            <a:pPr>
              <a:lnSpc>
                <a:spcPct val="120000"/>
              </a:lnSpc>
              <a:buNone/>
            </a:pPr>
            <a:endParaRPr lang="en-US" dirty="0">
              <a:latin typeface="system-ui"/>
            </a:endParaRPr>
          </a:p>
        </p:txBody>
      </p:sp>
    </p:spTree>
    <p:extLst>
      <p:ext uri="{BB962C8B-B14F-4D97-AF65-F5344CB8AC3E}">
        <p14:creationId xmlns:p14="http://schemas.microsoft.com/office/powerpoint/2010/main" val="104668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171</TotalTime>
  <Words>1096</Words>
  <Application>Microsoft Office PowerPoint</Application>
  <PresentationFormat>Widescreen</PresentationFormat>
  <Paragraphs>169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LatoWeb</vt:lpstr>
      <vt:lpstr>system-ui</vt:lpstr>
      <vt:lpstr>Office Theme</vt:lpstr>
      <vt:lpstr>PowerPoint Presentation</vt:lpstr>
      <vt:lpstr>Overview</vt:lpstr>
      <vt:lpstr>Overview</vt:lpstr>
      <vt:lpstr>Data Description</vt:lpstr>
      <vt:lpstr>App Design: CPE Demo Data</vt:lpstr>
      <vt:lpstr>App Design: CVE Demo Data</vt:lpstr>
      <vt:lpstr>App Design: Main Components</vt:lpstr>
      <vt:lpstr>Functions</vt:lpstr>
      <vt:lpstr>F1: Asset Inventory (CPE Retrieval)</vt:lpstr>
      <vt:lpstr>F2: Vulnerability Identification (CVE Retrieval)</vt:lpstr>
      <vt:lpstr>F2: Vulnerability Identification (CVE Retrieval)</vt:lpstr>
      <vt:lpstr>F3: Risk Scoring Dashboard</vt:lpstr>
      <vt:lpstr>F3: Risk Scoring Dashboard</vt:lpstr>
      <vt:lpstr>F4. AI-Driven Mitigation Recommendations</vt:lpstr>
      <vt:lpstr>F4. AI-Driven Mitigation Recommendations</vt:lpstr>
      <vt:lpstr>F4. AI-Driven Mitigation Recommendations</vt:lpstr>
      <vt:lpstr>F4. AI-Driven Mitigation Recommendations</vt:lpstr>
      <vt:lpstr>F4. AI-Driven Mitigation Recommendations</vt:lpstr>
      <vt:lpstr>F4. AI-Driven Mitigation Recommendations</vt:lpstr>
      <vt:lpstr>Summary</vt:lpstr>
      <vt:lpstr>Summary</vt:lpstr>
      <vt:lpstr>Thank you and have a great summer!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Kristen Strickland</dc:creator>
  <cp:lastModifiedBy>Kristen Strickland</cp:lastModifiedBy>
  <cp:revision>7</cp:revision>
  <dcterms:created xsi:type="dcterms:W3CDTF">2025-05-19T17:08:26Z</dcterms:created>
  <dcterms:modified xsi:type="dcterms:W3CDTF">2025-06-10T22:08:05Z</dcterms:modified>
</cp:coreProperties>
</file>