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80" r:id="rId2"/>
    <p:sldId id="259" r:id="rId3"/>
    <p:sldId id="303" r:id="rId4"/>
    <p:sldId id="304" r:id="rId5"/>
    <p:sldId id="305" r:id="rId6"/>
    <p:sldId id="310" r:id="rId7"/>
    <p:sldId id="382" r:id="rId8"/>
    <p:sldId id="313" r:id="rId9"/>
    <p:sldId id="334" r:id="rId10"/>
    <p:sldId id="376" r:id="rId11"/>
    <p:sldId id="312" r:id="rId12"/>
    <p:sldId id="375" r:id="rId13"/>
    <p:sldId id="314" r:id="rId14"/>
    <p:sldId id="317" r:id="rId15"/>
    <p:sldId id="381" r:id="rId16"/>
    <p:sldId id="324" r:id="rId17"/>
    <p:sldId id="325" r:id="rId18"/>
    <p:sldId id="329" r:id="rId19"/>
    <p:sldId id="333" r:id="rId20"/>
    <p:sldId id="350" r:id="rId21"/>
    <p:sldId id="353" r:id="rId22"/>
    <p:sldId id="354" r:id="rId23"/>
    <p:sldId id="356" r:id="rId24"/>
    <p:sldId id="361" r:id="rId25"/>
    <p:sldId id="362" r:id="rId26"/>
    <p:sldId id="355" r:id="rId27"/>
    <p:sldId id="3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EFEFEF"/>
    <a:srgbClr val="309047"/>
    <a:srgbClr val="400BD7"/>
    <a:srgbClr val="F0006D"/>
    <a:srgbClr val="00E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4660"/>
  </p:normalViewPr>
  <p:slideViewPr>
    <p:cSldViewPr snapToGrid="0" showGuides="1">
      <p:cViewPr>
        <p:scale>
          <a:sx n="96" d="100"/>
          <a:sy n="96" d="100"/>
        </p:scale>
        <p:origin x="-156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56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65F76-188E-4065-B1AA-D26484338BF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29FBFCC-6C40-49AF-AC79-ADBAA95F1956}">
      <dgm:prSet phldrT="[Metin]"/>
      <dgm:spPr/>
      <dgm:t>
        <a:bodyPr/>
        <a:lstStyle/>
        <a:p>
          <a:r>
            <a:rPr lang="tr-TR" dirty="0"/>
            <a:t>Html uzantılı dosya oluştur</a:t>
          </a:r>
        </a:p>
      </dgm:t>
    </dgm:pt>
    <dgm:pt modelId="{A010C2E5-84B3-4546-A417-8D06EFC3E9B4}" type="parTrans" cxnId="{A78BE1E3-8C0A-4BF0-879E-6B37FE608F2F}">
      <dgm:prSet/>
      <dgm:spPr/>
      <dgm:t>
        <a:bodyPr/>
        <a:lstStyle/>
        <a:p>
          <a:endParaRPr lang="tr-TR"/>
        </a:p>
      </dgm:t>
    </dgm:pt>
    <dgm:pt modelId="{EF65006D-1BCA-4DF3-9CBC-142C85C51289}" type="sibTrans" cxnId="{A78BE1E3-8C0A-4BF0-879E-6B37FE608F2F}">
      <dgm:prSet/>
      <dgm:spPr/>
      <dgm:t>
        <a:bodyPr/>
        <a:lstStyle/>
        <a:p>
          <a:endParaRPr lang="tr-TR"/>
        </a:p>
      </dgm:t>
    </dgm:pt>
    <dgm:pt modelId="{775DBAF7-DA69-4CF7-A2CB-E2771377FDAE}">
      <dgm:prSet phldrT="[Metin]"/>
      <dgm:spPr/>
      <dgm:t>
        <a:bodyPr/>
        <a:lstStyle/>
        <a:p>
          <a:r>
            <a:rPr lang="tr-TR" dirty="0"/>
            <a:t>html</a:t>
          </a:r>
        </a:p>
        <a:p>
          <a:r>
            <a:rPr lang="tr-TR" dirty="0" err="1"/>
            <a:t>head</a:t>
          </a:r>
          <a:endParaRPr lang="tr-TR" dirty="0"/>
        </a:p>
        <a:p>
          <a:r>
            <a:rPr lang="tr-TR" dirty="0"/>
            <a:t>body</a:t>
          </a:r>
        </a:p>
      </dgm:t>
    </dgm:pt>
    <dgm:pt modelId="{7791A252-C35B-4C38-8256-62DEFEBE3E13}" type="parTrans" cxnId="{7A5692C8-B5AA-47D0-A602-2BD39783A972}">
      <dgm:prSet/>
      <dgm:spPr/>
      <dgm:t>
        <a:bodyPr/>
        <a:lstStyle/>
        <a:p>
          <a:endParaRPr lang="tr-TR"/>
        </a:p>
      </dgm:t>
    </dgm:pt>
    <dgm:pt modelId="{7010D824-C834-43DF-8739-2836BE711737}" type="sibTrans" cxnId="{7A5692C8-B5AA-47D0-A602-2BD39783A972}">
      <dgm:prSet/>
      <dgm:spPr/>
      <dgm:t>
        <a:bodyPr/>
        <a:lstStyle/>
        <a:p>
          <a:endParaRPr lang="tr-TR"/>
        </a:p>
      </dgm:t>
    </dgm:pt>
    <dgm:pt modelId="{BCF28A0D-E068-458F-AC60-9BB312A571D5}" type="pres">
      <dgm:prSet presAssocID="{6FC65F76-188E-4065-B1AA-D26484338BFB}" presName="CompostProcess" presStyleCnt="0">
        <dgm:presLayoutVars>
          <dgm:dir/>
          <dgm:resizeHandles val="exact"/>
        </dgm:presLayoutVars>
      </dgm:prSet>
      <dgm:spPr/>
    </dgm:pt>
    <dgm:pt modelId="{AD5965DD-CE06-469A-A162-23BB11F21753}" type="pres">
      <dgm:prSet presAssocID="{6FC65F76-188E-4065-B1AA-D26484338BFB}" presName="arrow" presStyleLbl="bgShp" presStyleIdx="0" presStyleCnt="1" custLinFactNeighborX="7396"/>
      <dgm:spPr/>
    </dgm:pt>
    <dgm:pt modelId="{1C27180A-B27D-4455-8E66-E062CE515570}" type="pres">
      <dgm:prSet presAssocID="{6FC65F76-188E-4065-B1AA-D26484338BFB}" presName="linearProcess" presStyleCnt="0"/>
      <dgm:spPr/>
    </dgm:pt>
    <dgm:pt modelId="{BF0D7189-B718-4274-BA0D-D901C299CAE4}" type="pres">
      <dgm:prSet presAssocID="{F29FBFCC-6C40-49AF-AC79-ADBAA95F1956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F6556282-B61C-457D-B17A-891DE6F8900B}" type="pres">
      <dgm:prSet presAssocID="{EF65006D-1BCA-4DF3-9CBC-142C85C51289}" presName="sibTrans" presStyleCnt="0"/>
      <dgm:spPr/>
    </dgm:pt>
    <dgm:pt modelId="{A5188BBF-E75F-4ECD-ABC3-1EE583A7D732}" type="pres">
      <dgm:prSet presAssocID="{775DBAF7-DA69-4CF7-A2CB-E2771377FDAE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7A5692C8-B5AA-47D0-A602-2BD39783A972}" srcId="{6FC65F76-188E-4065-B1AA-D26484338BFB}" destId="{775DBAF7-DA69-4CF7-A2CB-E2771377FDAE}" srcOrd="1" destOrd="0" parTransId="{7791A252-C35B-4C38-8256-62DEFEBE3E13}" sibTransId="{7010D824-C834-43DF-8739-2836BE711737}"/>
    <dgm:cxn modelId="{A78BE1E3-8C0A-4BF0-879E-6B37FE608F2F}" srcId="{6FC65F76-188E-4065-B1AA-D26484338BFB}" destId="{F29FBFCC-6C40-49AF-AC79-ADBAA95F1956}" srcOrd="0" destOrd="0" parTransId="{A010C2E5-84B3-4546-A417-8D06EFC3E9B4}" sibTransId="{EF65006D-1BCA-4DF3-9CBC-142C85C51289}"/>
    <dgm:cxn modelId="{7AA81C5C-FACF-4353-A313-3DBA290405FB}" type="presOf" srcId="{F29FBFCC-6C40-49AF-AC79-ADBAA95F1956}" destId="{BF0D7189-B718-4274-BA0D-D901C299CAE4}" srcOrd="0" destOrd="0" presId="urn:microsoft.com/office/officeart/2005/8/layout/hProcess9"/>
    <dgm:cxn modelId="{AFD2B8A4-086E-413E-9ACC-F9E547D830C0}" type="presOf" srcId="{6FC65F76-188E-4065-B1AA-D26484338BFB}" destId="{BCF28A0D-E068-458F-AC60-9BB312A571D5}" srcOrd="0" destOrd="0" presId="urn:microsoft.com/office/officeart/2005/8/layout/hProcess9"/>
    <dgm:cxn modelId="{A39CA98E-C043-43FF-ACB3-359B073290CF}" type="presOf" srcId="{775DBAF7-DA69-4CF7-A2CB-E2771377FDAE}" destId="{A5188BBF-E75F-4ECD-ABC3-1EE583A7D732}" srcOrd="0" destOrd="0" presId="urn:microsoft.com/office/officeart/2005/8/layout/hProcess9"/>
    <dgm:cxn modelId="{3CADBA27-AFB3-43DF-B379-040D3377A569}" type="presParOf" srcId="{BCF28A0D-E068-458F-AC60-9BB312A571D5}" destId="{AD5965DD-CE06-469A-A162-23BB11F21753}" srcOrd="0" destOrd="0" presId="urn:microsoft.com/office/officeart/2005/8/layout/hProcess9"/>
    <dgm:cxn modelId="{FE8FC229-4491-4999-B0DF-D918F5012267}" type="presParOf" srcId="{BCF28A0D-E068-458F-AC60-9BB312A571D5}" destId="{1C27180A-B27D-4455-8E66-E062CE515570}" srcOrd="1" destOrd="0" presId="urn:microsoft.com/office/officeart/2005/8/layout/hProcess9"/>
    <dgm:cxn modelId="{9336D4CD-6F07-4BF4-95A0-C90EDCBD767C}" type="presParOf" srcId="{1C27180A-B27D-4455-8E66-E062CE515570}" destId="{BF0D7189-B718-4274-BA0D-D901C299CAE4}" srcOrd="0" destOrd="0" presId="urn:microsoft.com/office/officeart/2005/8/layout/hProcess9"/>
    <dgm:cxn modelId="{B1C63EFA-AE79-4BF3-85FA-2BB21963D780}" type="presParOf" srcId="{1C27180A-B27D-4455-8E66-E062CE515570}" destId="{F6556282-B61C-457D-B17A-891DE6F8900B}" srcOrd="1" destOrd="0" presId="urn:microsoft.com/office/officeart/2005/8/layout/hProcess9"/>
    <dgm:cxn modelId="{2AF7EBA8-6809-4F07-A4C8-C0EB3A23C54D}" type="presParOf" srcId="{1C27180A-B27D-4455-8E66-E062CE515570}" destId="{A5188BBF-E75F-4ECD-ABC3-1EE583A7D73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965DD-CE06-469A-A162-23BB11F21753}">
      <dsp:nvSpPr>
        <dsp:cNvPr id="0" name=""/>
        <dsp:cNvSpPr/>
      </dsp:nvSpPr>
      <dsp:spPr>
        <a:xfrm>
          <a:off x="1260645" y="0"/>
          <a:ext cx="7772394" cy="40883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D7189-B718-4274-BA0D-D901C299CAE4}">
      <dsp:nvSpPr>
        <dsp:cNvPr id="0" name=""/>
        <dsp:cNvSpPr/>
      </dsp:nvSpPr>
      <dsp:spPr>
        <a:xfrm>
          <a:off x="1717289" y="1226505"/>
          <a:ext cx="2743198" cy="163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/>
            <a:t>Html uzantılı dosya oluştur</a:t>
          </a:r>
        </a:p>
      </dsp:txBody>
      <dsp:txXfrm>
        <a:off x="1797120" y="1306336"/>
        <a:ext cx="2583536" cy="1475678"/>
      </dsp:txXfrm>
    </dsp:sp>
    <dsp:sp modelId="{A5188BBF-E75F-4ECD-ABC3-1EE583A7D732}">
      <dsp:nvSpPr>
        <dsp:cNvPr id="0" name=""/>
        <dsp:cNvSpPr/>
      </dsp:nvSpPr>
      <dsp:spPr>
        <a:xfrm>
          <a:off x="4683506" y="1226505"/>
          <a:ext cx="2743198" cy="163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/>
            <a:t>html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 err="1"/>
            <a:t>head</a:t>
          </a:r>
          <a:endParaRPr lang="tr-TR" sz="2400" kern="1200" dirty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kern="1200" dirty="0"/>
            <a:t>body</a:t>
          </a:r>
        </a:p>
      </dsp:txBody>
      <dsp:txXfrm>
        <a:off x="4763337" y="1306336"/>
        <a:ext cx="2583536" cy="1475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D9504-0D4D-4041-B934-98B07DC3DEC1}" type="datetimeFigureOut">
              <a:rPr lang="tr-TR" smtClean="0"/>
              <a:t>5.05.2022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5710F-ACE3-42AC-8E7A-A3D51E7D53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354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5710F-ACE3-42AC-8E7A-A3D51E7D536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3092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web sayfası oluşturmak için dosyanın uzantısı html olmalıdır. Örnek referanslar.html</a:t>
            </a:r>
          </a:p>
          <a:p>
            <a:r>
              <a:rPr lang="tr-TR" dirty="0"/>
              <a:t>Ayrıca web sayfasında mutlaka olması gereken </a:t>
            </a:r>
            <a:r>
              <a:rPr lang="tr-TR" dirty="0" err="1"/>
              <a:t>taglar</a:t>
            </a:r>
            <a:r>
              <a:rPr lang="tr-TR" dirty="0"/>
              <a:t> vardır. Bunlar html, </a:t>
            </a:r>
            <a:r>
              <a:rPr lang="tr-TR" dirty="0" err="1"/>
              <a:t>head</a:t>
            </a:r>
            <a:r>
              <a:rPr lang="tr-TR" dirty="0"/>
              <a:t> ve body </a:t>
            </a:r>
            <a:r>
              <a:rPr lang="tr-TR" dirty="0" err="1"/>
              <a:t>taglarıdır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5710F-ACE3-42AC-8E7A-A3D51E7D536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501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xmlns="" id="{4B2DFB47-9C25-494A-A287-EB687899C6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Metin Yer Tutucusu 2">
            <a:extLst>
              <a:ext uri="{FF2B5EF4-FFF2-40B4-BE49-F238E27FC236}">
                <a16:creationId xmlns:a16="http://schemas.microsoft.com/office/drawing/2014/main" xmlns="" id="{A045C807-D1F3-41A0-B462-AF5A78CDB2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85761" y="2110399"/>
            <a:ext cx="3862127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7603CD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BATCH</a:t>
            </a:r>
          </a:p>
        </p:txBody>
      </p:sp>
      <p:sp>
        <p:nvSpPr>
          <p:cNvPr id="18" name="Metin Yer Tutucusu 2">
            <a:extLst>
              <a:ext uri="{FF2B5EF4-FFF2-40B4-BE49-F238E27FC236}">
                <a16:creationId xmlns:a16="http://schemas.microsoft.com/office/drawing/2014/main" xmlns="" id="{883D7A1C-9D47-48E8-866E-E3301FB1D9B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385761" y="2841919"/>
            <a:ext cx="3862127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7603CD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SELENIUM</a:t>
            </a:r>
          </a:p>
        </p:txBody>
      </p:sp>
      <p:sp>
        <p:nvSpPr>
          <p:cNvPr id="19" name="Metin Yer Tutucusu 2">
            <a:extLst>
              <a:ext uri="{FF2B5EF4-FFF2-40B4-BE49-F238E27FC236}">
                <a16:creationId xmlns:a16="http://schemas.microsoft.com/office/drawing/2014/main" xmlns="" id="{49D443E9-2E64-43DD-9DF9-FFF18E34824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385761" y="3582583"/>
            <a:ext cx="3862127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7603CD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10.12.2021</a:t>
            </a:r>
          </a:p>
        </p:txBody>
      </p:sp>
      <p:sp>
        <p:nvSpPr>
          <p:cNvPr id="20" name="Metin Yer Tutucusu 2">
            <a:extLst>
              <a:ext uri="{FF2B5EF4-FFF2-40B4-BE49-F238E27FC236}">
                <a16:creationId xmlns:a16="http://schemas.microsoft.com/office/drawing/2014/main" xmlns="" id="{9A350331-B818-45A3-AA85-8DDD87A8B4F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385761" y="4277527"/>
            <a:ext cx="3862127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7603CD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LOCATORS</a:t>
            </a:r>
          </a:p>
        </p:txBody>
      </p:sp>
    </p:spTree>
    <p:extLst>
      <p:ext uri="{BB962C8B-B14F-4D97-AF65-F5344CB8AC3E}">
        <p14:creationId xmlns:p14="http://schemas.microsoft.com/office/powerpoint/2010/main" val="319467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se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xmlns="" id="{01470915-F116-4412-8C44-771B96CC7B03}"/>
              </a:ext>
            </a:extLst>
          </p:cNvPr>
          <p:cNvSpPr/>
          <p:nvPr userDrawn="1"/>
        </p:nvSpPr>
        <p:spPr>
          <a:xfrm>
            <a:off x="257907" y="0"/>
            <a:ext cx="1395048" cy="6858000"/>
          </a:xfrm>
          <a:prstGeom prst="rect">
            <a:avLst/>
          </a:prstGeom>
          <a:gradFill>
            <a:gsLst>
              <a:gs pos="0">
                <a:srgbClr val="879BFA">
                  <a:alpha val="0"/>
                </a:srgb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00A818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r>
              <a:rPr lang="tr-TR" sz="5400" dirty="0">
                <a:solidFill>
                  <a:schemeClr val="bg1"/>
                </a:solidFill>
              </a:rPr>
              <a:t>PRACTISE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xmlns="" id="{17A5AE93-2EFA-4C3B-A3BE-E015DDB7BC09}"/>
              </a:ext>
            </a:extLst>
          </p:cNvPr>
          <p:cNvSpPr/>
          <p:nvPr userDrawn="1"/>
        </p:nvSpPr>
        <p:spPr>
          <a:xfrm>
            <a:off x="257907" y="0"/>
            <a:ext cx="1395048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endParaRPr lang="tr-TR" sz="5400" dirty="0">
              <a:solidFill>
                <a:schemeClr val="bg1"/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xmlns="" id="{8B90B6BB-3FA7-4942-8CBA-0F9CACA114D4}"/>
              </a:ext>
            </a:extLst>
          </p:cNvPr>
          <p:cNvSpPr txBox="1"/>
          <p:nvPr userDrawn="1"/>
        </p:nvSpPr>
        <p:spPr>
          <a:xfrm>
            <a:off x="2390776" y="1349475"/>
            <a:ext cx="3143250" cy="53860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tr-TR" sz="34400" dirty="0">
                <a:solidFill>
                  <a:schemeClr val="tx1">
                    <a:alpha val="14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xmlns="" id="{0DA7B2DF-6603-4030-BBB1-B4C6B5ACD6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95526" y="1505336"/>
            <a:ext cx="3238500" cy="5008938"/>
          </a:xfrm>
          <a:prstGeom prst="rect">
            <a:avLst/>
          </a:prstGeom>
          <a:solidFill>
            <a:srgbClr val="BCEAAA">
              <a:alpha val="62000"/>
            </a:srgb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0" tIns="180000" rIns="180000" bIns="180000"/>
          <a:lstStyle>
            <a:lvl1pPr marL="228600" indent="-228600">
              <a:buFontTx/>
              <a:buBlip>
                <a:blip r:embed="rId3"/>
              </a:buBlip>
              <a:defRPr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solidFill>
                  <a:schemeClr val="dk1"/>
                </a:solidFill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solidFill>
                  <a:schemeClr val="dk1"/>
                </a:solidFill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solidFill>
                  <a:schemeClr val="dk1"/>
                </a:solidFill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solidFill>
                  <a:schemeClr val="dk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xmlns="" id="{C3CA9DC0-6965-43AA-B515-69D8D5192DDA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xmlns="" id="{52C5DCDE-CD0C-4DC9-A7A8-8883A6EBAB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xmlns="" id="{6978BF4F-159C-4D75-9513-36FD44E3276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xmlns="" id="{E0B4FDC8-0D63-4220-A8D3-8199C4EFE56D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xmlns="" id="{373B041D-7E3B-4A3F-8704-E20400557613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22C7A2D9-ED57-47CC-9637-72FD4CF146E7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xmlns="" id="{81D6A544-9757-4DA2-8D7E-CEFB74A014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İçerik Yer Tutucusu 9">
            <a:extLst>
              <a:ext uri="{FF2B5EF4-FFF2-40B4-BE49-F238E27FC236}">
                <a16:creationId xmlns:a16="http://schemas.microsoft.com/office/drawing/2014/main" xmlns="" id="{8D64F2AA-03E7-4476-A3AC-BD9EA565C54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8350" y="1505336"/>
            <a:ext cx="5829300" cy="5008938"/>
          </a:xfrm>
          <a:prstGeom prst="rect">
            <a:avLst/>
          </a:prstGeom>
          <a:effectLst/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306998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se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xmlns="" id="{01470915-F116-4412-8C44-771B96CC7B03}"/>
              </a:ext>
            </a:extLst>
          </p:cNvPr>
          <p:cNvSpPr/>
          <p:nvPr userDrawn="1"/>
        </p:nvSpPr>
        <p:spPr>
          <a:xfrm>
            <a:off x="257907" y="0"/>
            <a:ext cx="1395048" cy="6858000"/>
          </a:xfrm>
          <a:prstGeom prst="rect">
            <a:avLst/>
          </a:prstGeom>
          <a:gradFill>
            <a:gsLst>
              <a:gs pos="0">
                <a:srgbClr val="879BFA"/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00A818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r>
              <a:rPr lang="tr-TR" sz="5400" dirty="0">
                <a:solidFill>
                  <a:schemeClr val="bg1"/>
                </a:solidFill>
              </a:rPr>
              <a:t>PRACTISE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xmlns="" id="{EE42D2AC-039A-4D4B-BED1-95DCDB416C39}"/>
              </a:ext>
            </a:extLst>
          </p:cNvPr>
          <p:cNvSpPr/>
          <p:nvPr userDrawn="1"/>
        </p:nvSpPr>
        <p:spPr>
          <a:xfrm>
            <a:off x="257907" y="0"/>
            <a:ext cx="1395048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endParaRPr lang="tr-TR" sz="5400" dirty="0">
              <a:solidFill>
                <a:schemeClr val="bg1"/>
              </a:solidFill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xmlns="" id="{C3CA9DC0-6965-43AA-B515-69D8D5192DDA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xmlns="" id="{52C5DCDE-CD0C-4DC9-A7A8-8883A6EBAB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xmlns="" id="{6978BF4F-159C-4D75-9513-36FD44E3276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xmlns="" id="{0DA7B2DF-6603-4030-BBB1-B4C6B5ACD6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95525" y="1505336"/>
            <a:ext cx="9352190" cy="5008938"/>
          </a:xfrm>
          <a:prstGeom prst="rect">
            <a:avLst/>
          </a:prstGeom>
          <a:effectLst/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xmlns="" id="{E0B4FDC8-0D63-4220-A8D3-8199C4EFE56D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xmlns="" id="{373B041D-7E3B-4A3F-8704-E20400557613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22C7A2D9-ED57-47CC-9637-72FD4CF146E7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xmlns="" id="{81D6A544-9757-4DA2-8D7E-CEFB74A014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14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work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xmlns="" id="{01470915-F116-4412-8C44-771B96CC7B03}"/>
              </a:ext>
            </a:extLst>
          </p:cNvPr>
          <p:cNvSpPr/>
          <p:nvPr userDrawn="1"/>
        </p:nvSpPr>
        <p:spPr>
          <a:xfrm>
            <a:off x="257907" y="0"/>
            <a:ext cx="1395048" cy="6858000"/>
          </a:xfrm>
          <a:prstGeom prst="rect">
            <a:avLst/>
          </a:prstGeom>
          <a:gradFill>
            <a:gsLst>
              <a:gs pos="0">
                <a:srgbClr val="BCEAAA">
                  <a:alpha val="0"/>
                </a:srgb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879BFA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r>
              <a:rPr lang="tr-TR" sz="5400" dirty="0"/>
              <a:t>HOMEWORK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xmlns="" id="{6EA736F5-1260-49F7-8224-A4F09EDF344A}"/>
              </a:ext>
            </a:extLst>
          </p:cNvPr>
          <p:cNvSpPr/>
          <p:nvPr userDrawn="1"/>
        </p:nvSpPr>
        <p:spPr>
          <a:xfrm>
            <a:off x="260505" y="0"/>
            <a:ext cx="1395048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endParaRPr lang="tr-TR" sz="5400" dirty="0">
              <a:solidFill>
                <a:schemeClr val="bg1"/>
              </a:solidFill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xmlns="" id="{C3CA9DC0-6965-43AA-B515-69D8D5192DDA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xmlns="" id="{52C5DCDE-CD0C-4DC9-A7A8-8883A6EBAB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xmlns="" id="{6978BF4F-159C-4D75-9513-36FD44E3276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xmlns="" id="{0DA7B2DF-6603-4030-BBB1-B4C6B5ACD6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95525" y="1743836"/>
            <a:ext cx="9352190" cy="4770438"/>
          </a:xfrm>
          <a:prstGeom prst="rect">
            <a:avLst/>
          </a:prstGeom>
          <a:effectLst/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xmlns="" id="{E0B4FDC8-0D63-4220-A8D3-8199C4EFE56D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xmlns="" id="{373B041D-7E3B-4A3F-8704-E20400557613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22C7A2D9-ED57-47CC-9637-72FD4CF146E7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xmlns="" id="{81D6A544-9757-4DA2-8D7E-CEFB74A014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47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work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etin kutusu 17">
            <a:extLst>
              <a:ext uri="{FF2B5EF4-FFF2-40B4-BE49-F238E27FC236}">
                <a16:creationId xmlns:a16="http://schemas.microsoft.com/office/drawing/2014/main" xmlns="" id="{CF657DC5-45FC-4A3D-B08F-B72D909F4101}"/>
              </a:ext>
            </a:extLst>
          </p:cNvPr>
          <p:cNvSpPr txBox="1"/>
          <p:nvPr userDrawn="1"/>
        </p:nvSpPr>
        <p:spPr>
          <a:xfrm>
            <a:off x="2390776" y="1349475"/>
            <a:ext cx="3143250" cy="53860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tr-TR" sz="34400" dirty="0">
                <a:solidFill>
                  <a:schemeClr val="tx1">
                    <a:alpha val="14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xmlns="" id="{01470915-F116-4412-8C44-771B96CC7B03}"/>
              </a:ext>
            </a:extLst>
          </p:cNvPr>
          <p:cNvSpPr/>
          <p:nvPr userDrawn="1"/>
        </p:nvSpPr>
        <p:spPr>
          <a:xfrm>
            <a:off x="257907" y="0"/>
            <a:ext cx="1395048" cy="6858000"/>
          </a:xfrm>
          <a:prstGeom prst="rect">
            <a:avLst/>
          </a:prstGeom>
          <a:gradFill>
            <a:gsLst>
              <a:gs pos="0">
                <a:srgbClr val="BCEAAA">
                  <a:alpha val="0"/>
                </a:srgb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rgbClr val="879BFA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r>
              <a:rPr lang="tr-TR" sz="5400" dirty="0"/>
              <a:t>HOMEWORK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xmlns="" id="{6C0C8901-A759-444D-AAC2-B3D1EB5ACA76}"/>
              </a:ext>
            </a:extLst>
          </p:cNvPr>
          <p:cNvSpPr/>
          <p:nvPr userDrawn="1"/>
        </p:nvSpPr>
        <p:spPr>
          <a:xfrm>
            <a:off x="260505" y="0"/>
            <a:ext cx="1395048" cy="685800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72000" bIns="504000" rtlCol="0" anchor="ctr"/>
          <a:lstStyle/>
          <a:p>
            <a:pPr algn="l"/>
            <a:endParaRPr lang="tr-TR" sz="5400" dirty="0">
              <a:solidFill>
                <a:schemeClr val="bg1"/>
              </a:solidFill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xmlns="" id="{C3CA9DC0-6965-43AA-B515-69D8D5192DDA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xmlns="" id="{52C5DCDE-CD0C-4DC9-A7A8-8883A6EBAB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xmlns="" id="{6978BF4F-159C-4D75-9513-36FD44E3276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xmlns="" id="{E0B4FDC8-0D63-4220-A8D3-8199C4EFE56D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xmlns="" id="{373B041D-7E3B-4A3F-8704-E20400557613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22C7A2D9-ED57-47CC-9637-72FD4CF146E7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xmlns="" id="{81D6A544-9757-4DA2-8D7E-CEFB74A014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İçerik Yer Tutucusu 9">
            <a:extLst>
              <a:ext uri="{FF2B5EF4-FFF2-40B4-BE49-F238E27FC236}">
                <a16:creationId xmlns:a16="http://schemas.microsoft.com/office/drawing/2014/main" xmlns="" id="{E6E27D5C-1980-4224-95F7-B9E3260BD70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86424" y="1743836"/>
            <a:ext cx="5895975" cy="4770438"/>
          </a:xfrm>
          <a:prstGeom prst="rect">
            <a:avLst/>
          </a:prstGeom>
          <a:effectLst/>
        </p:spPr>
        <p:txBody>
          <a:bodyPr/>
          <a:lstStyle>
            <a:lvl1pPr marL="228600" indent="-228600">
              <a:buFontTx/>
              <a:buBlip>
                <a:blip r:embed="rId5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5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5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5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5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7" name="İçerik Yer Tutucusu 9">
            <a:extLst>
              <a:ext uri="{FF2B5EF4-FFF2-40B4-BE49-F238E27FC236}">
                <a16:creationId xmlns:a16="http://schemas.microsoft.com/office/drawing/2014/main" xmlns="" id="{FE630EE9-C3F6-4ADB-A3AF-C0825BAFC66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95526" y="1505336"/>
            <a:ext cx="3238500" cy="5008938"/>
          </a:xfrm>
          <a:prstGeom prst="rect">
            <a:avLst/>
          </a:prstGeom>
          <a:solidFill>
            <a:srgbClr val="BCEAAA">
              <a:alpha val="62000"/>
            </a:srgb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0" tIns="180000" rIns="180000" bIns="180000"/>
          <a:lstStyle>
            <a:lvl1pPr marL="228600" indent="-228600">
              <a:buFontTx/>
              <a:buBlip>
                <a:blip r:embed="rId5"/>
              </a:buBlip>
              <a:defRPr>
                <a:solidFill>
                  <a:schemeClr val="dk1"/>
                </a:solidFill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5"/>
              </a:buBlip>
              <a:defRPr>
                <a:solidFill>
                  <a:schemeClr val="dk1"/>
                </a:solidFill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5"/>
              </a:buBlip>
              <a:defRPr>
                <a:solidFill>
                  <a:schemeClr val="dk1"/>
                </a:solidFill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5"/>
              </a:buBlip>
              <a:defRPr>
                <a:solidFill>
                  <a:schemeClr val="dk1"/>
                </a:solidFill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5"/>
              </a:buBlip>
              <a:defRPr>
                <a:solidFill>
                  <a:schemeClr val="dk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846801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>
            <a:extLst>
              <a:ext uri="{FF2B5EF4-FFF2-40B4-BE49-F238E27FC236}">
                <a16:creationId xmlns:a16="http://schemas.microsoft.com/office/drawing/2014/main" xmlns="" id="{2835CA42-D903-453D-9616-3774ED63E1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5" y="973015"/>
            <a:ext cx="6467295" cy="3431487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5749" y="2146185"/>
            <a:ext cx="5895599" cy="13950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/>
              <a:t>Başlık ekleyebilirsiniz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1698" y="4537185"/>
            <a:ext cx="6323702" cy="8354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3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Alt Başlık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122749A-1C12-4BF2-8757-AE8175FB749F}"/>
              </a:ext>
            </a:extLst>
          </p:cNvPr>
          <p:cNvSpPr/>
          <p:nvPr userDrawn="1"/>
        </p:nvSpPr>
        <p:spPr>
          <a:xfrm>
            <a:off x="2860431" y="582794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xmlns="" id="{48E6897D-BEEC-4583-B3D3-5E748E4114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69" y="711006"/>
            <a:ext cx="1069078" cy="1143819"/>
          </a:xfrm>
          <a:prstGeom prst="rect">
            <a:avLst/>
          </a:prstGeom>
          <a:effectLst/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xmlns="" id="{18EA6B85-6BB3-4DDA-AD72-9B6C0E9A5EB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426388" y="1164195"/>
            <a:ext cx="4013340" cy="4208443"/>
          </a:xfrm>
          <a:prstGeom prst="rect">
            <a:avLst/>
          </a:prstGeom>
          <a:effectLst/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379453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ş Slay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22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xmlns="" id="{D6A942E9-B88B-4488-956A-1FDFB7DF6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818185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CB2E09-6F40-4FFB-8E34-A84E362B5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3907" y="3645105"/>
            <a:ext cx="9454662" cy="1110395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tr-TR" dirty="0"/>
              <a:t>Başlık ekleyebilirsiniz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xmlns="" id="{BDE3E704-D569-4FD5-B866-4250BD7F56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5153025"/>
            <a:ext cx="6442075" cy="614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Alt Başlık Ekleyebilirsiniz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xmlns="" id="{26A75483-0EFB-4D83-8ED2-61D46C07F77F}"/>
              </a:ext>
            </a:extLst>
          </p:cNvPr>
          <p:cNvSpPr/>
          <p:nvPr userDrawn="1"/>
        </p:nvSpPr>
        <p:spPr>
          <a:xfrm>
            <a:off x="0" y="4789142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xmlns="" id="{1A9ADAD9-E11D-4F53-8DE7-113255256455}"/>
              </a:ext>
            </a:extLst>
          </p:cNvPr>
          <p:cNvSpPr/>
          <p:nvPr userDrawn="1"/>
        </p:nvSpPr>
        <p:spPr>
          <a:xfrm>
            <a:off x="0" y="4685859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577AE173-14AC-4FD6-AB4B-E84E6525E8A0}"/>
              </a:ext>
            </a:extLst>
          </p:cNvPr>
          <p:cNvSpPr/>
          <p:nvPr userDrawn="1"/>
        </p:nvSpPr>
        <p:spPr>
          <a:xfrm>
            <a:off x="548053" y="3604845"/>
            <a:ext cx="1802423" cy="18024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xmlns="" id="{A81CF918-904C-4404-AEED-8F129AE502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56" y="3728367"/>
            <a:ext cx="1453742" cy="155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4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xmlns="" id="{C3CA9DC0-6965-43AA-B515-69D8D5192DDA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xmlns="" id="{52C5DCDE-CD0C-4DC9-A7A8-8883A6EBAB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xmlns="" id="{6978BF4F-159C-4D75-9513-36FD44E3276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xmlns="" id="{0DA7B2DF-6603-4030-BBB1-B4C6B5ACD6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1669" y="1743836"/>
            <a:ext cx="10986046" cy="4770438"/>
          </a:xfrm>
          <a:prstGeom prst="rect">
            <a:avLst/>
          </a:prstGeom>
          <a:effectLst/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xmlns="" id="{E0B4FDC8-0D63-4220-A8D3-8199C4EFE56D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xmlns="" id="{373B041D-7E3B-4A3F-8704-E20400557613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22C7A2D9-ED57-47CC-9637-72FD4CF146E7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xmlns="" id="{81D6A544-9757-4DA2-8D7E-CEFB74A014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6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02284"/>
            <a:ext cx="5181600" cy="4474679"/>
          </a:xfrm>
          <a:prstGeom prst="rect">
            <a:avLst/>
          </a:prstGeom>
          <a:effectLst/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AB3ED334-B049-4E5E-8035-B74CC75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02284"/>
            <a:ext cx="5181600" cy="4474679"/>
          </a:xfrm>
          <a:prstGeom prst="rect">
            <a:avLst/>
          </a:prstGeom>
          <a:effectLst/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xmlns="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xmlns="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xmlns="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xmlns="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2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83526"/>
            <a:ext cx="5181600" cy="3393437"/>
          </a:xfrm>
          <a:prstGeom prst="rect">
            <a:avLst/>
          </a:prstGeom>
          <a:effectLst/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AB3ED334-B049-4E5E-8035-B74CC75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83526"/>
            <a:ext cx="5181600" cy="3393437"/>
          </a:xfrm>
          <a:prstGeom prst="rect">
            <a:avLst/>
          </a:prstGeom>
          <a:effectLst/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xmlns="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xmlns="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xmlns="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xmlns="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Resim Yer Tutucusu 4">
            <a:extLst>
              <a:ext uri="{FF2B5EF4-FFF2-40B4-BE49-F238E27FC236}">
                <a16:creationId xmlns:a16="http://schemas.microsoft.com/office/drawing/2014/main" xmlns="" id="{9A8A5EDE-6D33-437E-9E3D-4C25834FF97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1624013"/>
            <a:ext cx="5181600" cy="1096962"/>
          </a:xfrm>
          <a:prstGeom prst="rect">
            <a:avLst/>
          </a:prstGeom>
          <a:effectLst/>
        </p:spPr>
        <p:txBody>
          <a:bodyPr/>
          <a:lstStyle/>
          <a:p>
            <a:endParaRPr lang="tr-TR"/>
          </a:p>
        </p:txBody>
      </p:sp>
      <p:sp>
        <p:nvSpPr>
          <p:cNvPr id="15" name="Resim Yer Tutucusu 4">
            <a:extLst>
              <a:ext uri="{FF2B5EF4-FFF2-40B4-BE49-F238E27FC236}">
                <a16:creationId xmlns:a16="http://schemas.microsoft.com/office/drawing/2014/main" xmlns="" id="{A2D7425F-5011-48D0-ADA4-DED225E587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2200" y="1636286"/>
            <a:ext cx="5181600" cy="1096962"/>
          </a:xfrm>
          <a:prstGeom prst="rect">
            <a:avLst/>
          </a:prstGeom>
          <a:effectLst/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613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8192"/>
            <a:ext cx="5181600" cy="3868771"/>
          </a:xfrm>
          <a:prstGeom prst="rect">
            <a:avLst/>
          </a:prstGeom>
          <a:effectLst/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AB3ED334-B049-4E5E-8035-B74CC75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8192"/>
            <a:ext cx="5181600" cy="3868771"/>
          </a:xfrm>
          <a:prstGeom prst="rect">
            <a:avLst/>
          </a:prstGeom>
          <a:effectLst/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xmlns="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xmlns="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xmlns="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xmlns="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012A7ED7-D58B-4344-AA5B-F1A805D8C9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701851"/>
            <a:ext cx="5181600" cy="606374"/>
          </a:xfrm>
          <a:prstGeom prst="rect">
            <a:avLst/>
          </a:prstGeom>
          <a:solidFill>
            <a:srgbClr val="879BFA"/>
          </a:solidFill>
          <a:effectLst/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xmlns="" id="{650E23FC-2C1A-4520-8F9D-4B020EDBEE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1701818"/>
            <a:ext cx="5181600" cy="606374"/>
          </a:xfrm>
          <a:prstGeom prst="rect">
            <a:avLst/>
          </a:prstGeom>
          <a:solidFill>
            <a:srgbClr val="879BFA"/>
          </a:solidFill>
          <a:effectLst/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</p:spTree>
    <p:extLst>
      <p:ext uri="{BB962C8B-B14F-4D97-AF65-F5344CB8AC3E}">
        <p14:creationId xmlns:p14="http://schemas.microsoft.com/office/powerpoint/2010/main" val="402204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343614"/>
            <a:ext cx="5181600" cy="2833350"/>
          </a:xfrm>
          <a:prstGeom prst="rect">
            <a:avLst/>
          </a:prstGeom>
          <a:effectLst/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AB3ED334-B049-4E5E-8035-B74CC75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343614"/>
            <a:ext cx="5181600" cy="2833350"/>
          </a:xfrm>
          <a:prstGeom prst="rect">
            <a:avLst/>
          </a:prstGeom>
          <a:effectLst/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xmlns="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xmlns="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xmlns="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xmlns="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012A7ED7-D58B-4344-AA5B-F1A805D8C9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729107"/>
            <a:ext cx="5181600" cy="606374"/>
          </a:xfrm>
          <a:prstGeom prst="rect">
            <a:avLst/>
          </a:prstGeom>
          <a:solidFill>
            <a:srgbClr val="879BFA"/>
          </a:solidFill>
          <a:effectLst/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xmlns="" id="{650E23FC-2C1A-4520-8F9D-4B020EDBEE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2729074"/>
            <a:ext cx="5181600" cy="606374"/>
          </a:xfrm>
          <a:prstGeom prst="rect">
            <a:avLst/>
          </a:prstGeom>
          <a:solidFill>
            <a:srgbClr val="879BFA"/>
          </a:solidFill>
          <a:effectLst/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7" name="Resim Yer Tutucusu 4">
            <a:extLst>
              <a:ext uri="{FF2B5EF4-FFF2-40B4-BE49-F238E27FC236}">
                <a16:creationId xmlns:a16="http://schemas.microsoft.com/office/drawing/2014/main" xmlns="" id="{2DCDF228-10DC-4D26-9CC1-C3DA933707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1624013"/>
            <a:ext cx="5181600" cy="1096962"/>
          </a:xfrm>
          <a:prstGeom prst="rect">
            <a:avLst/>
          </a:prstGeom>
          <a:effectLst/>
        </p:spPr>
        <p:txBody>
          <a:bodyPr/>
          <a:lstStyle/>
          <a:p>
            <a:endParaRPr lang="tr-TR"/>
          </a:p>
        </p:txBody>
      </p:sp>
      <p:sp>
        <p:nvSpPr>
          <p:cNvPr id="18" name="Resim Yer Tutucusu 4">
            <a:extLst>
              <a:ext uri="{FF2B5EF4-FFF2-40B4-BE49-F238E27FC236}">
                <a16:creationId xmlns:a16="http://schemas.microsoft.com/office/drawing/2014/main" xmlns="" id="{7D0DA630-5F9E-46EA-A884-6A09488CEB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72200" y="1596161"/>
            <a:ext cx="5181600" cy="1096962"/>
          </a:xfrm>
          <a:prstGeom prst="rect">
            <a:avLst/>
          </a:prstGeom>
          <a:effectLst/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480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522" y="1702284"/>
            <a:ext cx="3374571" cy="4671628"/>
          </a:xfrm>
          <a:prstGeom prst="rect">
            <a:avLst/>
          </a:prstGeom>
          <a:effectLst/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xmlns="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xmlns="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xmlns="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xmlns="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xmlns="" id="{2B4A57F8-BCD9-4954-8282-C0B0FFE2BA6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8714" y="1701850"/>
            <a:ext cx="3374571" cy="4671628"/>
          </a:xfrm>
          <a:prstGeom prst="rect">
            <a:avLst/>
          </a:prstGeom>
          <a:effectLst/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xmlns="" id="{1A3E05BA-F1F3-43D6-BF80-24551BFB760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02906" y="1701850"/>
            <a:ext cx="3374571" cy="4671628"/>
          </a:xfrm>
          <a:prstGeom prst="rect">
            <a:avLst/>
          </a:prstGeom>
          <a:effectLst/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19233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xmlns="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xmlns="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xmlns="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xmlns="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Yer Tutucusu 4">
            <a:extLst>
              <a:ext uri="{FF2B5EF4-FFF2-40B4-BE49-F238E27FC236}">
                <a16:creationId xmlns:a16="http://schemas.microsoft.com/office/drawing/2014/main" xmlns="" id="{257500A3-56D8-48BB-A3EF-81F432D747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4522" y="1558661"/>
            <a:ext cx="3374571" cy="606374"/>
          </a:xfrm>
          <a:prstGeom prst="rect">
            <a:avLst/>
          </a:prstGeom>
          <a:solidFill>
            <a:srgbClr val="879BFA"/>
          </a:solidFill>
          <a:effectLst/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7" name="Metin Yer Tutucusu 4">
            <a:extLst>
              <a:ext uri="{FF2B5EF4-FFF2-40B4-BE49-F238E27FC236}">
                <a16:creationId xmlns:a16="http://schemas.microsoft.com/office/drawing/2014/main" xmlns="" id="{F4EF3C18-9E35-4DD8-862E-EC1B6958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8713" y="1575701"/>
            <a:ext cx="3374571" cy="606374"/>
          </a:xfrm>
          <a:prstGeom prst="rect">
            <a:avLst/>
          </a:prstGeom>
          <a:solidFill>
            <a:srgbClr val="879BFA"/>
          </a:solidFill>
          <a:effectLst/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8" name="Metin Yer Tutucusu 4">
            <a:extLst>
              <a:ext uri="{FF2B5EF4-FFF2-40B4-BE49-F238E27FC236}">
                <a16:creationId xmlns:a16="http://schemas.microsoft.com/office/drawing/2014/main" xmlns="" id="{139FEE47-CFA5-48EB-84FD-D45249ABD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904" y="1586824"/>
            <a:ext cx="3374571" cy="606374"/>
          </a:xfrm>
          <a:prstGeom prst="rect">
            <a:avLst/>
          </a:prstGeom>
          <a:solidFill>
            <a:srgbClr val="879BFA"/>
          </a:solidFill>
          <a:effectLst/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9" name="İçerik Yer Tutucusu 2">
            <a:extLst>
              <a:ext uri="{FF2B5EF4-FFF2-40B4-BE49-F238E27FC236}">
                <a16:creationId xmlns:a16="http://schemas.microsoft.com/office/drawing/2014/main" xmlns="" id="{AB20A729-6053-4760-8F7B-69C2DB16B3BF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14521" y="2165035"/>
            <a:ext cx="3374571" cy="4208443"/>
          </a:xfrm>
          <a:prstGeom prst="rect">
            <a:avLst/>
          </a:prstGeom>
          <a:effectLst/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20" name="İçerik Yer Tutucusu 2">
            <a:extLst>
              <a:ext uri="{FF2B5EF4-FFF2-40B4-BE49-F238E27FC236}">
                <a16:creationId xmlns:a16="http://schemas.microsoft.com/office/drawing/2014/main" xmlns="" id="{6D3581CA-77DF-48A4-B192-2DBA37A52B5C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408713" y="2165035"/>
            <a:ext cx="3374571" cy="4208443"/>
          </a:xfrm>
          <a:prstGeom prst="rect">
            <a:avLst/>
          </a:prstGeom>
          <a:effectLst/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21" name="İçerik Yer Tutucusu 2">
            <a:extLst>
              <a:ext uri="{FF2B5EF4-FFF2-40B4-BE49-F238E27FC236}">
                <a16:creationId xmlns:a16="http://schemas.microsoft.com/office/drawing/2014/main" xmlns="" id="{92BDB3D4-F27A-4B70-A21B-448B1C6D037D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202904" y="2182075"/>
            <a:ext cx="3374571" cy="4208443"/>
          </a:xfrm>
          <a:prstGeom prst="rect">
            <a:avLst/>
          </a:prstGeom>
          <a:effectLst/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412662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310759-E798-40C8-95BA-2401128CD1F8}" type="datetimeFigureOut">
              <a:rPr lang="tr-TR" smtClean="0"/>
              <a:t>5.05.2022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FDA8AD9-5BBF-46FB-A5B6-6376DD12754C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BDF8DC41-9CEF-4536-BF7F-7170EC1337AE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026" y="147815"/>
            <a:ext cx="5772789" cy="61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3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xmlns="" id="{E627FEE2-54E5-4E6B-B4B7-4FC873460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B59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FB056455-C14B-439E-9D95-636D27A958D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HTML-CSS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737A57EF-4FC6-41E9-AEF1-44F2186134D2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05</a:t>
            </a:r>
            <a:r>
              <a:rPr lang="tr-TR" dirty="0" smtClean="0"/>
              <a:t>/05/2022</a:t>
            </a:r>
            <a:endParaRPr lang="tr-TR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5D21E2EE-B940-4338-A232-E254431E969F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8826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E0C35D56-BFFB-41C3-B5EC-9BA1F6E86D3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Head</a:t>
            </a:r>
            <a:r>
              <a:rPr lang="tr-TR" dirty="0"/>
              <a:t> </a:t>
            </a:r>
            <a:r>
              <a:rPr lang="tr-TR" dirty="0" err="1"/>
              <a:t>taglarının</a:t>
            </a:r>
            <a:r>
              <a:rPr lang="tr-TR" dirty="0"/>
              <a:t> kullanımı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535185" y="1743836"/>
            <a:ext cx="10112530" cy="4770438"/>
          </a:xfrm>
        </p:spPr>
        <p:txBody>
          <a:bodyPr anchor="t"/>
          <a:lstStyle/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&lt;h1&gt;IT ALANINDAKİ MESLEKLER&lt;/h1&gt;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&lt;p&gt;Bu yazımızda IT sektöründe uzmanlaşabileceğiniz meslekleri anlattım.&lt;/p&gt;</a:t>
            </a:r>
          </a:p>
          <a:p>
            <a:pPr marL="0" indent="0">
              <a:buNone/>
            </a:pP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Automation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Engineer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&lt;p&gt;...&lt;/p&gt;</a:t>
            </a:r>
          </a:p>
          <a:p>
            <a:pPr marL="0" indent="0">
              <a:buNone/>
            </a:pP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&lt;h2&gt;Full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Developer&lt;/h2&gt;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&lt;p&gt;.....&lt;/p&gt;</a:t>
            </a:r>
          </a:p>
        </p:txBody>
      </p:sp>
    </p:spTree>
    <p:extLst>
      <p:ext uri="{BB962C8B-B14F-4D97-AF65-F5344CB8AC3E}">
        <p14:creationId xmlns:p14="http://schemas.microsoft.com/office/powerpoint/2010/main" val="422741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E16768AE-D8C9-477D-B3B4-5DB7B7C609A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Biçimlendirme </a:t>
            </a:r>
            <a:r>
              <a:rPr lang="tr-TR" dirty="0" err="1"/>
              <a:t>tagları</a:t>
            </a:r>
            <a:endParaRPr lang="tr-TR" dirty="0"/>
          </a:p>
        </p:txBody>
      </p:sp>
      <p:sp>
        <p:nvSpPr>
          <p:cNvPr id="12" name="Pentagon 11"/>
          <p:cNvSpPr/>
          <p:nvPr/>
        </p:nvSpPr>
        <p:spPr>
          <a:xfrm>
            <a:off x="705394" y="2062060"/>
            <a:ext cx="1632857" cy="927462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>
                <a:solidFill>
                  <a:schemeClr val="tx1"/>
                </a:solidFill>
              </a:rPr>
              <a:t>hr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2567848" y="2062060"/>
            <a:ext cx="8799902" cy="10700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tr-TR" dirty="0"/>
              <a:t>Yatay çizgi oluşturmak için kullanılır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&lt;hr&gt;</a:t>
            </a:r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xmlns="" id="{4D44C399-C03B-48B9-A852-F6459931411B}"/>
              </a:ext>
            </a:extLst>
          </p:cNvPr>
          <p:cNvSpPr/>
          <p:nvPr/>
        </p:nvSpPr>
        <p:spPr>
          <a:xfrm>
            <a:off x="705394" y="2840648"/>
            <a:ext cx="1166538" cy="297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/>
              <a:t>horizontal row</a:t>
            </a:r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xmlns="" id="{17FC8A36-E31D-469E-A0CE-EAA7B102F714}"/>
              </a:ext>
            </a:extLst>
          </p:cNvPr>
          <p:cNvCxnSpPr/>
          <p:nvPr/>
        </p:nvCxnSpPr>
        <p:spPr>
          <a:xfrm flipV="1">
            <a:off x="872455" y="4303552"/>
            <a:ext cx="10016455" cy="587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34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77DCD17D-0EE5-4995-8384-E25F545E4A9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Biçimlendirme </a:t>
            </a:r>
            <a:r>
              <a:rPr lang="tr-TR" dirty="0" err="1"/>
              <a:t>tagları</a:t>
            </a:r>
            <a:endParaRPr lang="tr-TR" dirty="0"/>
          </a:p>
        </p:txBody>
      </p:sp>
      <p:sp>
        <p:nvSpPr>
          <p:cNvPr id="9" name="Pentagon 8"/>
          <p:cNvSpPr/>
          <p:nvPr/>
        </p:nvSpPr>
        <p:spPr>
          <a:xfrm>
            <a:off x="705394" y="1768955"/>
            <a:ext cx="1632857" cy="927462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>
                <a:solidFill>
                  <a:schemeClr val="tx1"/>
                </a:solidFill>
              </a:rPr>
              <a:t>strong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567848" y="1768955"/>
            <a:ext cx="8799902" cy="14649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tr-TR" dirty="0"/>
              <a:t>Metinleri kalınlaştırmak için kullanılır. </a:t>
            </a:r>
          </a:p>
          <a:p>
            <a:pPr marL="0" indent="0">
              <a:buFont typeface="Wingdings 2" charset="2"/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&lt;p&gt;Lorem Ipsum, adı bilinmeyen bir matbaacının bir &lt;strong&gt; hurufat numune kitabı &lt;/strong&gt; oluşturmak üzere bir yazı galerisini alarak karıştırdığı 1500'lerden beri endüstri standardı sahte metinler olarak kullanılmıştır.&lt;/p&gt;</a:t>
            </a:r>
          </a:p>
        </p:txBody>
      </p:sp>
    </p:spTree>
    <p:extLst>
      <p:ext uri="{BB962C8B-B14F-4D97-AF65-F5344CB8AC3E}">
        <p14:creationId xmlns:p14="http://schemas.microsoft.com/office/powerpoint/2010/main" val="190659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F77787B8-58F0-4DDC-AA2D-E9A8AB1EFB6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Biçimlendirme </a:t>
            </a:r>
            <a:r>
              <a:rPr lang="tr-TR" dirty="0" err="1"/>
              <a:t>tagları</a:t>
            </a:r>
            <a:endParaRPr lang="tr-TR" dirty="0"/>
          </a:p>
        </p:txBody>
      </p:sp>
      <p:sp>
        <p:nvSpPr>
          <p:cNvPr id="17" name="Pentagon 16"/>
          <p:cNvSpPr/>
          <p:nvPr/>
        </p:nvSpPr>
        <p:spPr>
          <a:xfrm>
            <a:off x="717458" y="3790293"/>
            <a:ext cx="1632857" cy="927462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2579912" y="3790293"/>
            <a:ext cx="8799902" cy="10700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tr-TR" dirty="0"/>
              <a:t>Yazının altını çizmek için kullanılır. 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&lt;u&gt;Bu yazının altını çizer&lt;/u&gt;</a:t>
            </a:r>
          </a:p>
        </p:txBody>
      </p:sp>
      <p:sp>
        <p:nvSpPr>
          <p:cNvPr id="12" name="Pentagon 11"/>
          <p:cNvSpPr/>
          <p:nvPr/>
        </p:nvSpPr>
        <p:spPr>
          <a:xfrm>
            <a:off x="705394" y="1888469"/>
            <a:ext cx="1632857" cy="927462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2579912" y="1908497"/>
            <a:ext cx="8799902" cy="10700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tr-TR" dirty="0"/>
              <a:t>Yazıyı eğik (italik) yazdırmak için kullanılır. 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&lt;i&gt;Merhaba&lt;/i&gt;</a:t>
            </a:r>
          </a:p>
        </p:txBody>
      </p: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xmlns="" id="{2BDA9480-39ED-4DD8-A41F-7F896B9F5D27}"/>
              </a:ext>
            </a:extLst>
          </p:cNvPr>
          <p:cNvSpPr/>
          <p:nvPr/>
        </p:nvSpPr>
        <p:spPr>
          <a:xfrm>
            <a:off x="715307" y="2700226"/>
            <a:ext cx="1166538" cy="297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italic</a:t>
            </a:r>
            <a:endParaRPr lang="tr-TR" sz="1600" dirty="0"/>
          </a:p>
        </p:txBody>
      </p:sp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xmlns="" id="{3F142A69-1E86-4DED-952C-8F22E26959B5}"/>
              </a:ext>
            </a:extLst>
          </p:cNvPr>
          <p:cNvSpPr/>
          <p:nvPr/>
        </p:nvSpPr>
        <p:spPr>
          <a:xfrm>
            <a:off x="717458" y="4568881"/>
            <a:ext cx="1166538" cy="297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/>
              <a:t>underline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2104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2" grpId="0" animBg="1"/>
      <p:bldP spid="13" grpId="0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etin Yer Tutucusu 16">
            <a:extLst>
              <a:ext uri="{FF2B5EF4-FFF2-40B4-BE49-F238E27FC236}">
                <a16:creationId xmlns:a16="http://schemas.microsoft.com/office/drawing/2014/main" xmlns="" id="{ADD6C447-E392-43A3-919A-6B5A2A7582F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İç içe </a:t>
            </a:r>
            <a:r>
              <a:rPr lang="tr-TR" dirty="0" err="1"/>
              <a:t>taglar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18711" y="1743836"/>
            <a:ext cx="10829003" cy="838961"/>
          </a:xfrm>
        </p:spPr>
        <p:txBody>
          <a:bodyPr anchor="t"/>
          <a:lstStyle/>
          <a:p>
            <a:pPr marL="0" indent="0">
              <a:buNone/>
            </a:pPr>
            <a:r>
              <a:rPr lang="tr-TR" b="1" dirty="0"/>
              <a:t>İç içe tag kullanıldığında dikkat edilmesi gereken kural: </a:t>
            </a:r>
          </a:p>
          <a:p>
            <a:pPr marL="0" indent="0">
              <a:buNone/>
            </a:pPr>
            <a:r>
              <a:rPr lang="tr-TR" dirty="0"/>
              <a:t>Önce açılan tag en son kapatılır.</a:t>
            </a:r>
          </a:p>
        </p:txBody>
      </p:sp>
      <p:sp>
        <p:nvSpPr>
          <p:cNvPr id="4" name="Sun 3"/>
          <p:cNvSpPr/>
          <p:nvPr/>
        </p:nvSpPr>
        <p:spPr>
          <a:xfrm>
            <a:off x="221086" y="1726343"/>
            <a:ext cx="483326" cy="509451"/>
          </a:xfrm>
          <a:prstGeom prst="sun">
            <a:avLst>
              <a:gd name="adj" fmla="val 12500"/>
            </a:avLst>
          </a:prstGeom>
          <a:solidFill>
            <a:srgbClr val="00E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Rounded Rectangle 4"/>
          <p:cNvSpPr/>
          <p:nvPr/>
        </p:nvSpPr>
        <p:spPr>
          <a:xfrm>
            <a:off x="818712" y="3038127"/>
            <a:ext cx="4119048" cy="14499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dirty="0"/>
              <a:t>&lt;p&gt;</a:t>
            </a:r>
          </a:p>
          <a:p>
            <a:pPr lvl="1"/>
            <a:r>
              <a:rPr lang="tr-TR" dirty="0"/>
              <a:t>&lt;strong&gt;Merhaba&lt;/strong&gt;</a:t>
            </a:r>
          </a:p>
          <a:p>
            <a:pPr lvl="1"/>
            <a:r>
              <a:rPr lang="tr-TR" dirty="0"/>
              <a:t>&lt;u&gt;Dünya&lt;/u&gt;</a:t>
            </a:r>
          </a:p>
          <a:p>
            <a:r>
              <a:rPr lang="tr-TR" dirty="0"/>
              <a:t>&lt;/p&gt;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25535" y="2673747"/>
            <a:ext cx="853490" cy="853490"/>
            <a:chOff x="6997288" y="2303689"/>
            <a:chExt cx="853490" cy="853490"/>
          </a:xfrm>
        </p:grpSpPr>
        <p:sp>
          <p:nvSpPr>
            <p:cNvPr id="7" name="Teardrop 6"/>
            <p:cNvSpPr/>
            <p:nvPr/>
          </p:nvSpPr>
          <p:spPr>
            <a:xfrm>
              <a:off x="6997288" y="2303689"/>
              <a:ext cx="853490" cy="85349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928" y="2429870"/>
              <a:ext cx="547601" cy="547601"/>
            </a:xfrm>
            <a:prstGeom prst="rect">
              <a:avLst/>
            </a:prstGeom>
          </p:spPr>
        </p:pic>
      </p:grpSp>
      <p:sp>
        <p:nvSpPr>
          <p:cNvPr id="12" name="Rounded Rectangle 11"/>
          <p:cNvSpPr/>
          <p:nvPr/>
        </p:nvSpPr>
        <p:spPr>
          <a:xfrm>
            <a:off x="6095999" y="3038127"/>
            <a:ext cx="4119048" cy="14499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dirty="0"/>
              <a:t>&lt;p&gt;</a:t>
            </a:r>
          </a:p>
          <a:p>
            <a:pPr lvl="1"/>
            <a:r>
              <a:rPr lang="tr-TR" dirty="0"/>
              <a:t>&lt;strong&gt;Merhaba</a:t>
            </a:r>
          </a:p>
          <a:p>
            <a:pPr lvl="1"/>
            <a:r>
              <a:rPr lang="tr-TR" dirty="0"/>
              <a:t>&lt;u&gt;Dünya&lt;/u&gt;</a:t>
            </a:r>
          </a:p>
          <a:p>
            <a:pPr lvl="1"/>
            <a:r>
              <a:rPr lang="tr-TR" dirty="0"/>
              <a:t>&lt;/strong&gt;</a:t>
            </a:r>
          </a:p>
          <a:p>
            <a:r>
              <a:rPr lang="tr-TR" dirty="0"/>
              <a:t>&lt;/p&gt;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602822" y="2673747"/>
            <a:ext cx="853490" cy="853490"/>
            <a:chOff x="6997288" y="2303689"/>
            <a:chExt cx="853490" cy="853490"/>
          </a:xfrm>
        </p:grpSpPr>
        <p:sp>
          <p:nvSpPr>
            <p:cNvPr id="14" name="Teardrop 13"/>
            <p:cNvSpPr/>
            <p:nvPr/>
          </p:nvSpPr>
          <p:spPr>
            <a:xfrm>
              <a:off x="6997288" y="2303689"/>
              <a:ext cx="853490" cy="85349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928" y="2429870"/>
              <a:ext cx="547601" cy="547601"/>
            </a:xfrm>
            <a:prstGeom prst="rect">
              <a:avLst/>
            </a:prstGeom>
          </p:spPr>
        </p:pic>
      </p:grpSp>
      <p:sp>
        <p:nvSpPr>
          <p:cNvPr id="16" name="Rounded Rectangle 15"/>
          <p:cNvSpPr/>
          <p:nvPr/>
        </p:nvSpPr>
        <p:spPr>
          <a:xfrm>
            <a:off x="818712" y="5097704"/>
            <a:ext cx="4119048" cy="14499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dirty="0"/>
              <a:t>&lt;p&gt;</a:t>
            </a:r>
          </a:p>
          <a:p>
            <a:pPr lvl="1"/>
            <a:r>
              <a:rPr lang="tr-TR" dirty="0"/>
              <a:t>&lt;strong&gt;Merhaba&lt;/strong&gt;</a:t>
            </a:r>
          </a:p>
          <a:p>
            <a:pPr lvl="1"/>
            <a:r>
              <a:rPr lang="tr-TR" dirty="0"/>
              <a:t>&lt;u&gt;Dünya</a:t>
            </a:r>
            <a:r>
              <a:rPr lang="tr-TR" dirty="0">
                <a:solidFill>
                  <a:schemeClr val="tx1"/>
                </a:solidFill>
              </a:rPr>
              <a:t>&lt;/p&gt;</a:t>
            </a:r>
          </a:p>
          <a:p>
            <a:pPr lvl="1"/>
            <a:r>
              <a:rPr lang="tr-TR" dirty="0"/>
              <a:t>&lt;/u&gt;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96175" y="4781742"/>
            <a:ext cx="853490" cy="853490"/>
            <a:chOff x="7441729" y="1741145"/>
            <a:chExt cx="853490" cy="853490"/>
          </a:xfrm>
        </p:grpSpPr>
        <p:sp>
          <p:nvSpPr>
            <p:cNvPr id="10" name="Teardrop 9"/>
            <p:cNvSpPr/>
            <p:nvPr/>
          </p:nvSpPr>
          <p:spPr>
            <a:xfrm>
              <a:off x="7441729" y="1741145"/>
              <a:ext cx="853490" cy="85349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Multiply 10"/>
            <p:cNvSpPr/>
            <p:nvPr/>
          </p:nvSpPr>
          <p:spPr>
            <a:xfrm>
              <a:off x="7480745" y="1832094"/>
              <a:ext cx="775457" cy="671591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bg1"/>
                </a:solidFill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5900746" y="5097704"/>
            <a:ext cx="4119048" cy="14499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dirty="0"/>
              <a:t>&lt;p&gt;</a:t>
            </a:r>
          </a:p>
          <a:p>
            <a:pPr lvl="1"/>
            <a:r>
              <a:rPr lang="tr-TR" dirty="0"/>
              <a:t>&lt;i&gt;Merhaba &lt;u&gt;Dünya </a:t>
            </a:r>
            <a:r>
              <a:rPr lang="tr-TR" dirty="0">
                <a:solidFill>
                  <a:schemeClr val="tx1"/>
                </a:solidFill>
              </a:rPr>
              <a:t>&lt;/i&gt;</a:t>
            </a:r>
            <a:r>
              <a:rPr lang="tr-TR" dirty="0"/>
              <a:t>&lt;/u&gt;</a:t>
            </a:r>
          </a:p>
          <a:p>
            <a:pPr lvl="1"/>
            <a:r>
              <a:rPr lang="tr-TR" dirty="0"/>
              <a:t>&lt;/p&gt;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9578209" y="4781742"/>
            <a:ext cx="853490" cy="853490"/>
            <a:chOff x="7441729" y="1741145"/>
            <a:chExt cx="853490" cy="853490"/>
          </a:xfrm>
        </p:grpSpPr>
        <p:sp>
          <p:nvSpPr>
            <p:cNvPr id="20" name="Teardrop 19"/>
            <p:cNvSpPr/>
            <p:nvPr/>
          </p:nvSpPr>
          <p:spPr>
            <a:xfrm>
              <a:off x="7441729" y="1741145"/>
              <a:ext cx="853490" cy="85349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Multiply 20"/>
            <p:cNvSpPr/>
            <p:nvPr/>
          </p:nvSpPr>
          <p:spPr>
            <a:xfrm>
              <a:off x="7480745" y="1832094"/>
              <a:ext cx="775457" cy="671591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92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12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xmlns="" id="{3C511584-16CB-4753-9700-28AFF983125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div &amp; </a:t>
            </a:r>
            <a:r>
              <a:rPr lang="tr-TR" dirty="0" err="1"/>
              <a:t>span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D2673537-A5C4-417B-8EB8-62BFBD01115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1669" y="1743836"/>
            <a:ext cx="10986046" cy="964858"/>
          </a:xfrm>
        </p:spPr>
        <p:txBody>
          <a:bodyPr anchor="t"/>
          <a:lstStyle/>
          <a:p>
            <a:r>
              <a:rPr lang="tr-TR" dirty="0"/>
              <a:t>Biçimlendirme olarak hiçbir görsel katkısı olmayan sadece html elemanlarını gruplamak için kullanılan </a:t>
            </a:r>
            <a:r>
              <a:rPr lang="tr-TR" dirty="0" err="1"/>
              <a:t>taglardır</a:t>
            </a:r>
            <a:r>
              <a:rPr lang="tr-TR" dirty="0"/>
              <a:t>.</a:t>
            </a:r>
          </a:p>
        </p:txBody>
      </p:sp>
      <p:sp>
        <p:nvSpPr>
          <p:cNvPr id="4" name="Pentagon 9">
            <a:extLst>
              <a:ext uri="{FF2B5EF4-FFF2-40B4-BE49-F238E27FC236}">
                <a16:creationId xmlns:a16="http://schemas.microsoft.com/office/drawing/2014/main" xmlns="" id="{99C88398-11D9-4115-8C7F-0CF3453C2A7B}"/>
              </a:ext>
            </a:extLst>
          </p:cNvPr>
          <p:cNvSpPr/>
          <p:nvPr/>
        </p:nvSpPr>
        <p:spPr>
          <a:xfrm>
            <a:off x="787791" y="2757208"/>
            <a:ext cx="1632857" cy="927462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>
                <a:solidFill>
                  <a:schemeClr val="tx1"/>
                </a:solidFill>
              </a:rPr>
              <a:t>div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5" name="Pentagon 13">
            <a:extLst>
              <a:ext uri="{FF2B5EF4-FFF2-40B4-BE49-F238E27FC236}">
                <a16:creationId xmlns:a16="http://schemas.microsoft.com/office/drawing/2014/main" xmlns="" id="{7475DB81-27D9-4472-9A02-99DDE32949CD}"/>
              </a:ext>
            </a:extLst>
          </p:cNvPr>
          <p:cNvSpPr/>
          <p:nvPr/>
        </p:nvSpPr>
        <p:spPr>
          <a:xfrm>
            <a:off x="787791" y="4412309"/>
            <a:ext cx="1632857" cy="927462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 err="1">
                <a:solidFill>
                  <a:schemeClr val="tx1"/>
                </a:solidFill>
              </a:rPr>
              <a:t>span</a:t>
            </a:r>
            <a:endParaRPr lang="tr-TR" sz="2800" dirty="0">
              <a:solidFill>
                <a:schemeClr val="tx1"/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xmlns="" id="{3B8439B3-C752-4014-ADBD-295F2E18829F}"/>
              </a:ext>
            </a:extLst>
          </p:cNvPr>
          <p:cNvSpPr txBox="1"/>
          <p:nvPr/>
        </p:nvSpPr>
        <p:spPr>
          <a:xfrm>
            <a:off x="2541916" y="3006503"/>
            <a:ext cx="768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Blok elemandır, kapladığı alan ne olursa olsun tüm satırı işgal eder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id="{BF7E4337-6325-4BCD-8C20-7C3E7291C47B}"/>
              </a:ext>
            </a:extLst>
          </p:cNvPr>
          <p:cNvSpPr txBox="1"/>
          <p:nvPr/>
        </p:nvSpPr>
        <p:spPr>
          <a:xfrm>
            <a:off x="2600609" y="4691374"/>
            <a:ext cx="710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Inline</a:t>
            </a:r>
            <a:r>
              <a:rPr lang="tr-TR" dirty="0"/>
              <a:t> elemandır, sadece kapladığı alan kadar yer işgal eder</a:t>
            </a:r>
          </a:p>
        </p:txBody>
      </p:sp>
    </p:spTree>
    <p:extLst>
      <p:ext uri="{BB962C8B-B14F-4D97-AF65-F5344CB8AC3E}">
        <p14:creationId xmlns:p14="http://schemas.microsoft.com/office/powerpoint/2010/main" val="157170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Yer Tutucusu 5">
            <a:extLst>
              <a:ext uri="{FF2B5EF4-FFF2-40B4-BE49-F238E27FC236}">
                <a16:creationId xmlns:a16="http://schemas.microsoft.com/office/drawing/2014/main" xmlns="" id="{B33A8923-66F0-4D48-9465-550C80FC9D5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Bağlantı </a:t>
            </a:r>
            <a:r>
              <a:rPr lang="tr-TR" dirty="0" err="1"/>
              <a:t>tagı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484407" y="1743836"/>
            <a:ext cx="9163307" cy="47704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dirty="0"/>
              <a:t>Web sitelerinde,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Bir sayfadan başka bir sayfaya, </a:t>
            </a:r>
          </a:p>
          <a:p>
            <a:r>
              <a:rPr lang="tr-TR" dirty="0"/>
              <a:t>Farkı bir siteye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Bağlantı vermek için &lt;a&gt; tagı kullanılır.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dirty="0"/>
          </a:p>
        </p:txBody>
      </p:sp>
      <p:sp>
        <p:nvSpPr>
          <p:cNvPr id="4" name="Pentagon 3"/>
          <p:cNvSpPr/>
          <p:nvPr/>
        </p:nvSpPr>
        <p:spPr>
          <a:xfrm>
            <a:off x="705394" y="1768955"/>
            <a:ext cx="1632857" cy="927462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xmlns="" id="{F97148D3-6977-4371-9E89-4471F2D9E49F}"/>
              </a:ext>
            </a:extLst>
          </p:cNvPr>
          <p:cNvSpPr/>
          <p:nvPr/>
        </p:nvSpPr>
        <p:spPr>
          <a:xfrm>
            <a:off x="705394" y="2547543"/>
            <a:ext cx="1166538" cy="297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/>
              <a:t>anchor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93520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Yer Tutucusu 5">
            <a:extLst>
              <a:ext uri="{FF2B5EF4-FFF2-40B4-BE49-F238E27FC236}">
                <a16:creationId xmlns:a16="http://schemas.microsoft.com/office/drawing/2014/main" xmlns="" id="{61D69585-D890-4397-B2A7-7F064F32205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Bağlantı </a:t>
            </a:r>
            <a:r>
              <a:rPr lang="tr-TR" dirty="0" err="1"/>
              <a:t>tagı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743201" y="1743836"/>
            <a:ext cx="8904514" cy="412429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/>
              <a:t>Bir sayfadan başka bir sayfaya link vermek için: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Pentagon 3"/>
          <p:cNvSpPr/>
          <p:nvPr/>
        </p:nvSpPr>
        <p:spPr>
          <a:xfrm>
            <a:off x="705394" y="1768955"/>
            <a:ext cx="1632857" cy="927462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1" y="2246811"/>
            <a:ext cx="283464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&lt;a href="sayfa1.html" title="Ucuz bilgisayarlar"&gt;Tıkla&lt;/a&gt;</a:t>
            </a:r>
          </a:p>
          <a:p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9670" y="2246811"/>
            <a:ext cx="283464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943600" y="3135086"/>
            <a:ext cx="1319349" cy="587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3300784" y="4368682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İndex.html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77463" y="4457212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sayfa1.html</a:t>
            </a:r>
          </a:p>
        </p:txBody>
      </p:sp>
      <p:sp>
        <p:nvSpPr>
          <p:cNvPr id="12" name="Dikdörtgen: Köşeleri Yuvarlatılmış 11">
            <a:extLst>
              <a:ext uri="{FF2B5EF4-FFF2-40B4-BE49-F238E27FC236}">
                <a16:creationId xmlns:a16="http://schemas.microsoft.com/office/drawing/2014/main" xmlns="" id="{EDCE37AB-87DF-46ED-875D-F156F8EB1C25}"/>
              </a:ext>
            </a:extLst>
          </p:cNvPr>
          <p:cNvSpPr/>
          <p:nvPr/>
        </p:nvSpPr>
        <p:spPr>
          <a:xfrm>
            <a:off x="705394" y="2547543"/>
            <a:ext cx="1166538" cy="297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/>
              <a:t>anchor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49959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9" grpId="0" animBg="1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7D583526-F1CF-4BCA-9717-8700A901F76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Bağlantı </a:t>
            </a:r>
            <a:r>
              <a:rPr lang="tr-TR" dirty="0" err="1"/>
              <a:t>tagı</a:t>
            </a:r>
            <a:endParaRPr lang="tr-TR" dirty="0"/>
          </a:p>
        </p:txBody>
      </p:sp>
      <p:sp>
        <p:nvSpPr>
          <p:cNvPr id="4" name="Pentagon 3"/>
          <p:cNvSpPr/>
          <p:nvPr/>
        </p:nvSpPr>
        <p:spPr>
          <a:xfrm>
            <a:off x="705394" y="1768955"/>
            <a:ext cx="1632857" cy="927462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73383" y="2081095"/>
            <a:ext cx="8650676" cy="5271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tr-TR" dirty="0"/>
              <a:t>Başka bir siteye link vermek için:</a:t>
            </a:r>
          </a:p>
          <a:p>
            <a:pPr marL="0" indent="0">
              <a:buFont typeface="Wingdings 2" charset="2"/>
              <a:buNone/>
            </a:pPr>
            <a:endParaRPr lang="tr-TR" dirty="0"/>
          </a:p>
          <a:p>
            <a:pPr marL="0" indent="0">
              <a:buFont typeface="Wingdings 2" charset="2"/>
              <a:buNone/>
            </a:pP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2769326" y="2583933"/>
            <a:ext cx="75633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&lt;a href="https://google.com.tr"&gt;Google’ a Git&lt;/a&gt;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73383" y="4950569"/>
            <a:ext cx="8650676" cy="5271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tr-TR" dirty="0"/>
              <a:t>Bağlantıyı yeni bir sekmede açmak için</a:t>
            </a:r>
          </a:p>
          <a:p>
            <a:pPr marL="0" indent="0">
              <a:buFont typeface="Wingdings 2" charset="2"/>
              <a:buNone/>
            </a:pPr>
            <a:endParaRPr lang="tr-TR" dirty="0"/>
          </a:p>
          <a:p>
            <a:pPr marL="0" indent="0">
              <a:buFont typeface="Wingdings 2" charset="2"/>
              <a:buNone/>
            </a:pP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2769326" y="5414913"/>
            <a:ext cx="756339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&lt;a href="https://google.com.tr" </a:t>
            </a:r>
            <a:r>
              <a:rPr lang="tr-T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target="_blank"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&gt;Google’ a Git&lt;/a&gt;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73383" y="3503689"/>
            <a:ext cx="8650676" cy="5271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tr-TR" dirty="0"/>
              <a:t>Bir dosyaya link vermek:</a:t>
            </a:r>
          </a:p>
          <a:p>
            <a:pPr marL="0" indent="0">
              <a:buFont typeface="Wingdings 2" charset="2"/>
              <a:buNone/>
            </a:pPr>
            <a:endParaRPr lang="tr-TR" dirty="0"/>
          </a:p>
          <a:p>
            <a:pPr marL="0" indent="0">
              <a:buFont typeface="Wingdings 2" charset="2"/>
              <a:buNone/>
            </a:pPr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2769326" y="3937587"/>
            <a:ext cx="75633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&lt;a href="img/resim1.jpg"&gt;Fotoğrafı aç&lt;/a&gt;</a:t>
            </a:r>
          </a:p>
        </p:txBody>
      </p:sp>
      <p:sp>
        <p:nvSpPr>
          <p:cNvPr id="12" name="Dikdörtgen: Köşeleri Yuvarlatılmış 11">
            <a:extLst>
              <a:ext uri="{FF2B5EF4-FFF2-40B4-BE49-F238E27FC236}">
                <a16:creationId xmlns:a16="http://schemas.microsoft.com/office/drawing/2014/main" xmlns="" id="{B13435D9-5706-4D56-A7CE-C94555735346}"/>
              </a:ext>
            </a:extLst>
          </p:cNvPr>
          <p:cNvSpPr/>
          <p:nvPr/>
        </p:nvSpPr>
        <p:spPr>
          <a:xfrm>
            <a:off x="705394" y="2547543"/>
            <a:ext cx="1166538" cy="297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/>
              <a:t>anchor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14286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 animBg="1"/>
      <p:bldP spid="8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EE9ADA56-460E-4352-87C9-FF02648EB2D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Fotoğraf ekleme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610339" y="1743836"/>
            <a:ext cx="9037376" cy="646331"/>
          </a:xfrm>
        </p:spPr>
        <p:txBody>
          <a:bodyPr anchor="t">
            <a:normAutofit/>
          </a:bodyPr>
          <a:lstStyle/>
          <a:p>
            <a:r>
              <a:rPr lang="tr-TR" dirty="0"/>
              <a:t>Fotoğraf ekleme işlemleri img tagı ile yapılır.  </a:t>
            </a:r>
          </a:p>
        </p:txBody>
      </p:sp>
      <p:sp>
        <p:nvSpPr>
          <p:cNvPr id="5" name="Pentagon 4"/>
          <p:cNvSpPr/>
          <p:nvPr/>
        </p:nvSpPr>
        <p:spPr>
          <a:xfrm>
            <a:off x="705394" y="1768955"/>
            <a:ext cx="1632857" cy="927462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>
                <a:solidFill>
                  <a:schemeClr val="tx1"/>
                </a:solidFill>
              </a:rPr>
              <a:t>img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0339" y="2513965"/>
            <a:ext cx="89533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&lt;img src="img/acer-aspire-one-notebook.jpg" alt="Acer Aspire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Notebook&gt;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372979" y="4428309"/>
            <a:ext cx="4370531" cy="11234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756000" rtlCol="0" anchor="ctr"/>
          <a:lstStyle/>
          <a:p>
            <a:r>
              <a:rPr lang="tr-TR" dirty="0">
                <a:solidFill>
                  <a:schemeClr val="bg1"/>
                </a:solidFill>
              </a:rPr>
              <a:t>unsplash.com, pexels.com, flaticon.com ücretsiz fotoğraf kullanabileceğiniz bir sitedir.</a:t>
            </a:r>
          </a:p>
        </p:txBody>
      </p:sp>
      <p:sp>
        <p:nvSpPr>
          <p:cNvPr id="8" name="Explosion 1 7"/>
          <p:cNvSpPr/>
          <p:nvPr/>
        </p:nvSpPr>
        <p:spPr>
          <a:xfrm>
            <a:off x="7060866" y="4033407"/>
            <a:ext cx="956603" cy="9566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xmlns="" id="{D0FFCB50-0177-4F26-9D43-A9CE2AB55F21}"/>
              </a:ext>
            </a:extLst>
          </p:cNvPr>
          <p:cNvSpPr/>
          <p:nvPr/>
        </p:nvSpPr>
        <p:spPr>
          <a:xfrm>
            <a:off x="705394" y="2547543"/>
            <a:ext cx="1166538" cy="297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/>
              <a:t>image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17914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9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r"/>
            <a:r>
              <a:rPr lang="tr-TR" dirty="0"/>
              <a:t>Hypertext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231350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746FCC77-95C7-415C-902A-D917C2DFA84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Form oluşturma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7791" y="1772529"/>
            <a:ext cx="986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Kullnıcıdan bilgi almak için  kullanılan yapılara form denir. Form içinde textbox, button, radio button, checkbox vb elemanlar olabilir.</a:t>
            </a:r>
          </a:p>
        </p:txBody>
      </p:sp>
      <p:sp>
        <p:nvSpPr>
          <p:cNvPr id="10" name="Pentagon 9"/>
          <p:cNvSpPr/>
          <p:nvPr/>
        </p:nvSpPr>
        <p:spPr>
          <a:xfrm>
            <a:off x="787791" y="2757208"/>
            <a:ext cx="1632857" cy="927462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>
                <a:solidFill>
                  <a:schemeClr val="tx1"/>
                </a:solidFill>
              </a:rPr>
              <a:t>form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20648" y="3036273"/>
            <a:ext cx="753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Tüm form elemanlarını içinde barındıran taşıyıcıdır.</a:t>
            </a:r>
          </a:p>
        </p:txBody>
      </p:sp>
      <p:sp>
        <p:nvSpPr>
          <p:cNvPr id="14" name="Pentagon 13"/>
          <p:cNvSpPr/>
          <p:nvPr/>
        </p:nvSpPr>
        <p:spPr>
          <a:xfrm>
            <a:off x="787791" y="3963735"/>
            <a:ext cx="1632857" cy="927462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/>
                </a:solidFill>
              </a:rPr>
              <a:t>input</a:t>
            </a:r>
            <a:endParaRPr lang="tr-TR" sz="28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20648" y="4242800"/>
            <a:ext cx="753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Kullanıcıdan bilgi almak için kullanılan form elemanlarının genel ismi</a:t>
            </a:r>
          </a:p>
        </p:txBody>
      </p:sp>
      <p:sp>
        <p:nvSpPr>
          <p:cNvPr id="18" name="Pentagon 17"/>
          <p:cNvSpPr/>
          <p:nvPr/>
        </p:nvSpPr>
        <p:spPr>
          <a:xfrm>
            <a:off x="787791" y="5168196"/>
            <a:ext cx="1632857" cy="927462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/>
                </a:solidFill>
              </a:rPr>
              <a:t>label</a:t>
            </a:r>
            <a:endParaRPr lang="tr-TR" sz="28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0648" y="5447261"/>
            <a:ext cx="753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Kullanıcıya form elemanı ile ilgili bilgi vermek için kullanılan eleman</a:t>
            </a:r>
          </a:p>
        </p:txBody>
      </p:sp>
    </p:spTree>
    <p:extLst>
      <p:ext uri="{BB962C8B-B14F-4D97-AF65-F5344CB8AC3E}">
        <p14:creationId xmlns:p14="http://schemas.microsoft.com/office/powerpoint/2010/main" val="21643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/>
      <p:bldP spid="14" grpId="0" animBg="1"/>
      <p:bldP spid="15" grpId="0"/>
      <p:bldP spid="18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Yer Tutucusu 6">
            <a:extLst>
              <a:ext uri="{FF2B5EF4-FFF2-40B4-BE49-F238E27FC236}">
                <a16:creationId xmlns:a16="http://schemas.microsoft.com/office/drawing/2014/main" xmlns="" id="{54E91838-DF11-4A59-ABEF-700581F5F52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Form oluşturma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339" y="2321168"/>
            <a:ext cx="969453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&lt;form&gt;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&lt;label&gt;Eposta&lt;/label&gt;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&lt;input type="text"&gt;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&lt;input type="button" value="Tıkla"&gt;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6144" y="4551920"/>
            <a:ext cx="1913207" cy="436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Rounded Rectangle 4"/>
          <p:cNvSpPr/>
          <p:nvPr/>
        </p:nvSpPr>
        <p:spPr>
          <a:xfrm>
            <a:off x="3781555" y="4551919"/>
            <a:ext cx="1139482" cy="436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Kaydet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4861" y="461868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Eposta</a:t>
            </a:r>
          </a:p>
        </p:txBody>
      </p:sp>
    </p:spTree>
    <p:extLst>
      <p:ext uri="{BB962C8B-B14F-4D97-AF65-F5344CB8AC3E}">
        <p14:creationId xmlns:p14="http://schemas.microsoft.com/office/powerpoint/2010/main" val="16987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DA938605-491B-4617-A9FD-D21E0C9114A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Input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770711" y="2061315"/>
            <a:ext cx="110649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type="text | email | hidden ...." name="adi" value="ali" placeholder=""&gt;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25" y="2888068"/>
            <a:ext cx="1448973" cy="57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text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96000" y="3741473"/>
            <a:ext cx="1448973" cy="57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email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15925" y="3776252"/>
            <a:ext cx="1448973" cy="57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password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96000" y="2884043"/>
            <a:ext cx="1448973" cy="57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number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5914" y="2853289"/>
            <a:ext cx="319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Genel bilgi girişi için kullanılır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75914" y="3741473"/>
            <a:ext cx="319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Şifre girişi için kullanılır. Girilen değer gösterilmez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55989" y="2814487"/>
            <a:ext cx="3305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Sadece rakam girişi için kullanılır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73928" y="3702671"/>
            <a:ext cx="355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Sadece eposta girişlerini kabul eder</a:t>
            </a:r>
          </a:p>
        </p:txBody>
      </p:sp>
    </p:spTree>
    <p:extLst>
      <p:ext uri="{BB962C8B-B14F-4D97-AF65-F5344CB8AC3E}">
        <p14:creationId xmlns:p14="http://schemas.microsoft.com/office/powerpoint/2010/main" val="24254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3" grpId="0" animBg="1"/>
      <p:bldP spid="14" grpId="0" animBg="1"/>
      <p:bldP spid="17" grpId="0"/>
      <p:bldP spid="18" grpId="0"/>
      <p:bldP spid="19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D5455A33-F4B3-48CE-88F6-C02E24917D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Input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815925" y="1716259"/>
            <a:ext cx="103005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type="radio | checkbox | file ...." name="hobiler" value="futbol"&gt;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5925" y="2543012"/>
            <a:ext cx="1448973" cy="57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checkbox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15925" y="3431196"/>
            <a:ext cx="1448973" cy="57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radio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15925" y="4319380"/>
            <a:ext cx="1448973" cy="57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file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5913" y="2641038"/>
            <a:ext cx="879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Birden fazla işaretleme yapılabilecek seçenekler sunar.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75914" y="3508961"/>
            <a:ext cx="879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Sadece tek seçim yapabileceği seçenekler sunar. Cinsiyet gibi. Name attribute u aynı olan radio butonlar kendi aralarında grup olurlar.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75913" y="4423101"/>
            <a:ext cx="825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Dosya yüklemek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74390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4" grpId="0" animBg="1"/>
      <p:bldP spid="17" grpId="0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18982C80-F829-4E78-B820-C52D856A0FD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Select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2474" y="3136063"/>
            <a:ext cx="726998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&lt;select name="iller"&gt;</a:t>
            </a:r>
          </a:p>
          <a:p>
            <a:pPr fontAlgn="base"/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&lt;option value="01"&gt;Adana&lt;/option&gt;</a:t>
            </a:r>
          </a:p>
          <a:p>
            <a:pPr fontAlgn="base"/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&lt;option value="02"&gt;Adıyaman&lt;/option&gt;</a:t>
            </a:r>
          </a:p>
          <a:p>
            <a:pPr fontAlgn="base"/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&lt;option value="03"&gt;Afyon&lt;/option&gt;</a:t>
            </a:r>
          </a:p>
          <a:p>
            <a:pPr fontAlgn="base"/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&lt;option value="04"&gt;Ağrı&lt;/option&gt;</a:t>
            </a:r>
          </a:p>
          <a:p>
            <a:pPr fontAlgn="base"/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8988" y="1881653"/>
            <a:ext cx="1448973" cy="57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select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5913" y="1881653"/>
            <a:ext cx="8792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Kullanıcıya listeden seçim yaptırmak için kullanılır. Ülke, şehir gibi seçimler bu şekilde yapılır. Bunun için select tagı kullanılır. Her bir seçenek ise option tagı içine konulur.</a:t>
            </a:r>
          </a:p>
        </p:txBody>
      </p:sp>
    </p:spTree>
    <p:extLst>
      <p:ext uri="{BB962C8B-B14F-4D97-AF65-F5344CB8AC3E}">
        <p14:creationId xmlns:p14="http://schemas.microsoft.com/office/powerpoint/2010/main" val="303167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065420F0-6843-4487-9D9F-9953047BA93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Textarea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2449787" y="2827546"/>
            <a:ext cx="80004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name="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mesaj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 rows="4"&gt;&lt;/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4347" y="1985374"/>
            <a:ext cx="1448973" cy="57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textarea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49787" y="1985374"/>
            <a:ext cx="879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Çok uzun miktarda yazı girilmesini sağlayan form elemanı textarea dır. Geçerli değer textarea tagları arasına yazılabilir.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449787" y="4114800"/>
            <a:ext cx="5539783" cy="104502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 err="1"/>
              <a:t>Rows</a:t>
            </a:r>
            <a:r>
              <a:rPr lang="tr-TR" dirty="0"/>
              <a:t> </a:t>
            </a:r>
            <a:r>
              <a:rPr lang="tr-TR" dirty="0" err="1"/>
              <a:t>attribute</a:t>
            </a:r>
            <a:r>
              <a:rPr lang="tr-TR" dirty="0"/>
              <a:t> ile textarea </a:t>
            </a:r>
            <a:r>
              <a:rPr lang="tr-TR" dirty="0" err="1"/>
              <a:t>nın</a:t>
            </a:r>
            <a:r>
              <a:rPr lang="tr-TR" dirty="0"/>
              <a:t> aynı anda </a:t>
            </a:r>
          </a:p>
          <a:p>
            <a:pPr algn="r"/>
            <a:r>
              <a:rPr lang="tr-TR" dirty="0"/>
              <a:t>gösterebileceği satır sayısı belirlenir</a:t>
            </a:r>
          </a:p>
        </p:txBody>
      </p:sp>
      <p:sp>
        <p:nvSpPr>
          <p:cNvPr id="4" name="Explosion 1 3"/>
          <p:cNvSpPr/>
          <p:nvPr/>
        </p:nvSpPr>
        <p:spPr>
          <a:xfrm>
            <a:off x="1986559" y="3892732"/>
            <a:ext cx="1058091" cy="105809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448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7" grpId="0"/>
      <p:bldP spid="3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E0D83C45-15B1-4C71-81C4-35E2D68F791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Button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807298" y="2078569"/>
            <a:ext cx="99177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type="button | submit |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 name="btn" value="Kaydet"&gt;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7298" y="2905322"/>
            <a:ext cx="1448973" cy="57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button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07298" y="3793506"/>
            <a:ext cx="1448973" cy="57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submit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7298" y="4681690"/>
            <a:ext cx="1448973" cy="57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reset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67286" y="3003348"/>
            <a:ext cx="879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Genel amaç için button oluşturur. Butonun default olarak bir görevi yoktur.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67286" y="3897227"/>
            <a:ext cx="879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Form bilgilerini backend e gönderen bir buton oluşturur.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67286" y="4785411"/>
            <a:ext cx="825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Formdaki bilgileri resetleyen bir buton oluşturur</a:t>
            </a:r>
          </a:p>
        </p:txBody>
      </p:sp>
    </p:spTree>
    <p:extLst>
      <p:ext uri="{BB962C8B-B14F-4D97-AF65-F5344CB8AC3E}">
        <p14:creationId xmlns:p14="http://schemas.microsoft.com/office/powerpoint/2010/main" val="26752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4" grpId="0" animBg="1"/>
      <p:bldP spid="17" grpId="0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Yer Tutucusu 5">
            <a:extLst>
              <a:ext uri="{FF2B5EF4-FFF2-40B4-BE49-F238E27FC236}">
                <a16:creationId xmlns:a16="http://schemas.microsoft.com/office/drawing/2014/main" xmlns="" id="{B057126D-33BC-406F-AF50-C3068ED703F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Form oluşturma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8514" y="2885885"/>
            <a:ext cx="689719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saveDatabase.php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&lt;label&gt;Ad&lt;/label&gt;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&lt;input type="text" name="ad" value=""&gt;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&lt;br&gt;</a:t>
            </a:r>
          </a:p>
          <a:p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&lt;label&gt;Şifre&lt;/label&gt;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&lt;input type="password" name="sifre" value=""&gt;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&lt;br&gt;</a:t>
            </a:r>
          </a:p>
          <a:p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&lt;label&gt;Yaş&lt;/label&gt;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&lt;input type="number" name="yas" value=""&gt; 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9270609" y="2885885"/>
            <a:ext cx="2015700" cy="341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ad=Ali</a:t>
            </a:r>
          </a:p>
          <a:p>
            <a:pPr algn="ctr"/>
            <a:r>
              <a:rPr lang="tr-TR" dirty="0"/>
              <a:t>sifre=12345</a:t>
            </a:r>
          </a:p>
          <a:p>
            <a:pPr algn="ctr"/>
            <a:r>
              <a:rPr lang="tr-TR" dirty="0"/>
              <a:t>yas=25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948246" y="4157946"/>
            <a:ext cx="1209821" cy="872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xmlns="" id="{4B4B164E-F072-4F46-A506-6AF44A161E03}"/>
              </a:ext>
            </a:extLst>
          </p:cNvPr>
          <p:cNvSpPr txBox="1"/>
          <p:nvPr/>
        </p:nvSpPr>
        <p:spPr>
          <a:xfrm>
            <a:off x="938514" y="1703070"/>
            <a:ext cx="10228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Submit</a:t>
            </a:r>
            <a:r>
              <a:rPr lang="tr-TR" dirty="0"/>
              <a:t> butonlara basıldığında formdaki bilgiler sunucuya gönderilir. Bu gönderme işlemi yapılırken </a:t>
            </a:r>
            <a:r>
              <a:rPr lang="tr-TR" dirty="0" err="1"/>
              <a:t>inputların</a:t>
            </a:r>
            <a:r>
              <a:rPr lang="tr-TR" dirty="0"/>
              <a:t> name </a:t>
            </a:r>
            <a:r>
              <a:rPr lang="tr-TR" dirty="0" err="1"/>
              <a:t>attribute</a:t>
            </a:r>
            <a:r>
              <a:rPr lang="tr-TR" dirty="0"/>
              <a:t> u ile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attribute</a:t>
            </a:r>
            <a:r>
              <a:rPr lang="tr-TR" dirty="0"/>
              <a:t> u kullanılır.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89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5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529C27FC-3BBB-4769-B322-A0C29CBCD52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Html Nedir?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8494" y="2898961"/>
            <a:ext cx="980943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Html komutlarına </a:t>
            </a:r>
            <a:r>
              <a:rPr lang="tr-TR" b="1" dirty="0"/>
              <a:t>tag</a:t>
            </a:r>
            <a:r>
              <a:rPr lang="tr-TR" dirty="0"/>
              <a:t> denir.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Taglar büyüktür küçüktür işaretlerinin arasına yazılır </a:t>
            </a:r>
            <a:r>
              <a:rPr lang="tr-TR" b="1" dirty="0"/>
              <a:t>&lt; &gt; </a:t>
            </a:r>
            <a:br>
              <a:rPr lang="tr-TR" b="1" dirty="0"/>
            </a:br>
            <a:r>
              <a:rPr lang="tr-TR" dirty="0"/>
              <a:t>Örnek:   &lt;html&gt;   &lt;b&gt;   &lt;u&gt;  &lt;p&gt;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İstisnalar dışında tagların başlangıç ve bitişleri vardır. Bitiş tagları «/» işareti ile belirtilir.</a:t>
            </a:r>
            <a:br>
              <a:rPr lang="tr-TR" dirty="0"/>
            </a:br>
            <a:r>
              <a:rPr lang="tr-TR" dirty="0"/>
              <a:t>Örnek:  &lt;b&gt;Merhaba&lt;/b&gt;   &lt;p&gt;Nasılsın&lt;/p&gt;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7" name="12-Point Star 6"/>
          <p:cNvSpPr/>
          <p:nvPr/>
        </p:nvSpPr>
        <p:spPr>
          <a:xfrm>
            <a:off x="738714" y="2753737"/>
            <a:ext cx="659780" cy="659780"/>
          </a:xfrm>
          <a:prstGeom prst="star1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xmlns="" id="{468F2639-9F6C-47A3-A836-10016759AF55}"/>
              </a:ext>
            </a:extLst>
          </p:cNvPr>
          <p:cNvSpPr txBox="1"/>
          <p:nvPr/>
        </p:nvSpPr>
        <p:spPr>
          <a:xfrm>
            <a:off x="738714" y="1659845"/>
            <a:ext cx="1083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Web sayfaları hazırlamak için kullanılan bir işaretleme dilidir. Html bir programlama dili değildir, </a:t>
            </a:r>
            <a:r>
              <a:rPr lang="tr-TR" u="sng" dirty="0"/>
              <a:t>işaretleme dilidir</a:t>
            </a:r>
            <a:r>
              <a:rPr lang="tr-TR" dirty="0"/>
              <a:t>.  (</a:t>
            </a:r>
            <a:r>
              <a:rPr lang="tr-TR" dirty="0" err="1"/>
              <a:t>Hyper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Markup</a:t>
            </a:r>
            <a:r>
              <a:rPr lang="tr-TR" dirty="0"/>
              <a:t> Language)</a:t>
            </a:r>
          </a:p>
        </p:txBody>
      </p:sp>
    </p:spTree>
    <p:extLst>
      <p:ext uri="{BB962C8B-B14F-4D97-AF65-F5344CB8AC3E}">
        <p14:creationId xmlns:p14="http://schemas.microsoft.com/office/powerpoint/2010/main" val="13691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39676090-76B6-4D2E-A5D7-24F091DA5FE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Html sayfası oluşturmak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xmlns="" id="{B5BA8C1E-C84B-4206-8CF0-395521AD11A5}"/>
              </a:ext>
            </a:extLst>
          </p:cNvPr>
          <p:cNvSpPr txBox="1"/>
          <p:nvPr/>
        </p:nvSpPr>
        <p:spPr>
          <a:xfrm>
            <a:off x="843378" y="1869573"/>
            <a:ext cx="729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tr-TR" b="1" dirty="0"/>
              <a:t>Bir web sayfası oluşturmak için yapılması gerekenler:</a:t>
            </a:r>
          </a:p>
          <a:p>
            <a:endParaRPr lang="tr-TR" dirty="0"/>
          </a:p>
        </p:txBody>
      </p:sp>
      <p:graphicFrame>
        <p:nvGraphicFramePr>
          <p:cNvPr id="9" name="İçerik Yer Tutucusu 8">
            <a:extLst>
              <a:ext uri="{FF2B5EF4-FFF2-40B4-BE49-F238E27FC236}">
                <a16:creationId xmlns:a16="http://schemas.microsoft.com/office/drawing/2014/main" xmlns="" id="{EE646AD8-0B29-4D47-9BC8-CCF89A818457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288002043"/>
              </p:ext>
            </p:extLst>
          </p:nvPr>
        </p:nvGraphicFramePr>
        <p:xfrm>
          <a:off x="1180736" y="2515904"/>
          <a:ext cx="9143994" cy="4088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30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D5965DD-CE06-469A-A162-23BB11F217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AD5965DD-CE06-469A-A162-23BB11F217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F0D7189-B718-4274-BA0D-D901C299CA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BF0D7189-B718-4274-BA0D-D901C299CA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5188BBF-E75F-4ECD-ABC3-1EE583A7D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A5188BBF-E75F-4ECD-ABC3-1EE583A7D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9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16A90411-6F08-46BF-B9D8-4B2C0450C66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Html sayfası oluşturmak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tr-TR" b="1" dirty="0"/>
              <a:t>Bir web sayfasının en temel kod şablonu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355" y="2353471"/>
            <a:ext cx="1053172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&lt;head&gt;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	&lt;title&gt;İlk sayfam&lt;/title&gt;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&lt;/head&gt;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&lt;body&gt;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	Merhaba. Bu benim ilk web sayfam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&lt;/body&gt;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1599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4F838F98-299A-4FA5-9055-6661ECE07F6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Html5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4822" y="3429000"/>
            <a:ext cx="684918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/>
              <a:t>&lt;!doctype html&gt;</a:t>
            </a: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0" name="12-Point Star 9"/>
          <p:cNvSpPr/>
          <p:nvPr/>
        </p:nvSpPr>
        <p:spPr>
          <a:xfrm>
            <a:off x="6012109" y="3147421"/>
            <a:ext cx="2390503" cy="1763485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Case sensitive değil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21398D7B-2D7E-4862-BB1C-13C055A37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743836"/>
            <a:ext cx="3576506" cy="357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xmlns="" id="{E670B31F-60CB-4C05-8B8F-E356DACC07EB}"/>
              </a:ext>
            </a:extLst>
          </p:cNvPr>
          <p:cNvSpPr txBox="1"/>
          <p:nvPr/>
        </p:nvSpPr>
        <p:spPr>
          <a:xfrm>
            <a:off x="734822" y="1743836"/>
            <a:ext cx="7667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tr-TR" b="1" dirty="0"/>
              <a:t>Bir html sayfasının tarayıcılar tarafından Html5 olarak algılanabilmesi için:</a:t>
            </a:r>
          </a:p>
          <a:p>
            <a:pPr marL="0" indent="0">
              <a:buNone/>
            </a:pPr>
            <a:r>
              <a:rPr lang="tr-TR" dirty="0"/>
              <a:t>Sayfanın en üst kısmına 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 html&gt; </a:t>
            </a:r>
            <a:r>
              <a:rPr lang="tr-TR" dirty="0"/>
              <a:t>eklenmesi gerekir.</a:t>
            </a:r>
          </a:p>
        </p:txBody>
      </p:sp>
    </p:spTree>
    <p:extLst>
      <p:ext uri="{BB962C8B-B14F-4D97-AF65-F5344CB8AC3E}">
        <p14:creationId xmlns:p14="http://schemas.microsoft.com/office/powerpoint/2010/main" val="211936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202BFCB9-006B-4842-B152-0DF051D96F1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Başlayalım</a:t>
            </a: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xmlns="" id="{8D0509C1-6EE7-42D4-ABAC-DB51F4B550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95525" y="1505336"/>
            <a:ext cx="5381984" cy="5008938"/>
          </a:xfrm>
          <a:effectLst/>
        </p:spPr>
        <p:txBody>
          <a:bodyPr anchor="t">
            <a:normAutofit/>
          </a:bodyPr>
          <a:lstStyle/>
          <a:p>
            <a:r>
              <a:rPr lang="tr-TR" sz="2000" dirty="0" smtClean="0"/>
              <a:t> Bir </a:t>
            </a:r>
            <a:r>
              <a:rPr lang="tr-TR" sz="2000" dirty="0"/>
              <a:t>klasör oluşturup. İçine </a:t>
            </a:r>
            <a:r>
              <a:rPr lang="tr-TR" sz="2000" dirty="0" err="1"/>
              <a:t>img</a:t>
            </a:r>
            <a:r>
              <a:rPr lang="tr-TR" sz="2000" dirty="0"/>
              <a:t>, </a:t>
            </a:r>
            <a:r>
              <a:rPr lang="tr-TR" sz="2000" dirty="0" err="1"/>
              <a:t>css</a:t>
            </a:r>
            <a:r>
              <a:rPr lang="tr-TR" sz="2000" dirty="0"/>
              <a:t> klasörlerini ve index.html dosyasını oluşturunuz.</a:t>
            </a:r>
          </a:p>
          <a:p>
            <a:r>
              <a:rPr lang="tr-TR" sz="2000" dirty="0"/>
              <a:t>index.html dosyasına web sayfası için gerekli olan </a:t>
            </a:r>
            <a:r>
              <a:rPr lang="tr-TR" sz="2000" dirty="0" err="1"/>
              <a:t>tagları</a:t>
            </a:r>
            <a:r>
              <a:rPr lang="tr-TR" sz="2000" dirty="0"/>
              <a:t> oluşturunuz</a:t>
            </a:r>
          </a:p>
          <a:p>
            <a:endParaRPr lang="tr-TR" sz="2000" dirty="0"/>
          </a:p>
        </p:txBody>
      </p:sp>
      <p:sp>
        <p:nvSpPr>
          <p:cNvPr id="6" name="Açıklama Balonu: Bükülü Çizgi 5">
            <a:extLst>
              <a:ext uri="{FF2B5EF4-FFF2-40B4-BE49-F238E27FC236}">
                <a16:creationId xmlns:a16="http://schemas.microsoft.com/office/drawing/2014/main" xmlns="" id="{23D6E0C0-7F7F-4405-A547-538DC2F7376F}"/>
              </a:ext>
            </a:extLst>
          </p:cNvPr>
          <p:cNvSpPr/>
          <p:nvPr/>
        </p:nvSpPr>
        <p:spPr>
          <a:xfrm>
            <a:off x="9273396" y="1690777"/>
            <a:ext cx="2415396" cy="16045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9551"/>
              <a:gd name="adj6" fmla="val -67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İPUCU</a:t>
            </a:r>
          </a:p>
          <a:p>
            <a:pPr algn="ctr"/>
            <a:r>
              <a:rPr lang="tr-TR" dirty="0" err="1"/>
              <a:t>Vscode</a:t>
            </a:r>
            <a:r>
              <a:rPr lang="tr-TR" dirty="0"/>
              <a:t> da </a:t>
            </a:r>
            <a:r>
              <a:rPr lang="tr-TR" b="1" dirty="0"/>
              <a:t>!</a:t>
            </a:r>
            <a:r>
              <a:rPr lang="tr-TR" dirty="0"/>
              <a:t> işareti yazıp </a:t>
            </a:r>
            <a:r>
              <a:rPr lang="tr-TR" dirty="0" err="1"/>
              <a:t>enter’a</a:t>
            </a:r>
            <a:r>
              <a:rPr lang="tr-TR" dirty="0"/>
              <a:t> basarsanız gerekli </a:t>
            </a:r>
            <a:r>
              <a:rPr lang="tr-TR" dirty="0" err="1"/>
              <a:t>taglar</a:t>
            </a:r>
            <a:r>
              <a:rPr lang="tr-TR" dirty="0"/>
              <a:t> oluşturulur</a:t>
            </a:r>
          </a:p>
        </p:txBody>
      </p:sp>
    </p:spTree>
    <p:extLst>
      <p:ext uri="{BB962C8B-B14F-4D97-AF65-F5344CB8AC3E}">
        <p14:creationId xmlns:p14="http://schemas.microsoft.com/office/powerpoint/2010/main" val="141519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Yer Tutucusu 5">
            <a:extLst>
              <a:ext uri="{FF2B5EF4-FFF2-40B4-BE49-F238E27FC236}">
                <a16:creationId xmlns:a16="http://schemas.microsoft.com/office/drawing/2014/main" xmlns="" id="{3D3C9AB0-A9E5-4A07-9312-5167A519164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Temel biçimlendirme </a:t>
            </a:r>
            <a:r>
              <a:rPr lang="tr-TR" dirty="0" err="1"/>
              <a:t>tagları</a:t>
            </a:r>
            <a:endParaRPr lang="tr-TR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567848" y="1614948"/>
            <a:ext cx="8799902" cy="14649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tr-TR" dirty="0"/>
              <a:t>Yazıları paragraf haline getirir.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&lt;p&gt;Lorem Ipsum, adı bilinmeyen bir matbaacının bir hurufat numune kitabı oluşturmak üzere bir yazı galerisini alarak karıştırdığı 1500'lerden beri endüstri standardı sahte metinler olarak kullanılmıştır.&lt;/p&gt;</a:t>
            </a:r>
          </a:p>
        </p:txBody>
      </p:sp>
      <p:sp>
        <p:nvSpPr>
          <p:cNvPr id="8" name="Pentagon 7"/>
          <p:cNvSpPr/>
          <p:nvPr/>
        </p:nvSpPr>
        <p:spPr>
          <a:xfrm>
            <a:off x="699859" y="1724061"/>
            <a:ext cx="1632857" cy="927462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" name="Pentagon 10"/>
          <p:cNvSpPr/>
          <p:nvPr/>
        </p:nvSpPr>
        <p:spPr>
          <a:xfrm>
            <a:off x="705394" y="3767781"/>
            <a:ext cx="1632857" cy="927462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>
                <a:solidFill>
                  <a:schemeClr val="tx1"/>
                </a:solidFill>
              </a:rPr>
              <a:t>br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567848" y="3767781"/>
            <a:ext cx="8799902" cy="14649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tr-TR" dirty="0"/>
              <a:t>Metin içinde satır başı yapmak için kullanılır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&lt;p&gt;Lorem Ipsum, adı bilinmeyen bir matbaacının bir hurufat numune kitabı oluşturmak üzere </a:t>
            </a:r>
            <a:r>
              <a:rPr 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&lt;br&gt; 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bir yazı galerisini alarak karıştırdığı 1500'lerden beri endüstri standardı sahte metinler olarak kullanılmıştır.&lt;/p&gt;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67848" y="5397910"/>
            <a:ext cx="8799902" cy="1002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dirty="0"/>
              <a:t>HTML kodlarken alt satıra geçmek için enter tuşuna basılmasının, veya kelimeler arasında birden fazla boşluk bırakmak için space tuşuna basılmasının ziyaretçi tarafında bir etkisi yoktur. </a:t>
            </a:r>
          </a:p>
        </p:txBody>
      </p:sp>
      <p:sp>
        <p:nvSpPr>
          <p:cNvPr id="5" name="Oval 4"/>
          <p:cNvSpPr/>
          <p:nvPr/>
        </p:nvSpPr>
        <p:spPr>
          <a:xfrm>
            <a:off x="2266138" y="5383161"/>
            <a:ext cx="1032387" cy="103238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400" dirty="0"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xmlns="" id="{19B11CD9-047D-4BBF-93C8-5A2BE4025A2C}"/>
              </a:ext>
            </a:extLst>
          </p:cNvPr>
          <p:cNvSpPr/>
          <p:nvPr/>
        </p:nvSpPr>
        <p:spPr>
          <a:xfrm>
            <a:off x="699859" y="2550608"/>
            <a:ext cx="1166538" cy="297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paragraph</a:t>
            </a:r>
          </a:p>
        </p:txBody>
      </p: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xmlns="" id="{71422199-CBC8-4059-8BBE-BAB3A75CFE52}"/>
              </a:ext>
            </a:extLst>
          </p:cNvPr>
          <p:cNvSpPr/>
          <p:nvPr/>
        </p:nvSpPr>
        <p:spPr>
          <a:xfrm>
            <a:off x="703243" y="4546369"/>
            <a:ext cx="1166538" cy="297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98323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  <p:bldP spid="12" grpId="0"/>
      <p:bldP spid="4" grpId="0" animBg="1"/>
      <p:bldP spid="5" grpId="0" animBg="1"/>
      <p:bldP spid="3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66FFC527-1CD1-422E-8221-2C46ABFE9B9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Temel biçimlendirme </a:t>
            </a:r>
            <a:r>
              <a:rPr lang="tr-TR" dirty="0" err="1"/>
              <a:t>tagları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2518913" y="1997665"/>
            <a:ext cx="9137428" cy="2862670"/>
          </a:xfrm>
        </p:spPr>
        <p:txBody>
          <a:bodyPr anchor="t"/>
          <a:lstStyle/>
          <a:p>
            <a:pPr marL="0" indent="0">
              <a:buNone/>
            </a:pPr>
            <a:r>
              <a:rPr lang="tr-TR" dirty="0"/>
              <a:t>Yazıları başlık haline getirir. Standart 6 tane başlık tagı bulunmaktadır.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&lt;h1&gt;Başlık 1&lt;/h1&gt;</a:t>
            </a:r>
          </a:p>
          <a:p>
            <a:pPr marL="0" indent="0">
              <a:buNone/>
            </a:pP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&lt;h2&gt;Başlık 2&lt;/h2&gt;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Pentagon 5"/>
          <p:cNvSpPr/>
          <p:nvPr/>
        </p:nvSpPr>
        <p:spPr>
          <a:xfrm>
            <a:off x="714020" y="2030378"/>
            <a:ext cx="1632857" cy="927462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 dirty="0">
                <a:solidFill>
                  <a:schemeClr val="tx1"/>
                </a:solidFill>
              </a:rPr>
              <a:t>h</a:t>
            </a:r>
            <a:r>
              <a:rPr lang="tr-TR" sz="3600" i="1" dirty="0">
                <a:solidFill>
                  <a:schemeClr val="bg2">
                    <a:lumMod val="25000"/>
                  </a:schemeClr>
                </a:solidFill>
              </a:rPr>
              <a:t>x</a:t>
            </a:r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xmlns="" id="{DF4FC2D1-B19F-4F79-A5DB-227EEB409B10}"/>
              </a:ext>
            </a:extLst>
          </p:cNvPr>
          <p:cNvSpPr/>
          <p:nvPr/>
        </p:nvSpPr>
        <p:spPr>
          <a:xfrm>
            <a:off x="714020" y="2808966"/>
            <a:ext cx="1166538" cy="297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/>
              <a:t>head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43394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Özel 6">
      <a:dk1>
        <a:srgbClr val="201E1E"/>
      </a:dk1>
      <a:lt1>
        <a:sysClr val="window" lastClr="FFFFFF"/>
      </a:lt1>
      <a:dk2>
        <a:srgbClr val="2B9F00"/>
      </a:dk2>
      <a:lt2>
        <a:srgbClr val="E7E6E6"/>
      </a:lt2>
      <a:accent1>
        <a:srgbClr val="2B2929"/>
      </a:accent1>
      <a:accent2>
        <a:srgbClr val="BBE9A9"/>
      </a:accent2>
      <a:accent3>
        <a:srgbClr val="A5A5A5"/>
      </a:accent3>
      <a:accent4>
        <a:srgbClr val="62B64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B31C1C1F-7BF2-479E-8FB5-8EC9800FF15F}" vid="{B6D48987-726F-4EBC-A8AB-47012741FAA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11833</TotalTime>
  <Words>1042</Words>
  <Application>Microsoft Office PowerPoint</Application>
  <PresentationFormat>Özel</PresentationFormat>
  <Paragraphs>223</Paragraphs>
  <Slides>27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28" baseType="lpstr">
      <vt:lpstr>Quotable</vt:lpstr>
      <vt:lpstr>PowerPoint Sunusu</vt:lpstr>
      <vt:lpstr>Html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&amp; SEO</dc:title>
  <dc:creator>yusuf</dc:creator>
  <cp:lastModifiedBy>kullanıcı</cp:lastModifiedBy>
  <cp:revision>469</cp:revision>
  <dcterms:created xsi:type="dcterms:W3CDTF">2021-02-20T13:06:31Z</dcterms:created>
  <dcterms:modified xsi:type="dcterms:W3CDTF">2022-05-05T17:16:22Z</dcterms:modified>
</cp:coreProperties>
</file>