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339" r:id="rId6"/>
    <p:sldId id="261" r:id="rId7"/>
    <p:sldId id="262" r:id="rId8"/>
    <p:sldId id="263" r:id="rId9"/>
    <p:sldId id="260" r:id="rId10"/>
    <p:sldId id="265" r:id="rId11"/>
    <p:sldId id="264" r:id="rId12"/>
    <p:sldId id="369" r:id="rId13"/>
    <p:sldId id="371" r:id="rId14"/>
    <p:sldId id="298" r:id="rId15"/>
    <p:sldId id="269" r:id="rId16"/>
    <p:sldId id="370" r:id="rId17"/>
    <p:sldId id="395" r:id="rId18"/>
    <p:sldId id="300" r:id="rId19"/>
    <p:sldId id="301" r:id="rId20"/>
    <p:sldId id="396" r:id="rId21"/>
    <p:sldId id="302" r:id="rId22"/>
    <p:sldId id="413" r:id="rId23"/>
    <p:sldId id="397" r:id="rId24"/>
    <p:sldId id="303" r:id="rId25"/>
    <p:sldId id="427" r:id="rId26"/>
    <p:sldId id="307" r:id="rId27"/>
    <p:sldId id="308" r:id="rId28"/>
    <p:sldId id="309" r:id="rId29"/>
    <p:sldId id="310" r:id="rId30"/>
    <p:sldId id="311" r:id="rId31"/>
    <p:sldId id="295" r:id="rId32"/>
    <p:sldId id="398" r:id="rId33"/>
    <p:sldId id="267" r:id="rId34"/>
    <p:sldId id="336" r:id="rId35"/>
    <p:sldId id="337" r:id="rId36"/>
    <p:sldId id="338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6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12.png"/><Relationship Id="rId7" Type="http://schemas.openxmlformats.org/officeDocument/2006/relationships/tags" Target="../tags/tag1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9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tags" Target="../tags/tag18.xml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tags" Target="../tags/tag20.xml"/><Relationship Id="rId2" Type="http://schemas.openxmlformats.org/officeDocument/2006/relationships/image" Target="../media/image44.jpeg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tags" Target="../tags/tag22.xml"/><Relationship Id="rId2" Type="http://schemas.openxmlformats.org/officeDocument/2006/relationships/image" Target="../media/image45.png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tags" Target="../tags/tag25.xml"/><Relationship Id="rId7" Type="http://schemas.openxmlformats.org/officeDocument/2006/relationships/image" Target="../media/image47.png"/><Relationship Id="rId6" Type="http://schemas.openxmlformats.org/officeDocument/2006/relationships/tags" Target="../tags/tag24.xml"/><Relationship Id="rId5" Type="http://schemas.openxmlformats.org/officeDocument/2006/relationships/image" Target="../media/image46.png"/><Relationship Id="rId4" Type="http://schemas.openxmlformats.org/officeDocument/2006/relationships/tags" Target="../tags/tag23.xml"/><Relationship Id="rId3" Type="http://schemas.openxmlformats.org/officeDocument/2006/relationships/image" Target="../media/image6.png"/><Relationship Id="rId23" Type="http://schemas.openxmlformats.org/officeDocument/2006/relationships/vmlDrawing" Target="../drawings/vmlDrawing4.v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53.png"/><Relationship Id="rId20" Type="http://schemas.openxmlformats.org/officeDocument/2006/relationships/tags" Target="../tags/tag30.xml"/><Relationship Id="rId2" Type="http://schemas.openxmlformats.org/officeDocument/2006/relationships/image" Target="../media/image7.png"/><Relationship Id="rId19" Type="http://schemas.openxmlformats.org/officeDocument/2006/relationships/image" Target="../media/image52.png"/><Relationship Id="rId18" Type="http://schemas.openxmlformats.org/officeDocument/2006/relationships/tags" Target="../tags/tag29.xml"/><Relationship Id="rId17" Type="http://schemas.openxmlformats.org/officeDocument/2006/relationships/image" Target="../media/image51.wmf"/><Relationship Id="rId16" Type="http://schemas.openxmlformats.org/officeDocument/2006/relationships/oleObject" Target="../embeddings/oleObject17.bin"/><Relationship Id="rId15" Type="http://schemas.openxmlformats.org/officeDocument/2006/relationships/tags" Target="../tags/tag28.xml"/><Relationship Id="rId14" Type="http://schemas.openxmlformats.org/officeDocument/2006/relationships/image" Target="../media/image50.png"/><Relationship Id="rId13" Type="http://schemas.openxmlformats.org/officeDocument/2006/relationships/tags" Target="../tags/tag27.xml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16.bin"/><Relationship Id="rId10" Type="http://schemas.openxmlformats.org/officeDocument/2006/relationships/tags" Target="../tags/tag26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image" Target="../media/image55.wmf"/><Relationship Id="rId7" Type="http://schemas.openxmlformats.org/officeDocument/2006/relationships/oleObject" Target="../embeddings/oleObject18.bin"/><Relationship Id="rId6" Type="http://schemas.openxmlformats.org/officeDocument/2006/relationships/tags" Target="../tags/tag32.xml"/><Relationship Id="rId5" Type="http://schemas.openxmlformats.org/officeDocument/2006/relationships/image" Target="../media/image54.png"/><Relationship Id="rId4" Type="http://schemas.openxmlformats.org/officeDocument/2006/relationships/tags" Target="../tags/tag31.xml"/><Relationship Id="rId3" Type="http://schemas.openxmlformats.org/officeDocument/2006/relationships/image" Target="../media/image6.png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58.wmf"/><Relationship Id="rId20" Type="http://schemas.openxmlformats.org/officeDocument/2006/relationships/oleObject" Target="../embeddings/oleObject21.bin"/><Relationship Id="rId2" Type="http://schemas.openxmlformats.org/officeDocument/2006/relationships/image" Target="../media/image7.png"/><Relationship Id="rId19" Type="http://schemas.openxmlformats.org/officeDocument/2006/relationships/tags" Target="../tags/tag37.xml"/><Relationship Id="rId18" Type="http://schemas.openxmlformats.org/officeDocument/2006/relationships/image" Target="../media/image57.wmf"/><Relationship Id="rId17" Type="http://schemas.openxmlformats.org/officeDocument/2006/relationships/oleObject" Target="../embeddings/oleObject20.bin"/><Relationship Id="rId16" Type="http://schemas.openxmlformats.org/officeDocument/2006/relationships/tags" Target="../tags/tag36.xml"/><Relationship Id="rId15" Type="http://schemas.openxmlformats.org/officeDocument/2006/relationships/image" Target="../media/image50.png"/><Relationship Id="rId14" Type="http://schemas.openxmlformats.org/officeDocument/2006/relationships/tags" Target="../tags/tag35.xml"/><Relationship Id="rId13" Type="http://schemas.openxmlformats.org/officeDocument/2006/relationships/image" Target="../media/image56.wmf"/><Relationship Id="rId12" Type="http://schemas.openxmlformats.org/officeDocument/2006/relationships/oleObject" Target="../embeddings/oleObject19.bin"/><Relationship Id="rId11" Type="http://schemas.openxmlformats.org/officeDocument/2006/relationships/tags" Target="../tags/tag34.xml"/><Relationship Id="rId10" Type="http://schemas.openxmlformats.org/officeDocument/2006/relationships/image" Target="../media/image48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tags" Target="../tags/tag41.xml"/><Relationship Id="rId7" Type="http://schemas.openxmlformats.org/officeDocument/2006/relationships/image" Target="../media/image60.wmf"/><Relationship Id="rId6" Type="http://schemas.openxmlformats.org/officeDocument/2006/relationships/oleObject" Target="../embeddings/oleObject22.bin"/><Relationship Id="rId5" Type="http://schemas.openxmlformats.org/officeDocument/2006/relationships/tags" Target="../tags/tag40.xml"/><Relationship Id="rId4" Type="http://schemas.openxmlformats.org/officeDocument/2006/relationships/image" Target="../media/image12.png"/><Relationship Id="rId3" Type="http://schemas.openxmlformats.org/officeDocument/2006/relationships/tags" Target="../tags/tag39.xml"/><Relationship Id="rId2" Type="http://schemas.openxmlformats.org/officeDocument/2006/relationships/image" Target="../media/image59.png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8.png"/><Relationship Id="rId10" Type="http://schemas.openxmlformats.org/officeDocument/2006/relationships/tags" Target="../tags/tag42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image" Target="../media/image62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63.png"/><Relationship Id="rId1" Type="http://schemas.openxmlformats.org/officeDocument/2006/relationships/tags" Target="../tags/tag43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tags" Target="../tags/tag46.xml"/><Relationship Id="rId4" Type="http://schemas.openxmlformats.org/officeDocument/2006/relationships/image" Target="../media/image12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6.png"/><Relationship Id="rId2" Type="http://schemas.openxmlformats.org/officeDocument/2006/relationships/image" Target="../media/image66.jpe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8.wmf"/><Relationship Id="rId7" Type="http://schemas.openxmlformats.org/officeDocument/2006/relationships/oleObject" Target="../embeddings/oleObject23.bin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image" Target="../media/image12.png"/><Relationship Id="rId3" Type="http://schemas.openxmlformats.org/officeDocument/2006/relationships/tags" Target="../tags/tag48.xml"/><Relationship Id="rId2" Type="http://schemas.openxmlformats.org/officeDocument/2006/relationships/image" Target="../media/image67.png"/><Relationship Id="rId10" Type="http://schemas.openxmlformats.org/officeDocument/2006/relationships/vmlDrawing" Target="../drawings/vmlDrawing7.vml"/><Relationship Id="rId1" Type="http://schemas.openxmlformats.org/officeDocument/2006/relationships/tags" Target="../tags/tag4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69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3" Type="http://schemas.openxmlformats.org/officeDocument/2006/relationships/image" Target="../media/image7.png"/><Relationship Id="rId2" Type="http://schemas.openxmlformats.org/officeDocument/2006/relationships/image" Target="../media/image71.jpeg"/><Relationship Id="rId1" Type="http://schemas.openxmlformats.org/officeDocument/2006/relationships/image" Target="../media/image70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oleObject" Target="../embeddings/oleObject24.bin"/><Relationship Id="rId7" Type="http://schemas.openxmlformats.org/officeDocument/2006/relationships/tags" Target="../tags/tag52.xml"/><Relationship Id="rId6" Type="http://schemas.openxmlformats.org/officeDocument/2006/relationships/image" Target="../media/image70.jpeg"/><Relationship Id="rId5" Type="http://schemas.openxmlformats.org/officeDocument/2006/relationships/tags" Target="../tags/tag51.xml"/><Relationship Id="rId4" Type="http://schemas.openxmlformats.org/officeDocument/2006/relationships/image" Target="../media/image6.png"/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25.bin"/><Relationship Id="rId10" Type="http://schemas.openxmlformats.org/officeDocument/2006/relationships/tags" Target="../tags/tag53.xml"/><Relationship Id="rId1" Type="http://schemas.openxmlformats.org/officeDocument/2006/relationships/image" Target="../media/image72.jpe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tags" Target="../tags/tag54.xml"/><Relationship Id="rId4" Type="http://schemas.openxmlformats.org/officeDocument/2006/relationships/image" Target="../media/image6.png"/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3" Type="http://schemas.openxmlformats.org/officeDocument/2006/relationships/image" Target="../media/image12.png"/><Relationship Id="rId2" Type="http://schemas.openxmlformats.org/officeDocument/2006/relationships/image" Target="../media/image78.jpeg"/><Relationship Id="rId1" Type="http://schemas.openxmlformats.org/officeDocument/2006/relationships/image" Target="../media/image7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tags" Target="../tags/tag58.xml"/><Relationship Id="rId7" Type="http://schemas.openxmlformats.org/officeDocument/2006/relationships/image" Target="../media/image79.wmf"/><Relationship Id="rId6" Type="http://schemas.openxmlformats.org/officeDocument/2006/relationships/oleObject" Target="../embeddings/oleObject26.bin"/><Relationship Id="rId5" Type="http://schemas.openxmlformats.org/officeDocument/2006/relationships/tags" Target="../tags/tag57.xml"/><Relationship Id="rId4" Type="http://schemas.openxmlformats.org/officeDocument/2006/relationships/image" Target="../media/image71.jpeg"/><Relationship Id="rId3" Type="http://schemas.openxmlformats.org/officeDocument/2006/relationships/tags" Target="../tags/tag56.xml"/><Relationship Id="rId2" Type="http://schemas.openxmlformats.org/officeDocument/2006/relationships/image" Target="../media/image12.png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81.wmf"/><Relationship Id="rId12" Type="http://schemas.openxmlformats.org/officeDocument/2006/relationships/oleObject" Target="../embeddings/oleObject28.bin"/><Relationship Id="rId11" Type="http://schemas.openxmlformats.org/officeDocument/2006/relationships/tags" Target="../tags/tag59.xml"/><Relationship Id="rId10" Type="http://schemas.openxmlformats.org/officeDocument/2006/relationships/image" Target="../media/image80.wmf"/><Relationship Id="rId1" Type="http://schemas.openxmlformats.org/officeDocument/2006/relationships/tags" Target="../tags/tag55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8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3.png"/><Relationship Id="rId3" Type="http://schemas.openxmlformats.org/officeDocument/2006/relationships/tags" Target="../tags/tag60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3.xml"/><Relationship Id="rId7" Type="http://schemas.openxmlformats.org/officeDocument/2006/relationships/image" Target="../media/image13.wmf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image" Target="../media/image12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4.bin"/><Relationship Id="rId14" Type="http://schemas.openxmlformats.org/officeDocument/2006/relationships/tags" Target="../tags/tag5.xml"/><Relationship Id="rId13" Type="http://schemas.openxmlformats.org/officeDocument/2006/relationships/image" Target="../media/image15.wmf"/><Relationship Id="rId12" Type="http://schemas.openxmlformats.org/officeDocument/2006/relationships/oleObject" Target="../embeddings/oleObject3.bin"/><Relationship Id="rId11" Type="http://schemas.openxmlformats.org/officeDocument/2006/relationships/tags" Target="../tags/tag4.xml"/><Relationship Id="rId10" Type="http://schemas.openxmlformats.org/officeDocument/2006/relationships/image" Target="../media/image14.wmf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tags" Target="../tags/tag6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7.xml"/><Relationship Id="rId14" Type="http://schemas.openxmlformats.org/officeDocument/2006/relationships/image" Target="../media/image12.png"/><Relationship Id="rId13" Type="http://schemas.openxmlformats.org/officeDocument/2006/relationships/image" Target="../media/image6.png"/><Relationship Id="rId12" Type="http://schemas.openxmlformats.org/officeDocument/2006/relationships/image" Target="../media/image7.png"/><Relationship Id="rId11" Type="http://schemas.openxmlformats.org/officeDocument/2006/relationships/image" Target="../media/image10.png"/><Relationship Id="rId10" Type="http://schemas.openxmlformats.org/officeDocument/2006/relationships/image" Target="../media/image25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27.wmf"/><Relationship Id="rId7" Type="http://schemas.openxmlformats.org/officeDocument/2006/relationships/oleObject" Target="../embeddings/oleObject6.bin"/><Relationship Id="rId6" Type="http://schemas.openxmlformats.org/officeDocument/2006/relationships/tags" Target="../tags/tag9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5.bin"/><Relationship Id="rId3" Type="http://schemas.openxmlformats.org/officeDocument/2006/relationships/tags" Target="../tags/tag8.xml"/><Relationship Id="rId28" Type="http://schemas.openxmlformats.org/officeDocument/2006/relationships/vmlDrawing" Target="../drawings/vmlDrawing2.v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33.wmf"/><Relationship Id="rId25" Type="http://schemas.openxmlformats.org/officeDocument/2006/relationships/oleObject" Target="../embeddings/oleObject12.bin"/><Relationship Id="rId24" Type="http://schemas.openxmlformats.org/officeDocument/2006/relationships/tags" Target="../tags/tag15.xml"/><Relationship Id="rId23" Type="http://schemas.openxmlformats.org/officeDocument/2006/relationships/image" Target="../media/image32.wmf"/><Relationship Id="rId22" Type="http://schemas.openxmlformats.org/officeDocument/2006/relationships/oleObject" Target="../embeddings/oleObject11.bin"/><Relationship Id="rId21" Type="http://schemas.openxmlformats.org/officeDocument/2006/relationships/tags" Target="../tags/tag14.xml"/><Relationship Id="rId20" Type="http://schemas.openxmlformats.org/officeDocument/2006/relationships/image" Target="../media/image31.wmf"/><Relationship Id="rId2" Type="http://schemas.openxmlformats.org/officeDocument/2006/relationships/image" Target="../media/image12.png"/><Relationship Id="rId19" Type="http://schemas.openxmlformats.org/officeDocument/2006/relationships/oleObject" Target="../embeddings/oleObject10.bin"/><Relationship Id="rId18" Type="http://schemas.openxmlformats.org/officeDocument/2006/relationships/tags" Target="../tags/tag13.xml"/><Relationship Id="rId17" Type="http://schemas.openxmlformats.org/officeDocument/2006/relationships/image" Target="../media/image30.wmf"/><Relationship Id="rId16" Type="http://schemas.openxmlformats.org/officeDocument/2006/relationships/oleObject" Target="../embeddings/oleObject9.bin"/><Relationship Id="rId15" Type="http://schemas.openxmlformats.org/officeDocument/2006/relationships/tags" Target="../tags/tag12.xml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8.bin"/><Relationship Id="rId12" Type="http://schemas.openxmlformats.org/officeDocument/2006/relationships/tags" Target="../tags/tag11.xml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7.bin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3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th"/>
          <p:cNvSpPr/>
          <p:nvPr/>
        </p:nvSpPr>
        <p:spPr>
          <a:xfrm>
            <a:off x="0" y="1825752"/>
            <a:ext cx="12192000" cy="3401567"/>
          </a:xfrm>
          <a:custGeom>
            <a:avLst/>
            <a:gdLst/>
            <a:ahLst/>
            <a:cxnLst/>
            <a:rect l="0" t="0" r="0" b="0"/>
            <a:pathLst>
              <a:path w="19200" h="5356">
                <a:moveTo>
                  <a:pt x="0" y="0"/>
                </a:moveTo>
                <a:lnTo>
                  <a:pt x="19200" y="0"/>
                </a:lnTo>
                <a:lnTo>
                  <a:pt x="19200" y="5049"/>
                </a:lnTo>
                <a:lnTo>
                  <a:pt x="0" y="5049"/>
                </a:lnTo>
                <a:lnTo>
                  <a:pt x="0" y="0"/>
                </a:lnTo>
                <a:close/>
              </a:path>
              <a:path w="19200" h="5356">
                <a:moveTo>
                  <a:pt x="9316" y="5032"/>
                </a:moveTo>
                <a:lnTo>
                  <a:pt x="9600" y="5356"/>
                </a:lnTo>
                <a:lnTo>
                  <a:pt x="9883" y="5032"/>
                </a:lnTo>
                <a:lnTo>
                  <a:pt x="9316" y="5032"/>
                </a:lnTo>
              </a:path>
            </a:pathLst>
          </a:cu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/>
          <p:nvPr/>
        </p:nvSpPr>
        <p:spPr>
          <a:xfrm>
            <a:off x="1440180" y="2425065"/>
            <a:ext cx="9311640" cy="21189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r>
              <a:rPr lang="en-US" altLang="zh-CN" sz="65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MATLAB</a:t>
            </a:r>
            <a:r>
              <a:rPr lang="zh-CN" altLang="en-US" sz="6500" b="1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基础与</a:t>
            </a:r>
            <a:r>
              <a:rPr sz="6500" spc="70" dirty="0">
                <a:ln w="23972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评价模</a:t>
            </a:r>
            <a:r>
              <a:rPr sz="6500" spc="40" dirty="0">
                <a:ln w="23972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型</a:t>
            </a:r>
            <a:endParaRPr lang="en-US" altLang="en-US" sz="6500" dirty="0"/>
          </a:p>
          <a:p>
            <a:pPr marL="12700" algn="l" rtl="0" eaLnBrk="0">
              <a:lnSpc>
                <a:spcPct val="86000"/>
              </a:lnSpc>
              <a:spcBef>
                <a:spcPts val="1015"/>
              </a:spcBef>
              <a:tabLst>
                <a:tab pos="2922905" algn="l"/>
                <a:tab pos="8355965" algn="l"/>
              </a:tabLst>
            </a:pPr>
            <a:r>
              <a:rPr lang="en-US" sz="1500" strike="sngStrike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500" strike="sngStrike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lang="en-US" sz="1500" strike="sngStrike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500" spc="1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</a:t>
            </a:r>
            <a:r>
              <a:rPr lang="en-US"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trike="sngStrike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lang="en-US" sz="1500" strike="sngStrike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en-US" sz="1500" dirty="0"/>
          </a:p>
          <a:p>
            <a:pPr algn="l" rtl="0" eaLnBrk="0">
              <a:lnSpc>
                <a:spcPct val="143000"/>
              </a:lnSpc>
            </a:pPr>
            <a:endParaRPr lang="en-US" altLang="en-US" sz="1000" dirty="0"/>
          </a:p>
          <a:p>
            <a:pPr algn="l" rtl="0" eaLnBrk="0">
              <a:lnSpc>
                <a:spcPct val="143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500" dirty="0"/>
          </a:p>
          <a:p>
            <a:pPr marL="3147695" algn="l" rtl="0" eaLnBrk="0">
              <a:lnSpc>
                <a:spcPct val="96000"/>
              </a:lnSpc>
              <a:spcBef>
                <a:spcPts val="5"/>
              </a:spcBef>
            </a:pPr>
            <a:r>
              <a:rPr lang="en-US" sz="2000" spc="-1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sz="2000" spc="-1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软</a:t>
            </a:r>
            <a:r>
              <a:rPr sz="20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lang="en-US" sz="200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212_</a:t>
            </a:r>
            <a:r>
              <a:rPr lang="zh-CN" sz="2000" spc="-1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范垂轩</a:t>
            </a:r>
            <a:endParaRPr lang="zh-CN" sz="2000" spc="-10" dirty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341620" y="153923"/>
            <a:ext cx="1630679" cy="1475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093690" y="5485689"/>
            <a:ext cx="2004618" cy="1143508"/>
          </a:xfrm>
          <a:prstGeom prst="rect">
            <a:avLst/>
          </a:prstGeom>
        </p:spPr>
      </p:pic>
      <p:sp>
        <p:nvSpPr>
          <p:cNvPr id="6" name="textbox 5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"/>
          <p:cNvSpPr/>
          <p:nvPr/>
        </p:nvSpPr>
        <p:spPr>
          <a:xfrm>
            <a:off x="0" y="1350264"/>
            <a:ext cx="12192000" cy="1495043"/>
          </a:xfrm>
          <a:prstGeom prst="rect">
            <a:avLst/>
          </a:pr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4" name="textbox 104"/>
          <p:cNvSpPr/>
          <p:nvPr/>
        </p:nvSpPr>
        <p:spPr>
          <a:xfrm>
            <a:off x="-12700" y="1613128"/>
            <a:ext cx="12217400" cy="1007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7725"/>
              </a:lnSpc>
              <a:tabLst>
                <a:tab pos="4613275" algn="l"/>
              </a:tabLst>
            </a:pPr>
            <a:r>
              <a:rPr sz="5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300" b="1" spc="-2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5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</a:t>
            </a:r>
            <a:endParaRPr lang="en-US" altLang="en-US" sz="5300" dirty="0"/>
          </a:p>
        </p:txBody>
      </p:sp>
      <p:sp>
        <p:nvSpPr>
          <p:cNvPr id="105" name="textbox 105"/>
          <p:cNvSpPr/>
          <p:nvPr/>
        </p:nvSpPr>
        <p:spPr>
          <a:xfrm>
            <a:off x="2230755" y="3589655"/>
            <a:ext cx="7973060" cy="722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algn="l" rtl="0" eaLnBrk="0">
              <a:lnSpc>
                <a:spcPct val="65000"/>
              </a:lnSpc>
              <a:buClrTx/>
              <a:buSzTx/>
              <a:buFontTx/>
            </a:pPr>
            <a:r>
              <a:rPr lang="en-US" altLang="en-US" sz="4700" dirty="0"/>
              <a:t>    </a:t>
            </a:r>
            <a:r>
              <a:rPr sz="4700" spc="90" dirty="0">
                <a:ln w="17434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TOPSIS与matlab代码</a:t>
            </a:r>
            <a:r>
              <a:rPr lang="zh-CN" sz="4700" spc="90" dirty="0">
                <a:ln w="17434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基础</a:t>
            </a:r>
            <a:endParaRPr lang="zh-CN" sz="4700" spc="90" dirty="0">
              <a:ln w="17434" cap="flat" cmpd="sng">
                <a:solidFill>
                  <a:srgbClr val="262626">
                    <a:alpha val="100000"/>
                  </a:srgbClr>
                </a:solidFill>
                <a:prstDash val="solid"/>
                <a:bevel/>
              </a:ln>
              <a:solidFill>
                <a:srgbClr val="262626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06" name="picture 1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sp>
        <p:nvSpPr>
          <p:cNvPr id="107" name="textbox 107"/>
          <p:cNvSpPr/>
          <p:nvPr/>
        </p:nvSpPr>
        <p:spPr>
          <a:xfrm>
            <a:off x="2997809" y="4886350"/>
            <a:ext cx="6836409" cy="283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我们活着不能与草木同腐，不能醉生梦死，枉度人生，要有所作为</a:t>
            </a:r>
            <a:r>
              <a:rPr sz="170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en-US" sz="1700" dirty="0"/>
          </a:p>
        </p:txBody>
      </p:sp>
      <p:sp>
        <p:nvSpPr>
          <p:cNvPr id="108" name="textbox 108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0285" y="1368425"/>
          <a:ext cx="5393055" cy="4236720"/>
        </p:xfrm>
        <a:graphic>
          <a:graphicData uri="http://schemas.openxmlformats.org/drawingml/2006/table">
            <a:tbl>
              <a:tblPr/>
              <a:tblGrid>
                <a:gridCol w="1800225"/>
                <a:gridCol w="1792605"/>
                <a:gridCol w="1800225"/>
              </a:tblGrid>
              <a:tr h="8439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97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7000"/>
                        </a:lnSpc>
                      </a:pPr>
                      <a:endParaRPr lang="en-US" altLang="en-US" sz="1000" dirty="0"/>
                    </a:p>
                    <a:p>
                      <a:pPr marL="421005" algn="l" rtl="0" eaLnBrk="0">
                        <a:lnSpc>
                          <a:spcPct val="89000"/>
                        </a:lnSpc>
                        <a:spcBef>
                          <a:spcPts val="5"/>
                        </a:spcBef>
                      </a:pPr>
                      <a:r>
                        <a:rPr lang="zh-CN" altLang="en-US" sz="2300" b="1" dirty="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数学</a:t>
                      </a:r>
                      <a:endParaRPr lang="zh-CN" altLang="en-US" sz="2300" b="1" dirty="0">
                        <a:solidFill>
                          <a:schemeClr val="bg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97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</a:pPr>
                      <a:endParaRPr lang="en-US" altLang="en-US" sz="1000" dirty="0"/>
                    </a:p>
                    <a:p>
                      <a:pPr marL="417830" algn="l" rtl="0" eaLnBrk="0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300" b="1" dirty="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英语</a:t>
                      </a:r>
                      <a:endParaRPr lang="zh-CN" altLang="en-US" sz="2300" b="1" dirty="0">
                        <a:solidFill>
                          <a:schemeClr val="bg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970"/>
                    </a:solidFill>
                  </a:tcPr>
                </a:tc>
              </a:tr>
              <a:tr h="8718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lang="zh-CN" altLang="en-US" sz="2300" dirty="0">
                          <a:ea typeface="宋体" panose="02010600030101010101" pitchFamily="2" charset="-122"/>
                        </a:rPr>
                        <a:t>甲</a:t>
                      </a:r>
                      <a:endParaRPr lang="zh-CN" altLang="en-US" sz="2300" dirty="0"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r>
                        <a:rPr lang="en-US" altLang="en-US" sz="2300" dirty="0"/>
                        <a:t>      90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endParaRPr lang="en-US" altLang="en-US" sz="1000" dirty="0"/>
                    </a:p>
                    <a:p>
                      <a:pPr marL="49149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lang="en-US" altLang="en-US" sz="2300" dirty="0"/>
                        <a:t>86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9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lang="zh-CN" altLang="en-US" sz="2300" dirty="0">
                          <a:ea typeface="宋体" panose="02010600030101010101" pitchFamily="2" charset="-122"/>
                        </a:rPr>
                        <a:t>乙</a:t>
                      </a:r>
                      <a:endParaRPr lang="zh-CN" altLang="en-US" sz="2300" dirty="0"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endParaRPr lang="en-US" altLang="en-US" sz="1000" dirty="0"/>
                    </a:p>
                    <a:p>
                      <a:pPr marL="49149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lang="en-US" altLang="en-US" sz="2300" b="0" dirty="0"/>
                        <a:t>88</a:t>
                      </a:r>
                      <a:endParaRPr lang="en-US" altLang="en-US" sz="2300" b="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r>
                        <a:rPr lang="en-US" altLang="en-US" sz="2300" dirty="0"/>
                        <a:t>      92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4000"/>
                        </a:lnSpc>
                      </a:pPr>
                      <a:r>
                        <a:rPr lang="en-US" altLang="en-US" sz="1000" dirty="0"/>
                        <a:t>                    </a:t>
                      </a:r>
                      <a:r>
                        <a:rPr lang="zh-CN" altLang="en-US" sz="2300" dirty="0">
                          <a:ea typeface="宋体" panose="02010600030101010101" pitchFamily="2" charset="-122"/>
                        </a:rPr>
                        <a:t>丙</a:t>
                      </a:r>
                      <a:endParaRPr lang="zh-CN" altLang="en-US" sz="2300" dirty="0"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endParaRPr lang="en-US" altLang="en-US" sz="1000" dirty="0"/>
                    </a:p>
                    <a:p>
                      <a:pPr marL="49149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lang="en-US" altLang="en-US" sz="2300" dirty="0"/>
                        <a:t>89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r>
                        <a:rPr lang="en-US" altLang="en-US" sz="2300" dirty="0"/>
                        <a:t>      79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1000"/>
                        </a:lnSpc>
                      </a:pPr>
                      <a:r>
                        <a:rPr lang="en-US" altLang="en-US" sz="1000" dirty="0"/>
                        <a:t>    </a:t>
                      </a: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</a:t>
                      </a: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  </a:t>
                      </a: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lang="zh-CN" altLang="en-US" sz="2300" dirty="0">
                          <a:ea typeface="宋体" panose="02010600030101010101" pitchFamily="2" charset="-122"/>
                        </a:rPr>
                        <a:t>丁</a:t>
                      </a:r>
                      <a:endParaRPr lang="zh-CN" altLang="en-US" sz="2300" dirty="0"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r>
                        <a:rPr lang="en-US" altLang="en-US" sz="2300" dirty="0"/>
                        <a:t>      78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r>
                        <a:rPr lang="en-US" altLang="en-US" sz="2300" dirty="0"/>
                        <a:t>      92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4"/>
          <p:cNvSpPr/>
          <p:nvPr/>
        </p:nvSpPr>
        <p:spPr>
          <a:xfrm>
            <a:off x="6814011" y="2481053"/>
            <a:ext cx="1758314" cy="2163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36830" algn="l" rtl="0" eaLnBrk="0">
              <a:lnSpc>
                <a:spcPct val="82000"/>
              </a:lnSpc>
            </a:pPr>
            <a:endParaRPr lang="en-US" altLang="en-US" sz="2000" dirty="0"/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58" name="textbox 58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59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  <p:sp>
        <p:nvSpPr>
          <p:cNvPr id="60" name="textbox 60"/>
          <p:cNvSpPr/>
          <p:nvPr/>
        </p:nvSpPr>
        <p:spPr>
          <a:xfrm>
            <a:off x="1442085" y="755015"/>
            <a:ext cx="3529965" cy="2882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r>
              <a:rPr lang="zh-CN" altLang="en-US" sz="100" dirty="0">
                <a:ea typeface="宋体" panose="02010600030101010101" pitchFamily="2" charset="-122"/>
              </a:rPr>
              <a:t>：</a:t>
            </a:r>
            <a:endParaRPr lang="en-US" altLang="en-US" sz="100" dirty="0"/>
          </a:p>
          <a:p>
            <a:pPr marL="12700" algn="l" rtl="0" eaLnBrk="0">
              <a:lnSpc>
                <a:spcPts val="2070"/>
              </a:lnSpc>
            </a:pPr>
            <a:r>
              <a:rPr lang="en-US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TOPSIS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：简介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14185" y="23114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最好的解：数学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，英语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92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14185" y="430085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最差的解：数学</a:t>
            </a:r>
            <a:r>
              <a:rPr lang="en-US" altLang="zh-CN" sz="2400"/>
              <a:t>78</a:t>
            </a:r>
            <a:r>
              <a:rPr lang="zh-CN" altLang="en-US" sz="2400">
                <a:ea typeface="宋体" panose="02010600030101010101" pitchFamily="2" charset="-122"/>
              </a:rPr>
              <a:t>，英语</a:t>
            </a:r>
            <a:r>
              <a:rPr lang="en-US" altLang="zh-CN" sz="2400">
                <a:ea typeface="宋体" panose="02010600030101010101" pitchFamily="2" charset="-122"/>
              </a:rPr>
              <a:t>79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63410" y="28200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记为（</a:t>
            </a:r>
            <a:r>
              <a:rPr lang="en-US" altLang="zh-CN" sz="2400"/>
              <a:t>90,92</a:t>
            </a:r>
            <a:r>
              <a:rPr lang="zh-CN" altLang="en-US" sz="2400">
                <a:ea typeface="宋体" panose="02010600030101010101" pitchFamily="2" charset="-122"/>
              </a:rPr>
              <a:t>）</a:t>
            </a: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59930" y="481965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记为（</a:t>
            </a:r>
            <a:r>
              <a:rPr lang="en-US" altLang="zh-CN" sz="2400">
                <a:sym typeface="+mn-ea"/>
              </a:rPr>
              <a:t>78,79</a:t>
            </a:r>
            <a:r>
              <a:rPr lang="zh-CN" altLang="en-US" sz="2400"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" name="对象 33"/>
          <p:cNvGraphicFramePr/>
          <p:nvPr/>
        </p:nvGraphicFramePr>
        <p:xfrm>
          <a:off x="1233805" y="1190625"/>
          <a:ext cx="4283710" cy="68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" imgW="3276600" imgH="519430" progId="Equation.DSMT4">
                  <p:embed/>
                </p:oleObj>
              </mc:Choice>
              <mc:Fallback>
                <p:oleObj name="" r:id="rId1" imgW="3276600" imgH="519430" progId="Equation.DSMT4">
                  <p:embed/>
                  <p:pic>
                    <p:nvPicPr>
                      <p:cNvPr id="0" name="图片 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3805" y="1190625"/>
                        <a:ext cx="4283710" cy="68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/>
          <p:nvPr/>
        </p:nvGraphicFramePr>
        <p:xfrm>
          <a:off x="1197610" y="2083435"/>
          <a:ext cx="36131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3" imgW="422910" imgH="482600" progId="Equation.DSMT4">
                  <p:embed/>
                </p:oleObj>
              </mc:Choice>
              <mc:Fallback>
                <p:oleObj name="" r:id="rId3" imgW="422910" imgH="482600" progId="Equation.DSMT4">
                  <p:embed/>
                  <p:pic>
                    <p:nvPicPr>
                      <p:cNvPr id="0" name="图片 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7610" y="2083435"/>
                        <a:ext cx="36131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197610" y="213296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越小，说明第</a:t>
            </a:r>
            <a:r>
              <a:rPr lang="en-US" altLang="zh-CN"/>
              <a:t>i</a:t>
            </a:r>
            <a:r>
              <a:rPr lang="zh-CN" altLang="en-US"/>
              <a:t>个人的成绩距离最优成绩的距离越小，那么这个人的排名</a:t>
            </a:r>
            <a:r>
              <a:rPr lang="zh-CN" altLang="en-US"/>
              <a:t>就越靠前</a:t>
            </a:r>
            <a:endParaRPr lang="zh-CN" altLang="en-US"/>
          </a:p>
        </p:txBody>
      </p:sp>
      <p:graphicFrame>
        <p:nvGraphicFramePr>
          <p:cNvPr id="41" name="对象 40"/>
          <p:cNvGraphicFramePr/>
          <p:nvPr/>
        </p:nvGraphicFramePr>
        <p:xfrm>
          <a:off x="803910" y="4173855"/>
          <a:ext cx="4933315" cy="118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5" imgW="2108200" imgH="520700" progId="Equation.DSMT4">
                  <p:embed/>
                </p:oleObj>
              </mc:Choice>
              <mc:Fallback>
                <p:oleObj name="" r:id="rId5" imgW="2108200" imgH="520700" progId="Equation.DSMT4">
                  <p:embed/>
                  <p:pic>
                    <p:nvPicPr>
                      <p:cNvPr id="0" name="图片 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3910" y="4173855"/>
                        <a:ext cx="4933315" cy="118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998855" y="36556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推广：</a:t>
            </a:r>
            <a:endParaRPr lang="zh-CN" altLang="en-US" sz="2800"/>
          </a:p>
        </p:txBody>
      </p:sp>
      <p:pic>
        <p:nvPicPr>
          <p:cNvPr id="59" name="picture 5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 rot="21600000">
            <a:off x="473202" y="295401"/>
            <a:ext cx="774191" cy="6903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7445" y="579120"/>
            <a:ext cx="6096000" cy="3568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algn="l" rtl="0" eaLnBrk="0">
              <a:lnSpc>
                <a:spcPts val="2070"/>
              </a:lnSpc>
            </a:pPr>
            <a:r>
              <a:rPr lang="en-US" altLang="en-US" sz="3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TOPSIS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：简介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7380" y="224155"/>
            <a:ext cx="6398895" cy="5765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3" grpId="0"/>
      <p:bldP spid="4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picture 4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565399" y="1062228"/>
            <a:ext cx="6524244" cy="5242559"/>
          </a:xfrm>
          <a:prstGeom prst="rect">
            <a:avLst/>
          </a:prstGeom>
        </p:spPr>
      </p:pic>
      <p:pic>
        <p:nvPicPr>
          <p:cNvPr id="484" name="picture 4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485" name="picture 4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486" name="textbox 486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487" name="picture 4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  <p:sp>
        <p:nvSpPr>
          <p:cNvPr id="488" name="textbox 488"/>
          <p:cNvSpPr/>
          <p:nvPr/>
        </p:nvSpPr>
        <p:spPr>
          <a:xfrm>
            <a:off x="1375410" y="721360"/>
            <a:ext cx="3288665" cy="287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55"/>
              </a:lnSpc>
            </a:pP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600" b="1" spc="2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</a:t>
            </a:r>
            <a:r>
              <a:rPr sz="3600" b="1" spc="2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endParaRPr lang="en-US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164"/>
          <p:cNvSpPr/>
          <p:nvPr/>
        </p:nvSpPr>
        <p:spPr>
          <a:xfrm>
            <a:off x="439547" y="317626"/>
            <a:ext cx="10386694" cy="3945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6000"/>
              </a:lnSpc>
            </a:pPr>
            <a:endParaRPr lang="en-US" altLang="en-US" sz="1000" dirty="0"/>
          </a:p>
          <a:p>
            <a:pPr algn="l" rtl="0" eaLnBrk="0">
              <a:lnSpc>
                <a:spcPct val="10000"/>
              </a:lnSpc>
            </a:pPr>
            <a:endParaRPr lang="en-US" altLang="en-US" sz="100" dirty="0"/>
          </a:p>
          <a:p>
            <a:pPr marL="786765" algn="l" rtl="0" eaLnBrk="0">
              <a:lnSpc>
                <a:spcPct val="100000"/>
              </a:lnSpc>
              <a:tabLst>
                <a:tab pos="1065530" algn="l"/>
              </a:tabLst>
            </a:pP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en-US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TOPSIS</a:t>
            </a:r>
            <a:r>
              <a:rPr lang="zh-CN" altLang="en-US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：实例</a:t>
            </a:r>
            <a:endParaRPr lang="en-US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504190" algn="l" rtl="0" eaLnBrk="0">
              <a:lnSpc>
                <a:spcPts val="2420"/>
              </a:lnSpc>
              <a:spcBef>
                <a:spcPts val="1180"/>
              </a:spcBef>
            </a:pPr>
            <a:endParaRPr sz="2000" spc="-10" dirty="0">
              <a:solidFill>
                <a:srgbClr val="0070C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65" name="picture 1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58622" y="413511"/>
            <a:ext cx="774191" cy="690372"/>
          </a:xfrm>
          <a:prstGeom prst="rect">
            <a:avLst/>
          </a:prstGeom>
        </p:spPr>
      </p:pic>
      <p:pic>
        <p:nvPicPr>
          <p:cNvPr id="167" name="picture 1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168" name="picture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169" name="textbox 169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sp>
        <p:nvSpPr>
          <p:cNvPr id="2" name="文本框 1"/>
          <p:cNvSpPr txBox="1"/>
          <p:nvPr/>
        </p:nvSpPr>
        <p:spPr>
          <a:xfrm>
            <a:off x="6144895" y="1345565"/>
            <a:ext cx="6096000" cy="2589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04190" algn="l" rtl="0" eaLnBrk="0">
              <a:lnSpc>
                <a:spcPts val="2420"/>
              </a:lnSpc>
              <a:spcBef>
                <a:spcPts val="118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(1)我们评价的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目标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是什么?</a:t>
            </a:r>
            <a:endParaRPr lang="en-US" altLang="en-US" sz="2000" dirty="0"/>
          </a:p>
          <a:p>
            <a:pPr marL="778510" algn="l" rtl="0" eaLnBrk="0">
              <a:lnSpc>
                <a:spcPct val="87000"/>
              </a:lnSpc>
              <a:spcBef>
                <a:spcPts val="1485"/>
              </a:spcBef>
            </a:pPr>
            <a:r>
              <a:rPr lang="en-US" sz="2000" spc="-10" dirty="0">
                <a:solidFill>
                  <a:srgbClr val="0070C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sz="2000" spc="-10" dirty="0">
                <a:solidFill>
                  <a:srgbClr val="0070C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确定最</a:t>
            </a:r>
            <a:r>
              <a:rPr lang="zh-CN" sz="2000" spc="-10" dirty="0">
                <a:solidFill>
                  <a:srgbClr val="0070C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好</a:t>
            </a:r>
            <a:r>
              <a:rPr sz="2000" spc="-10" dirty="0">
                <a:solidFill>
                  <a:srgbClr val="0070C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</a:t>
            </a:r>
            <a:r>
              <a:rPr lang="zh-CN" sz="2000" spc="-10" dirty="0">
                <a:solidFill>
                  <a:srgbClr val="0070C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研究生院</a:t>
            </a:r>
            <a:endParaRPr lang="en-US" altLang="en-US" sz="2000" dirty="0"/>
          </a:p>
          <a:p>
            <a:pPr marL="504190" algn="l" rtl="0" eaLnBrk="0">
              <a:lnSpc>
                <a:spcPts val="2420"/>
              </a:lnSpc>
              <a:spcBef>
                <a:spcPts val="1210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(2)我们为达成这个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目标有几种可以选择的</a:t>
            </a:r>
            <a:r>
              <a:rPr sz="2000" dirty="0">
                <a:solidFill>
                  <a:srgbClr val="FF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方案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?</a:t>
            </a:r>
            <a:endParaRPr sz="2000" spc="0" dirty="0">
              <a:solidFill>
                <a:srgbClr val="00000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504190" algn="l" rtl="0" eaLnBrk="0">
              <a:lnSpc>
                <a:spcPts val="2420"/>
              </a:lnSpc>
              <a:spcBef>
                <a:spcPts val="1210"/>
              </a:spcBef>
            </a:pPr>
            <a:r>
              <a:rPr sz="20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0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</a:t>
            </a:r>
            <a:r>
              <a:rPr sz="2000" spc="-10" dirty="0">
                <a:solidFill>
                  <a:srgbClr val="0070C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1,2,3,4,5，共有五个研究生院</a:t>
            </a:r>
            <a:endParaRPr sz="2000" spc="-10" dirty="0">
              <a:solidFill>
                <a:srgbClr val="0070C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504190" algn="l" rtl="0" eaLnBrk="0">
              <a:lnSpc>
                <a:spcPts val="2420"/>
              </a:lnSpc>
              <a:spcBef>
                <a:spcPts val="1195"/>
              </a:spcBef>
            </a:pP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(3)评价</a:t>
            </a:r>
            <a:r>
              <a:rPr sz="2000" spc="-10" dirty="0">
                <a:solidFill>
                  <a:srgbClr val="FF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准则</a:t>
            </a:r>
            <a:r>
              <a:rPr sz="2000" spc="-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或者说</a:t>
            </a:r>
            <a:r>
              <a:rPr sz="20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标准是什么?</a:t>
            </a:r>
            <a:endParaRPr lang="en-US" altLang="en-US" sz="2000" dirty="0"/>
          </a:p>
          <a:p>
            <a:pPr algn="l" rtl="0" eaLnBrk="0">
              <a:lnSpc>
                <a:spcPct val="109000"/>
              </a:lnSpc>
            </a:pPr>
            <a:r>
              <a:rPr lang="en-US" sz="2000" spc="-10" dirty="0">
                <a:solidFill>
                  <a:srgbClr val="0070C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</a:t>
            </a:r>
            <a:r>
              <a:rPr sz="2000" spc="-10" dirty="0">
                <a:solidFill>
                  <a:srgbClr val="0070C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人均专著,生师比，科研经费，预期毕业率</a:t>
            </a:r>
            <a:endParaRPr lang="zh-CN" altLang="en-US" sz="2000" spc="-10" dirty="0">
              <a:solidFill>
                <a:srgbClr val="0070C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483" name="picture 48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rot="21600000">
            <a:off x="941705" y="1296035"/>
            <a:ext cx="5843905" cy="46964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3" name="picture 49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2352040" y="1666875"/>
            <a:ext cx="6699250" cy="2010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71650" y="4064635"/>
            <a:ext cx="8101330" cy="1565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7475" algn="l" rtl="0" eaLnBrk="0">
              <a:lnSpc>
                <a:spcPts val="2885"/>
              </a:lnSpc>
            </a:pPr>
            <a:r>
              <a:rPr lang="en-US" sz="2300" spc="-1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 </a:t>
            </a:r>
            <a:r>
              <a:rPr sz="2300" spc="-1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属性类型：效益性 、 成本型 、区间型 、中</a:t>
            </a:r>
            <a:r>
              <a:rPr sz="2300" spc="-7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间</a:t>
            </a:r>
            <a:r>
              <a:rPr sz="23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型</a:t>
            </a:r>
            <a:endParaRPr lang="en-US" altLang="en-US" sz="2300" dirty="0"/>
          </a:p>
          <a:p>
            <a:pPr marL="109855" algn="l" rtl="0" eaLnBrk="0">
              <a:lnSpc>
                <a:spcPts val="2865"/>
              </a:lnSpc>
              <a:spcBef>
                <a:spcPts val="5"/>
              </a:spcBef>
            </a:pPr>
            <a:endParaRPr sz="2300" spc="50" dirty="0">
              <a:solidFill>
                <a:srgbClr val="00000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109855" algn="l" rtl="0" eaLnBrk="0">
              <a:lnSpc>
                <a:spcPts val="2865"/>
              </a:lnSpc>
              <a:spcBef>
                <a:spcPts val="5"/>
              </a:spcBef>
            </a:pPr>
            <a:endParaRPr sz="2300" spc="50" dirty="0">
              <a:solidFill>
                <a:srgbClr val="00000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109855" algn="l" rtl="0" eaLnBrk="0">
              <a:lnSpc>
                <a:spcPts val="2865"/>
              </a:lnSpc>
              <a:spcBef>
                <a:spcPts val="5"/>
              </a:spcBef>
            </a:pPr>
            <a:r>
              <a:rPr sz="2300" spc="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指标正向化：使表中任一属性下</a:t>
            </a:r>
            <a:r>
              <a:rPr lang="zh-CN" sz="2300" spc="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最好</a:t>
            </a:r>
            <a:r>
              <a:rPr sz="2300" spc="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的方案变</a:t>
            </a:r>
            <a:r>
              <a:rPr sz="2300" spc="3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换</a:t>
            </a:r>
            <a:r>
              <a:rPr sz="23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后的</a:t>
            </a:r>
            <a:r>
              <a:rPr sz="2300" spc="7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值越大</a:t>
            </a:r>
            <a:r>
              <a:rPr sz="2300" spc="2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  <a:endParaRPr lang="zh-CN" altLang="en-US" sz="2300" spc="20" dirty="0">
              <a:solidFill>
                <a:srgbClr val="00000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165" name="picture 16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736092" y="409066"/>
            <a:ext cx="774191" cy="6903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10030" y="4540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TOPSIS</a:t>
            </a:r>
            <a:r>
              <a:rPr lang="zh-CN" altLang="en-US" sz="3600" b="1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：数据处理</a:t>
            </a:r>
            <a:endParaRPr lang="zh-CN" altLang="en-US" sz="3600" b="1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08150" y="3972560"/>
            <a:ext cx="8618220" cy="1947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2395" algn="l" rtl="0" eaLnBrk="0">
              <a:lnSpc>
                <a:spcPts val="2880"/>
              </a:lnSpc>
            </a:pPr>
            <a:r>
              <a:rPr lang="en-US" sz="2300" spc="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                     </a:t>
            </a:r>
            <a:r>
              <a:rPr sz="2300" spc="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规范化</a:t>
            </a:r>
            <a:r>
              <a:rPr lang="zh-CN" sz="2300" spc="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处理</a:t>
            </a:r>
            <a:endParaRPr sz="2300" spc="90" dirty="0">
              <a:solidFill>
                <a:srgbClr val="00000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112395" algn="l" rtl="0" eaLnBrk="0">
              <a:lnSpc>
                <a:spcPts val="2880"/>
              </a:lnSpc>
            </a:pPr>
            <a:endParaRPr lang="en-US" altLang="en-US" sz="2300" dirty="0"/>
          </a:p>
          <a:p>
            <a:pPr marL="111125" algn="l" rtl="0" eaLnBrk="0">
              <a:lnSpc>
                <a:spcPts val="2885"/>
              </a:lnSpc>
              <a:spcBef>
                <a:spcPts val="30"/>
              </a:spcBef>
            </a:pPr>
            <a:r>
              <a:rPr lang="en-US" sz="2300" spc="4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</a:t>
            </a:r>
            <a:r>
              <a:rPr sz="2300" spc="4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无量纲化</a:t>
            </a:r>
            <a:r>
              <a:rPr lang="zh-CN" sz="2300" spc="4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sz="2300" spc="4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排除</a:t>
            </a:r>
            <a:r>
              <a:rPr lang="zh-CN" sz="2300" spc="4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不同</a:t>
            </a:r>
            <a:r>
              <a:rPr sz="2300" spc="4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量纲对评估结果</a:t>
            </a:r>
            <a:r>
              <a:rPr sz="2300" spc="3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</a:t>
            </a:r>
            <a:r>
              <a:rPr sz="23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影响。</a:t>
            </a:r>
            <a:endParaRPr sz="2300" dirty="0">
              <a:solidFill>
                <a:srgbClr val="00000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111125" algn="l" rtl="0" eaLnBrk="0">
              <a:lnSpc>
                <a:spcPts val="2885"/>
              </a:lnSpc>
              <a:spcBef>
                <a:spcPts val="30"/>
              </a:spcBef>
            </a:pPr>
            <a:endParaRPr lang="en-US" altLang="en-US" sz="2300" dirty="0"/>
          </a:p>
          <a:p>
            <a:pPr marL="111125" algn="l" rtl="0" eaLnBrk="0">
              <a:lnSpc>
                <a:spcPts val="2885"/>
              </a:lnSpc>
            </a:pPr>
            <a:r>
              <a:rPr lang="en-US" sz="2300" spc="-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2.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归一化</a:t>
            </a:r>
            <a:r>
              <a:rPr lang="zh-CN" sz="2300" spc="-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：排除不同数量级的影响，</a:t>
            </a:r>
            <a:r>
              <a:rPr sz="2300" spc="-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把</a:t>
            </a:r>
            <a:r>
              <a:rPr sz="23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数值变化到[0,1]区间上。</a:t>
            </a:r>
            <a:endParaRPr lang="zh-CN" altLang="en-US" sz="2300" dirty="0">
              <a:solidFill>
                <a:srgbClr val="00000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52065" y="1435100"/>
            <a:ext cx="6080760" cy="2537460"/>
          </a:xfrm>
          <a:prstGeom prst="rect">
            <a:avLst/>
          </a:prstGeom>
        </p:spPr>
      </p:pic>
      <p:pic>
        <p:nvPicPr>
          <p:cNvPr id="165" name="picture 16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651002" y="387476"/>
            <a:ext cx="774191" cy="6903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4940" y="4984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TOPSIS</a:t>
            </a:r>
            <a:r>
              <a:rPr lang="zh-CN" altLang="en-US" sz="3600" b="1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：数据处理</a:t>
            </a:r>
            <a:endParaRPr lang="zh-CN" altLang="en-US" sz="3600" b="1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box 496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sp>
        <p:nvSpPr>
          <p:cNvPr id="498" name="textbox 498"/>
          <p:cNvSpPr/>
          <p:nvPr/>
        </p:nvSpPr>
        <p:spPr>
          <a:xfrm>
            <a:off x="262890" y="85090"/>
            <a:ext cx="5480685" cy="3032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7000"/>
              </a:lnSpc>
            </a:pPr>
            <a:endParaRPr lang="en-US" altLang="en-US" sz="1000" dirty="0"/>
          </a:p>
          <a:p>
            <a:pPr marL="452120" indent="335280" algn="l" rtl="0" eaLnBrk="0">
              <a:lnSpc>
                <a:spcPct val="159000"/>
              </a:lnSpc>
              <a:spcBef>
                <a:spcPts val="0"/>
              </a:spcBef>
              <a:tabLst>
                <a:tab pos="1047750" algn="l"/>
              </a:tabLst>
            </a:pP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：数据处理</a:t>
            </a: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 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     </a:t>
            </a:r>
            <a:endParaRPr lang="en-US" altLang="en-US" sz="1900" dirty="0"/>
          </a:p>
        </p:txBody>
      </p:sp>
      <p:sp>
        <p:nvSpPr>
          <p:cNvPr id="499" name="textbox 499"/>
          <p:cNvSpPr/>
          <p:nvPr/>
        </p:nvSpPr>
        <p:spPr>
          <a:xfrm>
            <a:off x="4314494" y="2646511"/>
            <a:ext cx="109854" cy="1943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9000"/>
              </a:lnSpc>
            </a:pPr>
            <a:endParaRPr lang="en-US" altLang="en-US" sz="1400" dirty="0"/>
          </a:p>
        </p:txBody>
      </p:sp>
      <p:pic>
        <p:nvPicPr>
          <p:cNvPr id="503" name="picture 5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  <p:pic>
        <p:nvPicPr>
          <p:cNvPr id="504" name="picture 5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505" name="picture 5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0515" y="1428750"/>
            <a:ext cx="6134735" cy="1327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19455" y="3289935"/>
            <a:ext cx="4770120" cy="617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812530" y="795020"/>
            <a:ext cx="1546860" cy="2240280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>
            <p:custDataLst>
              <p:tags r:id="rId10"/>
            </p:custDataLst>
          </p:nvPr>
        </p:nvGraphicFramePr>
        <p:xfrm>
          <a:off x="6067425" y="2133600"/>
          <a:ext cx="2421255" cy="98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2315210" imgH="870585" progId="Equation.DSMT4">
                  <p:embed/>
                </p:oleObj>
              </mc:Choice>
              <mc:Fallback>
                <p:oleObj name="" r:id="rId11" imgW="2315210" imgH="87058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67425" y="2133600"/>
                        <a:ext cx="2421255" cy="98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812530" y="3641090"/>
            <a:ext cx="1531620" cy="2232660"/>
          </a:xfrm>
          <a:prstGeom prst="rect">
            <a:avLst/>
          </a:prstGeom>
        </p:spPr>
      </p:pic>
      <p:graphicFrame>
        <p:nvGraphicFramePr>
          <p:cNvPr id="8" name="对象 7"/>
          <p:cNvGraphicFramePr/>
          <p:nvPr>
            <p:custDataLst>
              <p:tags r:id="rId15"/>
            </p:custDataLst>
          </p:nvPr>
        </p:nvGraphicFramePr>
        <p:xfrm>
          <a:off x="6149975" y="4364355"/>
          <a:ext cx="2372360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6" imgW="2219325" imgH="989965" progId="Equation.DSMT4">
                  <p:embed/>
                </p:oleObj>
              </mc:Choice>
              <mc:Fallback>
                <p:oleObj name="" r:id="rId16" imgW="2219325" imgH="989965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49975" y="4364355"/>
                        <a:ext cx="2372360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865495" y="795020"/>
            <a:ext cx="2824480" cy="123888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743575" y="3312795"/>
            <a:ext cx="2824480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box 506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sp>
        <p:nvSpPr>
          <p:cNvPr id="508" name="textbox 508"/>
          <p:cNvSpPr/>
          <p:nvPr/>
        </p:nvSpPr>
        <p:spPr>
          <a:xfrm>
            <a:off x="240665" y="81915"/>
            <a:ext cx="4869180" cy="1667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7000"/>
              </a:lnSpc>
            </a:pPr>
            <a:endParaRPr lang="en-US" altLang="en-US" sz="1000" dirty="0"/>
          </a:p>
          <a:p>
            <a:pPr marL="446405" indent="340360" algn="l" rtl="0" eaLnBrk="0">
              <a:lnSpc>
                <a:spcPct val="159000"/>
              </a:lnSpc>
              <a:spcBef>
                <a:spcPts val="0"/>
              </a:spcBef>
              <a:tabLst>
                <a:tab pos="1047750" algn="l"/>
              </a:tabLst>
            </a:pP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：数据处理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 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</a:t>
            </a:r>
            <a:endParaRPr lang="en-US" altLang="en-US" sz="2000" dirty="0"/>
          </a:p>
        </p:txBody>
      </p:sp>
      <p:pic>
        <p:nvPicPr>
          <p:cNvPr id="509" name="picture 5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  <p:pic>
        <p:nvPicPr>
          <p:cNvPr id="510" name="picture 5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511" name="picture 5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0225" y="1480185"/>
            <a:ext cx="5059680" cy="2423160"/>
          </a:xfrm>
          <a:prstGeom prst="rect">
            <a:avLst/>
          </a:prstGeom>
        </p:spPr>
      </p:pic>
      <p:graphicFrame>
        <p:nvGraphicFramePr>
          <p:cNvPr id="3" name="对象 2"/>
          <p:cNvGraphicFramePr/>
          <p:nvPr>
            <p:custDataLst>
              <p:tags r:id="rId6"/>
            </p:custDataLst>
          </p:nvPr>
        </p:nvGraphicFramePr>
        <p:xfrm>
          <a:off x="7899400" y="894715"/>
          <a:ext cx="819150" cy="110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885190" imgH="1084580" progId="Equation.DSMT4">
                  <p:embed/>
                </p:oleObj>
              </mc:Choice>
              <mc:Fallback>
                <p:oleObj name="" r:id="rId7" imgW="885190" imgH="108458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99400" y="894715"/>
                        <a:ext cx="819150" cy="1101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975725" y="894715"/>
            <a:ext cx="1546860" cy="2240280"/>
          </a:xfrm>
          <a:prstGeom prst="rect">
            <a:avLst/>
          </a:prstGeom>
        </p:spPr>
      </p:pic>
      <p:graphicFrame>
        <p:nvGraphicFramePr>
          <p:cNvPr id="7" name="对象 6"/>
          <p:cNvGraphicFramePr/>
          <p:nvPr>
            <p:custDataLst>
              <p:tags r:id="rId11"/>
            </p:custDataLst>
          </p:nvPr>
        </p:nvGraphicFramePr>
        <p:xfrm>
          <a:off x="6579870" y="2083435"/>
          <a:ext cx="213868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2" imgW="1843405" imgH="885190" progId="Equation.DSMT4">
                  <p:embed/>
                </p:oleObj>
              </mc:Choice>
              <mc:Fallback>
                <p:oleObj name="" r:id="rId12" imgW="1843405" imgH="88519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79870" y="2083435"/>
                        <a:ext cx="2138680" cy="100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975725" y="3571875"/>
            <a:ext cx="1531620" cy="2232660"/>
          </a:xfrm>
          <a:prstGeom prst="rect">
            <a:avLst/>
          </a:prstGeom>
        </p:spPr>
      </p:pic>
      <p:graphicFrame>
        <p:nvGraphicFramePr>
          <p:cNvPr id="11" name="对象 10"/>
          <p:cNvGraphicFramePr/>
          <p:nvPr>
            <p:custDataLst>
              <p:tags r:id="rId16"/>
            </p:custDataLst>
          </p:nvPr>
        </p:nvGraphicFramePr>
        <p:xfrm>
          <a:off x="7763510" y="3571875"/>
          <a:ext cx="955040" cy="107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7" imgW="695325" imgH="947420" progId="Equation.DSMT4">
                  <p:embed/>
                </p:oleObj>
              </mc:Choice>
              <mc:Fallback>
                <p:oleObj name="" r:id="rId17" imgW="695325" imgH="94742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63510" y="3571875"/>
                        <a:ext cx="955040" cy="107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custDataLst>
              <p:tags r:id="rId19"/>
            </p:custDataLst>
          </p:nvPr>
        </p:nvGraphicFramePr>
        <p:xfrm>
          <a:off x="6672580" y="4690110"/>
          <a:ext cx="204597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0" imgW="1622425" imgH="671830" progId="Equation.DSMT4">
                  <p:embed/>
                </p:oleObj>
              </mc:Choice>
              <mc:Fallback>
                <p:oleObj name="" r:id="rId20" imgW="1622425" imgH="67183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72580" y="4690110"/>
                        <a:ext cx="204597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9145" y="1242695"/>
            <a:ext cx="2438400" cy="18821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84580" y="59753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600" b="1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  <a:sym typeface="+mn-ea"/>
              </a:rPr>
              <a:t>TOPSIS</a:t>
            </a:r>
            <a:r>
              <a:rPr lang="zh-CN" sz="3600" b="1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  <a:sym typeface="+mn-ea"/>
              </a:rPr>
              <a:t>：数据处理</a:t>
            </a:r>
            <a:endParaRPr lang="zh-CN" altLang="en-US" sz="3600" b="1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  <a:sym typeface="+mn-ea"/>
            </a:endParaRPr>
          </a:p>
        </p:txBody>
      </p:sp>
      <p:pic>
        <p:nvPicPr>
          <p:cNvPr id="509" name="picture 5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374777" y="486536"/>
            <a:ext cx="774191" cy="690372"/>
          </a:xfrm>
          <a:prstGeom prst="rect">
            <a:avLst/>
          </a:prstGeom>
        </p:spPr>
      </p:pic>
      <p:graphicFrame>
        <p:nvGraphicFramePr>
          <p:cNvPr id="16" name="对象 15"/>
          <p:cNvGraphicFramePr/>
          <p:nvPr>
            <p:custDataLst>
              <p:tags r:id="rId5"/>
            </p:custDataLst>
          </p:nvPr>
        </p:nvGraphicFramePr>
        <p:xfrm>
          <a:off x="3801745" y="2990215"/>
          <a:ext cx="2095500" cy="115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6" imgW="2278380" imgH="1134110" progId="Equation.DSMT4">
                  <p:embed/>
                </p:oleObj>
              </mc:Choice>
              <mc:Fallback>
                <p:oleObj name="" r:id="rId6" imgW="2278380" imgH="113411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01745" y="2990215"/>
                        <a:ext cx="2095500" cy="1157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13120" y="486410"/>
            <a:ext cx="5650865" cy="49949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440180" y="3574415"/>
            <a:ext cx="1546860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0" y="0"/>
            <a:ext cx="4317491" cy="6858000"/>
            <a:chOff x="0" y="0"/>
            <a:chExt cx="4317491" cy="6858000"/>
          </a:xfrm>
        </p:grpSpPr>
        <p:sp>
          <p:nvSpPr>
            <p:cNvPr id="6" name="rect"/>
            <p:cNvSpPr/>
            <p:nvPr/>
          </p:nvSpPr>
          <p:spPr>
            <a:xfrm>
              <a:off x="0" y="0"/>
              <a:ext cx="4191000" cy="6858000"/>
            </a:xfrm>
            <a:prstGeom prst="rect">
              <a:avLst/>
            </a:prstGeom>
            <a:solidFill>
              <a:srgbClr val="00397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" name="path"/>
            <p:cNvSpPr/>
            <p:nvPr/>
          </p:nvSpPr>
          <p:spPr>
            <a:xfrm>
              <a:off x="1715465" y="2395359"/>
              <a:ext cx="760069" cy="794956"/>
            </a:xfrm>
            <a:custGeom>
              <a:avLst/>
              <a:gdLst/>
              <a:ahLst/>
              <a:cxnLst/>
              <a:rect l="0" t="0" r="0" b="0"/>
              <a:pathLst>
                <a:path w="1196" h="1251">
                  <a:moveTo>
                    <a:pt x="940" y="974"/>
                  </a:moveTo>
                  <a:lnTo>
                    <a:pt x="1040" y="974"/>
                  </a:lnTo>
                  <a:cubicBezTo>
                    <a:pt x="1055" y="974"/>
                    <a:pt x="1068" y="987"/>
                    <a:pt x="1068" y="1003"/>
                  </a:cubicBezTo>
                  <a:lnTo>
                    <a:pt x="1068" y="1102"/>
                  </a:lnTo>
                  <a:cubicBezTo>
                    <a:pt x="1068" y="1118"/>
                    <a:pt x="1055" y="1131"/>
                    <a:pt x="1040" y="1131"/>
                  </a:cubicBezTo>
                  <a:lnTo>
                    <a:pt x="940" y="1131"/>
                  </a:lnTo>
                  <a:cubicBezTo>
                    <a:pt x="924" y="1131"/>
                    <a:pt x="911" y="1118"/>
                    <a:pt x="911" y="1102"/>
                  </a:cubicBezTo>
                  <a:lnTo>
                    <a:pt x="911" y="1003"/>
                  </a:lnTo>
                  <a:cubicBezTo>
                    <a:pt x="911" y="987"/>
                    <a:pt x="924" y="974"/>
                    <a:pt x="940" y="974"/>
                  </a:cubicBezTo>
                  <a:moveTo>
                    <a:pt x="726" y="974"/>
                  </a:moveTo>
                  <a:lnTo>
                    <a:pt x="826" y="974"/>
                  </a:lnTo>
                  <a:cubicBezTo>
                    <a:pt x="842" y="974"/>
                    <a:pt x="854" y="987"/>
                    <a:pt x="854" y="1003"/>
                  </a:cubicBezTo>
                  <a:lnTo>
                    <a:pt x="854" y="1102"/>
                  </a:lnTo>
                  <a:cubicBezTo>
                    <a:pt x="854" y="1118"/>
                    <a:pt x="842" y="1131"/>
                    <a:pt x="826" y="1131"/>
                  </a:cubicBezTo>
                  <a:lnTo>
                    <a:pt x="726" y="1131"/>
                  </a:lnTo>
                  <a:cubicBezTo>
                    <a:pt x="711" y="1131"/>
                    <a:pt x="698" y="1118"/>
                    <a:pt x="698" y="1102"/>
                  </a:cubicBezTo>
                  <a:lnTo>
                    <a:pt x="698" y="1003"/>
                  </a:lnTo>
                  <a:cubicBezTo>
                    <a:pt x="698" y="987"/>
                    <a:pt x="711" y="974"/>
                    <a:pt x="726" y="974"/>
                  </a:cubicBezTo>
                  <a:moveTo>
                    <a:pt x="370" y="974"/>
                  </a:moveTo>
                  <a:lnTo>
                    <a:pt x="470" y="974"/>
                  </a:lnTo>
                  <a:cubicBezTo>
                    <a:pt x="485" y="974"/>
                    <a:pt x="498" y="987"/>
                    <a:pt x="498" y="1003"/>
                  </a:cubicBezTo>
                  <a:lnTo>
                    <a:pt x="498" y="1102"/>
                  </a:lnTo>
                  <a:cubicBezTo>
                    <a:pt x="498" y="1118"/>
                    <a:pt x="485" y="1131"/>
                    <a:pt x="470" y="1131"/>
                  </a:cubicBezTo>
                  <a:lnTo>
                    <a:pt x="370" y="1131"/>
                  </a:lnTo>
                  <a:cubicBezTo>
                    <a:pt x="354" y="1131"/>
                    <a:pt x="342" y="1118"/>
                    <a:pt x="342" y="1102"/>
                  </a:cubicBezTo>
                  <a:lnTo>
                    <a:pt x="342" y="1003"/>
                  </a:lnTo>
                  <a:cubicBezTo>
                    <a:pt x="342" y="987"/>
                    <a:pt x="354" y="974"/>
                    <a:pt x="370" y="974"/>
                  </a:cubicBezTo>
                  <a:moveTo>
                    <a:pt x="156" y="974"/>
                  </a:moveTo>
                  <a:lnTo>
                    <a:pt x="256" y="974"/>
                  </a:lnTo>
                  <a:cubicBezTo>
                    <a:pt x="272" y="974"/>
                    <a:pt x="285" y="987"/>
                    <a:pt x="285" y="1003"/>
                  </a:cubicBezTo>
                  <a:lnTo>
                    <a:pt x="285" y="1102"/>
                  </a:lnTo>
                  <a:cubicBezTo>
                    <a:pt x="285" y="1118"/>
                    <a:pt x="272" y="1131"/>
                    <a:pt x="256" y="1131"/>
                  </a:cubicBezTo>
                  <a:lnTo>
                    <a:pt x="156" y="1131"/>
                  </a:lnTo>
                  <a:cubicBezTo>
                    <a:pt x="141" y="1131"/>
                    <a:pt x="128" y="1118"/>
                    <a:pt x="128" y="1102"/>
                  </a:cubicBezTo>
                  <a:lnTo>
                    <a:pt x="128" y="1003"/>
                  </a:lnTo>
                  <a:cubicBezTo>
                    <a:pt x="128" y="987"/>
                    <a:pt x="141" y="974"/>
                    <a:pt x="156" y="974"/>
                  </a:cubicBezTo>
                  <a:moveTo>
                    <a:pt x="940" y="760"/>
                  </a:moveTo>
                  <a:lnTo>
                    <a:pt x="1040" y="760"/>
                  </a:lnTo>
                  <a:cubicBezTo>
                    <a:pt x="1055" y="760"/>
                    <a:pt x="1068" y="773"/>
                    <a:pt x="1068" y="789"/>
                  </a:cubicBezTo>
                  <a:lnTo>
                    <a:pt x="1068" y="889"/>
                  </a:lnTo>
                  <a:cubicBezTo>
                    <a:pt x="1068" y="905"/>
                    <a:pt x="1055" y="917"/>
                    <a:pt x="1040" y="917"/>
                  </a:cubicBezTo>
                  <a:lnTo>
                    <a:pt x="940" y="917"/>
                  </a:lnTo>
                  <a:cubicBezTo>
                    <a:pt x="924" y="917"/>
                    <a:pt x="911" y="905"/>
                    <a:pt x="911" y="889"/>
                  </a:cubicBezTo>
                  <a:lnTo>
                    <a:pt x="911" y="789"/>
                  </a:lnTo>
                  <a:cubicBezTo>
                    <a:pt x="911" y="773"/>
                    <a:pt x="924" y="760"/>
                    <a:pt x="940" y="760"/>
                  </a:cubicBezTo>
                  <a:moveTo>
                    <a:pt x="726" y="760"/>
                  </a:moveTo>
                  <a:lnTo>
                    <a:pt x="826" y="760"/>
                  </a:lnTo>
                  <a:cubicBezTo>
                    <a:pt x="842" y="760"/>
                    <a:pt x="854" y="773"/>
                    <a:pt x="854" y="789"/>
                  </a:cubicBezTo>
                  <a:lnTo>
                    <a:pt x="854" y="889"/>
                  </a:lnTo>
                  <a:cubicBezTo>
                    <a:pt x="854" y="905"/>
                    <a:pt x="842" y="917"/>
                    <a:pt x="826" y="917"/>
                  </a:cubicBezTo>
                  <a:lnTo>
                    <a:pt x="726" y="917"/>
                  </a:lnTo>
                  <a:cubicBezTo>
                    <a:pt x="711" y="917"/>
                    <a:pt x="698" y="905"/>
                    <a:pt x="698" y="889"/>
                  </a:cubicBezTo>
                  <a:lnTo>
                    <a:pt x="698" y="789"/>
                  </a:lnTo>
                  <a:cubicBezTo>
                    <a:pt x="698" y="773"/>
                    <a:pt x="711" y="760"/>
                    <a:pt x="726" y="760"/>
                  </a:cubicBezTo>
                  <a:moveTo>
                    <a:pt x="370" y="760"/>
                  </a:moveTo>
                  <a:lnTo>
                    <a:pt x="470" y="760"/>
                  </a:lnTo>
                  <a:cubicBezTo>
                    <a:pt x="485" y="760"/>
                    <a:pt x="498" y="773"/>
                    <a:pt x="498" y="789"/>
                  </a:cubicBezTo>
                  <a:lnTo>
                    <a:pt x="498" y="889"/>
                  </a:lnTo>
                  <a:cubicBezTo>
                    <a:pt x="498" y="905"/>
                    <a:pt x="485" y="917"/>
                    <a:pt x="470" y="917"/>
                  </a:cubicBezTo>
                  <a:lnTo>
                    <a:pt x="370" y="917"/>
                  </a:lnTo>
                  <a:cubicBezTo>
                    <a:pt x="354" y="917"/>
                    <a:pt x="342" y="905"/>
                    <a:pt x="342" y="889"/>
                  </a:cubicBezTo>
                  <a:lnTo>
                    <a:pt x="342" y="789"/>
                  </a:lnTo>
                  <a:cubicBezTo>
                    <a:pt x="342" y="773"/>
                    <a:pt x="354" y="760"/>
                    <a:pt x="370" y="760"/>
                  </a:cubicBezTo>
                  <a:moveTo>
                    <a:pt x="156" y="760"/>
                  </a:moveTo>
                  <a:lnTo>
                    <a:pt x="256" y="760"/>
                  </a:lnTo>
                  <a:cubicBezTo>
                    <a:pt x="272" y="760"/>
                    <a:pt x="285" y="773"/>
                    <a:pt x="285" y="789"/>
                  </a:cubicBezTo>
                  <a:lnTo>
                    <a:pt x="285" y="889"/>
                  </a:lnTo>
                  <a:cubicBezTo>
                    <a:pt x="285" y="905"/>
                    <a:pt x="272" y="917"/>
                    <a:pt x="256" y="917"/>
                  </a:cubicBezTo>
                  <a:lnTo>
                    <a:pt x="156" y="917"/>
                  </a:lnTo>
                  <a:cubicBezTo>
                    <a:pt x="141" y="917"/>
                    <a:pt x="128" y="905"/>
                    <a:pt x="128" y="889"/>
                  </a:cubicBezTo>
                  <a:lnTo>
                    <a:pt x="128" y="789"/>
                  </a:lnTo>
                  <a:cubicBezTo>
                    <a:pt x="128" y="773"/>
                    <a:pt x="141" y="760"/>
                    <a:pt x="156" y="760"/>
                  </a:cubicBezTo>
                  <a:moveTo>
                    <a:pt x="370" y="547"/>
                  </a:moveTo>
                  <a:lnTo>
                    <a:pt x="470" y="547"/>
                  </a:lnTo>
                  <a:cubicBezTo>
                    <a:pt x="485" y="547"/>
                    <a:pt x="498" y="560"/>
                    <a:pt x="498" y="576"/>
                  </a:cubicBezTo>
                  <a:lnTo>
                    <a:pt x="498" y="675"/>
                  </a:lnTo>
                  <a:cubicBezTo>
                    <a:pt x="498" y="691"/>
                    <a:pt x="485" y="704"/>
                    <a:pt x="470" y="704"/>
                  </a:cubicBezTo>
                  <a:lnTo>
                    <a:pt x="370" y="704"/>
                  </a:lnTo>
                  <a:cubicBezTo>
                    <a:pt x="354" y="704"/>
                    <a:pt x="342" y="691"/>
                    <a:pt x="342" y="675"/>
                  </a:cubicBezTo>
                  <a:lnTo>
                    <a:pt x="342" y="576"/>
                  </a:lnTo>
                  <a:cubicBezTo>
                    <a:pt x="342" y="560"/>
                    <a:pt x="354" y="547"/>
                    <a:pt x="370" y="547"/>
                  </a:cubicBezTo>
                  <a:moveTo>
                    <a:pt x="156" y="547"/>
                  </a:moveTo>
                  <a:lnTo>
                    <a:pt x="256" y="547"/>
                  </a:lnTo>
                  <a:cubicBezTo>
                    <a:pt x="272" y="547"/>
                    <a:pt x="285" y="560"/>
                    <a:pt x="285" y="576"/>
                  </a:cubicBezTo>
                  <a:lnTo>
                    <a:pt x="285" y="675"/>
                  </a:lnTo>
                  <a:cubicBezTo>
                    <a:pt x="285" y="691"/>
                    <a:pt x="272" y="704"/>
                    <a:pt x="256" y="704"/>
                  </a:cubicBezTo>
                  <a:lnTo>
                    <a:pt x="156" y="704"/>
                  </a:lnTo>
                  <a:cubicBezTo>
                    <a:pt x="141" y="704"/>
                    <a:pt x="128" y="691"/>
                    <a:pt x="128" y="675"/>
                  </a:cubicBezTo>
                  <a:lnTo>
                    <a:pt x="128" y="576"/>
                  </a:lnTo>
                  <a:cubicBezTo>
                    <a:pt x="128" y="560"/>
                    <a:pt x="141" y="547"/>
                    <a:pt x="156" y="547"/>
                  </a:cubicBezTo>
                  <a:moveTo>
                    <a:pt x="925" y="502"/>
                  </a:moveTo>
                  <a:cubicBezTo>
                    <a:pt x="943" y="512"/>
                    <a:pt x="952" y="525"/>
                    <a:pt x="952" y="545"/>
                  </a:cubicBezTo>
                  <a:cubicBezTo>
                    <a:pt x="952" y="564"/>
                    <a:pt x="942" y="582"/>
                    <a:pt x="925" y="585"/>
                  </a:cubicBezTo>
                  <a:lnTo>
                    <a:pt x="925" y="502"/>
                  </a:lnTo>
                  <a:close/>
                  <a:moveTo>
                    <a:pt x="626" y="458"/>
                  </a:moveTo>
                  <a:lnTo>
                    <a:pt x="626" y="1194"/>
                  </a:lnTo>
                  <a:lnTo>
                    <a:pt x="1139" y="1194"/>
                  </a:lnTo>
                  <a:lnTo>
                    <a:pt x="1139" y="714"/>
                  </a:lnTo>
                  <a:lnTo>
                    <a:pt x="1050" y="670"/>
                  </a:lnTo>
                  <a:cubicBezTo>
                    <a:pt x="1012" y="697"/>
                    <a:pt x="966" y="712"/>
                    <a:pt x="916" y="712"/>
                  </a:cubicBezTo>
                  <a:cubicBezTo>
                    <a:pt x="790" y="712"/>
                    <a:pt x="687" y="612"/>
                    <a:pt x="684" y="487"/>
                  </a:cubicBezTo>
                  <a:lnTo>
                    <a:pt x="626" y="458"/>
                  </a:lnTo>
                  <a:close/>
                  <a:moveTo>
                    <a:pt x="906" y="355"/>
                  </a:moveTo>
                  <a:lnTo>
                    <a:pt x="906" y="428"/>
                  </a:lnTo>
                  <a:cubicBezTo>
                    <a:pt x="885" y="412"/>
                    <a:pt x="880" y="404"/>
                    <a:pt x="880" y="389"/>
                  </a:cubicBezTo>
                  <a:cubicBezTo>
                    <a:pt x="880" y="371"/>
                    <a:pt x="889" y="358"/>
                    <a:pt x="906" y="355"/>
                  </a:cubicBezTo>
                  <a:moveTo>
                    <a:pt x="370" y="334"/>
                  </a:moveTo>
                  <a:lnTo>
                    <a:pt x="470" y="334"/>
                  </a:lnTo>
                  <a:cubicBezTo>
                    <a:pt x="485" y="334"/>
                    <a:pt x="498" y="346"/>
                    <a:pt x="498" y="362"/>
                  </a:cubicBezTo>
                  <a:lnTo>
                    <a:pt x="498" y="462"/>
                  </a:lnTo>
                  <a:cubicBezTo>
                    <a:pt x="498" y="477"/>
                    <a:pt x="485" y="490"/>
                    <a:pt x="470" y="490"/>
                  </a:cubicBezTo>
                  <a:lnTo>
                    <a:pt x="370" y="490"/>
                  </a:lnTo>
                  <a:cubicBezTo>
                    <a:pt x="354" y="490"/>
                    <a:pt x="342" y="477"/>
                    <a:pt x="342" y="462"/>
                  </a:cubicBezTo>
                  <a:lnTo>
                    <a:pt x="342" y="362"/>
                  </a:lnTo>
                  <a:cubicBezTo>
                    <a:pt x="342" y="346"/>
                    <a:pt x="354" y="334"/>
                    <a:pt x="370" y="334"/>
                  </a:cubicBezTo>
                  <a:moveTo>
                    <a:pt x="156" y="334"/>
                  </a:moveTo>
                  <a:lnTo>
                    <a:pt x="256" y="334"/>
                  </a:lnTo>
                  <a:cubicBezTo>
                    <a:pt x="272" y="334"/>
                    <a:pt x="285" y="346"/>
                    <a:pt x="285" y="362"/>
                  </a:cubicBezTo>
                  <a:lnTo>
                    <a:pt x="285" y="462"/>
                  </a:lnTo>
                  <a:cubicBezTo>
                    <a:pt x="285" y="477"/>
                    <a:pt x="272" y="490"/>
                    <a:pt x="256" y="490"/>
                  </a:cubicBezTo>
                  <a:lnTo>
                    <a:pt x="156" y="490"/>
                  </a:lnTo>
                  <a:cubicBezTo>
                    <a:pt x="141" y="490"/>
                    <a:pt x="128" y="477"/>
                    <a:pt x="128" y="462"/>
                  </a:cubicBezTo>
                  <a:lnTo>
                    <a:pt x="128" y="362"/>
                  </a:lnTo>
                  <a:cubicBezTo>
                    <a:pt x="128" y="346"/>
                    <a:pt x="141" y="334"/>
                    <a:pt x="156" y="334"/>
                  </a:cubicBezTo>
                  <a:moveTo>
                    <a:pt x="915" y="292"/>
                  </a:moveTo>
                  <a:cubicBezTo>
                    <a:pt x="909" y="292"/>
                    <a:pt x="905" y="297"/>
                    <a:pt x="905" y="304"/>
                  </a:cubicBezTo>
                  <a:lnTo>
                    <a:pt x="905" y="314"/>
                  </a:lnTo>
                  <a:cubicBezTo>
                    <a:pt x="859" y="316"/>
                    <a:pt x="832" y="350"/>
                    <a:pt x="832" y="394"/>
                  </a:cubicBezTo>
                  <a:cubicBezTo>
                    <a:pt x="832" y="430"/>
                    <a:pt x="848" y="455"/>
                    <a:pt x="878" y="475"/>
                  </a:cubicBezTo>
                  <a:lnTo>
                    <a:pt x="905" y="492"/>
                  </a:lnTo>
                  <a:lnTo>
                    <a:pt x="905" y="585"/>
                  </a:lnTo>
                  <a:cubicBezTo>
                    <a:pt x="888" y="583"/>
                    <a:pt x="879" y="570"/>
                    <a:pt x="877" y="549"/>
                  </a:cubicBezTo>
                  <a:cubicBezTo>
                    <a:pt x="875" y="529"/>
                    <a:pt x="867" y="521"/>
                    <a:pt x="852" y="521"/>
                  </a:cubicBezTo>
                  <a:cubicBezTo>
                    <a:pt x="836" y="521"/>
                    <a:pt x="829" y="535"/>
                    <a:pt x="829" y="550"/>
                  </a:cubicBezTo>
                  <a:cubicBezTo>
                    <a:pt x="829" y="592"/>
                    <a:pt x="861" y="625"/>
                    <a:pt x="905" y="625"/>
                  </a:cubicBezTo>
                  <a:lnTo>
                    <a:pt x="905" y="658"/>
                  </a:lnTo>
                  <a:cubicBezTo>
                    <a:pt x="905" y="664"/>
                    <a:pt x="909" y="669"/>
                    <a:pt x="915" y="669"/>
                  </a:cubicBezTo>
                  <a:cubicBezTo>
                    <a:pt x="922" y="669"/>
                    <a:pt x="925" y="664"/>
                    <a:pt x="925" y="658"/>
                  </a:cubicBezTo>
                  <a:lnTo>
                    <a:pt x="925" y="625"/>
                  </a:lnTo>
                  <a:cubicBezTo>
                    <a:pt x="975" y="623"/>
                    <a:pt x="1003" y="590"/>
                    <a:pt x="1003" y="535"/>
                  </a:cubicBezTo>
                  <a:cubicBezTo>
                    <a:pt x="1003" y="496"/>
                    <a:pt x="982" y="472"/>
                    <a:pt x="950" y="453"/>
                  </a:cubicBezTo>
                  <a:lnTo>
                    <a:pt x="925" y="439"/>
                  </a:lnTo>
                  <a:lnTo>
                    <a:pt x="925" y="355"/>
                  </a:lnTo>
                  <a:cubicBezTo>
                    <a:pt x="935" y="355"/>
                    <a:pt x="944" y="362"/>
                    <a:pt x="947" y="378"/>
                  </a:cubicBezTo>
                  <a:cubicBezTo>
                    <a:pt x="950" y="392"/>
                    <a:pt x="954" y="403"/>
                    <a:pt x="972" y="403"/>
                  </a:cubicBezTo>
                  <a:cubicBezTo>
                    <a:pt x="986" y="403"/>
                    <a:pt x="996" y="392"/>
                    <a:pt x="996" y="378"/>
                  </a:cubicBezTo>
                  <a:cubicBezTo>
                    <a:pt x="996" y="340"/>
                    <a:pt x="964" y="314"/>
                    <a:pt x="925" y="314"/>
                  </a:cubicBezTo>
                  <a:lnTo>
                    <a:pt x="925" y="304"/>
                  </a:lnTo>
                  <a:cubicBezTo>
                    <a:pt x="925" y="297"/>
                    <a:pt x="922" y="292"/>
                    <a:pt x="915" y="292"/>
                  </a:cubicBezTo>
                  <a:moveTo>
                    <a:pt x="370" y="120"/>
                  </a:moveTo>
                  <a:lnTo>
                    <a:pt x="470" y="120"/>
                  </a:lnTo>
                  <a:cubicBezTo>
                    <a:pt x="485" y="120"/>
                    <a:pt x="498" y="133"/>
                    <a:pt x="498" y="149"/>
                  </a:cubicBezTo>
                  <a:lnTo>
                    <a:pt x="498" y="248"/>
                  </a:lnTo>
                  <a:cubicBezTo>
                    <a:pt x="498" y="264"/>
                    <a:pt x="485" y="277"/>
                    <a:pt x="470" y="277"/>
                  </a:cubicBezTo>
                  <a:lnTo>
                    <a:pt x="370" y="277"/>
                  </a:lnTo>
                  <a:cubicBezTo>
                    <a:pt x="354" y="277"/>
                    <a:pt x="342" y="264"/>
                    <a:pt x="342" y="248"/>
                  </a:cubicBezTo>
                  <a:lnTo>
                    <a:pt x="342" y="149"/>
                  </a:lnTo>
                  <a:cubicBezTo>
                    <a:pt x="342" y="133"/>
                    <a:pt x="354" y="120"/>
                    <a:pt x="370" y="120"/>
                  </a:cubicBezTo>
                  <a:moveTo>
                    <a:pt x="156" y="120"/>
                  </a:moveTo>
                  <a:lnTo>
                    <a:pt x="256" y="120"/>
                  </a:lnTo>
                  <a:cubicBezTo>
                    <a:pt x="272" y="120"/>
                    <a:pt x="285" y="133"/>
                    <a:pt x="285" y="149"/>
                  </a:cubicBezTo>
                  <a:lnTo>
                    <a:pt x="285" y="248"/>
                  </a:lnTo>
                  <a:cubicBezTo>
                    <a:pt x="285" y="264"/>
                    <a:pt x="272" y="277"/>
                    <a:pt x="256" y="277"/>
                  </a:cubicBezTo>
                  <a:lnTo>
                    <a:pt x="156" y="277"/>
                  </a:lnTo>
                  <a:cubicBezTo>
                    <a:pt x="141" y="277"/>
                    <a:pt x="128" y="264"/>
                    <a:pt x="128" y="248"/>
                  </a:cubicBezTo>
                  <a:lnTo>
                    <a:pt x="128" y="149"/>
                  </a:lnTo>
                  <a:cubicBezTo>
                    <a:pt x="128" y="133"/>
                    <a:pt x="141" y="120"/>
                    <a:pt x="156" y="120"/>
                  </a:cubicBezTo>
                  <a:moveTo>
                    <a:pt x="57" y="56"/>
                  </a:moveTo>
                  <a:lnTo>
                    <a:pt x="57" y="1194"/>
                  </a:lnTo>
                  <a:lnTo>
                    <a:pt x="570" y="1194"/>
                  </a:lnTo>
                  <a:lnTo>
                    <a:pt x="570" y="56"/>
                  </a:lnTo>
                  <a:lnTo>
                    <a:pt x="57" y="56"/>
                  </a:lnTo>
                  <a:close/>
                  <a:moveTo>
                    <a:pt x="28" y="0"/>
                  </a:moveTo>
                  <a:lnTo>
                    <a:pt x="598" y="0"/>
                  </a:lnTo>
                  <a:cubicBezTo>
                    <a:pt x="614" y="0"/>
                    <a:pt x="626" y="12"/>
                    <a:pt x="626" y="28"/>
                  </a:cubicBezTo>
                  <a:lnTo>
                    <a:pt x="626" y="395"/>
                  </a:lnTo>
                  <a:lnTo>
                    <a:pt x="690" y="426"/>
                  </a:lnTo>
                  <a:cubicBezTo>
                    <a:pt x="715" y="324"/>
                    <a:pt x="807" y="248"/>
                    <a:pt x="916" y="248"/>
                  </a:cubicBezTo>
                  <a:cubicBezTo>
                    <a:pt x="1044" y="248"/>
                    <a:pt x="1149" y="352"/>
                    <a:pt x="1149" y="480"/>
                  </a:cubicBezTo>
                  <a:cubicBezTo>
                    <a:pt x="1149" y="536"/>
                    <a:pt x="1128" y="588"/>
                    <a:pt x="1095" y="628"/>
                  </a:cubicBezTo>
                  <a:lnTo>
                    <a:pt x="1181" y="671"/>
                  </a:lnTo>
                  <a:cubicBezTo>
                    <a:pt x="1190" y="676"/>
                    <a:pt x="1196" y="686"/>
                    <a:pt x="1196" y="697"/>
                  </a:cubicBezTo>
                  <a:lnTo>
                    <a:pt x="1196" y="1223"/>
                  </a:lnTo>
                  <a:cubicBezTo>
                    <a:pt x="1196" y="1239"/>
                    <a:pt x="1184" y="1251"/>
                    <a:pt x="1168" y="1251"/>
                  </a:cubicBezTo>
                  <a:lnTo>
                    <a:pt x="28" y="1251"/>
                  </a:lnTo>
                  <a:cubicBezTo>
                    <a:pt x="12" y="1251"/>
                    <a:pt x="0" y="1239"/>
                    <a:pt x="0" y="1223"/>
                  </a:cubicBezTo>
                  <a:lnTo>
                    <a:pt x="0" y="28"/>
                  </a:lnTo>
                  <a:cubicBezTo>
                    <a:pt x="0" y="12"/>
                    <a:pt x="12" y="0"/>
                    <a:pt x="28" y="0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" name="textbox 8"/>
            <p:cNvSpPr/>
            <p:nvPr/>
          </p:nvSpPr>
          <p:spPr>
            <a:xfrm>
              <a:off x="1122559" y="3536530"/>
              <a:ext cx="1962785" cy="37020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7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ct val="84000"/>
                </a:lnSpc>
              </a:pPr>
              <a:r>
                <a:rPr sz="2700" spc="6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CONTEN</a:t>
              </a:r>
              <a:r>
                <a:rPr sz="2700" spc="4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T</a:t>
              </a:r>
              <a:r>
                <a:rPr sz="2700" spc="0" dirty="0">
                  <a:solidFill>
                    <a:srgbClr val="FFFFFF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S</a:t>
              </a:r>
              <a:endParaRPr lang="en-US" altLang="en-US" sz="2700" dirty="0"/>
            </a:p>
          </p:txBody>
        </p:sp>
        <p:sp>
          <p:nvSpPr>
            <p:cNvPr id="9" name="path"/>
            <p:cNvSpPr/>
            <p:nvPr/>
          </p:nvSpPr>
          <p:spPr>
            <a:xfrm>
              <a:off x="4180332" y="1389888"/>
              <a:ext cx="137159" cy="295655"/>
            </a:xfrm>
            <a:custGeom>
              <a:avLst/>
              <a:gdLst/>
              <a:ahLst/>
              <a:cxnLst/>
              <a:rect l="0" t="0" r="0" b="0"/>
              <a:pathLst>
                <a:path w="215" h="465">
                  <a:moveTo>
                    <a:pt x="0" y="465"/>
                  </a:moveTo>
                  <a:lnTo>
                    <a:pt x="215" y="232"/>
                  </a:lnTo>
                  <a:lnTo>
                    <a:pt x="0" y="0"/>
                  </a:lnTo>
                  <a:lnTo>
                    <a:pt x="0" y="465"/>
                  </a:lnTo>
                </a:path>
              </a:pathLst>
            </a:custGeom>
            <a:solidFill>
              <a:srgbClr val="00397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185344" y="2472169"/>
            <a:ext cx="1182065" cy="1182065"/>
          </a:xfrm>
          <a:prstGeom prst="rect">
            <a:avLst/>
          </a:prstGeom>
        </p:spPr>
      </p:pic>
      <p:sp>
        <p:nvSpPr>
          <p:cNvPr id="11" name="textbox 11"/>
          <p:cNvSpPr/>
          <p:nvPr/>
        </p:nvSpPr>
        <p:spPr>
          <a:xfrm>
            <a:off x="7315200" y="2654935"/>
            <a:ext cx="4405630" cy="664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indent="1905" algn="l" rtl="0" eaLnBrk="0">
              <a:lnSpc>
                <a:spcPct val="105000"/>
              </a:lnSpc>
            </a:pPr>
            <a:r>
              <a:rPr lang="en-US" altLang="zh-CN" sz="2700" spc="0" dirty="0">
                <a:solidFill>
                  <a:srgbClr val="00397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TOPSIS</a:t>
            </a:r>
            <a:r>
              <a:rPr lang="zh-CN" altLang="en-US" sz="2700" spc="0" dirty="0">
                <a:solidFill>
                  <a:srgbClr val="00397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与</a:t>
            </a:r>
            <a:r>
              <a:rPr lang="en-US" altLang="zh-CN" sz="2700" spc="0" dirty="0">
                <a:solidFill>
                  <a:srgbClr val="00397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matlab</a:t>
            </a:r>
            <a:r>
              <a:rPr lang="zh-CN" altLang="en-US" sz="2700" spc="0" dirty="0">
                <a:solidFill>
                  <a:srgbClr val="00397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基础</a:t>
            </a:r>
            <a:r>
              <a:rPr sz="2700" spc="0" dirty="0">
                <a:solidFill>
                  <a:srgbClr val="00397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endParaRPr lang="en-US" altLang="en-US" sz="1300" dirty="0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185344" y="1235392"/>
            <a:ext cx="1182065" cy="1182065"/>
          </a:xfrm>
          <a:prstGeom prst="rect">
            <a:avLst/>
          </a:prstGeom>
        </p:spPr>
      </p:pic>
      <p:sp>
        <p:nvSpPr>
          <p:cNvPr id="13" name="textbox 13"/>
          <p:cNvSpPr/>
          <p:nvPr/>
        </p:nvSpPr>
        <p:spPr>
          <a:xfrm>
            <a:off x="7318375" y="1417955"/>
            <a:ext cx="3940810" cy="6959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6510" indent="-3810" algn="l" rtl="0" eaLnBrk="0">
              <a:lnSpc>
                <a:spcPct val="110000"/>
              </a:lnSpc>
            </a:pPr>
            <a:r>
              <a:rPr sz="2700" spc="80" dirty="0">
                <a:solidFill>
                  <a:srgbClr val="00397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评价模型简</a:t>
            </a:r>
            <a:r>
              <a:rPr sz="2700" spc="40" dirty="0">
                <a:solidFill>
                  <a:srgbClr val="00397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介</a:t>
            </a:r>
            <a:r>
              <a:rPr sz="2700" spc="0" dirty="0">
                <a:solidFill>
                  <a:srgbClr val="00397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endParaRPr lang="en-US" altLang="en-US" sz="1300" dirty="0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185344" y="3711841"/>
            <a:ext cx="1182065" cy="1182065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6483408" y="1573746"/>
            <a:ext cx="457834" cy="28911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2000"/>
              </a:lnSpc>
            </a:pPr>
            <a:r>
              <a:rPr sz="3100" spc="-30" dirty="0">
                <a:solidFill>
                  <a:srgbClr val="F2F2F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3100" spc="-20" dirty="0">
                <a:solidFill>
                  <a:srgbClr val="F2F2F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31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82000"/>
              </a:lnSpc>
              <a:spcBef>
                <a:spcPts val="940"/>
              </a:spcBef>
            </a:pPr>
            <a:r>
              <a:rPr sz="3100" spc="-30" dirty="0">
                <a:solidFill>
                  <a:srgbClr val="F2F2F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3100" spc="-20" dirty="0">
                <a:solidFill>
                  <a:srgbClr val="F2F2F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lang="en-US" altLang="en-US" sz="31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700" dirty="0"/>
          </a:p>
          <a:p>
            <a:pPr marL="12700" algn="l" rtl="0" eaLnBrk="0">
              <a:lnSpc>
                <a:spcPct val="82000"/>
              </a:lnSpc>
            </a:pPr>
            <a:r>
              <a:rPr sz="3100" spc="-30" dirty="0">
                <a:solidFill>
                  <a:srgbClr val="F2F2F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3100" spc="-20" dirty="0">
                <a:solidFill>
                  <a:srgbClr val="F2F2F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endParaRPr lang="en-US" altLang="en-US" sz="3100" dirty="0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sp>
        <p:nvSpPr>
          <p:cNvPr id="18" name="textbox 18"/>
          <p:cNvSpPr/>
          <p:nvPr/>
        </p:nvSpPr>
        <p:spPr>
          <a:xfrm>
            <a:off x="7310167" y="3894428"/>
            <a:ext cx="730884" cy="6959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indent="6985" algn="l" rtl="0" eaLnBrk="0">
              <a:lnSpc>
                <a:spcPct val="110000"/>
              </a:lnSpc>
            </a:pPr>
            <a:r>
              <a:rPr sz="2700" spc="50" dirty="0">
                <a:solidFill>
                  <a:srgbClr val="00397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作</a:t>
            </a:r>
            <a:r>
              <a:rPr sz="2700" spc="40" dirty="0">
                <a:solidFill>
                  <a:srgbClr val="00397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业</a:t>
            </a:r>
            <a:r>
              <a:rPr sz="2700" spc="0" dirty="0">
                <a:solidFill>
                  <a:srgbClr val="00397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altLang="en-US" sz="13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picture 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58012" y="2212987"/>
            <a:ext cx="9649967" cy="2848355"/>
          </a:xfrm>
          <a:prstGeom prst="rect">
            <a:avLst/>
          </a:prstGeom>
        </p:spPr>
      </p:pic>
      <p:sp>
        <p:nvSpPr>
          <p:cNvPr id="513" name="textbox 513"/>
          <p:cNvSpPr/>
          <p:nvPr/>
        </p:nvSpPr>
        <p:spPr>
          <a:xfrm>
            <a:off x="517525" y="395605"/>
            <a:ext cx="5644515" cy="1117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5000"/>
              </a:lnSpc>
            </a:pPr>
            <a:r>
              <a:rPr lang="en-US" sz="3600" b="1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</a:t>
            </a: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：数据处理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endParaRPr sz="1700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443230" indent="343535" algn="l" rtl="0" eaLnBrk="0">
              <a:lnSpc>
                <a:spcPct val="154000"/>
              </a:lnSpc>
              <a:spcBef>
                <a:spcPts val="5"/>
              </a:spcBef>
              <a:tabLst>
                <a:tab pos="1047750" algn="l"/>
              </a:tabLst>
            </a:pPr>
            <a:endParaRPr lang="en-US" altLang="en-US" sz="2000" dirty="0"/>
          </a:p>
        </p:txBody>
      </p:sp>
      <p:pic>
        <p:nvPicPr>
          <p:cNvPr id="514" name="picture 5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30352" y="413511"/>
            <a:ext cx="774191" cy="690372"/>
          </a:xfrm>
          <a:prstGeom prst="rect">
            <a:avLst/>
          </a:prstGeom>
        </p:spPr>
      </p:pic>
      <p:pic>
        <p:nvPicPr>
          <p:cNvPr id="515" name="picture 5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516" name="picture 5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517" name="textbox 517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sp>
        <p:nvSpPr>
          <p:cNvPr id="2" name="文本框 1"/>
          <p:cNvSpPr txBox="1"/>
          <p:nvPr/>
        </p:nvSpPr>
        <p:spPr>
          <a:xfrm>
            <a:off x="177165" y="1513205"/>
            <a:ext cx="4064000" cy="517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43230" indent="343535" algn="l" rtl="0" eaLnBrk="0">
              <a:lnSpc>
                <a:spcPct val="154000"/>
              </a:lnSpc>
              <a:spcBef>
                <a:spcPts val="5"/>
              </a:spcBef>
              <a:tabLst>
                <a:tab pos="1047750" algn="l"/>
              </a:tabLst>
            </a:pPr>
            <a:r>
              <a:rPr spc="-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区间型属性的变</a:t>
            </a:r>
            <a:r>
              <a:rPr spc="-3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换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图片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8215" y="1255395"/>
            <a:ext cx="10111740" cy="3223260"/>
          </a:xfrm>
          <a:prstGeom prst="rect">
            <a:avLst/>
          </a:prstGeom>
        </p:spPr>
      </p:pic>
      <p:sp>
        <p:nvSpPr>
          <p:cNvPr id="523" name="textbox 523"/>
          <p:cNvSpPr/>
          <p:nvPr>
            <p:custDataLst>
              <p:tags r:id="rId3"/>
            </p:custDataLst>
          </p:nvPr>
        </p:nvSpPr>
        <p:spPr>
          <a:xfrm>
            <a:off x="1304290" y="692785"/>
            <a:ext cx="3713480" cy="287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55"/>
              </a:lnSpc>
            </a:pP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：数据处理</a:t>
            </a:r>
            <a:endParaRPr lang="zh-CN" sz="3600" b="1" spc="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</p:txBody>
      </p:sp>
      <p:pic>
        <p:nvPicPr>
          <p:cNvPr id="556" name="picture 55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picture 5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940799" y="2512860"/>
            <a:ext cx="1996223" cy="383324"/>
          </a:xfrm>
          <a:prstGeom prst="rect">
            <a:avLst/>
          </a:prstGeom>
        </p:spPr>
      </p:pic>
      <p:graphicFrame>
        <p:nvGraphicFramePr>
          <p:cNvPr id="546" name="table 546"/>
          <p:cNvGraphicFramePr>
            <a:graphicFrameLocks noGrp="1"/>
          </p:cNvGraphicFramePr>
          <p:nvPr/>
        </p:nvGraphicFramePr>
        <p:xfrm>
          <a:off x="2940799" y="2512745"/>
          <a:ext cx="5982970" cy="2230755"/>
        </p:xfrm>
        <a:graphic>
          <a:graphicData uri="http://schemas.openxmlformats.org/drawingml/2006/table">
            <a:tbl>
              <a:tblPr/>
              <a:tblGrid>
                <a:gridCol w="1994535"/>
                <a:gridCol w="1993900"/>
                <a:gridCol w="1994535"/>
              </a:tblGrid>
              <a:tr h="37020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</a:pPr>
                      <a:endParaRPr lang="en-US" altLang="en-US" sz="200" dirty="0"/>
                    </a:p>
                    <a:p>
                      <a:pPr marL="200660" algn="l" rtl="0" eaLnBrk="0">
                        <a:lnSpc>
                          <a:spcPts val="2170"/>
                        </a:lnSpc>
                        <a:spcBef>
                          <a:spcPts val="0"/>
                        </a:spcBef>
                      </a:pPr>
                      <a:r>
                        <a:rPr sz="1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i</a:t>
                      </a:r>
                      <a:r>
                        <a:rPr sz="160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                </a:t>
                      </a:r>
                      <a:r>
                        <a:rPr sz="1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           </a:t>
                      </a:r>
                      <a:r>
                        <a:rPr sz="160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j</a:t>
                      </a:r>
                      <a:endParaRPr lang="en-US" altLang="en-US" sz="1600" dirty="0"/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500" dirty="0"/>
                    </a:p>
                    <a:p>
                      <a:pPr marL="549910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1700" b="1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生师比</a:t>
                      </a:r>
                      <a:r>
                        <a:rPr sz="2700" spc="0" baseline="-4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x</a:t>
                      </a:r>
                      <a:r>
                        <a:rPr sz="1900" spc="90" baseline="-50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/>
                          <a:ea typeface="Cambria Math" panose="02040503050406030204"/>
                          <a:cs typeface="Cambria Math" panose="02040503050406030204"/>
                        </a:rPr>
                        <a:t>2</a:t>
                      </a:r>
                      <a:endParaRPr lang="en-US" altLang="en-US" sz="1235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lang="en-US" altLang="en-US" sz="400" dirty="0"/>
                    </a:p>
                    <a:p>
                      <a:pPr marL="201930" algn="l" rtl="0" eaLnBrk="0">
                        <a:lnSpc>
                          <a:spcPct val="91000"/>
                        </a:lnSpc>
                        <a:spcBef>
                          <a:spcPts val="5"/>
                        </a:spcBef>
                      </a:pPr>
                      <a:r>
                        <a:rPr sz="1700" b="1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处理后的生师</a:t>
                      </a:r>
                      <a:r>
                        <a:rPr sz="1700" b="1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比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95059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94361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94996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600" dirty="0"/>
                    </a:p>
                    <a:p>
                      <a:pPr marL="94488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600" dirty="0"/>
                    </a:p>
                    <a:p>
                      <a:pPr marL="94488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6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94996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600" dirty="0"/>
                    </a:p>
                    <a:p>
                      <a:pPr marL="94234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94551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7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600" dirty="0"/>
                    </a:p>
                    <a:p>
                      <a:pPr marL="66230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7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0.833</a:t>
                      </a:r>
                      <a:r>
                        <a:rPr sz="17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93916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7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4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600" dirty="0"/>
                    </a:p>
                    <a:p>
                      <a:pPr marL="88646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700" b="1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10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600" dirty="0"/>
                    </a:p>
                    <a:p>
                      <a:pPr marL="66230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700" b="1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0.333</a:t>
                      </a:r>
                      <a:r>
                        <a:rPr sz="1700" b="1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3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1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600" dirty="0"/>
                    </a:p>
                    <a:p>
                      <a:pPr marL="944245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sz="1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5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600" dirty="0"/>
                    </a:p>
                    <a:p>
                      <a:pPr marL="944245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2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lang="en-US" altLang="en-US" sz="600" dirty="0"/>
                    </a:p>
                    <a:p>
                      <a:pPr marL="943610" algn="l" rtl="0" eaLnBrk="0">
                        <a:lnSpc>
                          <a:spcPct val="79000"/>
                        </a:lnSpc>
                        <a:spcBef>
                          <a:spcPts val="5"/>
                        </a:spcBef>
                      </a:pPr>
                      <a:r>
                        <a:rPr sz="1700" b="1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0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47" name="textbox 547"/>
          <p:cNvSpPr/>
          <p:nvPr/>
        </p:nvSpPr>
        <p:spPr>
          <a:xfrm>
            <a:off x="1010640" y="1163434"/>
            <a:ext cx="6637019" cy="7962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indent="3810" algn="l" rtl="0" eaLnBrk="0">
              <a:lnSpc>
                <a:spcPct val="110000"/>
              </a:lnSpc>
            </a:pP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  </a:t>
            </a:r>
            <a:endParaRPr sz="2300" spc="0" dirty="0">
              <a:solidFill>
                <a:srgbClr val="00000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12700" indent="3810" algn="l" rtl="0" eaLnBrk="0">
              <a:lnSpc>
                <a:spcPct val="110000"/>
              </a:lnSpc>
            </a:pP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设研究生院的生师比最优区间为[5,6],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a</a:t>
            </a: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=2,</a:t>
            </a: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a</a:t>
            </a: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 </a:t>
            </a: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=</a:t>
            </a:r>
            <a:r>
              <a:rPr sz="2300" spc="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endParaRPr lang="en-US" altLang="en-US" sz="2300" dirty="0"/>
          </a:p>
        </p:txBody>
      </p:sp>
      <p:sp>
        <p:nvSpPr>
          <p:cNvPr id="548" name="textbox 548"/>
          <p:cNvSpPr/>
          <p:nvPr/>
        </p:nvSpPr>
        <p:spPr>
          <a:xfrm>
            <a:off x="6904418" y="1793411"/>
            <a:ext cx="139700" cy="2197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5000"/>
              </a:lnSpc>
            </a:pP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2</a:t>
            </a:r>
            <a:endParaRPr lang="en-US" altLang="en-US" sz="1700" dirty="0"/>
          </a:p>
        </p:txBody>
      </p:sp>
      <p:sp>
        <p:nvSpPr>
          <p:cNvPr id="549" name="textbox 549"/>
          <p:cNvSpPr/>
          <p:nvPr/>
        </p:nvSpPr>
        <p:spPr>
          <a:xfrm>
            <a:off x="6904470" y="1573193"/>
            <a:ext cx="97155" cy="318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305"/>
              </a:lnSpc>
            </a:pPr>
            <a:r>
              <a:rPr sz="1500" spc="-3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"</a:t>
            </a:r>
            <a:endParaRPr lang="en-US" altLang="en-US" sz="1500" dirty="0"/>
          </a:p>
        </p:txBody>
      </p:sp>
      <p:sp>
        <p:nvSpPr>
          <p:cNvPr id="550" name="textbox 550"/>
          <p:cNvSpPr/>
          <p:nvPr/>
        </p:nvSpPr>
        <p:spPr>
          <a:xfrm>
            <a:off x="6052248" y="1793411"/>
            <a:ext cx="139700" cy="2197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5000"/>
              </a:lnSpc>
            </a:pP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2</a:t>
            </a:r>
            <a:endParaRPr lang="en-US" altLang="en-US" sz="1700" dirty="0"/>
          </a:p>
        </p:txBody>
      </p:sp>
      <p:sp>
        <p:nvSpPr>
          <p:cNvPr id="551" name="textbox 551"/>
          <p:cNvSpPr/>
          <p:nvPr/>
        </p:nvSpPr>
        <p:spPr>
          <a:xfrm>
            <a:off x="6080091" y="1598625"/>
            <a:ext cx="88900" cy="2927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00"/>
              </a:lnSpc>
            </a:pPr>
            <a:r>
              <a:rPr sz="1700" spc="5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′</a:t>
            </a:r>
            <a:endParaRPr lang="en-US" altLang="en-US" sz="1700" dirty="0"/>
          </a:p>
        </p:txBody>
      </p:sp>
      <p:pic>
        <p:nvPicPr>
          <p:cNvPr id="552" name="picture 5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553" name="picture 5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554" name="textbox 554"/>
          <p:cNvSpPr/>
          <p:nvPr/>
        </p:nvSpPr>
        <p:spPr>
          <a:xfrm>
            <a:off x="4283443" y="2250021"/>
            <a:ext cx="3364229" cy="262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2000"/>
              </a:lnSpc>
            </a:pPr>
            <a:r>
              <a:rPr lang="en-US" altLang="zh-CN" sz="1700" b="1" spc="7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  </a:t>
            </a:r>
            <a:r>
              <a:rPr sz="1700" b="1" spc="7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数据处</a:t>
            </a:r>
            <a:r>
              <a:rPr sz="1700" b="1" spc="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理</a:t>
            </a:r>
            <a:r>
              <a:rPr lang="en-US" sz="1700" b="1" spc="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</a:t>
            </a:r>
            <a:r>
              <a:rPr lang="zh-CN" altLang="en-US" sz="1700" b="1" spc="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生师比</a:t>
            </a:r>
            <a:endParaRPr lang="zh-CN" altLang="en-US" sz="1700" b="1" spc="60" dirty="0">
              <a:solidFill>
                <a:srgbClr val="00000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55" name="textbox 555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556" name="picture 5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  <p:sp>
        <p:nvSpPr>
          <p:cNvPr id="557" name="textbox 557"/>
          <p:cNvSpPr/>
          <p:nvPr/>
        </p:nvSpPr>
        <p:spPr>
          <a:xfrm>
            <a:off x="1304290" y="742950"/>
            <a:ext cx="4349750" cy="287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r>
              <a:rPr lang="zh-CN" altLang="en-US" sz="100" dirty="0">
                <a:ea typeface="宋体" panose="02010600030101010101" pitchFamily="2" charset="-122"/>
              </a:rPr>
              <a:t>：</a:t>
            </a:r>
            <a:endParaRPr lang="en-US" altLang="en-US" sz="100" dirty="0"/>
          </a:p>
          <a:p>
            <a:pPr marL="12700" algn="l" rtl="0" eaLnBrk="0">
              <a:lnSpc>
                <a:spcPts val="2055"/>
              </a:lnSpc>
            </a:pP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：数据处理</a:t>
            </a:r>
            <a:endParaRPr lang="zh-CN" sz="3600" b="1" spc="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42415" y="2466340"/>
            <a:ext cx="77724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picture 5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519" name="picture 5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13001" y="1103883"/>
            <a:ext cx="8606027" cy="4943855"/>
          </a:xfrm>
          <a:prstGeom prst="rect">
            <a:avLst/>
          </a:prstGeom>
        </p:spPr>
      </p:pic>
      <p:pic>
        <p:nvPicPr>
          <p:cNvPr id="520" name="picture 5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521" name="textbox 521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522" name="picture 5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  <p:sp>
        <p:nvSpPr>
          <p:cNvPr id="523" name="textbox 523"/>
          <p:cNvSpPr/>
          <p:nvPr/>
        </p:nvSpPr>
        <p:spPr>
          <a:xfrm>
            <a:off x="1304290" y="700405"/>
            <a:ext cx="3713480" cy="287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55"/>
              </a:lnSpc>
            </a:pP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：数据处理</a:t>
            </a:r>
            <a:endParaRPr lang="zh-CN" sz="3600" b="1" spc="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 rot="5400000">
            <a:off x="3030220" y="1238885"/>
            <a:ext cx="411480" cy="224536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endParaRPr lang="zh-CN" altLang="en-US" sz="9600"/>
          </a:p>
        </p:txBody>
      </p:sp>
      <p:sp>
        <p:nvSpPr>
          <p:cNvPr id="10" name="文本框 9"/>
          <p:cNvSpPr txBox="1"/>
          <p:nvPr/>
        </p:nvSpPr>
        <p:spPr>
          <a:xfrm rot="5400000">
            <a:off x="5184775" y="-1289050"/>
            <a:ext cx="1537970" cy="3869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4130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750" y="1972945"/>
            <a:ext cx="11287125" cy="2576830"/>
          </a:xfrm>
          <a:prstGeom prst="rect">
            <a:avLst/>
          </a:prstGeom>
        </p:spPr>
      </p:pic>
      <p:pic>
        <p:nvPicPr>
          <p:cNvPr id="522" name="picture 5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  <p:sp>
        <p:nvSpPr>
          <p:cNvPr id="523" name="textbox 523"/>
          <p:cNvSpPr/>
          <p:nvPr>
            <p:custDataLst>
              <p:tags r:id="rId5"/>
            </p:custDataLst>
          </p:nvPr>
        </p:nvSpPr>
        <p:spPr>
          <a:xfrm>
            <a:off x="1304290" y="700405"/>
            <a:ext cx="3713480" cy="28702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55"/>
              </a:lnSpc>
            </a:pP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</a:rPr>
              <a:t>：数据处理</a:t>
            </a:r>
            <a:endParaRPr lang="zh-CN" sz="3600" b="1" spc="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</a:endParaRPr>
          </a:p>
        </p:txBody>
      </p:sp>
      <p:graphicFrame>
        <p:nvGraphicFramePr>
          <p:cNvPr id="3" name="对象 2"/>
          <p:cNvGraphicFramePr/>
          <p:nvPr>
            <p:custDataLst>
              <p:tags r:id="rId6"/>
            </p:custDataLst>
          </p:nvPr>
        </p:nvGraphicFramePr>
        <p:xfrm>
          <a:off x="3362960" y="4443095"/>
          <a:ext cx="4746625" cy="120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3976370" imgH="1012825" progId="Equation.DSMT4">
                  <p:embed/>
                </p:oleObj>
              </mc:Choice>
              <mc:Fallback>
                <p:oleObj name="" r:id="rId7" imgW="3976370" imgH="1012825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2960" y="4443095"/>
                        <a:ext cx="4746625" cy="1202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picture 5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984247" y="1644396"/>
            <a:ext cx="8223504" cy="4561332"/>
          </a:xfrm>
          <a:prstGeom prst="rect">
            <a:avLst/>
          </a:prstGeom>
        </p:spPr>
      </p:pic>
      <p:pic>
        <p:nvPicPr>
          <p:cNvPr id="559" name="picture 5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sp>
        <p:nvSpPr>
          <p:cNvPr id="560" name="textbox 560"/>
          <p:cNvSpPr/>
          <p:nvPr/>
        </p:nvSpPr>
        <p:spPr>
          <a:xfrm>
            <a:off x="626579" y="1206538"/>
            <a:ext cx="3971290" cy="339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0000"/>
              </a:lnSpc>
            </a:pPr>
            <a:r>
              <a:rPr lang="zh-CN" sz="2300" spc="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正向化，</a:t>
            </a:r>
            <a:r>
              <a:rPr sz="2300" spc="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规范</a:t>
            </a: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化</a:t>
            </a:r>
            <a:r>
              <a:rPr lang="zh-CN" sz="2300" spc="8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后的数据</a:t>
            </a:r>
            <a:endParaRPr lang="zh-CN" sz="2300" spc="80" dirty="0">
              <a:solidFill>
                <a:srgbClr val="00000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561" name="picture 5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562" name="textbox 562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563" name="picture 5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  <p:sp>
        <p:nvSpPr>
          <p:cNvPr id="564" name="textbox 564"/>
          <p:cNvSpPr/>
          <p:nvPr/>
        </p:nvSpPr>
        <p:spPr>
          <a:xfrm>
            <a:off x="1209675" y="622300"/>
            <a:ext cx="4080510" cy="287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55"/>
              </a:lnSpc>
            </a:pP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600" b="1" spc="1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</a:t>
            </a:r>
            <a:r>
              <a:rPr sz="3600" b="1" spc="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</a:t>
            </a:r>
            <a:endParaRPr lang="en-US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picture 5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386583" y="3180588"/>
            <a:ext cx="6563867" cy="3083052"/>
          </a:xfrm>
          <a:prstGeom prst="rect">
            <a:avLst/>
          </a:prstGeom>
        </p:spPr>
      </p:pic>
      <p:pic>
        <p:nvPicPr>
          <p:cNvPr id="566" name="picture 5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30352" y="1100328"/>
            <a:ext cx="11167871" cy="1243583"/>
          </a:xfrm>
          <a:prstGeom prst="rect">
            <a:avLst/>
          </a:prstGeom>
        </p:spPr>
      </p:pic>
      <p:sp>
        <p:nvSpPr>
          <p:cNvPr id="567" name="textbox 567"/>
          <p:cNvSpPr/>
          <p:nvPr/>
        </p:nvSpPr>
        <p:spPr>
          <a:xfrm>
            <a:off x="1181975" y="2363423"/>
            <a:ext cx="9630409" cy="6388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9000"/>
              </a:lnSpc>
            </a:pPr>
            <a:endParaRPr lang="en-US" altLang="en-US" sz="100" dirty="0"/>
          </a:p>
          <a:p>
            <a:pPr marL="12700" indent="2540" algn="l" rtl="0" eaLnBrk="0">
              <a:lnSpc>
                <a:spcPct val="101000"/>
              </a:lnSpc>
            </a:pP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设权向量为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sz="2000" spc="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=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[0.2,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0.3,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0.4,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0.1]</a:t>
            </a:r>
            <a:r>
              <a:rPr sz="2200" spc="0" baseline="33000" dirty="0">
                <a:solidFill>
                  <a:srgbClr val="595959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T</a:t>
            </a:r>
            <a:r>
              <a:rPr sz="1400" spc="-40" dirty="0">
                <a:solidFill>
                  <a:srgbClr val="595959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sz="2000" spc="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sz="2000" spc="-1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得加权的向量规范</a:t>
            </a:r>
            <a:r>
              <a:rPr sz="2000" spc="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化属性矩阵</a:t>
            </a:r>
            <a:endParaRPr lang="en-US" altLang="en-US" sz="2000" dirty="0"/>
          </a:p>
        </p:txBody>
      </p:sp>
      <p:pic>
        <p:nvPicPr>
          <p:cNvPr id="568" name="picture 5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569" name="picture 5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570" name="textbox 570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571" name="picture 5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  <p:sp>
        <p:nvSpPr>
          <p:cNvPr id="572" name="textbox 572"/>
          <p:cNvSpPr/>
          <p:nvPr/>
        </p:nvSpPr>
        <p:spPr>
          <a:xfrm>
            <a:off x="1209675" y="735965"/>
            <a:ext cx="3705225" cy="287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55"/>
              </a:lnSpc>
            </a:pP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600" b="1" spc="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</a:t>
            </a:r>
            <a:r>
              <a:rPr sz="3600" b="1" spc="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</a:t>
            </a:r>
            <a:endParaRPr lang="en-US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picture 5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389633" y="4891278"/>
            <a:ext cx="5657087" cy="797052"/>
          </a:xfrm>
          <a:prstGeom prst="rect">
            <a:avLst/>
          </a:prstGeom>
        </p:spPr>
      </p:pic>
      <p:pic>
        <p:nvPicPr>
          <p:cNvPr id="575" name="picture 5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30352" y="337311"/>
            <a:ext cx="774191" cy="690372"/>
          </a:xfrm>
          <a:prstGeom prst="rect">
            <a:avLst/>
          </a:prstGeom>
        </p:spPr>
      </p:pic>
      <p:sp>
        <p:nvSpPr>
          <p:cNvPr id="576" name="textbox 576"/>
          <p:cNvSpPr/>
          <p:nvPr/>
        </p:nvSpPr>
        <p:spPr>
          <a:xfrm>
            <a:off x="1014907" y="622312"/>
            <a:ext cx="4344034" cy="9067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207645" algn="l" rtl="0" eaLnBrk="0">
              <a:lnSpc>
                <a:spcPts val="2055"/>
              </a:lnSpc>
            </a:pP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600" b="1" spc="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第三</a:t>
            </a:r>
            <a:r>
              <a:rPr sz="3600" b="1" spc="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</a:t>
            </a:r>
            <a:endParaRPr lang="en-US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03000"/>
              </a:lnSpc>
            </a:pPr>
            <a:endParaRPr lang="en-US" altLang="en-US" sz="1300" dirty="0"/>
          </a:p>
          <a:p>
            <a:pPr marL="12700" algn="l" rtl="0" eaLnBrk="0">
              <a:lnSpc>
                <a:spcPts val="3270"/>
              </a:lnSpc>
              <a:spcBef>
                <a:spcPts val="0"/>
              </a:spcBef>
            </a:pP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(3)</a:t>
            </a: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确定正理想解</a:t>
            </a:r>
            <a:r>
              <a:rPr sz="1600" spc="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</a:t>
            </a:r>
            <a:r>
              <a:rPr lang="en-US" sz="1600" spc="8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   </a:t>
            </a: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和负理</a:t>
            </a:r>
            <a:r>
              <a:rPr sz="2300" spc="7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想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解</a:t>
            </a:r>
            <a:endParaRPr lang="en-US" altLang="en-US" sz="1700" dirty="0"/>
          </a:p>
        </p:txBody>
      </p:sp>
      <p:pic>
        <p:nvPicPr>
          <p:cNvPr id="577" name="picture 5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578" name="picture 5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579" name="textbox 579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565" name="picture 5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1304543" y="1586738"/>
            <a:ext cx="6563867" cy="3083052"/>
          </a:xfrm>
          <a:prstGeom prst="rect">
            <a:avLst/>
          </a:prstGeom>
        </p:spPr>
      </p:pic>
      <p:graphicFrame>
        <p:nvGraphicFramePr>
          <p:cNvPr id="2" name="对象 1"/>
          <p:cNvGraphicFramePr/>
          <p:nvPr>
            <p:custDataLst>
              <p:tags r:id="rId7"/>
            </p:custDataLst>
          </p:nvPr>
        </p:nvGraphicFramePr>
        <p:xfrm>
          <a:off x="5072380" y="1179195"/>
          <a:ext cx="350520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8" imgW="215900" imgH="215900" progId="Equation.DSMT4">
                  <p:embed/>
                </p:oleObj>
              </mc:Choice>
              <mc:Fallback>
                <p:oleObj name="" r:id="rId8" imgW="215900" imgH="2159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72380" y="1179195"/>
                        <a:ext cx="350520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>
            <p:custDataLst>
              <p:tags r:id="rId10"/>
            </p:custDataLst>
          </p:nvPr>
        </p:nvGraphicFramePr>
        <p:xfrm>
          <a:off x="3214370" y="1179195"/>
          <a:ext cx="33972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203200" imgH="215900" progId="Equation.DSMT4">
                  <p:embed/>
                </p:oleObj>
              </mc:Choice>
              <mc:Fallback>
                <p:oleObj name="" r:id="rId11" imgW="203200" imgH="2159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14370" y="1179195"/>
                        <a:ext cx="339725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picture 5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094231" y="2217420"/>
            <a:ext cx="5032248" cy="2674620"/>
          </a:xfrm>
          <a:prstGeom prst="rect">
            <a:avLst/>
          </a:prstGeom>
        </p:spPr>
      </p:pic>
      <p:pic>
        <p:nvPicPr>
          <p:cNvPr id="582" name="picture 5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  <p:sp>
        <p:nvSpPr>
          <p:cNvPr id="583" name="textbox 583"/>
          <p:cNvSpPr/>
          <p:nvPr/>
        </p:nvSpPr>
        <p:spPr>
          <a:xfrm>
            <a:off x="1014907" y="763917"/>
            <a:ext cx="5866129" cy="8978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207645" algn="l" rtl="0" eaLnBrk="0">
              <a:lnSpc>
                <a:spcPts val="2055"/>
              </a:lnSpc>
            </a:pP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600" b="1" spc="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第四</a:t>
            </a:r>
            <a:r>
              <a:rPr sz="3600" b="1" spc="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</a:t>
            </a:r>
            <a:endParaRPr lang="en-US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06000"/>
              </a:lnSpc>
            </a:pPr>
            <a:endParaRPr lang="en-US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0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70"/>
              </a:lnSpc>
            </a:pPr>
            <a:r>
              <a:rPr sz="230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(4)</a:t>
            </a:r>
            <a:r>
              <a:rPr sz="2300" spc="9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计算各方案到正理想解和负理想解的</a:t>
            </a:r>
            <a:r>
              <a:rPr sz="2300" spc="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距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离</a:t>
            </a:r>
            <a:endParaRPr lang="en-US" altLang="en-US" sz="2300" dirty="0"/>
          </a:p>
        </p:txBody>
      </p:sp>
      <p:pic>
        <p:nvPicPr>
          <p:cNvPr id="584" name="picture 5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585" name="picture 5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586" name="textbox 586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227570" y="2023110"/>
            <a:ext cx="3108960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textbox 587"/>
          <p:cNvSpPr/>
          <p:nvPr/>
        </p:nvSpPr>
        <p:spPr>
          <a:xfrm>
            <a:off x="-12700" y="2665856"/>
            <a:ext cx="12039600" cy="42221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035050" algn="l" rtl="0" eaLnBrk="0">
              <a:lnSpc>
                <a:spcPts val="2895"/>
              </a:lnSpc>
            </a:pP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此例中，由综合评价值的大小可确定各方案从优到劣的次序为4，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sz="2300" spc="-1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</a:t>
            </a:r>
            <a:r>
              <a:rPr sz="2300" spc="-5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</a:t>
            </a:r>
            <a:endParaRPr lang="en-US" altLang="en-US" sz="23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400" dirty="0"/>
          </a:p>
          <a:p>
            <a:pPr algn="r" rtl="0" eaLnBrk="0">
              <a:lnSpc>
                <a:spcPct val="91000"/>
              </a:lnSpc>
              <a:spcBef>
                <a:spcPts val="5"/>
              </a:spcBef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588" name="picture 5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369563" y="3322319"/>
            <a:ext cx="4594860" cy="2901696"/>
          </a:xfrm>
          <a:prstGeom prst="rect">
            <a:avLst/>
          </a:prstGeom>
        </p:spPr>
      </p:pic>
      <p:pic>
        <p:nvPicPr>
          <p:cNvPr id="589" name="picture 5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842509" y="1372996"/>
            <a:ext cx="4110228" cy="961644"/>
          </a:xfrm>
          <a:prstGeom prst="rect">
            <a:avLst/>
          </a:prstGeom>
        </p:spPr>
      </p:pic>
      <p:pic>
        <p:nvPicPr>
          <p:cNvPr id="590" name="picture 5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  <p:sp>
        <p:nvSpPr>
          <p:cNvPr id="591" name="textbox 591"/>
          <p:cNvSpPr/>
          <p:nvPr/>
        </p:nvSpPr>
        <p:spPr>
          <a:xfrm>
            <a:off x="1014730" y="523240"/>
            <a:ext cx="4717415" cy="897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207645" algn="l" rtl="0" eaLnBrk="0">
              <a:lnSpc>
                <a:spcPts val="2055"/>
              </a:lnSpc>
            </a:pPr>
            <a:endParaRPr sz="3600" spc="0" dirty="0">
              <a:solidFill>
                <a:srgbClr val="000000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7645" algn="l" rtl="0" eaLnBrk="0">
              <a:lnSpc>
                <a:spcPts val="2055"/>
              </a:lnSpc>
            </a:pP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3600" b="1" spc="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第五</a:t>
            </a:r>
            <a:r>
              <a:rPr sz="3600" b="1" spc="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</a:t>
            </a:r>
            <a:endParaRPr lang="en-US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06000"/>
              </a:lnSpc>
            </a:pPr>
            <a:endParaRPr lang="en-US" altLang="en-US" sz="1200" dirty="0"/>
          </a:p>
          <a:p>
            <a:pPr algn="l" rtl="0" eaLnBrk="0">
              <a:lnSpc>
                <a:spcPct val="10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70"/>
              </a:lnSpc>
            </a:pP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(5)</a:t>
            </a: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计算各方案的排序指标</a:t>
            </a:r>
            <a:r>
              <a:rPr sz="2300" spc="3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值</a:t>
            </a:r>
            <a:endParaRPr lang="en-US" altLang="en-US" sz="2300" dirty="0"/>
          </a:p>
        </p:txBody>
      </p:sp>
      <p:sp>
        <p:nvSpPr>
          <p:cNvPr id="592" name="textbox 592"/>
          <p:cNvSpPr/>
          <p:nvPr/>
        </p:nvSpPr>
        <p:spPr>
          <a:xfrm>
            <a:off x="-12700" y="5791758"/>
            <a:ext cx="1945639" cy="1079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8295"/>
              </a:lnSpc>
              <a:tabLst>
                <a:tab pos="1931670" algn="l"/>
              </a:tabLst>
            </a:pPr>
            <a:r>
              <a:rPr sz="100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endParaRPr lang="en-US" altLang="en-US" sz="1000" dirty="0"/>
          </a:p>
        </p:txBody>
      </p:sp>
      <p:pic>
        <p:nvPicPr>
          <p:cNvPr id="593" name="picture 5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594" name="picture 5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"/>
          <p:cNvSpPr/>
          <p:nvPr/>
        </p:nvSpPr>
        <p:spPr>
          <a:xfrm>
            <a:off x="0" y="1350264"/>
            <a:ext cx="12192000" cy="1495043"/>
          </a:xfrm>
          <a:prstGeom prst="rect">
            <a:avLst/>
          </a:pr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" name="textbox 20"/>
          <p:cNvSpPr/>
          <p:nvPr/>
        </p:nvSpPr>
        <p:spPr>
          <a:xfrm>
            <a:off x="-12700" y="1613128"/>
            <a:ext cx="12217400" cy="1007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7725"/>
              </a:lnSpc>
              <a:tabLst>
                <a:tab pos="4613275" algn="l"/>
              </a:tabLst>
            </a:pPr>
            <a:r>
              <a:rPr sz="5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300" b="1" spc="-2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5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</a:t>
            </a:r>
            <a:endParaRPr lang="en-US" altLang="en-US" sz="5300" dirty="0"/>
          </a:p>
        </p:txBody>
      </p:sp>
      <p:sp>
        <p:nvSpPr>
          <p:cNvPr id="21" name="textbox 21"/>
          <p:cNvSpPr/>
          <p:nvPr/>
        </p:nvSpPr>
        <p:spPr>
          <a:xfrm>
            <a:off x="2664434" y="3920756"/>
            <a:ext cx="6836409" cy="12496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000"/>
              </a:lnSpc>
            </a:pPr>
            <a:r>
              <a:rPr lang="en-US" sz="4700" spc="90" dirty="0">
                <a:ln w="17434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</a:t>
            </a:r>
            <a:r>
              <a:rPr sz="4700" spc="90" dirty="0">
                <a:ln w="17434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评价模型简</a:t>
            </a:r>
            <a:r>
              <a:rPr sz="4700" spc="80" dirty="0">
                <a:ln w="17434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介</a:t>
            </a:r>
            <a:endParaRPr lang="en-US" altLang="en-US" sz="4700" dirty="0"/>
          </a:p>
          <a:p>
            <a:pPr algn="l" rtl="0" eaLnBrk="0">
              <a:lnSpc>
                <a:spcPct val="131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400" dirty="0"/>
          </a:p>
          <a:p>
            <a:pPr marL="12700" algn="l" rtl="0" eaLnBrk="0">
              <a:lnSpc>
                <a:spcPct val="100000"/>
              </a:lnSpc>
              <a:spcBef>
                <a:spcPts val="0"/>
              </a:spcBef>
            </a:pPr>
            <a:endParaRPr sz="1700" spc="6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l" rtl="0" eaLnBrk="0">
              <a:lnSpc>
                <a:spcPct val="100000"/>
              </a:lnSpc>
              <a:spcBef>
                <a:spcPts val="0"/>
              </a:spcBef>
            </a:pP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我们活着不能与草木同腐，不能醉生梦死，枉度人生，要有所作为</a:t>
            </a:r>
            <a:r>
              <a:rPr sz="170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en-US" sz="1700" dirty="0"/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sp>
        <p:nvSpPr>
          <p:cNvPr id="23" name="textbox 23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box 434"/>
          <p:cNvSpPr/>
          <p:nvPr/>
        </p:nvSpPr>
        <p:spPr>
          <a:xfrm>
            <a:off x="517652" y="395731"/>
            <a:ext cx="9741534" cy="47885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7000"/>
              </a:lnSpc>
            </a:pPr>
            <a:endParaRPr lang="en-US" altLang="en-US" sz="1000" dirty="0"/>
          </a:p>
          <a:p>
            <a:pPr marL="822325" algn="l" rtl="0" eaLnBrk="0">
              <a:lnSpc>
                <a:spcPts val="2060"/>
              </a:lnSpc>
            </a:pP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TOPSIS</a:t>
            </a:r>
            <a:r>
              <a:rPr lang="zh-CN" sz="3600" b="1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：流程总结</a:t>
            </a:r>
            <a:endParaRPr lang="en-US" altLang="en-US" sz="36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679450" indent="14605" algn="l" rtl="0" eaLnBrk="0">
              <a:lnSpc>
                <a:spcPct val="105000"/>
              </a:lnSpc>
              <a:spcBef>
                <a:spcPts val="700"/>
              </a:spcBef>
            </a:pPr>
            <a:r>
              <a:rPr lang="en-US" sz="23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3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多属性决策问题的理想解法</a:t>
            </a:r>
            <a:r>
              <a:rPr sz="2300" spc="9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——</a:t>
            </a:r>
            <a:r>
              <a:rPr sz="23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理想解法亦称为 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TOPSIS</a:t>
            </a:r>
            <a:r>
              <a:rPr sz="2300" spc="9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 </a:t>
            </a:r>
            <a:r>
              <a:rPr sz="23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法</a:t>
            </a:r>
            <a:r>
              <a:rPr lang="zh-CN" sz="23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30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</a:t>
            </a:r>
            <a:r>
              <a:rPr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种有效的多指标评价方法。这种方法通过构造评价问题的正理想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和负理想解</a:t>
            </a:r>
            <a:r>
              <a:rPr lang="zh-CN"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即各指标的最优解和最劣解</a:t>
            </a:r>
            <a:r>
              <a:rPr lang="zh-CN"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通过计算每个方案到</a:t>
            </a: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想方</a:t>
            </a:r>
            <a:r>
              <a:rPr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案的相对贴近度</a:t>
            </a:r>
            <a:r>
              <a:rPr lang="zh-CN"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即靠近正理想解和远离负理想解的程度</a:t>
            </a:r>
            <a:r>
              <a:rPr lang="zh-CN"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来对</a:t>
            </a:r>
            <a:r>
              <a:rPr sz="230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案进</a:t>
            </a:r>
            <a:r>
              <a:rPr sz="23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行排序</a:t>
            </a:r>
            <a:r>
              <a:rPr lang="zh-CN" sz="23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30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从而选出最优方</a:t>
            </a:r>
            <a:r>
              <a:rPr sz="230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案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en-US" sz="2300" dirty="0"/>
          </a:p>
          <a:p>
            <a:pPr marL="679450" algn="l" rtl="0" eaLnBrk="0">
              <a:lnSpc>
                <a:spcPct val="103000"/>
              </a:lnSpc>
              <a:spcBef>
                <a:spcPts val="165"/>
              </a:spcBef>
            </a:pPr>
            <a:r>
              <a:rPr lang="en-US" sz="230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230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基本过程为先将原始数据矩阵统一指标类型</a:t>
            </a:r>
            <a:r>
              <a:rPr sz="230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30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(一般正向化</a:t>
            </a:r>
            <a:r>
              <a:rPr sz="230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理)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</a:t>
            </a:r>
            <a:r>
              <a:rPr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到正向化的矩阵，再对正向化的矩阵进行标准化处理以消除各指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</a:t>
            </a:r>
            <a:r>
              <a:rPr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量纲的影响，并找到有限方案中的最优方案和最劣方案，然后分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别</a:t>
            </a:r>
            <a:r>
              <a:rPr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计算各评价对象与最优方案和最劣方案间的距离，获得各评价对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象</a:t>
            </a:r>
            <a:r>
              <a:rPr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与最优方案的相对接近程度，以此作为评价优劣的依据。该方法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230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数据分布及样本含量没有严格限制，数据计算简单易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行。</a:t>
            </a:r>
            <a:endParaRPr lang="en-US" altLang="en-US" sz="2300" dirty="0"/>
          </a:p>
        </p:txBody>
      </p:sp>
      <p:pic>
        <p:nvPicPr>
          <p:cNvPr id="435" name="picture 4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15442" y="286511"/>
            <a:ext cx="774191" cy="690372"/>
          </a:xfrm>
          <a:prstGeom prst="rect">
            <a:avLst/>
          </a:prstGeom>
        </p:spPr>
      </p:pic>
      <p:pic>
        <p:nvPicPr>
          <p:cNvPr id="436" name="picture 4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437" name="picture 4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438" name="textbox 438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6" name="picture 1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4290" y="4533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3600" b="1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层次分析</a:t>
            </a:r>
            <a:r>
              <a:rPr sz="3600" b="1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法</a:t>
            </a:r>
            <a:endParaRPr lang="zh-CN" altLang="en-US" sz="3600" b="1" spc="6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735" y="2265680"/>
            <a:ext cx="10114280" cy="1332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2700" indent="2540" algn="l" rtl="0" eaLnBrk="0">
              <a:lnSpc>
                <a:spcPct val="101000"/>
              </a:lnSpc>
            </a:pPr>
            <a:endParaRPr sz="2000" spc="-40" dirty="0">
              <a:solidFill>
                <a:srgbClr val="595959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12700" indent="2540" algn="l" rtl="0" eaLnBrk="0">
              <a:lnSpc>
                <a:spcPct val="101000"/>
              </a:lnSpc>
            </a:pP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设权向量为 </a:t>
            </a:r>
            <a:r>
              <a:rPr lang="en-US" sz="2000" spc="-4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= 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[0.2, 0.3, 0.4, 0.1]</a:t>
            </a:r>
            <a:r>
              <a:rPr sz="2200" baseline="33000" dirty="0">
                <a:solidFill>
                  <a:srgbClr val="595959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T</a:t>
            </a:r>
            <a:r>
              <a:rPr sz="1400" spc="-40" dirty="0">
                <a:solidFill>
                  <a:srgbClr val="595959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  <a:sym typeface="+mn-ea"/>
              </a:rPr>
              <a:t> 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(可使用其他方法算权重,</a:t>
            </a:r>
            <a:r>
              <a:rPr lang="en-US" sz="2000" spc="-4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sz="2000" spc="-4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如层次分析</a:t>
            </a:r>
            <a:r>
              <a:rPr sz="2000" spc="-1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法</a:t>
            </a:r>
            <a:r>
              <a:rPr sz="200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、熵权法等)</a:t>
            </a:r>
            <a:endParaRPr sz="2000" dirty="0">
              <a:solidFill>
                <a:srgbClr val="595959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12700" indent="2540" algn="l" rtl="0" eaLnBrk="0">
              <a:lnSpc>
                <a:spcPct val="101000"/>
              </a:lnSpc>
            </a:pPr>
            <a:r>
              <a:rPr sz="200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endParaRPr sz="2000" dirty="0">
              <a:solidFill>
                <a:srgbClr val="595959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12700" indent="2540" algn="l" rtl="0" eaLnBrk="0">
              <a:lnSpc>
                <a:spcPct val="101000"/>
              </a:lnSpc>
            </a:pPr>
            <a:r>
              <a:rPr sz="2000" spc="-1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得</a:t>
            </a:r>
            <a:r>
              <a:rPr lang="zh-CN" sz="2000" spc="-1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到</a:t>
            </a:r>
            <a:r>
              <a:rPr sz="2000" spc="-1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加权的向量规范</a:t>
            </a:r>
            <a:r>
              <a:rPr sz="2000" dirty="0">
                <a:solidFill>
                  <a:srgbClr val="595959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化属性矩阵</a:t>
            </a:r>
            <a:endParaRPr lang="zh-CN" altLang="en-US" sz="2000" dirty="0">
              <a:solidFill>
                <a:srgbClr val="595959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pic>
        <p:nvPicPr>
          <p:cNvPr id="566" name="picture 56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601472" y="1263523"/>
            <a:ext cx="11167871" cy="1243583"/>
          </a:xfrm>
          <a:prstGeom prst="rect">
            <a:avLst/>
          </a:prstGeom>
        </p:spPr>
      </p:pic>
      <p:graphicFrame>
        <p:nvGraphicFramePr>
          <p:cNvPr id="5" name="对象 4"/>
          <p:cNvGraphicFramePr/>
          <p:nvPr>
            <p:custDataLst>
              <p:tags r:id="rId5"/>
            </p:custDataLst>
          </p:nvPr>
        </p:nvGraphicFramePr>
        <p:xfrm>
          <a:off x="2148205" y="2630805"/>
          <a:ext cx="339090" cy="31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165100" imgH="152400" progId="Equation.DSMT4">
                  <p:embed/>
                </p:oleObj>
              </mc:Choice>
              <mc:Fallback>
                <p:oleObj name="" r:id="rId6" imgW="165100" imgH="1524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48205" y="2630805"/>
                        <a:ext cx="339090" cy="31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>
            <p:custDataLst>
              <p:tags r:id="rId8"/>
            </p:custDataLst>
          </p:nvPr>
        </p:nvGraphicFramePr>
        <p:xfrm>
          <a:off x="4124325" y="4340860"/>
          <a:ext cx="899160" cy="73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425450" imgH="432435" progId="Equation.DSMT4">
                  <p:embed/>
                </p:oleObj>
              </mc:Choice>
              <mc:Fallback>
                <p:oleObj name="" r:id="rId9" imgW="425450" imgH="432435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24325" y="4340860"/>
                        <a:ext cx="899160" cy="730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148205" y="4340860"/>
            <a:ext cx="9252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</a:rPr>
              <a:t>你突然要</a:t>
            </a:r>
            <a:r>
              <a:rPr lang="en-US" altLang="zh-CN" sz="4000" b="1">
                <a:solidFill>
                  <a:srgbClr val="FF0000"/>
                </a:solidFill>
              </a:rPr>
              <a:t>    </a:t>
            </a:r>
            <a:r>
              <a:rPr lang="zh-CN" altLang="en-US" sz="4000" b="1">
                <a:solidFill>
                  <a:srgbClr val="FF0000"/>
                </a:solidFill>
                <a:ea typeface="宋体" panose="02010600030101010101" pitchFamily="2" charset="-122"/>
              </a:rPr>
              <a:t>，这</a:t>
            </a:r>
            <a:r>
              <a:rPr lang="en-US" altLang="zh-CN" sz="4000" b="1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4000" b="1">
                <a:solidFill>
                  <a:srgbClr val="FF0000"/>
                </a:solidFill>
              </a:rPr>
              <a:t>从哪来的呢？？？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graphicFrame>
        <p:nvGraphicFramePr>
          <p:cNvPr id="10" name="对象 9"/>
          <p:cNvGraphicFramePr/>
          <p:nvPr>
            <p:custDataLst>
              <p:tags r:id="rId11"/>
            </p:custDataLst>
          </p:nvPr>
        </p:nvGraphicFramePr>
        <p:xfrm>
          <a:off x="5757545" y="4340860"/>
          <a:ext cx="118046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2" imgW="501015" imgH="426720" progId="Equation.DSMT4">
                  <p:embed/>
                </p:oleObj>
              </mc:Choice>
              <mc:Fallback>
                <p:oleObj name="" r:id="rId12" imgW="501015" imgH="42672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57545" y="4340860"/>
                        <a:ext cx="1180465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402328" y="408305"/>
            <a:ext cx="4946903" cy="5791200"/>
          </a:xfrm>
          <a:prstGeom prst="rect">
            <a:avLst/>
          </a:prstGeom>
        </p:spPr>
      </p:pic>
      <p:pic>
        <p:nvPicPr>
          <p:cNvPr id="152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153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154" name="textbox 154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sp>
        <p:nvSpPr>
          <p:cNvPr id="155" name="textbox 155"/>
          <p:cNvSpPr/>
          <p:nvPr/>
        </p:nvSpPr>
        <p:spPr>
          <a:xfrm>
            <a:off x="1402080" y="504825"/>
            <a:ext cx="2852420" cy="560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3000"/>
              </a:lnSpc>
            </a:pPr>
            <a:r>
              <a:rPr sz="3600" b="1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层次分析</a:t>
            </a:r>
            <a:r>
              <a:rPr sz="3600" b="1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法</a:t>
            </a:r>
            <a:r>
              <a:rPr sz="3600" b="1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altLang="en-US" sz="3600" b="1" dirty="0"/>
          </a:p>
        </p:txBody>
      </p:sp>
      <p:pic>
        <p:nvPicPr>
          <p:cNvPr id="156" name="picture 1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rect"/>
          <p:cNvSpPr/>
          <p:nvPr/>
        </p:nvSpPr>
        <p:spPr>
          <a:xfrm>
            <a:off x="0" y="1350264"/>
            <a:ext cx="12192000" cy="1495043"/>
          </a:xfrm>
          <a:prstGeom prst="rect">
            <a:avLst/>
          </a:pr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81" name="textbox 781"/>
          <p:cNvSpPr/>
          <p:nvPr/>
        </p:nvSpPr>
        <p:spPr>
          <a:xfrm>
            <a:off x="-12700" y="1613128"/>
            <a:ext cx="12217400" cy="10071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7725"/>
              </a:lnSpc>
              <a:tabLst>
                <a:tab pos="4613275" algn="l"/>
              </a:tabLst>
            </a:pPr>
            <a:r>
              <a:rPr sz="5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300" b="1" spc="-2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530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300" b="1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53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</a:t>
            </a:r>
            <a:endParaRPr lang="en-US" altLang="en-US" sz="5300" dirty="0"/>
          </a:p>
        </p:txBody>
      </p:sp>
      <p:pic>
        <p:nvPicPr>
          <p:cNvPr id="782" name="picture 7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sp>
        <p:nvSpPr>
          <p:cNvPr id="783" name="textbox 783"/>
          <p:cNvSpPr/>
          <p:nvPr/>
        </p:nvSpPr>
        <p:spPr>
          <a:xfrm>
            <a:off x="5296992" y="3920756"/>
            <a:ext cx="1611630" cy="12503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5000"/>
              </a:lnSpc>
            </a:pPr>
            <a:endParaRPr lang="en-US" altLang="en-US" sz="100" dirty="0"/>
          </a:p>
          <a:p>
            <a:pPr marL="205105" algn="l" rtl="0" eaLnBrk="0">
              <a:lnSpc>
                <a:spcPct val="98000"/>
              </a:lnSpc>
            </a:pPr>
            <a:r>
              <a:rPr sz="4700" spc="40" dirty="0">
                <a:ln w="17434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作</a:t>
            </a:r>
            <a:r>
              <a:rPr sz="4700" spc="30" dirty="0">
                <a:ln w="17434" cap="flat" cmpd="sng">
                  <a:solidFill>
                    <a:srgbClr val="262626">
                      <a:alpha val="100000"/>
                    </a:srgbClr>
                  </a:solidFill>
                  <a:prstDash val="solid"/>
                  <a:beve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业</a:t>
            </a:r>
            <a:endParaRPr lang="en-US" altLang="en-US" sz="4700" dirty="0"/>
          </a:p>
          <a:p>
            <a:pPr algn="l" rtl="0" eaLnBrk="0">
              <a:lnSpc>
                <a:spcPct val="132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400" dirty="0"/>
          </a:p>
          <a:p>
            <a:pPr marL="12700" algn="l" rtl="0" eaLnBrk="0">
              <a:lnSpc>
                <a:spcPct val="100000"/>
              </a:lnSpc>
              <a:spcBef>
                <a:spcPts val="0"/>
              </a:spcBef>
            </a:pPr>
            <a:r>
              <a:rPr lang="en-US" altLang="zh-CN" sz="1700" dirty="0">
                <a:ea typeface="宋体" panose="02010600030101010101" pitchFamily="2" charset="-122"/>
              </a:rPr>
              <a:t>    </a:t>
            </a:r>
            <a:r>
              <a:rPr lang="zh-CN" altLang="en-US" sz="1700" dirty="0">
                <a:ea typeface="宋体" panose="02010600030101010101" pitchFamily="2" charset="-122"/>
              </a:rPr>
              <a:t>不要有压力</a:t>
            </a:r>
            <a:endParaRPr lang="zh-CN" altLang="en-US" sz="1700" dirty="0">
              <a:ea typeface="宋体" panose="02010600030101010101" pitchFamily="2" charset="-122"/>
            </a:endParaRPr>
          </a:p>
        </p:txBody>
      </p:sp>
      <p:sp>
        <p:nvSpPr>
          <p:cNvPr id="784" name="textbox 784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textbox 785"/>
          <p:cNvSpPr/>
          <p:nvPr/>
        </p:nvSpPr>
        <p:spPr>
          <a:xfrm>
            <a:off x="517525" y="146050"/>
            <a:ext cx="11317605" cy="34950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endParaRPr sz="1700" spc="0" dirty="0">
              <a:solidFill>
                <a:srgbClr val="00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786765" algn="l" rtl="0" eaLnBrk="0">
              <a:lnSpc>
                <a:spcPts val="2055"/>
              </a:lnSpc>
              <a:spcBef>
                <a:spcPts val="0"/>
              </a:spcBef>
              <a:tabLst>
                <a:tab pos="981710" algn="l"/>
              </a:tabLst>
            </a:pPr>
            <a:r>
              <a:rPr sz="3600" b="1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作</a:t>
            </a:r>
            <a:r>
              <a:rPr sz="3600" b="1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业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                                                                     </a:t>
            </a:r>
            <a:endParaRPr lang="en-US" altLang="en-US" sz="1700" dirty="0"/>
          </a:p>
          <a:p>
            <a:pPr algn="l" rtl="0" eaLnBrk="0">
              <a:lnSpc>
                <a:spcPct val="113000"/>
              </a:lnSpc>
            </a:pPr>
            <a:endParaRPr lang="en-US" altLang="en-US" sz="1000" dirty="0"/>
          </a:p>
          <a:p>
            <a:pPr marL="480695" algn="l" rtl="0" eaLnBrk="0">
              <a:lnSpc>
                <a:spcPts val="2435"/>
              </a:lnSpc>
              <a:spcBef>
                <a:spcPts val="520"/>
              </a:spcBef>
            </a:pPr>
            <a:r>
              <a:rPr lang="en-US" sz="17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7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自学线性代数的一些基础知识（矩阵，行列式，矩阵的运算和变换），找时间了解其他评价模型。</a:t>
            </a:r>
            <a:endParaRPr lang="en-US" sz="1700" spc="12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80695" algn="l" rtl="0" eaLnBrk="0">
              <a:lnSpc>
                <a:spcPts val="2435"/>
              </a:lnSpc>
              <a:spcBef>
                <a:spcPts val="520"/>
              </a:spcBef>
            </a:pPr>
            <a:r>
              <a:rPr lang="en-US" sz="17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7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熟悉</a:t>
            </a:r>
            <a:r>
              <a:rPr lang="en-US" altLang="zh-CN" sz="1700" b="1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matlab</a:t>
            </a:r>
            <a:r>
              <a:rPr lang="zh-CN" altLang="en-US" sz="17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的简单语法和使用。</a:t>
            </a:r>
            <a:endParaRPr sz="1700" spc="12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80695" algn="l" rtl="0" eaLnBrk="0">
              <a:lnSpc>
                <a:spcPts val="2435"/>
              </a:lnSpc>
              <a:spcBef>
                <a:spcPts val="520"/>
              </a:spcBef>
            </a:pPr>
            <a:r>
              <a:rPr lang="en-US" altLang="zh-CN" sz="170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sz="1700" spc="8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1989</a:t>
            </a:r>
            <a:r>
              <a:rPr sz="170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年度西山矿务局</a:t>
            </a:r>
            <a:r>
              <a:rPr sz="1700" spc="8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5</a:t>
            </a:r>
            <a:r>
              <a:rPr sz="170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个生产矿井实际资料如表</a:t>
            </a:r>
            <a:r>
              <a:rPr sz="1700" spc="8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14. 1</a:t>
            </a:r>
            <a:r>
              <a:rPr sz="170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所列，</a:t>
            </a:r>
            <a:r>
              <a:rPr sz="170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</a:t>
            </a:r>
            <a:r>
              <a:rPr sz="170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</a:t>
            </a:r>
            <a:r>
              <a:rPr sz="170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+mn-ea"/>
              </a:rPr>
              <a:t>TOPSIS</a:t>
            </a:r>
            <a:r>
              <a:rPr sz="17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法</a:t>
            </a:r>
            <a:r>
              <a:rPr lang="zh-CN" sz="17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建模，</a:t>
            </a:r>
            <a:r>
              <a:rPr sz="170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对西山矿务局</a:t>
            </a:r>
            <a:r>
              <a:rPr sz="1700" spc="8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5</a:t>
            </a:r>
            <a:r>
              <a:rPr sz="170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个生产矿</a:t>
            </a:r>
            <a:r>
              <a:rPr sz="1700" spc="8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198</a:t>
            </a:r>
            <a:r>
              <a:rPr sz="1700" spc="1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</a:rPr>
              <a:t>9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年的企</a:t>
            </a:r>
            <a:r>
              <a:rPr sz="170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业经济效益进行评价。</a:t>
            </a:r>
            <a:r>
              <a:rPr lang="zh-CN" sz="17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</a:t>
            </a:r>
            <a:r>
              <a:rPr sz="170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+mn-ea"/>
              </a:rPr>
              <a:t>matlab</a:t>
            </a:r>
            <a:r>
              <a:rPr lang="zh-CN" sz="170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+mn-ea"/>
              </a:rPr>
              <a:t>或者</a:t>
            </a:r>
            <a:r>
              <a:rPr lang="en-US" altLang="zh-CN" sz="1700" dirty="0">
                <a:solidFill>
                  <a:srgbClr val="000000">
                    <a:alpha val="100000"/>
                  </a:srgbClr>
                </a:solidFill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+mn-ea"/>
              </a:rPr>
              <a:t>python</a:t>
            </a:r>
            <a:r>
              <a:rPr sz="17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实现代码</a:t>
            </a:r>
            <a:r>
              <a:rPr lang="zh-CN" sz="17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，并写一篇小论文，提交到副组邮箱。</a:t>
            </a:r>
            <a:endParaRPr lang="en-US" altLang="en-US" sz="1700" dirty="0"/>
          </a:p>
          <a:p>
            <a:pPr algn="l" rtl="0" eaLnBrk="0">
              <a:lnSpc>
                <a:spcPct val="194000"/>
              </a:lnSpc>
            </a:pPr>
            <a:endParaRPr lang="en-US" altLang="en-US" sz="1700" dirty="0"/>
          </a:p>
          <a:p>
            <a:pPr marL="467995" algn="l" rtl="0" eaLnBrk="0">
              <a:lnSpc>
                <a:spcPts val="2060"/>
              </a:lnSpc>
              <a:spcBef>
                <a:spcPts val="70"/>
              </a:spcBef>
            </a:pPr>
            <a:r>
              <a:rPr lang="zh-CN" altLang="en-US" sz="1700" spc="1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endParaRPr lang="zh-CN" altLang="en-US" sz="1700" spc="120" dirty="0">
              <a:solidFill>
                <a:srgbClr val="000000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786" name="picture 7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pic>
        <p:nvPicPr>
          <p:cNvPr id="787" name="picture 7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72897" y="329056"/>
            <a:ext cx="774191" cy="690372"/>
          </a:xfrm>
          <a:prstGeom prst="rect">
            <a:avLst/>
          </a:prstGeom>
        </p:spPr>
      </p:pic>
      <p:sp>
        <p:nvSpPr>
          <p:cNvPr id="788" name="textbox 788"/>
          <p:cNvSpPr/>
          <p:nvPr/>
        </p:nvSpPr>
        <p:spPr>
          <a:xfrm>
            <a:off x="8330628" y="5881840"/>
            <a:ext cx="3214370" cy="8585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algn="l" rtl="0" eaLnBrk="0">
              <a:lnSpc>
                <a:spcPct val="107000"/>
              </a:lnSpc>
            </a:pPr>
            <a:endParaRPr lang="en-US" altLang="en-US" sz="400" dirty="0"/>
          </a:p>
          <a:p>
            <a:pPr marL="12700" algn="l" rtl="0" eaLnBrk="0">
              <a:lnSpc>
                <a:spcPct val="91000"/>
              </a:lnSpc>
              <a:spcBef>
                <a:spcPts val="0"/>
              </a:spcBef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2030" y="2911475"/>
            <a:ext cx="7452360" cy="2903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89975" y="5052060"/>
            <a:ext cx="264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Fancx8889@163.com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ath"/>
          <p:cNvSpPr/>
          <p:nvPr/>
        </p:nvSpPr>
        <p:spPr>
          <a:xfrm>
            <a:off x="0" y="1825752"/>
            <a:ext cx="12192000" cy="3401567"/>
          </a:xfrm>
          <a:custGeom>
            <a:avLst/>
            <a:gdLst/>
            <a:ahLst/>
            <a:cxnLst/>
            <a:rect l="0" t="0" r="0" b="0"/>
            <a:pathLst>
              <a:path w="19200" h="5356">
                <a:moveTo>
                  <a:pt x="0" y="0"/>
                </a:moveTo>
                <a:lnTo>
                  <a:pt x="19200" y="0"/>
                </a:lnTo>
                <a:lnTo>
                  <a:pt x="19200" y="5049"/>
                </a:lnTo>
                <a:lnTo>
                  <a:pt x="0" y="5049"/>
                </a:lnTo>
                <a:lnTo>
                  <a:pt x="0" y="0"/>
                </a:lnTo>
                <a:close/>
              </a:path>
              <a:path w="19200" h="5356">
                <a:moveTo>
                  <a:pt x="9316" y="5032"/>
                </a:moveTo>
                <a:lnTo>
                  <a:pt x="9600" y="5356"/>
                </a:lnTo>
                <a:lnTo>
                  <a:pt x="9883" y="5032"/>
                </a:lnTo>
                <a:lnTo>
                  <a:pt x="9316" y="5032"/>
                </a:lnTo>
              </a:path>
            </a:pathLst>
          </a:cu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91" name="textbox 791"/>
          <p:cNvSpPr/>
          <p:nvPr/>
        </p:nvSpPr>
        <p:spPr>
          <a:xfrm>
            <a:off x="1916112" y="2425001"/>
            <a:ext cx="8369300" cy="21189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9000"/>
              </a:lnSpc>
            </a:pPr>
            <a:endParaRPr lang="en-US" altLang="en-US" sz="100" dirty="0"/>
          </a:p>
          <a:p>
            <a:pPr marL="1461135" algn="l" rtl="0" eaLnBrk="0">
              <a:lnSpc>
                <a:spcPct val="97000"/>
              </a:lnSpc>
            </a:pPr>
            <a:r>
              <a:rPr sz="6500" spc="580" dirty="0">
                <a:ln w="23972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感谢您的观</a:t>
            </a:r>
            <a:r>
              <a:rPr sz="6500" spc="560" dirty="0">
                <a:ln w="23972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看</a:t>
            </a:r>
            <a:endParaRPr lang="en-US" altLang="en-US" sz="6500" dirty="0"/>
          </a:p>
          <a:p>
            <a:pPr marL="12700" algn="l" rtl="0" eaLnBrk="0">
              <a:lnSpc>
                <a:spcPct val="86000"/>
              </a:lnSpc>
              <a:spcBef>
                <a:spcPts val="1040"/>
              </a:spcBef>
              <a:tabLst>
                <a:tab pos="2922905" algn="l"/>
                <a:tab pos="8355965" algn="l"/>
              </a:tabLst>
            </a:pPr>
            <a:r>
              <a:rPr sz="1500" strike="sngStrike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500" spc="1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</a:t>
            </a:r>
            <a:r>
              <a:rPr sz="1500" spc="1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</a:t>
            </a:r>
            <a:r>
              <a:rPr sz="1500" strike="sngStrike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endParaRPr lang="en-US" altLang="en-US" sz="1500" dirty="0"/>
          </a:p>
          <a:p>
            <a:pPr algn="l" rtl="0" eaLnBrk="0">
              <a:lnSpc>
                <a:spcPct val="143000"/>
              </a:lnSpc>
            </a:pPr>
            <a:endParaRPr lang="en-US" altLang="en-US" sz="1000" dirty="0"/>
          </a:p>
          <a:p>
            <a:pPr algn="l" rtl="0" eaLnBrk="0">
              <a:lnSpc>
                <a:spcPct val="143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500" dirty="0"/>
          </a:p>
          <a:p>
            <a:pPr marL="3147695" algn="l" rtl="0" eaLnBrk="0">
              <a:lnSpc>
                <a:spcPct val="96000"/>
              </a:lnSpc>
              <a:spcBef>
                <a:spcPts val="5"/>
              </a:spcBef>
            </a:pPr>
            <a:r>
              <a:rPr sz="2000" spc="-1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软</a:t>
            </a:r>
            <a:r>
              <a:rPr lang="en-US" sz="2000" spc="-1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2212_</a:t>
            </a:r>
            <a:r>
              <a:rPr lang="zh-CN" altLang="en-US" sz="2000" spc="-1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范垂轩</a:t>
            </a:r>
            <a:endParaRPr lang="zh-CN" altLang="en-US" sz="2000" spc="-10" dirty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92" name="picture 7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318759" y="140207"/>
            <a:ext cx="1674876" cy="1516380"/>
          </a:xfrm>
          <a:prstGeom prst="rect">
            <a:avLst/>
          </a:prstGeom>
        </p:spPr>
      </p:pic>
      <p:pic>
        <p:nvPicPr>
          <p:cNvPr id="793" name="picture 7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093690" y="5485689"/>
            <a:ext cx="2004618" cy="1143508"/>
          </a:xfrm>
          <a:prstGeom prst="rect">
            <a:avLst/>
          </a:prstGeom>
        </p:spPr>
      </p:pic>
      <p:sp>
        <p:nvSpPr>
          <p:cNvPr id="794" name="textbox 794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8478520" y="526415"/>
            <a:ext cx="2545080" cy="25171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794635" y="525780"/>
            <a:ext cx="2580640" cy="2518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3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20" y="869950"/>
            <a:ext cx="2644140" cy="8388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4270" y="928370"/>
            <a:ext cx="1510665" cy="1417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我认为易烊千玺唱歌更好听</a:t>
            </a:r>
            <a:endParaRPr lang="zh-CN" altLang="en-US" sz="1600"/>
          </a:p>
        </p:txBody>
      </p:sp>
      <p:pic>
        <p:nvPicPr>
          <p:cNvPr id="6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784860"/>
            <a:ext cx="2978150" cy="1064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9675" y="869950"/>
            <a:ext cx="1537970" cy="1273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我根本不服，我认为王源唱歌更好</a:t>
            </a:r>
            <a:endParaRPr lang="zh-CN" altLang="en-US" sz="1600"/>
          </a:p>
        </p:txBody>
      </p:sp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4673600" y="4036695"/>
            <a:ext cx="4267835" cy="236918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接箭头连接符 12"/>
          <p:cNvCxnSpPr/>
          <p:nvPr/>
        </p:nvCxnSpPr>
        <p:spPr>
          <a:xfrm flipH="1" flipV="1">
            <a:off x="4673600" y="3909060"/>
            <a:ext cx="554990" cy="4629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371975" y="35928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5N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214620" y="4342765"/>
            <a:ext cx="6985" cy="1362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03165" y="5704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10N</a:t>
            </a:r>
            <a:endParaRPr lang="en-US" altLang="zh-CN"/>
          </a:p>
        </p:txBody>
      </p:sp>
      <p:pic>
        <p:nvPicPr>
          <p:cNvPr id="17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65" y="3592830"/>
            <a:ext cx="1188720" cy="37719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288665" y="3592830"/>
            <a:ext cx="4064000" cy="334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好吧。</a:t>
            </a:r>
            <a:endParaRPr lang="zh-CN" altLang="en-US"/>
          </a:p>
        </p:txBody>
      </p:sp>
      <p:pic>
        <p:nvPicPr>
          <p:cNvPr id="20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5236210"/>
            <a:ext cx="2976245" cy="94424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132965" y="5298440"/>
            <a:ext cx="1517015" cy="1669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我比你大</a:t>
            </a:r>
            <a:r>
              <a:rPr lang="en-US" altLang="zh-CN">
                <a:solidFill>
                  <a:srgbClr val="FF0000"/>
                </a:solidFill>
              </a:rPr>
              <a:t>5N</a:t>
            </a:r>
            <a:r>
              <a:rPr lang="zh-CN" altLang="en-US">
                <a:ea typeface="宋体" panose="02010600030101010101" pitchFamily="2" charset="-122"/>
              </a:rPr>
              <a:t>，我作用效果更强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8" grpId="0"/>
      <p:bldP spid="3" grpId="1"/>
      <p:bldP spid="8" grpId="1"/>
      <p:bldP spid="14" grpId="0"/>
      <p:bldP spid="16" grpId="0"/>
      <p:bldP spid="18" grpId="0"/>
      <p:bldP spid="14" grpId="1"/>
      <p:bldP spid="16" grpId="1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10285" y="1368425"/>
          <a:ext cx="5393055" cy="4236720"/>
        </p:xfrm>
        <a:graphic>
          <a:graphicData uri="http://schemas.openxmlformats.org/drawingml/2006/table">
            <a:tbl>
              <a:tblPr/>
              <a:tblGrid>
                <a:gridCol w="1800225"/>
                <a:gridCol w="1792605"/>
                <a:gridCol w="1800225"/>
              </a:tblGrid>
              <a:tr h="8439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97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7000"/>
                        </a:lnSpc>
                      </a:pPr>
                      <a:endParaRPr lang="en-US" altLang="en-US" sz="1000" dirty="0"/>
                    </a:p>
                    <a:p>
                      <a:pPr marL="421005" algn="l" rtl="0" eaLnBrk="0">
                        <a:lnSpc>
                          <a:spcPct val="89000"/>
                        </a:lnSpc>
                        <a:spcBef>
                          <a:spcPts val="5"/>
                        </a:spcBef>
                      </a:pPr>
                      <a:r>
                        <a:rPr lang="zh-CN" altLang="en-US" sz="2300" b="1" dirty="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数学</a:t>
                      </a:r>
                      <a:endParaRPr lang="zh-CN" altLang="en-US" sz="2300" b="1" dirty="0">
                        <a:solidFill>
                          <a:schemeClr val="bg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97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5000"/>
                        </a:lnSpc>
                      </a:pPr>
                      <a:endParaRPr lang="en-US" altLang="en-US" sz="1000" dirty="0"/>
                    </a:p>
                    <a:p>
                      <a:pPr marL="417830" algn="l" rtl="0" eaLnBrk="0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300" b="1" dirty="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英语</a:t>
                      </a:r>
                      <a:endParaRPr lang="zh-CN" altLang="en-US" sz="2300" b="1" dirty="0">
                        <a:solidFill>
                          <a:schemeClr val="bg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970"/>
                    </a:solidFill>
                  </a:tcPr>
                </a:tc>
              </a:tr>
              <a:tr h="8718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lang="zh-CN" altLang="en-US" sz="2300" dirty="0">
                          <a:ea typeface="宋体" panose="02010600030101010101" pitchFamily="2" charset="-122"/>
                        </a:rPr>
                        <a:t>甲</a:t>
                      </a:r>
                      <a:endParaRPr lang="zh-CN" altLang="en-US" sz="2300" dirty="0"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r>
                        <a:rPr lang="en-US" altLang="en-US" sz="2300" dirty="0"/>
                        <a:t>      90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endParaRPr lang="en-US" altLang="en-US" sz="1000" dirty="0"/>
                    </a:p>
                    <a:p>
                      <a:pPr marL="491490" algn="l" rtl="0" eaLnBrk="0">
                        <a:lnSpc>
                          <a:spcPct val="78000"/>
                        </a:lnSpc>
                        <a:spcBef>
                          <a:spcPts val="5"/>
                        </a:spcBef>
                      </a:pPr>
                      <a:r>
                        <a:rPr lang="en-US" altLang="en-US" sz="2300" dirty="0"/>
                        <a:t>86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9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lang="zh-CN" altLang="en-US" sz="2300" dirty="0">
                          <a:ea typeface="宋体" panose="02010600030101010101" pitchFamily="2" charset="-122"/>
                        </a:rPr>
                        <a:t>乙</a:t>
                      </a:r>
                      <a:endParaRPr lang="zh-CN" altLang="en-US" sz="2300" dirty="0"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endParaRPr lang="en-US" altLang="en-US" sz="1000" dirty="0"/>
                    </a:p>
                    <a:p>
                      <a:pPr marL="49149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lang="en-US" altLang="en-US" sz="2300" b="0" dirty="0"/>
                        <a:t>88</a:t>
                      </a:r>
                      <a:endParaRPr lang="en-US" altLang="en-US" sz="2300" b="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r>
                        <a:rPr lang="en-US" altLang="en-US" sz="2300" dirty="0"/>
                        <a:t>      92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4000"/>
                        </a:lnSpc>
                      </a:pPr>
                      <a:r>
                        <a:rPr lang="en-US" altLang="en-US" sz="1000" dirty="0"/>
                        <a:t>                    </a:t>
                      </a:r>
                      <a:r>
                        <a:rPr lang="zh-CN" altLang="en-US" sz="2300" dirty="0">
                          <a:ea typeface="宋体" panose="02010600030101010101" pitchFamily="2" charset="-122"/>
                        </a:rPr>
                        <a:t>丙</a:t>
                      </a:r>
                      <a:endParaRPr lang="zh-CN" altLang="en-US" sz="2300" dirty="0"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endParaRPr lang="en-US" altLang="en-US" sz="1000" dirty="0"/>
                    </a:p>
                    <a:p>
                      <a:pPr marL="49149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lang="en-US" altLang="en-US" sz="2300" dirty="0"/>
                        <a:t>89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r>
                        <a:rPr lang="en-US" altLang="en-US" sz="2300" dirty="0"/>
                        <a:t>      79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1000"/>
                        </a:lnSpc>
                      </a:pPr>
                      <a:r>
                        <a:rPr lang="en-US" altLang="en-US" sz="1000" dirty="0"/>
                        <a:t>    </a:t>
                      </a:r>
                      <a:endParaRPr lang="en-US" altLang="en-US" sz="1000" dirty="0"/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</a:t>
                      </a: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  </a:t>
                      </a: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lang="en-US" altLang="zh-CN" sz="2300" dirty="0">
                        <a:ea typeface="宋体" panose="02010600030101010101" pitchFamily="2" charset="-122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lang="zh-CN" altLang="en-US" sz="2300" dirty="0">
                          <a:ea typeface="宋体" panose="02010600030101010101" pitchFamily="2" charset="-122"/>
                        </a:rPr>
                        <a:t>丁</a:t>
                      </a:r>
                      <a:endParaRPr lang="zh-CN" altLang="en-US" sz="2300" dirty="0"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r>
                        <a:rPr lang="en-US" altLang="en-US" sz="2300" dirty="0"/>
                        <a:t>      78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r>
                        <a:rPr lang="en-US" altLang="en-US" sz="2300" dirty="0"/>
                        <a:t>      92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4"/>
          <p:cNvSpPr/>
          <p:nvPr/>
        </p:nvSpPr>
        <p:spPr>
          <a:xfrm>
            <a:off x="6814011" y="2481053"/>
            <a:ext cx="1758314" cy="2163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36830" algn="l" rtl="0" eaLnBrk="0">
              <a:lnSpc>
                <a:spcPct val="82000"/>
              </a:lnSpc>
            </a:pPr>
            <a:endParaRPr lang="en-US" altLang="en-US" sz="2000" dirty="0"/>
          </a:p>
        </p:txBody>
      </p:sp>
      <p:pic>
        <p:nvPicPr>
          <p:cNvPr id="55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6661785" y="1368425"/>
            <a:ext cx="4721860" cy="847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2300" b="1" spc="-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评</a:t>
            </a:r>
            <a:r>
              <a:rPr sz="2300" b="1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价四</a:t>
            </a:r>
            <a:r>
              <a:rPr lang="zh-CN" sz="2300" b="1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个人的成绩</a:t>
            </a:r>
            <a:r>
              <a:rPr sz="2300" b="1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</a:t>
            </a:r>
            <a:r>
              <a:rPr sz="23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sz="2300" b="1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进行排序</a:t>
            </a:r>
            <a:endParaRPr lang="en-US" altLang="en-US" sz="2300" dirty="0"/>
          </a:p>
        </p:txBody>
      </p:sp>
      <p:pic>
        <p:nvPicPr>
          <p:cNvPr id="57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58" name="textbox 58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59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30352" y="408431"/>
            <a:ext cx="774191" cy="690372"/>
          </a:xfrm>
          <a:prstGeom prst="rect">
            <a:avLst/>
          </a:prstGeom>
        </p:spPr>
      </p:pic>
      <p:sp>
        <p:nvSpPr>
          <p:cNvPr id="60" name="textbox 60"/>
          <p:cNvSpPr/>
          <p:nvPr/>
        </p:nvSpPr>
        <p:spPr>
          <a:xfrm>
            <a:off x="1442085" y="755015"/>
            <a:ext cx="1517650" cy="2882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70"/>
              </a:lnSpc>
            </a:pPr>
            <a:r>
              <a:rPr sz="3600" b="1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引</a:t>
            </a:r>
            <a:r>
              <a:rPr sz="3600" b="1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例</a:t>
            </a:r>
            <a:endParaRPr lang="en-US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/>
          <p:nvPr>
            <p:custDataLst>
              <p:tags r:id="rId5"/>
            </p:custDataLst>
          </p:nvPr>
        </p:nvGraphicFramePr>
        <p:xfrm>
          <a:off x="6742430" y="2263775"/>
          <a:ext cx="4197350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3657600" imgH="662305" progId="Equation.DSMT4">
                  <p:embed/>
                </p:oleObj>
              </mc:Choice>
              <mc:Fallback>
                <p:oleObj name="" r:id="rId6" imgW="3657600" imgH="662305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42430" y="2263775"/>
                        <a:ext cx="4197350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custDataLst>
              <p:tags r:id="rId8"/>
            </p:custDataLst>
          </p:nvPr>
        </p:nvGraphicFramePr>
        <p:xfrm>
          <a:off x="6741795" y="3126740"/>
          <a:ext cx="4197985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3657600" imgH="637540" progId="Equation.DSMT4">
                  <p:embed/>
                </p:oleObj>
              </mc:Choice>
              <mc:Fallback>
                <p:oleObj name="" r:id="rId9" imgW="3657600" imgH="63754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41795" y="3126740"/>
                        <a:ext cx="4197985" cy="71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>
            <p:custDataLst>
              <p:tags r:id="rId11"/>
            </p:custDataLst>
          </p:nvPr>
        </p:nvGraphicFramePr>
        <p:xfrm>
          <a:off x="6742430" y="4051300"/>
          <a:ext cx="4197350" cy="72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2" imgW="4197350" imgH="732790" progId="Equation.DSMT4">
                  <p:embed/>
                </p:oleObj>
              </mc:Choice>
              <mc:Fallback>
                <p:oleObj name="" r:id="rId12" imgW="4197350" imgH="73279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42430" y="4051300"/>
                        <a:ext cx="4197350" cy="725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>
            <p:custDataLst>
              <p:tags r:id="rId14"/>
            </p:custDataLst>
          </p:nvPr>
        </p:nvGraphicFramePr>
        <p:xfrm>
          <a:off x="6742430" y="4909185"/>
          <a:ext cx="4197350" cy="69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4197985" imgH="695960" progId="Equation.DSMT4">
                  <p:embed/>
                </p:oleObj>
              </mc:Choice>
              <mc:Fallback>
                <p:oleObj name="" r:id="rId15" imgW="4197985" imgH="69596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42430" y="4909185"/>
                        <a:ext cx="4197350" cy="69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193857" y="2656459"/>
            <a:ext cx="947203" cy="3358197"/>
          </a:xfrm>
          <a:prstGeom prst="rect">
            <a:avLst/>
          </a:prstGeom>
        </p:spPr>
      </p:pic>
      <p:graphicFrame>
        <p:nvGraphicFramePr>
          <p:cNvPr id="62" name="table 6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60520" y="1784705"/>
          <a:ext cx="4270375" cy="4229735"/>
        </p:xfrm>
        <a:graphic>
          <a:graphicData uri="http://schemas.openxmlformats.org/drawingml/2006/table">
            <a:tbl>
              <a:tblPr/>
              <a:tblGrid>
                <a:gridCol w="1425575"/>
                <a:gridCol w="1438275"/>
                <a:gridCol w="1406525"/>
              </a:tblGrid>
              <a:tr h="8521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97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9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altLang="en-US" sz="2300" b="1" dirty="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数学</a:t>
                      </a:r>
                      <a:endParaRPr lang="zh-CN" altLang="en-US" sz="2300" b="1" dirty="0">
                        <a:solidFill>
                          <a:schemeClr val="bg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97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77000"/>
                        </a:lnSpc>
                      </a:pPr>
                      <a:r>
                        <a:rPr lang="en-US" altLang="zh-CN" sz="2300" b="1" dirty="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zh-CN" altLang="en-US" sz="2300" b="1" dirty="0">
                          <a:solidFill>
                            <a:schemeClr val="bg1"/>
                          </a:solidFill>
                          <a:ea typeface="宋体" panose="02010600030101010101" pitchFamily="2" charset="-122"/>
                        </a:rPr>
                        <a:t>英语</a:t>
                      </a:r>
                      <a:endParaRPr lang="zh-CN" altLang="en-US" sz="2300" b="1" dirty="0">
                        <a:solidFill>
                          <a:schemeClr val="bg1"/>
                        </a:solidFill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970"/>
                    </a:solidFill>
                  </a:tcPr>
                </a:tc>
              </a:tr>
              <a:tr h="8432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zh-CN" altLang="en-US" sz="2300" dirty="0">
                          <a:ea typeface="宋体" panose="02010600030101010101" pitchFamily="2" charset="-122"/>
                        </a:rPr>
                        <a:t>甲</a:t>
                      </a:r>
                      <a:endParaRPr lang="zh-CN" altLang="en-US" sz="2300" dirty="0"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endParaRPr lang="en-US" altLang="en-US" sz="1000" dirty="0"/>
                    </a:p>
                    <a:p>
                      <a:pPr marL="566420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lang="en-US" altLang="en-US" sz="2300" b="0" dirty="0"/>
                        <a:t>90</a:t>
                      </a:r>
                      <a:endParaRPr lang="en-US" altLang="en-US" sz="2300" b="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endParaRPr lang="en-US" altLang="en-US" sz="1000" dirty="0"/>
                    </a:p>
                    <a:p>
                      <a:pPr marL="492125" algn="l" rtl="0" eaLnBrk="0">
                        <a:lnSpc>
                          <a:spcPct val="78000"/>
                        </a:lnSpc>
                        <a:spcBef>
                          <a:spcPts val="0"/>
                        </a:spcBef>
                      </a:pPr>
                      <a:r>
                        <a:rPr lang="en-US" altLang="en-US" sz="2300" dirty="0"/>
                        <a:t>86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</a:tr>
              <a:tr h="8426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8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zh-CN" altLang="en-US" sz="2300" dirty="0">
                          <a:ea typeface="宋体" panose="02010600030101010101" pitchFamily="2" charset="-122"/>
                        </a:rPr>
                        <a:t>乙</a:t>
                      </a:r>
                      <a:endParaRPr lang="zh-CN" altLang="en-US" sz="2300" dirty="0"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491490" algn="l" rtl="0" eaLnBrk="0">
                        <a:lnSpc>
                          <a:spcPct val="78000"/>
                        </a:lnSpc>
                      </a:pPr>
                      <a:r>
                        <a:rPr lang="en-US" altLang="en-US" sz="2300" dirty="0"/>
                        <a:t> 88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7000"/>
                        </a:lnSpc>
                      </a:pPr>
                      <a:r>
                        <a:rPr lang="en-US" altLang="en-US" sz="2300" dirty="0"/>
                        <a:t>      92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  <a:tr h="8426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491490" algn="l" rtl="0" eaLnBrk="0">
                        <a:lnSpc>
                          <a:spcPct val="78000"/>
                        </a:lnSpc>
                      </a:pPr>
                      <a:r>
                        <a:rPr lang="en-US" altLang="en-US" sz="2300" dirty="0"/>
                        <a:t> 89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7000"/>
                        </a:lnSpc>
                      </a:pPr>
                      <a:r>
                        <a:rPr lang="en-US" altLang="en-US" sz="2300" dirty="0"/>
                        <a:t>      79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ED5"/>
                    </a:solidFill>
                  </a:tcPr>
                </a:tc>
              </a:tr>
              <a:tr h="84899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1000"/>
                        </a:lnSpc>
                      </a:pPr>
                      <a:r>
                        <a:rPr lang="en-US" altLang="zh-CN" sz="2300" dirty="0"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zh-CN" altLang="en-US" sz="2300" dirty="0">
                          <a:ea typeface="宋体" panose="02010600030101010101" pitchFamily="2" charset="-122"/>
                        </a:rPr>
                        <a:t>丁</a:t>
                      </a:r>
                      <a:endParaRPr lang="zh-CN" altLang="en-US" sz="2300" dirty="0">
                        <a:ea typeface="宋体" panose="02010600030101010101" pitchFamily="2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564515" algn="l" rtl="0" eaLnBrk="0">
                        <a:lnSpc>
                          <a:spcPct val="78000"/>
                        </a:lnSpc>
                      </a:pPr>
                      <a:r>
                        <a:rPr lang="en-US" altLang="en-US" sz="2300" dirty="0"/>
                        <a:t>78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7000"/>
                        </a:lnSpc>
                      </a:pPr>
                      <a:r>
                        <a:rPr lang="en-US" altLang="en-US" sz="2300" dirty="0"/>
                        <a:t>      92</a:t>
                      </a:r>
                      <a:endParaRPr lang="en-US" altLang="en-US" sz="23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B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4"/>
          <p:cNvGrpSpPr/>
          <p:nvPr/>
        </p:nvGrpSpPr>
        <p:grpSpPr>
          <a:xfrm rot="21600000">
            <a:off x="405790" y="1540853"/>
            <a:ext cx="3541699" cy="2405735"/>
            <a:chOff x="0" y="0"/>
            <a:chExt cx="3541699" cy="2405735"/>
          </a:xfrm>
        </p:grpSpPr>
        <p:pic>
          <p:nvPicPr>
            <p:cNvPr id="63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3541699" cy="2405735"/>
            </a:xfrm>
            <a:prstGeom prst="rect">
              <a:avLst/>
            </a:prstGeom>
          </p:spPr>
        </p:pic>
        <p:sp>
          <p:nvSpPr>
            <p:cNvPr id="64" name="textbox 64"/>
            <p:cNvSpPr/>
            <p:nvPr/>
          </p:nvSpPr>
          <p:spPr>
            <a:xfrm>
              <a:off x="-12700" y="-12700"/>
              <a:ext cx="3567429" cy="246887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7000"/>
                </a:lnSpc>
              </a:pPr>
              <a:endParaRPr lang="en-US" altLang="en-US" sz="1000" dirty="0"/>
            </a:p>
            <a:p>
              <a:pPr marL="734695" algn="l" rtl="0" eaLnBrk="0">
                <a:lnSpc>
                  <a:spcPct val="90000"/>
                </a:lnSpc>
                <a:spcBef>
                  <a:spcPts val="0"/>
                </a:spcBef>
              </a:pPr>
              <a:r>
                <a:rPr sz="2300" b="1" spc="100" dirty="0">
                  <a:solidFill>
                    <a:srgbClr val="FF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被评价对</a:t>
              </a:r>
              <a:r>
                <a:rPr sz="2300" b="1" spc="90" dirty="0">
                  <a:solidFill>
                    <a:srgbClr val="FF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象</a:t>
              </a:r>
              <a:endParaRPr lang="en-US" altLang="en-US" sz="2300" dirty="0"/>
            </a:p>
            <a:p>
              <a:pPr algn="l" rtl="0" eaLnBrk="0">
                <a:lnSpc>
                  <a:spcPct val="115000"/>
                </a:lnSpc>
              </a:pPr>
              <a:endParaRPr lang="en-US" altLang="en-US" sz="500" dirty="0"/>
            </a:p>
            <a:p>
              <a:pPr marL="415925" algn="l" rtl="0" eaLnBrk="0">
                <a:lnSpc>
                  <a:spcPct val="79000"/>
                </a:lnSpc>
                <a:spcBef>
                  <a:spcPts val="5"/>
                </a:spcBef>
              </a:pPr>
              <a:r>
                <a:rPr sz="2300" spc="-8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S1</a:t>
              </a:r>
              <a:r>
                <a:rPr sz="2300" spc="-25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</a:t>
              </a:r>
              <a:r>
                <a:rPr sz="2300" spc="-8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、</a:t>
              </a:r>
              <a:r>
                <a:rPr sz="2300" spc="-48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</a:t>
              </a:r>
              <a:r>
                <a:rPr sz="2300" spc="-8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S2</a:t>
              </a:r>
              <a:r>
                <a:rPr sz="2300" spc="-30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</a:t>
              </a:r>
              <a:r>
                <a:rPr sz="2300" spc="-8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、</a:t>
              </a:r>
              <a:r>
                <a:rPr sz="2300" spc="-47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</a:t>
              </a:r>
              <a:r>
                <a:rPr sz="2300" spc="-8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S3</a:t>
              </a:r>
              <a:r>
                <a:rPr sz="2300" spc="-31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</a:t>
              </a:r>
              <a:r>
                <a:rPr sz="2300" spc="-8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、</a:t>
              </a:r>
              <a:r>
                <a:rPr sz="2300" spc="-47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</a:t>
              </a:r>
              <a:r>
                <a:rPr sz="2300" spc="-8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S4</a:t>
              </a:r>
              <a:endParaRPr lang="en-US" altLang="en-US" sz="2300" dirty="0"/>
            </a:p>
          </p:txBody>
        </p:sp>
      </p:grpSp>
      <p:grpSp>
        <p:nvGrpSpPr>
          <p:cNvPr id="16" name="group 16"/>
          <p:cNvGrpSpPr/>
          <p:nvPr/>
        </p:nvGrpSpPr>
        <p:grpSpPr>
          <a:xfrm rot="21600000">
            <a:off x="8026273" y="259880"/>
            <a:ext cx="2430245" cy="1850745"/>
            <a:chOff x="0" y="0"/>
            <a:chExt cx="2430245" cy="1850745"/>
          </a:xfrm>
        </p:grpSpPr>
        <p:pic>
          <p:nvPicPr>
            <p:cNvPr id="65" name="picture 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2430245" cy="1850745"/>
            </a:xfrm>
            <a:prstGeom prst="rect">
              <a:avLst/>
            </a:prstGeom>
          </p:spPr>
        </p:pic>
        <p:sp>
          <p:nvSpPr>
            <p:cNvPr id="66" name="textbox 66"/>
            <p:cNvSpPr/>
            <p:nvPr/>
          </p:nvSpPr>
          <p:spPr>
            <a:xfrm>
              <a:off x="-12700" y="-12700"/>
              <a:ext cx="2456179" cy="19138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3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14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8000"/>
                </a:lnSpc>
              </a:pPr>
              <a:endParaRPr lang="en-US" altLang="en-US" sz="100" dirty="0"/>
            </a:p>
            <a:p>
              <a:pPr marL="723265" algn="l" rtl="0" eaLnBrk="0">
                <a:lnSpc>
                  <a:spcPct val="90000"/>
                </a:lnSpc>
              </a:pPr>
              <a:r>
                <a:rPr sz="2300" b="1" spc="90" dirty="0">
                  <a:solidFill>
                    <a:srgbClr val="FF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评价指</a:t>
              </a:r>
              <a:r>
                <a:rPr sz="2300" b="1" spc="50" dirty="0">
                  <a:solidFill>
                    <a:srgbClr val="FF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标</a:t>
              </a:r>
              <a:endParaRPr lang="en-US" altLang="en-US" sz="2300" dirty="0"/>
            </a:p>
            <a:p>
              <a:pPr algn="l" rtl="0" eaLnBrk="0">
                <a:lnSpc>
                  <a:spcPct val="115000"/>
                </a:lnSpc>
              </a:pPr>
              <a:endParaRPr lang="en-US" altLang="en-US" sz="500" dirty="0"/>
            </a:p>
            <a:p>
              <a:pPr marL="855980" algn="l" rtl="0" eaLnBrk="0">
                <a:lnSpc>
                  <a:spcPct val="79000"/>
                </a:lnSpc>
                <a:spcBef>
                  <a:spcPts val="5"/>
                </a:spcBef>
              </a:pPr>
              <a:r>
                <a:rPr sz="2300" spc="-6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T1</a:t>
              </a:r>
              <a:r>
                <a:rPr sz="2300" spc="-6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</a:t>
              </a:r>
              <a:r>
                <a:rPr sz="2300" spc="-6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、T2</a:t>
              </a:r>
              <a:endParaRPr lang="en-US" altLang="en-US" sz="2300" dirty="0"/>
            </a:p>
          </p:txBody>
        </p:sp>
      </p:grpSp>
      <p:grpSp>
        <p:nvGrpSpPr>
          <p:cNvPr id="18" name="group 18"/>
          <p:cNvGrpSpPr/>
          <p:nvPr/>
        </p:nvGrpSpPr>
        <p:grpSpPr>
          <a:xfrm rot="21600000">
            <a:off x="8813939" y="4796701"/>
            <a:ext cx="2946819" cy="1130579"/>
            <a:chOff x="0" y="0"/>
            <a:chExt cx="2946819" cy="1130579"/>
          </a:xfrm>
        </p:grpSpPr>
        <p:pic>
          <p:nvPicPr>
            <p:cNvPr id="67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2946819" cy="1130579"/>
            </a:xfrm>
            <a:prstGeom prst="rect">
              <a:avLst/>
            </a:prstGeom>
          </p:spPr>
        </p:pic>
        <p:sp>
          <p:nvSpPr>
            <p:cNvPr id="68" name="textbox 68"/>
            <p:cNvSpPr/>
            <p:nvPr/>
          </p:nvSpPr>
          <p:spPr>
            <a:xfrm>
              <a:off x="-12700" y="-12700"/>
              <a:ext cx="2972435" cy="119761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20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572770" algn="l" rtl="0" eaLnBrk="0">
                <a:lnSpc>
                  <a:spcPct val="91000"/>
                </a:lnSpc>
              </a:pPr>
              <a:r>
                <a:rPr sz="1700" b="1" spc="-20" dirty="0">
                  <a:solidFill>
                    <a:srgbClr val="FF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例：</a:t>
              </a:r>
              <a:r>
                <a:rPr sz="1700" spc="-20" dirty="0">
                  <a:solidFill>
                    <a:srgbClr val="FF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 </a:t>
              </a:r>
              <a:r>
                <a:rPr sz="1700" b="1" spc="-20" dirty="0">
                  <a:solidFill>
                    <a:srgbClr val="FF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丙的综</a:t>
              </a:r>
              <a:r>
                <a:rPr sz="1700" b="1" spc="-10" dirty="0">
                  <a:solidFill>
                    <a:srgbClr val="FF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合</a:t>
              </a:r>
              <a:r>
                <a:rPr sz="1700" b="1" spc="0" dirty="0">
                  <a:solidFill>
                    <a:srgbClr val="FF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得分</a:t>
              </a:r>
              <a:endParaRPr lang="en-US" altLang="en-US" sz="1700" dirty="0"/>
            </a:p>
            <a:p>
              <a:pPr marL="1376680" indent="-1194435" algn="l" rtl="0" eaLnBrk="0">
                <a:lnSpc>
                  <a:spcPct val="94000"/>
                </a:lnSpc>
                <a:spcBef>
                  <a:spcPts val="475"/>
                </a:spcBef>
              </a:pPr>
              <a:r>
                <a:rPr sz="1700" spc="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y</a:t>
              </a:r>
              <a:r>
                <a:rPr sz="1900" spc="60" baseline="-500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3</a:t>
              </a:r>
              <a:r>
                <a:rPr sz="1200" spc="6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 </a:t>
              </a:r>
              <a:r>
                <a:rPr sz="1700" spc="6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= 0.5 ∗ </a:t>
              </a:r>
              <a:r>
                <a:rPr lang="en-US" sz="1700" spc="6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89</a:t>
              </a:r>
              <a:r>
                <a:rPr sz="1700" spc="6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+</a:t>
              </a:r>
              <a:r>
                <a:rPr sz="1700" spc="6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0.5 ∗</a:t>
              </a:r>
              <a:r>
                <a:rPr lang="en-US" sz="1700" spc="6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79</a:t>
              </a:r>
              <a:r>
                <a:rPr sz="1700" spc="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=   </a:t>
              </a:r>
              <a:r>
                <a:rPr lang="en-US" sz="1700" spc="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84</a:t>
              </a:r>
              <a:endParaRPr lang="en-US"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21600000">
            <a:off x="8813939" y="3341077"/>
            <a:ext cx="2946819" cy="1130579"/>
            <a:chOff x="0" y="0"/>
            <a:chExt cx="2946819" cy="1130579"/>
          </a:xfrm>
        </p:grpSpPr>
        <p:pic>
          <p:nvPicPr>
            <p:cNvPr id="69" name="picture 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2946819" cy="1130579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2972435" cy="116331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5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5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9000"/>
                </a:lnSpc>
              </a:pPr>
              <a:endParaRPr lang="en-US" altLang="en-US" sz="100" dirty="0"/>
            </a:p>
            <a:p>
              <a:pPr marL="806450" algn="l" rtl="0" eaLnBrk="0">
                <a:lnSpc>
                  <a:spcPct val="91000"/>
                </a:lnSpc>
              </a:pPr>
              <a:r>
                <a:rPr lang="en-US" sz="1700" b="1" spc="100" dirty="0">
                  <a:solidFill>
                    <a:srgbClr val="FF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   </a:t>
              </a:r>
              <a:r>
                <a:rPr lang="zh-CN" altLang="en-US" sz="1700" b="1" spc="100" dirty="0">
                  <a:solidFill>
                    <a:srgbClr val="FF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公式计算</a:t>
              </a:r>
              <a:endParaRPr lang="en-US" altLang="en-US" sz="1700" dirty="0"/>
            </a:p>
            <a:p>
              <a:pPr algn="l" rtl="0" eaLnBrk="0">
                <a:lnSpc>
                  <a:spcPct val="108000"/>
                </a:lnSpc>
              </a:pPr>
              <a:endParaRPr lang="en-US" altLang="en-US" sz="500" dirty="0"/>
            </a:p>
            <a:p>
              <a:pPr marL="550545" algn="l" rtl="0" eaLnBrk="0">
                <a:lnSpc>
                  <a:spcPct val="73000"/>
                </a:lnSpc>
                <a:spcBef>
                  <a:spcPts val="0"/>
                </a:spcBef>
              </a:pPr>
              <a:r>
                <a:rPr sz="1700" spc="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y</a:t>
              </a:r>
              <a:r>
                <a:rPr sz="1200" spc="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i</a:t>
              </a:r>
              <a:r>
                <a:rPr sz="1200" spc="7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 </a:t>
              </a:r>
              <a:r>
                <a:rPr sz="2700" spc="70" baseline="600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=</a:t>
              </a:r>
              <a:r>
                <a:rPr sz="1700" spc="7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    </a:t>
              </a:r>
              <a:r>
                <a:rPr sz="1200" spc="7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1</a:t>
              </a:r>
              <a:r>
                <a:rPr sz="1700" spc="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X</a:t>
              </a:r>
              <a:r>
                <a:rPr sz="1200" spc="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i</a:t>
              </a:r>
              <a:r>
                <a:rPr sz="1200" spc="7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1</a:t>
              </a:r>
              <a:r>
                <a:rPr sz="1200" spc="7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 </a:t>
              </a:r>
              <a:r>
                <a:rPr sz="2700" spc="70" baseline="600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+</a:t>
              </a:r>
              <a:r>
                <a:rPr sz="1700" spc="7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  </a:t>
              </a:r>
              <a:r>
                <a:rPr sz="1700" spc="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200" spc="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2</a:t>
              </a:r>
              <a:r>
                <a:rPr sz="1700" spc="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X</a:t>
              </a:r>
              <a:r>
                <a:rPr sz="1200" spc="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i2</a:t>
              </a:r>
              <a:endParaRPr lang="en-US" altLang="en-US" sz="1200" dirty="0"/>
            </a:p>
          </p:txBody>
        </p:sp>
        <p:pic>
          <p:nvPicPr>
            <p:cNvPr id="71" name="picture 7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1865947" y="656221"/>
              <a:ext cx="144246" cy="111785"/>
            </a:xfrm>
            <a:prstGeom prst="rect">
              <a:avLst/>
            </a:prstGeom>
          </p:spPr>
        </p:pic>
        <p:pic>
          <p:nvPicPr>
            <p:cNvPr id="72" name="picture 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1039812" y="656221"/>
              <a:ext cx="144246" cy="111785"/>
            </a:xfrm>
            <a:prstGeom prst="rect">
              <a:avLst/>
            </a:prstGeom>
          </p:spPr>
        </p:pic>
      </p:grpSp>
      <p:grpSp>
        <p:nvGrpSpPr>
          <p:cNvPr id="24" name="group 24"/>
          <p:cNvGrpSpPr/>
          <p:nvPr/>
        </p:nvGrpSpPr>
        <p:grpSpPr>
          <a:xfrm rot="21600000">
            <a:off x="4917338" y="377037"/>
            <a:ext cx="2237740" cy="1387678"/>
            <a:chOff x="0" y="0"/>
            <a:chExt cx="2237740" cy="1387678"/>
          </a:xfrm>
        </p:grpSpPr>
        <p:pic>
          <p:nvPicPr>
            <p:cNvPr id="78" name="picture 7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2237740" cy="1387678"/>
            </a:xfrm>
            <a:prstGeom prst="rect">
              <a:avLst/>
            </a:prstGeom>
          </p:spPr>
        </p:pic>
        <p:sp>
          <p:nvSpPr>
            <p:cNvPr id="79" name="textbox 79"/>
            <p:cNvSpPr/>
            <p:nvPr/>
          </p:nvSpPr>
          <p:spPr>
            <a:xfrm>
              <a:off x="-12700" y="-12700"/>
              <a:ext cx="2263775" cy="141351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5000"/>
                </a:lnSpc>
              </a:pPr>
              <a:endParaRPr lang="en-US" altLang="en-US" sz="900" dirty="0"/>
            </a:p>
            <a:p>
              <a:pPr marL="708025" algn="l" rtl="0" eaLnBrk="0">
                <a:lnSpc>
                  <a:spcPct val="91000"/>
                </a:lnSpc>
                <a:spcBef>
                  <a:spcPts val="5"/>
                </a:spcBef>
              </a:pPr>
              <a:r>
                <a:rPr sz="1700" b="1" spc="100" dirty="0">
                  <a:solidFill>
                    <a:srgbClr val="FF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权重系</a:t>
              </a:r>
              <a:r>
                <a:rPr sz="1700" b="1" spc="80" dirty="0">
                  <a:solidFill>
                    <a:srgbClr val="FF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数</a:t>
              </a:r>
              <a:endParaRPr lang="en-US" altLang="en-US" sz="1700" dirty="0"/>
            </a:p>
            <a:p>
              <a:pPr marL="743585" algn="l" rtl="0" eaLnBrk="0">
                <a:lnSpc>
                  <a:spcPct val="77000"/>
                </a:lnSpc>
                <a:spcBef>
                  <a:spcPts val="530"/>
                </a:spcBef>
                <a:tabLst>
                  <a:tab pos="887730" algn="l"/>
                </a:tabLst>
              </a:pPr>
              <a:r>
                <a:rPr sz="1200" spc="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	</a:t>
              </a:r>
              <a:r>
                <a:rPr sz="1200" spc="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900" spc="30" baseline="-500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1</a:t>
              </a:r>
              <a:r>
                <a:rPr sz="1200" spc="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 </a:t>
              </a:r>
              <a:r>
                <a:rPr sz="1700" spc="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=</a:t>
              </a:r>
              <a:r>
                <a:rPr sz="1700" spc="3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0</a:t>
              </a:r>
              <a:r>
                <a:rPr sz="1700" spc="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.5</a:t>
              </a:r>
              <a:endParaRPr lang="en-US" altLang="en-US" sz="1700" dirty="0"/>
            </a:p>
            <a:p>
              <a:pPr marL="743585" algn="l" rtl="0" eaLnBrk="0">
                <a:lnSpc>
                  <a:spcPts val="2160"/>
                </a:lnSpc>
                <a:tabLst>
                  <a:tab pos="887730" algn="l"/>
                </a:tabLst>
              </a:pPr>
              <a:r>
                <a:rPr sz="1200" spc="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	</a:t>
              </a:r>
              <a:r>
                <a:rPr sz="1200" spc="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</a:t>
              </a:r>
              <a:r>
                <a:rPr sz="1900" spc="30" baseline="-1500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2</a:t>
              </a:r>
              <a:r>
                <a:rPr sz="1200" spc="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  </a:t>
              </a:r>
              <a:r>
                <a:rPr sz="1700" spc="30" dirty="0">
                  <a:solidFill>
                    <a:srgbClr val="000000">
                      <a:alpha val="100000"/>
                    </a:srgbClr>
                  </a:solidFill>
                  <a:latin typeface="Cambria Math" panose="02040503050406030204"/>
                  <a:ea typeface="Cambria Math" panose="02040503050406030204"/>
                  <a:cs typeface="Cambria Math" panose="02040503050406030204"/>
                </a:rPr>
                <a:t>=</a:t>
              </a:r>
              <a:r>
                <a:rPr sz="1700" spc="3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0</a:t>
              </a:r>
              <a:r>
                <a:rPr sz="1700" spc="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.5</a:t>
              </a:r>
              <a:endParaRPr lang="en-US" altLang="en-US" sz="1700" dirty="0"/>
            </a:p>
          </p:txBody>
        </p:sp>
        <p:pic>
          <p:nvPicPr>
            <p:cNvPr id="80" name="picture 8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731176" y="752716"/>
              <a:ext cx="144246" cy="111785"/>
            </a:xfrm>
            <a:prstGeom prst="rect">
              <a:avLst/>
            </a:prstGeom>
          </p:spPr>
        </p:pic>
        <p:pic>
          <p:nvPicPr>
            <p:cNvPr id="81" name="picture 8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731176" y="478396"/>
              <a:ext cx="144246" cy="111785"/>
            </a:xfrm>
            <a:prstGeom prst="rect">
              <a:avLst/>
            </a:prstGeom>
          </p:spPr>
        </p:pic>
      </p:grpSp>
      <p:pic>
        <p:nvPicPr>
          <p:cNvPr id="82" name="picture 8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531675" y="1777720"/>
            <a:ext cx="2571331" cy="887627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 rot="21600000">
            <a:off x="1552409" y="4346270"/>
            <a:ext cx="2821126" cy="918210"/>
            <a:chOff x="-182245" y="0"/>
            <a:chExt cx="2821126" cy="918210"/>
          </a:xfrm>
        </p:grpSpPr>
        <p:pic>
          <p:nvPicPr>
            <p:cNvPr id="83" name="picture 8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21600000">
              <a:off x="0" y="0"/>
              <a:ext cx="2638881" cy="836663"/>
            </a:xfrm>
            <a:prstGeom prst="rect">
              <a:avLst/>
            </a:prstGeom>
          </p:spPr>
        </p:pic>
        <p:sp>
          <p:nvSpPr>
            <p:cNvPr id="84" name="textbox 84"/>
            <p:cNvSpPr/>
            <p:nvPr/>
          </p:nvSpPr>
          <p:spPr>
            <a:xfrm>
              <a:off x="-182245" y="0"/>
              <a:ext cx="2327275" cy="91821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1000" dirty="0"/>
            </a:p>
            <a:p>
              <a:pPr marL="611505" algn="l" rtl="0" eaLnBrk="0">
                <a:lnSpc>
                  <a:spcPct val="78000"/>
                </a:lnSpc>
                <a:spcBef>
                  <a:spcPts val="0"/>
                </a:spcBef>
              </a:pPr>
              <a:r>
                <a:rPr sz="2300" spc="0" dirty="0">
                  <a:solidFill>
                    <a:srgbClr val="000000">
                      <a:alpha val="100000"/>
                    </a:srgbClr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</a:rPr>
                <a:t>S3</a:t>
              </a:r>
              <a:endParaRPr lang="en-US" altLang="en-US" sz="2300" dirty="0"/>
            </a:p>
          </p:txBody>
        </p:sp>
      </p:grpSp>
      <p:pic>
        <p:nvPicPr>
          <p:cNvPr id="85" name="picture 8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1027664" y="158495"/>
            <a:ext cx="1042416" cy="944880"/>
          </a:xfrm>
          <a:prstGeom prst="rect">
            <a:avLst/>
          </a:prstGeom>
        </p:spPr>
      </p:pic>
      <p:sp>
        <p:nvSpPr>
          <p:cNvPr id="87" name="textbox 87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88" name="picture 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530352" y="259841"/>
            <a:ext cx="774191" cy="690372"/>
          </a:xfrm>
          <a:prstGeom prst="rect">
            <a:avLst/>
          </a:prstGeom>
        </p:spPr>
      </p:pic>
      <p:sp>
        <p:nvSpPr>
          <p:cNvPr id="91" name="textbox 91"/>
          <p:cNvSpPr/>
          <p:nvPr/>
        </p:nvSpPr>
        <p:spPr>
          <a:xfrm>
            <a:off x="4101465" y="4589780"/>
            <a:ext cx="1329055" cy="321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000"/>
              </a:lnSpc>
            </a:pPr>
            <a:r>
              <a:rPr lang="en-US" altLang="zh-CN" sz="2300" dirty="0">
                <a:ea typeface="宋体" panose="02010600030101010101" pitchFamily="2" charset="-122"/>
              </a:rPr>
              <a:t>     </a:t>
            </a:r>
            <a:r>
              <a:rPr lang="zh-CN" altLang="en-US" sz="2300" dirty="0">
                <a:ea typeface="宋体" panose="02010600030101010101" pitchFamily="2" charset="-122"/>
              </a:rPr>
              <a:t>丙</a:t>
            </a:r>
            <a:endParaRPr lang="zh-CN" altLang="en-US" sz="2300" dirty="0">
              <a:ea typeface="宋体" panose="02010600030101010101" pitchFamily="2" charset="-122"/>
            </a:endParaRPr>
          </a:p>
        </p:txBody>
      </p:sp>
      <p:pic>
        <p:nvPicPr>
          <p:cNvPr id="3" name="picture 8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0"/>
          <a:stretch>
            <a:fillRect/>
          </a:stretch>
        </p:blipFill>
        <p:spPr>
          <a:xfrm rot="21600000">
            <a:off x="3994785" y="4491990"/>
            <a:ext cx="1435735" cy="4959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4290" y="3644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ea typeface="宋体" panose="02010600030101010101" pitchFamily="2" charset="-122"/>
                <a:sym typeface="+mn-ea"/>
              </a:rPr>
              <a:t>模型推广</a:t>
            </a:r>
            <a:endParaRPr lang="zh-CN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2"/>
          <p:cNvSpPr/>
          <p:nvPr/>
        </p:nvSpPr>
        <p:spPr>
          <a:xfrm>
            <a:off x="1011555" y="916800"/>
            <a:ext cx="9791700" cy="44113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</a:pPr>
            <a:endParaRPr lang="en-US" altLang="en-US" sz="100" dirty="0"/>
          </a:p>
          <a:p>
            <a:pPr marL="341630" indent="-328930" algn="l" rtl="0" eaLnBrk="0">
              <a:lnSpc>
                <a:spcPct val="103000"/>
              </a:lnSpc>
              <a:spcBef>
                <a:spcPts val="0"/>
              </a:spcBef>
            </a:pPr>
            <a:r>
              <a:rPr lang="en-US" sz="2000" b="1" spc="8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</a:t>
            </a:r>
            <a:r>
              <a:rPr sz="2000" b="1" spc="8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(1)被评价主体与</a:t>
            </a:r>
            <a:r>
              <a:rPr sz="2000" b="1" spc="7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对</a:t>
            </a:r>
            <a:r>
              <a:rPr sz="2000" b="1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象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                                                                                   </a:t>
            </a:r>
            <a:r>
              <a:rPr lang="en-US" sz="20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    </a:t>
            </a:r>
            <a:endParaRPr lang="en-US" sz="2000" spc="0" dirty="0">
              <a:solidFill>
                <a:srgbClr val="00000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1630" indent="-328930" algn="l" rtl="0" eaLnBrk="0">
              <a:lnSpc>
                <a:spcPct val="103000"/>
              </a:lnSpc>
              <a:spcBef>
                <a:spcPts val="0"/>
              </a:spcBef>
            </a:pPr>
            <a:r>
              <a:rPr lang="en-US" sz="20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 </a:t>
            </a:r>
            <a:r>
              <a:rPr sz="2000" spc="-20" dirty="0">
                <a:solidFill>
                  <a:srgbClr val="000000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记为</a:t>
            </a:r>
            <a:endParaRPr sz="2000" spc="-20" dirty="0">
              <a:solidFill>
                <a:srgbClr val="000000">
                  <a:alpha val="100000"/>
                </a:srgb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1630" indent="-328930" algn="l" rtl="0" eaLnBrk="0">
              <a:lnSpc>
                <a:spcPct val="103000"/>
              </a:lnSpc>
              <a:spcBef>
                <a:spcPts val="0"/>
              </a:spcBef>
            </a:pPr>
            <a:r>
              <a:rPr lang="en-US" sz="2000" b="1" spc="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</a:t>
            </a:r>
            <a:r>
              <a:rPr sz="2000" b="1" spc="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(2)评价指</a:t>
            </a:r>
            <a:r>
              <a:rPr sz="2000" b="1" spc="3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标</a:t>
            </a:r>
            <a:endParaRPr lang="en-US" altLang="en-US" sz="2000" b="1" dirty="0"/>
          </a:p>
          <a:p>
            <a:pPr marL="341630" algn="l" rtl="0" eaLnBrk="0">
              <a:lnSpc>
                <a:spcPct val="87000"/>
              </a:lnSpc>
              <a:spcBef>
                <a:spcPts val="465"/>
              </a:spcBef>
            </a:pPr>
            <a:r>
              <a:rPr sz="2000" spc="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记为</a:t>
            </a:r>
            <a:endParaRPr sz="2000" spc="20" dirty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1630" algn="l" rtl="0" eaLnBrk="0">
              <a:lnSpc>
                <a:spcPct val="87000"/>
              </a:lnSpc>
              <a:spcBef>
                <a:spcPts val="465"/>
              </a:spcBef>
            </a:pPr>
            <a:r>
              <a:rPr sz="20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(对被评价对象</a:t>
            </a:r>
            <a:r>
              <a:rPr lang="en-US" sz="20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sz="20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的全部评价可记为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sz="20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       )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Cambria Math" panose="02040503050406030204"/>
                <a:ea typeface="Cambria Math" panose="02040503050406030204"/>
                <a:cs typeface="Cambria Math" panose="02040503050406030204"/>
              </a:rPr>
              <a:t>  </a:t>
            </a:r>
            <a:endParaRPr sz="2000" b="1" spc="60" dirty="0">
              <a:solidFill>
                <a:srgbClr val="00000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12700" indent="332740" algn="l" rtl="0" eaLnBrk="0">
              <a:lnSpc>
                <a:spcPct val="103000"/>
              </a:lnSpc>
              <a:spcBef>
                <a:spcPts val="35"/>
              </a:spcBef>
            </a:pPr>
            <a:r>
              <a:rPr sz="2000" b="1" spc="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(3)权重系</a:t>
            </a:r>
            <a:r>
              <a:rPr sz="2000" b="1" spc="3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</a:t>
            </a:r>
            <a:endParaRPr lang="en-US" altLang="en-US" sz="2000" b="1" dirty="0"/>
          </a:p>
          <a:p>
            <a:pPr marL="341630" algn="l" rtl="0" eaLnBrk="0">
              <a:lnSpc>
                <a:spcPts val="2890"/>
              </a:lnSpc>
            </a:pPr>
            <a:r>
              <a:rPr sz="20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记指标</a:t>
            </a:r>
            <a:r>
              <a:rPr lang="en-US" sz="20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sz="20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的权重为</a:t>
            </a:r>
            <a:r>
              <a:rPr lang="en-US" sz="20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sz="20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，称</a:t>
            </a:r>
            <a:r>
              <a:rPr lang="en-US" sz="20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 </a:t>
            </a:r>
            <a:r>
              <a:rPr sz="20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为权向量</a:t>
            </a:r>
            <a:endParaRPr lang="en-US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12700" algn="l" rtl="0" eaLnBrk="0">
              <a:lnSpc>
                <a:spcPts val="2870"/>
              </a:lnSpc>
              <a:spcBef>
                <a:spcPts val="5"/>
              </a:spcBef>
            </a:pPr>
            <a:r>
              <a:rPr lang="en-US" sz="2000" b="1" spc="7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</a:t>
            </a:r>
            <a:r>
              <a:rPr sz="2000" b="1" spc="7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(4)评价模</a:t>
            </a:r>
            <a:r>
              <a:rPr sz="2000" b="1" spc="3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型</a:t>
            </a:r>
            <a:endParaRPr lang="en-US" altLang="en-US" sz="2000" b="1" dirty="0"/>
          </a:p>
          <a:p>
            <a:pPr marL="330835" algn="l" rtl="0" eaLnBrk="0">
              <a:lnSpc>
                <a:spcPct val="82000"/>
              </a:lnSpc>
              <a:spcBef>
                <a:spcPts val="560"/>
              </a:spcBef>
            </a:pPr>
            <a:endParaRPr sz="2000" b="1" spc="50" dirty="0">
              <a:solidFill>
                <a:srgbClr val="000000">
                  <a:alpha val="100000"/>
                </a:srgbClr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30835" algn="l" rtl="0" eaLnBrk="0">
              <a:lnSpc>
                <a:spcPct val="82000"/>
              </a:lnSpc>
              <a:spcBef>
                <a:spcPts val="560"/>
              </a:spcBef>
            </a:pPr>
            <a:endParaRPr sz="2000" spc="-70" dirty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30835" algn="l" rtl="0" eaLnBrk="0">
              <a:lnSpc>
                <a:spcPct val="82000"/>
              </a:lnSpc>
              <a:spcBef>
                <a:spcPts val="560"/>
              </a:spcBef>
            </a:pPr>
            <a:endParaRPr sz="2000" spc="-70" dirty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30835" algn="l" rtl="0" eaLnBrk="0">
              <a:lnSpc>
                <a:spcPct val="82000"/>
              </a:lnSpc>
              <a:spcBef>
                <a:spcPts val="560"/>
              </a:spcBef>
            </a:pPr>
            <a:endParaRPr sz="2000" spc="-70" dirty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30835" algn="l" rtl="0" eaLnBrk="0">
              <a:lnSpc>
                <a:spcPct val="82000"/>
              </a:lnSpc>
              <a:spcBef>
                <a:spcPts val="560"/>
              </a:spcBef>
            </a:pPr>
            <a:endParaRPr sz="2000" spc="-70" dirty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30835" algn="l" rtl="0" eaLnBrk="0">
              <a:lnSpc>
                <a:spcPct val="82000"/>
              </a:lnSpc>
              <a:spcBef>
                <a:spcPts val="560"/>
              </a:spcBef>
            </a:pPr>
            <a:endParaRPr sz="2000" spc="-70" dirty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30835" algn="l" rtl="0" eaLnBrk="0">
              <a:lnSpc>
                <a:spcPct val="82000"/>
              </a:lnSpc>
              <a:spcBef>
                <a:spcPts val="560"/>
              </a:spcBef>
            </a:pPr>
            <a:endParaRPr sz="2000" spc="-70" dirty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30835" algn="l" rtl="0" eaLnBrk="0">
              <a:lnSpc>
                <a:spcPct val="82000"/>
              </a:lnSpc>
              <a:spcBef>
                <a:spcPts val="560"/>
              </a:spcBef>
            </a:pPr>
            <a:endParaRPr lang="en-US" altLang="en-US" sz="2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99" name="picture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5859068"/>
            <a:ext cx="1919884" cy="1053541"/>
          </a:xfrm>
          <a:prstGeom prst="rect">
            <a:avLst/>
          </a:prstGeom>
        </p:spPr>
      </p:pic>
      <p:sp>
        <p:nvSpPr>
          <p:cNvPr id="100" name="textbox 100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101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30352" y="226822"/>
            <a:ext cx="774191" cy="690371"/>
          </a:xfrm>
          <a:prstGeom prst="rect">
            <a:avLst/>
          </a:prstGeom>
        </p:spPr>
      </p:pic>
      <p:sp>
        <p:nvSpPr>
          <p:cNvPr id="102" name="textbox 102"/>
          <p:cNvSpPr/>
          <p:nvPr/>
        </p:nvSpPr>
        <p:spPr>
          <a:xfrm>
            <a:off x="1455420" y="570230"/>
            <a:ext cx="3096260" cy="3467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55"/>
              </a:lnSpc>
            </a:pPr>
            <a:r>
              <a:rPr sz="3600" b="1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模型要</a:t>
            </a:r>
            <a:r>
              <a:rPr sz="3600" b="1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素</a:t>
            </a:r>
            <a:endParaRPr lang="en-US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3"/>
            </p:custDataLst>
          </p:nvPr>
        </p:nvGraphicFramePr>
        <p:xfrm>
          <a:off x="4551680" y="2842260"/>
          <a:ext cx="2588260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2574925" imgH="507365" progId="Equation.DSMT4">
                  <p:embed/>
                </p:oleObj>
              </mc:Choice>
              <mc:Fallback>
                <p:oleObj name="" r:id="rId4" imgW="2574925" imgH="507365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51680" y="2842260"/>
                        <a:ext cx="2588260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>
            <p:custDataLst>
              <p:tags r:id="rId6"/>
            </p:custDataLst>
          </p:nvPr>
        </p:nvGraphicFramePr>
        <p:xfrm>
          <a:off x="1304290" y="3531235"/>
          <a:ext cx="315404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714500" imgH="457200" progId="Equation.DSMT4">
                  <p:embed/>
                </p:oleObj>
              </mc:Choice>
              <mc:Fallback>
                <p:oleObj name="" r:id="rId7" imgW="1714500" imgH="4572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4290" y="3531235"/>
                        <a:ext cx="315404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>
            <p:custDataLst>
              <p:tags r:id="rId9"/>
            </p:custDataLst>
          </p:nvPr>
        </p:nvGraphicFramePr>
        <p:xfrm>
          <a:off x="3534410" y="2828925"/>
          <a:ext cx="39878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0" imgW="348615" imgH="419100" progId="Equation.DSMT4">
                  <p:embed/>
                </p:oleObj>
              </mc:Choice>
              <mc:Fallback>
                <p:oleObj name="" r:id="rId10" imgW="348615" imgH="4191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34410" y="2828925"/>
                        <a:ext cx="398780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>
            <p:custDataLst>
              <p:tags r:id="rId12"/>
            </p:custDataLst>
          </p:nvPr>
        </p:nvGraphicFramePr>
        <p:xfrm>
          <a:off x="2142490" y="2828925"/>
          <a:ext cx="40132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308610" imgH="378460" progId="Equation.DSMT4">
                  <p:embed/>
                </p:oleObj>
              </mc:Choice>
              <mc:Fallback>
                <p:oleObj name="" r:id="rId13" imgW="308610" imgH="37846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42490" y="2828925"/>
                        <a:ext cx="40132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>
            <p:custDataLst>
              <p:tags r:id="rId15"/>
            </p:custDataLst>
          </p:nvPr>
        </p:nvGraphicFramePr>
        <p:xfrm>
          <a:off x="1873250" y="1849120"/>
          <a:ext cx="2390140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6" imgW="1700530" imgH="384175" progId="Equation.DSMT4">
                  <p:embed/>
                </p:oleObj>
              </mc:Choice>
              <mc:Fallback>
                <p:oleObj name="" r:id="rId16" imgW="1700530" imgH="384175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73250" y="1849120"/>
                        <a:ext cx="2390140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>
            <p:custDataLst>
              <p:tags r:id="rId18"/>
            </p:custDataLst>
          </p:nvPr>
        </p:nvGraphicFramePr>
        <p:xfrm>
          <a:off x="5412105" y="2116455"/>
          <a:ext cx="345567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9" imgW="3579495" imgH="469265" progId="Equation.DSMT4">
                  <p:embed/>
                </p:oleObj>
              </mc:Choice>
              <mc:Fallback>
                <p:oleObj name="" r:id="rId19" imgW="3579495" imgH="469265" progId="Equation.DSMT4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12105" y="2116455"/>
                        <a:ext cx="345567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>
            <p:custDataLst>
              <p:tags r:id="rId21"/>
            </p:custDataLst>
          </p:nvPr>
        </p:nvGraphicFramePr>
        <p:xfrm>
          <a:off x="1873885" y="1146175"/>
          <a:ext cx="2435225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2" imgW="2320290" imgH="454025" progId="Equation.DSMT4">
                  <p:embed/>
                </p:oleObj>
              </mc:Choice>
              <mc:Fallback>
                <p:oleObj name="" r:id="rId22" imgW="2320290" imgH="454025" progId="Equation.DSMT4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73885" y="1146175"/>
                        <a:ext cx="2435225" cy="4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>
            <p:custDataLst>
              <p:tags r:id="rId24"/>
            </p:custDataLst>
          </p:nvPr>
        </p:nvGraphicFramePr>
        <p:xfrm>
          <a:off x="3034665" y="2116455"/>
          <a:ext cx="377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5" imgW="330835" imgH="384810" progId="Equation.DSMT4">
                  <p:embed/>
                </p:oleObj>
              </mc:Choice>
              <mc:Fallback>
                <p:oleObj name="" r:id="rId25" imgW="330835" imgH="38481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34665" y="2116455"/>
                        <a:ext cx="377825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1600000">
            <a:off x="9390405" y="1859825"/>
            <a:ext cx="1892934" cy="2305685"/>
            <a:chOff x="-299085" y="0"/>
            <a:chExt cx="1892934" cy="2305685"/>
          </a:xfrm>
        </p:grpSpPr>
        <p:sp>
          <p:nvSpPr>
            <p:cNvPr id="31" name="path"/>
            <p:cNvSpPr/>
            <p:nvPr/>
          </p:nvSpPr>
          <p:spPr>
            <a:xfrm>
              <a:off x="-299085" y="0"/>
              <a:ext cx="1816100" cy="2305685"/>
            </a:xfrm>
            <a:custGeom>
              <a:avLst/>
              <a:gdLst/>
              <a:ahLst/>
              <a:cxnLst/>
              <a:rect l="0" t="0" r="0" b="0"/>
              <a:pathLst>
                <a:path w="2860" h="3631">
                  <a:moveTo>
                    <a:pt x="2550" y="0"/>
                  </a:moveTo>
                  <a:cubicBezTo>
                    <a:pt x="302" y="0"/>
                    <a:pt x="302" y="0"/>
                    <a:pt x="302" y="0"/>
                  </a:cubicBezTo>
                  <a:cubicBezTo>
                    <a:pt x="137" y="0"/>
                    <a:pt x="0" y="144"/>
                    <a:pt x="0" y="309"/>
                  </a:cubicBezTo>
                  <a:cubicBezTo>
                    <a:pt x="0" y="2558"/>
                    <a:pt x="0" y="2558"/>
                    <a:pt x="0" y="2558"/>
                  </a:cubicBezTo>
                  <a:cubicBezTo>
                    <a:pt x="0" y="2730"/>
                    <a:pt x="137" y="2867"/>
                    <a:pt x="302" y="2867"/>
                  </a:cubicBezTo>
                  <a:cubicBezTo>
                    <a:pt x="1100" y="2867"/>
                    <a:pt x="1100" y="2867"/>
                    <a:pt x="1100" y="2867"/>
                  </a:cubicBezTo>
                  <a:cubicBezTo>
                    <a:pt x="1430" y="3631"/>
                    <a:pt x="1430" y="3631"/>
                    <a:pt x="1430" y="3631"/>
                  </a:cubicBezTo>
                  <a:cubicBezTo>
                    <a:pt x="1766" y="2867"/>
                    <a:pt x="1766" y="2867"/>
                    <a:pt x="1766" y="2867"/>
                  </a:cubicBezTo>
                  <a:cubicBezTo>
                    <a:pt x="2550" y="2867"/>
                    <a:pt x="2550" y="2867"/>
                    <a:pt x="2550" y="2867"/>
                  </a:cubicBezTo>
                  <a:cubicBezTo>
                    <a:pt x="2722" y="2867"/>
                    <a:pt x="2860" y="2730"/>
                    <a:pt x="2860" y="2558"/>
                  </a:cubicBezTo>
                  <a:cubicBezTo>
                    <a:pt x="2860" y="309"/>
                    <a:pt x="2860" y="309"/>
                    <a:pt x="2860" y="309"/>
                  </a:cubicBezTo>
                  <a:cubicBezTo>
                    <a:pt x="2860" y="144"/>
                    <a:pt x="2722" y="0"/>
                    <a:pt x="2550" y="0"/>
                  </a:cubicBezTo>
                </a:path>
              </a:pathLst>
            </a:custGeom>
            <a:solidFill>
              <a:srgbClr val="7F7F7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" name="textbox 32"/>
            <p:cNvSpPr/>
            <p:nvPr/>
          </p:nvSpPr>
          <p:spPr>
            <a:xfrm>
              <a:off x="-57023" y="401466"/>
              <a:ext cx="1396364" cy="10210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3000"/>
                </a:lnSpc>
              </a:pPr>
              <a:endParaRPr lang="en-US" altLang="en-US" sz="100" dirty="0"/>
            </a:p>
            <a:p>
              <a:pPr marL="352425" algn="l" rtl="0" eaLnBrk="0">
                <a:lnSpc>
                  <a:spcPct val="81000"/>
                </a:lnSpc>
              </a:pPr>
              <a:r>
                <a:rPr sz="5300" spc="-110" dirty="0">
                  <a:solidFill>
                    <a:srgbClr val="E7E6E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04</a:t>
              </a:r>
              <a:endParaRPr lang="en-US" altLang="en-US" sz="5300" dirty="0"/>
            </a:p>
            <a:p>
              <a:pPr algn="l" rtl="0" eaLnBrk="0">
                <a:lnSpc>
                  <a:spcPct val="106000"/>
                </a:lnSpc>
              </a:pPr>
              <a:endParaRPr lang="en-US" altLang="en-US" sz="500" dirty="0"/>
            </a:p>
            <a:p>
              <a:pPr marL="12700" algn="l" rtl="0" eaLnBrk="0">
                <a:lnSpc>
                  <a:spcPts val="2055"/>
                </a:lnSpc>
                <a:spcBef>
                  <a:spcPts val="5"/>
                </a:spcBef>
              </a:pPr>
              <a:r>
                <a:rPr lang="en-US" sz="1700" spc="100" dirty="0">
                  <a:ln w="6537" cap="flat" cmpd="sng">
                    <a:solidFill>
                      <a:srgbClr val="E7E6E6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E7E6E6">
                      <a:alpha val="100000"/>
                    </a:srgb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 </a:t>
              </a:r>
              <a:r>
                <a:rPr lang="zh-CN" altLang="en-US" sz="1700" spc="100" dirty="0">
                  <a:ln w="6537" cap="flat" cmpd="sng">
                    <a:solidFill>
                      <a:srgbClr val="E7E6E6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E7E6E6">
                      <a:alpha val="100000"/>
                    </a:srgb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公式计算</a:t>
              </a:r>
              <a:endParaRPr lang="zh-CN" altLang="en-US" sz="1700" spc="100" dirty="0">
                <a:ln w="6537" cap="flat" cmpd="sng">
                  <a:solidFill>
                    <a:srgbClr val="E7E6E6">
                      <a:alpha val="100000"/>
                    </a:srgbClr>
                  </a:solidFill>
                  <a:prstDash val="solid"/>
                  <a:bevel/>
                </a:ln>
                <a:solidFill>
                  <a:srgbClr val="E7E6E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pic>
          <p:nvPicPr>
            <p:cNvPr id="33" name="picture 3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222097" y="1078217"/>
              <a:ext cx="1371752" cy="9525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 rot="21600000">
            <a:off x="754900" y="1859749"/>
            <a:ext cx="1816100" cy="2305684"/>
            <a:chOff x="0" y="0"/>
            <a:chExt cx="1816100" cy="2305684"/>
          </a:xfrm>
        </p:grpSpPr>
        <p:sp>
          <p:nvSpPr>
            <p:cNvPr id="37" name="path"/>
            <p:cNvSpPr/>
            <p:nvPr/>
          </p:nvSpPr>
          <p:spPr>
            <a:xfrm>
              <a:off x="0" y="0"/>
              <a:ext cx="1816100" cy="2305684"/>
            </a:xfrm>
            <a:custGeom>
              <a:avLst/>
              <a:gdLst/>
              <a:ahLst/>
              <a:cxnLst/>
              <a:rect l="0" t="0" r="0" b="0"/>
              <a:pathLst>
                <a:path w="2860" h="3630">
                  <a:moveTo>
                    <a:pt x="2550" y="0"/>
                  </a:moveTo>
                  <a:cubicBezTo>
                    <a:pt x="302" y="0"/>
                    <a:pt x="302" y="0"/>
                    <a:pt x="302" y="0"/>
                  </a:cubicBezTo>
                  <a:cubicBezTo>
                    <a:pt x="137" y="0"/>
                    <a:pt x="0" y="144"/>
                    <a:pt x="0" y="309"/>
                  </a:cubicBezTo>
                  <a:cubicBezTo>
                    <a:pt x="0" y="2558"/>
                    <a:pt x="0" y="2558"/>
                    <a:pt x="0" y="2558"/>
                  </a:cubicBezTo>
                  <a:cubicBezTo>
                    <a:pt x="0" y="2730"/>
                    <a:pt x="137" y="2867"/>
                    <a:pt x="302" y="2867"/>
                  </a:cubicBezTo>
                  <a:cubicBezTo>
                    <a:pt x="1100" y="2867"/>
                    <a:pt x="1100" y="2867"/>
                    <a:pt x="1100" y="2867"/>
                  </a:cubicBezTo>
                  <a:cubicBezTo>
                    <a:pt x="1430" y="3630"/>
                    <a:pt x="1430" y="3630"/>
                    <a:pt x="1430" y="3630"/>
                  </a:cubicBezTo>
                  <a:cubicBezTo>
                    <a:pt x="1766" y="2867"/>
                    <a:pt x="1766" y="2867"/>
                    <a:pt x="1766" y="2867"/>
                  </a:cubicBezTo>
                  <a:cubicBezTo>
                    <a:pt x="2550" y="2867"/>
                    <a:pt x="2550" y="2867"/>
                    <a:pt x="2550" y="2867"/>
                  </a:cubicBezTo>
                  <a:cubicBezTo>
                    <a:pt x="2722" y="2867"/>
                    <a:pt x="2860" y="2730"/>
                    <a:pt x="2860" y="2558"/>
                  </a:cubicBezTo>
                  <a:cubicBezTo>
                    <a:pt x="2860" y="309"/>
                    <a:pt x="2860" y="309"/>
                    <a:pt x="2860" y="309"/>
                  </a:cubicBezTo>
                  <a:cubicBezTo>
                    <a:pt x="2860" y="144"/>
                    <a:pt x="2722" y="0"/>
                    <a:pt x="2550" y="0"/>
                  </a:cubicBezTo>
                </a:path>
              </a:pathLst>
            </a:custGeom>
            <a:solidFill>
              <a:srgbClr val="00397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8" name="textbox 38"/>
            <p:cNvSpPr/>
            <p:nvPr/>
          </p:nvSpPr>
          <p:spPr>
            <a:xfrm>
              <a:off x="223011" y="401466"/>
              <a:ext cx="1396364" cy="129857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3000"/>
                </a:lnSpc>
              </a:pPr>
              <a:endParaRPr lang="en-US" altLang="en-US" sz="100" dirty="0"/>
            </a:p>
            <a:p>
              <a:pPr marL="338455" algn="l" rtl="0" eaLnBrk="0">
                <a:lnSpc>
                  <a:spcPct val="81000"/>
                </a:lnSpc>
              </a:pPr>
              <a:r>
                <a:rPr sz="5300" spc="-110" dirty="0">
                  <a:solidFill>
                    <a:srgbClr val="E7E6E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01</a:t>
              </a:r>
              <a:endParaRPr lang="en-US" altLang="en-US" sz="5300" dirty="0"/>
            </a:p>
            <a:p>
              <a:pPr marL="478155" indent="-465455" algn="l" rtl="0" eaLnBrk="0">
                <a:lnSpc>
                  <a:spcPct val="111000"/>
                </a:lnSpc>
                <a:spcBef>
                  <a:spcPts val="355"/>
                </a:spcBef>
              </a:pPr>
              <a:r>
                <a:rPr lang="en-US" sz="1700" spc="100" dirty="0">
                  <a:ln w="6537" cap="flat" cmpd="sng">
                    <a:solidFill>
                      <a:srgbClr val="E7E6E6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E7E6E6">
                      <a:alpha val="100000"/>
                    </a:srgb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sz="1700" spc="100" dirty="0">
                  <a:ln w="6537" cap="flat" cmpd="sng">
                    <a:solidFill>
                      <a:srgbClr val="E7E6E6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E7E6E6">
                      <a:alpha val="100000"/>
                    </a:srgb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被评价对象</a:t>
              </a:r>
              <a:endParaRPr lang="en-US" altLang="en-US" sz="1700" dirty="0"/>
            </a:p>
          </p:txBody>
        </p:sp>
        <p:pic>
          <p:nvPicPr>
            <p:cNvPr id="39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222250" y="1078217"/>
              <a:ext cx="1371599" cy="9525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21600000">
            <a:off x="3591242" y="1859749"/>
            <a:ext cx="1816099" cy="2305684"/>
            <a:chOff x="0" y="0"/>
            <a:chExt cx="1816099" cy="2305684"/>
          </a:xfrm>
        </p:grpSpPr>
        <p:sp>
          <p:nvSpPr>
            <p:cNvPr id="40" name="path"/>
            <p:cNvSpPr/>
            <p:nvPr/>
          </p:nvSpPr>
          <p:spPr>
            <a:xfrm>
              <a:off x="0" y="0"/>
              <a:ext cx="1816099" cy="2305684"/>
            </a:xfrm>
            <a:custGeom>
              <a:avLst/>
              <a:gdLst/>
              <a:ahLst/>
              <a:cxnLst/>
              <a:rect l="0" t="0" r="0" b="0"/>
              <a:pathLst>
                <a:path w="2859" h="3630">
                  <a:moveTo>
                    <a:pt x="2550" y="0"/>
                  </a:moveTo>
                  <a:cubicBezTo>
                    <a:pt x="302" y="0"/>
                    <a:pt x="302" y="0"/>
                    <a:pt x="302" y="0"/>
                  </a:cubicBezTo>
                  <a:cubicBezTo>
                    <a:pt x="137" y="0"/>
                    <a:pt x="0" y="144"/>
                    <a:pt x="0" y="309"/>
                  </a:cubicBezTo>
                  <a:cubicBezTo>
                    <a:pt x="0" y="2558"/>
                    <a:pt x="0" y="2558"/>
                    <a:pt x="0" y="2558"/>
                  </a:cubicBezTo>
                  <a:cubicBezTo>
                    <a:pt x="0" y="2730"/>
                    <a:pt x="137" y="2867"/>
                    <a:pt x="302" y="2867"/>
                  </a:cubicBezTo>
                  <a:cubicBezTo>
                    <a:pt x="1099" y="2867"/>
                    <a:pt x="1099" y="2867"/>
                    <a:pt x="1099" y="2867"/>
                  </a:cubicBezTo>
                  <a:cubicBezTo>
                    <a:pt x="1429" y="3630"/>
                    <a:pt x="1429" y="3630"/>
                    <a:pt x="1429" y="3630"/>
                  </a:cubicBezTo>
                  <a:cubicBezTo>
                    <a:pt x="1766" y="2867"/>
                    <a:pt x="1766" y="2867"/>
                    <a:pt x="1766" y="2867"/>
                  </a:cubicBezTo>
                  <a:cubicBezTo>
                    <a:pt x="2550" y="2867"/>
                    <a:pt x="2550" y="2867"/>
                    <a:pt x="2550" y="2867"/>
                  </a:cubicBezTo>
                  <a:cubicBezTo>
                    <a:pt x="2722" y="2867"/>
                    <a:pt x="2859" y="2730"/>
                    <a:pt x="2859" y="2558"/>
                  </a:cubicBezTo>
                  <a:cubicBezTo>
                    <a:pt x="2859" y="309"/>
                    <a:pt x="2859" y="309"/>
                    <a:pt x="2859" y="309"/>
                  </a:cubicBezTo>
                  <a:cubicBezTo>
                    <a:pt x="2859" y="144"/>
                    <a:pt x="2722" y="0"/>
                    <a:pt x="2550" y="0"/>
                  </a:cubicBezTo>
                </a:path>
              </a:pathLst>
            </a:custGeom>
            <a:solidFill>
              <a:srgbClr val="7F7F7F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1" name="textbox 41"/>
            <p:cNvSpPr/>
            <p:nvPr/>
          </p:nvSpPr>
          <p:spPr>
            <a:xfrm>
              <a:off x="426796" y="401466"/>
              <a:ext cx="935989" cy="101853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3000"/>
                </a:lnSpc>
              </a:pPr>
              <a:endParaRPr lang="en-US" altLang="en-US" sz="100" dirty="0"/>
            </a:p>
            <a:p>
              <a:pPr marL="134620" algn="l" rtl="0" eaLnBrk="0">
                <a:lnSpc>
                  <a:spcPct val="81000"/>
                </a:lnSpc>
              </a:pPr>
              <a:r>
                <a:rPr sz="5300" spc="-110" dirty="0">
                  <a:solidFill>
                    <a:srgbClr val="E7E6E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02</a:t>
              </a:r>
              <a:endParaRPr lang="en-US" altLang="en-US" sz="5300" dirty="0"/>
            </a:p>
            <a:p>
              <a:pPr algn="l" rtl="0" eaLnBrk="0">
                <a:lnSpc>
                  <a:spcPct val="104000"/>
                </a:lnSpc>
              </a:pPr>
              <a:endParaRPr lang="en-US" altLang="en-US" sz="500" dirty="0"/>
            </a:p>
            <a:p>
              <a:pPr marL="12700" algn="l" rtl="0" eaLnBrk="0">
                <a:lnSpc>
                  <a:spcPts val="2055"/>
                </a:lnSpc>
                <a:spcBef>
                  <a:spcPts val="0"/>
                </a:spcBef>
              </a:pPr>
              <a:r>
                <a:rPr sz="1700" spc="100" dirty="0">
                  <a:ln w="6537" cap="flat" cmpd="sng">
                    <a:solidFill>
                      <a:srgbClr val="E7E6E6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E7E6E6">
                      <a:alpha val="100000"/>
                    </a:srgb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评价指</a:t>
              </a:r>
              <a:r>
                <a:rPr sz="1700" spc="60" dirty="0">
                  <a:ln w="6537" cap="flat" cmpd="sng">
                    <a:solidFill>
                      <a:srgbClr val="E7E6E6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E7E6E6">
                      <a:alpha val="100000"/>
                    </a:srgb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标</a:t>
              </a:r>
              <a:endParaRPr lang="en-US" altLang="en-US" sz="1700" dirty="0"/>
            </a:p>
          </p:txBody>
        </p:sp>
        <p:pic>
          <p:nvPicPr>
            <p:cNvPr id="42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222250" y="1078217"/>
              <a:ext cx="1371600" cy="9525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 rot="21600000">
            <a:off x="6292126" y="1859877"/>
            <a:ext cx="1816099" cy="2305684"/>
            <a:chOff x="0" y="0"/>
            <a:chExt cx="1816099" cy="2305684"/>
          </a:xfrm>
        </p:grpSpPr>
        <p:sp>
          <p:nvSpPr>
            <p:cNvPr id="43" name="path"/>
            <p:cNvSpPr/>
            <p:nvPr/>
          </p:nvSpPr>
          <p:spPr>
            <a:xfrm>
              <a:off x="0" y="0"/>
              <a:ext cx="1816099" cy="2305684"/>
            </a:xfrm>
            <a:custGeom>
              <a:avLst/>
              <a:gdLst/>
              <a:ahLst/>
              <a:cxnLst/>
              <a:rect l="0" t="0" r="0" b="0"/>
              <a:pathLst>
                <a:path w="2859" h="3630">
                  <a:moveTo>
                    <a:pt x="2550" y="0"/>
                  </a:moveTo>
                  <a:cubicBezTo>
                    <a:pt x="302" y="0"/>
                    <a:pt x="302" y="0"/>
                    <a:pt x="302" y="0"/>
                  </a:cubicBezTo>
                  <a:cubicBezTo>
                    <a:pt x="137" y="0"/>
                    <a:pt x="0" y="144"/>
                    <a:pt x="0" y="309"/>
                  </a:cubicBezTo>
                  <a:cubicBezTo>
                    <a:pt x="0" y="2558"/>
                    <a:pt x="0" y="2558"/>
                    <a:pt x="0" y="2558"/>
                  </a:cubicBezTo>
                  <a:cubicBezTo>
                    <a:pt x="0" y="2730"/>
                    <a:pt x="137" y="2867"/>
                    <a:pt x="302" y="2867"/>
                  </a:cubicBezTo>
                  <a:cubicBezTo>
                    <a:pt x="1100" y="2867"/>
                    <a:pt x="1100" y="2867"/>
                    <a:pt x="1100" y="2867"/>
                  </a:cubicBezTo>
                  <a:cubicBezTo>
                    <a:pt x="1430" y="3630"/>
                    <a:pt x="1430" y="3630"/>
                    <a:pt x="1430" y="3630"/>
                  </a:cubicBezTo>
                  <a:cubicBezTo>
                    <a:pt x="1766" y="2867"/>
                    <a:pt x="1766" y="2867"/>
                    <a:pt x="1766" y="2867"/>
                  </a:cubicBezTo>
                  <a:cubicBezTo>
                    <a:pt x="2550" y="2867"/>
                    <a:pt x="2550" y="2867"/>
                    <a:pt x="2550" y="2867"/>
                  </a:cubicBezTo>
                  <a:cubicBezTo>
                    <a:pt x="2722" y="2867"/>
                    <a:pt x="2859" y="2730"/>
                    <a:pt x="2859" y="2558"/>
                  </a:cubicBezTo>
                  <a:cubicBezTo>
                    <a:pt x="2859" y="309"/>
                    <a:pt x="2859" y="309"/>
                    <a:pt x="2859" y="309"/>
                  </a:cubicBezTo>
                  <a:cubicBezTo>
                    <a:pt x="2859" y="144"/>
                    <a:pt x="2722" y="0"/>
                    <a:pt x="2550" y="0"/>
                  </a:cubicBezTo>
                </a:path>
              </a:pathLst>
            </a:custGeom>
            <a:solidFill>
              <a:srgbClr val="00397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4" name="textbox 44"/>
            <p:cNvSpPr/>
            <p:nvPr/>
          </p:nvSpPr>
          <p:spPr>
            <a:xfrm>
              <a:off x="458635" y="398252"/>
              <a:ext cx="936625" cy="105727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5000"/>
                </a:lnSpc>
              </a:pPr>
              <a:endParaRPr lang="en-US" altLang="en-US" sz="100" dirty="0"/>
            </a:p>
            <a:p>
              <a:pPr marL="102870" algn="l" rtl="0" eaLnBrk="0">
                <a:lnSpc>
                  <a:spcPct val="81000"/>
                </a:lnSpc>
              </a:pPr>
              <a:r>
                <a:rPr sz="5300" spc="-110" dirty="0">
                  <a:solidFill>
                    <a:srgbClr val="E7E6E6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03</a:t>
              </a:r>
              <a:endParaRPr lang="en-US" altLang="en-US" sz="5300" dirty="0"/>
            </a:p>
            <a:p>
              <a:pPr algn="l" rtl="0" eaLnBrk="0">
                <a:lnSpc>
                  <a:spcPct val="109000"/>
                </a:lnSpc>
              </a:pPr>
              <a:endParaRPr lang="en-US" altLang="en-US" sz="700" dirty="0"/>
            </a:p>
            <a:p>
              <a:pPr marL="12700" algn="l" rtl="0" eaLnBrk="0">
                <a:lnSpc>
                  <a:spcPts val="2060"/>
                </a:lnSpc>
                <a:spcBef>
                  <a:spcPts val="5"/>
                </a:spcBef>
              </a:pPr>
              <a:r>
                <a:rPr sz="1700" spc="100" dirty="0">
                  <a:ln w="6537" cap="flat" cmpd="sng">
                    <a:solidFill>
                      <a:srgbClr val="E7E6E6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E7E6E6">
                      <a:alpha val="100000"/>
                    </a:srgb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权重系</a:t>
              </a:r>
              <a:r>
                <a:rPr sz="1700" spc="70" dirty="0">
                  <a:ln w="6537" cap="flat" cmpd="sng">
                    <a:solidFill>
                      <a:srgbClr val="E7E6E6">
                        <a:alpha val="100000"/>
                      </a:srgbClr>
                    </a:solidFill>
                    <a:prstDash val="solid"/>
                    <a:bevel/>
                  </a:ln>
                  <a:solidFill>
                    <a:srgbClr val="E7E6E6">
                      <a:alpha val="100000"/>
                    </a:srgb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数</a:t>
              </a:r>
              <a:endParaRPr lang="en-US" altLang="en-US" sz="1700" dirty="0"/>
            </a:p>
          </p:txBody>
        </p:sp>
        <p:pic>
          <p:nvPicPr>
            <p:cNvPr id="45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222250" y="1078217"/>
              <a:ext cx="1371600" cy="9525"/>
            </a:xfrm>
            <a:prstGeom prst="rect">
              <a:avLst/>
            </a:prstGeom>
          </p:spPr>
        </p:pic>
      </p:grpSp>
      <p:graphicFrame>
        <p:nvGraphicFramePr>
          <p:cNvPr id="46" name="table 46"/>
          <p:cNvGraphicFramePr>
            <a:graphicFrameLocks noGrp="1"/>
          </p:cNvGraphicFramePr>
          <p:nvPr/>
        </p:nvGraphicFramePr>
        <p:xfrm>
          <a:off x="9430206" y="4539830"/>
          <a:ext cx="4117975" cy="951230"/>
        </p:xfrm>
        <a:graphic>
          <a:graphicData uri="http://schemas.openxmlformats.org/drawingml/2006/table">
            <a:tbl>
              <a:tblPr/>
              <a:tblGrid>
                <a:gridCol w="2059305"/>
                <a:gridCol w="2058670"/>
              </a:tblGrid>
              <a:tr h="9207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53000"/>
                        </a:lnSpc>
                      </a:pPr>
                      <a:endParaRPr lang="en-US" altLang="en-US" sz="100" dirty="0"/>
                    </a:p>
                    <a:p>
                      <a:pPr algn="l" rtl="0" eaLnBrk="0">
                        <a:lnSpc>
                          <a:spcPts val="2055"/>
                        </a:lnSpc>
                      </a:pPr>
                      <a:r>
                        <a:rPr sz="1700" spc="10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将评价指标与权</a:t>
                      </a:r>
                      <a:r>
                        <a:rPr sz="1700" spc="3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重</a:t>
                      </a:r>
                      <a:endParaRPr lang="en-US" altLang="en-US" sz="1700" dirty="0"/>
                    </a:p>
                    <a:p>
                      <a:pPr marL="5715" algn="l" rtl="0" eaLnBrk="0">
                        <a:lnSpc>
                          <a:spcPts val="2055"/>
                        </a:lnSpc>
                        <a:spcBef>
                          <a:spcPts val="750"/>
                        </a:spcBef>
                      </a:pPr>
                      <a:r>
                        <a:rPr sz="1700" spc="9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系数综合成一个</a:t>
                      </a:r>
                      <a:r>
                        <a:rPr sz="1700" spc="6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整</a:t>
                      </a:r>
                      <a:endParaRPr lang="en-US" altLang="en-US" sz="1700" dirty="0"/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lang="en-US" altLang="en-US" sz="600" dirty="0"/>
                    </a:p>
                    <a:p>
                      <a:pPr marL="228600" algn="l" rtl="0" eaLnBrk="0">
                        <a:lnSpc>
                          <a:spcPct val="90000"/>
                        </a:lnSpc>
                        <a:spcBef>
                          <a:spcPts val="5"/>
                        </a:spcBef>
                      </a:pPr>
                      <a:r>
                        <a:rPr sz="1700" spc="9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体指标的模</a:t>
                      </a:r>
                      <a:r>
                        <a:rPr sz="1700" spc="80" dirty="0">
                          <a:solidFill>
                            <a:srgbClr val="595959">
                              <a:alpha val="100000"/>
                            </a:srgb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型</a:t>
                      </a:r>
                      <a:endParaRPr lang="en-US" altLang="en-US" sz="17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239395" algn="l" rtl="0" eaLnBrk="0">
                        <a:lnSpc>
                          <a:spcPct val="89000"/>
                        </a:lnSpc>
                      </a:pPr>
                      <a:endParaRPr lang="en-US" altLang="en-US" sz="17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7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sp>
        <p:nvSpPr>
          <p:cNvPr id="48" name="textbox 48"/>
          <p:cNvSpPr/>
          <p:nvPr/>
        </p:nvSpPr>
        <p:spPr>
          <a:xfrm>
            <a:off x="6264186" y="4480572"/>
            <a:ext cx="1844039" cy="6140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0000"/>
              </a:lnSpc>
            </a:pPr>
            <a:r>
              <a:rPr sz="1700" spc="90" dirty="0">
                <a:solidFill>
                  <a:srgbClr val="595959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反应各指标的重</a:t>
            </a:r>
            <a:r>
              <a:rPr sz="1700" spc="80" dirty="0">
                <a:solidFill>
                  <a:srgbClr val="595959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要</a:t>
            </a:r>
            <a:endParaRPr lang="en-US" altLang="en-US" sz="1700" dirty="0"/>
          </a:p>
          <a:p>
            <a:pPr marL="810895" algn="l" rtl="0" eaLnBrk="0">
              <a:lnSpc>
                <a:spcPts val="2805"/>
              </a:lnSpc>
            </a:pPr>
            <a:r>
              <a:rPr sz="1700" spc="20" dirty="0">
                <a:solidFill>
                  <a:srgbClr val="595959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性</a:t>
            </a:r>
            <a:endParaRPr lang="en-US" altLang="en-US" sz="1700" dirty="0"/>
          </a:p>
        </p:txBody>
      </p:sp>
      <p:sp>
        <p:nvSpPr>
          <p:cNvPr id="49" name="textbox 49"/>
          <p:cNvSpPr/>
          <p:nvPr/>
        </p:nvSpPr>
        <p:spPr>
          <a:xfrm>
            <a:off x="8812593" y="6479298"/>
            <a:ext cx="3214370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1700" spc="10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大连理工大学开发区校区数模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30352" y="416052"/>
            <a:ext cx="774191" cy="690371"/>
          </a:xfrm>
          <a:prstGeom prst="rect">
            <a:avLst/>
          </a:prstGeom>
        </p:spPr>
      </p:pic>
      <p:sp>
        <p:nvSpPr>
          <p:cNvPr id="51" name="textbox 51"/>
          <p:cNvSpPr/>
          <p:nvPr/>
        </p:nvSpPr>
        <p:spPr>
          <a:xfrm>
            <a:off x="2889986" y="4765687"/>
            <a:ext cx="1844675" cy="287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55"/>
              </a:lnSpc>
            </a:pPr>
            <a:endParaRPr lang="en-US" altLang="en-US" sz="1700" dirty="0"/>
          </a:p>
        </p:txBody>
      </p:sp>
      <p:sp>
        <p:nvSpPr>
          <p:cNvPr id="52" name="textbox 52"/>
          <p:cNvSpPr/>
          <p:nvPr/>
        </p:nvSpPr>
        <p:spPr>
          <a:xfrm>
            <a:off x="1377950" y="766445"/>
            <a:ext cx="2317115" cy="2870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055"/>
              </a:lnSpc>
            </a:pPr>
            <a:r>
              <a:rPr sz="3600" b="1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模型要</a:t>
            </a:r>
            <a:r>
              <a:rPr sz="3600" b="1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素</a:t>
            </a:r>
            <a:endParaRPr lang="en-US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9"/>
          <p:cNvSpPr/>
          <p:nvPr/>
        </p:nvSpPr>
        <p:spPr>
          <a:xfrm>
            <a:off x="3446878" y="1798996"/>
            <a:ext cx="2573654" cy="33693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33655" algn="l" rtl="0" eaLnBrk="0">
              <a:lnSpc>
                <a:spcPct val="120000"/>
              </a:lnSpc>
            </a:pPr>
            <a:r>
              <a:rPr sz="2000" u="sng" spc="-1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层次分析</a:t>
            </a:r>
            <a:r>
              <a:rPr sz="2000" u="sng" spc="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法</a:t>
            </a:r>
            <a:r>
              <a:rPr sz="2000" b="1" u="sng" spc="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(AHP)</a:t>
            </a:r>
            <a:endParaRPr lang="en-US" altLang="en-US" sz="2000" dirty="0"/>
          </a:p>
          <a:p>
            <a:pPr marL="12700" indent="19050" algn="l" rtl="0" eaLnBrk="0">
              <a:lnSpc>
                <a:spcPct val="324000"/>
              </a:lnSpc>
              <a:spcBef>
                <a:spcPts val="30"/>
              </a:spcBef>
            </a:pPr>
            <a:r>
              <a:rPr sz="2000" u="sng" spc="-1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主成分分析</a:t>
            </a:r>
            <a:r>
              <a:rPr sz="2000" u="sng" spc="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法</a:t>
            </a:r>
            <a:r>
              <a:rPr sz="2000" b="1" u="sng" spc="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(PCA)</a:t>
            </a:r>
            <a:r>
              <a:rPr sz="2000" spc="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2000" u="sng" spc="-1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理想解法</a:t>
            </a:r>
            <a:r>
              <a:rPr sz="2000" b="1" u="sng" spc="-1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(T</a:t>
            </a:r>
            <a:r>
              <a:rPr sz="2000" b="1" u="sng" spc="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OPSIS</a:t>
            </a:r>
            <a:r>
              <a:rPr sz="2000" b="1" u="sng" spc="-1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r>
              <a:rPr sz="2000" spc="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r>
              <a:rPr sz="2000" u="sng" spc="1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基于熵权法的</a:t>
            </a:r>
            <a:r>
              <a:rPr sz="2000" u="sng" spc="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评价方法</a:t>
            </a:r>
            <a:endParaRPr lang="en-US" altLang="en-US" sz="2000" dirty="0"/>
          </a:p>
        </p:txBody>
      </p:sp>
      <p:sp>
        <p:nvSpPr>
          <p:cNvPr id="113" name="textbox 113"/>
          <p:cNvSpPr/>
          <p:nvPr/>
        </p:nvSpPr>
        <p:spPr>
          <a:xfrm>
            <a:off x="8991092" y="1497343"/>
            <a:ext cx="2408554" cy="12795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93675" algn="l" rtl="0" eaLnBrk="0">
              <a:lnSpc>
                <a:spcPct val="96000"/>
              </a:lnSpc>
              <a:tabLst>
                <a:tab pos="353695" algn="l"/>
              </a:tabLst>
            </a:pPr>
            <a:r>
              <a:rPr sz="2000" spc="0" dirty="0"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sz="2000" u="sng" spc="-110" dirty="0"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2000" u="sng" spc="-11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秩和比综合评价</a:t>
            </a:r>
            <a:r>
              <a:rPr sz="2000" u="sng" spc="-5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法</a:t>
            </a:r>
            <a:endParaRPr lang="en-US" altLang="en-US" sz="2000" dirty="0"/>
          </a:p>
          <a:p>
            <a:pPr algn="l" rtl="0" eaLnBrk="0">
              <a:lnSpc>
                <a:spcPct val="126000"/>
              </a:lnSpc>
            </a:pPr>
            <a:endParaRPr lang="en-US" altLang="en-US" sz="1000" dirty="0"/>
          </a:p>
          <a:p>
            <a:pPr algn="l" rtl="0" eaLnBrk="0">
              <a:lnSpc>
                <a:spcPct val="127000"/>
              </a:lnSpc>
            </a:pPr>
            <a:endParaRPr lang="en-US" altLang="en-US" sz="1000" dirty="0"/>
          </a:p>
          <a:p>
            <a:pPr algn="l" rtl="0" eaLnBrk="0">
              <a:lnSpc>
                <a:spcPct val="127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500" dirty="0"/>
          </a:p>
          <a:p>
            <a:pPr marL="193675" algn="l" rtl="0" eaLnBrk="0">
              <a:lnSpc>
                <a:spcPct val="96000"/>
              </a:lnSpc>
              <a:tabLst>
                <a:tab pos="353695" algn="l"/>
              </a:tabLst>
            </a:pPr>
            <a:r>
              <a:rPr sz="2000" spc="0" dirty="0"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sz="2000" u="sng" spc="-120" dirty="0"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2000" u="sng" spc="-12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模糊综合评判</a:t>
            </a:r>
            <a:r>
              <a:rPr sz="2000" u="sng" spc="-10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法</a:t>
            </a:r>
            <a:endParaRPr lang="en-US" altLang="en-US" sz="2000" dirty="0"/>
          </a:p>
        </p:txBody>
      </p:sp>
      <p:sp>
        <p:nvSpPr>
          <p:cNvPr id="114" name="path"/>
          <p:cNvSpPr/>
          <p:nvPr/>
        </p:nvSpPr>
        <p:spPr>
          <a:xfrm>
            <a:off x="9003792" y="2533497"/>
            <a:ext cx="180758" cy="179997"/>
          </a:xfrm>
          <a:custGeom>
            <a:avLst/>
            <a:gdLst/>
            <a:ahLst/>
            <a:cxnLst/>
            <a:rect l="0" t="0" r="0" b="0"/>
            <a:pathLst>
              <a:path w="284" h="283">
                <a:moveTo>
                  <a:pt x="0" y="140"/>
                </a:moveTo>
                <a:cubicBezTo>
                  <a:pt x="1" y="63"/>
                  <a:pt x="64" y="0"/>
                  <a:pt x="142" y="0"/>
                </a:cubicBezTo>
                <a:cubicBezTo>
                  <a:pt x="221" y="0"/>
                  <a:pt x="284" y="63"/>
                  <a:pt x="284" y="141"/>
                </a:cubicBezTo>
                <a:cubicBezTo>
                  <a:pt x="284" y="220"/>
                  <a:pt x="221" y="283"/>
                  <a:pt x="142" y="283"/>
                </a:cubicBezTo>
                <a:cubicBezTo>
                  <a:pt x="64" y="283"/>
                  <a:pt x="1" y="220"/>
                  <a:pt x="0" y="140"/>
                </a:cubicBezTo>
              </a:path>
            </a:pathLst>
          </a:cu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5" name="path"/>
          <p:cNvSpPr/>
          <p:nvPr/>
        </p:nvSpPr>
        <p:spPr>
          <a:xfrm>
            <a:off x="9003792" y="1533753"/>
            <a:ext cx="180758" cy="179996"/>
          </a:xfrm>
          <a:custGeom>
            <a:avLst/>
            <a:gdLst/>
            <a:ahLst/>
            <a:cxnLst/>
            <a:rect l="0" t="0" r="0" b="0"/>
            <a:pathLst>
              <a:path w="284" h="283">
                <a:moveTo>
                  <a:pt x="0" y="140"/>
                </a:moveTo>
                <a:cubicBezTo>
                  <a:pt x="1" y="63"/>
                  <a:pt x="64" y="0"/>
                  <a:pt x="142" y="0"/>
                </a:cubicBezTo>
                <a:cubicBezTo>
                  <a:pt x="221" y="0"/>
                  <a:pt x="284" y="63"/>
                  <a:pt x="284" y="141"/>
                </a:cubicBezTo>
                <a:cubicBezTo>
                  <a:pt x="284" y="220"/>
                  <a:pt x="221" y="283"/>
                  <a:pt x="142" y="283"/>
                </a:cubicBezTo>
                <a:cubicBezTo>
                  <a:pt x="64" y="283"/>
                  <a:pt x="1" y="220"/>
                  <a:pt x="0" y="140"/>
                </a:cubicBezTo>
              </a:path>
            </a:pathLst>
          </a:cu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6" name="picture 1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5804458"/>
            <a:ext cx="1919884" cy="1053541"/>
          </a:xfrm>
          <a:prstGeom prst="rect">
            <a:avLst/>
          </a:prstGeom>
        </p:spPr>
      </p:pic>
      <p:sp>
        <p:nvSpPr>
          <p:cNvPr id="125" name="textbox 125"/>
          <p:cNvSpPr/>
          <p:nvPr/>
        </p:nvSpPr>
        <p:spPr>
          <a:xfrm>
            <a:off x="8991092" y="3444039"/>
            <a:ext cx="2604135" cy="4102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93675" algn="l" rtl="0" eaLnBrk="0">
              <a:lnSpc>
                <a:spcPct val="122000"/>
              </a:lnSpc>
              <a:tabLst>
                <a:tab pos="353695" algn="l"/>
              </a:tabLst>
            </a:pPr>
            <a:r>
              <a:rPr sz="2000" spc="0" dirty="0"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sz="2000" u="sng" spc="-80" dirty="0"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2000" u="sng" spc="-8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数据包络分析</a:t>
            </a:r>
            <a:r>
              <a:rPr sz="2000" b="1" u="sng" spc="-8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(DE</a:t>
            </a:r>
            <a:r>
              <a:rPr sz="2000" b="1" u="sng" spc="-6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2000" b="1" u="sng" spc="-8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2000" dirty="0"/>
          </a:p>
        </p:txBody>
      </p:sp>
      <p:sp>
        <p:nvSpPr>
          <p:cNvPr id="126" name="path"/>
          <p:cNvSpPr/>
          <p:nvPr/>
        </p:nvSpPr>
        <p:spPr>
          <a:xfrm>
            <a:off x="9003792" y="3538689"/>
            <a:ext cx="180758" cy="180009"/>
          </a:xfrm>
          <a:custGeom>
            <a:avLst/>
            <a:gdLst/>
            <a:ahLst/>
            <a:cxnLst/>
            <a:rect l="0" t="0" r="0" b="0"/>
            <a:pathLst>
              <a:path w="284" h="283">
                <a:moveTo>
                  <a:pt x="0" y="141"/>
                </a:moveTo>
                <a:cubicBezTo>
                  <a:pt x="1" y="63"/>
                  <a:pt x="64" y="0"/>
                  <a:pt x="142" y="0"/>
                </a:cubicBezTo>
                <a:cubicBezTo>
                  <a:pt x="221" y="0"/>
                  <a:pt x="284" y="63"/>
                  <a:pt x="284" y="141"/>
                </a:cubicBezTo>
                <a:cubicBezTo>
                  <a:pt x="284" y="220"/>
                  <a:pt x="221" y="283"/>
                  <a:pt x="142" y="283"/>
                </a:cubicBezTo>
                <a:cubicBezTo>
                  <a:pt x="64" y="283"/>
                  <a:pt x="1" y="220"/>
                  <a:pt x="0" y="141"/>
                </a:cubicBezTo>
              </a:path>
            </a:pathLst>
          </a:cu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7" name="textbox 127"/>
          <p:cNvSpPr/>
          <p:nvPr/>
        </p:nvSpPr>
        <p:spPr>
          <a:xfrm>
            <a:off x="8991092" y="5535361"/>
            <a:ext cx="2103754" cy="4368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93675" algn="l" rtl="0" eaLnBrk="0">
              <a:lnSpc>
                <a:spcPct val="131000"/>
              </a:lnSpc>
              <a:tabLst>
                <a:tab pos="353695" algn="l"/>
              </a:tabLst>
            </a:pPr>
            <a:r>
              <a:rPr sz="2000" spc="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2000" u="sng" spc="-6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b="1" u="sng" spc="-6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PageRa</a:t>
            </a:r>
            <a:r>
              <a:rPr sz="2000" b="1" u="sng" spc="-2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2000" b="1" u="sng" spc="0" dirty="0">
                <a:solidFill>
                  <a:srgbClr val="0563C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</a:t>
            </a:r>
            <a:r>
              <a:rPr sz="2000" u="sng" spc="-6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算法</a:t>
            </a:r>
            <a:endParaRPr lang="en-US" altLang="en-US" sz="2000" dirty="0"/>
          </a:p>
        </p:txBody>
      </p:sp>
      <p:sp>
        <p:nvSpPr>
          <p:cNvPr id="128" name="path"/>
          <p:cNvSpPr/>
          <p:nvPr/>
        </p:nvSpPr>
        <p:spPr>
          <a:xfrm>
            <a:off x="9003792" y="5620410"/>
            <a:ext cx="180758" cy="179997"/>
          </a:xfrm>
          <a:custGeom>
            <a:avLst/>
            <a:gdLst/>
            <a:ahLst/>
            <a:cxnLst/>
            <a:rect l="0" t="0" r="0" b="0"/>
            <a:pathLst>
              <a:path w="284" h="283">
                <a:moveTo>
                  <a:pt x="0" y="141"/>
                </a:moveTo>
                <a:cubicBezTo>
                  <a:pt x="1" y="63"/>
                  <a:pt x="64" y="0"/>
                  <a:pt x="142" y="0"/>
                </a:cubicBezTo>
                <a:cubicBezTo>
                  <a:pt x="221" y="0"/>
                  <a:pt x="284" y="63"/>
                  <a:pt x="284" y="141"/>
                </a:cubicBezTo>
                <a:cubicBezTo>
                  <a:pt x="284" y="220"/>
                  <a:pt x="221" y="283"/>
                  <a:pt x="142" y="283"/>
                </a:cubicBezTo>
                <a:cubicBezTo>
                  <a:pt x="64" y="283"/>
                  <a:pt x="1" y="220"/>
                  <a:pt x="0" y="141"/>
                </a:cubicBezTo>
              </a:path>
            </a:pathLst>
          </a:cu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9" name="textbox 129"/>
          <p:cNvSpPr/>
          <p:nvPr/>
        </p:nvSpPr>
        <p:spPr>
          <a:xfrm>
            <a:off x="8812593" y="6467982"/>
            <a:ext cx="3214370" cy="2724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5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  <a:spcBef>
                <a:spcPts val="0"/>
              </a:spcBef>
            </a:pPr>
            <a:r>
              <a:rPr sz="1700" spc="1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大连理工大学开发区校</a:t>
            </a:r>
            <a:r>
              <a:rPr sz="1700" spc="1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</a:t>
            </a:r>
            <a:r>
              <a:rPr sz="1700" spc="11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</a:t>
            </a:r>
            <a:r>
              <a:rPr sz="1700" spc="6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模</a:t>
            </a:r>
            <a:r>
              <a:rPr sz="1700" spc="0" dirty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</a:t>
            </a:r>
            <a:endParaRPr lang="en-US" altLang="en-US" sz="1700" dirty="0"/>
          </a:p>
        </p:txBody>
      </p:sp>
      <p:pic>
        <p:nvPicPr>
          <p:cNvPr id="130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110061" y="6480682"/>
            <a:ext cx="217944" cy="216141"/>
          </a:xfrm>
          <a:prstGeom prst="rect">
            <a:avLst/>
          </a:prstGeom>
        </p:spPr>
      </p:pic>
      <p:sp>
        <p:nvSpPr>
          <p:cNvPr id="131" name="textbox 131"/>
          <p:cNvSpPr/>
          <p:nvPr/>
        </p:nvSpPr>
        <p:spPr>
          <a:xfrm>
            <a:off x="8991092" y="4587494"/>
            <a:ext cx="2153285" cy="3308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93675" algn="l" rtl="0" eaLnBrk="0">
              <a:lnSpc>
                <a:spcPct val="96000"/>
              </a:lnSpc>
              <a:tabLst>
                <a:tab pos="353695" algn="l"/>
              </a:tabLst>
            </a:pPr>
            <a:r>
              <a:rPr sz="2000" spc="0" dirty="0"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sz="2000" u="sng" spc="-120" dirty="0"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2000" u="sng" spc="-12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灰色关联分析</a:t>
            </a:r>
            <a:r>
              <a:rPr sz="2000" u="sng" spc="-100" dirty="0">
                <a:ln w="7282" cap="flat" cmpd="sng">
                  <a:solidFill>
                    <a:srgbClr val="0563C1">
                      <a:alpha val="100000"/>
                    </a:srgbClr>
                  </a:solidFill>
                  <a:prstDash val="solid"/>
                  <a:bevel/>
                </a:ln>
                <a:solidFill>
                  <a:srgbClr val="0563C1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法</a:t>
            </a:r>
            <a:endParaRPr lang="en-US" altLang="en-US" sz="2000" dirty="0"/>
          </a:p>
        </p:txBody>
      </p:sp>
      <p:sp>
        <p:nvSpPr>
          <p:cNvPr id="132" name="path"/>
          <p:cNvSpPr/>
          <p:nvPr/>
        </p:nvSpPr>
        <p:spPr>
          <a:xfrm>
            <a:off x="9003792" y="4623904"/>
            <a:ext cx="180758" cy="179997"/>
          </a:xfrm>
          <a:custGeom>
            <a:avLst/>
            <a:gdLst/>
            <a:ahLst/>
            <a:cxnLst/>
            <a:rect l="0" t="0" r="0" b="0"/>
            <a:pathLst>
              <a:path w="284" h="283">
                <a:moveTo>
                  <a:pt x="0" y="141"/>
                </a:moveTo>
                <a:cubicBezTo>
                  <a:pt x="1" y="63"/>
                  <a:pt x="64" y="0"/>
                  <a:pt x="142" y="0"/>
                </a:cubicBezTo>
                <a:cubicBezTo>
                  <a:pt x="221" y="0"/>
                  <a:pt x="284" y="63"/>
                  <a:pt x="284" y="141"/>
                </a:cubicBezTo>
                <a:cubicBezTo>
                  <a:pt x="284" y="220"/>
                  <a:pt x="221" y="283"/>
                  <a:pt x="142" y="283"/>
                </a:cubicBezTo>
                <a:cubicBezTo>
                  <a:pt x="64" y="283"/>
                  <a:pt x="1" y="220"/>
                  <a:pt x="0" y="141"/>
                </a:cubicBezTo>
              </a:path>
            </a:pathLst>
          </a:cu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3" name="picture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30352" y="416052"/>
            <a:ext cx="774191" cy="690371"/>
          </a:xfrm>
          <a:prstGeom prst="rect">
            <a:avLst/>
          </a:prstGeom>
        </p:spPr>
      </p:pic>
      <p:sp>
        <p:nvSpPr>
          <p:cNvPr id="134" name="textbox 134"/>
          <p:cNvSpPr/>
          <p:nvPr/>
        </p:nvSpPr>
        <p:spPr>
          <a:xfrm>
            <a:off x="1225550" y="551815"/>
            <a:ext cx="4307205" cy="285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3600" b="1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评价</a:t>
            </a:r>
            <a:r>
              <a:rPr lang="zh-CN" sz="3600" b="1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模型</a:t>
            </a:r>
            <a:r>
              <a:rPr sz="3600" b="1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种</a:t>
            </a:r>
            <a:r>
              <a:rPr sz="3600" b="1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</a:rPr>
              <a:t>类</a:t>
            </a:r>
            <a:endParaRPr lang="en-US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9" name="path"/>
          <p:cNvSpPr/>
          <p:nvPr/>
        </p:nvSpPr>
        <p:spPr>
          <a:xfrm>
            <a:off x="3131947" y="1943189"/>
            <a:ext cx="180124" cy="179997"/>
          </a:xfrm>
          <a:custGeom>
            <a:avLst/>
            <a:gdLst/>
            <a:ahLst/>
            <a:cxnLst/>
            <a:rect l="0" t="0" r="0" b="0"/>
            <a:pathLst>
              <a:path w="283" h="283">
                <a:moveTo>
                  <a:pt x="0" y="141"/>
                </a:moveTo>
                <a:cubicBezTo>
                  <a:pt x="0" y="63"/>
                  <a:pt x="63" y="0"/>
                  <a:pt x="141" y="0"/>
                </a:cubicBezTo>
                <a:cubicBezTo>
                  <a:pt x="220" y="0"/>
                  <a:pt x="283" y="63"/>
                  <a:pt x="283" y="141"/>
                </a:cubicBezTo>
                <a:cubicBezTo>
                  <a:pt x="283" y="220"/>
                  <a:pt x="220" y="283"/>
                  <a:pt x="141" y="283"/>
                </a:cubicBezTo>
                <a:cubicBezTo>
                  <a:pt x="63" y="283"/>
                  <a:pt x="0" y="220"/>
                  <a:pt x="0" y="141"/>
                </a:cubicBezTo>
              </a:path>
            </a:pathLst>
          </a:cu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0" name="path"/>
          <p:cNvSpPr/>
          <p:nvPr/>
        </p:nvSpPr>
        <p:spPr>
          <a:xfrm>
            <a:off x="3131820" y="2849143"/>
            <a:ext cx="180035" cy="179996"/>
          </a:xfrm>
          <a:custGeom>
            <a:avLst/>
            <a:gdLst/>
            <a:ahLst/>
            <a:cxnLst/>
            <a:rect l="0" t="0" r="0" b="0"/>
            <a:pathLst>
              <a:path w="283" h="283">
                <a:moveTo>
                  <a:pt x="0" y="141"/>
                </a:moveTo>
                <a:cubicBezTo>
                  <a:pt x="0" y="63"/>
                  <a:pt x="63" y="0"/>
                  <a:pt x="141" y="0"/>
                </a:cubicBezTo>
                <a:cubicBezTo>
                  <a:pt x="220" y="0"/>
                  <a:pt x="283" y="63"/>
                  <a:pt x="283" y="141"/>
                </a:cubicBezTo>
                <a:cubicBezTo>
                  <a:pt x="283" y="220"/>
                  <a:pt x="220" y="283"/>
                  <a:pt x="141" y="283"/>
                </a:cubicBezTo>
                <a:cubicBezTo>
                  <a:pt x="63" y="283"/>
                  <a:pt x="0" y="220"/>
                  <a:pt x="0" y="141"/>
                </a:cubicBezTo>
              </a:path>
            </a:pathLst>
          </a:cu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1" name="path"/>
          <p:cNvSpPr/>
          <p:nvPr/>
        </p:nvSpPr>
        <p:spPr>
          <a:xfrm>
            <a:off x="3132201" y="4797577"/>
            <a:ext cx="179997" cy="180009"/>
          </a:xfrm>
          <a:custGeom>
            <a:avLst/>
            <a:gdLst/>
            <a:ahLst/>
            <a:cxnLst/>
            <a:rect l="0" t="0" r="0" b="0"/>
            <a:pathLst>
              <a:path w="283" h="283">
                <a:moveTo>
                  <a:pt x="0" y="140"/>
                </a:moveTo>
                <a:cubicBezTo>
                  <a:pt x="0" y="63"/>
                  <a:pt x="63" y="0"/>
                  <a:pt x="141" y="0"/>
                </a:cubicBezTo>
                <a:cubicBezTo>
                  <a:pt x="220" y="0"/>
                  <a:pt x="283" y="63"/>
                  <a:pt x="283" y="141"/>
                </a:cubicBezTo>
                <a:cubicBezTo>
                  <a:pt x="283" y="220"/>
                  <a:pt x="220" y="283"/>
                  <a:pt x="141" y="283"/>
                </a:cubicBezTo>
                <a:cubicBezTo>
                  <a:pt x="63" y="283"/>
                  <a:pt x="0" y="220"/>
                  <a:pt x="0" y="140"/>
                </a:cubicBezTo>
              </a:path>
            </a:pathLst>
          </a:cu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2" name="path"/>
          <p:cNvSpPr/>
          <p:nvPr/>
        </p:nvSpPr>
        <p:spPr>
          <a:xfrm>
            <a:off x="3131527" y="3832567"/>
            <a:ext cx="179997" cy="180009"/>
          </a:xfrm>
          <a:custGeom>
            <a:avLst/>
            <a:gdLst/>
            <a:ahLst/>
            <a:cxnLst/>
            <a:rect l="0" t="0" r="0" b="0"/>
            <a:pathLst>
              <a:path w="283" h="283">
                <a:moveTo>
                  <a:pt x="0" y="141"/>
                </a:moveTo>
                <a:cubicBezTo>
                  <a:pt x="0" y="63"/>
                  <a:pt x="63" y="0"/>
                  <a:pt x="141" y="0"/>
                </a:cubicBezTo>
                <a:cubicBezTo>
                  <a:pt x="220" y="0"/>
                  <a:pt x="283" y="63"/>
                  <a:pt x="283" y="141"/>
                </a:cubicBezTo>
                <a:cubicBezTo>
                  <a:pt x="283" y="220"/>
                  <a:pt x="220" y="283"/>
                  <a:pt x="141" y="283"/>
                </a:cubicBezTo>
                <a:cubicBezTo>
                  <a:pt x="63" y="283"/>
                  <a:pt x="0" y="220"/>
                  <a:pt x="0" y="141"/>
                </a:cubicBezTo>
              </a:path>
            </a:pathLst>
          </a:custGeom>
          <a:solidFill>
            <a:srgbClr val="00397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3" name="path"/>
          <p:cNvSpPr/>
          <p:nvPr/>
        </p:nvSpPr>
        <p:spPr>
          <a:xfrm>
            <a:off x="7700442" y="3752024"/>
            <a:ext cx="169849" cy="80708"/>
          </a:xfrm>
          <a:custGeom>
            <a:avLst/>
            <a:gdLst/>
            <a:ahLst/>
            <a:cxnLst/>
            <a:rect l="0" t="0" r="0" b="0"/>
            <a:pathLst>
              <a:path w="267" h="127">
                <a:moveTo>
                  <a:pt x="25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12"/>
                  <a:pt x="3" y="17"/>
                  <a:pt x="8" y="17"/>
                </a:cubicBezTo>
                <a:cubicBezTo>
                  <a:pt x="258" y="17"/>
                  <a:pt x="258" y="17"/>
                  <a:pt x="258" y="17"/>
                </a:cubicBezTo>
                <a:cubicBezTo>
                  <a:pt x="264" y="17"/>
                  <a:pt x="267" y="12"/>
                  <a:pt x="267" y="8"/>
                </a:cubicBezTo>
                <a:cubicBezTo>
                  <a:pt x="267" y="3"/>
                  <a:pt x="264" y="0"/>
                  <a:pt x="258" y="0"/>
                </a:cubicBezTo>
              </a:path>
              <a:path w="267" h="127">
                <a:moveTo>
                  <a:pt x="258" y="54"/>
                </a:moveTo>
                <a:cubicBezTo>
                  <a:pt x="8" y="54"/>
                  <a:pt x="8" y="54"/>
                  <a:pt x="8" y="54"/>
                </a:cubicBezTo>
                <a:cubicBezTo>
                  <a:pt x="3" y="54"/>
                  <a:pt x="0" y="58"/>
                  <a:pt x="0" y="63"/>
                </a:cubicBezTo>
                <a:cubicBezTo>
                  <a:pt x="0" y="68"/>
                  <a:pt x="3" y="72"/>
                  <a:pt x="8" y="72"/>
                </a:cubicBezTo>
                <a:cubicBezTo>
                  <a:pt x="258" y="72"/>
                  <a:pt x="258" y="72"/>
                  <a:pt x="258" y="72"/>
                </a:cubicBezTo>
                <a:cubicBezTo>
                  <a:pt x="264" y="72"/>
                  <a:pt x="267" y="68"/>
                  <a:pt x="267" y="63"/>
                </a:cubicBezTo>
                <a:cubicBezTo>
                  <a:pt x="267" y="58"/>
                  <a:pt x="264" y="54"/>
                  <a:pt x="258" y="54"/>
                </a:cubicBezTo>
              </a:path>
              <a:path w="267" h="127">
                <a:moveTo>
                  <a:pt x="258" y="110"/>
                </a:moveTo>
                <a:cubicBezTo>
                  <a:pt x="8" y="110"/>
                  <a:pt x="8" y="110"/>
                  <a:pt x="8" y="110"/>
                </a:cubicBezTo>
                <a:cubicBezTo>
                  <a:pt x="3" y="110"/>
                  <a:pt x="0" y="113"/>
                  <a:pt x="0" y="118"/>
                </a:cubicBezTo>
                <a:cubicBezTo>
                  <a:pt x="0" y="122"/>
                  <a:pt x="3" y="127"/>
                  <a:pt x="8" y="127"/>
                </a:cubicBezTo>
                <a:cubicBezTo>
                  <a:pt x="258" y="127"/>
                  <a:pt x="258" y="127"/>
                  <a:pt x="258" y="127"/>
                </a:cubicBezTo>
                <a:cubicBezTo>
                  <a:pt x="264" y="127"/>
                  <a:pt x="267" y="122"/>
                  <a:pt x="267" y="118"/>
                </a:cubicBezTo>
                <a:cubicBezTo>
                  <a:pt x="267" y="113"/>
                  <a:pt x="264" y="110"/>
                  <a:pt x="258" y="110"/>
                </a:cubicBezTo>
              </a:path>
            </a:pathLst>
          </a:custGeom>
          <a:solidFill>
            <a:srgbClr val="E7E6E6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b2bfd314-a206-4a05-b220-aaa6a05429ac}"/>
  <p:tag name="TABLE_ENDDRAG_ORIGIN_RECT" val="424*333"/>
  <p:tag name="TABLE_ENDDRAG_RECT" val="88*107*424*333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TABLE_BEAUTIFY" val="smartTable{b2bfd314-a206-4a05-b220-aaa6a05429ac}"/>
  <p:tag name="TABLE_ENDDRAG_ORIGIN_RECT" val="424*333"/>
  <p:tag name="TABLE_ENDDRAG_RECT" val="88*107*424*333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4720fa41-5b2e-4966-aff2-460458d9b6c8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PP_MARK_KEY" val="7dd4f32b-42de-4a90-86b0-6799c283c028"/>
  <p:tag name="COMMONDATA" val="eyJoZGlkIjoiMTc1OWZjYTZjMzBhYjc3MDVlOGQ3NWUyYjBhNDhiNTk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3383</Words>
  <Application>WPS 演示</Application>
  <PresentationFormat/>
  <Paragraphs>527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35</vt:i4>
      </vt:variant>
    </vt:vector>
  </HeadingPairs>
  <TitlesOfParts>
    <vt:vector size="78" baseType="lpstr">
      <vt:lpstr>Arial</vt:lpstr>
      <vt:lpstr>宋体</vt:lpstr>
      <vt:lpstr>Wingdings</vt:lpstr>
      <vt:lpstr>思源黑体 CN Regular</vt:lpstr>
      <vt:lpstr>黑体</vt:lpstr>
      <vt:lpstr>Arial</vt:lpstr>
      <vt:lpstr>等线</vt:lpstr>
      <vt:lpstr>Cambria Math</vt:lpstr>
      <vt:lpstr>华文楷体</vt:lpstr>
      <vt:lpstr>楷体</vt:lpstr>
      <vt:lpstr>微软雅黑</vt:lpstr>
      <vt:lpstr>Arial Unicode MS</vt:lpstr>
      <vt:lpstr>Calibri</vt:lpstr>
      <vt:lpstr>Verdana</vt:lpstr>
      <vt:lpstr>Office theme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WPS_1666884294</cp:lastModifiedBy>
  <cp:revision>153</cp:revision>
  <dcterms:created xsi:type="dcterms:W3CDTF">2023-08-27T10:17:00Z</dcterms:created>
  <dcterms:modified xsi:type="dcterms:W3CDTF">2023-10-15T07:56:02Z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wqlLaW5nc29mdCBQREYgdG8gV1BTIDgw</vt:lpwstr>
  </property>
  <property fmtid="{D5CDD505-2E9C-101B-9397-08002B2CF9AE}" pid="3" name="Created">
    <vt:filetime>2023-09-03T02:17:00Z</vt:filetime>
  </property>
  <property fmtid="{D5CDD505-2E9C-101B-9397-08002B2CF9AE}" pid="4" name="ICV">
    <vt:lpwstr>8C7FA69A6FEE4D609FE36AB3685274D2_13</vt:lpwstr>
  </property>
  <property fmtid="{D5CDD505-2E9C-101B-9397-08002B2CF9AE}" pid="5" name="KSOProductBuildVer">
    <vt:lpwstr>2052-12.1.0.15712</vt:lpwstr>
  </property>
</Properties>
</file>